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5" r:id="rId2"/>
    <p:sldId id="277" r:id="rId3"/>
    <p:sldId id="284" r:id="rId4"/>
    <p:sldId id="286" r:id="rId5"/>
    <p:sldId id="287" r:id="rId6"/>
    <p:sldId id="278" r:id="rId7"/>
    <p:sldId id="292" r:id="rId8"/>
    <p:sldId id="279" r:id="rId9"/>
    <p:sldId id="293" r:id="rId10"/>
    <p:sldId id="288" r:id="rId11"/>
    <p:sldId id="289" r:id="rId12"/>
    <p:sldId id="290" r:id="rId13"/>
    <p:sldId id="291" r:id="rId14"/>
    <p:sldId id="280" r:id="rId15"/>
    <p:sldId id="283" r:id="rId16"/>
  </p:sldIdLst>
  <p:sldSz cx="12192000" cy="6858000"/>
  <p:notesSz cx="6858000" cy="9144000"/>
  <p:custDataLst>
    <p:tags r:id="rId18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FAEF4-C280-43F5-8E23-EE1B217729CF}" v="4" dt="2025-05-03T21:45:43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5DFFAEF4-C280-43F5-8E23-EE1B217729CF}"/>
    <pc:docChg chg="undo custSel modSld">
      <pc:chgData name="Elena Safiulina" userId="46398a00-a311-4d71-ab86-ad085cba44dd" providerId="ADAL" clId="{5DFFAEF4-C280-43F5-8E23-EE1B217729CF}" dt="2025-05-03T21:45:50.220" v="9" actId="1076"/>
      <pc:docMkLst>
        <pc:docMk/>
      </pc:docMkLst>
      <pc:sldChg chg="addSp delSp modSp mod addAnim delAnim modAnim">
        <pc:chgData name="Elena Safiulina" userId="46398a00-a311-4d71-ab86-ad085cba44dd" providerId="ADAL" clId="{5DFFAEF4-C280-43F5-8E23-EE1B217729CF}" dt="2025-05-03T21:26:52.203" v="7"/>
        <pc:sldMkLst>
          <pc:docMk/>
          <pc:sldMk cId="214730274" sldId="275"/>
        </pc:sldMkLst>
        <pc:picChg chg="add del mod">
          <ac:chgData name="Elena Safiulina" userId="46398a00-a311-4d71-ab86-ad085cba44dd" providerId="ADAL" clId="{5DFFAEF4-C280-43F5-8E23-EE1B217729CF}" dt="2025-05-03T21:23:16.593" v="5"/>
          <ac:picMkLst>
            <pc:docMk/>
            <pc:sldMk cId="214730274" sldId="275"/>
            <ac:picMk id="2" creationId="{E4C50D9F-9CD3-90A1-F1DD-A606CE8B3834}"/>
          </ac:picMkLst>
        </pc:picChg>
        <pc:picChg chg="add mod">
          <ac:chgData name="Elena Safiulina" userId="46398a00-a311-4d71-ab86-ad085cba44dd" providerId="ADAL" clId="{5DFFAEF4-C280-43F5-8E23-EE1B217729CF}" dt="2025-05-03T21:26:52.203" v="7"/>
          <ac:picMkLst>
            <pc:docMk/>
            <pc:sldMk cId="214730274" sldId="275"/>
            <ac:picMk id="3" creationId="{3A388B94-1442-B5D7-3587-ADCBD3DA7760}"/>
          </ac:picMkLst>
        </pc:picChg>
        <pc:picChg chg="add del">
          <ac:chgData name="Elena Safiulina" userId="46398a00-a311-4d71-ab86-ad085cba44dd" providerId="ADAL" clId="{5DFFAEF4-C280-43F5-8E23-EE1B217729CF}" dt="2025-05-03T21:26:50.856" v="6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5DFFAEF4-C280-43F5-8E23-EE1B217729CF}" dt="2025-05-03T21:45:50.220" v="9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5DFFAEF4-C280-43F5-8E23-EE1B217729CF}" dt="2025-05-03T21:45:50.220" v="9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651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893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46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08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131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68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298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641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167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762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17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81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321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473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slide" Target="slide14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slide" Target="slide14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tags" Target="../tags/tag5.xml"/><Relationship Id="rId6" Type="http://schemas.openxmlformats.org/officeDocument/2006/relationships/slide" Target="slide14.xml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1.jp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2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12.xml"/><Relationship Id="rId9" Type="http://schemas.openxmlformats.org/officeDocument/2006/relationships/slide" Target="slide8.xml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7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55.png"/><Relationship Id="rId5" Type="http://schemas.openxmlformats.org/officeDocument/2006/relationships/slide" Target="slide2.xml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slide" Target="slide14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60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3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2.png"/><Relationship Id="rId11" Type="http://schemas.openxmlformats.org/officeDocument/2006/relationships/slide" Target="slide8.xml"/><Relationship Id="rId5" Type="http://schemas.openxmlformats.org/officeDocument/2006/relationships/image" Target="../media/image61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1.jpg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6.wmf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wmf"/><Relationship Id="rId2" Type="http://schemas.openxmlformats.org/officeDocument/2006/relationships/tags" Target="../tags/tag4.xml"/><Relationship Id="rId16" Type="http://schemas.openxmlformats.org/officeDocument/2006/relationships/oleObject" Target="../embeddings/oleObject3.bin"/><Relationship Id="rId1" Type="http://schemas.openxmlformats.org/officeDocument/2006/relationships/tags" Target="../tags/tag3.xml"/><Relationship Id="rId6" Type="http://schemas.openxmlformats.org/officeDocument/2006/relationships/slide" Target="slide14.xml"/><Relationship Id="rId11" Type="http://schemas.openxmlformats.org/officeDocument/2006/relationships/image" Target="../media/image5.png"/><Relationship Id="rId5" Type="http://schemas.openxmlformats.org/officeDocument/2006/relationships/image" Target="../media/image1.jpg"/><Relationship Id="rId15" Type="http://schemas.openxmlformats.org/officeDocument/2006/relationships/image" Target="../media/image7.wmf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slide" Target="slide8.xml"/><Relationship Id="rId1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hyperlink" Target="https://en.wikipedia.org/wiki/Battleship_(game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hyperlink" Target="https://trumpexcel.com/calendar-to-do-list-template/" TargetMode="External"/><Relationship Id="rId4" Type="http://schemas.openxmlformats.org/officeDocument/2006/relationships/slide" Target="slide14.xml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image" Target="../media/image1.jpg"/><Relationship Id="rId21" Type="http://schemas.openxmlformats.org/officeDocument/2006/relationships/oleObject" Target="../embeddings/oleObject10.bin"/><Relationship Id="rId7" Type="http://schemas.openxmlformats.org/officeDocument/2006/relationships/slide" Target="slide8.xml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oleObject" Target="../embeddings/oleObject5.bin"/><Relationship Id="rId5" Type="http://schemas.openxmlformats.org/officeDocument/2006/relationships/slide" Target="slide2.xml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9.bin"/><Relationship Id="rId4" Type="http://schemas.openxmlformats.org/officeDocument/2006/relationships/slide" Target="slide14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oleObject" Target="../embeddings/oleObject12.bin"/><Relationship Id="rId5" Type="http://schemas.openxmlformats.org/officeDocument/2006/relationships/slide" Target="slide2.xml"/><Relationship Id="rId10" Type="http://schemas.openxmlformats.org/officeDocument/2006/relationships/image" Target="../media/image18.wmf"/><Relationship Id="rId4" Type="http://schemas.openxmlformats.org/officeDocument/2006/relationships/slide" Target="slide14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.jpg"/><Relationship Id="rId5" Type="http://schemas.openxmlformats.org/officeDocument/2006/relationships/slide" Target="slide6.xml"/><Relationship Id="rId10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3.png"/><Relationship Id="rId5" Type="http://schemas.openxmlformats.org/officeDocument/2006/relationships/slide" Target="slide6.xml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1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E3E0F26-8DB7-408C-BA1F-E64801DB9EC5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612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C00000"/>
                </a:solidFill>
              </a:rPr>
              <a:t>NOTICE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General matrix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presented in a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comprehensive form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l="-1255" t="-5882" r="-263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2400" dirty="0">
                    <a:solidFill>
                      <a:sysClr val="windowText" lastClr="000000"/>
                    </a:solidFill>
                  </a:rPr>
                  <a:t>General matrix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presented in an 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extensive form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  <a:blipFill>
                <a:blip r:embed="rId12"/>
                <a:stretch>
                  <a:fillRect t="-4061" r="-55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ED4B2EFD-2FAD-413F-8DF9-DD29E02C165F}"/>
              </a:ext>
            </a:extLst>
          </p:cNvPr>
          <p:cNvSpPr/>
          <p:nvPr/>
        </p:nvSpPr>
        <p:spPr>
          <a:xfrm>
            <a:off x="2416311" y="1826143"/>
            <a:ext cx="438824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endParaRPr lang="en-GB" sz="2800" dirty="0">
              <a:solidFill>
                <a:srgbClr val="0C2B8E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n-GB" sz="2800" dirty="0">
                <a:solidFill>
                  <a:srgbClr val="0C2B8E"/>
                </a:solidFill>
              </a:rPr>
              <a:t>The </a:t>
            </a:r>
            <a:r>
              <a:rPr lang="en-GB" sz="2800" b="1" u="sng" dirty="0">
                <a:solidFill>
                  <a:srgbClr val="0C2B8E"/>
                </a:solidFill>
              </a:rPr>
              <a:t>only information</a:t>
            </a:r>
            <a:r>
              <a:rPr lang="en-GB" sz="2800" dirty="0">
                <a:solidFill>
                  <a:srgbClr val="0C2B8E"/>
                </a:solidFill>
              </a:rPr>
              <a:t> that can be extracted from these simple general schemes is the </a:t>
            </a:r>
            <a:r>
              <a:rPr lang="en-GB" sz="2800" b="1" u="sng" dirty="0">
                <a:solidFill>
                  <a:srgbClr val="0C2B8E"/>
                </a:solidFill>
              </a:rPr>
              <a:t>Matrix Type</a:t>
            </a:r>
            <a:r>
              <a:rPr lang="en-GB" sz="2800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3B90A3C-F3B3-446B-B2F7-C6E9F55E036C}"/>
              </a:ext>
            </a:extLst>
          </p:cNvPr>
          <p:cNvSpPr/>
          <p:nvPr/>
        </p:nvSpPr>
        <p:spPr>
          <a:xfrm>
            <a:off x="2385678" y="528335"/>
            <a:ext cx="131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18818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3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1723AF8-0F7C-4F5C-8533-9E17A6EB57EF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612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C00000"/>
                </a:solidFill>
              </a:rPr>
              <a:t>NOTICE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/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/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0C2B8E"/>
              </a:solidFill>
              <a:ln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/>
                  <a:t> grows from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/>
                  <a:t> to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0"/>
                <a:stretch>
                  <a:fillRect b="-11538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/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3200" b="1" i="1" smtClean="0">
                        <a:ln>
                          <a:solidFill>
                            <a:srgbClr val="0C2B8E"/>
                          </a:solidFill>
                        </a:ln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800" b="1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 </a:t>
                </a:r>
                <a:r>
                  <a:rPr lang="en-GB" sz="2800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columns</a:t>
                </a:r>
                <a:endParaRPr lang="en-GB" sz="2400" dirty="0">
                  <a:ln>
                    <a:solidFill>
                      <a:srgbClr val="0C2B8E"/>
                    </a:solidFill>
                  </a:ln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/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F25E4F"/>
              </a:solidFill>
              <a:ln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 grows </a:t>
                </a:r>
              </a:p>
              <a:p>
                <a:pPr algn="ctr"/>
                <a:r>
                  <a:rPr lang="en-GB" dirty="0"/>
                  <a:t>from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2"/>
                <a:stretch>
                  <a:fillRect l="-2857" r="-1714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/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3200" b="1" i="1" smtClean="0">
                        <a:ln>
                          <a:solidFill>
                            <a:srgbClr val="F25E4F"/>
                          </a:solidFill>
                        </a:ln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800" dirty="0">
                    <a:ln>
                      <a:solidFill>
                        <a:srgbClr val="F25E4F"/>
                      </a:solidFill>
                    </a:ln>
                    <a:solidFill>
                      <a:srgbClr val="F25E4F"/>
                    </a:solidFill>
                  </a:rPr>
                  <a:t> rows </a:t>
                </a:r>
              </a:p>
            </p:txBody>
          </p:sp>
        </mc:Choice>
        <mc:Fallback xmlns="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/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22C391F-29BB-47DA-92E8-8C7C81F78B30}"/>
              </a:ext>
            </a:extLst>
          </p:cNvPr>
          <p:cNvSpPr/>
          <p:nvPr/>
        </p:nvSpPr>
        <p:spPr>
          <a:xfrm>
            <a:off x="6688438" y="539254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2D0637-7CA7-4867-B629-B55E71A49938}"/>
              </a:ext>
            </a:extLst>
          </p:cNvPr>
          <p:cNvSpPr/>
          <p:nvPr/>
        </p:nvSpPr>
        <p:spPr>
          <a:xfrm>
            <a:off x="6795465" y="54133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C7D0B4-64FE-4929-94F2-2AC65761909F}"/>
              </a:ext>
            </a:extLst>
          </p:cNvPr>
          <p:cNvSpPr/>
          <p:nvPr/>
        </p:nvSpPr>
        <p:spPr>
          <a:xfrm>
            <a:off x="8059660" y="56934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2C5BFE-53CB-4E4F-9AB1-6992069CF41D}"/>
              </a:ext>
            </a:extLst>
          </p:cNvPr>
          <p:cNvSpPr/>
          <p:nvPr/>
        </p:nvSpPr>
        <p:spPr>
          <a:xfrm>
            <a:off x="8012404" y="536820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9E7472-4EC8-4313-9B5A-8BCF9470E1DB}"/>
              </a:ext>
            </a:extLst>
          </p:cNvPr>
          <p:cNvSpPr/>
          <p:nvPr/>
        </p:nvSpPr>
        <p:spPr>
          <a:xfrm>
            <a:off x="5611584" y="282451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417F79-1678-451F-945A-B0904D32A085}"/>
              </a:ext>
            </a:extLst>
          </p:cNvPr>
          <p:cNvSpPr/>
          <p:nvPr/>
        </p:nvSpPr>
        <p:spPr>
          <a:xfrm>
            <a:off x="5626291" y="325212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8AA599-8C57-4E38-B204-8CD76AF2A25D}"/>
              </a:ext>
            </a:extLst>
          </p:cNvPr>
          <p:cNvSpPr/>
          <p:nvPr/>
        </p:nvSpPr>
        <p:spPr>
          <a:xfrm>
            <a:off x="5632073" y="4086000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DB5811-CBD9-4F3C-9EAD-D83E70A3217E}"/>
              </a:ext>
            </a:extLst>
          </p:cNvPr>
          <p:cNvSpPr/>
          <p:nvPr/>
        </p:nvSpPr>
        <p:spPr>
          <a:xfrm>
            <a:off x="5799609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207C11-557B-42B1-8C6D-BD7833C4F4E0}"/>
              </a:ext>
            </a:extLst>
          </p:cNvPr>
          <p:cNvSpPr/>
          <p:nvPr/>
        </p:nvSpPr>
        <p:spPr>
          <a:xfrm>
            <a:off x="6749884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58A162-33C0-402E-B68F-1489FDF4038F}"/>
              </a:ext>
            </a:extLst>
          </p:cNvPr>
          <p:cNvSpPr/>
          <p:nvPr/>
        </p:nvSpPr>
        <p:spPr>
          <a:xfrm>
            <a:off x="8354101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EE80519-98F7-42D7-85F6-942ECF78289E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/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Given the matrices:</a:t>
                </a:r>
              </a:p>
              <a:p>
                <a:pPr lvl="0"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pPr lvl="0" algn="ctr">
                  <a:spcBef>
                    <a:spcPts val="600"/>
                  </a:spcBef>
                </a:pPr>
                <a:r>
                  <a:rPr lang="en-GB" sz="2400" dirty="0"/>
                  <a:t>we have, for example:   </a:t>
                </a: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  <a:blipFill>
                <a:blip r:embed="rId11"/>
                <a:stretch>
                  <a:fillRect t="-2484" b="-5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A290828-FDD7-4E10-96AB-A12A15F8F67E}"/>
              </a:ext>
            </a:extLst>
          </p:cNvPr>
          <p:cNvSpPr/>
          <p:nvPr/>
        </p:nvSpPr>
        <p:spPr>
          <a:xfrm>
            <a:off x="2363931" y="5087835"/>
            <a:ext cx="4307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C2B8E"/>
                </a:solidFill>
              </a:rPr>
              <a:t>Can you identify the elements?</a:t>
            </a:r>
          </a:p>
          <a:p>
            <a:pPr algn="ctr"/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n-GB" sz="1600" b="1" dirty="0">
                <a:solidFill>
                  <a:srgbClr val="0C2B8E"/>
                </a:solidFill>
              </a:rPr>
              <a:t>click on each element </a:t>
            </a:r>
            <a:r>
              <a:rPr lang="en-GB" sz="1600" dirty="0">
                <a:solidFill>
                  <a:srgbClr val="0C2B8E"/>
                </a:solidFill>
              </a:rPr>
              <a:t>to see the answer)</a:t>
            </a:r>
            <a:endParaRPr lang="en-GB" sz="1400" dirty="0"/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FF50EB3A-000E-4ECA-9B95-21AC635E760D}"/>
              </a:ext>
            </a:extLst>
          </p:cNvPr>
          <p:cNvSpPr/>
          <p:nvPr/>
        </p:nvSpPr>
        <p:spPr>
          <a:xfrm>
            <a:off x="5306146" y="1284076"/>
            <a:ext cx="573022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CBE23DAF-29C8-4E14-8101-3EAE1CC7FCF8}"/>
              </a:ext>
            </a:extLst>
          </p:cNvPr>
          <p:cNvCxnSpPr/>
          <p:nvPr/>
        </p:nvCxnSpPr>
        <p:spPr>
          <a:xfrm>
            <a:off x="4679019" y="1401729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0D5405C5-3300-4C4F-84A9-27A0E3D65265}"/>
              </a:ext>
            </a:extLst>
          </p:cNvPr>
          <p:cNvCxnSpPr>
            <a:cxnSpLocks/>
          </p:cNvCxnSpPr>
          <p:nvPr/>
        </p:nvCxnSpPr>
        <p:spPr>
          <a:xfrm rot="5400000">
            <a:off x="5365145" y="639756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87DA1D-C57B-4307-9E4C-70F65959C9B6}"/>
              </a:ext>
            </a:extLst>
          </p:cNvPr>
          <p:cNvSpPr/>
          <p:nvPr/>
        </p:nvSpPr>
        <p:spPr>
          <a:xfrm>
            <a:off x="2558850" y="2480764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/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/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7E674379-7573-4485-83AE-C17557FEF96E}"/>
              </a:ext>
            </a:extLst>
          </p:cNvPr>
          <p:cNvSpPr/>
          <p:nvPr/>
        </p:nvSpPr>
        <p:spPr>
          <a:xfrm>
            <a:off x="2558850" y="336775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/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/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735A19D6-B618-4E3D-8AB9-CD8AF68DD42E}"/>
              </a:ext>
            </a:extLst>
          </p:cNvPr>
          <p:cNvSpPr/>
          <p:nvPr/>
        </p:nvSpPr>
        <p:spPr>
          <a:xfrm>
            <a:off x="4859102" y="248280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36D07728-D7C7-4834-AAAD-AABE8FBE2918}"/>
              </a:ext>
            </a:extLst>
          </p:cNvPr>
          <p:cNvSpPr/>
          <p:nvPr/>
        </p:nvSpPr>
        <p:spPr>
          <a:xfrm>
            <a:off x="4859102" y="336857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570A274F-9E89-4AC4-A4E0-5DAE4B7C8DE5}"/>
              </a:ext>
            </a:extLst>
          </p:cNvPr>
          <p:cNvSpPr/>
          <p:nvPr/>
        </p:nvSpPr>
        <p:spPr>
          <a:xfrm>
            <a:off x="4859103" y="4259745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/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/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/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/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/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/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7C15F93-2DA7-430C-B5E8-0DB9369DD4BC}"/>
              </a:ext>
            </a:extLst>
          </p:cNvPr>
          <p:cNvCxnSpPr/>
          <p:nvPr/>
        </p:nvCxnSpPr>
        <p:spPr>
          <a:xfrm>
            <a:off x="6996113" y="2428092"/>
            <a:ext cx="0" cy="4063510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BE3EF9C5-95CC-4006-86CF-12BF6BCD75FA}"/>
              </a:ext>
            </a:extLst>
          </p:cNvPr>
          <p:cNvSpPr/>
          <p:nvPr/>
        </p:nvSpPr>
        <p:spPr>
          <a:xfrm>
            <a:off x="7509968" y="5038035"/>
            <a:ext cx="3792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C2B8E"/>
                </a:solidFill>
              </a:rPr>
              <a:t>Can you identify the position?</a:t>
            </a:r>
          </a:p>
          <a:p>
            <a:pPr algn="ctr"/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n-GB" sz="1600" b="1" dirty="0">
                <a:solidFill>
                  <a:srgbClr val="0C2B8E"/>
                </a:solidFill>
              </a:rPr>
              <a:t>click on each element </a:t>
            </a:r>
            <a:r>
              <a:rPr lang="en-GB" sz="1600" dirty="0">
                <a:solidFill>
                  <a:srgbClr val="0C2B8E"/>
                </a:solidFill>
              </a:rPr>
              <a:t>to see the answer)</a:t>
            </a:r>
            <a:endParaRPr lang="en-GB" sz="1400" dirty="0"/>
          </a:p>
        </p:txBody>
      </p:sp>
      <p:sp>
        <p:nvSpPr>
          <p:cNvPr id="82" name="Retângulo: Cantos Arredondados 81">
            <a:extLst>
              <a:ext uri="{FF2B5EF4-FFF2-40B4-BE49-F238E27FC236}">
                <a16:creationId xmlns:a16="http://schemas.microsoft.com/office/drawing/2014/main" id="{500A2CF1-DDAC-489C-9554-6F0EA2744EDD}"/>
              </a:ext>
            </a:extLst>
          </p:cNvPr>
          <p:cNvSpPr/>
          <p:nvPr/>
        </p:nvSpPr>
        <p:spPr>
          <a:xfrm>
            <a:off x="7341932" y="2906277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7F344188-F5B9-49F3-9538-87C9E8C7CD04}"/>
              </a:ext>
            </a:extLst>
          </p:cNvPr>
          <p:cNvSpPr/>
          <p:nvPr/>
        </p:nvSpPr>
        <p:spPr>
          <a:xfrm>
            <a:off x="7341932" y="3793266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5C58E1B9-DE73-4ADA-8C0F-02B8198EB74A}"/>
              </a:ext>
            </a:extLst>
          </p:cNvPr>
          <p:cNvSpPr/>
          <p:nvPr/>
        </p:nvSpPr>
        <p:spPr>
          <a:xfrm>
            <a:off x="9642184" y="290831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CD3215AB-E6C9-4C0A-A296-8A565AD38E77}"/>
              </a:ext>
            </a:extLst>
          </p:cNvPr>
          <p:cNvSpPr/>
          <p:nvPr/>
        </p:nvSpPr>
        <p:spPr>
          <a:xfrm>
            <a:off x="9642184" y="3794083"/>
            <a:ext cx="2091764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/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/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/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/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  <m:r>
                      <a:rPr lang="pt-PT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</m:oMath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/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/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/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/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9A18D6A-6E63-4C77-B0A4-20F7722960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4482" y="1322599"/>
            <a:ext cx="1084797" cy="1200329"/>
          </a:xfrm>
          <a:prstGeom prst="rect">
            <a:avLst/>
          </a:prstGeom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id="{E22BBD2B-8FB6-45A7-9AFD-31A1E9DF7B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92" y="1751142"/>
            <a:ext cx="10847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/>
      <p:bldP spid="51" grpId="0"/>
      <p:bldP spid="55" grpId="0" animBg="1"/>
      <p:bldP spid="55" grpId="1" animBg="1"/>
      <p:bldP spid="3" grpId="0" animBg="1"/>
      <p:bldP spid="43" grpId="0"/>
      <p:bldP spid="58" grpId="0"/>
      <p:bldP spid="69" grpId="0" animBg="1"/>
      <p:bldP spid="46" grpId="0"/>
      <p:bldP spid="59" grpId="0"/>
      <p:bldP spid="59" grpId="1"/>
      <p:bldP spid="59" grpId="2"/>
      <p:bldP spid="59" grpId="3"/>
      <p:bldP spid="70" grpId="0" animBg="1"/>
      <p:bldP spid="71" grpId="0" animBg="1"/>
      <p:bldP spid="72" grpId="0" animBg="1"/>
      <p:bldP spid="53" grpId="0"/>
      <p:bldP spid="54" grpId="0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52" grpId="0"/>
      <p:bldP spid="60" grpId="0"/>
      <p:bldP spid="60" grpId="1"/>
      <p:bldP spid="60" grpId="2"/>
      <p:bldP spid="60" grpId="3"/>
      <p:bldP spid="75" grpId="0"/>
      <p:bldP spid="82" grpId="0" animBg="1"/>
      <p:bldP spid="83" grpId="0" animBg="1"/>
      <p:bldP spid="84" grpId="0" animBg="1"/>
      <p:bldP spid="85" grpId="0" animBg="1"/>
      <p:bldP spid="73" grpId="0"/>
      <p:bldP spid="74" grpId="0"/>
      <p:bldP spid="76" grpId="0"/>
      <p:bldP spid="77" grpId="0"/>
      <p:bldP spid="78" grpId="0"/>
      <p:bldP spid="78" grpId="1"/>
      <p:bldP spid="78" grpId="2"/>
      <p:bldP spid="78" grpId="3"/>
      <p:bldP spid="79" grpId="0"/>
      <p:bldP spid="79" grpId="1"/>
      <p:bldP spid="79" grpId="2"/>
      <p:bldP spid="79" grpId="3"/>
      <p:bldP spid="80" grpId="0"/>
      <p:bldP spid="80" grpId="1"/>
      <p:bldP spid="80" grpId="2"/>
      <p:bldP spid="80" grpId="3"/>
      <p:bldP spid="81" grpId="0"/>
      <p:bldP spid="81" grpId="1"/>
      <p:bldP spid="81" grpId="2"/>
      <p:bldP spid="8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69B41C6-E4D0-4DC2-90E4-0AC5201D2862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/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</m:t>
                            </m:r>
                          </m:e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=1,2,3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/>
                  <a:t>: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  <a:blipFill>
                <a:blip r:embed="rId9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D487D725-1579-4C7C-B3A3-74240F252252}"/>
              </a:ext>
            </a:extLst>
          </p:cNvPr>
          <p:cNvSpPr/>
          <p:nvPr/>
        </p:nvSpPr>
        <p:spPr>
          <a:xfrm>
            <a:off x="4415458" y="437362"/>
            <a:ext cx="573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ysClr val="windowText" lastClr="000000"/>
                </a:solidFill>
              </a:rPr>
              <a:t>W</a:t>
            </a:r>
            <a:r>
              <a:rPr lang="en-GB" sz="2400" dirty="0">
                <a:solidFill>
                  <a:sysClr val="windowText" lastClr="000000"/>
                </a:solidFill>
              </a:rPr>
              <a:t>hat is the numerical (extensive) form of:</a:t>
            </a:r>
            <a:endParaRPr lang="en-GB" dirty="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3586B240-25BA-43A9-892A-F7D7DF01CFAE}"/>
              </a:ext>
            </a:extLst>
          </p:cNvPr>
          <p:cNvSpPr/>
          <p:nvPr/>
        </p:nvSpPr>
        <p:spPr>
          <a:xfrm>
            <a:off x="3649377" y="2621369"/>
            <a:ext cx="308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(1) Identify Matrix type</a:t>
            </a:r>
            <a:endParaRPr lang="en-GB" sz="16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9BF4ADB-9A2A-44B8-8C96-6390F8B375F4}"/>
              </a:ext>
            </a:extLst>
          </p:cNvPr>
          <p:cNvSpPr/>
          <p:nvPr/>
        </p:nvSpPr>
        <p:spPr>
          <a:xfrm>
            <a:off x="3649377" y="3227628"/>
            <a:ext cx="696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(2) Write its the extensive generical form accordingly to its type </a:t>
            </a:r>
            <a:endParaRPr lang="en-GB" sz="1600" dirty="0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5735627-74AD-457F-9E4C-3941F6BDBED3}"/>
              </a:ext>
            </a:extLst>
          </p:cNvPr>
          <p:cNvSpPr/>
          <p:nvPr/>
        </p:nvSpPr>
        <p:spPr>
          <a:xfrm>
            <a:off x="3638355" y="4670705"/>
            <a:ext cx="598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(3) Compute each element following the given rule</a:t>
            </a:r>
            <a:endParaRPr lang="en-GB" sz="1600" dirty="0"/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8209DFD7-F44E-4042-970A-836E3B0E7FC7}"/>
              </a:ext>
            </a:extLst>
          </p:cNvPr>
          <p:cNvSpPr/>
          <p:nvPr/>
        </p:nvSpPr>
        <p:spPr>
          <a:xfrm>
            <a:off x="3638355" y="2145981"/>
            <a:ext cx="4705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STEPS to follow</a:t>
            </a:r>
            <a:endParaRPr lang="en-GB" sz="1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/>
              <p:nvPr/>
            </p:nvSpPr>
            <p:spPr>
              <a:xfrm>
                <a:off x="6465243" y="2611978"/>
                <a:ext cx="338040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1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 (2 rows and 3 columns)</a:t>
                </a: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243" y="2611978"/>
                <a:ext cx="3380407" cy="400110"/>
              </a:xfrm>
              <a:prstGeom prst="rect">
                <a:avLst/>
              </a:prstGeom>
              <a:blipFill>
                <a:blip r:embed="rId10"/>
                <a:stretch>
                  <a:fillRect t="-5882" b="-23529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/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/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=1−1=0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/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=2−1=1</m:t>
                      </m:r>
                    </m:oMath>
                  </m:oMathPara>
                </a14:m>
                <a:endParaRPr lang="pt-PT" b="0" dirty="0">
                  <a:solidFill>
                    <a:srgbClr val="0C2B8E"/>
                  </a:solidFill>
                </a:endParaRPr>
              </a:p>
              <a:p>
                <a:pPr algn="ctr"/>
                <a:r>
                  <a:rPr lang="en-GB" dirty="0">
                    <a:solidFill>
                      <a:srgbClr val="0C2B8E"/>
                    </a:solidFill>
                  </a:rPr>
                  <a:t>… and…</a:t>
                </a:r>
              </a:p>
            </p:txBody>
          </p:sp>
        </mc:Choice>
        <mc:Fallback xmlns="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  <a:blipFill>
                <a:blip r:embed="rId13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/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6009FCEF-4C5E-4A84-A080-A7C1268C9C08}"/>
              </a:ext>
            </a:extLst>
          </p:cNvPr>
          <p:cNvSpPr/>
          <p:nvPr/>
        </p:nvSpPr>
        <p:spPr>
          <a:xfrm>
            <a:off x="6737481" y="1385317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23FA905-772C-4649-94AA-86C656BD400E}"/>
              </a:ext>
            </a:extLst>
          </p:cNvPr>
          <p:cNvSpPr/>
          <p:nvPr/>
        </p:nvSpPr>
        <p:spPr>
          <a:xfrm>
            <a:off x="6879490" y="1620845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/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t-PT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PT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  <a:blipFill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  <p:bldP spid="68" grpId="0"/>
      <p:bldP spid="68" grpId="1"/>
      <p:bldP spid="87" grpId="0"/>
      <p:bldP spid="87" grpId="1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31" name="Imagem 30" descr="Uma imagem com edifício&#10;&#10;Descrição gerada automaticamente">
            <a:extLst>
              <a:ext uri="{FF2B5EF4-FFF2-40B4-BE49-F238E27FC236}">
                <a16:creationId xmlns:a16="http://schemas.microsoft.com/office/drawing/2014/main" id="{807E2172-8A08-4658-98F2-C7136B907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990000"/>
            <a:ext cx="5402428" cy="511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F1C80B7-96D3-48A3-8969-DFAEF05554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1224000"/>
            <a:ext cx="1211580" cy="45720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1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A </a:t>
            </a:r>
            <a:r>
              <a:rPr lang="en-GB" sz="2400" b="1" dirty="0">
                <a:solidFill>
                  <a:srgbClr val="F25E4F"/>
                </a:solidFill>
              </a:rPr>
              <a:t>MATRIX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is a </a:t>
            </a:r>
            <a:r>
              <a:rPr lang="en-GB" sz="2400" b="1" dirty="0">
                <a:solidFill>
                  <a:sysClr val="windowText" lastClr="000000"/>
                </a:solidFill>
              </a:rPr>
              <a:t>rectangular array of numbers</a:t>
            </a:r>
            <a:r>
              <a:rPr lang="en-GB" sz="2400" dirty="0">
                <a:solidFill>
                  <a:sysClr val="windowText" lastClr="000000"/>
                </a:solidFill>
              </a:rPr>
              <a:t>,</a:t>
            </a:r>
            <a:r>
              <a:rPr lang="en-GB" sz="2400" b="1" dirty="0">
                <a:solidFill>
                  <a:sysClr val="windowText" lastClr="000000"/>
                </a:solidFill>
              </a:rPr>
              <a:t> symbols</a:t>
            </a:r>
            <a:r>
              <a:rPr lang="en-GB" sz="2400" dirty="0">
                <a:solidFill>
                  <a:sysClr val="windowText" lastClr="000000"/>
                </a:solidFill>
              </a:rPr>
              <a:t>, or </a:t>
            </a:r>
            <a:r>
              <a:rPr lang="en-GB" sz="2400" b="1" dirty="0">
                <a:solidFill>
                  <a:sysClr val="windowText" lastClr="000000"/>
                </a:solidFill>
              </a:rPr>
              <a:t>expressions</a:t>
            </a:r>
            <a:r>
              <a:rPr lang="en-GB" sz="2400" dirty="0">
                <a:solidFill>
                  <a:sysClr val="windowText" lastClr="000000"/>
                </a:solidFill>
              </a:rPr>
              <a:t>, arranged in: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9200" y="2772784"/>
            <a:ext cx="9694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A MATRIX is mathematic abstract “object” with numerous uses and applications, which leads to the appearance of several “applied definitions”. 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1A2A9A06-9D1D-4CC1-9E02-74161A5C24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1993"/>
            <a:ext cx="1442674" cy="16209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16FEEBD-CF72-4BF6-8F07-4FDBB936B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31888"/>
            <a:ext cx="6787587" cy="3748293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A </a:t>
            </a:r>
            <a:r>
              <a:rPr lang="en-GB" sz="2400" b="1" dirty="0">
                <a:solidFill>
                  <a:srgbClr val="F25E4F"/>
                </a:solidFill>
              </a:rPr>
              <a:t>MATRIX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is a </a:t>
            </a:r>
            <a:r>
              <a:rPr lang="en-GB" sz="2400" b="1" dirty="0">
                <a:solidFill>
                  <a:sysClr val="windowText" lastClr="000000"/>
                </a:solidFill>
              </a:rPr>
              <a:t>rectangular array of numbers</a:t>
            </a:r>
            <a:r>
              <a:rPr lang="en-GB" sz="2400" dirty="0">
                <a:solidFill>
                  <a:sysClr val="windowText" lastClr="000000"/>
                </a:solidFill>
              </a:rPr>
              <a:t>,</a:t>
            </a:r>
            <a:r>
              <a:rPr lang="en-GB" sz="2400" b="1" dirty="0">
                <a:solidFill>
                  <a:sysClr val="windowText" lastClr="000000"/>
                </a:solidFill>
              </a:rPr>
              <a:t> symbols</a:t>
            </a:r>
            <a:r>
              <a:rPr lang="en-GB" sz="2400" dirty="0">
                <a:solidFill>
                  <a:sysClr val="windowText" lastClr="000000"/>
                </a:solidFill>
              </a:rPr>
              <a:t>, or </a:t>
            </a:r>
            <a:r>
              <a:rPr lang="en-GB" sz="2400" b="1" dirty="0">
                <a:solidFill>
                  <a:sysClr val="windowText" lastClr="000000"/>
                </a:solidFill>
              </a:rPr>
              <a:t>expressions</a:t>
            </a:r>
            <a:r>
              <a:rPr lang="en-GB" sz="2400" dirty="0">
                <a:solidFill>
                  <a:sysClr val="windowText" lastClr="000000"/>
                </a:solidFill>
              </a:rPr>
              <a:t>, arranged in: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rows</a:t>
            </a:r>
            <a:r>
              <a:rPr lang="en-GB" sz="2400" dirty="0">
                <a:solidFill>
                  <a:sysClr val="windowText" lastClr="000000"/>
                </a:solidFill>
              </a:rPr>
              <a:t> (horizontal lines) and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columns</a:t>
            </a:r>
            <a:r>
              <a:rPr lang="en-GB" sz="2400" dirty="0">
                <a:solidFill>
                  <a:sysClr val="windowText" lastClr="000000"/>
                </a:solidFill>
              </a:rPr>
              <a:t> (vertical lines), </a:t>
            </a: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delimited by </a:t>
            </a:r>
            <a:r>
              <a:rPr lang="en-GB" sz="2400" u="sng" dirty="0">
                <a:solidFill>
                  <a:sysClr val="windowText" lastClr="000000"/>
                </a:solidFill>
              </a:rPr>
              <a:t>rectangular brackets</a:t>
            </a:r>
            <a:r>
              <a:rPr lang="en-GB" sz="2400" dirty="0">
                <a:solidFill>
                  <a:sysClr val="windowText" lastClr="000000"/>
                </a:solidFill>
              </a:rPr>
              <a:t> or </a:t>
            </a:r>
            <a:r>
              <a:rPr lang="en-GB" sz="2400" u="sng" dirty="0">
                <a:solidFill>
                  <a:sysClr val="windowText" lastClr="000000"/>
                </a:solidFill>
              </a:rPr>
              <a:t>parenthesis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7A7B7485-1C00-4F3E-BB90-DF91366F60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78" y="3994983"/>
            <a:ext cx="1982946" cy="1693017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DF798089-2585-459E-BC72-CF493E91AD66}"/>
              </a:ext>
            </a:extLst>
          </p:cNvPr>
          <p:cNvSpPr/>
          <p:nvPr/>
        </p:nvSpPr>
        <p:spPr>
          <a:xfrm>
            <a:off x="2833947" y="4855851"/>
            <a:ext cx="10985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25E4F"/>
                </a:solidFill>
                <a:latin typeface="Segoe UI"/>
              </a:rPr>
              <a:t>ROWS</a:t>
            </a:r>
            <a:endParaRPr lang="pt-PT" sz="2400" b="1" dirty="0">
              <a:solidFill>
                <a:srgbClr val="F25E4F"/>
              </a:solidFill>
            </a:endParaRPr>
          </a:p>
        </p:txBody>
      </p:sp>
      <p:sp>
        <p:nvSpPr>
          <p:cNvPr id="52" name="AutoShape 25">
            <a:extLst>
              <a:ext uri="{FF2B5EF4-FFF2-40B4-BE49-F238E27FC236}">
                <a16:creationId xmlns:a16="http://schemas.microsoft.com/office/drawing/2014/main" id="{4CE0624E-A0AF-41A3-AFFA-10763FA2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3778142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3" name="AutoShape 25">
            <a:extLst>
              <a:ext uri="{FF2B5EF4-FFF2-40B4-BE49-F238E27FC236}">
                <a16:creationId xmlns:a16="http://schemas.microsoft.com/office/drawing/2014/main" id="{6259A8D8-06A9-4144-B456-EC4B04F3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4312211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4" name="AutoShape 25">
            <a:extLst>
              <a:ext uri="{FF2B5EF4-FFF2-40B4-BE49-F238E27FC236}">
                <a16:creationId xmlns:a16="http://schemas.microsoft.com/office/drawing/2014/main" id="{691F05DA-F650-45AB-B0E6-0D926984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248" y="4882043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5" name="AutoShape 25">
            <a:extLst>
              <a:ext uri="{FF2B5EF4-FFF2-40B4-BE49-F238E27FC236}">
                <a16:creationId xmlns:a16="http://schemas.microsoft.com/office/drawing/2014/main" id="{EFCCCD24-6307-4D4A-8207-5DED64D8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5844716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6" name="AutoShape 26">
            <a:extLst>
              <a:ext uri="{FF2B5EF4-FFF2-40B4-BE49-F238E27FC236}">
                <a16:creationId xmlns:a16="http://schemas.microsoft.com/office/drawing/2014/main" id="{8276E080-1AE0-4D6D-8B2D-161CB0FEAB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02406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7" name="AutoShape 26">
            <a:extLst>
              <a:ext uri="{FF2B5EF4-FFF2-40B4-BE49-F238E27FC236}">
                <a16:creationId xmlns:a16="http://schemas.microsoft.com/office/drawing/2014/main" id="{B950545A-6C67-4F4C-B63F-F4E5A170A7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24581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8" name="AutoShape 26">
            <a:extLst>
              <a:ext uri="{FF2B5EF4-FFF2-40B4-BE49-F238E27FC236}">
                <a16:creationId xmlns:a16="http://schemas.microsoft.com/office/drawing/2014/main" id="{A43C7562-F81F-45E4-945D-F535C944BA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3813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9" name="AutoShape 26">
            <a:extLst>
              <a:ext uri="{FF2B5EF4-FFF2-40B4-BE49-F238E27FC236}">
                <a16:creationId xmlns:a16="http://schemas.microsoft.com/office/drawing/2014/main" id="{53843AA2-EC43-47B7-8734-6B548B755C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235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D369DA89-687F-45F4-8623-D8AAC63BE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8410"/>
              </p:ext>
            </p:extLst>
          </p:nvPr>
        </p:nvGraphicFramePr>
        <p:xfrm>
          <a:off x="4391196" y="3780550"/>
          <a:ext cx="2913394" cy="25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1117440" progId="Equation.DSMT4">
                  <p:embed/>
                </p:oleObj>
              </mc:Choice>
              <mc:Fallback>
                <p:oleObj name="Equation" r:id="rId12" imgW="1269720" imgH="111744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D369DA89-687F-45F4-8623-D8AAC63BE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1196" y="3780550"/>
                        <a:ext cx="2913394" cy="256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tângulo 60">
            <a:extLst>
              <a:ext uri="{FF2B5EF4-FFF2-40B4-BE49-F238E27FC236}">
                <a16:creationId xmlns:a16="http://schemas.microsoft.com/office/drawing/2014/main" id="{B8752D29-4B8F-40A4-A178-10BBE4F4DB4A}"/>
              </a:ext>
            </a:extLst>
          </p:cNvPr>
          <p:cNvSpPr/>
          <p:nvPr/>
        </p:nvSpPr>
        <p:spPr>
          <a:xfrm>
            <a:off x="4941845" y="3193236"/>
            <a:ext cx="16927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9A6FF"/>
                </a:solidFill>
                <a:latin typeface="Segoe UI"/>
              </a:rPr>
              <a:t>COLUMNS</a:t>
            </a:r>
            <a:endParaRPr lang="pt-PT" sz="2400" b="1" dirty="0">
              <a:solidFill>
                <a:srgbClr val="29A6FF"/>
              </a:solidFill>
            </a:endParaRPr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26074747-83B3-45F6-994A-4FFBE97F2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78906"/>
              </p:ext>
            </p:extLst>
          </p:nvPr>
        </p:nvGraphicFramePr>
        <p:xfrm>
          <a:off x="4054681" y="3738202"/>
          <a:ext cx="34671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11280" imgH="1143000" progId="Equation.DSMT4">
                  <p:embed/>
                </p:oleObj>
              </mc:Choice>
              <mc:Fallback>
                <p:oleObj name="Equation" r:id="rId14" imgW="1511280" imgH="11430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26074747-83B3-45F6-994A-4FFBE97F2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54681" y="3738202"/>
                        <a:ext cx="3467100" cy="262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B3F0857A-17AE-491A-A91E-E9379936C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0414"/>
              </p:ext>
            </p:extLst>
          </p:nvPr>
        </p:nvGraphicFramePr>
        <p:xfrm>
          <a:off x="4042473" y="3712421"/>
          <a:ext cx="34956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1143000" progId="Equation.DSMT4">
                  <p:embed/>
                </p:oleObj>
              </mc:Choice>
              <mc:Fallback>
                <p:oleObj name="Equation" r:id="rId16" imgW="1523880" imgH="1143000" progId="Equation.DSMT4">
                  <p:embed/>
                  <p:pic>
                    <p:nvPicPr>
                      <p:cNvPr id="63" name="Objeto 62">
                        <a:extLst>
                          <a:ext uri="{FF2B5EF4-FFF2-40B4-BE49-F238E27FC236}">
                            <a16:creationId xmlns:a16="http://schemas.microsoft.com/office/drawing/2014/main" id="{B3F0857A-17AE-491A-A91E-E9379936C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42473" y="3712421"/>
                        <a:ext cx="3495675" cy="262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462685" y="312197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8A7039B-A3A1-431B-BE6F-C06B671E0F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0800"/>
            <a:ext cx="1442674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49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679926" y="593821"/>
            <a:ext cx="240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More examples…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55F7F89-634C-4642-95EF-28DFEE04FCDB}"/>
              </a:ext>
            </a:extLst>
          </p:cNvPr>
          <p:cNvSpPr txBox="1"/>
          <p:nvPr/>
        </p:nvSpPr>
        <p:spPr>
          <a:xfrm>
            <a:off x="5082892" y="593821"/>
            <a:ext cx="118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General</a:t>
            </a:r>
            <a:endParaRPr lang="en-GB" sz="2400" b="1" dirty="0">
              <a:solidFill>
                <a:srgbClr val="0C2B8E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32D9567-B8F3-4B9B-9705-1E004C1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2286000"/>
            <a:ext cx="3429000" cy="2286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333782B-E51F-416D-9CC5-31816D7C3195}"/>
              </a:ext>
            </a:extLst>
          </p:cNvPr>
          <p:cNvSpPr/>
          <p:nvPr/>
        </p:nvSpPr>
        <p:spPr>
          <a:xfrm>
            <a:off x="2812051" y="4643663"/>
            <a:ext cx="41200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Image source: </a:t>
            </a:r>
            <a:r>
              <a:rPr lang="en-GB" sz="1100" dirty="0">
                <a:hlinkClick r:id="rId10"/>
              </a:rPr>
              <a:t>https://trumpexcel.com/calendar-to-do-list-template/</a:t>
            </a:r>
            <a:r>
              <a:rPr lang="en-GB" sz="1100" dirty="0"/>
              <a:t> </a:t>
            </a:r>
          </a:p>
        </p:txBody>
      </p:sp>
      <p:pic>
        <p:nvPicPr>
          <p:cNvPr id="26" name="Imagem 25" descr="Uma imagem com palavras cruzadas, texto&#10;&#10;Descrição gerada automaticamente">
            <a:extLst>
              <a:ext uri="{FF2B5EF4-FFF2-40B4-BE49-F238E27FC236}">
                <a16:creationId xmlns:a16="http://schemas.microsoft.com/office/drawing/2014/main" id="{4587C86E-63A8-41C5-A254-17C8A1EDAA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89" y="2246164"/>
            <a:ext cx="2795155" cy="2795155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3EA186A-33C6-4764-A3F6-9CF82C1BB1B9}"/>
              </a:ext>
            </a:extLst>
          </p:cNvPr>
          <p:cNvSpPr/>
          <p:nvPr/>
        </p:nvSpPr>
        <p:spPr>
          <a:xfrm>
            <a:off x="7675633" y="5112982"/>
            <a:ext cx="38843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Image source: </a:t>
            </a:r>
            <a:r>
              <a:rPr lang="en-GB" sz="1100" dirty="0">
                <a:hlinkClick r:id="rId12"/>
              </a:rPr>
              <a:t>https://en.wikipedia.org/wiki/Battleship_(game)</a:t>
            </a:r>
            <a:r>
              <a:rPr lang="en-GB" sz="1100" dirty="0"/>
              <a:t>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8E346F7-0E5E-46CD-A44F-E4874F9B2D48}"/>
              </a:ext>
            </a:extLst>
          </p:cNvPr>
          <p:cNvSpPr/>
          <p:nvPr/>
        </p:nvSpPr>
        <p:spPr>
          <a:xfrm>
            <a:off x="4361353" y="1867514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Calendar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12FFCA7-6339-4EDD-8042-95CB395F5E99}"/>
              </a:ext>
            </a:extLst>
          </p:cNvPr>
          <p:cNvSpPr/>
          <p:nvPr/>
        </p:nvSpPr>
        <p:spPr>
          <a:xfrm>
            <a:off x="8557672" y="1805169"/>
            <a:ext cx="18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Battleship Matrix</a:t>
            </a:r>
          </a:p>
        </p:txBody>
      </p:sp>
    </p:spTree>
    <p:extLst>
      <p:ext uri="{BB962C8B-B14F-4D97-AF65-F5344CB8AC3E}">
        <p14:creationId xmlns:p14="http://schemas.microsoft.com/office/powerpoint/2010/main" val="1622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34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679926" y="593821"/>
            <a:ext cx="240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More examples…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1A51418-E14B-48B2-800F-DC9EB59B5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33606"/>
              </p:ext>
            </p:extLst>
          </p:nvPr>
        </p:nvGraphicFramePr>
        <p:xfrm>
          <a:off x="2863433" y="1744813"/>
          <a:ext cx="2023782" cy="16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698400" progId="Equation.DSMT4">
                  <p:embed/>
                </p:oleObj>
              </mc:Choice>
              <mc:Fallback>
                <p:oleObj name="Equation" r:id="rId9" imgW="863280" imgH="6984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41A51418-E14B-48B2-800F-DC9EB59B5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63433" y="1744813"/>
                        <a:ext cx="2023782" cy="1636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2A2FCA80-8F2C-4872-B1CE-CC987B6B7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22242"/>
              </p:ext>
            </p:extLst>
          </p:nvPr>
        </p:nvGraphicFramePr>
        <p:xfrm>
          <a:off x="5753115" y="1744813"/>
          <a:ext cx="1309543" cy="16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698400" progId="Equation.DSMT4">
                  <p:embed/>
                </p:oleObj>
              </mc:Choice>
              <mc:Fallback>
                <p:oleObj name="Equation" r:id="rId11" imgW="558720" imgH="6984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2A2FCA80-8F2C-4872-B1CE-CC987B6B7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53115" y="1744813"/>
                        <a:ext cx="1309543" cy="163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38B31820-7703-446B-BB71-DF4FF9875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199832"/>
              </p:ext>
            </p:extLst>
          </p:nvPr>
        </p:nvGraphicFramePr>
        <p:xfrm>
          <a:off x="3167296" y="3543649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914400" progId="Equation.DSMT4">
                  <p:embed/>
                </p:oleObj>
              </mc:Choice>
              <mc:Fallback>
                <p:oleObj name="Equation" r:id="rId13" imgW="609480" imgH="9144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38B31820-7703-446B-BB71-DF4FF98758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67296" y="3543649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4990045D-BE71-4241-9C68-406AE116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98914"/>
              </p:ext>
            </p:extLst>
          </p:nvPr>
        </p:nvGraphicFramePr>
        <p:xfrm>
          <a:off x="7999228" y="1701024"/>
          <a:ext cx="772449" cy="163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698400" progId="Equation.DSMT4">
                  <p:embed/>
                </p:oleObj>
              </mc:Choice>
              <mc:Fallback>
                <p:oleObj name="Equation" r:id="rId15" imgW="330120" imgH="6984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4990045D-BE71-4241-9C68-406AE116E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99228" y="1701024"/>
                        <a:ext cx="772449" cy="163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4EA57211-0458-4D25-8F19-A494EF284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04301"/>
              </p:ext>
            </p:extLst>
          </p:nvPr>
        </p:nvGraphicFramePr>
        <p:xfrm>
          <a:off x="7999228" y="4429556"/>
          <a:ext cx="2586899" cy="5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04840" imgH="241200" progId="Equation.DSMT4">
                  <p:embed/>
                </p:oleObj>
              </mc:Choice>
              <mc:Fallback>
                <p:oleObj name="Equation" r:id="rId17" imgW="1104840" imgH="24120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4EA57211-0458-4D25-8F19-A494EF284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99228" y="4429556"/>
                        <a:ext cx="2586899" cy="56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42697F2-4D2C-4680-AF36-F55075122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2304"/>
              </p:ext>
            </p:extLst>
          </p:nvPr>
        </p:nvGraphicFramePr>
        <p:xfrm>
          <a:off x="5523634" y="4199234"/>
          <a:ext cx="1309543" cy="107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58720" imgH="457200" progId="Equation.DSMT4">
                  <p:embed/>
                </p:oleObj>
              </mc:Choice>
              <mc:Fallback>
                <p:oleObj name="Equation" r:id="rId19" imgW="558720" imgH="4572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942697F2-4D2C-4680-AF36-F55075122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23634" y="4199234"/>
                        <a:ext cx="1309543" cy="107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9C9C19C8-5482-4F9B-91AA-0759F5781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69899"/>
              </p:ext>
            </p:extLst>
          </p:nvPr>
        </p:nvGraphicFramePr>
        <p:xfrm>
          <a:off x="9440104" y="1910248"/>
          <a:ext cx="17859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760" imgH="457200" progId="Equation.DSMT4">
                  <p:embed/>
                </p:oleObj>
              </mc:Choice>
              <mc:Fallback>
                <p:oleObj name="Equation" r:id="rId21" imgW="76176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9C9C19C8-5482-4F9B-91AA-0759F5781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440104" y="1910248"/>
                        <a:ext cx="178593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2622EA45-2A2A-46CE-B67E-C82A6BC6049F}"/>
              </a:ext>
            </a:extLst>
          </p:cNvPr>
          <p:cNvSpPr txBox="1"/>
          <p:nvPr/>
        </p:nvSpPr>
        <p:spPr>
          <a:xfrm>
            <a:off x="5214464" y="593820"/>
            <a:ext cx="186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>
                <a:solidFill>
                  <a:srgbClr val="0C2B8E"/>
                </a:solidFill>
              </a:rPr>
              <a:t>Mathematics</a:t>
            </a:r>
            <a:endParaRPr lang="en-GB" sz="2400" b="1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The </a:t>
            </a:r>
            <a:r>
              <a:rPr lang="en-GB" sz="2400" b="1" dirty="0">
                <a:solidFill>
                  <a:srgbClr val="F25E4F"/>
                </a:solidFill>
              </a:rPr>
              <a:t>Size </a:t>
            </a:r>
            <a:r>
              <a:rPr lang="en-GB" sz="2400" dirty="0">
                <a:solidFill>
                  <a:schemeClr val="tx1"/>
                </a:solidFill>
              </a:rPr>
              <a:t>or </a:t>
            </a:r>
            <a:r>
              <a:rPr lang="en-GB" sz="2400" b="1" dirty="0">
                <a:solidFill>
                  <a:srgbClr val="F25E4F"/>
                </a:solidFill>
              </a:rPr>
              <a:t>Type </a:t>
            </a:r>
            <a:r>
              <a:rPr lang="en-GB" sz="2400" dirty="0">
                <a:solidFill>
                  <a:schemeClr val="tx1"/>
                </a:solidFill>
              </a:rPr>
              <a:t>or </a:t>
            </a:r>
            <a:r>
              <a:rPr lang="en-GB" sz="2400" b="1" dirty="0">
                <a:solidFill>
                  <a:srgbClr val="F25E4F"/>
                </a:solidFill>
              </a:rPr>
              <a:t>Dimension of a Matrix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>
                <a:solidFill>
                  <a:sysClr val="windowText" lastClr="000000"/>
                </a:solidFill>
              </a:rPr>
              <a:t>or just the Matrix, is said to be  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-by-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i="1" dirty="0">
                <a:solidFill>
                  <a:sysClr val="windowText" lastClr="000000"/>
                </a:solidFill>
              </a:rPr>
              <a:t>m </a:t>
            </a:r>
            <a:r>
              <a:rPr lang="en-GB" sz="2400" dirty="0">
                <a:solidFill>
                  <a:sysClr val="windowText" lastClr="000000"/>
                </a:solidFill>
              </a:rPr>
              <a:t>x </a:t>
            </a:r>
            <a:r>
              <a:rPr lang="en-GB" sz="2400" i="1" dirty="0">
                <a:solidFill>
                  <a:sysClr val="windowText" lastClr="000000"/>
                </a:solidFill>
              </a:rPr>
              <a:t>n</a:t>
            </a:r>
            <a:r>
              <a:rPr lang="en-GB" sz="2400" dirty="0">
                <a:solidFill>
                  <a:sysClr val="windowText" lastClr="000000"/>
                </a:solidFill>
              </a:rPr>
              <a:t>) if it has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rows </a:t>
            </a:r>
            <a:r>
              <a:rPr lang="en-GB" sz="2400" dirty="0">
                <a:solidFill>
                  <a:sysClr val="windowText" lastClr="000000"/>
                </a:solidFill>
              </a:rPr>
              <a:t>and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b="1" dirty="0">
                <a:solidFill>
                  <a:sysClr val="windowText" lastClr="000000"/>
                </a:solidFill>
              </a:rPr>
              <a:t>columns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924501"/>
            <a:ext cx="974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The size or type of a Matrix (or even Matrix Dimension), identifies directly its </a:t>
            </a:r>
            <a:r>
              <a:rPr lang="en-GB" sz="2400" b="1" dirty="0">
                <a:solidFill>
                  <a:sysClr val="windowText" lastClr="000000"/>
                </a:solidFill>
              </a:rPr>
              <a:t>number of rows </a:t>
            </a:r>
            <a:r>
              <a:rPr lang="en-GB" sz="2400" dirty="0">
                <a:solidFill>
                  <a:sysClr val="windowText" lastClr="000000"/>
                </a:solidFill>
              </a:rPr>
              <a:t>(the 1</a:t>
            </a:r>
            <a:r>
              <a:rPr lang="en-GB" sz="2400" baseline="30000" dirty="0">
                <a:solidFill>
                  <a:sysClr val="windowText" lastClr="000000"/>
                </a:solidFill>
              </a:rPr>
              <a:t>st</a:t>
            </a:r>
            <a:r>
              <a:rPr lang="en-GB" sz="2400" dirty="0">
                <a:solidFill>
                  <a:sysClr val="windowText" lastClr="000000"/>
                </a:solidFill>
              </a:rPr>
              <a:t> to be stated) and </a:t>
            </a:r>
            <a:r>
              <a:rPr lang="en-GB" sz="2400" b="1" dirty="0">
                <a:solidFill>
                  <a:sysClr val="windowText" lastClr="000000"/>
                </a:solidFill>
              </a:rPr>
              <a:t>number of columns </a:t>
            </a:r>
            <a:r>
              <a:rPr lang="en-GB" sz="2400" dirty="0">
                <a:solidFill>
                  <a:sysClr val="windowText" lastClr="000000"/>
                </a:solidFill>
              </a:rPr>
              <a:t>(the 2</a:t>
            </a:r>
            <a:r>
              <a:rPr lang="en-GB" sz="2400" baseline="30000" dirty="0">
                <a:solidFill>
                  <a:sysClr val="windowText" lastClr="000000"/>
                </a:solidFill>
              </a:rPr>
              <a:t>nd</a:t>
            </a:r>
            <a:r>
              <a:rPr lang="en-GB" sz="2400" dirty="0">
                <a:solidFill>
                  <a:sysClr val="windowText" lastClr="000000"/>
                </a:solidFill>
              </a:rPr>
              <a:t>)! 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The </a:t>
            </a:r>
            <a:r>
              <a:rPr lang="en-GB" sz="2400" b="1" dirty="0">
                <a:solidFill>
                  <a:srgbClr val="F25E4F"/>
                </a:solidFill>
              </a:rPr>
              <a:t>Size </a:t>
            </a:r>
            <a:r>
              <a:rPr lang="en-GB" sz="2400" dirty="0">
                <a:solidFill>
                  <a:schemeClr val="tx1"/>
                </a:solidFill>
              </a:rPr>
              <a:t>or </a:t>
            </a:r>
            <a:r>
              <a:rPr lang="en-GB" sz="2400" b="1" dirty="0">
                <a:solidFill>
                  <a:srgbClr val="F25E4F"/>
                </a:solidFill>
              </a:rPr>
              <a:t>Type </a:t>
            </a:r>
            <a:r>
              <a:rPr lang="en-GB" sz="2400" dirty="0">
                <a:solidFill>
                  <a:schemeClr val="tx1"/>
                </a:solidFill>
              </a:rPr>
              <a:t>or </a:t>
            </a:r>
            <a:r>
              <a:rPr lang="en-GB" sz="2400" b="1" dirty="0">
                <a:solidFill>
                  <a:srgbClr val="F25E4F"/>
                </a:solidFill>
              </a:rPr>
              <a:t>Dimension of a Matrix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>
                <a:solidFill>
                  <a:sysClr val="windowText" lastClr="000000"/>
                </a:solidFill>
              </a:rPr>
              <a:t>or just the Matrix, is said to be  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-by-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i="1" dirty="0">
                <a:solidFill>
                  <a:sysClr val="windowText" lastClr="000000"/>
                </a:solidFill>
              </a:rPr>
              <a:t>m </a:t>
            </a:r>
            <a:r>
              <a:rPr lang="en-GB" sz="2400" dirty="0">
                <a:solidFill>
                  <a:sysClr val="windowText" lastClr="000000"/>
                </a:solidFill>
              </a:rPr>
              <a:t>x </a:t>
            </a:r>
            <a:r>
              <a:rPr lang="en-GB" sz="2400" i="1" dirty="0">
                <a:solidFill>
                  <a:sysClr val="windowText" lastClr="000000"/>
                </a:solidFill>
              </a:rPr>
              <a:t>n</a:t>
            </a:r>
            <a:r>
              <a:rPr lang="en-GB" sz="2400" dirty="0">
                <a:solidFill>
                  <a:sysClr val="windowText" lastClr="000000"/>
                </a:solidFill>
              </a:rPr>
              <a:t>) if it has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rows </a:t>
            </a:r>
            <a:r>
              <a:rPr lang="en-GB" sz="2400" dirty="0">
                <a:solidFill>
                  <a:sysClr val="windowText" lastClr="000000"/>
                </a:solidFill>
              </a:rPr>
              <a:t>and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b="1" dirty="0">
                <a:solidFill>
                  <a:sysClr val="windowText" lastClr="000000"/>
                </a:solidFill>
              </a:rPr>
              <a:t>columns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924501"/>
            <a:ext cx="974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The size or type of a Matrix (or even Matrix Dimension), identifies directly its </a:t>
            </a:r>
            <a:r>
              <a:rPr lang="en-GB" sz="2400" b="1" dirty="0">
                <a:solidFill>
                  <a:sysClr val="windowText" lastClr="000000"/>
                </a:solidFill>
              </a:rPr>
              <a:t>number of rows </a:t>
            </a:r>
            <a:r>
              <a:rPr lang="en-GB" sz="2400" dirty="0">
                <a:solidFill>
                  <a:sysClr val="windowText" lastClr="000000"/>
                </a:solidFill>
              </a:rPr>
              <a:t>(the 1</a:t>
            </a:r>
            <a:r>
              <a:rPr lang="en-GB" sz="2400" baseline="30000" dirty="0">
                <a:solidFill>
                  <a:sysClr val="windowText" lastClr="000000"/>
                </a:solidFill>
              </a:rPr>
              <a:t>st</a:t>
            </a:r>
            <a:r>
              <a:rPr lang="en-GB" sz="2400" dirty="0">
                <a:solidFill>
                  <a:sysClr val="windowText" lastClr="000000"/>
                </a:solidFill>
              </a:rPr>
              <a:t> to be stated) and </a:t>
            </a:r>
            <a:r>
              <a:rPr lang="en-GB" sz="2400" b="1" dirty="0">
                <a:solidFill>
                  <a:sysClr val="windowText" lastClr="000000"/>
                </a:solidFill>
              </a:rPr>
              <a:t>number of columns </a:t>
            </a:r>
            <a:r>
              <a:rPr lang="en-GB" sz="2400" dirty="0">
                <a:solidFill>
                  <a:sysClr val="windowText" lastClr="000000"/>
                </a:solidFill>
              </a:rPr>
              <a:t>(the 2</a:t>
            </a:r>
            <a:r>
              <a:rPr lang="en-GB" sz="2400" baseline="30000" dirty="0">
                <a:solidFill>
                  <a:sysClr val="windowText" lastClr="000000"/>
                </a:solidFill>
              </a:rPr>
              <a:t>nd</a:t>
            </a:r>
            <a:r>
              <a:rPr lang="en-GB" sz="2400" dirty="0">
                <a:solidFill>
                  <a:sysClr val="windowText" lastClr="000000"/>
                </a:solidFill>
              </a:rPr>
              <a:t>)! 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9E501A69-7EAE-49ED-A6F4-F618E44DE04F}"/>
              </a:ext>
            </a:extLst>
          </p:cNvPr>
          <p:cNvSpPr/>
          <p:nvPr/>
        </p:nvSpPr>
        <p:spPr>
          <a:xfrm>
            <a:off x="2148855" y="2865712"/>
            <a:ext cx="9752857" cy="377092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6A3E101-D5AC-4B45-A92C-B0D374359F67}"/>
              </a:ext>
            </a:extLst>
          </p:cNvPr>
          <p:cNvSpPr/>
          <p:nvPr/>
        </p:nvSpPr>
        <p:spPr>
          <a:xfrm>
            <a:off x="2494364" y="2967335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Examples…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20038724-8278-4B33-800C-B4E937874D3B}"/>
              </a:ext>
            </a:extLst>
          </p:cNvPr>
          <p:cNvSpPr/>
          <p:nvPr/>
        </p:nvSpPr>
        <p:spPr>
          <a:xfrm>
            <a:off x="2494364" y="3462644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Example</a:t>
            </a:r>
            <a:r>
              <a:rPr lang="pt-PT" sz="2400" b="1" dirty="0"/>
              <a:t> 1</a:t>
            </a:r>
          </a:p>
          <a:p>
            <a:pPr algn="ctr"/>
            <a:r>
              <a:rPr lang="pt-PT" sz="1100" dirty="0"/>
              <a:t>(</a:t>
            </a:r>
            <a:r>
              <a:rPr lang="pt-PT" sz="1100" dirty="0" err="1"/>
              <a:t>click</a:t>
            </a:r>
            <a:r>
              <a:rPr lang="pt-PT" sz="1100" dirty="0"/>
              <a:t> to </a:t>
            </a:r>
            <a:r>
              <a:rPr lang="pt-PT" sz="1100" dirty="0" err="1"/>
              <a:t>see</a:t>
            </a:r>
            <a:r>
              <a:rPr lang="pt-PT" sz="1100" dirty="0"/>
              <a:t> </a:t>
            </a:r>
            <a:r>
              <a:rPr lang="pt-PT" sz="1100" dirty="0" err="1"/>
              <a:t>the</a:t>
            </a:r>
            <a:r>
              <a:rPr lang="pt-PT" sz="1100" dirty="0"/>
              <a:t> </a:t>
            </a:r>
            <a:r>
              <a:rPr lang="pt-PT" sz="1100" dirty="0" err="1"/>
              <a:t>type</a:t>
            </a:r>
            <a:r>
              <a:rPr lang="pt-PT" sz="1100" dirty="0"/>
              <a:t>)</a:t>
            </a:r>
            <a:endParaRPr lang="en-GB" sz="1100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0029207-66A8-498A-ADE2-5C82D5B818AA}"/>
              </a:ext>
            </a:extLst>
          </p:cNvPr>
          <p:cNvSpPr/>
          <p:nvPr/>
        </p:nvSpPr>
        <p:spPr>
          <a:xfrm>
            <a:off x="2440168" y="4636343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Example</a:t>
            </a:r>
            <a:r>
              <a:rPr lang="pt-PT" sz="2400" b="1" dirty="0"/>
              <a:t> 2</a:t>
            </a:r>
          </a:p>
          <a:p>
            <a:pPr lvl="0" algn="ctr"/>
            <a:r>
              <a:rPr lang="pt-PT" sz="1100" dirty="0">
                <a:solidFill>
                  <a:prstClr val="white"/>
                </a:solidFill>
              </a:rPr>
              <a:t>(</a:t>
            </a:r>
            <a:r>
              <a:rPr lang="pt-PT" sz="1100" dirty="0" err="1">
                <a:solidFill>
                  <a:prstClr val="white"/>
                </a:solidFill>
              </a:rPr>
              <a:t>click</a:t>
            </a:r>
            <a:r>
              <a:rPr lang="pt-PT" sz="1100" dirty="0">
                <a:solidFill>
                  <a:prstClr val="white"/>
                </a:solidFill>
              </a:rPr>
              <a:t> to </a:t>
            </a:r>
            <a:r>
              <a:rPr lang="pt-PT" sz="1100" dirty="0" err="1">
                <a:solidFill>
                  <a:prstClr val="white"/>
                </a:solidFill>
              </a:rPr>
              <a:t>see</a:t>
            </a:r>
            <a:r>
              <a:rPr lang="pt-PT" sz="1100" dirty="0">
                <a:solidFill>
                  <a:prstClr val="white"/>
                </a:solidFill>
              </a:rPr>
              <a:t> </a:t>
            </a:r>
            <a:r>
              <a:rPr lang="pt-PT" sz="1100" dirty="0" err="1">
                <a:solidFill>
                  <a:prstClr val="white"/>
                </a:solidFill>
              </a:rPr>
              <a:t>the</a:t>
            </a:r>
            <a:r>
              <a:rPr lang="pt-PT" sz="1100" dirty="0">
                <a:solidFill>
                  <a:prstClr val="white"/>
                </a:solidFill>
              </a:rPr>
              <a:t> </a:t>
            </a:r>
            <a:r>
              <a:rPr lang="pt-PT" sz="1100" dirty="0" err="1">
                <a:solidFill>
                  <a:prstClr val="white"/>
                </a:solidFill>
              </a:rPr>
              <a:t>type</a:t>
            </a:r>
            <a:r>
              <a:rPr lang="pt-PT" sz="1100" dirty="0">
                <a:solidFill>
                  <a:prstClr val="white"/>
                </a:solidFill>
              </a:rPr>
              <a:t>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0714EA0-EBD9-453A-92C3-4637C3BD0AB7}"/>
              </a:ext>
            </a:extLst>
          </p:cNvPr>
          <p:cNvSpPr/>
          <p:nvPr/>
        </p:nvSpPr>
        <p:spPr>
          <a:xfrm>
            <a:off x="8947414" y="3084673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Example</a:t>
            </a:r>
            <a:r>
              <a:rPr lang="pt-PT" sz="2400" b="1" dirty="0"/>
              <a:t> 3</a:t>
            </a:r>
          </a:p>
          <a:p>
            <a:pPr lvl="0" algn="ctr"/>
            <a:r>
              <a:rPr lang="pt-PT" sz="1100" dirty="0">
                <a:solidFill>
                  <a:prstClr val="white"/>
                </a:solidFill>
              </a:rPr>
              <a:t>(</a:t>
            </a:r>
            <a:r>
              <a:rPr lang="pt-PT" sz="1100" dirty="0" err="1">
                <a:solidFill>
                  <a:prstClr val="white"/>
                </a:solidFill>
              </a:rPr>
              <a:t>click</a:t>
            </a:r>
            <a:r>
              <a:rPr lang="pt-PT" sz="1100" dirty="0">
                <a:solidFill>
                  <a:prstClr val="white"/>
                </a:solidFill>
              </a:rPr>
              <a:t> to </a:t>
            </a:r>
            <a:r>
              <a:rPr lang="pt-PT" sz="1100" dirty="0" err="1">
                <a:solidFill>
                  <a:prstClr val="white"/>
                </a:solidFill>
              </a:rPr>
              <a:t>see</a:t>
            </a:r>
            <a:r>
              <a:rPr lang="pt-PT" sz="1100" dirty="0">
                <a:solidFill>
                  <a:prstClr val="white"/>
                </a:solidFill>
              </a:rPr>
              <a:t> </a:t>
            </a:r>
            <a:r>
              <a:rPr lang="pt-PT" sz="1100" dirty="0" err="1">
                <a:solidFill>
                  <a:prstClr val="white"/>
                </a:solidFill>
              </a:rPr>
              <a:t>the</a:t>
            </a:r>
            <a:r>
              <a:rPr lang="pt-PT" sz="1100" dirty="0">
                <a:solidFill>
                  <a:prstClr val="white"/>
                </a:solidFill>
              </a:rPr>
              <a:t> </a:t>
            </a:r>
            <a:r>
              <a:rPr lang="pt-PT" sz="1100" dirty="0" err="1">
                <a:solidFill>
                  <a:prstClr val="white"/>
                </a:solidFill>
              </a:rPr>
              <a:t>type</a:t>
            </a:r>
            <a:r>
              <a:rPr lang="pt-PT" sz="1100" dirty="0">
                <a:solidFill>
                  <a:prstClr val="white"/>
                </a:solidFill>
              </a:rPr>
              <a:t>)</a:t>
            </a:r>
            <a:endParaRPr lang="en-GB" sz="1100" dirty="0">
              <a:solidFill>
                <a:prstClr val="white"/>
              </a:solidFill>
            </a:endParaRP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D53B5AB-BA7E-42EC-9FFD-009A11200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16174"/>
              </p:ext>
            </p:extLst>
          </p:nvPr>
        </p:nvGraphicFramePr>
        <p:xfrm>
          <a:off x="4552383" y="4354026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914400" progId="Equation.DSMT4">
                  <p:embed/>
                </p:oleObj>
              </mc:Choice>
              <mc:Fallback>
                <p:oleObj name="Equation" r:id="rId9" imgW="609480" imgH="9144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D53B5AB-BA7E-42EC-9FFD-009A11200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2383" y="4354026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1104485B-354D-4A78-8D77-8BBED26F9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02206"/>
              </p:ext>
            </p:extLst>
          </p:nvPr>
        </p:nvGraphicFramePr>
        <p:xfrm>
          <a:off x="4431992" y="3337232"/>
          <a:ext cx="18145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457200" progId="Equation.DSMT4">
                  <p:embed/>
                </p:oleObj>
              </mc:Choice>
              <mc:Fallback>
                <p:oleObj name="Equation" r:id="rId11" imgW="77436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1104485B-354D-4A78-8D77-8BBED26F9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31992" y="3337232"/>
                        <a:ext cx="1814513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AF7EADD8-21EA-4FCD-8DC3-26794005D758}"/>
              </a:ext>
            </a:extLst>
          </p:cNvPr>
          <p:cNvSpPr/>
          <p:nvPr/>
        </p:nvSpPr>
        <p:spPr>
          <a:xfrm>
            <a:off x="6270898" y="3063073"/>
            <a:ext cx="1922788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2 x 3  </a:t>
            </a:r>
            <a:r>
              <a:rPr lang="en-GB" sz="2400" dirty="0">
                <a:solidFill>
                  <a:sysClr val="windowText" lastClr="000000"/>
                </a:solidFill>
              </a:rPr>
              <a:t>type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(2 rows and 3 columns)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67971D-1FEF-4D84-93D7-CD8A0C8972D2}"/>
              </a:ext>
            </a:extLst>
          </p:cNvPr>
          <p:cNvSpPr/>
          <p:nvPr/>
        </p:nvSpPr>
        <p:spPr>
          <a:xfrm>
            <a:off x="6198184" y="4631818"/>
            <a:ext cx="1641762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 x 2  </a:t>
            </a:r>
            <a:r>
              <a:rPr lang="en-GB" sz="2400" dirty="0">
                <a:solidFill>
                  <a:sysClr val="windowText" lastClr="000000"/>
                </a:solidFill>
              </a:rPr>
              <a:t>type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(4 rows and 2 columns)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/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4FF51F1-EBAF-4AEE-AFBA-DCFFA89C5796}"/>
              </a:ext>
            </a:extLst>
          </p:cNvPr>
          <p:cNvSpPr/>
          <p:nvPr/>
        </p:nvSpPr>
        <p:spPr>
          <a:xfrm>
            <a:off x="8381077" y="5557265"/>
            <a:ext cx="2774435" cy="952143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x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</a:t>
            </a:r>
            <a:r>
              <a:rPr lang="en-GB" sz="2400" b="1" dirty="0">
                <a:solidFill>
                  <a:sysClr val="windowText" lastClr="000000"/>
                </a:solidFill>
              </a:rPr>
              <a:t>  </a:t>
            </a:r>
            <a:r>
              <a:rPr lang="en-GB" sz="2400" dirty="0">
                <a:solidFill>
                  <a:sysClr val="windowText" lastClr="000000"/>
                </a:solidFill>
              </a:rPr>
              <a:t>type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</a:t>
            </a:r>
            <a:r>
              <a:rPr lang="en-GB" sz="1400" i="1" dirty="0">
                <a:solidFill>
                  <a:sysClr val="windowText" lastClr="000000"/>
                </a:solidFill>
              </a:rPr>
              <a:t>m</a:t>
            </a:r>
            <a:r>
              <a:rPr lang="en-GB" sz="1400" dirty="0">
                <a:solidFill>
                  <a:sysClr val="windowText" lastClr="000000"/>
                </a:solidFill>
              </a:rPr>
              <a:t> rows and </a:t>
            </a:r>
            <a:r>
              <a:rPr lang="en-GB" sz="1400" i="1" dirty="0">
                <a:solidFill>
                  <a:sysClr val="windowText" lastClr="000000"/>
                </a:solidFill>
              </a:rPr>
              <a:t>n</a:t>
            </a:r>
            <a:r>
              <a:rPr lang="en-GB" sz="1400" dirty="0">
                <a:solidFill>
                  <a:sysClr val="windowText" lastClr="000000"/>
                </a:solidFill>
              </a:rPr>
              <a:t> columns)</a:t>
            </a:r>
          </a:p>
        </p:txBody>
      </p:sp>
    </p:spTree>
    <p:extLst>
      <p:ext uri="{BB962C8B-B14F-4D97-AF65-F5344CB8AC3E}">
        <p14:creationId xmlns:p14="http://schemas.microsoft.com/office/powerpoint/2010/main" val="29873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Usually,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are represented by capital letters: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and its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elements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or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entries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by the respective lower case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with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two subscripts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(row subscript) and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(column subscript).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9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31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34F8AF8-32F9-4DAF-9E7B-2277CE2CD9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>
                <a:solidFill>
                  <a:schemeClr val="tx1"/>
                </a:solidFill>
              </a:rPr>
              <a:t>What is a Matrix?...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Matrix Size or Type or Dimension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Elements or Entries of a Matrix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Usually,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are represented by capital letters: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and its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elements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or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entries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by the respective lower case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with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two subscripts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(row subscript) and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(column subscript).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9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55BB225-108E-40CE-A10A-EAB5FC07D78C}"/>
              </a:ext>
            </a:extLst>
          </p:cNvPr>
          <p:cNvSpPr/>
          <p:nvPr/>
        </p:nvSpPr>
        <p:spPr>
          <a:xfrm>
            <a:off x="3459670" y="3192270"/>
            <a:ext cx="2539195" cy="332251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0A4A766-CCBD-405E-98DD-9DC675546723}"/>
              </a:ext>
            </a:extLst>
          </p:cNvPr>
          <p:cNvSpPr/>
          <p:nvPr/>
        </p:nvSpPr>
        <p:spPr>
          <a:xfrm>
            <a:off x="3459671" y="2821927"/>
            <a:ext cx="2147309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31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Notation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601141-C1D6-42EC-A21D-F4D798873BAF}"/>
              </a:ext>
            </a:extLst>
          </p:cNvPr>
          <p:cNvSpPr/>
          <p:nvPr/>
        </p:nvSpPr>
        <p:spPr>
          <a:xfrm>
            <a:off x="2336938" y="3613656"/>
            <a:ext cx="4635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solidFill>
                  <a:srgbClr val="0C2B8E"/>
                </a:solidFill>
              </a:rPr>
              <a:t>These two subscripts indicate, univocally, the row and the column of each element.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General matrix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presented in a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comprehensive form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10"/>
                <a:stretch>
                  <a:fillRect l="-1255" t="-5882" r="-263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DD4516C5-6D39-4468-8A6E-AF9AE5528468}"/>
              </a:ext>
            </a:extLst>
          </p:cNvPr>
          <p:cNvCxnSpPr>
            <a:cxnSpLocks/>
          </p:cNvCxnSpPr>
          <p:nvPr/>
        </p:nvCxnSpPr>
        <p:spPr>
          <a:xfrm>
            <a:off x="5606980" y="2933598"/>
            <a:ext cx="3326005" cy="0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9771446D-B616-4176-AEB7-C953016C1F48}"/>
              </a:ext>
            </a:extLst>
          </p:cNvPr>
          <p:cNvCxnSpPr>
            <a:cxnSpLocks/>
          </p:cNvCxnSpPr>
          <p:nvPr/>
        </p:nvCxnSpPr>
        <p:spPr>
          <a:xfrm flipV="1">
            <a:off x="5980287" y="3008684"/>
            <a:ext cx="3133568" cy="387467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2400" dirty="0">
                    <a:solidFill>
                      <a:sysClr val="windowText" lastClr="000000"/>
                    </a:solidFill>
                  </a:rPr>
                  <a:t>General matrix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presented in an 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extensive form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33" y="4829263"/>
                <a:ext cx="2971467" cy="1200329"/>
              </a:xfrm>
              <a:prstGeom prst="rect">
                <a:avLst/>
              </a:prstGeom>
              <a:blipFill>
                <a:blip r:embed="rId13"/>
                <a:stretch>
                  <a:fillRect t="-4061" r="-55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m 32">
            <a:extLst>
              <a:ext uri="{FF2B5EF4-FFF2-40B4-BE49-F238E27FC236}">
                <a16:creationId xmlns:a16="http://schemas.microsoft.com/office/drawing/2014/main" id="{01785854-F616-4280-AB47-F53A72BC1E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1" grpId="0" animBg="1"/>
      <p:bldP spid="6" grpId="0" build="allAtOnce"/>
      <p:bldP spid="10" grpId="0"/>
      <p:bldP spid="37" grpId="0"/>
      <p:bldP spid="51" grpId="0" animBg="1"/>
      <p:bldP spid="43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COURSE_TITLE" val="L1 version 1"/>
  <p:tag name="ISPRING_SCORM_RATE_QUIZZES" val="0"/>
  <p:tag name="ISPRING_UUID" val="{2DD75B33-433B-4975-8C65-C55C679B5400}"/>
  <p:tag name="ISPRING_ULTRA_SCORM_COURCE_TITLE" val="Lesson_01_Q2"/>
  <p:tag name="ISPRING_PRESENTATION_TITLE" val="Lesson_01_Q2"/>
  <p:tag name="ISPRING_RESOURCE_FOLDER" val="C:\Users\filom\Documents\ENGIMATH\LESSONS\MATRICES\LESSON 1\Lesson_01_Q2\"/>
  <p:tag name="ISPRING_PRESENTATION_PATH" val="C:\Users\filom\Documents\ENGIMATH\LESSONS\MATRICES\LESSON 1\Lesson_01_Q2.pptx"/>
  <p:tag name="ISPRING_SCREEN_RECS_UPDATED" val="C:\Users\filom\Documents\ENGIMATH\LESSONS\MATRICES\LESSON 1\Lesson_01_Q2\"/>
  <p:tag name="ISPRING_OUTPUT_FOLDER" val="[[&quot;*\uFFFD\uFFFD\uFFFD{BB4CDCA5-F38E-475C-8C53-186BBAA01A72}&quot;,&quot;C:\\Users\\filom\\Documents\\ENGIMATH\\LESSONS\\MATRICES\\LESSON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vZ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K9k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vZMdOO/6P5PsAAAABBQAAIAAAAHVuaXZlcnNhbC9rZXlib2FyZF9zaG9ydGN1dHMueG1spdLRaoMwFAbga/sUkgdYdXZrB2qhdL0elO0+6GkbGhPJOdHu7WfZBmNEa+zdHwIf/zmcdH2pZNiAQaFVxuKHiK3zWcoL6t6YBz8pVLyCjNWSf75xi8DyIEjxpA0VlsJCl91n8si6pMhombGIhXgSB7qmecfMv53/oIIL7aUo3eDCH6wNNEJb7EeTiS0JapcXJ3eU9DPjIfMgDA6s8vmPGI9rKfkQ+DQN/BDQQtnLrvyXiVdrT9zQzcF9xFdV3px7rAdw3mnTcuMmX6aRG16ce82lv9loaSt4d15ksprqbXWrXOIi8hdJH48SdlZKLAyA011GIw5z9psw/wJQSwMEFAACAAgAr2THTtC9L7ROBAAAhxUAACcAAAB1bml2ZXJzYWwvZmxhc2hfcHVibGlzaGluZ19zZXR0aW5ncy54bWzlWN1u2zYUvvdTEBp6WStpkyU1ZAeZLSNGHTuzlK7BMAS0RFtcKFIVKafu1Z5mD7Yn2aFoK3bitHQWA+l6ESQ6POc7h9/5IUPv5HPK0IzkkgredPbrew4iPBIx5dOmcxl2Xx87SCrMY8wEJ02HCwedtGpeVowZlUlAlAJViQCGy0ammk6iVNZw3dvb2zqVWa5XBSsU4Mt6JFI3y4kkXJHczRiewy81z4h0FggWAPCTCr4wa9VqCHkG6VzEBSOIxhA5p3pTmHUZlonjGrUxjm6muSh43BZM5CifjpvOT22/s995u9QxUB2aEq45kS0QarFq4DimOgrMAvqFoITQaQLhHh046JbGKmk6bw40Cmi7D1FKbLN1rFHaAjjgagGfEoVjrLD5NP4U+azkUmBE8ZzjlEYhrCC9/6bTCa+Dfq/jXw+GoR9cn4XnfRPDFkah/zHcwijshX1/G31b+LOrC3/U7w3eX4fDYT/sXdxZAaNrhHjuOmMeMCuKPCIVYZ5KinTMMWVQo/dolERBlTOcT0kouhSSOMFMEgf9mZHprwVmVM2hGfagGW4IyU5lRiI10mlrOioviHMHZwAhMMhlVRKH76qSODpe27prvN9ta2OUHlYKRwkUD8jK0Dx3VbRUo7qNcKToDAqT3NvkpGAsKLJM5Kqlgy59rwqrGB6B8SaCrzGnv9FYsLjii6RjEg9wSlY6LrihvAua+w6aQI4ZMDnMCEcB5tDlVAG7UQUgi7FUVJXd3V1on+YUMwR4MIYIOg8esB0lOJdrSa0Sq3srav0+EIrIPwzbRvSoasAoeNGlZaX/myhYjOaiQIzegJ1AUHlFCn8lBK32N5rkIi2lMIEUkqWbGSW3JD6xcXQFLtICLGHcZYwo4+FTQb+gMZmIHHAJnsFwBDmVBr++FXCGpbwDxcsYX5mu7Q06/sdXeoM4nmEebQkO5UrSTO0EH88RF2ppB3REuJCkTEpM43LNZm/1p6eh6hjI8zNlYw1f0rRg+DnhK0JWoHeY8t142Sbx34zA2m2CZ2Wj6+YtoaHFKaTEYMJCBNOO8sWEtQCMMEeCsznCERxYUo+NGRWFBIkZEAZaPj1CYw9lWn5NYTKDxzwmuRXk3v6btweHPx8dv2vU3X/++vv1V40WR/kFw9qdOcvbj94V7Kzu3Ri+YfSVe8MD267IU12o8QOnm+9CFua9QeiPTtth70MvvNoAULL38MzyXH2ebj5ey0vGSz1dA/901D5DIz+47IdBw6aiBgKaV0UJ1OREX79tbC5G/gcrbCDcRm94GUKN+FY95QdWnodWft/baI3MLeJi5QZhFQKcClMz5eBcYDSlUJvfRY9btduTxsP30eL/+QZtZsSOWpzgPEp2Vkc/xhDeZYL+x7S/7H8tn434deYC/7z3y7Df+QFmywtl0HxVz0tr70meu/HlTq+klNMUaNUX7uq5r3V4sOe5m5dqNUBbfzxt1f4FUEsDBBQAAgAIAK9kx05/nWwMfQQAAKkUAAAhAAAAdW5pdmVyc2FsL2ZsYXNoX3NraW5fc2V0dGluZ3MueG1svVdbb+I6EH5ufwVipT5CuezSqimr3pCqw9lWp92+O8kAFo6dYzt0+fc7duLgQFpSbVmiqnjmG8/nmfFMCNSS8tYKpKKCX7b77fHxURBlUgLXz5CkjGhohUTBfXzZnvycTttdixBMyCfQmvK5QkEhaVFERSJJCV9PxVx0QhIt51JkPG6Pv0wG5gm6FrpltFinIBnlS8R97Z9d307qcYwqfa8h6cxIBB2BxNHgrnfXv+s3MUglKAWGzPntVf/q2x4bRkJgzstwNDwbXjWy2LiZ2E8joxVVVFujUX80GA3rjTC0iK3G9R0fqUiztHkaUinmhvuWxcg8eyyYIDFWA8Jvz82zB46VtTZO9uRbwy+9J/ZhprXgnUhwjUXb4UImhKHNzH4a2RQZbmBhq6h0gczDuIGBq6BwFEdvBYbMoRr1COJe/FaeMHogq/j32OdV4weT1AMVozHyEDK2jOHUPBto8c27+YGJoRTs0XiodARTzyGDsZYZBF23Mhq1EK8Pmcbr7rS+xCEe8YyPJFMwnhGmCtBG6GD/wSvlsbdPIXD6F8GyBG5ylh6sKnfom5trmzffZykrmUlYFaLNfp7Q4X5gvHdwntDhnkzQHzhb74C3NcbCXaFrYpO3CXRB2Yv0UQCc4HcXHreyKrP/1HQe5TksBBaQiBjGtiCeaQImN0HXygyL7haNgJMVnRONY+RfgwnXTxpSFXS35HkN1ZZMoKlmsFtIkcikQg6ofKketUZjDPKrp670FGbaYatCF3ozpfxc2/Xxu0F12+dByhctjfPrsp0QuQT5LART7VZhgj0Mo2vH5jbcjAlsPyDv+Uw0MeBCg7+zJVeLFPllaoQlWpNokSCTetZl7GzyapMUFP52k8ezJAR5hwmn4AqtKjOoBZ0vGP7pFwqvEFfhbyiNnV7gVpzQsoY9gU0xEBktXH3nCyNPMqYpgxW4juAJzCHfOE6g8DLsntEUTrXYPMneSiuax6YSKv2uotiBvyAfUW1CvmJPIWsSKnuaTUNwTdij4PXloq2ZKvQ7ml3bQvF3RGVNtDAlXuRIpsWTJlIX223W9qhkBVecJrZ7oNi4ccRqVMaECZEWQbAqh9+RO+9moJQbldvXaOoNTGcc9+sMrKbaGJ/xuo1nEsDvilZ4XLbqf2AdCiLjHyWg0rtr1MYWT4bDzDZYZcL3gC8cQdeT2nR4WVgW+zwthNRRptX4hOmL778SVv4YOPk/E/qi1znNv3w/mesLAyKRPZ9ZHm3WLU4SKGxSN6TzpUVaqCq8tSLkVIAH/fx/q5gKhbjw2lILOtNVWbd03c19v0OF47S1Q7QRleEhqWC3X1GRqeZ0BgePDI7oJkx6g78SmM9n0/s4mxmV6gMl862WS+9zIsPIR6h8PTSVfP42JnR2yKKx76V2VPxBmj6Tyx2P/yBLn8UEYDkR8hU7eyMy54cmc42/UBuzGR2Szcr+3vvZqMMMzg7P5Fa88iZchqeH5KLFfM5gkjGmInwxacRodPopjcZb2peJoLv7UnKMby1Liu84x78BUEsDBBQAAgAIAK9k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9k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r2THTpQTsyJpAAAAbgAAABwAAAB1bml2ZXJzYWwvbG9jYWxfc2V0dGluZ3MueG1sDcwxDoMwDEDRnVNY3int1oHAxlaW0gNYxEWRHBuRgOD2ZPvD02/7MwocvKVg6vD1eCKwzuaDLg5/01C/EVIm9SSm7FANoe+qVmwm+XLOBSZYhS7eJo4lMo8Uixx2EajhU17/wB6brroBUEsDBBQAAgAIAEZ8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BGfM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CvZMdOkEkmJSgFAAD2EwAAHQAAAAAAAAABAAAAAADMEwAAdW5pdmVyc2FsL2NvbW1vbl9tZXNzYWdlcy5sbmdQSwECAAAUAAIACACvZMdOZrKi1aUAAACDAQAALgAAAAAAAAABAAAAAAAvGQAAdW5pdmVyc2FsL3BsYXliYWNrX2FuZF9uYXZpZ2F0aW9uX3NldHRpbmdzLnhtbFBLAQIAABQAAgAIAK9kx047/o/k+wAAAAEFAAAgAAAAAAAAAAEAAAAAACAaAAB1bml2ZXJzYWwva2V5Ym9hcmRfc2hvcnRjdXRzLnhtbFBLAQIAABQAAgAIAK9kx07QvS+0TgQAAIcVAAAnAAAAAAAAAAEAAAAAAFkbAAB1bml2ZXJzYWwvZmxhc2hfcHVibGlzaGluZ19zZXR0aW5ncy54bWxQSwECAAAUAAIACACvZMdOf51sDH0EAACpFAAAIQAAAAAAAAABAAAAAADsHwAAdW5pdmVyc2FsL2ZsYXNoX3NraW5fc2V0dGluZ3MueG1sUEsBAgAAFAACAAgAr2THTuZFxhFIBAAAERUAACYAAAAAAAAAAQAAAAAAqCQAAHVuaXZlcnNhbC9odG1sX3B1Ymxpc2hpbmdfc2V0dGluZ3MueG1sUEsBAgAAFAACAAgAr2THTnFN5WjAAQAAfQYAAB8AAAAAAAAAAQAAAAAANCkAAHVuaXZlcnNhbC9odG1sX3NraW5fc2V0dGluZ3MuanNQSwECAAAUAAIACACvZMdOlBOzImkAAABuAAAAHAAAAAAAAAABAAAAAAAxKwAAdW5pdmVyc2FsL2xvY2FsX3NldHRpbmdzLnhtbFBLAQIAABQAAgAIAEZ8xU6D5MijhQoAAMAZAAAXAAAAAAAAAAAAAAAAANQrAAB1bml2ZXJzYWwvdW5pdmVyc2FsLnBuZ1BLAQIAABQAAgAIAEZ8xU7lZcaxSwAAAGoAAAAbAAAAAAAAAAEAAAAAAI42AAB1bml2ZXJzYWwvdW5pdmVyc2FsLnBuZy54bWxQSwUGAAAAABMAEwCkBQAAEjcAAA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561],&quot;i&quot;:{&quot;d&quot;:&quot;FJXdkZ1cGAY44cLqfBjWV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],&quot;i&quot;:{&quot;d&quot;:&quot;emqXxAWb1OiayV0rdTxxI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1237</Words>
  <Application>Microsoft Office PowerPoint</Application>
  <PresentationFormat>Widescreen</PresentationFormat>
  <Paragraphs>213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Segoe UI</vt:lpstr>
      <vt:lpstr>Tema do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Lesson_01_Q2</dc:title>
  <dc:creator>Filomena Soares</dc:creator>
  <cp:lastModifiedBy>Elena Safiulina</cp:lastModifiedBy>
  <cp:revision>252</cp:revision>
  <dcterms:created xsi:type="dcterms:W3CDTF">2019-03-25T06:42:45Z</dcterms:created>
  <dcterms:modified xsi:type="dcterms:W3CDTF">2025-05-03T21:45:52Z</dcterms:modified>
</cp:coreProperties>
</file>