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7.xml" ContentType="application/vnd.openxmlformats-officedocument.presentationml.tags+xml"/>
  <Override PartName="/ppt/notesSlides/notesSlide14.xml" ContentType="application/vnd.openxmlformats-officedocument.presentationml.notesSlide+xml"/>
  <Override PartName="/ppt/tags/tag8.xml" ContentType="application/vnd.openxmlformats-officedocument.presentationml.tags+xml"/>
  <Override PartName="/ppt/notesSlides/notesSlide15.xml" ContentType="application/vnd.openxmlformats-officedocument.presentationml.notesSlide+xml"/>
  <Override PartName="/ppt/tags/tag9.xml" ContentType="application/vnd.openxmlformats-officedocument.presentationml.tags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75" r:id="rId2"/>
    <p:sldId id="277" r:id="rId3"/>
    <p:sldId id="284" r:id="rId4"/>
    <p:sldId id="286" r:id="rId5"/>
    <p:sldId id="287" r:id="rId6"/>
    <p:sldId id="278" r:id="rId7"/>
    <p:sldId id="292" r:id="rId8"/>
    <p:sldId id="279" r:id="rId9"/>
    <p:sldId id="293" r:id="rId10"/>
    <p:sldId id="288" r:id="rId11"/>
    <p:sldId id="289" r:id="rId12"/>
    <p:sldId id="290" r:id="rId13"/>
    <p:sldId id="291" r:id="rId14"/>
    <p:sldId id="280" r:id="rId15"/>
    <p:sldId id="296" r:id="rId16"/>
    <p:sldId id="283" r:id="rId17"/>
  </p:sldIdLst>
  <p:sldSz cx="12192000" cy="6858000"/>
  <p:notesSz cx="6858000" cy="9144000"/>
  <p:custDataLst>
    <p:tags r:id="rId19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6FF"/>
    <a:srgbClr val="0C2B8E"/>
    <a:srgbClr val="F25E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812D99-4B62-482C-9918-54C7E946A86D}" v="6" dt="2025-07-15T03:51:53.4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55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64" y="328"/>
      </p:cViewPr>
      <p:guideLst>
        <p:guide orient="horz" pos="2160"/>
        <p:guide pos="44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ena Safiulina" userId="46398a00-a311-4d71-ab86-ad085cba44dd" providerId="ADAL" clId="{DD812D99-4B62-482C-9918-54C7E946A86D}"/>
    <pc:docChg chg="modSld">
      <pc:chgData name="Elena Safiulina" userId="46398a00-a311-4d71-ab86-ad085cba44dd" providerId="ADAL" clId="{DD812D99-4B62-482C-9918-54C7E946A86D}" dt="2025-07-15T03:51:53.487" v="6"/>
      <pc:docMkLst>
        <pc:docMk/>
      </pc:docMkLst>
      <pc:sldChg chg="setBg">
        <pc:chgData name="Elena Safiulina" userId="46398a00-a311-4d71-ab86-ad085cba44dd" providerId="ADAL" clId="{DD812D99-4B62-482C-9918-54C7E946A86D}" dt="2025-07-15T03:51:53.487" v="6"/>
        <pc:sldMkLst>
          <pc:docMk/>
          <pc:sldMk cId="214730274" sldId="275"/>
        </pc:sldMkLst>
      </pc:sldChg>
      <pc:sldChg chg="addSp modSp mod setBg">
        <pc:chgData name="Elena Safiulina" userId="46398a00-a311-4d71-ab86-ad085cba44dd" providerId="ADAL" clId="{DD812D99-4B62-482C-9918-54C7E946A86D}" dt="2025-07-15T03:51:42.261" v="5"/>
        <pc:sldMkLst>
          <pc:docMk/>
          <pc:sldMk cId="2434340358" sldId="283"/>
        </pc:sldMkLst>
        <pc:picChg chg="add mod">
          <ac:chgData name="Elena Safiulina" userId="46398a00-a311-4d71-ab86-ad085cba44dd" providerId="ADAL" clId="{DD812D99-4B62-482C-9918-54C7E946A86D}" dt="2025-07-15T03:50:14.045" v="1" actId="1076"/>
          <ac:picMkLst>
            <pc:docMk/>
            <pc:sldMk cId="2434340358" sldId="283"/>
            <ac:picMk id="2" creationId="{03C33967-3BCB-4A3B-AB85-4AE594A3466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62C76-F21B-46E4-9A5E-C6DEC3B14639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BDBD3-B502-479F-AE9E-6BC9D244DDCC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0118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865136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8934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93466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50861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413153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006804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677917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52987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46415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61678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07623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71724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68968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96810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13213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34736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3A851-915A-43EC-AE8C-0786A67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9921D8-2575-43B3-9702-EC5AE7754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94AA227-2A47-4571-9414-5392D37A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22807B-7CE4-45E1-8607-852463B6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BB055A6-3B83-4C9E-9C3D-FC7756AF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750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404E8-E597-4C07-BB74-BF4D4CAD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B3A1759-C42D-484F-B6FE-5211FB4DD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3620816-20D3-4CA5-BACC-8369C208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EF7277-356C-4899-9171-6C916EC2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4B7C42C-48DF-41DF-A1E8-DBC4C691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2812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A42FF2-B970-4361-9457-7007ADCA6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4C938BA-B64D-4730-871B-5A68C9D4B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99BFCE-1D6D-4AB6-870D-C1993FBC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EE43DC9-BED3-435E-B505-C9F7C1AB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1CFC6B0-1AC4-42B4-9FCF-725358EB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50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3C48F-9E82-42D0-A518-EEF039F4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F007266-2652-47EB-8EEB-7DE66998E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99E9F49-C207-41BE-B3F7-8493B26E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7315FC7-1635-476B-9000-0E22AF78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E9EC9F1-6CD2-41B7-AD66-5DC30909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5768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4885C-EAEC-41F3-A2CA-04EAD4B3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6AECBF7-9FA9-4769-B113-B72AC75F4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FC92701-187A-4974-B8D5-2BEA676D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C6466A5-3CC2-430E-8467-097DFBD2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397F6-31CB-4F08-BF99-9FB694DE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5870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0EE5F-6F9F-4630-9D82-0C1BC538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6F1629F-C04B-491F-B631-2A5F4ADC3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0645946-D64C-43E0-A460-A3C5F5014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11BB7FB-CC47-4962-994D-AD8F1744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B22149E-8B2A-49B7-AE86-189A296A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6DEBF58-7AA5-4D0D-8A40-6D097129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998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09C6-450D-4B0A-9376-D79A5F78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038D526-B0EB-437E-9335-3F2C3DDFF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57B0904-73C5-4490-A6E2-4908D19F5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EE78A84-6021-44A3-B439-5FA98B03C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3245410-EDA3-4B41-BCB8-6345A3F8A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6EB09781-B6AD-41B7-8B61-755C9B4D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AF57D15-45E3-44E2-81BB-0780D0B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CD1D82B-52D4-43CE-9EFB-7E013EE8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18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96DE2-81D5-4B8A-BC09-2391B52E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951C9EE-E221-4D88-8632-F60D0175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3A9EF20-0A31-4D3A-9B40-DB3FE3EF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380F458-17A5-49B9-BD7A-C0F77C4C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55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C4FE0BE-C976-4C89-8C38-7DEA251A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8F97BDB-5B5F-4B6D-9D36-FE792C1D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22CDDD6-46EA-44B2-9052-F2CCC360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117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A7558-C83E-4F5B-BE22-EBA6D25B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66F6C0D-6746-425D-9E3C-C270D9716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EE78C9A-960B-4B3F-B202-EB0CE76AF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886D55-72EA-4125-AB21-26333433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7F4600-439D-4C34-962E-06C58E04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C3F16E5-5E32-49FC-8EED-754D59B3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281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94D48-95FF-4046-8554-E7859A77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6F211AE-C8EE-469B-95C4-569D17E90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B315618-A3C8-4B16-BF1A-28F583830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FBF4FDE-263C-4507-B7D5-13EC31EE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362CA5D-FF9F-49E3-8A77-5622D4E4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82ECEDF-5F72-4598-A4FD-9328320F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747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59B588A-166C-4A5F-B5BA-10707C5C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726D2C8-E439-4D1B-A623-1E682194E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6491ED-ECEE-4AB4-958C-1960D2542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9C6B5F2-2297-491D-87D7-A6A8502F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D65553A-57EF-44EE-A1EB-61B397ABA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956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jpg"/><Relationship Id="rId7" Type="http://schemas.openxmlformats.org/officeDocument/2006/relationships/slide" Target="slide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2.xml"/><Relationship Id="rId4" Type="http://schemas.openxmlformats.org/officeDocument/2006/relationships/slide" Target="slide14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jpg"/><Relationship Id="rId7" Type="http://schemas.openxmlformats.org/officeDocument/2006/relationships/slide" Target="slide8.xml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image" Target="../media/image24.png"/><Relationship Id="rId5" Type="http://schemas.openxmlformats.org/officeDocument/2006/relationships/slide" Target="slide2.xml"/><Relationship Id="rId10" Type="http://schemas.openxmlformats.org/officeDocument/2006/relationships/image" Target="../media/image260.png"/><Relationship Id="rId4" Type="http://schemas.openxmlformats.org/officeDocument/2006/relationships/slide" Target="slide14.xml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31.png"/><Relationship Id="rId3" Type="http://schemas.openxmlformats.org/officeDocument/2006/relationships/image" Target="../media/image1.jpg"/><Relationship Id="rId7" Type="http://schemas.openxmlformats.org/officeDocument/2006/relationships/slide" Target="slide8.xml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image" Target="../media/image29.png"/><Relationship Id="rId5" Type="http://schemas.openxmlformats.org/officeDocument/2006/relationships/slide" Target="slide2.xml"/><Relationship Id="rId10" Type="http://schemas.openxmlformats.org/officeDocument/2006/relationships/image" Target="../media/image28.png"/><Relationship Id="rId4" Type="http://schemas.openxmlformats.org/officeDocument/2006/relationships/slide" Target="slide14.xml"/><Relationship Id="rId9" Type="http://schemas.openxmlformats.org/officeDocument/2006/relationships/image" Target="../media/image270.png"/><Relationship Id="rId1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26" Type="http://schemas.openxmlformats.org/officeDocument/2006/relationships/image" Target="../media/image48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43.png"/><Relationship Id="rId7" Type="http://schemas.openxmlformats.org/officeDocument/2006/relationships/slide" Target="slide2.xml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5" Type="http://schemas.openxmlformats.org/officeDocument/2006/relationships/image" Target="../media/image47.png"/><Relationship Id="rId2" Type="http://schemas.openxmlformats.org/officeDocument/2006/relationships/tags" Target="../tags/tag6.xml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29" Type="http://schemas.openxmlformats.org/officeDocument/2006/relationships/image" Target="../media/image51.png"/><Relationship Id="rId1" Type="http://schemas.openxmlformats.org/officeDocument/2006/relationships/tags" Target="../tags/tag5.xml"/><Relationship Id="rId6" Type="http://schemas.openxmlformats.org/officeDocument/2006/relationships/slide" Target="slide14.xml"/><Relationship Id="rId11" Type="http://schemas.openxmlformats.org/officeDocument/2006/relationships/image" Target="../media/image33.png"/><Relationship Id="rId24" Type="http://schemas.openxmlformats.org/officeDocument/2006/relationships/image" Target="../media/image46.png"/><Relationship Id="rId5" Type="http://schemas.openxmlformats.org/officeDocument/2006/relationships/image" Target="../media/image1.jpg"/><Relationship Id="rId15" Type="http://schemas.openxmlformats.org/officeDocument/2006/relationships/image" Target="../media/image37.png"/><Relationship Id="rId23" Type="http://schemas.openxmlformats.org/officeDocument/2006/relationships/image" Target="../media/image45.png"/><Relationship Id="rId28" Type="http://schemas.openxmlformats.org/officeDocument/2006/relationships/image" Target="../media/image50.png"/><Relationship Id="rId10" Type="http://schemas.openxmlformats.org/officeDocument/2006/relationships/image" Target="../media/image2.png"/><Relationship Id="rId19" Type="http://schemas.openxmlformats.org/officeDocument/2006/relationships/image" Target="../media/image41.png"/><Relationship Id="rId4" Type="http://schemas.openxmlformats.org/officeDocument/2006/relationships/notesSlide" Target="../notesSlides/notesSlide12.xml"/><Relationship Id="rId9" Type="http://schemas.openxmlformats.org/officeDocument/2006/relationships/slide" Target="slide8.xml"/><Relationship Id="rId14" Type="http://schemas.openxmlformats.org/officeDocument/2006/relationships/image" Target="../media/image36.png"/><Relationship Id="rId22" Type="http://schemas.openxmlformats.org/officeDocument/2006/relationships/image" Target="../media/image44.png"/><Relationship Id="rId27" Type="http://schemas.openxmlformats.org/officeDocument/2006/relationships/image" Target="../media/image49.png"/><Relationship Id="rId30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57.png"/><Relationship Id="rId3" Type="http://schemas.openxmlformats.org/officeDocument/2006/relationships/image" Target="../media/image1.jpg"/><Relationship Id="rId7" Type="http://schemas.openxmlformats.org/officeDocument/2006/relationships/slide" Target="slide8.xml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image" Target="../media/image55.png"/><Relationship Id="rId5" Type="http://schemas.openxmlformats.org/officeDocument/2006/relationships/slide" Target="slide2.xml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slide" Target="slide14.xml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14.xml"/><Relationship Id="rId7" Type="http://schemas.openxmlformats.org/officeDocument/2006/relationships/slide" Target="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slide" Target="slide6.xml"/><Relationship Id="rId5" Type="http://schemas.openxmlformats.org/officeDocument/2006/relationships/slide" Target="slide2.xml"/><Relationship Id="rId10" Type="http://schemas.openxmlformats.org/officeDocument/2006/relationships/image" Target="../media/image60.png"/><Relationship Id="rId4" Type="http://schemas.openxmlformats.org/officeDocument/2006/relationships/slide" Target="slide14.xml"/><Relationship Id="rId9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15.xml"/><Relationship Id="rId7" Type="http://schemas.openxmlformats.org/officeDocument/2006/relationships/slide" Target="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slide" Target="slide6.xml"/><Relationship Id="rId11" Type="http://schemas.openxmlformats.org/officeDocument/2006/relationships/image" Target="../media/image62.png"/><Relationship Id="rId5" Type="http://schemas.openxmlformats.org/officeDocument/2006/relationships/slide" Target="slide2.xml"/><Relationship Id="rId10" Type="http://schemas.openxmlformats.org/officeDocument/2006/relationships/image" Target="../media/image61.png"/><Relationship Id="rId4" Type="http://schemas.openxmlformats.org/officeDocument/2006/relationships/slide" Target="slide14.xml"/><Relationship Id="rId9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3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65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64.png"/><Relationship Id="rId11" Type="http://schemas.openxmlformats.org/officeDocument/2006/relationships/slide" Target="slide8.xml"/><Relationship Id="rId5" Type="http://schemas.openxmlformats.org/officeDocument/2006/relationships/image" Target="../media/image63.png"/><Relationship Id="rId10" Type="http://schemas.openxmlformats.org/officeDocument/2006/relationships/slide" Target="slide6.xml"/><Relationship Id="rId4" Type="http://schemas.openxmlformats.org/officeDocument/2006/relationships/image" Target="../media/image1.jpg"/><Relationship Id="rId9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7" Type="http://schemas.openxmlformats.org/officeDocument/2006/relationships/slide" Target="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slide" Target="slide6.xml"/><Relationship Id="rId5" Type="http://schemas.openxmlformats.org/officeDocument/2006/relationships/slide" Target="slide2.xml"/><Relationship Id="rId10" Type="http://schemas.openxmlformats.org/officeDocument/2006/relationships/image" Target="../media/image1.jpg"/><Relationship Id="rId4" Type="http://schemas.openxmlformats.org/officeDocument/2006/relationships/slide" Target="slide14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6.wmf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2.xml"/><Relationship Id="rId12" Type="http://schemas.openxmlformats.org/officeDocument/2006/relationships/oleObject" Target="../embeddings/oleObject1.bin"/><Relationship Id="rId17" Type="http://schemas.openxmlformats.org/officeDocument/2006/relationships/image" Target="../media/image8.wmf"/><Relationship Id="rId2" Type="http://schemas.openxmlformats.org/officeDocument/2006/relationships/tags" Target="../tags/tag4.xml"/><Relationship Id="rId16" Type="http://schemas.openxmlformats.org/officeDocument/2006/relationships/oleObject" Target="../embeddings/oleObject3.bin"/><Relationship Id="rId1" Type="http://schemas.openxmlformats.org/officeDocument/2006/relationships/tags" Target="../tags/tag3.xml"/><Relationship Id="rId6" Type="http://schemas.openxmlformats.org/officeDocument/2006/relationships/slide" Target="slide14.xml"/><Relationship Id="rId11" Type="http://schemas.openxmlformats.org/officeDocument/2006/relationships/image" Target="../media/image5.png"/><Relationship Id="rId5" Type="http://schemas.openxmlformats.org/officeDocument/2006/relationships/image" Target="../media/image1.jpg"/><Relationship Id="rId15" Type="http://schemas.openxmlformats.org/officeDocument/2006/relationships/image" Target="../media/image7.wmf"/><Relationship Id="rId10" Type="http://schemas.openxmlformats.org/officeDocument/2006/relationships/image" Target="../media/image2.png"/><Relationship Id="rId4" Type="http://schemas.openxmlformats.org/officeDocument/2006/relationships/notesSlide" Target="../notesSlides/notesSlide3.xml"/><Relationship Id="rId9" Type="http://schemas.openxmlformats.org/officeDocument/2006/relationships/slide" Target="slide8.xml"/><Relationship Id="rId1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jpg"/><Relationship Id="rId7" Type="http://schemas.openxmlformats.org/officeDocument/2006/relationships/slide" Target="slide8.xml"/><Relationship Id="rId12" Type="http://schemas.openxmlformats.org/officeDocument/2006/relationships/hyperlink" Target="https://en.wikipedia.org/wiki/Battleship_(game)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image" Target="../media/image10.png"/><Relationship Id="rId5" Type="http://schemas.openxmlformats.org/officeDocument/2006/relationships/slide" Target="slide2.xml"/><Relationship Id="rId10" Type="http://schemas.openxmlformats.org/officeDocument/2006/relationships/hyperlink" Target="https://trumpexcel.com/calendar-to-do-list-template/" TargetMode="External"/><Relationship Id="rId4" Type="http://schemas.openxmlformats.org/officeDocument/2006/relationships/slide" Target="slide14.xml"/><Relationship Id="rId9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5.wmf"/><Relationship Id="rId3" Type="http://schemas.openxmlformats.org/officeDocument/2006/relationships/image" Target="../media/image1.jpg"/><Relationship Id="rId21" Type="http://schemas.openxmlformats.org/officeDocument/2006/relationships/oleObject" Target="../embeddings/oleObject10.bin"/><Relationship Id="rId7" Type="http://schemas.openxmlformats.org/officeDocument/2006/relationships/slide" Target="slide8.xml"/><Relationship Id="rId12" Type="http://schemas.openxmlformats.org/officeDocument/2006/relationships/image" Target="../media/image12.wmf"/><Relationship Id="rId17" Type="http://schemas.openxmlformats.org/officeDocument/2006/relationships/oleObject" Target="../embeddings/oleObject8.bin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4.wmf"/><Relationship Id="rId20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oleObject" Target="../embeddings/oleObject5.bin"/><Relationship Id="rId5" Type="http://schemas.openxmlformats.org/officeDocument/2006/relationships/slide" Target="slide2.xml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1.wmf"/><Relationship Id="rId19" Type="http://schemas.openxmlformats.org/officeDocument/2006/relationships/oleObject" Target="../embeddings/oleObject9.bin"/><Relationship Id="rId4" Type="http://schemas.openxmlformats.org/officeDocument/2006/relationships/slide" Target="slide14.xml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3.wmf"/><Relationship Id="rId22" Type="http://schemas.openxmlformats.org/officeDocument/2006/relationships/image" Target="../media/image1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jpg"/><Relationship Id="rId7" Type="http://schemas.openxmlformats.org/officeDocument/2006/relationships/slide" Target="slide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2.xml"/><Relationship Id="rId4" Type="http://schemas.openxmlformats.org/officeDocument/2006/relationships/slide" Target="slide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jpg"/><Relationship Id="rId7" Type="http://schemas.openxmlformats.org/officeDocument/2006/relationships/slide" Target="slide8.xml"/><Relationship Id="rId12" Type="http://schemas.openxmlformats.org/officeDocument/2006/relationships/image" Target="../media/image19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oleObject" Target="../embeddings/oleObject12.bin"/><Relationship Id="rId5" Type="http://schemas.openxmlformats.org/officeDocument/2006/relationships/slide" Target="slide2.xml"/><Relationship Id="rId10" Type="http://schemas.openxmlformats.org/officeDocument/2006/relationships/image" Target="../media/image18.wmf"/><Relationship Id="rId4" Type="http://schemas.openxmlformats.org/officeDocument/2006/relationships/slide" Target="slide14.xml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" Target="slide14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image" Target="../media/image1.jpg"/><Relationship Id="rId5" Type="http://schemas.openxmlformats.org/officeDocument/2006/relationships/slide" Target="slide6.xml"/><Relationship Id="rId10" Type="http://schemas.openxmlformats.org/officeDocument/2006/relationships/image" Target="../media/image23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3" Type="http://schemas.openxmlformats.org/officeDocument/2006/relationships/slide" Target="slide14.xml"/><Relationship Id="rId7" Type="http://schemas.openxmlformats.org/officeDocument/2006/relationships/image" Target="../media/image2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image" Target="../media/image23.png"/><Relationship Id="rId5" Type="http://schemas.openxmlformats.org/officeDocument/2006/relationships/slide" Target="slide6.xml"/><Relationship Id="rId4" Type="http://schemas.openxmlformats.org/officeDocument/2006/relationships/slide" Target="slide2.xml"/><Relationship Id="rId9" Type="http://schemas.openxmlformats.org/officeDocument/2006/relationships/image" Target="../media/image22.png"/><Relationship Id="rId1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10D5F08-78D2-4581-82B8-9E7190C8A144}"/>
              </a:ext>
            </a:extLst>
          </p:cNvPr>
          <p:cNvSpPr txBox="1"/>
          <p:nvPr/>
        </p:nvSpPr>
        <p:spPr>
          <a:xfrm>
            <a:off x="1957522" y="35893"/>
            <a:ext cx="9797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b="1" dirty="0">
                <a:solidFill>
                  <a:srgbClr val="F25E4F"/>
                </a:solidFill>
              </a:rPr>
              <a:t>Jäta meelde</a:t>
            </a:r>
            <a:r>
              <a:rPr lang="en-GB" sz="2000" b="1" dirty="0">
                <a:solidFill>
                  <a:srgbClr val="F25E4F"/>
                </a:solidFill>
              </a:rPr>
              <a:t>!</a:t>
            </a:r>
            <a:endParaRPr lang="et-EE" dirty="0"/>
          </a:p>
          <a:p>
            <a:r>
              <a:rPr lang="en-GB" dirty="0" err="1">
                <a:solidFill>
                  <a:srgbClr val="0C2B8E"/>
                </a:solidFill>
              </a:rPr>
              <a:t>Võid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käia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mööda</a:t>
            </a:r>
            <a:r>
              <a:rPr lang="et-EE" dirty="0">
                <a:solidFill>
                  <a:srgbClr val="0C2B8E"/>
                </a:solidFill>
              </a:rPr>
              <a:t> </a:t>
            </a:r>
            <a:r>
              <a:rPr lang="et-EE" b="1" dirty="0">
                <a:solidFill>
                  <a:srgbClr val="0C2B8E"/>
                </a:solidFill>
              </a:rPr>
              <a:t>kõiki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b="1" dirty="0" err="1">
                <a:solidFill>
                  <a:srgbClr val="0C2B8E"/>
                </a:solidFill>
              </a:rPr>
              <a:t>jaotisi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dirty="0">
                <a:solidFill>
                  <a:srgbClr val="0C2B8E"/>
                </a:solidFill>
              </a:rPr>
              <a:t>(</a:t>
            </a:r>
            <a:r>
              <a:rPr lang="en-GB" dirty="0" err="1">
                <a:solidFill>
                  <a:srgbClr val="0C2B8E"/>
                </a:solidFill>
              </a:rPr>
              <a:t>sisestades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või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hiireklõpsuga</a:t>
            </a:r>
            <a:r>
              <a:rPr lang="en-GB" dirty="0">
                <a:solidFill>
                  <a:srgbClr val="0C2B8E"/>
                </a:solidFill>
              </a:rPr>
              <a:t>) </a:t>
            </a:r>
            <a:r>
              <a:rPr lang="en-GB" dirty="0" err="1">
                <a:solidFill>
                  <a:srgbClr val="0C2B8E"/>
                </a:solidFill>
              </a:rPr>
              <a:t>või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b="1" dirty="0" err="1">
                <a:solidFill>
                  <a:srgbClr val="0C2B8E"/>
                </a:solidFill>
              </a:rPr>
              <a:t>valida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b="1" dirty="0" err="1">
                <a:solidFill>
                  <a:srgbClr val="0C2B8E"/>
                </a:solidFill>
              </a:rPr>
              <a:t>oma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jaotis</a:t>
            </a:r>
            <a:r>
              <a:rPr lang="en-GB" dirty="0">
                <a:solidFill>
                  <a:srgbClr val="0C2B8E"/>
                </a:solidFill>
              </a:rPr>
              <a:t>, </a:t>
            </a:r>
            <a:r>
              <a:rPr lang="en-GB" dirty="0" err="1">
                <a:solidFill>
                  <a:srgbClr val="0C2B8E"/>
                </a:solidFill>
              </a:rPr>
              <a:t>klõpsates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sellele</a:t>
            </a:r>
            <a:r>
              <a:rPr lang="en-GB" dirty="0">
                <a:solidFill>
                  <a:srgbClr val="0C2B8E"/>
                </a:solidFill>
              </a:rPr>
              <a:t>.</a:t>
            </a:r>
          </a:p>
          <a:p>
            <a:r>
              <a:rPr lang="en-GB" dirty="0" err="1">
                <a:solidFill>
                  <a:srgbClr val="0C2B8E"/>
                </a:solidFill>
              </a:rPr>
              <a:t>Alusta</a:t>
            </a:r>
            <a:r>
              <a:rPr lang="en-GB" dirty="0">
                <a:solidFill>
                  <a:srgbClr val="0C2B8E"/>
                </a:solidFill>
              </a:rPr>
              <a:t> "</a:t>
            </a:r>
            <a:r>
              <a:rPr lang="en-GB" b="1" dirty="0" err="1">
                <a:solidFill>
                  <a:srgbClr val="0C2B8E"/>
                </a:solidFill>
              </a:rPr>
              <a:t>Harjuta</a:t>
            </a:r>
            <a:r>
              <a:rPr lang="en-GB" dirty="0">
                <a:solidFill>
                  <a:srgbClr val="0C2B8E"/>
                </a:solidFill>
              </a:rPr>
              <a:t>" </a:t>
            </a:r>
            <a:r>
              <a:rPr lang="en-GB" dirty="0" err="1">
                <a:solidFill>
                  <a:srgbClr val="0C2B8E"/>
                </a:solidFill>
              </a:rPr>
              <a:t>sektsiooni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ainult</a:t>
            </a:r>
            <a:r>
              <a:rPr lang="en-GB" u="sng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siis</a:t>
            </a:r>
            <a:r>
              <a:rPr lang="en-GB" u="sng" dirty="0">
                <a:solidFill>
                  <a:srgbClr val="0C2B8E"/>
                </a:solidFill>
              </a:rPr>
              <a:t>, </a:t>
            </a:r>
            <a:r>
              <a:rPr lang="en-GB" u="sng" dirty="0" err="1">
                <a:solidFill>
                  <a:srgbClr val="0C2B8E"/>
                </a:solidFill>
              </a:rPr>
              <a:t>kui</a:t>
            </a:r>
            <a:r>
              <a:rPr lang="en-GB" u="sng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kogu</a:t>
            </a:r>
            <a:r>
              <a:rPr lang="en-GB" u="sng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materjal</a:t>
            </a:r>
            <a:r>
              <a:rPr lang="en-GB" u="sng" dirty="0">
                <a:solidFill>
                  <a:srgbClr val="0C2B8E"/>
                </a:solidFill>
              </a:rPr>
              <a:t> on </a:t>
            </a:r>
            <a:r>
              <a:rPr lang="en-GB" u="sng" dirty="0" err="1">
                <a:solidFill>
                  <a:srgbClr val="0C2B8E"/>
                </a:solidFill>
              </a:rPr>
              <a:t>uuritud</a:t>
            </a:r>
            <a:r>
              <a:rPr lang="en-GB" dirty="0">
                <a:solidFill>
                  <a:srgbClr val="0C2B8E"/>
                </a:solidFill>
              </a:rPr>
              <a:t>.</a:t>
            </a:r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8" name="Retângulo: Cantos Arredondados 7">
            <a:hlinkClick r:id="rId5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t-EE" b="1" dirty="0">
                <a:solidFill>
                  <a:schemeClr val="tx1"/>
                </a:solidFill>
              </a:rPr>
              <a:t>Mis on maatriks</a:t>
            </a:r>
            <a:r>
              <a:rPr lang="en-GB" b="1" dirty="0">
                <a:solidFill>
                  <a:schemeClr val="tx1"/>
                </a:solidFill>
              </a:rPr>
              <a:t>?...</a:t>
            </a:r>
          </a:p>
        </p:txBody>
      </p:sp>
      <p:sp>
        <p:nvSpPr>
          <p:cNvPr id="9" name="Retângulo: Cantos Arredondados 8">
            <a:hlinkClick r:id="rId6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Maatriksi mõõtmed või suurus või dimensioon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0" name="Retângulo: Cantos Arredondados 9">
            <a:hlinkClick r:id="rId7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t-EE" b="1" dirty="0">
                <a:solidFill>
                  <a:schemeClr val="tx1"/>
                </a:solidFill>
              </a:rPr>
              <a:t>Maatriksi elemendid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760742" y="5980987"/>
            <a:ext cx="2967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</a:t>
            </a:r>
            <a:r>
              <a:rPr lang="et-EE" sz="1600" dirty="0"/>
              <a:t>MEESKONNALT</a:t>
            </a:r>
            <a:endParaRPr lang="en-GB" sz="1600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 </a:t>
            </a:r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Plaan</a:t>
            </a:r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5C1B2912-34B1-4F34-B929-246AE0743FC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1">
            <a:extLst>
              <a:ext uri="{FF2B5EF4-FFF2-40B4-BE49-F238E27FC236}">
                <a16:creationId xmlns:a16="http://schemas.microsoft.com/office/drawing/2014/main" id="{6FFF858B-670B-7727-341B-5236F5DFB6D2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581123" y="1362597"/>
            <a:ext cx="4829979" cy="453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BE3E0F26-8DB7-408C-BA1F-E64801DB9EC5}"/>
              </a:ext>
            </a:extLst>
          </p:cNvPr>
          <p:cNvSpPr/>
          <p:nvPr/>
        </p:nvSpPr>
        <p:spPr>
          <a:xfrm>
            <a:off x="2039072" y="251208"/>
            <a:ext cx="9978754" cy="6491235"/>
          </a:xfrm>
          <a:prstGeom prst="roundRect">
            <a:avLst>
              <a:gd name="adj" fmla="val 6142"/>
            </a:avLst>
          </a:prstGeom>
          <a:solidFill>
            <a:schemeClr val="bg1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9118FB6E-1B04-4D01-8A68-318DC5DB388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t-EE" b="1" dirty="0">
                <a:solidFill>
                  <a:schemeClr val="tx1"/>
                </a:solidFill>
              </a:rPr>
              <a:t>Mis on maatriks</a:t>
            </a:r>
            <a:r>
              <a:rPr lang="en-GB" b="1" dirty="0">
                <a:solidFill>
                  <a:schemeClr val="tx1"/>
                </a:solidFill>
              </a:rPr>
              <a:t>?...</a:t>
            </a: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E1D46936-672E-4576-8D71-E2C8F8346F68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Maatriksi mõõtmed või suurus või dimensioon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7" name="Retângulo: Cantos Arredondados 16">
            <a:hlinkClick r:id="rId7" action="ppaction://hlinksldjump"/>
            <a:extLst>
              <a:ext uri="{FF2B5EF4-FFF2-40B4-BE49-F238E27FC236}">
                <a16:creationId xmlns:a16="http://schemas.microsoft.com/office/drawing/2014/main" id="{6BB753A6-59AA-46CB-9321-0531A3302FA2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t-EE" b="1" dirty="0">
                <a:solidFill>
                  <a:schemeClr val="tx1"/>
                </a:solidFill>
              </a:rPr>
              <a:t>Maatriksi elemendid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1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A2F9E40A-9254-42DF-B0B0-036C5D2F20A3}"/>
              </a:ext>
            </a:extLst>
          </p:cNvPr>
          <p:cNvSpPr/>
          <p:nvPr/>
        </p:nvSpPr>
        <p:spPr>
          <a:xfrm>
            <a:off x="6179850" y="857359"/>
            <a:ext cx="14293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3600" b="1" u="sng" dirty="0">
                <a:solidFill>
                  <a:srgbClr val="C00000"/>
                </a:solidFill>
              </a:rPr>
              <a:t>TEADE</a:t>
            </a:r>
            <a:endParaRPr lang="en-GB" sz="3600" b="1" u="sng" dirty="0">
              <a:solidFill>
                <a:srgbClr val="C00000"/>
              </a:solidFill>
            </a:endParaRP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65A0BCEE-2FD2-48F5-A119-F26EE426602B}"/>
              </a:ext>
            </a:extLst>
          </p:cNvPr>
          <p:cNvSpPr/>
          <p:nvPr/>
        </p:nvSpPr>
        <p:spPr>
          <a:xfrm>
            <a:off x="7001356" y="2299357"/>
            <a:ext cx="4852289" cy="195887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0DDE7F78-4168-4D63-9D80-C06DF93D47FA}"/>
                  </a:ext>
                </a:extLst>
              </p:cNvPr>
              <p:cNvSpPr/>
              <p:nvPr/>
            </p:nvSpPr>
            <p:spPr>
              <a:xfrm>
                <a:off x="7001356" y="3267768"/>
                <a:ext cx="486081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t-EE" sz="2400" dirty="0">
                    <a:solidFill>
                      <a:sysClr val="windowText" lastClr="000000"/>
                    </a:solidFill>
                  </a:rPr>
                  <a:t>Maatriks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/>
                  <a:t> </a:t>
                </a:r>
                <a:r>
                  <a:rPr lang="et-EE" sz="2400" dirty="0"/>
                  <a:t>on esitatud </a:t>
                </a:r>
                <a:r>
                  <a:rPr lang="et-EE" sz="2400" b="1" u="sng" dirty="0">
                    <a:solidFill>
                      <a:srgbClr val="F25E4F"/>
                    </a:solidFill>
                  </a:rPr>
                  <a:t>lühikujul</a:t>
                </a:r>
                <a:endParaRPr lang="en-GB" sz="2400" u="sng" dirty="0">
                  <a:solidFill>
                    <a:srgbClr val="F25E4F"/>
                  </a:solidFill>
                </a:endParaRPr>
              </a:p>
            </p:txBody>
          </p:sp>
        </mc:Choice>
        <mc:Fallback xmlns=""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0DDE7F78-4168-4D63-9D80-C06DF93D47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1356" y="3267768"/>
                <a:ext cx="4860819" cy="830997"/>
              </a:xfrm>
              <a:prstGeom prst="rect">
                <a:avLst/>
              </a:prstGeom>
              <a:blipFill>
                <a:blip r:embed="rId9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C4292EF3-23DD-49B8-A71C-61720085AE05}"/>
                  </a:ext>
                </a:extLst>
              </p:cNvPr>
              <p:cNvSpPr/>
              <p:nvPr/>
            </p:nvSpPr>
            <p:spPr>
              <a:xfrm>
                <a:off x="7653667" y="2413694"/>
                <a:ext cx="3158836" cy="8628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PT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PT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eqArr>
                            <m:eqArrPr>
                              <m:ctrlPr>
                                <a:rPr lang="pt-P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pt-P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P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=1,2,..,</m:t>
                              </m:r>
                              <m:r>
                                <a:rPr lang="pt-P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e>
                              <m:r>
                                <a:rPr lang="pt-P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pt-P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=1,2,…,</m:t>
                              </m:r>
                              <m:r>
                                <a:rPr lang="pt-P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eqArr>
                        </m:sub>
                      </m:sSub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C4292EF3-23DD-49B8-A71C-61720085AE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667" y="2413694"/>
                <a:ext cx="3158836" cy="8628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tângulo: Cantos Arredondados 50">
            <a:extLst>
              <a:ext uri="{FF2B5EF4-FFF2-40B4-BE49-F238E27FC236}">
                <a16:creationId xmlns:a16="http://schemas.microsoft.com/office/drawing/2014/main" id="{5F90266C-8B28-4A8A-B6D7-9DB0CBE78EDE}"/>
              </a:ext>
            </a:extLst>
          </p:cNvPr>
          <p:cNvSpPr/>
          <p:nvPr/>
        </p:nvSpPr>
        <p:spPr>
          <a:xfrm>
            <a:off x="3243533" y="4441822"/>
            <a:ext cx="7779509" cy="195887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EFEF501C-C25D-46ED-BAC3-328CF1B3AAF6}"/>
                  </a:ext>
                </a:extLst>
              </p:cNvPr>
              <p:cNvSpPr/>
              <p:nvPr/>
            </p:nvSpPr>
            <p:spPr>
              <a:xfrm>
                <a:off x="5606980" y="4631736"/>
                <a:ext cx="5673009" cy="1701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𝑚𝑛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EFEF501C-C25D-46ED-BAC3-328CF1B3AA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6980" y="4631736"/>
                <a:ext cx="5673009" cy="170181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66D79590-3A82-4E62-8D13-571A0FFE22D5}"/>
                  </a:ext>
                </a:extLst>
              </p:cNvPr>
              <p:cNvSpPr/>
              <p:nvPr/>
            </p:nvSpPr>
            <p:spPr>
              <a:xfrm>
                <a:off x="3243533" y="4829263"/>
                <a:ext cx="2971467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t-EE" sz="2400" dirty="0">
                    <a:solidFill>
                      <a:sysClr val="windowText" lastClr="000000"/>
                    </a:solidFill>
                  </a:rPr>
                  <a:t>M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t-EE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aatisk</m:t>
                    </m:r>
                    <m:r>
                      <a:rPr lang="et-EE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/>
                  <a:t> </a:t>
                </a:r>
                <a:r>
                  <a:rPr lang="et-EE" sz="2400" dirty="0"/>
                  <a:t>on esitatud </a:t>
                </a:r>
              </a:p>
              <a:p>
                <a:pPr algn="ctr"/>
                <a:r>
                  <a:rPr lang="et-EE" sz="2400" b="1" u="sng" dirty="0">
                    <a:solidFill>
                      <a:srgbClr val="F25E4F"/>
                    </a:solidFill>
                  </a:rPr>
                  <a:t>laiendatud kujul</a:t>
                </a:r>
                <a:r>
                  <a:rPr lang="en-GB" sz="2400" b="1" u="sng" dirty="0">
                    <a:solidFill>
                      <a:srgbClr val="F25E4F"/>
                    </a:solidFill>
                  </a:rPr>
                  <a:t> </a:t>
                </a:r>
                <a:endParaRPr lang="en-GB" sz="2400" u="sng" dirty="0">
                  <a:solidFill>
                    <a:srgbClr val="F25E4F"/>
                  </a:solidFill>
                </a:endParaRPr>
              </a:p>
            </p:txBody>
          </p:sp>
        </mc:Choice>
        <mc:Fallback xmlns=""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66D79590-3A82-4E62-8D13-571A0FFE22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3533" y="4829263"/>
                <a:ext cx="2971467" cy="1200329"/>
              </a:xfrm>
              <a:prstGeom prst="rect">
                <a:avLst/>
              </a:prstGeom>
              <a:blipFill>
                <a:blip r:embed="rId12"/>
                <a:stretch>
                  <a:fillRect t="-4061" b="-10660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tângulo 32">
            <a:extLst>
              <a:ext uri="{FF2B5EF4-FFF2-40B4-BE49-F238E27FC236}">
                <a16:creationId xmlns:a16="http://schemas.microsoft.com/office/drawing/2014/main" id="{ED4B2EFD-2FAD-413F-8DF9-DD29E02C165F}"/>
              </a:ext>
            </a:extLst>
          </p:cNvPr>
          <p:cNvSpPr/>
          <p:nvPr/>
        </p:nvSpPr>
        <p:spPr>
          <a:xfrm>
            <a:off x="2416311" y="1826143"/>
            <a:ext cx="4388246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</a:pPr>
            <a:endParaRPr lang="en-GB" sz="2800" dirty="0">
              <a:solidFill>
                <a:srgbClr val="0C2B8E"/>
              </a:solidFill>
            </a:endParaRPr>
          </a:p>
          <a:p>
            <a:pPr lvl="0" algn="ctr">
              <a:spcAft>
                <a:spcPts val="600"/>
              </a:spcAft>
            </a:pPr>
            <a:r>
              <a:rPr lang="en-GB" sz="2800" u="sng" dirty="0" err="1">
                <a:solidFill>
                  <a:srgbClr val="0C2B8E"/>
                </a:solidFill>
              </a:rPr>
              <a:t>Ainus</a:t>
            </a:r>
            <a:r>
              <a:rPr lang="en-GB" sz="2800" u="sng" dirty="0">
                <a:solidFill>
                  <a:srgbClr val="0C2B8E"/>
                </a:solidFill>
              </a:rPr>
              <a:t> </a:t>
            </a:r>
            <a:r>
              <a:rPr lang="en-GB" sz="2800" u="sng" dirty="0" err="1">
                <a:solidFill>
                  <a:srgbClr val="0C2B8E"/>
                </a:solidFill>
              </a:rPr>
              <a:t>teave</a:t>
            </a:r>
            <a:r>
              <a:rPr lang="en-GB" sz="2800" dirty="0">
                <a:solidFill>
                  <a:srgbClr val="0C2B8E"/>
                </a:solidFill>
              </a:rPr>
              <a:t>, </a:t>
            </a:r>
            <a:r>
              <a:rPr lang="en-GB" sz="2800" dirty="0" err="1">
                <a:solidFill>
                  <a:srgbClr val="0C2B8E"/>
                </a:solidFill>
              </a:rPr>
              <a:t>mida</a:t>
            </a:r>
            <a:r>
              <a:rPr lang="en-GB" sz="2800" dirty="0">
                <a:solidFill>
                  <a:srgbClr val="0C2B8E"/>
                </a:solidFill>
              </a:rPr>
              <a:t> </a:t>
            </a:r>
            <a:r>
              <a:rPr lang="en-GB" sz="2800" dirty="0" err="1">
                <a:solidFill>
                  <a:srgbClr val="0C2B8E"/>
                </a:solidFill>
              </a:rPr>
              <a:t>nendest</a:t>
            </a:r>
            <a:r>
              <a:rPr lang="en-GB" sz="2800" dirty="0">
                <a:solidFill>
                  <a:srgbClr val="0C2B8E"/>
                </a:solidFill>
              </a:rPr>
              <a:t> </a:t>
            </a:r>
            <a:r>
              <a:rPr lang="en-GB" sz="2800" dirty="0" err="1">
                <a:solidFill>
                  <a:srgbClr val="0C2B8E"/>
                </a:solidFill>
              </a:rPr>
              <a:t>lihtsatest</a:t>
            </a:r>
            <a:r>
              <a:rPr lang="en-GB" sz="2800" dirty="0">
                <a:solidFill>
                  <a:srgbClr val="0C2B8E"/>
                </a:solidFill>
              </a:rPr>
              <a:t> </a:t>
            </a:r>
            <a:r>
              <a:rPr lang="en-GB" sz="2800" dirty="0" err="1">
                <a:solidFill>
                  <a:srgbClr val="0C2B8E"/>
                </a:solidFill>
              </a:rPr>
              <a:t>üldskeemidest</a:t>
            </a:r>
            <a:r>
              <a:rPr lang="en-GB" sz="2800" dirty="0">
                <a:solidFill>
                  <a:srgbClr val="0C2B8E"/>
                </a:solidFill>
              </a:rPr>
              <a:t> </a:t>
            </a:r>
            <a:r>
              <a:rPr lang="et-EE" sz="2800" dirty="0">
                <a:solidFill>
                  <a:srgbClr val="0C2B8E"/>
                </a:solidFill>
              </a:rPr>
              <a:t>on teada saada</a:t>
            </a:r>
            <a:r>
              <a:rPr lang="en-GB" sz="2800" dirty="0">
                <a:solidFill>
                  <a:srgbClr val="0C2B8E"/>
                </a:solidFill>
              </a:rPr>
              <a:t>, </a:t>
            </a:r>
            <a:r>
              <a:rPr lang="et-EE" sz="2800" dirty="0">
                <a:solidFill>
                  <a:srgbClr val="0C2B8E"/>
                </a:solidFill>
              </a:rPr>
              <a:t>see </a:t>
            </a:r>
            <a:r>
              <a:rPr lang="en-GB" sz="2800" dirty="0">
                <a:solidFill>
                  <a:srgbClr val="0C2B8E"/>
                </a:solidFill>
              </a:rPr>
              <a:t>on </a:t>
            </a:r>
            <a:r>
              <a:rPr lang="en-GB" sz="2800" u="sng" dirty="0" err="1">
                <a:solidFill>
                  <a:srgbClr val="0C2B8E"/>
                </a:solidFill>
              </a:rPr>
              <a:t>maatriks</a:t>
            </a:r>
            <a:r>
              <a:rPr lang="et-EE" sz="2800" u="sng" dirty="0">
                <a:solidFill>
                  <a:srgbClr val="0C2B8E"/>
                </a:solidFill>
              </a:rPr>
              <a:t>mõõtmed</a:t>
            </a:r>
            <a:r>
              <a:rPr lang="en-GB" sz="2800" dirty="0">
                <a:solidFill>
                  <a:srgbClr val="0C2B8E"/>
                </a:solidFill>
              </a:rPr>
              <a:t>.</a:t>
            </a: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33B90A3C-F3B3-446B-B2F7-C6E9F55E036C}"/>
              </a:ext>
            </a:extLst>
          </p:cNvPr>
          <p:cNvSpPr/>
          <p:nvPr/>
        </p:nvSpPr>
        <p:spPr>
          <a:xfrm>
            <a:off x="2385678" y="528335"/>
            <a:ext cx="11474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2400" b="1" u="sng" dirty="0">
                <a:solidFill>
                  <a:srgbClr val="F25E4F"/>
                </a:solidFill>
              </a:rPr>
              <a:t>Märkus</a:t>
            </a:r>
            <a:endParaRPr lang="en-GB" sz="2400" b="1" u="sng" dirty="0">
              <a:solidFill>
                <a:srgbClr val="F25E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81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0"/>
      <p:bldP spid="33" grpId="1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id="{31723AF8-0F7C-4F5C-8533-9E17A6EB57EF}"/>
              </a:ext>
            </a:extLst>
          </p:cNvPr>
          <p:cNvSpPr/>
          <p:nvPr/>
        </p:nvSpPr>
        <p:spPr>
          <a:xfrm>
            <a:off x="2039072" y="251208"/>
            <a:ext cx="9978754" cy="6491235"/>
          </a:xfrm>
          <a:prstGeom prst="roundRect">
            <a:avLst>
              <a:gd name="adj" fmla="val 6142"/>
            </a:avLst>
          </a:prstGeom>
          <a:solidFill>
            <a:schemeClr val="bg1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9118FB6E-1B04-4D01-8A68-318DC5DB388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t-EE" b="1" dirty="0">
                <a:solidFill>
                  <a:schemeClr val="tx1"/>
                </a:solidFill>
              </a:rPr>
              <a:t>Mis on maatriks</a:t>
            </a:r>
            <a:r>
              <a:rPr lang="en-GB" b="1" dirty="0">
                <a:solidFill>
                  <a:schemeClr val="tx1"/>
                </a:solidFill>
              </a:rPr>
              <a:t>?...</a:t>
            </a: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E1D46936-672E-4576-8D71-E2C8F8346F68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Maatriksi mõõtmed või suurus või dimensioon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7" name="Retângulo: Cantos Arredondados 16">
            <a:hlinkClick r:id="rId7" action="ppaction://hlinksldjump"/>
            <a:extLst>
              <a:ext uri="{FF2B5EF4-FFF2-40B4-BE49-F238E27FC236}">
                <a16:creationId xmlns:a16="http://schemas.microsoft.com/office/drawing/2014/main" id="{6BB753A6-59AA-46CB-9321-0531A3302FA2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t-EE" b="1" dirty="0">
                <a:solidFill>
                  <a:schemeClr val="tx1"/>
                </a:solidFill>
              </a:rPr>
              <a:t>Maatriksi elemendid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 1</a:t>
            </a:r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A2F9E40A-9254-42DF-B0B0-036C5D2F20A3}"/>
              </a:ext>
            </a:extLst>
          </p:cNvPr>
          <p:cNvSpPr/>
          <p:nvPr/>
        </p:nvSpPr>
        <p:spPr>
          <a:xfrm>
            <a:off x="5779786" y="885227"/>
            <a:ext cx="25948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3600" b="1" u="sng" dirty="0">
                <a:solidFill>
                  <a:srgbClr val="C00000"/>
                </a:solidFill>
              </a:rPr>
              <a:t>Pane tähele!</a:t>
            </a:r>
            <a:endParaRPr lang="en-GB" sz="3600" b="1" u="sng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4ACB4948-6893-48FA-A70F-8C5A4BD86263}"/>
                  </a:ext>
                </a:extLst>
              </p:cNvPr>
              <p:cNvSpPr/>
              <p:nvPr/>
            </p:nvSpPr>
            <p:spPr>
              <a:xfrm>
                <a:off x="3857672" y="2664050"/>
                <a:ext cx="5673009" cy="1701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𝑚𝑛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4ACB4948-6893-48FA-A70F-8C5A4BD862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672" y="2664050"/>
                <a:ext cx="5673009" cy="170181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Seta: Para a Direita 24">
                <a:extLst>
                  <a:ext uri="{FF2B5EF4-FFF2-40B4-BE49-F238E27FC236}">
                    <a16:creationId xmlns:a16="http://schemas.microsoft.com/office/drawing/2014/main" id="{A2C40835-2337-4251-B82A-D38C344CBE2C}"/>
                  </a:ext>
                </a:extLst>
              </p:cNvPr>
              <p:cNvSpPr/>
              <p:nvPr/>
            </p:nvSpPr>
            <p:spPr>
              <a:xfrm>
                <a:off x="5526718" y="1997088"/>
                <a:ext cx="2930236" cy="602673"/>
              </a:xfrm>
              <a:prstGeom prst="rightArrow">
                <a:avLst>
                  <a:gd name="adj1" fmla="val 84483"/>
                  <a:gd name="adj2" fmla="val 50000"/>
                </a:avLst>
              </a:prstGeom>
              <a:solidFill>
                <a:srgbClr val="0C2B8E"/>
              </a:solidFill>
              <a:ln>
                <a:solidFill>
                  <a:srgbClr val="0C2B8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pt-PT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2400" dirty="0"/>
                  <a:t> </a:t>
                </a:r>
                <a:r>
                  <a:rPr lang="et-EE" sz="2400" dirty="0"/>
                  <a:t>k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t-EE" sz="2400" b="0" i="0" smtClean="0">
                        <a:latin typeface="Cambria Math" panose="02040503050406030204" pitchFamily="18" charset="0"/>
                      </a:rPr>
                      <m:t>asvab</m:t>
                    </m:r>
                    <m:r>
                      <a:rPr lang="et-EE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t-EE" sz="2400" dirty="0"/>
                  <a:t>-st</a:t>
                </a:r>
                <a:r>
                  <a:rPr lang="en-GB" sz="2400" dirty="0"/>
                  <a:t> 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t-EE" sz="2400" b="1" dirty="0"/>
                  <a:t>-</a:t>
                </a:r>
                <a:r>
                  <a:rPr lang="et-EE" sz="2400" b="1" dirty="0" err="1"/>
                  <a:t>ni</a:t>
                </a:r>
                <a:endParaRPr lang="en-GB" sz="2400" b="1" dirty="0"/>
              </a:p>
            </p:txBody>
          </p:sp>
        </mc:Choice>
        <mc:Fallback xmlns="">
          <p:sp>
            <p:nvSpPr>
              <p:cNvPr id="25" name="Seta: Para a Direita 24">
                <a:extLst>
                  <a:ext uri="{FF2B5EF4-FFF2-40B4-BE49-F238E27FC236}">
                    <a16:creationId xmlns:a16="http://schemas.microsoft.com/office/drawing/2014/main" id="{A2C40835-2337-4251-B82A-D38C344CBE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6718" y="1997088"/>
                <a:ext cx="2930236" cy="602673"/>
              </a:xfrm>
              <a:prstGeom prst="rightArrow">
                <a:avLst>
                  <a:gd name="adj1" fmla="val 84483"/>
                  <a:gd name="adj2" fmla="val 50000"/>
                </a:avLst>
              </a:prstGeom>
              <a:blipFill>
                <a:blip r:embed="rId10"/>
                <a:stretch>
                  <a:fillRect b="-11538"/>
                </a:stretch>
              </a:blipFill>
              <a:ln>
                <a:solidFill>
                  <a:srgbClr val="0C2B8E"/>
                </a:solidFill>
              </a:ln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Seta: Para a Direita 31">
                <a:extLst>
                  <a:ext uri="{FF2B5EF4-FFF2-40B4-BE49-F238E27FC236}">
                    <a16:creationId xmlns:a16="http://schemas.microsoft.com/office/drawing/2014/main" id="{297F53D0-9321-417D-BB4D-534D7871FD22}"/>
                  </a:ext>
                </a:extLst>
              </p:cNvPr>
              <p:cNvSpPr/>
              <p:nvPr/>
            </p:nvSpPr>
            <p:spPr>
              <a:xfrm>
                <a:off x="5526718" y="4376881"/>
                <a:ext cx="2930236" cy="602673"/>
              </a:xfrm>
              <a:prstGeom prst="rightArrow">
                <a:avLst>
                  <a:gd name="adj1" fmla="val 84483"/>
                  <a:gd name="adj2" fmla="val 50000"/>
                </a:avLst>
              </a:prstGeom>
              <a:noFill/>
              <a:ln w="38100">
                <a:solidFill>
                  <a:srgbClr val="0C2B8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pt-PT" sz="3200" b="1" i="1" smtClean="0">
                        <a:ln>
                          <a:solidFill>
                            <a:srgbClr val="0C2B8E"/>
                          </a:solidFill>
                        </a:ln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800" b="1" dirty="0">
                    <a:ln>
                      <a:solidFill>
                        <a:srgbClr val="0C2B8E"/>
                      </a:solidFill>
                    </a:ln>
                    <a:solidFill>
                      <a:srgbClr val="0C2B8E"/>
                    </a:solidFill>
                  </a:rPr>
                  <a:t> </a:t>
                </a:r>
                <a:r>
                  <a:rPr lang="et-EE" sz="2800" dirty="0">
                    <a:ln>
                      <a:solidFill>
                        <a:srgbClr val="0C2B8E"/>
                      </a:solidFill>
                    </a:ln>
                    <a:solidFill>
                      <a:srgbClr val="0C2B8E"/>
                    </a:solidFill>
                  </a:rPr>
                  <a:t>veergu</a:t>
                </a:r>
                <a:endParaRPr lang="en-GB" sz="2400" dirty="0">
                  <a:ln>
                    <a:solidFill>
                      <a:srgbClr val="0C2B8E"/>
                    </a:solidFill>
                  </a:ln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2" name="Seta: Para a Direita 31">
                <a:extLst>
                  <a:ext uri="{FF2B5EF4-FFF2-40B4-BE49-F238E27FC236}">
                    <a16:creationId xmlns:a16="http://schemas.microsoft.com/office/drawing/2014/main" id="{297F53D0-9321-417D-BB4D-534D7871FD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6718" y="4376881"/>
                <a:ext cx="2930236" cy="602673"/>
              </a:xfrm>
              <a:prstGeom prst="rightArrow">
                <a:avLst>
                  <a:gd name="adj1" fmla="val 84483"/>
                  <a:gd name="adj2" fmla="val 50000"/>
                </a:avLst>
              </a:prstGeom>
              <a:blipFill>
                <a:blip r:embed="rId11"/>
                <a:stretch>
                  <a:fillRect/>
                </a:stretch>
              </a:blipFill>
              <a:ln w="38100">
                <a:solidFill>
                  <a:srgbClr val="0C2B8E"/>
                </a:solidFill>
              </a:ln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Seta: Para a Direita 33">
                <a:extLst>
                  <a:ext uri="{FF2B5EF4-FFF2-40B4-BE49-F238E27FC236}">
                    <a16:creationId xmlns:a16="http://schemas.microsoft.com/office/drawing/2014/main" id="{7D7593AC-8116-40F8-8AB4-FF61C19C4C97}"/>
                  </a:ext>
                </a:extLst>
              </p:cNvPr>
              <p:cNvSpPr/>
              <p:nvPr/>
            </p:nvSpPr>
            <p:spPr>
              <a:xfrm rot="16200000" flipH="1">
                <a:off x="3950415" y="3141341"/>
                <a:ext cx="1948079" cy="602673"/>
              </a:xfrm>
              <a:prstGeom prst="rightArrow">
                <a:avLst>
                  <a:gd name="adj1" fmla="val 84483"/>
                  <a:gd name="adj2" fmla="val 50000"/>
                </a:avLst>
              </a:prstGeom>
              <a:solidFill>
                <a:srgbClr val="F25E4F"/>
              </a:solidFill>
              <a:ln>
                <a:solidFill>
                  <a:srgbClr val="F25E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pt-PT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dirty="0"/>
                  <a:t> </a:t>
                </a:r>
                <a:r>
                  <a:rPr lang="et-EE" dirty="0"/>
                  <a:t>kasvab</a:t>
                </a:r>
                <a:r>
                  <a:rPr lang="en-GB" dirty="0"/>
                  <a:t> </a:t>
                </a:r>
              </a:p>
              <a:p>
                <a:pPr algn="ctr"/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t-EE" dirty="0"/>
                  <a:t>-st </a:t>
                </a:r>
                <a:r>
                  <a:rPr lang="en-GB" dirty="0"/>
                  <a:t>  </a:t>
                </a:r>
                <a14:m>
                  <m:oMath xmlns:m="http://schemas.openxmlformats.org/officeDocument/2006/math">
                    <m:r>
                      <a:rPr lang="pt-PT" b="1" i="1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t-EE" b="1" dirty="0"/>
                  <a:t>-</a:t>
                </a:r>
                <a:r>
                  <a:rPr lang="et-EE" b="1" dirty="0" err="1"/>
                  <a:t>ni</a:t>
                </a:r>
                <a:endParaRPr lang="en-GB" b="1" dirty="0"/>
              </a:p>
            </p:txBody>
          </p:sp>
        </mc:Choice>
        <mc:Fallback xmlns="">
          <p:sp>
            <p:nvSpPr>
              <p:cNvPr id="34" name="Seta: Para a Direita 33">
                <a:extLst>
                  <a:ext uri="{FF2B5EF4-FFF2-40B4-BE49-F238E27FC236}">
                    <a16:creationId xmlns:a16="http://schemas.microsoft.com/office/drawing/2014/main" id="{7D7593AC-8116-40F8-8AB4-FF61C19C4C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 flipH="1">
                <a:off x="3950415" y="3141341"/>
                <a:ext cx="1948079" cy="602673"/>
              </a:xfrm>
              <a:prstGeom prst="rightArrow">
                <a:avLst>
                  <a:gd name="adj1" fmla="val 84483"/>
                  <a:gd name="adj2" fmla="val 50000"/>
                </a:avLst>
              </a:prstGeom>
              <a:blipFill>
                <a:blip r:embed="rId12"/>
                <a:stretch>
                  <a:fillRect l="-2857" r="-17143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Seta: Para a Direita 34">
                <a:extLst>
                  <a:ext uri="{FF2B5EF4-FFF2-40B4-BE49-F238E27FC236}">
                    <a16:creationId xmlns:a16="http://schemas.microsoft.com/office/drawing/2014/main" id="{B2A61A33-B9F9-4EF3-A5A6-DCD434923DAB}"/>
                  </a:ext>
                </a:extLst>
              </p:cNvPr>
              <p:cNvSpPr/>
              <p:nvPr/>
            </p:nvSpPr>
            <p:spPr>
              <a:xfrm rot="16200000" flipH="1">
                <a:off x="8170044" y="3111996"/>
                <a:ext cx="1948079" cy="602673"/>
              </a:xfrm>
              <a:prstGeom prst="rightArrow">
                <a:avLst>
                  <a:gd name="adj1" fmla="val 84483"/>
                  <a:gd name="adj2" fmla="val 50000"/>
                </a:avLst>
              </a:prstGeom>
              <a:noFill/>
              <a:ln w="38100">
                <a:solidFill>
                  <a:srgbClr val="F25E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pt-PT" sz="3200" b="1" i="1" smtClean="0">
                        <a:ln>
                          <a:solidFill>
                            <a:srgbClr val="F25E4F"/>
                          </a:solidFill>
                        </a:ln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GB" sz="2800" dirty="0">
                    <a:ln>
                      <a:solidFill>
                        <a:srgbClr val="F25E4F"/>
                      </a:solidFill>
                    </a:ln>
                    <a:solidFill>
                      <a:srgbClr val="F25E4F"/>
                    </a:solidFill>
                  </a:rPr>
                  <a:t> </a:t>
                </a:r>
                <a:r>
                  <a:rPr lang="et-EE" sz="2800" dirty="0">
                    <a:ln>
                      <a:solidFill>
                        <a:srgbClr val="F25E4F"/>
                      </a:solidFill>
                    </a:ln>
                    <a:solidFill>
                      <a:srgbClr val="F25E4F"/>
                    </a:solidFill>
                  </a:rPr>
                  <a:t>rida</a:t>
                </a:r>
                <a:r>
                  <a:rPr lang="en-GB" sz="2800" dirty="0">
                    <a:ln>
                      <a:solidFill>
                        <a:srgbClr val="F25E4F"/>
                      </a:solidFill>
                    </a:ln>
                    <a:solidFill>
                      <a:srgbClr val="F25E4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5" name="Seta: Para a Direita 34">
                <a:extLst>
                  <a:ext uri="{FF2B5EF4-FFF2-40B4-BE49-F238E27FC236}">
                    <a16:creationId xmlns:a16="http://schemas.microsoft.com/office/drawing/2014/main" id="{B2A61A33-B9F9-4EF3-A5A6-DCD434923D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 flipH="1">
                <a:off x="8170044" y="3111996"/>
                <a:ext cx="1948079" cy="602673"/>
              </a:xfrm>
              <a:prstGeom prst="rightArrow">
                <a:avLst>
                  <a:gd name="adj1" fmla="val 84483"/>
                  <a:gd name="adj2" fmla="val 50000"/>
                </a:avLst>
              </a:prstGeom>
              <a:blipFill>
                <a:blip r:embed="rId13"/>
                <a:stretch>
                  <a:fillRect/>
                </a:stretch>
              </a:blipFill>
              <a:ln w="38100"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8914826D-AA91-43A8-A5DE-3D3D644D6288}"/>
                  </a:ext>
                </a:extLst>
              </p:cNvPr>
              <p:cNvSpPr/>
              <p:nvPr/>
            </p:nvSpPr>
            <p:spPr>
              <a:xfrm>
                <a:off x="5447265" y="5128600"/>
                <a:ext cx="3158836" cy="8628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PT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PT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8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eqArr>
                            <m:eqArrPr>
                              <m:ctrlPr>
                                <a:rPr lang="pt-P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pt-PT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PT" sz="2800" b="0" i="1" smtClean="0">
                                  <a:latin typeface="Cambria Math" panose="02040503050406030204" pitchFamily="18" charset="0"/>
                                </a:rPr>
                                <m:t>=1,2,..,</m:t>
                              </m:r>
                              <m:r>
                                <a:rPr lang="pt-PT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e>
                              <m:r>
                                <a:rPr lang="pt-PT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pt-PT" sz="2800" b="0" i="1" smtClean="0">
                                  <a:latin typeface="Cambria Math" panose="02040503050406030204" pitchFamily="18" charset="0"/>
                                </a:rPr>
                                <m:t>=1,2,…,</m:t>
                              </m:r>
                              <m:r>
                                <a:rPr lang="pt-PT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eqArr>
                        </m:sub>
                      </m:sSub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8914826D-AA91-43A8-A5DE-3D3D644D62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265" y="5128600"/>
                <a:ext cx="3158836" cy="8628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Oval 38">
            <a:extLst>
              <a:ext uri="{FF2B5EF4-FFF2-40B4-BE49-F238E27FC236}">
                <a16:creationId xmlns:a16="http://schemas.microsoft.com/office/drawing/2014/main" id="{B22C391F-29BB-47DA-92E8-8C7C81F78B30}"/>
              </a:ext>
            </a:extLst>
          </p:cNvPr>
          <p:cNvSpPr/>
          <p:nvPr/>
        </p:nvSpPr>
        <p:spPr>
          <a:xfrm>
            <a:off x="6688438" y="5392548"/>
            <a:ext cx="252000" cy="252000"/>
          </a:xfrm>
          <a:prstGeom prst="ellipse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A2D0637-7CA7-4867-B629-B55E71A49938}"/>
              </a:ext>
            </a:extLst>
          </p:cNvPr>
          <p:cNvSpPr/>
          <p:nvPr/>
        </p:nvSpPr>
        <p:spPr>
          <a:xfrm>
            <a:off x="6795465" y="5413330"/>
            <a:ext cx="252000" cy="252000"/>
          </a:xfrm>
          <a:prstGeom prst="ellipse">
            <a:avLst/>
          </a:prstGeom>
          <a:noFill/>
          <a:ln w="28575"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AC7D0B4-64FE-4929-94F2-2AC65761909F}"/>
              </a:ext>
            </a:extLst>
          </p:cNvPr>
          <p:cNvSpPr/>
          <p:nvPr/>
        </p:nvSpPr>
        <p:spPr>
          <a:xfrm>
            <a:off x="8059660" y="5693430"/>
            <a:ext cx="252000" cy="252000"/>
          </a:xfrm>
          <a:prstGeom prst="ellipse">
            <a:avLst/>
          </a:prstGeom>
          <a:noFill/>
          <a:ln w="28575"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72C5BFE-53CB-4E4F-9AB1-6992069CF41D}"/>
              </a:ext>
            </a:extLst>
          </p:cNvPr>
          <p:cNvSpPr/>
          <p:nvPr/>
        </p:nvSpPr>
        <p:spPr>
          <a:xfrm>
            <a:off x="8012404" y="5368206"/>
            <a:ext cx="252000" cy="252000"/>
          </a:xfrm>
          <a:prstGeom prst="ellipse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39E7472-4EC8-4313-9B5A-8BCF9470E1DB}"/>
              </a:ext>
            </a:extLst>
          </p:cNvPr>
          <p:cNvSpPr/>
          <p:nvPr/>
        </p:nvSpPr>
        <p:spPr>
          <a:xfrm>
            <a:off x="5611584" y="2824518"/>
            <a:ext cx="252000" cy="252000"/>
          </a:xfrm>
          <a:prstGeom prst="ellipse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3417F79-1678-451F-945A-B0904D32A085}"/>
              </a:ext>
            </a:extLst>
          </p:cNvPr>
          <p:cNvSpPr/>
          <p:nvPr/>
        </p:nvSpPr>
        <p:spPr>
          <a:xfrm>
            <a:off x="5626291" y="3252126"/>
            <a:ext cx="252000" cy="252000"/>
          </a:xfrm>
          <a:prstGeom prst="ellipse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68AA599-8C57-4E38-B204-8CD76AF2A25D}"/>
              </a:ext>
            </a:extLst>
          </p:cNvPr>
          <p:cNvSpPr/>
          <p:nvPr/>
        </p:nvSpPr>
        <p:spPr>
          <a:xfrm>
            <a:off x="5632073" y="4086000"/>
            <a:ext cx="252000" cy="252000"/>
          </a:xfrm>
          <a:prstGeom prst="ellipse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B5DB5811-CBD9-4F3C-9EAD-D83E70A3217E}"/>
              </a:ext>
            </a:extLst>
          </p:cNvPr>
          <p:cNvSpPr/>
          <p:nvPr/>
        </p:nvSpPr>
        <p:spPr>
          <a:xfrm>
            <a:off x="5799609" y="2824518"/>
            <a:ext cx="252000" cy="252000"/>
          </a:xfrm>
          <a:prstGeom prst="ellipse">
            <a:avLst/>
          </a:prstGeom>
          <a:noFill/>
          <a:ln w="28575"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B207C11-557B-42B1-8C6D-BD7833C4F4E0}"/>
              </a:ext>
            </a:extLst>
          </p:cNvPr>
          <p:cNvSpPr/>
          <p:nvPr/>
        </p:nvSpPr>
        <p:spPr>
          <a:xfrm>
            <a:off x="6749884" y="2824518"/>
            <a:ext cx="252000" cy="252000"/>
          </a:xfrm>
          <a:prstGeom prst="ellipse">
            <a:avLst/>
          </a:prstGeom>
          <a:noFill/>
          <a:ln w="28575"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2758A162-33C0-402E-B68F-1489FDF4038F}"/>
              </a:ext>
            </a:extLst>
          </p:cNvPr>
          <p:cNvSpPr/>
          <p:nvPr/>
        </p:nvSpPr>
        <p:spPr>
          <a:xfrm>
            <a:off x="8354101" y="2824518"/>
            <a:ext cx="252000" cy="252000"/>
          </a:xfrm>
          <a:prstGeom prst="ellipse">
            <a:avLst/>
          </a:prstGeom>
          <a:noFill/>
          <a:ln w="28575"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15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2" grpId="0" animBg="1"/>
      <p:bldP spid="34" grpId="0" animBg="1"/>
      <p:bldP spid="34" grpId="1" animBg="1"/>
      <p:bldP spid="35" grpId="0" animBg="1"/>
      <p:bldP spid="35" grpId="1" animBg="1"/>
      <p:bldP spid="39" grpId="0" animBg="1"/>
      <p:bldP spid="39" grpId="1" animBg="1"/>
      <p:bldP spid="40" grpId="0" animBg="1"/>
      <p:bldP spid="41" grpId="0" animBg="1"/>
      <p:bldP spid="42" grpId="0" animBg="1"/>
      <p:bldP spid="42" grpId="1" animBg="1"/>
      <p:bldP spid="44" grpId="0" animBg="1"/>
      <p:bldP spid="44" grpId="1" animBg="1"/>
      <p:bldP spid="45" grpId="0" animBg="1"/>
      <p:bldP spid="45" grpId="1" animBg="1"/>
      <p:bldP spid="47" grpId="0" animBg="1"/>
      <p:bldP spid="47" grpId="1" animBg="1"/>
      <p:bldP spid="48" grpId="0" animBg="1"/>
      <p:bldP spid="49" grpId="0" animBg="1"/>
      <p:bldP spid="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tângulo: Cantos Arredondados 62">
            <a:extLst>
              <a:ext uri="{FF2B5EF4-FFF2-40B4-BE49-F238E27FC236}">
                <a16:creationId xmlns:a16="http://schemas.microsoft.com/office/drawing/2014/main" id="{9EE80519-98F7-42D7-85F6-942ECF78289E}"/>
              </a:ext>
            </a:extLst>
          </p:cNvPr>
          <p:cNvSpPr/>
          <p:nvPr/>
        </p:nvSpPr>
        <p:spPr>
          <a:xfrm>
            <a:off x="2039072" y="251208"/>
            <a:ext cx="9978754" cy="6491235"/>
          </a:xfrm>
          <a:prstGeom prst="roundRect">
            <a:avLst>
              <a:gd name="adj" fmla="val 6142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ângulo: Cantos Arredondados 13">
            <a:hlinkClick r:id="rId6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7" action="ppaction://hlinksldjump"/>
            <a:extLst>
              <a:ext uri="{FF2B5EF4-FFF2-40B4-BE49-F238E27FC236}">
                <a16:creationId xmlns:a16="http://schemas.microsoft.com/office/drawing/2014/main" id="{9118FB6E-1B04-4D01-8A68-318DC5DB388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t-EE" b="1" dirty="0">
                <a:solidFill>
                  <a:schemeClr val="tx1"/>
                </a:solidFill>
              </a:rPr>
              <a:t>Mis on maatriks</a:t>
            </a:r>
            <a:r>
              <a:rPr lang="en-GB" b="1" dirty="0">
                <a:solidFill>
                  <a:schemeClr val="tx1"/>
                </a:solidFill>
              </a:rPr>
              <a:t>?...</a:t>
            </a:r>
          </a:p>
        </p:txBody>
      </p:sp>
      <p:sp>
        <p:nvSpPr>
          <p:cNvPr id="16" name="Retângulo: Cantos Arredondados 15">
            <a:hlinkClick r:id="rId8" action="ppaction://hlinksldjump"/>
            <a:extLst>
              <a:ext uri="{FF2B5EF4-FFF2-40B4-BE49-F238E27FC236}">
                <a16:creationId xmlns:a16="http://schemas.microsoft.com/office/drawing/2014/main" id="{E1D46936-672E-4576-8D71-E2C8F8346F68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Maatriksi mõõtmed või suurus või dimensioon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7" name="Retângulo: Cantos Arredondados 16">
            <a:hlinkClick r:id="rId9" action="ppaction://hlinksldjump"/>
            <a:extLst>
              <a:ext uri="{FF2B5EF4-FFF2-40B4-BE49-F238E27FC236}">
                <a16:creationId xmlns:a16="http://schemas.microsoft.com/office/drawing/2014/main" id="{6BB753A6-59AA-46CB-9321-0531A3302FA2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t-EE" b="1" dirty="0">
                <a:solidFill>
                  <a:schemeClr val="tx1"/>
                </a:solidFill>
              </a:rPr>
              <a:t>Maatriksi elemendid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E7CE93B0-523F-46C0-8737-1D8C81943D54}"/>
              </a:ext>
            </a:extLst>
          </p:cNvPr>
          <p:cNvSpPr/>
          <p:nvPr/>
        </p:nvSpPr>
        <p:spPr>
          <a:xfrm>
            <a:off x="2849698" y="367800"/>
            <a:ext cx="1038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t-EE" sz="2400" b="1" u="sng" dirty="0">
                <a:solidFill>
                  <a:srgbClr val="29A6FF"/>
                </a:solidFill>
              </a:rPr>
              <a:t>Näited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1A0A2698-358F-47E9-B75B-EDB18FC6318E}"/>
                  </a:ext>
                </a:extLst>
              </p:cNvPr>
              <p:cNvSpPr/>
              <p:nvPr/>
            </p:nvSpPr>
            <p:spPr>
              <a:xfrm>
                <a:off x="4243027" y="416353"/>
                <a:ext cx="5505023" cy="19614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spcAft>
                    <a:spcPts val="600"/>
                  </a:spcAft>
                </a:pPr>
                <a:r>
                  <a:rPr lang="et-EE" sz="2400" dirty="0">
                    <a:solidFill>
                      <a:sysClr val="windowText" lastClr="000000"/>
                    </a:solidFill>
                  </a:rPr>
                  <a:t>On antud maatriksid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:</a:t>
                </a:r>
              </a:p>
              <a:p>
                <a:pPr lvl="0" algn="ctr"/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400" dirty="0"/>
                  <a:t> 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400" dirty="0"/>
              </a:p>
              <a:p>
                <a:pPr lvl="0" algn="ctr">
                  <a:spcBef>
                    <a:spcPts val="600"/>
                  </a:spcBef>
                </a:pPr>
                <a:r>
                  <a:rPr lang="et-EE" sz="2400" dirty="0"/>
                  <a:t>Siin on</a:t>
                </a:r>
                <a:r>
                  <a:rPr lang="en-GB" sz="2400" dirty="0"/>
                  <a:t>:   </a:t>
                </a:r>
              </a:p>
            </p:txBody>
          </p:sp>
        </mc:Choice>
        <mc:Fallback xmlns="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1A0A2698-358F-47E9-B75B-EDB18FC631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3027" y="416353"/>
                <a:ext cx="5505023" cy="1961499"/>
              </a:xfrm>
              <a:prstGeom prst="rect">
                <a:avLst/>
              </a:prstGeom>
              <a:blipFill>
                <a:blip r:embed="rId11"/>
                <a:stretch>
                  <a:fillRect t="-2484" b="-5901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tângulo 50">
            <a:extLst>
              <a:ext uri="{FF2B5EF4-FFF2-40B4-BE49-F238E27FC236}">
                <a16:creationId xmlns:a16="http://schemas.microsoft.com/office/drawing/2014/main" id="{8A290828-FDD7-4E10-96AB-A12A15F8F67E}"/>
              </a:ext>
            </a:extLst>
          </p:cNvPr>
          <p:cNvSpPr/>
          <p:nvPr/>
        </p:nvSpPr>
        <p:spPr>
          <a:xfrm>
            <a:off x="2363931" y="5087835"/>
            <a:ext cx="43073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err="1">
                <a:solidFill>
                  <a:srgbClr val="0C2B8E"/>
                </a:solidFill>
              </a:rPr>
              <a:t>Kas</a:t>
            </a:r>
            <a:r>
              <a:rPr lang="en-GB" sz="2800" b="1" dirty="0">
                <a:solidFill>
                  <a:srgbClr val="0C2B8E"/>
                </a:solidFill>
              </a:rPr>
              <a:t> </a:t>
            </a:r>
            <a:r>
              <a:rPr lang="en-GB" sz="2800" b="1" dirty="0" err="1">
                <a:solidFill>
                  <a:srgbClr val="0C2B8E"/>
                </a:solidFill>
              </a:rPr>
              <a:t>saa</a:t>
            </a:r>
            <a:r>
              <a:rPr lang="et-EE" sz="2800" b="1" dirty="0">
                <a:solidFill>
                  <a:srgbClr val="0C2B8E"/>
                </a:solidFill>
              </a:rPr>
              <a:t>d</a:t>
            </a:r>
            <a:r>
              <a:rPr lang="en-GB" sz="2800" b="1" dirty="0">
                <a:solidFill>
                  <a:srgbClr val="0C2B8E"/>
                </a:solidFill>
              </a:rPr>
              <a:t> </a:t>
            </a:r>
            <a:r>
              <a:rPr lang="en-GB" sz="2800" b="1" dirty="0" err="1">
                <a:solidFill>
                  <a:srgbClr val="0C2B8E"/>
                </a:solidFill>
              </a:rPr>
              <a:t>elemente</a:t>
            </a:r>
            <a:r>
              <a:rPr lang="en-GB" sz="2800" b="1" dirty="0">
                <a:solidFill>
                  <a:srgbClr val="0C2B8E"/>
                </a:solidFill>
              </a:rPr>
              <a:t> </a:t>
            </a:r>
            <a:r>
              <a:rPr lang="et-EE" sz="2800" b="1" dirty="0">
                <a:solidFill>
                  <a:srgbClr val="0C2B8E"/>
                </a:solidFill>
              </a:rPr>
              <a:t>leida</a:t>
            </a:r>
            <a:r>
              <a:rPr lang="en-GB" sz="2800" b="1" dirty="0">
                <a:solidFill>
                  <a:srgbClr val="0C2B8E"/>
                </a:solidFill>
              </a:rPr>
              <a:t>?</a:t>
            </a:r>
          </a:p>
          <a:p>
            <a:pPr algn="ctr"/>
            <a:r>
              <a:rPr lang="en-GB" sz="1600" dirty="0">
                <a:solidFill>
                  <a:srgbClr val="0C2B8E"/>
                </a:solidFill>
              </a:rPr>
              <a:t>(</a:t>
            </a:r>
            <a:r>
              <a:rPr lang="et-EE" sz="1600" b="1" dirty="0">
                <a:solidFill>
                  <a:srgbClr val="0C2B8E"/>
                </a:solidFill>
              </a:rPr>
              <a:t>klikki igale elemendile, et näha vastust</a:t>
            </a:r>
            <a:r>
              <a:rPr lang="en-GB" sz="1600" dirty="0">
                <a:solidFill>
                  <a:srgbClr val="0C2B8E"/>
                </a:solidFill>
              </a:rPr>
              <a:t>)</a:t>
            </a:r>
            <a:endParaRPr lang="en-GB" sz="1400" dirty="0"/>
          </a:p>
        </p:txBody>
      </p:sp>
      <p:sp>
        <p:nvSpPr>
          <p:cNvPr id="55" name="Retângulo: Cantos Arredondados 54">
            <a:extLst>
              <a:ext uri="{FF2B5EF4-FFF2-40B4-BE49-F238E27FC236}">
                <a16:creationId xmlns:a16="http://schemas.microsoft.com/office/drawing/2014/main" id="{FF50EB3A-000E-4ECA-9B95-21AC635E760D}"/>
              </a:ext>
            </a:extLst>
          </p:cNvPr>
          <p:cNvSpPr/>
          <p:nvPr/>
        </p:nvSpPr>
        <p:spPr>
          <a:xfrm>
            <a:off x="5306146" y="1284076"/>
            <a:ext cx="573022" cy="351280"/>
          </a:xfrm>
          <a:prstGeom prst="roundRect">
            <a:avLst/>
          </a:prstGeom>
          <a:noFill/>
          <a:ln w="381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6" name="Conexão reta unidirecional 55">
            <a:extLst>
              <a:ext uri="{FF2B5EF4-FFF2-40B4-BE49-F238E27FC236}">
                <a16:creationId xmlns:a16="http://schemas.microsoft.com/office/drawing/2014/main" id="{CBE23DAF-29C8-4E14-8101-3EAE1CC7FCF8}"/>
              </a:ext>
            </a:extLst>
          </p:cNvPr>
          <p:cNvCxnSpPr/>
          <p:nvPr/>
        </p:nvCxnSpPr>
        <p:spPr>
          <a:xfrm>
            <a:off x="4679019" y="1401729"/>
            <a:ext cx="488370" cy="0"/>
          </a:xfrm>
          <a:prstGeom prst="straightConnector1">
            <a:avLst/>
          </a:prstGeom>
          <a:ln w="7620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xão reta unidirecional 56">
            <a:extLst>
              <a:ext uri="{FF2B5EF4-FFF2-40B4-BE49-F238E27FC236}">
                <a16:creationId xmlns:a16="http://schemas.microsoft.com/office/drawing/2014/main" id="{0D5405C5-3300-4C4F-84A9-27A0E3D65265}"/>
              </a:ext>
            </a:extLst>
          </p:cNvPr>
          <p:cNvCxnSpPr>
            <a:cxnSpLocks/>
          </p:cNvCxnSpPr>
          <p:nvPr/>
        </p:nvCxnSpPr>
        <p:spPr>
          <a:xfrm rot="5400000">
            <a:off x="5365145" y="639756"/>
            <a:ext cx="488370" cy="0"/>
          </a:xfrm>
          <a:prstGeom prst="straightConnector1">
            <a:avLst/>
          </a:prstGeom>
          <a:ln w="7620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0A87DA1D-C57B-4307-9E4C-70F65959C9B6}"/>
              </a:ext>
            </a:extLst>
          </p:cNvPr>
          <p:cNvSpPr/>
          <p:nvPr/>
        </p:nvSpPr>
        <p:spPr>
          <a:xfrm>
            <a:off x="2558850" y="2480764"/>
            <a:ext cx="1812183" cy="6040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90A03036-657E-48E9-B8BB-A9494A3B4D81}"/>
                  </a:ext>
                </a:extLst>
              </p:cNvPr>
              <p:cNvSpPr/>
              <p:nvPr/>
            </p:nvSpPr>
            <p:spPr>
              <a:xfrm>
                <a:off x="2558850" y="2488928"/>
                <a:ext cx="115371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8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pt-PT" sz="2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90A03036-657E-48E9-B8BB-A9494A3B4D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8850" y="2488928"/>
                <a:ext cx="115371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FFB830B0-31AD-4DF5-91DA-7C2810331C0F}"/>
                  </a:ext>
                </a:extLst>
              </p:cNvPr>
              <p:cNvSpPr/>
              <p:nvPr/>
            </p:nvSpPr>
            <p:spPr>
              <a:xfrm>
                <a:off x="3494104" y="2488928"/>
                <a:ext cx="7489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8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PT" sz="28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28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FFB830B0-31AD-4DF5-91DA-7C2810331C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4104" y="2488928"/>
                <a:ext cx="748923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tângulo: Cantos Arredondados 68">
            <a:extLst>
              <a:ext uri="{FF2B5EF4-FFF2-40B4-BE49-F238E27FC236}">
                <a16:creationId xmlns:a16="http://schemas.microsoft.com/office/drawing/2014/main" id="{7E674379-7573-4485-83AE-C17557FEF96E}"/>
              </a:ext>
            </a:extLst>
          </p:cNvPr>
          <p:cNvSpPr/>
          <p:nvPr/>
        </p:nvSpPr>
        <p:spPr>
          <a:xfrm>
            <a:off x="2558850" y="3367753"/>
            <a:ext cx="1812183" cy="6040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3D4E236C-B0BF-4740-9115-C0DCC97E9890}"/>
                  </a:ext>
                </a:extLst>
              </p:cNvPr>
              <p:cNvSpPr/>
              <p:nvPr/>
            </p:nvSpPr>
            <p:spPr>
              <a:xfrm>
                <a:off x="2510531" y="3385239"/>
                <a:ext cx="115371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8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  <m:r>
                        <a:rPr lang="pt-PT" sz="2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3D4E236C-B0BF-4740-9115-C0DCC97E98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531" y="3385239"/>
                <a:ext cx="1153714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5694D10B-50C7-4674-BF90-4BA00404A932}"/>
                  </a:ext>
                </a:extLst>
              </p:cNvPr>
              <p:cNvSpPr/>
              <p:nvPr/>
            </p:nvSpPr>
            <p:spPr>
              <a:xfrm>
                <a:off x="3494104" y="3373200"/>
                <a:ext cx="74892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8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PT" sz="28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sz="28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5694D10B-50C7-4674-BF90-4BA00404A9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4104" y="3373200"/>
                <a:ext cx="748923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etângulo: Cantos Arredondados 69">
            <a:extLst>
              <a:ext uri="{FF2B5EF4-FFF2-40B4-BE49-F238E27FC236}">
                <a16:creationId xmlns:a16="http://schemas.microsoft.com/office/drawing/2014/main" id="{735A19D6-B618-4E3D-8AB9-CD8AF68DD42E}"/>
              </a:ext>
            </a:extLst>
          </p:cNvPr>
          <p:cNvSpPr/>
          <p:nvPr/>
        </p:nvSpPr>
        <p:spPr>
          <a:xfrm>
            <a:off x="4859102" y="2482800"/>
            <a:ext cx="1812183" cy="6040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tângulo: Cantos Arredondados 70">
            <a:extLst>
              <a:ext uri="{FF2B5EF4-FFF2-40B4-BE49-F238E27FC236}">
                <a16:creationId xmlns:a16="http://schemas.microsoft.com/office/drawing/2014/main" id="{36D07728-D7C7-4834-AAAD-AABE8FBE2918}"/>
              </a:ext>
            </a:extLst>
          </p:cNvPr>
          <p:cNvSpPr/>
          <p:nvPr/>
        </p:nvSpPr>
        <p:spPr>
          <a:xfrm>
            <a:off x="4859102" y="3368570"/>
            <a:ext cx="1812183" cy="6040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tângulo: Cantos Arredondados 71">
            <a:extLst>
              <a:ext uri="{FF2B5EF4-FFF2-40B4-BE49-F238E27FC236}">
                <a16:creationId xmlns:a16="http://schemas.microsoft.com/office/drawing/2014/main" id="{570A274F-9E89-4AC4-A4E0-5DAE4B7C8DE5}"/>
              </a:ext>
            </a:extLst>
          </p:cNvPr>
          <p:cNvSpPr/>
          <p:nvPr/>
        </p:nvSpPr>
        <p:spPr>
          <a:xfrm>
            <a:off x="4859103" y="4259745"/>
            <a:ext cx="1812183" cy="6040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6ADAA10F-F1B1-489B-9002-9DD6213F03D6}"/>
                  </a:ext>
                </a:extLst>
              </p:cNvPr>
              <p:cNvSpPr/>
              <p:nvPr/>
            </p:nvSpPr>
            <p:spPr>
              <a:xfrm>
                <a:off x="4974911" y="3389174"/>
                <a:ext cx="113588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8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PT" sz="2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r>
                        <a:rPr lang="pt-PT" sz="2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6ADAA10F-F1B1-489B-9002-9DD6213F03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911" y="3389174"/>
                <a:ext cx="1135888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tângulo 53">
                <a:extLst>
                  <a:ext uri="{FF2B5EF4-FFF2-40B4-BE49-F238E27FC236}">
                    <a16:creationId xmlns:a16="http://schemas.microsoft.com/office/drawing/2014/main" id="{BD4BBD5B-7531-46F6-8E05-10529D83DB9A}"/>
                  </a:ext>
                </a:extLst>
              </p:cNvPr>
              <p:cNvSpPr/>
              <p:nvPr/>
            </p:nvSpPr>
            <p:spPr>
              <a:xfrm>
                <a:off x="4974911" y="4291432"/>
                <a:ext cx="112761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8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PT" sz="2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pt-PT" sz="2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4" name="Retângulo 53">
                <a:extLst>
                  <a:ext uri="{FF2B5EF4-FFF2-40B4-BE49-F238E27FC236}">
                    <a16:creationId xmlns:a16="http://schemas.microsoft.com/office/drawing/2014/main" id="{BD4BBD5B-7531-46F6-8E05-10529D83DB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911" y="4291432"/>
                <a:ext cx="1127616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tângulo 60">
                <a:extLst>
                  <a:ext uri="{FF2B5EF4-FFF2-40B4-BE49-F238E27FC236}">
                    <a16:creationId xmlns:a16="http://schemas.microsoft.com/office/drawing/2014/main" id="{80F54DCD-2F77-4BDE-A154-77D3EBC1C74A}"/>
                  </a:ext>
                </a:extLst>
              </p:cNvPr>
              <p:cNvSpPr/>
              <p:nvPr/>
            </p:nvSpPr>
            <p:spPr>
              <a:xfrm>
                <a:off x="6063671" y="3377135"/>
                <a:ext cx="4812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8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n-GB" sz="28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1" name="Retângulo 60">
                <a:extLst>
                  <a:ext uri="{FF2B5EF4-FFF2-40B4-BE49-F238E27FC236}">
                    <a16:creationId xmlns:a16="http://schemas.microsoft.com/office/drawing/2014/main" id="{80F54DCD-2F77-4BDE-A154-77D3EBC1C7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3671" y="3377135"/>
                <a:ext cx="481221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tângulo 61">
                <a:extLst>
                  <a:ext uri="{FF2B5EF4-FFF2-40B4-BE49-F238E27FC236}">
                    <a16:creationId xmlns:a16="http://schemas.microsoft.com/office/drawing/2014/main" id="{F1EB31D2-0128-49EF-AF0B-22CF67B61687}"/>
                  </a:ext>
                </a:extLst>
              </p:cNvPr>
              <p:cNvSpPr/>
              <p:nvPr/>
            </p:nvSpPr>
            <p:spPr>
              <a:xfrm>
                <a:off x="6003494" y="4300175"/>
                <a:ext cx="4812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8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GB" sz="28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2" name="Retângulo 61">
                <a:extLst>
                  <a:ext uri="{FF2B5EF4-FFF2-40B4-BE49-F238E27FC236}">
                    <a16:creationId xmlns:a16="http://schemas.microsoft.com/office/drawing/2014/main" id="{F1EB31D2-0128-49EF-AF0B-22CF67B616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494" y="4300175"/>
                <a:ext cx="481221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F7710530-A3C2-4C83-9B9C-961132165FAD}"/>
                  </a:ext>
                </a:extLst>
              </p:cNvPr>
              <p:cNvSpPr/>
              <p:nvPr/>
            </p:nvSpPr>
            <p:spPr>
              <a:xfrm>
                <a:off x="4985549" y="2480764"/>
                <a:ext cx="115371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8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PT" sz="2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  <m:r>
                        <a:rPr lang="pt-PT" sz="2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F7710530-A3C2-4C83-9B9C-961132165F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5549" y="2480764"/>
                <a:ext cx="1153714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F94373A4-75EE-44A4-8EA3-5BBE14D7BF06}"/>
                  </a:ext>
                </a:extLst>
              </p:cNvPr>
              <p:cNvSpPr/>
              <p:nvPr/>
            </p:nvSpPr>
            <p:spPr>
              <a:xfrm>
                <a:off x="6041230" y="2486916"/>
                <a:ext cx="4812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8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GB" sz="28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F94373A4-75EE-44A4-8EA3-5BBE14D7BF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1230" y="2486916"/>
                <a:ext cx="481221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exão reta 4">
            <a:extLst>
              <a:ext uri="{FF2B5EF4-FFF2-40B4-BE49-F238E27FC236}">
                <a16:creationId xmlns:a16="http://schemas.microsoft.com/office/drawing/2014/main" id="{97C15F93-2DA7-430C-B5E8-0DB9369DD4BC}"/>
              </a:ext>
            </a:extLst>
          </p:cNvPr>
          <p:cNvCxnSpPr/>
          <p:nvPr/>
        </p:nvCxnSpPr>
        <p:spPr>
          <a:xfrm>
            <a:off x="6996113" y="2428092"/>
            <a:ext cx="0" cy="4063510"/>
          </a:xfrm>
          <a:prstGeom prst="line">
            <a:avLst/>
          </a:prstGeom>
          <a:ln w="22225" cmpd="dbl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tângulo 74">
            <a:extLst>
              <a:ext uri="{FF2B5EF4-FFF2-40B4-BE49-F238E27FC236}">
                <a16:creationId xmlns:a16="http://schemas.microsoft.com/office/drawing/2014/main" id="{BE3EF9C5-95CC-4006-86CF-12BF6BCD75FA}"/>
              </a:ext>
            </a:extLst>
          </p:cNvPr>
          <p:cNvSpPr/>
          <p:nvPr/>
        </p:nvSpPr>
        <p:spPr>
          <a:xfrm>
            <a:off x="7509968" y="5038035"/>
            <a:ext cx="37926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t-EE" sz="2800" b="1" dirty="0">
                <a:solidFill>
                  <a:srgbClr val="0C2B8E"/>
                </a:solidFill>
              </a:rPr>
              <a:t>Kas saad määrata elemendi positsiooni</a:t>
            </a:r>
            <a:r>
              <a:rPr lang="en-GB" sz="2800" b="1" dirty="0">
                <a:solidFill>
                  <a:srgbClr val="0C2B8E"/>
                </a:solidFill>
              </a:rPr>
              <a:t>?</a:t>
            </a:r>
          </a:p>
          <a:p>
            <a:pPr algn="ctr"/>
            <a:r>
              <a:rPr lang="en-GB" sz="1600" dirty="0">
                <a:solidFill>
                  <a:srgbClr val="0C2B8E"/>
                </a:solidFill>
              </a:rPr>
              <a:t>(</a:t>
            </a:r>
            <a:r>
              <a:rPr lang="et-EE" sz="1600" b="1" dirty="0">
                <a:solidFill>
                  <a:srgbClr val="0C2B8E"/>
                </a:solidFill>
              </a:rPr>
              <a:t>klikki igale elemendile, et näha vastust</a:t>
            </a:r>
            <a:r>
              <a:rPr lang="en-GB" sz="1600" dirty="0">
                <a:solidFill>
                  <a:srgbClr val="0C2B8E"/>
                </a:solidFill>
              </a:rPr>
              <a:t>)</a:t>
            </a:r>
            <a:endParaRPr lang="en-GB" sz="1400" dirty="0"/>
          </a:p>
        </p:txBody>
      </p:sp>
      <p:sp>
        <p:nvSpPr>
          <p:cNvPr id="82" name="Retângulo: Cantos Arredondados 81">
            <a:extLst>
              <a:ext uri="{FF2B5EF4-FFF2-40B4-BE49-F238E27FC236}">
                <a16:creationId xmlns:a16="http://schemas.microsoft.com/office/drawing/2014/main" id="{500A2CF1-DDAC-489C-9554-6F0EA2744EDD}"/>
              </a:ext>
            </a:extLst>
          </p:cNvPr>
          <p:cNvSpPr/>
          <p:nvPr/>
        </p:nvSpPr>
        <p:spPr>
          <a:xfrm>
            <a:off x="7341932" y="2906277"/>
            <a:ext cx="1812183" cy="6040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tângulo: Cantos Arredondados 82">
            <a:extLst>
              <a:ext uri="{FF2B5EF4-FFF2-40B4-BE49-F238E27FC236}">
                <a16:creationId xmlns:a16="http://schemas.microsoft.com/office/drawing/2014/main" id="{7F344188-F5B9-49F3-9538-87C9E8C7CD04}"/>
              </a:ext>
            </a:extLst>
          </p:cNvPr>
          <p:cNvSpPr/>
          <p:nvPr/>
        </p:nvSpPr>
        <p:spPr>
          <a:xfrm>
            <a:off x="7341932" y="3793266"/>
            <a:ext cx="1812183" cy="6040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etângulo: Cantos Arredondados 83">
            <a:extLst>
              <a:ext uri="{FF2B5EF4-FFF2-40B4-BE49-F238E27FC236}">
                <a16:creationId xmlns:a16="http://schemas.microsoft.com/office/drawing/2014/main" id="{5C58E1B9-DE73-4ADA-8C0F-02B8198EB74A}"/>
              </a:ext>
            </a:extLst>
          </p:cNvPr>
          <p:cNvSpPr/>
          <p:nvPr/>
        </p:nvSpPr>
        <p:spPr>
          <a:xfrm>
            <a:off x="9642184" y="2908313"/>
            <a:ext cx="1812183" cy="6040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etângulo: Cantos Arredondados 84">
            <a:extLst>
              <a:ext uri="{FF2B5EF4-FFF2-40B4-BE49-F238E27FC236}">
                <a16:creationId xmlns:a16="http://schemas.microsoft.com/office/drawing/2014/main" id="{CD3215AB-E6C9-4C0A-A296-8A565AD38E77}"/>
              </a:ext>
            </a:extLst>
          </p:cNvPr>
          <p:cNvSpPr/>
          <p:nvPr/>
        </p:nvSpPr>
        <p:spPr>
          <a:xfrm>
            <a:off x="9642184" y="3794083"/>
            <a:ext cx="2091764" cy="6040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CEAD06AD-6576-4630-84CC-5D4941F91876}"/>
                  </a:ext>
                </a:extLst>
              </p:cNvPr>
              <p:cNvSpPr/>
              <p:nvPr/>
            </p:nvSpPr>
            <p:spPr>
              <a:xfrm>
                <a:off x="7398314" y="2935463"/>
                <a:ext cx="1864228" cy="5377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8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__ __</m:t>
                          </m:r>
                        </m:sub>
                      </m:sSub>
                      <m:r>
                        <a:rPr lang="pt-PT" sz="2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GB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CEAD06AD-6576-4630-84CC-5D4941F918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8314" y="2935463"/>
                <a:ext cx="1864228" cy="53771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tângulo 73">
                <a:extLst>
                  <a:ext uri="{FF2B5EF4-FFF2-40B4-BE49-F238E27FC236}">
                    <a16:creationId xmlns:a16="http://schemas.microsoft.com/office/drawing/2014/main" id="{9B47D603-C8FB-4799-A374-F8170B4E365B}"/>
                  </a:ext>
                </a:extLst>
              </p:cNvPr>
              <p:cNvSpPr/>
              <p:nvPr/>
            </p:nvSpPr>
            <p:spPr>
              <a:xfrm>
                <a:off x="9802954" y="2935463"/>
                <a:ext cx="1596527" cy="5377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8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__ __</m:t>
                          </m:r>
                        </m:sub>
                      </m:sSub>
                      <m:r>
                        <a:rPr lang="pt-PT" sz="2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4" name="Retângulo 73">
                <a:extLst>
                  <a:ext uri="{FF2B5EF4-FFF2-40B4-BE49-F238E27FC236}">
                    <a16:creationId xmlns:a16="http://schemas.microsoft.com/office/drawing/2014/main" id="{9B47D603-C8FB-4799-A374-F8170B4E36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2954" y="2935463"/>
                <a:ext cx="1596527" cy="53771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414938EE-F389-4168-9726-767FF88F0672}"/>
                  </a:ext>
                </a:extLst>
              </p:cNvPr>
              <p:cNvSpPr/>
              <p:nvPr/>
            </p:nvSpPr>
            <p:spPr>
              <a:xfrm>
                <a:off x="7354772" y="3838628"/>
                <a:ext cx="1846403" cy="5377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8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PT" sz="2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__ __</m:t>
                          </m:r>
                        </m:sub>
                      </m:sSub>
                      <m:r>
                        <a:rPr lang="pt-PT" sz="2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GB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414938EE-F389-4168-9726-767FF88F06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4772" y="3838628"/>
                <a:ext cx="1846403" cy="537711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tângulo 76">
                <a:extLst>
                  <a:ext uri="{FF2B5EF4-FFF2-40B4-BE49-F238E27FC236}">
                    <a16:creationId xmlns:a16="http://schemas.microsoft.com/office/drawing/2014/main" id="{398ECD83-F37C-4EBB-B5FB-910DD289CF7D}"/>
                  </a:ext>
                </a:extLst>
              </p:cNvPr>
              <p:cNvSpPr/>
              <p:nvPr/>
            </p:nvSpPr>
            <p:spPr>
              <a:xfrm>
                <a:off x="9763981" y="3832799"/>
                <a:ext cx="1926425" cy="5377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14:m>
                  <m:oMath xmlns:m="http://schemas.openxmlformats.org/officeDocument/2006/math">
                    <m:sSub>
                      <m:sSubPr>
                        <m:ctrlPr>
                          <a:rPr lang="pt-PT" sz="28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t-PT" sz="2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__ __</m:t>
                        </m:r>
                      </m:sub>
                    </m:sSub>
                    <m:r>
                      <a:rPr lang="pt-PT" sz="28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PT" sz="28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pt-PT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__ __</m:t>
                        </m:r>
                      </m:sub>
                    </m:sSub>
                  </m:oMath>
                </a14:m>
                <a:endParaRPr lang="en-GB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7" name="Retângulo 76">
                <a:extLst>
                  <a:ext uri="{FF2B5EF4-FFF2-40B4-BE49-F238E27FC236}">
                    <a16:creationId xmlns:a16="http://schemas.microsoft.com/office/drawing/2014/main" id="{398ECD83-F37C-4EBB-B5FB-910DD289CF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3981" y="3832799"/>
                <a:ext cx="1926425" cy="537711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01AEE3D4-CB81-4BA3-9834-5CC6EBC95DEA}"/>
                  </a:ext>
                </a:extLst>
              </p:cNvPr>
              <p:cNvSpPr/>
              <p:nvPr/>
            </p:nvSpPr>
            <p:spPr>
              <a:xfrm>
                <a:off x="7613906" y="3036916"/>
                <a:ext cx="69602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8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GB" sz="28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01AEE3D4-CB81-4BA3-9834-5CC6EBC95D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3906" y="3036916"/>
                <a:ext cx="696024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tângulo 78">
                <a:extLst>
                  <a:ext uri="{FF2B5EF4-FFF2-40B4-BE49-F238E27FC236}">
                    <a16:creationId xmlns:a16="http://schemas.microsoft.com/office/drawing/2014/main" id="{1AA64882-7686-414C-8BD9-0798B464A4C1}"/>
                  </a:ext>
                </a:extLst>
              </p:cNvPr>
              <p:cNvSpPr/>
              <p:nvPr/>
            </p:nvSpPr>
            <p:spPr>
              <a:xfrm>
                <a:off x="10017892" y="3039699"/>
                <a:ext cx="69602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8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𝟑𝟏</m:t>
                      </m:r>
                    </m:oMath>
                  </m:oMathPara>
                </a14:m>
                <a:endParaRPr lang="en-GB" sz="28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79" name="Retângulo 78">
                <a:extLst>
                  <a:ext uri="{FF2B5EF4-FFF2-40B4-BE49-F238E27FC236}">
                    <a16:creationId xmlns:a16="http://schemas.microsoft.com/office/drawing/2014/main" id="{1AA64882-7686-414C-8BD9-0798B464A4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7892" y="3039699"/>
                <a:ext cx="696024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tângulo 79">
                <a:extLst>
                  <a:ext uri="{FF2B5EF4-FFF2-40B4-BE49-F238E27FC236}">
                    <a16:creationId xmlns:a16="http://schemas.microsoft.com/office/drawing/2014/main" id="{C4EA75A0-A93F-42E0-A0A3-43463124B7AE}"/>
                  </a:ext>
                </a:extLst>
              </p:cNvPr>
              <p:cNvSpPr/>
              <p:nvPr/>
            </p:nvSpPr>
            <p:spPr>
              <a:xfrm>
                <a:off x="7559973" y="3948413"/>
                <a:ext cx="69602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8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</m:oMath>
                  </m:oMathPara>
                </a14:m>
                <a:endParaRPr lang="en-GB" sz="28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80" name="Retângulo 79">
                <a:extLst>
                  <a:ext uri="{FF2B5EF4-FFF2-40B4-BE49-F238E27FC236}">
                    <a16:creationId xmlns:a16="http://schemas.microsoft.com/office/drawing/2014/main" id="{C4EA75A0-A93F-42E0-A0A3-43463124B7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9973" y="3948413"/>
                <a:ext cx="696024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tângulo 80">
                <a:extLst>
                  <a:ext uri="{FF2B5EF4-FFF2-40B4-BE49-F238E27FC236}">
                    <a16:creationId xmlns:a16="http://schemas.microsoft.com/office/drawing/2014/main" id="{82098F43-4DC6-4B68-9787-D387DD3E5AFE}"/>
                  </a:ext>
                </a:extLst>
              </p:cNvPr>
              <p:cNvSpPr/>
              <p:nvPr/>
            </p:nvSpPr>
            <p:spPr>
              <a:xfrm>
                <a:off x="9952912" y="3931064"/>
                <a:ext cx="191110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8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𝟐𝟐</m:t>
                      </m:r>
                      <m:r>
                        <a:rPr lang="pt-PT" sz="28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pt-PT" sz="28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𝟑𝟐</m:t>
                      </m:r>
                      <m:r>
                        <a:rPr lang="pt-PT" sz="28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8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81" name="Retângulo 80">
                <a:extLst>
                  <a:ext uri="{FF2B5EF4-FFF2-40B4-BE49-F238E27FC236}">
                    <a16:creationId xmlns:a16="http://schemas.microsoft.com/office/drawing/2014/main" id="{82098F43-4DC6-4B68-9787-D387DD3E5A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2912" y="3931064"/>
                <a:ext cx="1911101" cy="52322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m 7">
            <a:extLst>
              <a:ext uri="{FF2B5EF4-FFF2-40B4-BE49-F238E27FC236}">
                <a16:creationId xmlns:a16="http://schemas.microsoft.com/office/drawing/2014/main" id="{19A18D6A-6E63-4C77-B0A4-20F77229602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84482" y="1322599"/>
            <a:ext cx="1084797" cy="1200329"/>
          </a:xfrm>
          <a:prstGeom prst="rect">
            <a:avLst/>
          </a:prstGeom>
        </p:spPr>
      </p:pic>
      <p:pic>
        <p:nvPicPr>
          <p:cNvPr id="86" name="Imagem 85">
            <a:extLst>
              <a:ext uri="{FF2B5EF4-FFF2-40B4-BE49-F238E27FC236}">
                <a16:creationId xmlns:a16="http://schemas.microsoft.com/office/drawing/2014/main" id="{E22BBD2B-8FB6-45A7-9AFD-31A1E9DF7B7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192" y="1751142"/>
            <a:ext cx="1084797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98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xit" presetSubtype="0" fill="hold" grpId="2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0" presetClass="exit" presetSubtype="0" fill="hold" grpId="2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0" presetClass="exit" presetSubtype="0" fill="hold" grpId="2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10" presetClass="exit" presetSubtype="0" fill="hold" grpId="2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10" presetClass="exit" presetSubtype="0" fill="hold" grpId="2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10" presetClass="exit" presetSubtype="0" fill="hold" grpId="2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10" presetClass="exit" presetSubtype="0" fill="hold" grpId="3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00"/>
                            </p:stCondLst>
                            <p:childTnLst>
                              <p:par>
                                <p:cTn id="200" presetID="10" presetClass="exit" presetSubtype="0" fill="hold" grpId="2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00"/>
                            </p:stCondLst>
                            <p:childTnLst>
                              <p:par>
                                <p:cTn id="210" presetID="10" presetClass="exit" presetSubtype="0" fill="hold" grpId="3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00"/>
                            </p:stCondLst>
                            <p:childTnLst>
                              <p:par>
                                <p:cTn id="220" presetID="10" presetClass="exit" presetSubtype="0" fill="hold" grpId="3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00"/>
                            </p:stCondLst>
                            <p:childTnLst>
                              <p:par>
                                <p:cTn id="230" presetID="10" presetClass="exit" presetSubtype="0" fill="hold" grpId="3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10" presetClass="exit" presetSubtype="0" fill="hold" grpId="3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4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" fill="hold">
                      <p:stCondLst>
                        <p:cond delay="0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500"/>
                            </p:stCondLst>
                            <p:childTnLst>
                              <p:par>
                                <p:cTn id="250" presetID="10" presetClass="exit" presetSubtype="0" fill="hold" grpId="2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5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" fill="hold">
                      <p:stCondLst>
                        <p:cond delay="0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500"/>
                            </p:stCondLst>
                            <p:childTnLst>
                              <p:par>
                                <p:cTn id="260" presetID="10" presetClass="exit" presetSubtype="0" fill="hold" grpId="3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500"/>
                            </p:stCondLst>
                            <p:childTnLst>
                              <p:par>
                                <p:cTn id="270" presetID="10" presetClass="exit" presetSubtype="0" fill="hold" grpId="3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37" grpId="0"/>
      <p:bldP spid="51" grpId="0"/>
      <p:bldP spid="55" grpId="0" animBg="1"/>
      <p:bldP spid="55" grpId="1" animBg="1"/>
      <p:bldP spid="3" grpId="0" animBg="1"/>
      <p:bldP spid="43" grpId="0"/>
      <p:bldP spid="58" grpId="0"/>
      <p:bldP spid="69" grpId="0" animBg="1"/>
      <p:bldP spid="46" grpId="0"/>
      <p:bldP spid="59" grpId="0"/>
      <p:bldP spid="59" grpId="1"/>
      <p:bldP spid="59" grpId="2"/>
      <p:bldP spid="59" grpId="3"/>
      <p:bldP spid="70" grpId="0" animBg="1"/>
      <p:bldP spid="71" grpId="0" animBg="1"/>
      <p:bldP spid="72" grpId="0" animBg="1"/>
      <p:bldP spid="53" grpId="0"/>
      <p:bldP spid="54" grpId="0"/>
      <p:bldP spid="61" grpId="0"/>
      <p:bldP spid="61" grpId="1"/>
      <p:bldP spid="61" grpId="2"/>
      <p:bldP spid="61" grpId="3"/>
      <p:bldP spid="62" grpId="0"/>
      <p:bldP spid="62" grpId="1"/>
      <p:bldP spid="62" grpId="2"/>
      <p:bldP spid="62" grpId="3"/>
      <p:bldP spid="52" grpId="0"/>
      <p:bldP spid="60" grpId="0"/>
      <p:bldP spid="60" grpId="1"/>
      <p:bldP spid="60" grpId="2"/>
      <p:bldP spid="60" grpId="3"/>
      <p:bldP spid="75" grpId="0"/>
      <p:bldP spid="82" grpId="0" animBg="1"/>
      <p:bldP spid="83" grpId="0" animBg="1"/>
      <p:bldP spid="84" grpId="0" animBg="1"/>
      <p:bldP spid="85" grpId="0" animBg="1"/>
      <p:bldP spid="73" grpId="0"/>
      <p:bldP spid="74" grpId="0"/>
      <p:bldP spid="76" grpId="0"/>
      <p:bldP spid="77" grpId="0"/>
      <p:bldP spid="78" grpId="0"/>
      <p:bldP spid="78" grpId="1"/>
      <p:bldP spid="78" grpId="2"/>
      <p:bldP spid="78" grpId="3"/>
      <p:bldP spid="79" grpId="0"/>
      <p:bldP spid="79" grpId="1"/>
      <p:bldP spid="79" grpId="2"/>
      <p:bldP spid="79" grpId="3"/>
      <p:bldP spid="80" grpId="0"/>
      <p:bldP spid="80" grpId="1"/>
      <p:bldP spid="80" grpId="2"/>
      <p:bldP spid="80" grpId="3"/>
      <p:bldP spid="81" grpId="0"/>
      <p:bldP spid="81" grpId="1"/>
      <p:bldP spid="81" grpId="2"/>
      <p:bldP spid="81" grpId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E69B41C6-E4D0-4DC2-90E4-0AC5201D2862}"/>
              </a:ext>
            </a:extLst>
          </p:cNvPr>
          <p:cNvSpPr/>
          <p:nvPr/>
        </p:nvSpPr>
        <p:spPr>
          <a:xfrm>
            <a:off x="2039072" y="251208"/>
            <a:ext cx="9978754" cy="6491235"/>
          </a:xfrm>
          <a:prstGeom prst="roundRect">
            <a:avLst>
              <a:gd name="adj" fmla="val 6142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9118FB6E-1B04-4D01-8A68-318DC5DB388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t-EE" b="1" dirty="0">
                <a:solidFill>
                  <a:schemeClr val="tx1"/>
                </a:solidFill>
              </a:rPr>
              <a:t>Mis on maatriks</a:t>
            </a:r>
            <a:r>
              <a:rPr lang="en-GB" b="1" dirty="0">
                <a:solidFill>
                  <a:schemeClr val="tx1"/>
                </a:solidFill>
              </a:rPr>
              <a:t>?...</a:t>
            </a: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E1D46936-672E-4576-8D71-E2C8F8346F68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Maatriksi mõõtmed või suurus või dimensioon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7" name="Retângulo: Cantos Arredondados 16">
            <a:hlinkClick r:id="rId7" action="ppaction://hlinksldjump"/>
            <a:extLst>
              <a:ext uri="{FF2B5EF4-FFF2-40B4-BE49-F238E27FC236}">
                <a16:creationId xmlns:a16="http://schemas.microsoft.com/office/drawing/2014/main" id="{6BB753A6-59AA-46CB-9321-0531A3302FA2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t-EE" b="1" dirty="0">
                <a:solidFill>
                  <a:schemeClr val="tx1"/>
                </a:solidFill>
              </a:rPr>
              <a:t>Maatriksi elemendid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E7CE93B0-523F-46C0-8737-1D8C81943D54}"/>
              </a:ext>
            </a:extLst>
          </p:cNvPr>
          <p:cNvSpPr/>
          <p:nvPr/>
        </p:nvSpPr>
        <p:spPr>
          <a:xfrm>
            <a:off x="2672276" y="367800"/>
            <a:ext cx="1393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>
                <a:solidFill>
                  <a:srgbClr val="29A6FF"/>
                </a:solidFill>
              </a:rPr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tângulo 64">
                <a:extLst>
                  <a:ext uri="{FF2B5EF4-FFF2-40B4-BE49-F238E27FC236}">
                    <a16:creationId xmlns:a16="http://schemas.microsoft.com/office/drawing/2014/main" id="{197A1338-09EE-42BC-A92D-CAED01B470D0}"/>
                  </a:ext>
                </a:extLst>
              </p:cNvPr>
              <p:cNvSpPr/>
              <p:nvPr/>
            </p:nvSpPr>
            <p:spPr>
              <a:xfrm>
                <a:off x="5038455" y="1185352"/>
                <a:ext cx="4176415" cy="7528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pt-PT" sz="24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  <m:t>=1,2</m:t>
                            </m:r>
                          </m:e>
                          <m:e>
                            <m: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  <m:t>=1,2,3</m:t>
                            </m:r>
                          </m:e>
                        </m:eqArr>
                      </m:sub>
                    </m:sSub>
                  </m:oMath>
                </a14:m>
                <a:r>
                  <a:rPr lang="en-GB" sz="2400" dirty="0"/>
                  <a:t>: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pt-PT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PT" sz="2400" b="0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pt-PT" sz="24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pt-PT" sz="2400" b="0" i="0" smtClean="0">
                        <a:latin typeface="Cambria Math" panose="02040503050406030204" pitchFamily="18" charset="0"/>
                      </a:rPr>
                      <m:t>j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65" name="Retângulo 64">
                <a:extLst>
                  <a:ext uri="{FF2B5EF4-FFF2-40B4-BE49-F238E27FC236}">
                    <a16:creationId xmlns:a16="http://schemas.microsoft.com/office/drawing/2014/main" id="{197A1338-09EE-42BC-A92D-CAED01B470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8455" y="1185352"/>
                <a:ext cx="4176415" cy="752835"/>
              </a:xfrm>
              <a:prstGeom prst="rect">
                <a:avLst/>
              </a:prstGeom>
              <a:blipFill>
                <a:blip r:embed="rId9"/>
                <a:stretch>
                  <a:fillRect t="-24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tângulo 65">
            <a:extLst>
              <a:ext uri="{FF2B5EF4-FFF2-40B4-BE49-F238E27FC236}">
                <a16:creationId xmlns:a16="http://schemas.microsoft.com/office/drawing/2014/main" id="{D487D725-1579-4C7C-B3A3-74240F252252}"/>
              </a:ext>
            </a:extLst>
          </p:cNvPr>
          <p:cNvSpPr/>
          <p:nvPr/>
        </p:nvSpPr>
        <p:spPr>
          <a:xfrm>
            <a:off x="4415458" y="437362"/>
            <a:ext cx="57374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400" dirty="0">
                <a:solidFill>
                  <a:sysClr val="windowText" lastClr="000000"/>
                </a:solidFill>
              </a:rPr>
              <a:t>Kuidas leida maatriksi laiendatud kuju?</a:t>
            </a:r>
            <a:endParaRPr lang="en-GB" dirty="0"/>
          </a:p>
        </p:txBody>
      </p:sp>
      <p:sp>
        <p:nvSpPr>
          <p:cNvPr id="67" name="Retângulo 66">
            <a:extLst>
              <a:ext uri="{FF2B5EF4-FFF2-40B4-BE49-F238E27FC236}">
                <a16:creationId xmlns:a16="http://schemas.microsoft.com/office/drawing/2014/main" id="{3586B240-25BA-43A9-892A-F7D7DF01CFAE}"/>
              </a:ext>
            </a:extLst>
          </p:cNvPr>
          <p:cNvSpPr/>
          <p:nvPr/>
        </p:nvSpPr>
        <p:spPr>
          <a:xfrm>
            <a:off x="3649377" y="2621369"/>
            <a:ext cx="36222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(1) </a:t>
            </a:r>
            <a:r>
              <a:rPr lang="et-EE" sz="2000" dirty="0"/>
              <a:t>Määra maatriksi mõõtmed</a:t>
            </a:r>
            <a:endParaRPr lang="en-GB" sz="1600" dirty="0"/>
          </a:p>
        </p:txBody>
      </p:sp>
      <p:sp>
        <p:nvSpPr>
          <p:cNvPr id="68" name="Retângulo 67">
            <a:extLst>
              <a:ext uri="{FF2B5EF4-FFF2-40B4-BE49-F238E27FC236}">
                <a16:creationId xmlns:a16="http://schemas.microsoft.com/office/drawing/2014/main" id="{99BF4ADB-9A2A-44B8-8C96-6390F8B375F4}"/>
              </a:ext>
            </a:extLst>
          </p:cNvPr>
          <p:cNvSpPr/>
          <p:nvPr/>
        </p:nvSpPr>
        <p:spPr>
          <a:xfrm>
            <a:off x="3649377" y="3227628"/>
            <a:ext cx="69616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(2) </a:t>
            </a:r>
            <a:r>
              <a:rPr lang="et-EE" sz="2000" dirty="0"/>
              <a:t>Kirjuta maatriksi laiendatud kuju vastavalt leitud mõõtmetele</a:t>
            </a:r>
            <a:endParaRPr lang="en-GB" sz="1600" dirty="0"/>
          </a:p>
        </p:txBody>
      </p:sp>
      <p:sp>
        <p:nvSpPr>
          <p:cNvPr id="87" name="Retângulo 86">
            <a:extLst>
              <a:ext uri="{FF2B5EF4-FFF2-40B4-BE49-F238E27FC236}">
                <a16:creationId xmlns:a16="http://schemas.microsoft.com/office/drawing/2014/main" id="{C5735627-74AD-457F-9E4C-3941F6BDBED3}"/>
              </a:ext>
            </a:extLst>
          </p:cNvPr>
          <p:cNvSpPr/>
          <p:nvPr/>
        </p:nvSpPr>
        <p:spPr>
          <a:xfrm>
            <a:off x="3638355" y="4679169"/>
            <a:ext cx="5986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(3) </a:t>
            </a:r>
            <a:r>
              <a:rPr lang="et-EE" sz="2000" dirty="0"/>
              <a:t>Arvuta iga element välja, kasutades antud reeglit</a:t>
            </a:r>
            <a:endParaRPr lang="en-GB" sz="1600" dirty="0"/>
          </a:p>
        </p:txBody>
      </p:sp>
      <p:sp>
        <p:nvSpPr>
          <p:cNvPr id="88" name="Retângulo 87">
            <a:extLst>
              <a:ext uri="{FF2B5EF4-FFF2-40B4-BE49-F238E27FC236}">
                <a16:creationId xmlns:a16="http://schemas.microsoft.com/office/drawing/2014/main" id="{8209DFD7-F44E-4042-970A-836E3B0E7FC7}"/>
              </a:ext>
            </a:extLst>
          </p:cNvPr>
          <p:cNvSpPr/>
          <p:nvPr/>
        </p:nvSpPr>
        <p:spPr>
          <a:xfrm>
            <a:off x="3638355" y="2145981"/>
            <a:ext cx="47051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000" b="1" u="sng" dirty="0"/>
              <a:t>Lahenduskäik:</a:t>
            </a:r>
            <a:endParaRPr lang="en-GB" sz="16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tângulo 88">
                <a:extLst>
                  <a:ext uri="{FF2B5EF4-FFF2-40B4-BE49-F238E27FC236}">
                    <a16:creationId xmlns:a16="http://schemas.microsoft.com/office/drawing/2014/main" id="{B43BCA3D-5052-4AE4-A6B3-3DF1AA372297}"/>
                  </a:ext>
                </a:extLst>
              </p:cNvPr>
              <p:cNvSpPr/>
              <p:nvPr/>
            </p:nvSpPr>
            <p:spPr>
              <a:xfrm>
                <a:off x="7126662" y="2610422"/>
                <a:ext cx="3380407" cy="400110"/>
              </a:xfrm>
              <a:prstGeom prst="rect">
                <a:avLst/>
              </a:prstGeom>
              <a:ln>
                <a:solidFill>
                  <a:srgbClr val="0C2B8E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2000" b="1" i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pt-PT" sz="2000" b="1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000" b="1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GB" sz="2000" dirty="0">
                    <a:solidFill>
                      <a:srgbClr val="0C2B8E"/>
                    </a:solidFill>
                  </a:rPr>
                  <a:t>  (2 </a:t>
                </a:r>
                <a:r>
                  <a:rPr lang="et-EE" sz="2000" dirty="0">
                    <a:solidFill>
                      <a:srgbClr val="0C2B8E"/>
                    </a:solidFill>
                  </a:rPr>
                  <a:t>rida</a:t>
                </a:r>
                <a:r>
                  <a:rPr lang="en-GB" sz="2000" dirty="0">
                    <a:solidFill>
                      <a:srgbClr val="0C2B8E"/>
                    </a:solidFill>
                  </a:rPr>
                  <a:t> </a:t>
                </a:r>
                <a:r>
                  <a:rPr lang="et-EE" sz="2000" dirty="0">
                    <a:solidFill>
                      <a:srgbClr val="0C2B8E"/>
                    </a:solidFill>
                  </a:rPr>
                  <a:t>ja</a:t>
                </a:r>
                <a:r>
                  <a:rPr lang="en-GB" sz="2000" dirty="0">
                    <a:solidFill>
                      <a:srgbClr val="0C2B8E"/>
                    </a:solidFill>
                  </a:rPr>
                  <a:t> 3 </a:t>
                </a:r>
                <a:r>
                  <a:rPr lang="et-EE" sz="2000" dirty="0">
                    <a:solidFill>
                      <a:srgbClr val="0C2B8E"/>
                    </a:solidFill>
                  </a:rPr>
                  <a:t>veergu</a:t>
                </a:r>
                <a:r>
                  <a:rPr lang="en-GB" sz="2000" dirty="0">
                    <a:solidFill>
                      <a:srgbClr val="0C2B8E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89" name="Retângulo 88">
                <a:extLst>
                  <a:ext uri="{FF2B5EF4-FFF2-40B4-BE49-F238E27FC236}">
                    <a16:creationId xmlns:a16="http://schemas.microsoft.com/office/drawing/2014/main" id="{B43BCA3D-5052-4AE4-A6B3-3DF1AA3722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6662" y="2610422"/>
                <a:ext cx="3380407" cy="400110"/>
              </a:xfrm>
              <a:prstGeom prst="rect">
                <a:avLst/>
              </a:prstGeom>
              <a:blipFill>
                <a:blip r:embed="rId10"/>
                <a:stretch>
                  <a:fillRect t="-5882" b="-23529"/>
                </a:stretch>
              </a:blipFill>
              <a:ln>
                <a:solidFill>
                  <a:srgbClr val="0C2B8E"/>
                </a:solidFill>
              </a:ln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tângulo 89">
                <a:extLst>
                  <a:ext uri="{FF2B5EF4-FFF2-40B4-BE49-F238E27FC236}">
                    <a16:creationId xmlns:a16="http://schemas.microsoft.com/office/drawing/2014/main" id="{4E927852-2274-4659-968F-7A723EA2D7BD}"/>
                  </a:ext>
                </a:extLst>
              </p:cNvPr>
              <p:cNvSpPr/>
              <p:nvPr/>
            </p:nvSpPr>
            <p:spPr>
              <a:xfrm>
                <a:off x="5333992" y="3624291"/>
                <a:ext cx="2928297" cy="817403"/>
              </a:xfrm>
              <a:prstGeom prst="rect">
                <a:avLst/>
              </a:prstGeom>
              <a:ln>
                <a:solidFill>
                  <a:srgbClr val="0C2B8E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t-PT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pt-PT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pt-PT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pt-PT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pt-PT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pt-PT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pt-PT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90" name="Retângulo 89">
                <a:extLst>
                  <a:ext uri="{FF2B5EF4-FFF2-40B4-BE49-F238E27FC236}">
                    <a16:creationId xmlns:a16="http://schemas.microsoft.com/office/drawing/2014/main" id="{4E927852-2274-4659-968F-7A723EA2D7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992" y="3624291"/>
                <a:ext cx="2928297" cy="81740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0C2B8E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tângulo 90">
                <a:extLst>
                  <a:ext uri="{FF2B5EF4-FFF2-40B4-BE49-F238E27FC236}">
                    <a16:creationId xmlns:a16="http://schemas.microsoft.com/office/drawing/2014/main" id="{F5C05E45-6801-4FD3-A42A-1C4EBE997000}"/>
                  </a:ext>
                </a:extLst>
              </p:cNvPr>
              <p:cNvSpPr/>
              <p:nvPr/>
            </p:nvSpPr>
            <p:spPr>
              <a:xfrm>
                <a:off x="9408740" y="5115734"/>
                <a:ext cx="18182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PT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=1−1=0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1" name="Retângulo 90">
                <a:extLst>
                  <a:ext uri="{FF2B5EF4-FFF2-40B4-BE49-F238E27FC236}">
                    <a16:creationId xmlns:a16="http://schemas.microsoft.com/office/drawing/2014/main" id="{F5C05E45-6801-4FD3-A42A-1C4EBE9970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8740" y="5115734"/>
                <a:ext cx="1818255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tângulo 91">
                <a:extLst>
                  <a:ext uri="{FF2B5EF4-FFF2-40B4-BE49-F238E27FC236}">
                    <a16:creationId xmlns:a16="http://schemas.microsoft.com/office/drawing/2014/main" id="{535858DE-F4CA-4C31-8B1A-3689EA4E5EC7}"/>
                  </a:ext>
                </a:extLst>
              </p:cNvPr>
              <p:cNvSpPr/>
              <p:nvPr/>
            </p:nvSpPr>
            <p:spPr>
              <a:xfrm>
                <a:off x="9408739" y="5467451"/>
                <a:ext cx="185852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PT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=2−1=1</m:t>
                      </m:r>
                    </m:oMath>
                  </m:oMathPara>
                </a14:m>
                <a:endParaRPr lang="pt-PT" b="0" dirty="0">
                  <a:solidFill>
                    <a:srgbClr val="0C2B8E"/>
                  </a:solidFill>
                </a:endParaRPr>
              </a:p>
              <a:p>
                <a:pPr algn="ctr"/>
                <a:r>
                  <a:rPr lang="en-GB" dirty="0">
                    <a:solidFill>
                      <a:srgbClr val="0C2B8E"/>
                    </a:solidFill>
                  </a:rPr>
                  <a:t>… </a:t>
                </a:r>
                <a:r>
                  <a:rPr lang="et-EE" dirty="0">
                    <a:solidFill>
                      <a:srgbClr val="0C2B8E"/>
                    </a:solidFill>
                  </a:rPr>
                  <a:t>ja</a:t>
                </a:r>
                <a:r>
                  <a:rPr lang="en-GB" dirty="0">
                    <a:solidFill>
                      <a:srgbClr val="0C2B8E"/>
                    </a:solidFill>
                  </a:rPr>
                  <a:t>…</a:t>
                </a:r>
              </a:p>
            </p:txBody>
          </p:sp>
        </mc:Choice>
        <mc:Fallback xmlns="">
          <p:sp>
            <p:nvSpPr>
              <p:cNvPr id="92" name="Retângulo 91">
                <a:extLst>
                  <a:ext uri="{FF2B5EF4-FFF2-40B4-BE49-F238E27FC236}">
                    <a16:creationId xmlns:a16="http://schemas.microsoft.com/office/drawing/2014/main" id="{535858DE-F4CA-4C31-8B1A-3689EA4E5E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8739" y="5467451"/>
                <a:ext cx="1858522" cy="646331"/>
              </a:xfrm>
              <a:prstGeom prst="rect">
                <a:avLst/>
              </a:prstGeom>
              <a:blipFill>
                <a:blip r:embed="rId13"/>
                <a:stretch>
                  <a:fillRect b="-14151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tângulo 92">
                <a:extLst>
                  <a:ext uri="{FF2B5EF4-FFF2-40B4-BE49-F238E27FC236}">
                    <a16:creationId xmlns:a16="http://schemas.microsoft.com/office/drawing/2014/main" id="{9859ECE1-3D17-4F5D-9377-45A832629A2E}"/>
                  </a:ext>
                </a:extLst>
              </p:cNvPr>
              <p:cNvSpPr/>
              <p:nvPr/>
            </p:nvSpPr>
            <p:spPr>
              <a:xfrm>
                <a:off x="5415341" y="5244422"/>
                <a:ext cx="2928297" cy="708143"/>
              </a:xfrm>
              <a:prstGeom prst="rect">
                <a:avLst/>
              </a:prstGeom>
              <a:ln>
                <a:solidFill>
                  <a:srgbClr val="0C2B8E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40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40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93" name="Retângulo 92">
                <a:extLst>
                  <a:ext uri="{FF2B5EF4-FFF2-40B4-BE49-F238E27FC236}">
                    <a16:creationId xmlns:a16="http://schemas.microsoft.com/office/drawing/2014/main" id="{9859ECE1-3D17-4F5D-9377-45A832629A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341" y="5244422"/>
                <a:ext cx="2928297" cy="7081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rgbClr val="0C2B8E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Oval 93">
            <a:extLst>
              <a:ext uri="{FF2B5EF4-FFF2-40B4-BE49-F238E27FC236}">
                <a16:creationId xmlns:a16="http://schemas.microsoft.com/office/drawing/2014/main" id="{6009FCEF-4C5E-4A84-A080-A7C1268C9C08}"/>
              </a:ext>
            </a:extLst>
          </p:cNvPr>
          <p:cNvSpPr/>
          <p:nvPr/>
        </p:nvSpPr>
        <p:spPr>
          <a:xfrm>
            <a:off x="6737481" y="1385317"/>
            <a:ext cx="252000" cy="252000"/>
          </a:xfrm>
          <a:prstGeom prst="ellipse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223FA905-772C-4649-94AA-86C656BD400E}"/>
              </a:ext>
            </a:extLst>
          </p:cNvPr>
          <p:cNvSpPr/>
          <p:nvPr/>
        </p:nvSpPr>
        <p:spPr>
          <a:xfrm>
            <a:off x="6879490" y="1620845"/>
            <a:ext cx="252000" cy="252000"/>
          </a:xfrm>
          <a:prstGeom prst="ellipse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66B8E22C-A680-42A2-8BDD-6861C4AAAC97}"/>
                  </a:ext>
                </a:extLst>
              </p:cNvPr>
              <p:cNvSpPr/>
              <p:nvPr/>
            </p:nvSpPr>
            <p:spPr>
              <a:xfrm>
                <a:off x="9398773" y="4679169"/>
                <a:ext cx="1210588" cy="39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pt-PT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PT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pt-PT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pt-PT">
                          <a:latin typeface="Cambria Math" panose="02040503050406030204" pitchFamily="18" charset="0"/>
                        </a:rPr>
                        <m:t>j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66B8E22C-A680-42A2-8BDD-6861C4AAAC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8773" y="4679169"/>
                <a:ext cx="1210588" cy="391646"/>
              </a:xfrm>
              <a:prstGeom prst="rect">
                <a:avLst/>
              </a:prstGeom>
              <a:blipFill>
                <a:blip r:embed="rId15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374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A6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A6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A6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67" grpId="1"/>
      <p:bldP spid="68" grpId="0"/>
      <p:bldP spid="68" grpId="1"/>
      <p:bldP spid="87" grpId="0"/>
      <p:bldP spid="87" grpId="1"/>
      <p:bldP spid="88" grpId="0"/>
      <p:bldP spid="89" grpId="0" animBg="1"/>
      <p:bldP spid="90" grpId="0" animBg="1"/>
      <p:bldP spid="91" grpId="0"/>
      <p:bldP spid="92" grpId="0"/>
      <p:bldP spid="93" grpId="0" animBg="1"/>
      <p:bldP spid="94" grpId="0" animBg="1"/>
      <p:bldP spid="95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tângulo: Cantos Arredondados 20">
            <a:hlinkClick r:id="rId4" action="ppaction://hlinksldjump"/>
            <a:extLst>
              <a:ext uri="{FF2B5EF4-FFF2-40B4-BE49-F238E27FC236}">
                <a16:creationId xmlns:a16="http://schemas.microsoft.com/office/drawing/2014/main" id="{C624B47D-3E23-468A-9583-22A22913FB9F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2" name="Retângulo: Cantos Arredondados 21">
            <a:hlinkClick r:id="rId5" action="ppaction://hlinksldjump"/>
            <a:extLst>
              <a:ext uri="{FF2B5EF4-FFF2-40B4-BE49-F238E27FC236}">
                <a16:creationId xmlns:a16="http://schemas.microsoft.com/office/drawing/2014/main" id="{5E55B6C0-5F2C-40E3-87D5-F84E7F82F5C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t-EE" b="1" dirty="0">
                <a:solidFill>
                  <a:schemeClr val="tx1"/>
                </a:solidFill>
              </a:rPr>
              <a:t>Mis on maatriks</a:t>
            </a:r>
            <a:r>
              <a:rPr lang="en-GB" b="1" dirty="0">
                <a:solidFill>
                  <a:schemeClr val="tx1"/>
                </a:solidFill>
              </a:rPr>
              <a:t>?...</a:t>
            </a:r>
          </a:p>
        </p:txBody>
      </p:sp>
      <p:sp>
        <p:nvSpPr>
          <p:cNvPr id="23" name="Retângulo: Cantos Arredondados 22">
            <a:hlinkClick r:id="rId6" action="ppaction://hlinksldjump"/>
            <a:extLst>
              <a:ext uri="{FF2B5EF4-FFF2-40B4-BE49-F238E27FC236}">
                <a16:creationId xmlns:a16="http://schemas.microsoft.com/office/drawing/2014/main" id="{F61757D0-9E77-454E-BDB3-77278D200C91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Maatriksi mõõtmed või suurus või dimensioon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7" action="ppaction://hlinksldjump"/>
            <a:extLst>
              <a:ext uri="{FF2B5EF4-FFF2-40B4-BE49-F238E27FC236}">
                <a16:creationId xmlns:a16="http://schemas.microsoft.com/office/drawing/2014/main" id="{AF4F4DF9-BECD-44C3-BD82-FEF2A1AE88DF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t-EE" b="1" dirty="0">
                <a:solidFill>
                  <a:schemeClr val="tx1"/>
                </a:solidFill>
              </a:rPr>
              <a:t>Maatriksi elemendid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8CC68379-A290-4A21-9B85-EDDA09C4F71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31" name="Imagem 30" descr="Uma imagem com edifício&#10;&#10;Descrição gerada automaticamente">
            <a:extLst>
              <a:ext uri="{FF2B5EF4-FFF2-40B4-BE49-F238E27FC236}">
                <a16:creationId xmlns:a16="http://schemas.microsoft.com/office/drawing/2014/main" id="{807E2172-8A08-4658-98F2-C7136B907E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899" y="990000"/>
            <a:ext cx="5402428" cy="51173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873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tângulo: Cantos Arredondados 20">
            <a:hlinkClick r:id="rId4" action="ppaction://hlinksldjump"/>
            <a:extLst>
              <a:ext uri="{FF2B5EF4-FFF2-40B4-BE49-F238E27FC236}">
                <a16:creationId xmlns:a16="http://schemas.microsoft.com/office/drawing/2014/main" id="{C624B47D-3E23-468A-9583-22A22913FB9F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2" name="Retângulo: Cantos Arredondados 21">
            <a:hlinkClick r:id="rId5" action="ppaction://hlinksldjump"/>
            <a:extLst>
              <a:ext uri="{FF2B5EF4-FFF2-40B4-BE49-F238E27FC236}">
                <a16:creationId xmlns:a16="http://schemas.microsoft.com/office/drawing/2014/main" id="{5E55B6C0-5F2C-40E3-87D5-F84E7F82F5C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t-EE" b="1" dirty="0">
                <a:solidFill>
                  <a:schemeClr val="tx1"/>
                </a:solidFill>
              </a:rPr>
              <a:t>Mis on maatriks</a:t>
            </a:r>
            <a:r>
              <a:rPr lang="en-GB" b="1" dirty="0">
                <a:solidFill>
                  <a:schemeClr val="tx1"/>
                </a:solidFill>
              </a:rPr>
              <a:t>?...</a:t>
            </a:r>
          </a:p>
        </p:txBody>
      </p:sp>
      <p:sp>
        <p:nvSpPr>
          <p:cNvPr id="23" name="Retângulo: Cantos Arredondados 22">
            <a:hlinkClick r:id="rId6" action="ppaction://hlinksldjump"/>
            <a:extLst>
              <a:ext uri="{FF2B5EF4-FFF2-40B4-BE49-F238E27FC236}">
                <a16:creationId xmlns:a16="http://schemas.microsoft.com/office/drawing/2014/main" id="{F61757D0-9E77-454E-BDB3-77278D200C91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Maatriksi mõõtmed või suurus või dimensioon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7" action="ppaction://hlinksldjump"/>
            <a:extLst>
              <a:ext uri="{FF2B5EF4-FFF2-40B4-BE49-F238E27FC236}">
                <a16:creationId xmlns:a16="http://schemas.microsoft.com/office/drawing/2014/main" id="{AF4F4DF9-BECD-44C3-BD82-FEF2A1AE88DF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t-EE" b="1" dirty="0">
                <a:solidFill>
                  <a:schemeClr val="tx1"/>
                </a:solidFill>
              </a:rPr>
              <a:t>Maatriksi elemendid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8CC68379-A290-4A21-9B85-EDDA09C4F71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13" name="ISPRING_QUIZ_SHAPE1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15" name="ISPRING_QUIZ_SHAPE2"/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t-EE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16" name="ISPRING_QUIZ_SHAPE3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7" name="ISPRING_QUIZ_SHAPE4"/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et-EE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1057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D7D4C189-D4AD-4072-A44D-852924A69E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182" t="16195" r="27479" b="12835"/>
          <a:stretch/>
        </p:blipFill>
        <p:spPr>
          <a:xfrm>
            <a:off x="5184027" y="1676255"/>
            <a:ext cx="3658410" cy="3532979"/>
          </a:xfrm>
          <a:prstGeom prst="ellipse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C22A69B5-E165-4874-A7D7-F428BD26C31C}"/>
              </a:ext>
            </a:extLst>
          </p:cNvPr>
          <p:cNvSpPr txBox="1"/>
          <p:nvPr/>
        </p:nvSpPr>
        <p:spPr>
          <a:xfrm>
            <a:off x="5760743" y="5206344"/>
            <a:ext cx="2965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</a:t>
            </a:r>
            <a:r>
              <a:rPr lang="et-EE" sz="1600" dirty="0"/>
              <a:t>MEESKONNALT</a:t>
            </a:r>
            <a:endParaRPr lang="en-GB" sz="1600" dirty="0"/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03C33967-3BCB-4A3B-AB85-4AE594A346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1580" y="1658868"/>
            <a:ext cx="3749065" cy="3550367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CE56DD0D-E871-463E-99CA-7B57B9FCDAFE}"/>
              </a:ext>
            </a:extLst>
          </p:cNvPr>
          <p:cNvSpPr txBox="1"/>
          <p:nvPr/>
        </p:nvSpPr>
        <p:spPr>
          <a:xfrm>
            <a:off x="4974167" y="450644"/>
            <a:ext cx="5212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/>
              <a:t>Looda</a:t>
            </a:r>
            <a:r>
              <a:rPr lang="et-EE" sz="3600" dirty="0"/>
              <a:t>me</a:t>
            </a:r>
            <a:r>
              <a:rPr lang="en-GB" sz="3600" dirty="0"/>
              <a:t>, et </a:t>
            </a:r>
            <a:r>
              <a:rPr lang="et-EE" sz="3600" dirty="0"/>
              <a:t>sulle</a:t>
            </a:r>
            <a:r>
              <a:rPr lang="en-GB" sz="3600" dirty="0"/>
              <a:t> </a:t>
            </a:r>
            <a:r>
              <a:rPr lang="en-GB" sz="3600" dirty="0" err="1"/>
              <a:t>meeldis</a:t>
            </a:r>
            <a:r>
              <a:rPr lang="en-GB" sz="3600" dirty="0"/>
              <a:t>!</a:t>
            </a: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6F1C80B7-96D3-48A3-8969-DFAEF055541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0" y="1224000"/>
            <a:ext cx="1211580" cy="4572000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1453A01F-A6BB-4D35-A06F-191DF89876B5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tângulo: Cantos Arredondados 26">
            <a:hlinkClick r:id="rId8" action="ppaction://hlinksldjump"/>
            <a:extLst>
              <a:ext uri="{FF2B5EF4-FFF2-40B4-BE49-F238E27FC236}">
                <a16:creationId xmlns:a16="http://schemas.microsoft.com/office/drawing/2014/main" id="{D2D20D03-58E6-49C3-9B82-9BE1AEA7F930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8" name="Retângulo: Cantos Arredondados 27">
            <a:hlinkClick r:id="rId9" action="ppaction://hlinksldjump"/>
            <a:extLst>
              <a:ext uri="{FF2B5EF4-FFF2-40B4-BE49-F238E27FC236}">
                <a16:creationId xmlns:a16="http://schemas.microsoft.com/office/drawing/2014/main" id="{74C35965-4DE5-4611-8EA4-D2CA3B5A79B4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t-EE" b="1" dirty="0">
                <a:solidFill>
                  <a:schemeClr val="tx1"/>
                </a:solidFill>
              </a:rPr>
              <a:t>Mis on maatriks</a:t>
            </a:r>
            <a:r>
              <a:rPr lang="en-GB" b="1" dirty="0">
                <a:solidFill>
                  <a:schemeClr val="tx1"/>
                </a:solidFill>
              </a:rPr>
              <a:t>?...</a:t>
            </a:r>
          </a:p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tângulo: Cantos Arredondados 28">
            <a:hlinkClick r:id="rId10" action="ppaction://hlinksldjump"/>
            <a:extLst>
              <a:ext uri="{FF2B5EF4-FFF2-40B4-BE49-F238E27FC236}">
                <a16:creationId xmlns:a16="http://schemas.microsoft.com/office/drawing/2014/main" id="{CEE735D2-E146-4D5C-A3CB-5E4B5A318742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Maatriksi mõõtmed või suurus või dimensioon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0" name="Retângulo: Cantos Arredondados 29">
            <a:hlinkClick r:id="rId11" action="ppaction://hlinksldjump"/>
            <a:extLst>
              <a:ext uri="{FF2B5EF4-FFF2-40B4-BE49-F238E27FC236}">
                <a16:creationId xmlns:a16="http://schemas.microsoft.com/office/drawing/2014/main" id="{3D4BB79D-1770-4412-B56B-63423B8A380D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t-EE" b="1" dirty="0">
                <a:solidFill>
                  <a:schemeClr val="tx1"/>
                </a:solidFill>
              </a:rPr>
              <a:t>Maatriksi elemendid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712018A-90AA-465E-AEAF-09DCA4CB9149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 1</a:t>
            </a:r>
          </a:p>
          <a:p>
            <a:pPr algn="ctr"/>
            <a:r>
              <a:rPr lang="et-EE" sz="2800" b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on läbi</a:t>
            </a:r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A750CBCD-E9BA-47AC-9636-F5B218705737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61694FD8-73CC-477C-AA77-29312E30BDB2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3DF20537-CF5C-4FF6-A1FD-3BC6FC03A77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48DF5382-3DC3-46AC-B24F-CF1E82BBEB83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20">
            <a:extLst>
              <a:ext uri="{FF2B5EF4-FFF2-40B4-BE49-F238E27FC236}">
                <a16:creationId xmlns:a16="http://schemas.microsoft.com/office/drawing/2014/main" id="{03C33967-3BCB-4A3B-AB85-4AE594A3466A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5184027" y="1669881"/>
            <a:ext cx="3749065" cy="351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EAE6921E-8F22-4837-9B68-876D2C2353B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537CA03E-9EB0-4147-9469-81A287D60142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t-EE" b="1" dirty="0">
                <a:solidFill>
                  <a:schemeClr val="tx1"/>
                </a:solidFill>
              </a:rPr>
              <a:t>Mis on maatriks</a:t>
            </a:r>
            <a:r>
              <a:rPr lang="en-GB" b="1" dirty="0">
                <a:solidFill>
                  <a:schemeClr val="tx1"/>
                </a:solidFill>
              </a:rPr>
              <a:t>?...</a:t>
            </a:r>
          </a:p>
        </p:txBody>
      </p:sp>
      <p:sp>
        <p:nvSpPr>
          <p:cNvPr id="15" name="Retângulo: Cantos Arredondados 14">
            <a:hlinkClick r:id="rId6" action="ppaction://hlinksldjump"/>
            <a:extLst>
              <a:ext uri="{FF2B5EF4-FFF2-40B4-BE49-F238E27FC236}">
                <a16:creationId xmlns:a16="http://schemas.microsoft.com/office/drawing/2014/main" id="{E0BC6E2E-484C-4CF0-8BDA-266E8FC56502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Maatriksi mõõtmed või suurus või dimensioon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7" action="ppaction://hlinksldjump"/>
            <a:extLst>
              <a:ext uri="{FF2B5EF4-FFF2-40B4-BE49-F238E27FC236}">
                <a16:creationId xmlns:a16="http://schemas.microsoft.com/office/drawing/2014/main" id="{BF4BE44B-4310-4224-BB90-423A6A309E83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t-EE" b="1" dirty="0">
                <a:solidFill>
                  <a:schemeClr val="tx1"/>
                </a:solidFill>
              </a:rPr>
              <a:t>Maatriksi elemendid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 1</a:t>
            </a:r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5BDDA918-480A-4D38-9A97-1A7808F81ED8}"/>
              </a:ext>
            </a:extLst>
          </p:cNvPr>
          <p:cNvSpPr/>
          <p:nvPr/>
        </p:nvSpPr>
        <p:spPr>
          <a:xfrm>
            <a:off x="2124000" y="252000"/>
            <a:ext cx="9859639" cy="2553891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r>
              <a:rPr lang="et-EE" sz="2400" b="1" u="sng" dirty="0">
                <a:solidFill>
                  <a:srgbClr val="F25E4F"/>
                </a:solidFill>
              </a:rPr>
              <a:t>Definitsioon</a:t>
            </a:r>
          </a:p>
          <a:p>
            <a:pPr algn="just"/>
            <a:r>
              <a:rPr lang="en-GB" sz="2400" b="1" dirty="0">
                <a:solidFill>
                  <a:srgbClr val="F25E4F"/>
                </a:solidFill>
              </a:rPr>
              <a:t>M</a:t>
            </a:r>
            <a:r>
              <a:rPr lang="et-EE" sz="2400" b="1" dirty="0">
                <a:solidFill>
                  <a:srgbClr val="F25E4F"/>
                </a:solidFill>
              </a:rPr>
              <a:t>AATRIKS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en-GB" sz="2400" dirty="0">
                <a:solidFill>
                  <a:sysClr val="windowText" lastClr="000000"/>
                </a:solidFill>
              </a:rPr>
              <a:t>on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ristkülikukujuline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t-EE" sz="2400" dirty="0">
                <a:solidFill>
                  <a:sysClr val="windowText" lastClr="000000"/>
                </a:solidFill>
              </a:rPr>
              <a:t>tabel</a:t>
            </a:r>
            <a:r>
              <a:rPr lang="en-GB" sz="2400" dirty="0">
                <a:solidFill>
                  <a:sysClr val="windowText" lastClr="000000"/>
                </a:solidFill>
              </a:rPr>
              <a:t>, </a:t>
            </a:r>
            <a:r>
              <a:rPr lang="en-GB" sz="2400" dirty="0" err="1">
                <a:solidFill>
                  <a:sysClr val="windowText" lastClr="000000"/>
                </a:solidFill>
              </a:rPr>
              <a:t>mis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t-EE" sz="2400" dirty="0">
                <a:solidFill>
                  <a:sysClr val="windowText" lastClr="000000"/>
                </a:solidFill>
              </a:rPr>
              <a:t>koosneb arvudest</a:t>
            </a:r>
            <a:r>
              <a:rPr lang="en-GB" sz="2400" dirty="0">
                <a:solidFill>
                  <a:sysClr val="windowText" lastClr="000000"/>
                </a:solidFill>
              </a:rPr>
              <a:t>, </a:t>
            </a:r>
            <a:r>
              <a:rPr lang="en-GB" sz="2400" dirty="0" err="1">
                <a:solidFill>
                  <a:sysClr val="windowText" lastClr="000000"/>
                </a:solidFill>
              </a:rPr>
              <a:t>sümbolite</a:t>
            </a:r>
            <a:r>
              <a:rPr lang="et-EE" sz="2400" dirty="0">
                <a:solidFill>
                  <a:sysClr val="windowText" lastClr="000000"/>
                </a:solidFill>
              </a:rPr>
              <a:t>st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või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avaldiste</a:t>
            </a:r>
            <a:r>
              <a:rPr lang="et-EE" sz="2400" dirty="0">
                <a:solidFill>
                  <a:sysClr val="windowText" lastClr="000000"/>
                </a:solidFill>
              </a:rPr>
              <a:t>st, mis on paigaldatud</a:t>
            </a:r>
            <a:r>
              <a:rPr lang="en-GB" sz="2400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64" name="Retângulo 63">
            <a:extLst>
              <a:ext uri="{FF2B5EF4-FFF2-40B4-BE49-F238E27FC236}">
                <a16:creationId xmlns:a16="http://schemas.microsoft.com/office/drawing/2014/main" id="{9498F5E8-429F-4D98-B9EB-FC6E932B6FC5}"/>
              </a:ext>
            </a:extLst>
          </p:cNvPr>
          <p:cNvSpPr/>
          <p:nvPr/>
        </p:nvSpPr>
        <p:spPr>
          <a:xfrm>
            <a:off x="2159200" y="2772784"/>
            <a:ext cx="96945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t-EE" sz="2400" dirty="0">
                <a:solidFill>
                  <a:sysClr val="windowText" lastClr="000000"/>
                </a:solidFill>
              </a:rPr>
              <a:t>MAATRIKS </a:t>
            </a:r>
            <a:r>
              <a:rPr lang="en-GB" sz="2400" dirty="0">
                <a:solidFill>
                  <a:sysClr val="windowText" lastClr="000000"/>
                </a:solidFill>
              </a:rPr>
              <a:t>on </a:t>
            </a:r>
            <a:r>
              <a:rPr lang="en-GB" sz="2400" dirty="0" err="1">
                <a:solidFill>
                  <a:sysClr val="windowText" lastClr="000000"/>
                </a:solidFill>
              </a:rPr>
              <a:t>matemaatika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abstraktne</a:t>
            </a:r>
            <a:r>
              <a:rPr lang="en-GB" sz="2400" dirty="0">
                <a:solidFill>
                  <a:sysClr val="windowText" lastClr="000000"/>
                </a:solidFill>
              </a:rPr>
              <a:t> "</a:t>
            </a:r>
            <a:r>
              <a:rPr lang="en-GB" sz="2400" dirty="0" err="1">
                <a:solidFill>
                  <a:sysClr val="windowText" lastClr="000000"/>
                </a:solidFill>
              </a:rPr>
              <a:t>objekt</a:t>
            </a:r>
            <a:r>
              <a:rPr lang="en-GB" sz="2400" dirty="0">
                <a:solidFill>
                  <a:sysClr val="windowText" lastClr="000000"/>
                </a:solidFill>
              </a:rPr>
              <a:t>", </a:t>
            </a:r>
            <a:r>
              <a:rPr lang="en-GB" sz="2400" dirty="0" err="1">
                <a:solidFill>
                  <a:sysClr val="windowText" lastClr="000000"/>
                </a:solidFill>
              </a:rPr>
              <a:t>millel</a:t>
            </a:r>
            <a:r>
              <a:rPr lang="en-GB" sz="2400" dirty="0">
                <a:solidFill>
                  <a:sysClr val="windowText" lastClr="000000"/>
                </a:solidFill>
              </a:rPr>
              <a:t> on </a:t>
            </a:r>
            <a:r>
              <a:rPr lang="en-GB" sz="2400" dirty="0" err="1">
                <a:solidFill>
                  <a:sysClr val="windowText" lastClr="000000"/>
                </a:solidFill>
              </a:rPr>
              <a:t>palju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kasutusvõimalusi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ja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rakendusi</a:t>
            </a:r>
            <a:r>
              <a:rPr lang="en-GB" sz="2400" dirty="0">
                <a:solidFill>
                  <a:sysClr val="windowText" lastClr="000000"/>
                </a:solidFill>
              </a:rPr>
              <a:t>, </a:t>
            </a:r>
            <a:r>
              <a:rPr lang="en-GB" sz="2400" dirty="0" err="1">
                <a:solidFill>
                  <a:sysClr val="windowText" lastClr="000000"/>
                </a:solidFill>
              </a:rPr>
              <a:t>mis</a:t>
            </a:r>
            <a:r>
              <a:rPr lang="en-GB" sz="2400" dirty="0">
                <a:solidFill>
                  <a:sysClr val="windowText" lastClr="000000"/>
                </a:solidFill>
              </a:rPr>
              <a:t> vii</a:t>
            </a:r>
            <a:r>
              <a:rPr lang="et-EE" sz="2400" dirty="0" err="1">
                <a:solidFill>
                  <a:sysClr val="windowText" lastClr="000000"/>
                </a:solidFill>
              </a:rPr>
              <a:t>vad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mitme</a:t>
            </a:r>
            <a:r>
              <a:rPr lang="en-GB" sz="2400" dirty="0">
                <a:solidFill>
                  <a:sysClr val="windowText" lastClr="000000"/>
                </a:solidFill>
              </a:rPr>
              <a:t> "</a:t>
            </a:r>
            <a:r>
              <a:rPr lang="en-GB" sz="2400" dirty="0" err="1">
                <a:solidFill>
                  <a:sysClr val="windowText" lastClr="000000"/>
                </a:solidFill>
              </a:rPr>
              <a:t>rakend</a:t>
            </a:r>
            <a:r>
              <a:rPr lang="et-EE" sz="2400" dirty="0" err="1">
                <a:solidFill>
                  <a:sysClr val="windowText" lastClr="000000"/>
                </a:solidFill>
              </a:rPr>
              <a:t>usdefinitsioonini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määratluse</a:t>
            </a:r>
            <a:r>
              <a:rPr lang="et-EE" sz="2400" dirty="0">
                <a:solidFill>
                  <a:sysClr val="windowText" lastClr="000000"/>
                </a:solidFill>
              </a:rPr>
              <a:t>“ ilmumiseni.</a:t>
            </a:r>
            <a:endParaRPr lang="en-GB" sz="2400" dirty="0">
              <a:solidFill>
                <a:sysClr val="windowText" lastClr="000000"/>
              </a:solidFill>
            </a:endParaRPr>
          </a:p>
        </p:txBody>
      </p:sp>
      <p:pic>
        <p:nvPicPr>
          <p:cNvPr id="65" name="Imagem 64">
            <a:extLst>
              <a:ext uri="{FF2B5EF4-FFF2-40B4-BE49-F238E27FC236}">
                <a16:creationId xmlns:a16="http://schemas.microsoft.com/office/drawing/2014/main" id="{1A2A9A06-9D1D-4CC1-9E02-74161A5C24C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000" y="1271993"/>
            <a:ext cx="1442674" cy="1620982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B16FEEBD-CF72-4BF6-8F07-4FDBB936BCB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6" action="ppaction://hlinksldjump"/>
            <a:extLst>
              <a:ext uri="{FF2B5EF4-FFF2-40B4-BE49-F238E27FC236}">
                <a16:creationId xmlns:a16="http://schemas.microsoft.com/office/drawing/2014/main" id="{EAE6921E-8F22-4837-9B68-876D2C2353B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7" action="ppaction://hlinksldjump"/>
            <a:extLst>
              <a:ext uri="{FF2B5EF4-FFF2-40B4-BE49-F238E27FC236}">
                <a16:creationId xmlns:a16="http://schemas.microsoft.com/office/drawing/2014/main" id="{537CA03E-9EB0-4147-9469-81A287D60142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t-EE" b="1" dirty="0">
                <a:solidFill>
                  <a:schemeClr val="tx1"/>
                </a:solidFill>
              </a:rPr>
              <a:t>Mis on maatriks</a:t>
            </a:r>
            <a:r>
              <a:rPr lang="en-GB" b="1" dirty="0">
                <a:solidFill>
                  <a:schemeClr val="tx1"/>
                </a:solidFill>
              </a:rPr>
              <a:t>?...</a:t>
            </a:r>
          </a:p>
        </p:txBody>
      </p:sp>
      <p:sp>
        <p:nvSpPr>
          <p:cNvPr id="15" name="Retângulo: Cantos Arredondados 14">
            <a:hlinkClick r:id="rId8" action="ppaction://hlinksldjump"/>
            <a:extLst>
              <a:ext uri="{FF2B5EF4-FFF2-40B4-BE49-F238E27FC236}">
                <a16:creationId xmlns:a16="http://schemas.microsoft.com/office/drawing/2014/main" id="{E0BC6E2E-484C-4CF0-8BDA-266E8FC56502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Maatriksi mõõtmed või suurus või dimensioon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9" action="ppaction://hlinksldjump"/>
            <a:extLst>
              <a:ext uri="{FF2B5EF4-FFF2-40B4-BE49-F238E27FC236}">
                <a16:creationId xmlns:a16="http://schemas.microsoft.com/office/drawing/2014/main" id="{BF4BE44B-4310-4224-BB90-423A6A309E83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t-EE" b="1" dirty="0">
                <a:solidFill>
                  <a:schemeClr val="tx1"/>
                </a:solidFill>
              </a:rPr>
              <a:t>Maatriksi elemendid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 1</a:t>
            </a:r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id="{B11134E0-9A75-41CC-8177-3C1054AF7C93}"/>
              </a:ext>
            </a:extLst>
          </p:cNvPr>
          <p:cNvSpPr/>
          <p:nvPr/>
        </p:nvSpPr>
        <p:spPr>
          <a:xfrm>
            <a:off x="2148855" y="2931888"/>
            <a:ext cx="6787587" cy="3748293"/>
          </a:xfrm>
          <a:prstGeom prst="roundRect">
            <a:avLst/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5BDDA918-480A-4D38-9A97-1A7808F81ED8}"/>
              </a:ext>
            </a:extLst>
          </p:cNvPr>
          <p:cNvSpPr/>
          <p:nvPr/>
        </p:nvSpPr>
        <p:spPr>
          <a:xfrm>
            <a:off x="2124000" y="252000"/>
            <a:ext cx="9859639" cy="2553891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r>
              <a:rPr lang="et-EE" sz="2400" b="1" u="sng" dirty="0">
                <a:solidFill>
                  <a:srgbClr val="F25E4F"/>
                </a:solidFill>
              </a:rPr>
              <a:t>Definitsioon</a:t>
            </a:r>
            <a:endParaRPr lang="en-GB" sz="2400" b="1" u="sng" dirty="0">
              <a:solidFill>
                <a:srgbClr val="F25E4F"/>
              </a:solidFill>
            </a:endParaRPr>
          </a:p>
          <a:p>
            <a:pPr algn="just"/>
            <a:r>
              <a:rPr lang="en-GB" sz="2400" b="1" dirty="0">
                <a:solidFill>
                  <a:srgbClr val="F25E4F"/>
                </a:solidFill>
              </a:rPr>
              <a:t>M</a:t>
            </a:r>
            <a:r>
              <a:rPr lang="et-EE" sz="2400" b="1" dirty="0">
                <a:solidFill>
                  <a:srgbClr val="F25E4F"/>
                </a:solidFill>
              </a:rPr>
              <a:t>AATRIKS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en-GB" sz="2400" dirty="0">
                <a:solidFill>
                  <a:sysClr val="windowText" lastClr="000000"/>
                </a:solidFill>
              </a:rPr>
              <a:t>on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ristkülikukujuline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t-EE" sz="2400" dirty="0">
                <a:solidFill>
                  <a:sysClr val="windowText" lastClr="000000"/>
                </a:solidFill>
              </a:rPr>
              <a:t>tabel;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t-EE" sz="2400" dirty="0">
                <a:solidFill>
                  <a:sysClr val="windowText" lastClr="000000"/>
                </a:solidFill>
              </a:rPr>
              <a:t>see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t-EE" sz="2400" dirty="0">
                <a:solidFill>
                  <a:sysClr val="windowText" lastClr="000000"/>
                </a:solidFill>
              </a:rPr>
              <a:t>koosneb arvudest</a:t>
            </a:r>
            <a:r>
              <a:rPr lang="en-GB" sz="2400" dirty="0">
                <a:solidFill>
                  <a:sysClr val="windowText" lastClr="000000"/>
                </a:solidFill>
              </a:rPr>
              <a:t>, </a:t>
            </a:r>
            <a:r>
              <a:rPr lang="en-GB" sz="2400" dirty="0" err="1">
                <a:solidFill>
                  <a:sysClr val="windowText" lastClr="000000"/>
                </a:solidFill>
              </a:rPr>
              <a:t>sümbolite</a:t>
            </a:r>
            <a:r>
              <a:rPr lang="et-EE" sz="2400" dirty="0">
                <a:solidFill>
                  <a:sysClr val="windowText" lastClr="000000"/>
                </a:solidFill>
              </a:rPr>
              <a:t>st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või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avaldiste</a:t>
            </a:r>
            <a:r>
              <a:rPr lang="et-EE" sz="2400" dirty="0">
                <a:solidFill>
                  <a:sysClr val="windowText" lastClr="000000"/>
                </a:solidFill>
              </a:rPr>
              <a:t>st, mis on paigaldatud</a:t>
            </a:r>
            <a:r>
              <a:rPr lang="en-GB" sz="2400" dirty="0">
                <a:solidFill>
                  <a:sysClr val="windowText" lastClr="000000"/>
                </a:solidFill>
              </a:rPr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t-EE" sz="2400" b="1" dirty="0">
                <a:solidFill>
                  <a:sysClr val="windowText" lastClr="000000"/>
                </a:solidFill>
              </a:rPr>
              <a:t>ridades</a:t>
            </a:r>
            <a:r>
              <a:rPr lang="en-GB" sz="2400" dirty="0">
                <a:solidFill>
                  <a:sysClr val="windowText" lastClr="000000"/>
                </a:solidFill>
              </a:rPr>
              <a:t> (</a:t>
            </a:r>
            <a:r>
              <a:rPr lang="et-EE" sz="2400" dirty="0">
                <a:solidFill>
                  <a:sysClr val="windowText" lastClr="000000"/>
                </a:solidFill>
              </a:rPr>
              <a:t>horisontaalsed jooned</a:t>
            </a:r>
            <a:r>
              <a:rPr lang="en-GB" sz="2400" dirty="0">
                <a:solidFill>
                  <a:sysClr val="windowText" lastClr="000000"/>
                </a:solidFill>
              </a:rPr>
              <a:t>) </a:t>
            </a:r>
            <a:r>
              <a:rPr lang="et-EE" sz="2400" dirty="0">
                <a:solidFill>
                  <a:sysClr val="windowText" lastClr="000000"/>
                </a:solidFill>
              </a:rPr>
              <a:t>ja</a:t>
            </a:r>
            <a:endParaRPr lang="en-GB" sz="2400" dirty="0">
              <a:solidFill>
                <a:sysClr val="windowText" lastClr="00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t-EE" sz="2400" b="1" dirty="0">
                <a:solidFill>
                  <a:sysClr val="windowText" lastClr="000000"/>
                </a:solidFill>
              </a:rPr>
              <a:t>veergudes</a:t>
            </a:r>
            <a:r>
              <a:rPr lang="en-GB" sz="2400" dirty="0">
                <a:solidFill>
                  <a:sysClr val="windowText" lastClr="000000"/>
                </a:solidFill>
              </a:rPr>
              <a:t> (</a:t>
            </a:r>
            <a:r>
              <a:rPr lang="et-EE" sz="2400" dirty="0">
                <a:solidFill>
                  <a:sysClr val="windowText" lastClr="000000"/>
                </a:solidFill>
              </a:rPr>
              <a:t>vertikaalsed jooned</a:t>
            </a:r>
            <a:r>
              <a:rPr lang="en-GB" sz="2400" dirty="0">
                <a:solidFill>
                  <a:sysClr val="windowText" lastClr="000000"/>
                </a:solidFill>
              </a:rPr>
              <a:t>), </a:t>
            </a:r>
          </a:p>
          <a:p>
            <a:pPr algn="just"/>
            <a:r>
              <a:rPr lang="en-GB" sz="2400" dirty="0" err="1">
                <a:solidFill>
                  <a:sysClr val="windowText" lastClr="000000"/>
                </a:solidFill>
              </a:rPr>
              <a:t>piiritletud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u="sng" dirty="0" err="1">
                <a:solidFill>
                  <a:sysClr val="windowText" lastClr="000000"/>
                </a:solidFill>
              </a:rPr>
              <a:t>ristkülikukujuliste</a:t>
            </a:r>
            <a:r>
              <a:rPr lang="en-GB" sz="2400" u="sng" dirty="0">
                <a:solidFill>
                  <a:sysClr val="windowText" lastClr="000000"/>
                </a:solidFill>
              </a:rPr>
              <a:t> </a:t>
            </a:r>
            <a:r>
              <a:rPr lang="en-GB" sz="2400" u="sng" dirty="0" err="1">
                <a:solidFill>
                  <a:sysClr val="windowText" lastClr="000000"/>
                </a:solidFill>
              </a:rPr>
              <a:t>sulgude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või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t-EE" sz="2400" dirty="0" err="1">
                <a:solidFill>
                  <a:sysClr val="windowText" lastClr="000000"/>
                </a:solidFill>
              </a:rPr>
              <a:t>ümars</a:t>
            </a:r>
            <a:r>
              <a:rPr lang="en-GB" sz="2400" u="sng" dirty="0" err="1">
                <a:solidFill>
                  <a:sysClr val="windowText" lastClr="000000"/>
                </a:solidFill>
              </a:rPr>
              <a:t>ulgudega</a:t>
            </a:r>
            <a:r>
              <a:rPr lang="en-GB" sz="2400" dirty="0">
                <a:solidFill>
                  <a:sysClr val="windowText" lastClr="000000"/>
                </a:solidFill>
              </a:rPr>
              <a:t>.</a:t>
            </a:r>
          </a:p>
        </p:txBody>
      </p:sp>
      <p:pic>
        <p:nvPicPr>
          <p:cNvPr id="50" name="Imagem 49">
            <a:extLst>
              <a:ext uri="{FF2B5EF4-FFF2-40B4-BE49-F238E27FC236}">
                <a16:creationId xmlns:a16="http://schemas.microsoft.com/office/drawing/2014/main" id="{7A7B7485-1C00-4F3E-BB90-DF91366F601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178" y="3994983"/>
            <a:ext cx="1982946" cy="1693017"/>
          </a:xfrm>
          <a:prstGeom prst="rect">
            <a:avLst/>
          </a:prstGeom>
        </p:spPr>
      </p:pic>
      <p:sp>
        <p:nvSpPr>
          <p:cNvPr id="51" name="Retângulo 50">
            <a:extLst>
              <a:ext uri="{FF2B5EF4-FFF2-40B4-BE49-F238E27FC236}">
                <a16:creationId xmlns:a16="http://schemas.microsoft.com/office/drawing/2014/main" id="{DF798089-2585-459E-BC72-CF493E91AD66}"/>
              </a:ext>
            </a:extLst>
          </p:cNvPr>
          <p:cNvSpPr/>
          <p:nvPr/>
        </p:nvSpPr>
        <p:spPr>
          <a:xfrm>
            <a:off x="2833947" y="4855851"/>
            <a:ext cx="99694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t-EE" sz="2400" b="1" dirty="0">
                <a:solidFill>
                  <a:srgbClr val="F25E4F"/>
                </a:solidFill>
                <a:latin typeface="Segoe UI"/>
              </a:rPr>
              <a:t>READ</a:t>
            </a:r>
            <a:endParaRPr lang="pt-PT" sz="2400" b="1" dirty="0">
              <a:solidFill>
                <a:srgbClr val="F25E4F"/>
              </a:solidFill>
            </a:endParaRPr>
          </a:p>
        </p:txBody>
      </p:sp>
      <p:sp>
        <p:nvSpPr>
          <p:cNvPr id="52" name="AutoShape 25">
            <a:extLst>
              <a:ext uri="{FF2B5EF4-FFF2-40B4-BE49-F238E27FC236}">
                <a16:creationId xmlns:a16="http://schemas.microsoft.com/office/drawing/2014/main" id="{4CE0624E-A0AF-41A3-AFFA-10763FA27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9015" y="3778142"/>
            <a:ext cx="3151966" cy="476756"/>
          </a:xfrm>
          <a:prstGeom prst="roundRect">
            <a:avLst>
              <a:gd name="adj" fmla="val 16667"/>
            </a:avLst>
          </a:prstGeom>
          <a:solidFill>
            <a:srgbClr val="F25E4F">
              <a:alpha val="74118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t-PT" altLang="pt-PT" sz="1800"/>
          </a:p>
        </p:txBody>
      </p:sp>
      <p:sp>
        <p:nvSpPr>
          <p:cNvPr id="53" name="AutoShape 25">
            <a:extLst>
              <a:ext uri="{FF2B5EF4-FFF2-40B4-BE49-F238E27FC236}">
                <a16:creationId xmlns:a16="http://schemas.microsoft.com/office/drawing/2014/main" id="{6259A8D8-06A9-4144-B456-EC4B04F3E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9015" y="4312211"/>
            <a:ext cx="3151966" cy="476756"/>
          </a:xfrm>
          <a:prstGeom prst="roundRect">
            <a:avLst>
              <a:gd name="adj" fmla="val 16667"/>
            </a:avLst>
          </a:prstGeom>
          <a:solidFill>
            <a:srgbClr val="F25E4F">
              <a:alpha val="74118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t-PT" altLang="pt-PT" sz="1800"/>
          </a:p>
        </p:txBody>
      </p:sp>
      <p:sp>
        <p:nvSpPr>
          <p:cNvPr id="54" name="AutoShape 25">
            <a:extLst>
              <a:ext uri="{FF2B5EF4-FFF2-40B4-BE49-F238E27FC236}">
                <a16:creationId xmlns:a16="http://schemas.microsoft.com/office/drawing/2014/main" id="{691F05DA-F650-45AB-B0E6-0D9269846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248" y="4882043"/>
            <a:ext cx="3151966" cy="476756"/>
          </a:xfrm>
          <a:prstGeom prst="roundRect">
            <a:avLst>
              <a:gd name="adj" fmla="val 16667"/>
            </a:avLst>
          </a:prstGeom>
          <a:solidFill>
            <a:srgbClr val="F25E4F">
              <a:alpha val="74118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t-PT" altLang="pt-PT" sz="1800"/>
          </a:p>
        </p:txBody>
      </p:sp>
      <p:sp>
        <p:nvSpPr>
          <p:cNvPr id="55" name="AutoShape 25">
            <a:extLst>
              <a:ext uri="{FF2B5EF4-FFF2-40B4-BE49-F238E27FC236}">
                <a16:creationId xmlns:a16="http://schemas.microsoft.com/office/drawing/2014/main" id="{EFCCCD24-6307-4D4A-8207-5DED64D86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9015" y="5844716"/>
            <a:ext cx="3151966" cy="476756"/>
          </a:xfrm>
          <a:prstGeom prst="roundRect">
            <a:avLst>
              <a:gd name="adj" fmla="val 16667"/>
            </a:avLst>
          </a:prstGeom>
          <a:solidFill>
            <a:srgbClr val="F25E4F">
              <a:alpha val="74118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t-PT" altLang="pt-PT" sz="1800"/>
          </a:p>
        </p:txBody>
      </p:sp>
      <p:sp>
        <p:nvSpPr>
          <p:cNvPr id="56" name="AutoShape 26">
            <a:extLst>
              <a:ext uri="{FF2B5EF4-FFF2-40B4-BE49-F238E27FC236}">
                <a16:creationId xmlns:a16="http://schemas.microsoft.com/office/drawing/2014/main" id="{8276E080-1AE0-4D6D-8B2D-161CB0FEAB0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202406" y="4784999"/>
            <a:ext cx="2716975" cy="572600"/>
          </a:xfrm>
          <a:prstGeom prst="roundRect">
            <a:avLst>
              <a:gd name="adj" fmla="val 16667"/>
            </a:avLst>
          </a:prstGeom>
          <a:solidFill>
            <a:srgbClr val="29A6FF">
              <a:alpha val="50196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t-PT" altLang="pt-PT" sz="1800"/>
          </a:p>
        </p:txBody>
      </p:sp>
      <p:sp>
        <p:nvSpPr>
          <p:cNvPr id="57" name="AutoShape 26">
            <a:extLst>
              <a:ext uri="{FF2B5EF4-FFF2-40B4-BE49-F238E27FC236}">
                <a16:creationId xmlns:a16="http://schemas.microsoft.com/office/drawing/2014/main" id="{B950545A-6C67-4F4C-B63F-F4E5A170A708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824581" y="4800384"/>
            <a:ext cx="2716975" cy="572600"/>
          </a:xfrm>
          <a:prstGeom prst="roundRect">
            <a:avLst>
              <a:gd name="adj" fmla="val 16667"/>
            </a:avLst>
          </a:prstGeom>
          <a:solidFill>
            <a:srgbClr val="29A6FF">
              <a:alpha val="50196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t-PT" altLang="pt-PT" sz="1800"/>
          </a:p>
        </p:txBody>
      </p:sp>
      <p:sp>
        <p:nvSpPr>
          <p:cNvPr id="58" name="AutoShape 26">
            <a:extLst>
              <a:ext uri="{FF2B5EF4-FFF2-40B4-BE49-F238E27FC236}">
                <a16:creationId xmlns:a16="http://schemas.microsoft.com/office/drawing/2014/main" id="{A43C7562-F81F-45E4-945D-F535C944BA5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433813" y="4784999"/>
            <a:ext cx="2716975" cy="572600"/>
          </a:xfrm>
          <a:prstGeom prst="roundRect">
            <a:avLst>
              <a:gd name="adj" fmla="val 16667"/>
            </a:avLst>
          </a:prstGeom>
          <a:solidFill>
            <a:srgbClr val="29A6FF">
              <a:alpha val="50196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t-PT" altLang="pt-PT" sz="1800"/>
          </a:p>
        </p:txBody>
      </p:sp>
      <p:sp>
        <p:nvSpPr>
          <p:cNvPr id="59" name="AutoShape 26">
            <a:extLst>
              <a:ext uri="{FF2B5EF4-FFF2-40B4-BE49-F238E27FC236}">
                <a16:creationId xmlns:a16="http://schemas.microsoft.com/office/drawing/2014/main" id="{53843AA2-EC43-47B7-8734-6B548B755C9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673235" y="4800384"/>
            <a:ext cx="2716975" cy="572600"/>
          </a:xfrm>
          <a:prstGeom prst="roundRect">
            <a:avLst>
              <a:gd name="adj" fmla="val 16667"/>
            </a:avLst>
          </a:prstGeom>
          <a:solidFill>
            <a:srgbClr val="29A6FF">
              <a:alpha val="50196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t-PT" altLang="pt-PT" sz="1800"/>
          </a:p>
        </p:txBody>
      </p:sp>
      <p:graphicFrame>
        <p:nvGraphicFramePr>
          <p:cNvPr id="60" name="Objeto 59">
            <a:extLst>
              <a:ext uri="{FF2B5EF4-FFF2-40B4-BE49-F238E27FC236}">
                <a16:creationId xmlns:a16="http://schemas.microsoft.com/office/drawing/2014/main" id="{D369DA89-687F-45F4-8623-D8AAC63BEB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28410"/>
              </p:ext>
            </p:extLst>
          </p:nvPr>
        </p:nvGraphicFramePr>
        <p:xfrm>
          <a:off x="4391196" y="3780550"/>
          <a:ext cx="2913394" cy="256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69720" imgH="1117440" progId="Equation.DSMT4">
                  <p:embed/>
                </p:oleObj>
              </mc:Choice>
              <mc:Fallback>
                <p:oleObj name="Equation" r:id="rId12" imgW="1269720" imgH="1117440" progId="Equation.DSMT4">
                  <p:embed/>
                  <p:pic>
                    <p:nvPicPr>
                      <p:cNvPr id="60" name="Objeto 59">
                        <a:extLst>
                          <a:ext uri="{FF2B5EF4-FFF2-40B4-BE49-F238E27FC236}">
                            <a16:creationId xmlns:a16="http://schemas.microsoft.com/office/drawing/2014/main" id="{D369DA89-687F-45F4-8623-D8AAC63BEB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391196" y="3780550"/>
                        <a:ext cx="2913394" cy="2563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Retângulo 60">
            <a:extLst>
              <a:ext uri="{FF2B5EF4-FFF2-40B4-BE49-F238E27FC236}">
                <a16:creationId xmlns:a16="http://schemas.microsoft.com/office/drawing/2014/main" id="{B8752D29-4B8F-40A4-A178-10BBE4F4DB4A}"/>
              </a:ext>
            </a:extLst>
          </p:cNvPr>
          <p:cNvSpPr/>
          <p:nvPr/>
        </p:nvSpPr>
        <p:spPr>
          <a:xfrm>
            <a:off x="4941845" y="3193236"/>
            <a:ext cx="123623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t-EE" sz="2400" b="1" dirty="0">
                <a:solidFill>
                  <a:srgbClr val="29A6FF"/>
                </a:solidFill>
              </a:rPr>
              <a:t>VEERUD</a:t>
            </a:r>
            <a:endParaRPr lang="pt-PT" sz="2400" b="1" dirty="0">
              <a:solidFill>
                <a:srgbClr val="29A6FF"/>
              </a:solidFill>
            </a:endParaRPr>
          </a:p>
        </p:txBody>
      </p:sp>
      <p:graphicFrame>
        <p:nvGraphicFramePr>
          <p:cNvPr id="62" name="Objeto 61">
            <a:extLst>
              <a:ext uri="{FF2B5EF4-FFF2-40B4-BE49-F238E27FC236}">
                <a16:creationId xmlns:a16="http://schemas.microsoft.com/office/drawing/2014/main" id="{26074747-83B3-45F6-994A-4FFBE97F21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578906"/>
              </p:ext>
            </p:extLst>
          </p:nvPr>
        </p:nvGraphicFramePr>
        <p:xfrm>
          <a:off x="4054681" y="3738202"/>
          <a:ext cx="3467100" cy="2624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511280" imgH="1143000" progId="Equation.DSMT4">
                  <p:embed/>
                </p:oleObj>
              </mc:Choice>
              <mc:Fallback>
                <p:oleObj name="Equation" r:id="rId14" imgW="1511280" imgH="1143000" progId="Equation.DSMT4">
                  <p:embed/>
                  <p:pic>
                    <p:nvPicPr>
                      <p:cNvPr id="62" name="Objeto 61">
                        <a:extLst>
                          <a:ext uri="{FF2B5EF4-FFF2-40B4-BE49-F238E27FC236}">
                            <a16:creationId xmlns:a16="http://schemas.microsoft.com/office/drawing/2014/main" id="{26074747-83B3-45F6-994A-4FFBE97F21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054681" y="3738202"/>
                        <a:ext cx="3467100" cy="2624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to 62">
            <a:extLst>
              <a:ext uri="{FF2B5EF4-FFF2-40B4-BE49-F238E27FC236}">
                <a16:creationId xmlns:a16="http://schemas.microsoft.com/office/drawing/2014/main" id="{B3F0857A-17AE-491A-A91E-E9379936CC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620414"/>
              </p:ext>
            </p:extLst>
          </p:nvPr>
        </p:nvGraphicFramePr>
        <p:xfrm>
          <a:off x="4042473" y="3712421"/>
          <a:ext cx="3495675" cy="2624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523880" imgH="1143000" progId="Equation.DSMT4">
                  <p:embed/>
                </p:oleObj>
              </mc:Choice>
              <mc:Fallback>
                <p:oleObj name="Equation" r:id="rId16" imgW="1523880" imgH="1143000" progId="Equation.DSMT4">
                  <p:embed/>
                  <p:pic>
                    <p:nvPicPr>
                      <p:cNvPr id="63" name="Objeto 62">
                        <a:extLst>
                          <a:ext uri="{FF2B5EF4-FFF2-40B4-BE49-F238E27FC236}">
                            <a16:creationId xmlns:a16="http://schemas.microsoft.com/office/drawing/2014/main" id="{B3F0857A-17AE-491A-A91E-E9379936CC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042473" y="3712421"/>
                        <a:ext cx="3495675" cy="2624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tângulo 1">
            <a:extLst>
              <a:ext uri="{FF2B5EF4-FFF2-40B4-BE49-F238E27FC236}">
                <a16:creationId xmlns:a16="http://schemas.microsoft.com/office/drawing/2014/main" id="{FCF434E1-E160-4455-8F58-FE53CE0D6D57}"/>
              </a:ext>
            </a:extLst>
          </p:cNvPr>
          <p:cNvSpPr/>
          <p:nvPr/>
        </p:nvSpPr>
        <p:spPr>
          <a:xfrm>
            <a:off x="2630199" y="3121978"/>
            <a:ext cx="934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t-EE" sz="2400" b="1" u="sng" dirty="0">
                <a:solidFill>
                  <a:srgbClr val="29A6FF"/>
                </a:solidFill>
              </a:rPr>
              <a:t>Näide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pic>
        <p:nvPicPr>
          <p:cNvPr id="34" name="Imagem 33">
            <a:extLst>
              <a:ext uri="{FF2B5EF4-FFF2-40B4-BE49-F238E27FC236}">
                <a16:creationId xmlns:a16="http://schemas.microsoft.com/office/drawing/2014/main" id="{48A7039B-A3A1-431B-BE6F-C06B671E0F6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000" y="1270800"/>
            <a:ext cx="1442674" cy="162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29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750"/>
                            </p:stCondLst>
                            <p:childTnLst>
                              <p:par>
                                <p:cTn id="10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1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51" grpId="0"/>
      <p:bldP spid="51" grpId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1" grpId="0"/>
      <p:bldP spid="6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EAE6921E-8F22-4837-9B68-876D2C2353B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537CA03E-9EB0-4147-9469-81A287D60142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t-EE" b="1" dirty="0">
                <a:solidFill>
                  <a:schemeClr val="tx1"/>
                </a:solidFill>
              </a:rPr>
              <a:t>Mis on maatriks</a:t>
            </a:r>
            <a:r>
              <a:rPr lang="en-GB" b="1" dirty="0">
                <a:solidFill>
                  <a:schemeClr val="tx1"/>
                </a:solidFill>
              </a:rPr>
              <a:t>?...</a:t>
            </a:r>
          </a:p>
        </p:txBody>
      </p:sp>
      <p:sp>
        <p:nvSpPr>
          <p:cNvPr id="15" name="Retângulo: Cantos Arredondados 14">
            <a:hlinkClick r:id="rId6" action="ppaction://hlinksldjump"/>
            <a:extLst>
              <a:ext uri="{FF2B5EF4-FFF2-40B4-BE49-F238E27FC236}">
                <a16:creationId xmlns:a16="http://schemas.microsoft.com/office/drawing/2014/main" id="{E0BC6E2E-484C-4CF0-8BDA-266E8FC56502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Maatriksi mõõtmed või suurus või dimensioon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7" action="ppaction://hlinksldjump"/>
            <a:extLst>
              <a:ext uri="{FF2B5EF4-FFF2-40B4-BE49-F238E27FC236}">
                <a16:creationId xmlns:a16="http://schemas.microsoft.com/office/drawing/2014/main" id="{BF4BE44B-4310-4224-BB90-423A6A309E83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t-EE" b="1" dirty="0">
                <a:solidFill>
                  <a:schemeClr val="tx1"/>
                </a:solidFill>
              </a:rPr>
              <a:t>Maatriksi elemendid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 1</a:t>
            </a:r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id="{B11134E0-9A75-41CC-8177-3C1054AF7C93}"/>
              </a:ext>
            </a:extLst>
          </p:cNvPr>
          <p:cNvSpPr/>
          <p:nvPr/>
        </p:nvSpPr>
        <p:spPr>
          <a:xfrm>
            <a:off x="2192398" y="264162"/>
            <a:ext cx="9752857" cy="6346352"/>
          </a:xfrm>
          <a:prstGeom prst="roundRect">
            <a:avLst>
              <a:gd name="adj" fmla="val 5493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FCF434E1-E160-4455-8F58-FE53CE0D6D57}"/>
              </a:ext>
            </a:extLst>
          </p:cNvPr>
          <p:cNvSpPr/>
          <p:nvPr/>
        </p:nvSpPr>
        <p:spPr>
          <a:xfrm>
            <a:off x="2677366" y="593821"/>
            <a:ext cx="24080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t-EE" sz="2400" b="1" u="sng" dirty="0">
                <a:solidFill>
                  <a:srgbClr val="29A6FF"/>
                </a:solidFill>
              </a:rPr>
              <a:t>Rohkem näiteid</a:t>
            </a:r>
            <a:r>
              <a:rPr lang="en-GB" sz="2400" b="1" u="sng" dirty="0">
                <a:solidFill>
                  <a:srgbClr val="29A6FF"/>
                </a:solidFill>
              </a:rPr>
              <a:t>…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955F7F89-634C-4642-95EF-28DFEE04FCDB}"/>
              </a:ext>
            </a:extLst>
          </p:cNvPr>
          <p:cNvSpPr txBox="1"/>
          <p:nvPr/>
        </p:nvSpPr>
        <p:spPr>
          <a:xfrm>
            <a:off x="5082892" y="593821"/>
            <a:ext cx="1512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400" b="1" dirty="0">
                <a:solidFill>
                  <a:srgbClr val="0C2B8E"/>
                </a:solidFill>
              </a:rPr>
              <a:t>Reaalelust</a:t>
            </a:r>
            <a:endParaRPr lang="en-GB" sz="2400" b="1" dirty="0">
              <a:solidFill>
                <a:srgbClr val="0C2B8E"/>
              </a:solidFill>
            </a:endParaRP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832D9567-B8F3-4B9B-9705-1E004C175F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571" y="2286000"/>
            <a:ext cx="3429000" cy="2286000"/>
          </a:xfrm>
          <a:prstGeom prst="rect">
            <a:avLst/>
          </a:prstGeom>
        </p:spPr>
      </p:pic>
      <p:sp>
        <p:nvSpPr>
          <p:cNvPr id="25" name="Retângulo 24">
            <a:extLst>
              <a:ext uri="{FF2B5EF4-FFF2-40B4-BE49-F238E27FC236}">
                <a16:creationId xmlns:a16="http://schemas.microsoft.com/office/drawing/2014/main" id="{B333782B-E51F-416D-9CC5-31816D7C3195}"/>
              </a:ext>
            </a:extLst>
          </p:cNvPr>
          <p:cNvSpPr/>
          <p:nvPr/>
        </p:nvSpPr>
        <p:spPr>
          <a:xfrm>
            <a:off x="2812051" y="4643663"/>
            <a:ext cx="414087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1100" dirty="0"/>
              <a:t>Pildi allikas</a:t>
            </a:r>
            <a:r>
              <a:rPr lang="en-GB" sz="1100" dirty="0"/>
              <a:t>: </a:t>
            </a:r>
            <a:r>
              <a:rPr lang="en-GB" sz="1100" dirty="0">
                <a:hlinkClick r:id="rId10"/>
              </a:rPr>
              <a:t>https://trumpexcel.com/calendar-to-do-list-template/</a:t>
            </a:r>
            <a:r>
              <a:rPr lang="en-GB" sz="1100" dirty="0"/>
              <a:t> </a:t>
            </a:r>
          </a:p>
        </p:txBody>
      </p:sp>
      <p:pic>
        <p:nvPicPr>
          <p:cNvPr id="26" name="Imagem 25" descr="Uma imagem com palavras cruzadas, texto&#10;&#10;Descrição gerada automaticamente">
            <a:extLst>
              <a:ext uri="{FF2B5EF4-FFF2-40B4-BE49-F238E27FC236}">
                <a16:creationId xmlns:a16="http://schemas.microsoft.com/office/drawing/2014/main" id="{4587C86E-63A8-41C5-A254-17C8A1EDAA6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789" y="2246164"/>
            <a:ext cx="2795155" cy="2795155"/>
          </a:xfrm>
          <a:prstGeom prst="rect">
            <a:avLst/>
          </a:prstGeom>
        </p:spPr>
      </p:pic>
      <p:sp>
        <p:nvSpPr>
          <p:cNvPr id="27" name="Retângulo 26">
            <a:extLst>
              <a:ext uri="{FF2B5EF4-FFF2-40B4-BE49-F238E27FC236}">
                <a16:creationId xmlns:a16="http://schemas.microsoft.com/office/drawing/2014/main" id="{D3EA186A-33C6-4764-A3F6-9CF82C1BB1B9}"/>
              </a:ext>
            </a:extLst>
          </p:cNvPr>
          <p:cNvSpPr/>
          <p:nvPr/>
        </p:nvSpPr>
        <p:spPr>
          <a:xfrm>
            <a:off x="7675633" y="5112982"/>
            <a:ext cx="372089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1100" dirty="0"/>
              <a:t>Pildi allikas</a:t>
            </a:r>
            <a:r>
              <a:rPr lang="en-GB" sz="1100" dirty="0"/>
              <a:t>: </a:t>
            </a:r>
            <a:r>
              <a:rPr lang="en-GB" sz="1100" dirty="0">
                <a:hlinkClick r:id="rId12"/>
              </a:rPr>
              <a:t>https://en.wikipedia.org/wiki/Battleship_(game)</a:t>
            </a:r>
            <a:r>
              <a:rPr lang="en-GB" sz="1100" dirty="0"/>
              <a:t>  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B8E346F7-0E5E-46CD-A44F-E4874F9B2D48}"/>
              </a:ext>
            </a:extLst>
          </p:cNvPr>
          <p:cNvSpPr/>
          <p:nvPr/>
        </p:nvSpPr>
        <p:spPr>
          <a:xfrm>
            <a:off x="4361353" y="1867514"/>
            <a:ext cx="1037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b="1" dirty="0"/>
              <a:t>Kalender</a:t>
            </a:r>
            <a:endParaRPr lang="en-GB" b="1" dirty="0"/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712FFCA7-6339-4EDD-8042-95CB395F5E99}"/>
              </a:ext>
            </a:extLst>
          </p:cNvPr>
          <p:cNvSpPr/>
          <p:nvPr/>
        </p:nvSpPr>
        <p:spPr>
          <a:xfrm>
            <a:off x="8557672" y="1805169"/>
            <a:ext cx="2487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b="1" dirty="0"/>
              <a:t>„Merelahingu“ maatriks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62257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34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EAE6921E-8F22-4837-9B68-876D2C2353B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537CA03E-9EB0-4147-9469-81A287D60142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t-EE" b="1" dirty="0">
                <a:solidFill>
                  <a:schemeClr val="tx1"/>
                </a:solidFill>
              </a:rPr>
              <a:t>Mis on maatriks</a:t>
            </a:r>
            <a:r>
              <a:rPr lang="en-GB" b="1" dirty="0">
                <a:solidFill>
                  <a:schemeClr val="tx1"/>
                </a:solidFill>
              </a:rPr>
              <a:t>?...</a:t>
            </a:r>
          </a:p>
        </p:txBody>
      </p:sp>
      <p:sp>
        <p:nvSpPr>
          <p:cNvPr id="15" name="Retângulo: Cantos Arredondados 14">
            <a:hlinkClick r:id="rId6" action="ppaction://hlinksldjump"/>
            <a:extLst>
              <a:ext uri="{FF2B5EF4-FFF2-40B4-BE49-F238E27FC236}">
                <a16:creationId xmlns:a16="http://schemas.microsoft.com/office/drawing/2014/main" id="{E0BC6E2E-484C-4CF0-8BDA-266E8FC56502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Maatriksi mõõtmed või suurus või dimensioon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7" action="ppaction://hlinksldjump"/>
            <a:extLst>
              <a:ext uri="{FF2B5EF4-FFF2-40B4-BE49-F238E27FC236}">
                <a16:creationId xmlns:a16="http://schemas.microsoft.com/office/drawing/2014/main" id="{BF4BE44B-4310-4224-BB90-423A6A309E83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t-EE" b="1" dirty="0">
                <a:solidFill>
                  <a:schemeClr val="tx1"/>
                </a:solidFill>
              </a:rPr>
              <a:t>Maatriksi elemendid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 1</a:t>
            </a:r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id="{B11134E0-9A75-41CC-8177-3C1054AF7C93}"/>
              </a:ext>
            </a:extLst>
          </p:cNvPr>
          <p:cNvSpPr/>
          <p:nvPr/>
        </p:nvSpPr>
        <p:spPr>
          <a:xfrm>
            <a:off x="2148855" y="290288"/>
            <a:ext cx="9752857" cy="6346352"/>
          </a:xfrm>
          <a:prstGeom prst="roundRect">
            <a:avLst>
              <a:gd name="adj" fmla="val 5346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FCF434E1-E160-4455-8F58-FE53CE0D6D57}"/>
              </a:ext>
            </a:extLst>
          </p:cNvPr>
          <p:cNvSpPr/>
          <p:nvPr/>
        </p:nvSpPr>
        <p:spPr>
          <a:xfrm>
            <a:off x="2677366" y="593821"/>
            <a:ext cx="24080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t-EE" sz="2400" b="1" u="sng" dirty="0">
                <a:solidFill>
                  <a:srgbClr val="29A6FF"/>
                </a:solidFill>
              </a:rPr>
              <a:t>Rohkem näiteid</a:t>
            </a:r>
            <a:r>
              <a:rPr lang="en-GB" sz="2400" b="1" u="sng" dirty="0">
                <a:solidFill>
                  <a:srgbClr val="29A6FF"/>
                </a:solidFill>
              </a:rPr>
              <a:t>…</a:t>
            </a:r>
          </a:p>
        </p:txBody>
      </p:sp>
      <p:graphicFrame>
        <p:nvGraphicFramePr>
          <p:cNvPr id="22" name="Objeto 21">
            <a:extLst>
              <a:ext uri="{FF2B5EF4-FFF2-40B4-BE49-F238E27FC236}">
                <a16:creationId xmlns:a16="http://schemas.microsoft.com/office/drawing/2014/main" id="{41A51418-E14B-48B2-800F-DC9EB59B5E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5933606"/>
              </p:ext>
            </p:extLst>
          </p:nvPr>
        </p:nvGraphicFramePr>
        <p:xfrm>
          <a:off x="2863433" y="1744813"/>
          <a:ext cx="2023782" cy="1636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63280" imgH="698400" progId="Equation.DSMT4">
                  <p:embed/>
                </p:oleObj>
              </mc:Choice>
              <mc:Fallback>
                <p:oleObj name="Equation" r:id="rId9" imgW="863280" imgH="698400" progId="Equation.DSMT4">
                  <p:embed/>
                  <p:pic>
                    <p:nvPicPr>
                      <p:cNvPr id="22" name="Objeto 21">
                        <a:extLst>
                          <a:ext uri="{FF2B5EF4-FFF2-40B4-BE49-F238E27FC236}">
                            <a16:creationId xmlns:a16="http://schemas.microsoft.com/office/drawing/2014/main" id="{41A51418-E14B-48B2-800F-DC9EB59B5E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863433" y="1744813"/>
                        <a:ext cx="2023782" cy="16368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to 22">
            <a:extLst>
              <a:ext uri="{FF2B5EF4-FFF2-40B4-BE49-F238E27FC236}">
                <a16:creationId xmlns:a16="http://schemas.microsoft.com/office/drawing/2014/main" id="{2A2FCA80-8F2C-4872-B1CE-CC987B6B7A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4722242"/>
              </p:ext>
            </p:extLst>
          </p:nvPr>
        </p:nvGraphicFramePr>
        <p:xfrm>
          <a:off x="5753115" y="1744813"/>
          <a:ext cx="1309543" cy="1635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58720" imgH="698400" progId="Equation.DSMT4">
                  <p:embed/>
                </p:oleObj>
              </mc:Choice>
              <mc:Fallback>
                <p:oleObj name="Equation" r:id="rId11" imgW="558720" imgH="698400" progId="Equation.DSMT4">
                  <p:embed/>
                  <p:pic>
                    <p:nvPicPr>
                      <p:cNvPr id="23" name="Objeto 22">
                        <a:extLst>
                          <a:ext uri="{FF2B5EF4-FFF2-40B4-BE49-F238E27FC236}">
                            <a16:creationId xmlns:a16="http://schemas.microsoft.com/office/drawing/2014/main" id="{2A2FCA80-8F2C-4872-B1CE-CC987B6B7A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753115" y="1744813"/>
                        <a:ext cx="1309543" cy="16354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to 30">
            <a:extLst>
              <a:ext uri="{FF2B5EF4-FFF2-40B4-BE49-F238E27FC236}">
                <a16:creationId xmlns:a16="http://schemas.microsoft.com/office/drawing/2014/main" id="{38B31820-7703-446B-BB71-DF4FF98758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5199832"/>
              </p:ext>
            </p:extLst>
          </p:nvPr>
        </p:nvGraphicFramePr>
        <p:xfrm>
          <a:off x="3167296" y="3543649"/>
          <a:ext cx="1428226" cy="2144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609480" imgH="914400" progId="Equation.DSMT4">
                  <p:embed/>
                </p:oleObj>
              </mc:Choice>
              <mc:Fallback>
                <p:oleObj name="Equation" r:id="rId13" imgW="609480" imgH="914400" progId="Equation.DSMT4">
                  <p:embed/>
                  <p:pic>
                    <p:nvPicPr>
                      <p:cNvPr id="31" name="Objeto 30">
                        <a:extLst>
                          <a:ext uri="{FF2B5EF4-FFF2-40B4-BE49-F238E27FC236}">
                            <a16:creationId xmlns:a16="http://schemas.microsoft.com/office/drawing/2014/main" id="{38B31820-7703-446B-BB71-DF4FF98758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167296" y="3543649"/>
                        <a:ext cx="1428226" cy="21443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to 31">
            <a:extLst>
              <a:ext uri="{FF2B5EF4-FFF2-40B4-BE49-F238E27FC236}">
                <a16:creationId xmlns:a16="http://schemas.microsoft.com/office/drawing/2014/main" id="{4990045D-BE71-4241-9C68-406AE116E2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4398914"/>
              </p:ext>
            </p:extLst>
          </p:nvPr>
        </p:nvGraphicFramePr>
        <p:xfrm>
          <a:off x="7999228" y="1701024"/>
          <a:ext cx="772449" cy="1635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30120" imgH="698400" progId="Equation.DSMT4">
                  <p:embed/>
                </p:oleObj>
              </mc:Choice>
              <mc:Fallback>
                <p:oleObj name="Equation" r:id="rId15" imgW="330120" imgH="698400" progId="Equation.DSMT4">
                  <p:embed/>
                  <p:pic>
                    <p:nvPicPr>
                      <p:cNvPr id="32" name="Objeto 31">
                        <a:extLst>
                          <a:ext uri="{FF2B5EF4-FFF2-40B4-BE49-F238E27FC236}">
                            <a16:creationId xmlns:a16="http://schemas.microsoft.com/office/drawing/2014/main" id="{4990045D-BE71-4241-9C68-406AE116E2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999228" y="1701024"/>
                        <a:ext cx="772449" cy="16354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to 35">
            <a:extLst>
              <a:ext uri="{FF2B5EF4-FFF2-40B4-BE49-F238E27FC236}">
                <a16:creationId xmlns:a16="http://schemas.microsoft.com/office/drawing/2014/main" id="{4EA57211-0458-4D25-8F19-A494EF2844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1304301"/>
              </p:ext>
            </p:extLst>
          </p:nvPr>
        </p:nvGraphicFramePr>
        <p:xfrm>
          <a:off x="7999228" y="4429556"/>
          <a:ext cx="2586899" cy="565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104840" imgH="241200" progId="Equation.DSMT4">
                  <p:embed/>
                </p:oleObj>
              </mc:Choice>
              <mc:Fallback>
                <p:oleObj name="Equation" r:id="rId17" imgW="1104840" imgH="241200" progId="Equation.DSMT4">
                  <p:embed/>
                  <p:pic>
                    <p:nvPicPr>
                      <p:cNvPr id="36" name="Objeto 35">
                        <a:extLst>
                          <a:ext uri="{FF2B5EF4-FFF2-40B4-BE49-F238E27FC236}">
                            <a16:creationId xmlns:a16="http://schemas.microsoft.com/office/drawing/2014/main" id="{4EA57211-0458-4D25-8F19-A494EF2844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999228" y="4429556"/>
                        <a:ext cx="2586899" cy="5652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to 37">
            <a:extLst>
              <a:ext uri="{FF2B5EF4-FFF2-40B4-BE49-F238E27FC236}">
                <a16:creationId xmlns:a16="http://schemas.microsoft.com/office/drawing/2014/main" id="{942697F2-4D2C-4680-AF36-F55075122A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132304"/>
              </p:ext>
            </p:extLst>
          </p:nvPr>
        </p:nvGraphicFramePr>
        <p:xfrm>
          <a:off x="5523634" y="4199234"/>
          <a:ext cx="1309543" cy="1070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558720" imgH="457200" progId="Equation.DSMT4">
                  <p:embed/>
                </p:oleObj>
              </mc:Choice>
              <mc:Fallback>
                <p:oleObj name="Equation" r:id="rId19" imgW="558720" imgH="457200" progId="Equation.DSMT4">
                  <p:embed/>
                  <p:pic>
                    <p:nvPicPr>
                      <p:cNvPr id="38" name="Objeto 37">
                        <a:extLst>
                          <a:ext uri="{FF2B5EF4-FFF2-40B4-BE49-F238E27FC236}">
                            <a16:creationId xmlns:a16="http://schemas.microsoft.com/office/drawing/2014/main" id="{942697F2-4D2C-4680-AF36-F55075122A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523634" y="4199234"/>
                        <a:ext cx="1309543" cy="10701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to 38">
            <a:extLst>
              <a:ext uri="{FF2B5EF4-FFF2-40B4-BE49-F238E27FC236}">
                <a16:creationId xmlns:a16="http://schemas.microsoft.com/office/drawing/2014/main" id="{9C9C19C8-5482-4F9B-91AA-0759F5781A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0169899"/>
              </p:ext>
            </p:extLst>
          </p:nvPr>
        </p:nvGraphicFramePr>
        <p:xfrm>
          <a:off x="9440104" y="1910248"/>
          <a:ext cx="1785937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761760" imgH="457200" progId="Equation.DSMT4">
                  <p:embed/>
                </p:oleObj>
              </mc:Choice>
              <mc:Fallback>
                <p:oleObj name="Equation" r:id="rId21" imgW="761760" imgH="457200" progId="Equation.DSMT4">
                  <p:embed/>
                  <p:pic>
                    <p:nvPicPr>
                      <p:cNvPr id="39" name="Objeto 38">
                        <a:extLst>
                          <a:ext uri="{FF2B5EF4-FFF2-40B4-BE49-F238E27FC236}">
                            <a16:creationId xmlns:a16="http://schemas.microsoft.com/office/drawing/2014/main" id="{9C9C19C8-5482-4F9B-91AA-0759F5781A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9440104" y="1910248"/>
                        <a:ext cx="1785937" cy="1069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CaixaDeTexto 39">
            <a:extLst>
              <a:ext uri="{FF2B5EF4-FFF2-40B4-BE49-F238E27FC236}">
                <a16:creationId xmlns:a16="http://schemas.microsoft.com/office/drawing/2014/main" id="{2622EA45-2A2A-46CE-B67E-C82A6BC6049F}"/>
              </a:ext>
            </a:extLst>
          </p:cNvPr>
          <p:cNvSpPr txBox="1"/>
          <p:nvPr/>
        </p:nvSpPr>
        <p:spPr>
          <a:xfrm>
            <a:off x="5214464" y="593820"/>
            <a:ext cx="2120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400" b="1" dirty="0">
                <a:solidFill>
                  <a:srgbClr val="0C2B8E"/>
                </a:solidFill>
              </a:rPr>
              <a:t>Matemaatikast</a:t>
            </a:r>
            <a:endParaRPr lang="en-GB" sz="2400" b="1" dirty="0">
              <a:solidFill>
                <a:srgbClr val="0C2B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37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0A0E47DA-B078-4810-85F7-F6DAE11B8B4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t-EE" b="1" dirty="0">
                <a:solidFill>
                  <a:schemeClr val="tx1"/>
                </a:solidFill>
              </a:rPr>
              <a:t>Mis on maatriks</a:t>
            </a:r>
            <a:r>
              <a:rPr lang="en-GB" b="1" dirty="0">
                <a:solidFill>
                  <a:schemeClr val="tx1"/>
                </a:solidFill>
              </a:rPr>
              <a:t>?...</a:t>
            </a:r>
          </a:p>
        </p:txBody>
      </p:sp>
      <p:sp>
        <p:nvSpPr>
          <p:cNvPr id="15" name="Retângulo: Cantos Arredondados 14">
            <a:hlinkClick r:id="rId6" action="ppaction://hlinksldjump"/>
            <a:extLst>
              <a:ext uri="{FF2B5EF4-FFF2-40B4-BE49-F238E27FC236}">
                <a16:creationId xmlns:a16="http://schemas.microsoft.com/office/drawing/2014/main" id="{4848059C-0FEF-4134-B631-7BE791F14CD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Maatriksi mõõtmed või suurus või dimensioon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7" action="ppaction://hlinksldjump"/>
            <a:extLst>
              <a:ext uri="{FF2B5EF4-FFF2-40B4-BE49-F238E27FC236}">
                <a16:creationId xmlns:a16="http://schemas.microsoft.com/office/drawing/2014/main" id="{EF7C6FF5-848F-4570-A974-6026350D883C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t-EE" b="1" dirty="0">
                <a:solidFill>
                  <a:schemeClr val="tx1"/>
                </a:solidFill>
              </a:rPr>
              <a:t>Maatriksi elemendid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1</a:t>
            </a:r>
          </a:p>
        </p:txBody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D8C4B1E0-01E6-46B0-95C4-6C0E8185FA43}"/>
              </a:ext>
            </a:extLst>
          </p:cNvPr>
          <p:cNvSpPr/>
          <p:nvPr/>
        </p:nvSpPr>
        <p:spPr>
          <a:xfrm>
            <a:off x="2124000" y="252001"/>
            <a:ext cx="9859639" cy="1562286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r>
              <a:rPr lang="et-EE" sz="2400" b="1" u="sng" dirty="0">
                <a:solidFill>
                  <a:srgbClr val="F25E4F"/>
                </a:solidFill>
              </a:rPr>
              <a:t>Definitsioon</a:t>
            </a:r>
            <a:endParaRPr lang="en-GB" sz="2400" b="1" u="sng" dirty="0">
              <a:solidFill>
                <a:srgbClr val="F25E4F"/>
              </a:solidFill>
            </a:endParaRPr>
          </a:p>
          <a:p>
            <a:pPr algn="just"/>
            <a:r>
              <a:rPr lang="et-EE" sz="2400" dirty="0">
                <a:solidFill>
                  <a:sysClr val="windowText" lastClr="000000"/>
                </a:solidFill>
              </a:rPr>
              <a:t>Arvu paari </a:t>
            </a:r>
            <a:r>
              <a:rPr lang="et-EE" sz="2400" b="1" dirty="0">
                <a:solidFill>
                  <a:sysClr val="windowText" lastClr="000000"/>
                </a:solidFill>
              </a:rPr>
              <a:t>(</a:t>
            </a:r>
            <a:r>
              <a:rPr lang="et-EE" sz="2400" b="1" i="1" dirty="0">
                <a:solidFill>
                  <a:sysClr val="windowText" lastClr="000000"/>
                </a:solidFill>
              </a:rPr>
              <a:t>m, n</a:t>
            </a:r>
            <a:r>
              <a:rPr lang="et-EE" sz="2400" b="1" dirty="0">
                <a:solidFill>
                  <a:sysClr val="windowText" lastClr="000000"/>
                </a:solidFill>
              </a:rPr>
              <a:t>)</a:t>
            </a:r>
            <a:r>
              <a:rPr lang="et-EE" sz="2400" dirty="0">
                <a:solidFill>
                  <a:sysClr val="windowText" lastClr="000000"/>
                </a:solidFill>
              </a:rPr>
              <a:t> nimetatakse maatriksi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t-EE" sz="2400" b="1" dirty="0">
                <a:solidFill>
                  <a:srgbClr val="F25E4F"/>
                </a:solidFill>
              </a:rPr>
              <a:t>mõõtmeteks</a:t>
            </a:r>
            <a:r>
              <a:rPr lang="en-GB" sz="2400" b="1" dirty="0">
                <a:solidFill>
                  <a:srgbClr val="F25E4F"/>
                </a:solidFill>
              </a:rPr>
              <a:t> </a:t>
            </a:r>
            <a:r>
              <a:rPr lang="et-EE" sz="2400" dirty="0">
                <a:solidFill>
                  <a:schemeClr val="tx1"/>
                </a:solidFill>
              </a:rPr>
              <a:t>või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t-EE" sz="2400" b="1" dirty="0">
                <a:solidFill>
                  <a:srgbClr val="F25E4F"/>
                </a:solidFill>
              </a:rPr>
              <a:t>suuruseks</a:t>
            </a:r>
            <a:r>
              <a:rPr lang="en-GB" sz="2400" b="1" dirty="0">
                <a:solidFill>
                  <a:srgbClr val="F25E4F"/>
                </a:solidFill>
              </a:rPr>
              <a:t> </a:t>
            </a:r>
            <a:r>
              <a:rPr lang="et-EE" sz="2400" dirty="0">
                <a:solidFill>
                  <a:schemeClr val="tx1"/>
                </a:solidFill>
              </a:rPr>
              <a:t>või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t-EE" sz="2400" b="1" dirty="0">
                <a:solidFill>
                  <a:srgbClr val="F25E4F"/>
                </a:solidFill>
              </a:rPr>
              <a:t>dimensiooniks</a:t>
            </a:r>
            <a:r>
              <a:rPr lang="et-EE" sz="2400" dirty="0">
                <a:solidFill>
                  <a:schemeClr val="tx1"/>
                </a:solidFill>
              </a:rPr>
              <a:t>, </a:t>
            </a:r>
            <a:r>
              <a:rPr lang="et-EE" sz="2400" dirty="0">
                <a:solidFill>
                  <a:sysClr val="windowText" lastClr="000000"/>
                </a:solidFill>
              </a:rPr>
              <a:t>kui selles maatriksis on </a:t>
            </a:r>
            <a:r>
              <a:rPr lang="en-GB" sz="2400" b="1" i="1" dirty="0">
                <a:solidFill>
                  <a:sysClr val="windowText" lastClr="000000"/>
                </a:solidFill>
              </a:rPr>
              <a:t>m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et-EE" sz="2400" b="1" dirty="0">
                <a:solidFill>
                  <a:sysClr val="windowText" lastClr="000000"/>
                </a:solidFill>
              </a:rPr>
              <a:t>rida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et-EE" sz="2400" dirty="0">
                <a:solidFill>
                  <a:sysClr val="windowText" lastClr="000000"/>
                </a:solidFill>
              </a:rPr>
              <a:t>ja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b="1" i="1" dirty="0">
                <a:solidFill>
                  <a:sysClr val="windowText" lastClr="000000"/>
                </a:solidFill>
              </a:rPr>
              <a:t>n </a:t>
            </a:r>
            <a:r>
              <a:rPr lang="et-EE" sz="2400" b="1" dirty="0">
                <a:solidFill>
                  <a:sysClr val="windowText" lastClr="000000"/>
                </a:solidFill>
              </a:rPr>
              <a:t>veergu</a:t>
            </a:r>
            <a:r>
              <a:rPr lang="en-GB" sz="2400" dirty="0">
                <a:solidFill>
                  <a:sysClr val="windowText" lastClr="000000"/>
                </a:solidFill>
              </a:rPr>
              <a:t>.</a:t>
            </a:r>
            <a:r>
              <a:rPr lang="en-GB" sz="2400" dirty="0">
                <a:solidFill>
                  <a:schemeClr val="bg1"/>
                </a:solidFill>
              </a:rPr>
              <a:t>:</a:t>
            </a:r>
            <a:r>
              <a:rPr lang="et-EE" sz="2400" dirty="0">
                <a:solidFill>
                  <a:schemeClr val="tx1"/>
                </a:solidFill>
              </a:rPr>
              <a:t> Öeldaks, et tegemist on </a:t>
            </a:r>
            <a:r>
              <a:rPr lang="en-GB" sz="2400" b="1" i="1" dirty="0">
                <a:solidFill>
                  <a:sysClr val="windowText" lastClr="000000"/>
                </a:solidFill>
              </a:rPr>
              <a:t>m</a:t>
            </a:r>
            <a:r>
              <a:rPr lang="en-GB" sz="2400" b="1" dirty="0">
                <a:solidFill>
                  <a:sysClr val="windowText" lastClr="000000"/>
                </a:solidFill>
              </a:rPr>
              <a:t>-</a:t>
            </a:r>
            <a:r>
              <a:rPr lang="et-EE" sz="2400" b="1" dirty="0">
                <a:solidFill>
                  <a:sysClr val="windowText" lastClr="000000"/>
                </a:solidFill>
              </a:rPr>
              <a:t>korda</a:t>
            </a:r>
            <a:r>
              <a:rPr lang="en-GB" sz="2400" b="1" dirty="0">
                <a:solidFill>
                  <a:sysClr val="windowText" lastClr="000000"/>
                </a:solidFill>
              </a:rPr>
              <a:t>-</a:t>
            </a:r>
            <a:r>
              <a:rPr lang="en-GB" sz="2400" b="1" i="1" dirty="0">
                <a:solidFill>
                  <a:sysClr val="windowText" lastClr="000000"/>
                </a:solidFill>
              </a:rPr>
              <a:t>n</a:t>
            </a:r>
            <a:r>
              <a:rPr lang="et-EE" sz="2400" b="1" i="1" dirty="0">
                <a:solidFill>
                  <a:sysClr val="windowText" lastClr="000000"/>
                </a:solidFill>
              </a:rPr>
              <a:t> </a:t>
            </a:r>
            <a:r>
              <a:rPr lang="et-EE" sz="2400" dirty="0">
                <a:solidFill>
                  <a:sysClr val="windowText" lastClr="000000"/>
                </a:solidFill>
              </a:rPr>
              <a:t>maatriksiga</a:t>
            </a:r>
            <a:r>
              <a:rPr lang="et-EE" sz="2400" b="1" i="1" dirty="0">
                <a:solidFill>
                  <a:sysClr val="windowText" lastClr="000000"/>
                </a:solidFill>
              </a:rPr>
              <a:t> </a:t>
            </a:r>
            <a:r>
              <a:rPr lang="et-EE" sz="2400" dirty="0">
                <a:solidFill>
                  <a:sysClr val="windowText" lastClr="000000"/>
                </a:solidFill>
              </a:rPr>
              <a:t>ning tähistatakse </a:t>
            </a:r>
            <a:r>
              <a:rPr lang="en-GB" sz="2400" dirty="0">
                <a:solidFill>
                  <a:sysClr val="windowText" lastClr="000000"/>
                </a:solidFill>
              </a:rPr>
              <a:t>(</a:t>
            </a:r>
            <a:r>
              <a:rPr lang="en-GB" sz="2400" i="1" dirty="0">
                <a:solidFill>
                  <a:sysClr val="windowText" lastClr="000000"/>
                </a:solidFill>
              </a:rPr>
              <a:t>m </a:t>
            </a:r>
            <a:r>
              <a:rPr lang="en-GB" sz="2400" dirty="0">
                <a:solidFill>
                  <a:sysClr val="windowText" lastClr="000000"/>
                </a:solidFill>
              </a:rPr>
              <a:t>x </a:t>
            </a:r>
            <a:r>
              <a:rPr lang="en-GB" sz="2400" i="1" dirty="0">
                <a:solidFill>
                  <a:sysClr val="windowText" lastClr="000000"/>
                </a:solidFill>
              </a:rPr>
              <a:t>n</a:t>
            </a:r>
            <a:r>
              <a:rPr lang="en-GB" sz="2400" dirty="0">
                <a:solidFill>
                  <a:sysClr val="windowText" lastClr="000000"/>
                </a:solidFill>
              </a:rPr>
              <a:t>)</a:t>
            </a:r>
            <a:r>
              <a:rPr lang="et-EE" sz="2400" dirty="0">
                <a:solidFill>
                  <a:sysClr val="windowText" lastClr="000000"/>
                </a:solidFill>
              </a:rPr>
              <a:t>.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</a:p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A0944483-42BD-45FD-BF08-A297EA50B082}"/>
              </a:ext>
            </a:extLst>
          </p:cNvPr>
          <p:cNvSpPr/>
          <p:nvPr/>
        </p:nvSpPr>
        <p:spPr>
          <a:xfrm>
            <a:off x="2150448" y="1924501"/>
            <a:ext cx="97486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t-EE" sz="2400" dirty="0">
                <a:solidFill>
                  <a:sysClr val="windowText" lastClr="000000"/>
                </a:solidFill>
              </a:rPr>
              <a:t>Maatriksi mõõtmed ehk suurus</a:t>
            </a:r>
            <a:r>
              <a:rPr lang="en-GB" sz="2400" dirty="0">
                <a:solidFill>
                  <a:sysClr val="windowText" lastClr="000000"/>
                </a:solidFill>
              </a:rPr>
              <a:t>, </a:t>
            </a:r>
            <a:r>
              <a:rPr lang="et-EE" sz="2400" dirty="0">
                <a:solidFill>
                  <a:sysClr val="windowText" lastClr="000000"/>
                </a:solidFill>
              </a:rPr>
              <a:t>määrab otseselt selle </a:t>
            </a:r>
            <a:r>
              <a:rPr lang="et-EE" sz="2400" b="1" dirty="0">
                <a:solidFill>
                  <a:sysClr val="windowText" lastClr="000000"/>
                </a:solidFill>
              </a:rPr>
              <a:t>ridade arvu </a:t>
            </a:r>
            <a:r>
              <a:rPr lang="en-GB" sz="2400" dirty="0">
                <a:solidFill>
                  <a:sysClr val="windowText" lastClr="000000"/>
                </a:solidFill>
              </a:rPr>
              <a:t>(</a:t>
            </a:r>
            <a:r>
              <a:rPr lang="et-EE" sz="2400" dirty="0">
                <a:solidFill>
                  <a:sysClr val="windowText" lastClr="000000"/>
                </a:solidFill>
              </a:rPr>
              <a:t>kirjutatakse esimesena</a:t>
            </a:r>
            <a:r>
              <a:rPr lang="en-GB" sz="2400" dirty="0">
                <a:solidFill>
                  <a:sysClr val="windowText" lastClr="000000"/>
                </a:solidFill>
              </a:rPr>
              <a:t>) </a:t>
            </a:r>
            <a:r>
              <a:rPr lang="et-EE" sz="2400" dirty="0">
                <a:solidFill>
                  <a:sysClr val="windowText" lastClr="000000"/>
                </a:solidFill>
              </a:rPr>
              <a:t>ja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t-EE" sz="2400" b="1" dirty="0">
                <a:solidFill>
                  <a:sysClr val="windowText" lastClr="000000"/>
                </a:solidFill>
              </a:rPr>
              <a:t>veergude arvu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en-GB" sz="2400" dirty="0">
                <a:solidFill>
                  <a:sysClr val="windowText" lastClr="000000"/>
                </a:solidFill>
              </a:rPr>
              <a:t>(</a:t>
            </a:r>
            <a:r>
              <a:rPr lang="et-EE" sz="2400" dirty="0">
                <a:solidFill>
                  <a:sysClr val="windowText" lastClr="000000"/>
                </a:solidFill>
              </a:rPr>
              <a:t>te</a:t>
            </a:r>
            <a:r>
              <a:rPr lang="et-EE" sz="2400" baseline="30000" dirty="0">
                <a:solidFill>
                  <a:sysClr val="windowText" lastClr="000000"/>
                </a:solidFill>
              </a:rPr>
              <a:t>isena</a:t>
            </a:r>
            <a:r>
              <a:rPr lang="en-GB" sz="2400" dirty="0">
                <a:solidFill>
                  <a:sysClr val="windowText" lastClr="000000"/>
                </a:solidFill>
              </a:rPr>
              <a:t>)! </a:t>
            </a:r>
          </a:p>
        </p:txBody>
      </p:sp>
    </p:spTree>
    <p:extLst>
      <p:ext uri="{BB962C8B-B14F-4D97-AF65-F5344CB8AC3E}">
        <p14:creationId xmlns:p14="http://schemas.microsoft.com/office/powerpoint/2010/main" val="252635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0A0E47DA-B078-4810-85F7-F6DAE11B8B4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t-EE" b="1" dirty="0">
                <a:solidFill>
                  <a:schemeClr val="tx1"/>
                </a:solidFill>
              </a:rPr>
              <a:t>Mis on maatriks</a:t>
            </a:r>
            <a:r>
              <a:rPr lang="en-GB" b="1" dirty="0">
                <a:solidFill>
                  <a:schemeClr val="tx1"/>
                </a:solidFill>
              </a:rPr>
              <a:t>?...</a:t>
            </a:r>
          </a:p>
        </p:txBody>
      </p:sp>
      <p:sp>
        <p:nvSpPr>
          <p:cNvPr id="15" name="Retângulo: Cantos Arredondados 14">
            <a:hlinkClick r:id="rId6" action="ppaction://hlinksldjump"/>
            <a:extLst>
              <a:ext uri="{FF2B5EF4-FFF2-40B4-BE49-F238E27FC236}">
                <a16:creationId xmlns:a16="http://schemas.microsoft.com/office/drawing/2014/main" id="{4848059C-0FEF-4134-B631-7BE791F14CD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Maatriksi mõõtmed või suurus või dimensioon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7" action="ppaction://hlinksldjump"/>
            <a:extLst>
              <a:ext uri="{FF2B5EF4-FFF2-40B4-BE49-F238E27FC236}">
                <a16:creationId xmlns:a16="http://schemas.microsoft.com/office/drawing/2014/main" id="{EF7C6FF5-848F-4570-A974-6026350D883C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t-EE" b="1" dirty="0">
                <a:solidFill>
                  <a:schemeClr val="tx1"/>
                </a:solidFill>
              </a:rPr>
              <a:t>Maatriksi elemendid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1</a:t>
            </a:r>
          </a:p>
        </p:txBody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D8C4B1E0-01E6-46B0-95C4-6C0E8185FA43}"/>
              </a:ext>
            </a:extLst>
          </p:cNvPr>
          <p:cNvSpPr/>
          <p:nvPr/>
        </p:nvSpPr>
        <p:spPr>
          <a:xfrm>
            <a:off x="2124000" y="252001"/>
            <a:ext cx="9859639" cy="1562286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r>
              <a:rPr lang="et-EE" sz="2400" b="1" u="sng" dirty="0">
                <a:solidFill>
                  <a:srgbClr val="F25E4F"/>
                </a:solidFill>
              </a:rPr>
              <a:t>Definitsioon</a:t>
            </a:r>
            <a:endParaRPr lang="en-GB" sz="2400" b="1" u="sng" dirty="0">
              <a:solidFill>
                <a:srgbClr val="F25E4F"/>
              </a:solidFill>
            </a:endParaRPr>
          </a:p>
          <a:p>
            <a:pPr algn="just"/>
            <a:r>
              <a:rPr lang="et-EE" sz="2400" dirty="0">
                <a:solidFill>
                  <a:sysClr val="windowText" lastClr="000000"/>
                </a:solidFill>
              </a:rPr>
              <a:t>Arvu paari </a:t>
            </a:r>
            <a:r>
              <a:rPr lang="et-EE" sz="2400" b="1" dirty="0">
                <a:solidFill>
                  <a:sysClr val="windowText" lastClr="000000"/>
                </a:solidFill>
              </a:rPr>
              <a:t>(</a:t>
            </a:r>
            <a:r>
              <a:rPr lang="et-EE" sz="2400" b="1" i="1" dirty="0">
                <a:solidFill>
                  <a:sysClr val="windowText" lastClr="000000"/>
                </a:solidFill>
              </a:rPr>
              <a:t>m, n</a:t>
            </a:r>
            <a:r>
              <a:rPr lang="et-EE" sz="2400" b="1" dirty="0">
                <a:solidFill>
                  <a:sysClr val="windowText" lastClr="000000"/>
                </a:solidFill>
              </a:rPr>
              <a:t>)</a:t>
            </a:r>
            <a:r>
              <a:rPr lang="et-EE" sz="2400" dirty="0">
                <a:solidFill>
                  <a:sysClr val="windowText" lastClr="000000"/>
                </a:solidFill>
              </a:rPr>
              <a:t> nimetatakse maatriksi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t-EE" sz="2400" b="1" dirty="0">
                <a:solidFill>
                  <a:srgbClr val="F25E4F"/>
                </a:solidFill>
              </a:rPr>
              <a:t>mõõtmeteks</a:t>
            </a:r>
            <a:r>
              <a:rPr lang="en-GB" sz="2400" b="1" dirty="0">
                <a:solidFill>
                  <a:srgbClr val="F25E4F"/>
                </a:solidFill>
              </a:rPr>
              <a:t> </a:t>
            </a:r>
            <a:r>
              <a:rPr lang="et-EE" sz="2400" dirty="0">
                <a:solidFill>
                  <a:schemeClr val="tx1"/>
                </a:solidFill>
              </a:rPr>
              <a:t>või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t-EE" sz="2400" b="1" dirty="0">
                <a:solidFill>
                  <a:srgbClr val="F25E4F"/>
                </a:solidFill>
              </a:rPr>
              <a:t>suuruseks</a:t>
            </a:r>
            <a:r>
              <a:rPr lang="en-GB" sz="2400" b="1" dirty="0">
                <a:solidFill>
                  <a:srgbClr val="F25E4F"/>
                </a:solidFill>
              </a:rPr>
              <a:t> </a:t>
            </a:r>
            <a:r>
              <a:rPr lang="et-EE" sz="2400" dirty="0">
                <a:solidFill>
                  <a:schemeClr val="tx1"/>
                </a:solidFill>
              </a:rPr>
              <a:t>või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t-EE" sz="2400" b="1" dirty="0">
                <a:solidFill>
                  <a:srgbClr val="F25E4F"/>
                </a:solidFill>
              </a:rPr>
              <a:t>dimensiooniks</a:t>
            </a:r>
            <a:r>
              <a:rPr lang="et-EE" sz="2400" dirty="0">
                <a:solidFill>
                  <a:schemeClr val="tx1"/>
                </a:solidFill>
              </a:rPr>
              <a:t>, </a:t>
            </a:r>
            <a:r>
              <a:rPr lang="et-EE" sz="2400" dirty="0">
                <a:solidFill>
                  <a:sysClr val="windowText" lastClr="000000"/>
                </a:solidFill>
              </a:rPr>
              <a:t>kui selles maatriksis on </a:t>
            </a:r>
            <a:r>
              <a:rPr lang="en-GB" sz="2400" b="1" i="1" dirty="0">
                <a:solidFill>
                  <a:sysClr val="windowText" lastClr="000000"/>
                </a:solidFill>
              </a:rPr>
              <a:t>m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et-EE" sz="2400" b="1" dirty="0">
                <a:solidFill>
                  <a:sysClr val="windowText" lastClr="000000"/>
                </a:solidFill>
              </a:rPr>
              <a:t>rida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et-EE" sz="2400" dirty="0">
                <a:solidFill>
                  <a:sysClr val="windowText" lastClr="000000"/>
                </a:solidFill>
              </a:rPr>
              <a:t>ja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b="1" i="1" dirty="0">
                <a:solidFill>
                  <a:sysClr val="windowText" lastClr="000000"/>
                </a:solidFill>
              </a:rPr>
              <a:t>n </a:t>
            </a:r>
            <a:r>
              <a:rPr lang="et-EE" sz="2400" b="1" dirty="0">
                <a:solidFill>
                  <a:sysClr val="windowText" lastClr="000000"/>
                </a:solidFill>
              </a:rPr>
              <a:t>veergu</a:t>
            </a:r>
            <a:r>
              <a:rPr lang="en-GB" sz="2400" dirty="0">
                <a:solidFill>
                  <a:sysClr val="windowText" lastClr="000000"/>
                </a:solidFill>
              </a:rPr>
              <a:t>.</a:t>
            </a:r>
            <a:r>
              <a:rPr lang="en-GB" sz="2400" dirty="0">
                <a:solidFill>
                  <a:schemeClr val="bg1"/>
                </a:solidFill>
              </a:rPr>
              <a:t>:</a:t>
            </a:r>
            <a:r>
              <a:rPr lang="et-EE" sz="2400" dirty="0">
                <a:solidFill>
                  <a:schemeClr val="tx1"/>
                </a:solidFill>
              </a:rPr>
              <a:t> Öeldaks, et tegemist on </a:t>
            </a:r>
            <a:r>
              <a:rPr lang="en-GB" sz="2400" b="1" i="1" dirty="0">
                <a:solidFill>
                  <a:sysClr val="windowText" lastClr="000000"/>
                </a:solidFill>
              </a:rPr>
              <a:t>m</a:t>
            </a:r>
            <a:r>
              <a:rPr lang="en-GB" sz="2400" b="1" dirty="0">
                <a:solidFill>
                  <a:sysClr val="windowText" lastClr="000000"/>
                </a:solidFill>
              </a:rPr>
              <a:t>-</a:t>
            </a:r>
            <a:r>
              <a:rPr lang="et-EE" sz="2400" b="1" dirty="0">
                <a:solidFill>
                  <a:sysClr val="windowText" lastClr="000000"/>
                </a:solidFill>
              </a:rPr>
              <a:t>korda</a:t>
            </a:r>
            <a:r>
              <a:rPr lang="en-GB" sz="2400" b="1" dirty="0">
                <a:solidFill>
                  <a:sysClr val="windowText" lastClr="000000"/>
                </a:solidFill>
              </a:rPr>
              <a:t>-</a:t>
            </a:r>
            <a:r>
              <a:rPr lang="en-GB" sz="2400" b="1" i="1" dirty="0">
                <a:solidFill>
                  <a:sysClr val="windowText" lastClr="000000"/>
                </a:solidFill>
              </a:rPr>
              <a:t>n</a:t>
            </a:r>
            <a:r>
              <a:rPr lang="et-EE" sz="2400" b="1" i="1" dirty="0">
                <a:solidFill>
                  <a:sysClr val="windowText" lastClr="000000"/>
                </a:solidFill>
              </a:rPr>
              <a:t> </a:t>
            </a:r>
            <a:r>
              <a:rPr lang="et-EE" sz="2400" dirty="0">
                <a:solidFill>
                  <a:sysClr val="windowText" lastClr="000000"/>
                </a:solidFill>
              </a:rPr>
              <a:t>maatriksiga</a:t>
            </a:r>
            <a:r>
              <a:rPr lang="et-EE" sz="2400" b="1" i="1" dirty="0">
                <a:solidFill>
                  <a:sysClr val="windowText" lastClr="000000"/>
                </a:solidFill>
              </a:rPr>
              <a:t> </a:t>
            </a:r>
            <a:r>
              <a:rPr lang="et-EE" sz="2400" dirty="0">
                <a:solidFill>
                  <a:sysClr val="windowText" lastClr="000000"/>
                </a:solidFill>
              </a:rPr>
              <a:t>ning tähistatakse </a:t>
            </a:r>
            <a:r>
              <a:rPr lang="en-GB" sz="2400" dirty="0">
                <a:solidFill>
                  <a:sysClr val="windowText" lastClr="000000"/>
                </a:solidFill>
              </a:rPr>
              <a:t>(</a:t>
            </a:r>
            <a:r>
              <a:rPr lang="en-GB" sz="2400" i="1" dirty="0">
                <a:solidFill>
                  <a:sysClr val="windowText" lastClr="000000"/>
                </a:solidFill>
              </a:rPr>
              <a:t>m </a:t>
            </a:r>
            <a:r>
              <a:rPr lang="en-GB" sz="2400" dirty="0">
                <a:solidFill>
                  <a:sysClr val="windowText" lastClr="000000"/>
                </a:solidFill>
              </a:rPr>
              <a:t>x </a:t>
            </a:r>
            <a:r>
              <a:rPr lang="en-GB" sz="2400" i="1" dirty="0">
                <a:solidFill>
                  <a:sysClr val="windowText" lastClr="000000"/>
                </a:solidFill>
              </a:rPr>
              <a:t>n</a:t>
            </a:r>
            <a:r>
              <a:rPr lang="en-GB" sz="2400" dirty="0">
                <a:solidFill>
                  <a:sysClr val="windowText" lastClr="000000"/>
                </a:solidFill>
              </a:rPr>
              <a:t>)</a:t>
            </a:r>
            <a:r>
              <a:rPr lang="et-EE" sz="2400" dirty="0">
                <a:solidFill>
                  <a:sysClr val="windowText" lastClr="000000"/>
                </a:solidFill>
              </a:rPr>
              <a:t>.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</a:p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A0944483-42BD-45FD-BF08-A297EA50B082}"/>
              </a:ext>
            </a:extLst>
          </p:cNvPr>
          <p:cNvSpPr/>
          <p:nvPr/>
        </p:nvSpPr>
        <p:spPr>
          <a:xfrm>
            <a:off x="2150448" y="1924501"/>
            <a:ext cx="97486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t-EE" sz="2400" dirty="0">
                <a:solidFill>
                  <a:sysClr val="windowText" lastClr="000000"/>
                </a:solidFill>
              </a:rPr>
              <a:t>Maatriksi mõõtmed ehk suurus</a:t>
            </a:r>
            <a:r>
              <a:rPr lang="en-GB" sz="2400" dirty="0">
                <a:solidFill>
                  <a:sysClr val="windowText" lastClr="000000"/>
                </a:solidFill>
              </a:rPr>
              <a:t>, </a:t>
            </a:r>
            <a:r>
              <a:rPr lang="et-EE" sz="2400" dirty="0">
                <a:solidFill>
                  <a:sysClr val="windowText" lastClr="000000"/>
                </a:solidFill>
              </a:rPr>
              <a:t>määrab otseselt selle </a:t>
            </a:r>
            <a:r>
              <a:rPr lang="et-EE" sz="2400" b="1" dirty="0">
                <a:solidFill>
                  <a:sysClr val="windowText" lastClr="000000"/>
                </a:solidFill>
              </a:rPr>
              <a:t>ridade arvu </a:t>
            </a:r>
            <a:r>
              <a:rPr lang="en-GB" sz="2400" dirty="0">
                <a:solidFill>
                  <a:sysClr val="windowText" lastClr="000000"/>
                </a:solidFill>
              </a:rPr>
              <a:t>(</a:t>
            </a:r>
            <a:r>
              <a:rPr lang="et-EE" sz="2400" dirty="0">
                <a:solidFill>
                  <a:sysClr val="windowText" lastClr="000000"/>
                </a:solidFill>
              </a:rPr>
              <a:t>kirjutatakse esimesena</a:t>
            </a:r>
            <a:r>
              <a:rPr lang="en-GB" sz="2400" dirty="0">
                <a:solidFill>
                  <a:sysClr val="windowText" lastClr="000000"/>
                </a:solidFill>
              </a:rPr>
              <a:t>) </a:t>
            </a:r>
            <a:r>
              <a:rPr lang="et-EE" sz="2400" dirty="0">
                <a:solidFill>
                  <a:sysClr val="windowText" lastClr="000000"/>
                </a:solidFill>
              </a:rPr>
              <a:t>ja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t-EE" sz="2400" b="1" dirty="0">
                <a:solidFill>
                  <a:sysClr val="windowText" lastClr="000000"/>
                </a:solidFill>
              </a:rPr>
              <a:t>veergude arvu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en-GB" sz="2400" dirty="0">
                <a:solidFill>
                  <a:sysClr val="windowText" lastClr="000000"/>
                </a:solidFill>
              </a:rPr>
              <a:t>(</a:t>
            </a:r>
            <a:r>
              <a:rPr lang="et-EE" sz="2400" dirty="0">
                <a:solidFill>
                  <a:sysClr val="windowText" lastClr="000000"/>
                </a:solidFill>
              </a:rPr>
              <a:t>te</a:t>
            </a:r>
            <a:r>
              <a:rPr lang="et-EE" sz="2400" baseline="30000" dirty="0">
                <a:solidFill>
                  <a:sysClr val="windowText" lastClr="000000"/>
                </a:solidFill>
              </a:rPr>
              <a:t>isena</a:t>
            </a:r>
            <a:r>
              <a:rPr lang="en-GB" sz="2400" dirty="0">
                <a:solidFill>
                  <a:sysClr val="windowText" lastClr="000000"/>
                </a:solidFill>
              </a:rPr>
              <a:t>)! </a:t>
            </a:r>
          </a:p>
        </p:txBody>
      </p:sp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id="{9E501A69-7EAE-49ED-A6F4-F618E44DE04F}"/>
              </a:ext>
            </a:extLst>
          </p:cNvPr>
          <p:cNvSpPr/>
          <p:nvPr/>
        </p:nvSpPr>
        <p:spPr>
          <a:xfrm>
            <a:off x="2148855" y="2865712"/>
            <a:ext cx="9752857" cy="3770928"/>
          </a:xfrm>
          <a:prstGeom prst="roundRect">
            <a:avLst/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16A3E101-D5AC-4B45-A92C-B0D374359F67}"/>
              </a:ext>
            </a:extLst>
          </p:cNvPr>
          <p:cNvSpPr/>
          <p:nvPr/>
        </p:nvSpPr>
        <p:spPr>
          <a:xfrm>
            <a:off x="2671785" y="2967335"/>
            <a:ext cx="12581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t-EE" sz="2400" b="1" u="sng" dirty="0">
                <a:solidFill>
                  <a:srgbClr val="29A6FF"/>
                </a:solidFill>
              </a:rPr>
              <a:t>Näited</a:t>
            </a:r>
            <a:r>
              <a:rPr lang="en-GB" sz="2400" b="1" u="sng" dirty="0">
                <a:solidFill>
                  <a:srgbClr val="29A6FF"/>
                </a:solidFill>
              </a:rPr>
              <a:t>…</a:t>
            </a:r>
          </a:p>
        </p:txBody>
      </p:sp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20038724-8278-4B33-800C-B4E937874D3B}"/>
              </a:ext>
            </a:extLst>
          </p:cNvPr>
          <p:cNvSpPr/>
          <p:nvPr/>
        </p:nvSpPr>
        <p:spPr>
          <a:xfrm>
            <a:off x="2494364" y="3462644"/>
            <a:ext cx="1641763" cy="667246"/>
          </a:xfrm>
          <a:prstGeom prst="roundRect">
            <a:avLst/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400" b="1" dirty="0"/>
              <a:t>Näide 1</a:t>
            </a:r>
            <a:endParaRPr lang="pt-PT" sz="2400" b="1" dirty="0"/>
          </a:p>
          <a:p>
            <a:pPr algn="ctr"/>
            <a:r>
              <a:rPr lang="pt-PT" sz="1100" dirty="0"/>
              <a:t>(</a:t>
            </a:r>
            <a:r>
              <a:rPr lang="et-EE" sz="1100" dirty="0"/>
              <a:t>klikki, et näha mõõtmeid</a:t>
            </a:r>
            <a:r>
              <a:rPr lang="pt-PT" sz="1100" dirty="0"/>
              <a:t>)</a:t>
            </a:r>
            <a:endParaRPr lang="en-GB" sz="1100" dirty="0"/>
          </a:p>
        </p:txBody>
      </p:sp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id="{50029207-66A8-498A-ADE2-5C82D5B818AA}"/>
              </a:ext>
            </a:extLst>
          </p:cNvPr>
          <p:cNvSpPr/>
          <p:nvPr/>
        </p:nvSpPr>
        <p:spPr>
          <a:xfrm>
            <a:off x="2440168" y="4636343"/>
            <a:ext cx="1641763" cy="667246"/>
          </a:xfrm>
          <a:prstGeom prst="roundRect">
            <a:avLst/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400" b="1" dirty="0"/>
              <a:t>Näide </a:t>
            </a:r>
            <a:r>
              <a:rPr lang="pt-PT" sz="2400" b="1" dirty="0"/>
              <a:t> 2</a:t>
            </a:r>
          </a:p>
          <a:p>
            <a:pPr lvl="0" algn="ctr"/>
            <a:r>
              <a:rPr lang="et-EE" sz="1100" dirty="0">
                <a:solidFill>
                  <a:prstClr val="white"/>
                </a:solidFill>
              </a:rPr>
              <a:t>(klikki, et näha mõõtmeid)</a:t>
            </a:r>
            <a:endParaRPr lang="en-GB" sz="1100" dirty="0">
              <a:solidFill>
                <a:prstClr val="white"/>
              </a:solidFill>
            </a:endParaRPr>
          </a:p>
        </p:txBody>
      </p:sp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A0714EA0-EBD9-453A-92C3-4637C3BD0AB7}"/>
              </a:ext>
            </a:extLst>
          </p:cNvPr>
          <p:cNvSpPr/>
          <p:nvPr/>
        </p:nvSpPr>
        <p:spPr>
          <a:xfrm>
            <a:off x="8947414" y="3084673"/>
            <a:ext cx="1641763" cy="667246"/>
          </a:xfrm>
          <a:prstGeom prst="roundRect">
            <a:avLst/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400" b="1" dirty="0"/>
              <a:t>Näide</a:t>
            </a:r>
            <a:r>
              <a:rPr lang="pt-PT" sz="2400" b="1" dirty="0"/>
              <a:t> 3</a:t>
            </a:r>
          </a:p>
          <a:p>
            <a:pPr lvl="0" algn="ctr"/>
            <a:r>
              <a:rPr lang="pt-PT" sz="1100" dirty="0">
                <a:solidFill>
                  <a:prstClr val="white"/>
                </a:solidFill>
              </a:rPr>
              <a:t>(</a:t>
            </a:r>
            <a:r>
              <a:rPr lang="et-EE" sz="1100" dirty="0">
                <a:solidFill>
                  <a:prstClr val="white"/>
                </a:solidFill>
              </a:rPr>
              <a:t>klikki, et näha mõõtmeid</a:t>
            </a:r>
            <a:r>
              <a:rPr lang="pt-PT" sz="1100" dirty="0">
                <a:solidFill>
                  <a:prstClr val="white"/>
                </a:solidFill>
              </a:rPr>
              <a:t>)</a:t>
            </a:r>
            <a:endParaRPr lang="en-GB" sz="1100" dirty="0">
              <a:solidFill>
                <a:prstClr val="white"/>
              </a:solidFill>
            </a:endParaRPr>
          </a:p>
        </p:txBody>
      </p:sp>
      <p:graphicFrame>
        <p:nvGraphicFramePr>
          <p:cNvPr id="38" name="Objeto 37">
            <a:extLst>
              <a:ext uri="{FF2B5EF4-FFF2-40B4-BE49-F238E27FC236}">
                <a16:creationId xmlns:a16="http://schemas.microsoft.com/office/drawing/2014/main" id="{7D53B5AB-BA7E-42EC-9FFD-009A112001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2816174"/>
              </p:ext>
            </p:extLst>
          </p:nvPr>
        </p:nvGraphicFramePr>
        <p:xfrm>
          <a:off x="4552383" y="4354026"/>
          <a:ext cx="1428226" cy="2144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09480" imgH="914400" progId="Equation.DSMT4">
                  <p:embed/>
                </p:oleObj>
              </mc:Choice>
              <mc:Fallback>
                <p:oleObj name="Equation" r:id="rId9" imgW="609480" imgH="914400" progId="Equation.DSMT4">
                  <p:embed/>
                  <p:pic>
                    <p:nvPicPr>
                      <p:cNvPr id="38" name="Objeto 37">
                        <a:extLst>
                          <a:ext uri="{FF2B5EF4-FFF2-40B4-BE49-F238E27FC236}">
                            <a16:creationId xmlns:a16="http://schemas.microsoft.com/office/drawing/2014/main" id="{7D53B5AB-BA7E-42EC-9FFD-009A112001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52383" y="4354026"/>
                        <a:ext cx="1428226" cy="21443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to 38">
            <a:extLst>
              <a:ext uri="{FF2B5EF4-FFF2-40B4-BE49-F238E27FC236}">
                <a16:creationId xmlns:a16="http://schemas.microsoft.com/office/drawing/2014/main" id="{1104485B-354D-4A78-8D77-8BBED26F99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4202206"/>
              </p:ext>
            </p:extLst>
          </p:nvPr>
        </p:nvGraphicFramePr>
        <p:xfrm>
          <a:off x="4431992" y="3337232"/>
          <a:ext cx="1814513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774360" imgH="457200" progId="Equation.DSMT4">
                  <p:embed/>
                </p:oleObj>
              </mc:Choice>
              <mc:Fallback>
                <p:oleObj name="Equation" r:id="rId11" imgW="774360" imgH="457200" progId="Equation.DSMT4">
                  <p:embed/>
                  <p:pic>
                    <p:nvPicPr>
                      <p:cNvPr id="39" name="Objeto 38">
                        <a:extLst>
                          <a:ext uri="{FF2B5EF4-FFF2-40B4-BE49-F238E27FC236}">
                            <a16:creationId xmlns:a16="http://schemas.microsoft.com/office/drawing/2014/main" id="{1104485B-354D-4A78-8D77-8BBED26F99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431992" y="3337232"/>
                        <a:ext cx="1814513" cy="1071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Oval 39">
            <a:extLst>
              <a:ext uri="{FF2B5EF4-FFF2-40B4-BE49-F238E27FC236}">
                <a16:creationId xmlns:a16="http://schemas.microsoft.com/office/drawing/2014/main" id="{AF7EADD8-21EA-4FCD-8DC3-26794005D758}"/>
              </a:ext>
            </a:extLst>
          </p:cNvPr>
          <p:cNvSpPr/>
          <p:nvPr/>
        </p:nvSpPr>
        <p:spPr>
          <a:xfrm>
            <a:off x="6270898" y="3063073"/>
            <a:ext cx="1922788" cy="1774448"/>
          </a:xfrm>
          <a:prstGeom prst="ellipse">
            <a:avLst/>
          </a:prstGeom>
          <a:solidFill>
            <a:srgbClr val="29A6FF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</a:rPr>
              <a:t>2 x 3  </a:t>
            </a:r>
            <a:r>
              <a:rPr lang="et-EE" sz="2400" dirty="0">
                <a:solidFill>
                  <a:sysClr val="windowText" lastClr="000000"/>
                </a:solidFill>
              </a:rPr>
              <a:t>suurus</a:t>
            </a:r>
            <a:endParaRPr lang="en-GB" sz="2400" dirty="0">
              <a:solidFill>
                <a:sysClr val="windowText" lastClr="000000"/>
              </a:solidFill>
            </a:endParaRPr>
          </a:p>
          <a:p>
            <a:pPr algn="ctr"/>
            <a:r>
              <a:rPr lang="en-GB" sz="1400" dirty="0">
                <a:solidFill>
                  <a:sysClr val="windowText" lastClr="000000"/>
                </a:solidFill>
              </a:rPr>
              <a:t>(</a:t>
            </a:r>
            <a:r>
              <a:rPr lang="et-EE" sz="1400" dirty="0">
                <a:solidFill>
                  <a:sysClr val="windowText" lastClr="000000"/>
                </a:solidFill>
              </a:rPr>
              <a:t>2 rida ja 3 veergu</a:t>
            </a:r>
            <a:r>
              <a:rPr lang="en-GB" sz="1400" dirty="0">
                <a:solidFill>
                  <a:sysClr val="windowText" lastClr="000000"/>
                </a:solidFill>
              </a:rPr>
              <a:t>)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567971D-1FEF-4D84-93D7-CD8A0C8972D2}"/>
              </a:ext>
            </a:extLst>
          </p:cNvPr>
          <p:cNvSpPr/>
          <p:nvPr/>
        </p:nvSpPr>
        <p:spPr>
          <a:xfrm>
            <a:off x="6198184" y="4631818"/>
            <a:ext cx="1641762" cy="1774448"/>
          </a:xfrm>
          <a:prstGeom prst="ellipse">
            <a:avLst/>
          </a:prstGeom>
          <a:solidFill>
            <a:srgbClr val="29A6FF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</a:rPr>
              <a:t>4 x 2  </a:t>
            </a:r>
            <a:r>
              <a:rPr lang="et-EE" sz="2400" dirty="0">
                <a:solidFill>
                  <a:sysClr val="windowText" lastClr="000000"/>
                </a:solidFill>
              </a:rPr>
              <a:t>suurus</a:t>
            </a:r>
            <a:endParaRPr lang="en-GB" sz="2400" dirty="0">
              <a:solidFill>
                <a:sysClr val="windowText" lastClr="000000"/>
              </a:solidFill>
            </a:endParaRPr>
          </a:p>
          <a:p>
            <a:pPr algn="ctr"/>
            <a:r>
              <a:rPr lang="en-GB" sz="1400" dirty="0">
                <a:solidFill>
                  <a:sysClr val="windowText" lastClr="000000"/>
                </a:solidFill>
              </a:rPr>
              <a:t>(</a:t>
            </a:r>
            <a:r>
              <a:rPr lang="et-EE" sz="1400" dirty="0">
                <a:solidFill>
                  <a:sysClr val="windowText" lastClr="000000"/>
                </a:solidFill>
              </a:rPr>
              <a:t>4 rida ja2 veergu</a:t>
            </a:r>
            <a:r>
              <a:rPr lang="en-GB" sz="1400" dirty="0">
                <a:solidFill>
                  <a:sysClr val="windowText" lastClr="000000"/>
                </a:solidFill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F2D471A4-3A21-43A4-A5D7-D638B45ACB92}"/>
                  </a:ext>
                </a:extLst>
              </p:cNvPr>
              <p:cNvSpPr/>
              <p:nvPr/>
            </p:nvSpPr>
            <p:spPr>
              <a:xfrm>
                <a:off x="7927789" y="3916276"/>
                <a:ext cx="3971344" cy="1701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𝑚𝑛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F2D471A4-3A21-43A4-A5D7-D638B45ACB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7789" y="3916276"/>
                <a:ext cx="3971344" cy="170181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val 42">
            <a:extLst>
              <a:ext uri="{FF2B5EF4-FFF2-40B4-BE49-F238E27FC236}">
                <a16:creationId xmlns:a16="http://schemas.microsoft.com/office/drawing/2014/main" id="{44FF51F1-EBAF-4AEE-AFBA-DCFFA89C5796}"/>
              </a:ext>
            </a:extLst>
          </p:cNvPr>
          <p:cNvSpPr/>
          <p:nvPr/>
        </p:nvSpPr>
        <p:spPr>
          <a:xfrm>
            <a:off x="8381077" y="5557265"/>
            <a:ext cx="2774435" cy="952143"/>
          </a:xfrm>
          <a:prstGeom prst="ellipse">
            <a:avLst/>
          </a:prstGeom>
          <a:solidFill>
            <a:srgbClr val="29A6FF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en-GB" sz="2400" b="1" i="1" dirty="0">
                <a:solidFill>
                  <a:sysClr val="windowText" lastClr="000000"/>
                </a:solidFill>
              </a:rPr>
              <a:t>m</a:t>
            </a:r>
            <a:r>
              <a:rPr lang="en-GB" sz="2400" b="1" dirty="0">
                <a:solidFill>
                  <a:sysClr val="windowText" lastClr="000000"/>
                </a:solidFill>
              </a:rPr>
              <a:t> x </a:t>
            </a:r>
            <a:r>
              <a:rPr lang="en-GB" sz="2400" b="1" i="1" dirty="0">
                <a:solidFill>
                  <a:sysClr val="windowText" lastClr="000000"/>
                </a:solidFill>
              </a:rPr>
              <a:t>n</a:t>
            </a:r>
            <a:r>
              <a:rPr lang="en-GB" sz="2400" b="1" dirty="0">
                <a:solidFill>
                  <a:sysClr val="windowText" lastClr="000000"/>
                </a:solidFill>
              </a:rPr>
              <a:t>  </a:t>
            </a:r>
            <a:r>
              <a:rPr lang="et-EE" sz="2400" dirty="0">
                <a:solidFill>
                  <a:sysClr val="windowText" lastClr="000000"/>
                </a:solidFill>
              </a:rPr>
              <a:t>suurus</a:t>
            </a:r>
            <a:endParaRPr lang="en-GB" sz="2400" dirty="0">
              <a:solidFill>
                <a:sysClr val="windowText" lastClr="000000"/>
              </a:solidFill>
            </a:endParaRPr>
          </a:p>
          <a:p>
            <a:pPr algn="ctr"/>
            <a:r>
              <a:rPr lang="en-GB" sz="1400" dirty="0">
                <a:solidFill>
                  <a:sysClr val="windowText" lastClr="000000"/>
                </a:solidFill>
              </a:rPr>
              <a:t>(</a:t>
            </a:r>
            <a:r>
              <a:rPr lang="en-GB" sz="1400" i="1" dirty="0">
                <a:solidFill>
                  <a:sysClr val="windowText" lastClr="000000"/>
                </a:solidFill>
              </a:rPr>
              <a:t>m</a:t>
            </a:r>
            <a:r>
              <a:rPr lang="en-GB" sz="1400" dirty="0">
                <a:solidFill>
                  <a:sysClr val="windowText" lastClr="000000"/>
                </a:solidFill>
              </a:rPr>
              <a:t> </a:t>
            </a:r>
            <a:r>
              <a:rPr lang="et-EE" sz="1400" dirty="0">
                <a:solidFill>
                  <a:sysClr val="windowText" lastClr="000000"/>
                </a:solidFill>
              </a:rPr>
              <a:t>rida</a:t>
            </a:r>
            <a:r>
              <a:rPr lang="en-GB" sz="1400" dirty="0">
                <a:solidFill>
                  <a:sysClr val="windowText" lastClr="000000"/>
                </a:solidFill>
              </a:rPr>
              <a:t> </a:t>
            </a:r>
            <a:r>
              <a:rPr lang="et-EE" sz="1400" dirty="0">
                <a:solidFill>
                  <a:sysClr val="windowText" lastClr="000000"/>
                </a:solidFill>
              </a:rPr>
              <a:t>ja</a:t>
            </a:r>
            <a:r>
              <a:rPr lang="en-GB" sz="1400" dirty="0">
                <a:solidFill>
                  <a:sysClr val="windowText" lastClr="000000"/>
                </a:solidFill>
              </a:rPr>
              <a:t> </a:t>
            </a:r>
            <a:r>
              <a:rPr lang="en-GB" sz="1400" i="1" dirty="0">
                <a:solidFill>
                  <a:sysClr val="windowText" lastClr="000000"/>
                </a:solidFill>
              </a:rPr>
              <a:t>n</a:t>
            </a:r>
            <a:r>
              <a:rPr lang="en-GB" sz="1400" dirty="0">
                <a:solidFill>
                  <a:sysClr val="windowText" lastClr="000000"/>
                </a:solidFill>
              </a:rPr>
              <a:t> </a:t>
            </a:r>
            <a:r>
              <a:rPr lang="et-EE" sz="1400" dirty="0">
                <a:solidFill>
                  <a:sysClr val="windowText" lastClr="000000"/>
                </a:solidFill>
              </a:rPr>
              <a:t>veergu</a:t>
            </a:r>
            <a:r>
              <a:rPr lang="en-GB" sz="1400" dirty="0">
                <a:solidFill>
                  <a:sysClr val="windowText" lastClr="0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8736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5" grpId="0" animBg="1"/>
      <p:bldP spid="36" grpId="0" animBg="1"/>
      <p:bldP spid="37" grpId="0" animBg="1"/>
      <p:bldP spid="40" grpId="0" animBg="1"/>
      <p:bldP spid="40" grpId="1" animBg="1"/>
      <p:bldP spid="41" grpId="0" animBg="1"/>
      <p:bldP spid="41" grpId="1" animBg="1"/>
      <p:bldP spid="42" grpId="0"/>
      <p:bldP spid="43" grpId="0" animBg="1"/>
      <p:bldP spid="4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ângulo: Cantos Arredondados 13">
            <a:hlinkClick r:id="rId3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4" action="ppaction://hlinksldjump"/>
            <a:extLst>
              <a:ext uri="{FF2B5EF4-FFF2-40B4-BE49-F238E27FC236}">
                <a16:creationId xmlns:a16="http://schemas.microsoft.com/office/drawing/2014/main" id="{9118FB6E-1B04-4D01-8A68-318DC5DB388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t-EE" b="1" dirty="0">
                <a:solidFill>
                  <a:schemeClr val="tx1"/>
                </a:solidFill>
              </a:rPr>
              <a:t>Mis on maatriks</a:t>
            </a:r>
            <a:r>
              <a:rPr lang="en-GB" b="1" dirty="0">
                <a:solidFill>
                  <a:schemeClr val="tx1"/>
                </a:solidFill>
              </a:rPr>
              <a:t>?...</a:t>
            </a:r>
          </a:p>
        </p:txBody>
      </p:sp>
      <p:sp>
        <p:nvSpPr>
          <p:cNvPr id="16" name="Retângulo: Cantos Arredondados 15">
            <a:hlinkClick r:id="rId5" action="ppaction://hlinksldjump"/>
            <a:extLst>
              <a:ext uri="{FF2B5EF4-FFF2-40B4-BE49-F238E27FC236}">
                <a16:creationId xmlns:a16="http://schemas.microsoft.com/office/drawing/2014/main" id="{E1D46936-672E-4576-8D71-E2C8F8346F68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Maatriksi mõõtmed või suurus või dimensioon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7" name="Retângulo: Cantos Arredondados 16">
            <a:hlinkClick r:id="rId6" action="ppaction://hlinksldjump"/>
            <a:extLst>
              <a:ext uri="{FF2B5EF4-FFF2-40B4-BE49-F238E27FC236}">
                <a16:creationId xmlns:a16="http://schemas.microsoft.com/office/drawing/2014/main" id="{6BB753A6-59AA-46CB-9321-0531A3302FA2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t-EE" b="1" dirty="0">
                <a:solidFill>
                  <a:schemeClr val="tx1"/>
                </a:solidFill>
              </a:rPr>
              <a:t>Maatriksi elemendid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1</a:t>
            </a:r>
          </a:p>
        </p:txBody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D0C48E55-E33A-48D4-8A74-31861F8C8F21}"/>
              </a:ext>
            </a:extLst>
          </p:cNvPr>
          <p:cNvSpPr/>
          <p:nvPr/>
        </p:nvSpPr>
        <p:spPr>
          <a:xfrm>
            <a:off x="2039072" y="251208"/>
            <a:ext cx="9978754" cy="6491235"/>
          </a:xfrm>
          <a:prstGeom prst="roundRect">
            <a:avLst>
              <a:gd name="adj" fmla="val 6142"/>
            </a:avLst>
          </a:prstGeom>
          <a:solidFill>
            <a:schemeClr val="bg1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7F431EF5-812A-43AF-AA20-19B26B88CA14}"/>
                  </a:ext>
                </a:extLst>
              </p:cNvPr>
              <p:cNvSpPr/>
              <p:nvPr/>
            </p:nvSpPr>
            <p:spPr>
              <a:xfrm>
                <a:off x="2365961" y="936000"/>
                <a:ext cx="9302613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t-EE" sz="2400" dirty="0">
                    <a:solidFill>
                      <a:sysClr val="windowText" lastClr="000000"/>
                    </a:solidFill>
                  </a:rPr>
                  <a:t>Tavaliselt maatrikseid tähistatakse suurte tähtedega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:</a:t>
                </a:r>
              </a:p>
              <a:p>
                <a:pPr algn="just"/>
                <a:r>
                  <a:rPr lang="en-GB" sz="2400" dirty="0">
                    <a:solidFill>
                      <a:sysClr val="windowText" lastClr="000000"/>
                    </a:solidFill>
                  </a:rPr>
                  <a:t> 	-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</a:p>
              <a:p>
                <a:pPr algn="just"/>
                <a:r>
                  <a:rPr lang="et-EE" sz="2400" dirty="0">
                    <a:solidFill>
                      <a:sysClr val="windowText" lastClr="000000"/>
                    </a:solidFill>
                  </a:rPr>
                  <a:t>ja nende </a:t>
                </a:r>
                <a:r>
                  <a:rPr lang="et-EE" sz="2400" b="1" dirty="0">
                    <a:solidFill>
                      <a:sysClr val="windowText" lastClr="000000"/>
                    </a:solidFill>
                  </a:rPr>
                  <a:t>elemente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vastavate väikeste tähtedega: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</a:p>
              <a:p>
                <a:pPr algn="just"/>
                <a:r>
                  <a:rPr lang="en-GB" sz="2400" dirty="0">
                    <a:solidFill>
                      <a:sysClr val="windowText" lastClr="000000"/>
                    </a:solidFill>
                  </a:rPr>
                  <a:t>	-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</a:p>
              <a:p>
                <a:pPr algn="just"/>
                <a:r>
                  <a:rPr lang="et-EE" sz="2400" dirty="0">
                    <a:solidFill>
                      <a:sysClr val="windowText" lastClr="000000"/>
                    </a:solidFill>
                  </a:rPr>
                  <a:t>kahe </a:t>
                </a:r>
                <a:r>
                  <a:rPr lang="et-EE" sz="2400" b="1" dirty="0">
                    <a:solidFill>
                      <a:sysClr val="windowText" lastClr="000000"/>
                    </a:solidFill>
                  </a:rPr>
                  <a:t>alamindeksiga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: </a:t>
                </a:r>
              </a:p>
              <a:p>
                <a:pPr algn="just"/>
                <a:r>
                  <a:rPr lang="pt-PT" sz="2400" b="0" dirty="0">
                    <a:solidFill>
                      <a:sysClr val="windowText" lastClr="000000"/>
                    </a:solidFill>
                  </a:rPr>
                  <a:t>	-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(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rea alamindeks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)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ja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</a:p>
              <a:p>
                <a:pPr algn="just"/>
                <a:r>
                  <a:rPr lang="pt-PT" sz="2400" b="0" dirty="0">
                    <a:solidFill>
                      <a:sysClr val="windowText" lastClr="000000"/>
                    </a:solidFill>
                  </a:rPr>
                  <a:t>	-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(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veeru alamindeks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). </a:t>
                </a:r>
              </a:p>
            </p:txBody>
          </p:sp>
        </mc:Choice>
        <mc:Fallback xmlns="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7F431EF5-812A-43AF-AA20-19B26B88CA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961" y="936000"/>
                <a:ext cx="9302613" cy="2677656"/>
              </a:xfrm>
              <a:prstGeom prst="rect">
                <a:avLst/>
              </a:prstGeom>
              <a:blipFill>
                <a:blip r:embed="rId8"/>
                <a:stretch>
                  <a:fillRect l="-983" t="-1822" b="-4328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ângulo 1">
            <a:extLst>
              <a:ext uri="{FF2B5EF4-FFF2-40B4-BE49-F238E27FC236}">
                <a16:creationId xmlns:a16="http://schemas.microsoft.com/office/drawing/2014/main" id="{A2F9E40A-9254-42DF-B0B0-036C5D2F20A3}"/>
              </a:ext>
            </a:extLst>
          </p:cNvPr>
          <p:cNvSpPr/>
          <p:nvPr/>
        </p:nvSpPr>
        <p:spPr>
          <a:xfrm>
            <a:off x="2385678" y="528335"/>
            <a:ext cx="11474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2400" b="1" u="sng" dirty="0">
                <a:solidFill>
                  <a:srgbClr val="F25E4F"/>
                </a:solidFill>
              </a:rPr>
              <a:t>Märkus</a:t>
            </a:r>
            <a:endParaRPr lang="en-GB" sz="2400" b="1" u="sng" dirty="0">
              <a:solidFill>
                <a:srgbClr val="F25E4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C4292EF3-23DD-49B8-A71C-61720085AE05}"/>
                  </a:ext>
                </a:extLst>
              </p:cNvPr>
              <p:cNvSpPr/>
              <p:nvPr/>
            </p:nvSpPr>
            <p:spPr>
              <a:xfrm>
                <a:off x="7653667" y="2413694"/>
                <a:ext cx="3158836" cy="8628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8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8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sz="28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PT" sz="28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PT" sz="28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8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eqArr>
                            <m:eqArrPr>
                              <m:ctrlPr>
                                <a:rPr lang="pt-PT" sz="28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pt-PT" sz="28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PT" sz="28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=1,2,..,</m:t>
                              </m:r>
                              <m:r>
                                <a:rPr lang="pt-PT" sz="28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e>
                              <m:r>
                                <a:rPr lang="pt-PT" sz="28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pt-PT" sz="28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=1,2,…,</m:t>
                              </m:r>
                              <m:r>
                                <a:rPr lang="pt-PT" sz="28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eqArr>
                        </m:sub>
                      </m:sSub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C4292EF3-23DD-49B8-A71C-61720085AE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667" y="2413694"/>
                <a:ext cx="3158836" cy="8628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Imagem 17">
            <a:extLst>
              <a:ext uri="{FF2B5EF4-FFF2-40B4-BE49-F238E27FC236}">
                <a16:creationId xmlns:a16="http://schemas.microsoft.com/office/drawing/2014/main" id="{534F8AF8-32F9-4DAF-9E7B-2277CE2CD94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91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ângulo: Cantos Arredondados 13">
            <a:hlinkClick r:id="rId3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4" action="ppaction://hlinksldjump"/>
            <a:extLst>
              <a:ext uri="{FF2B5EF4-FFF2-40B4-BE49-F238E27FC236}">
                <a16:creationId xmlns:a16="http://schemas.microsoft.com/office/drawing/2014/main" id="{9118FB6E-1B04-4D01-8A68-318DC5DB388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t-EE" b="1" dirty="0">
                <a:solidFill>
                  <a:schemeClr val="tx1"/>
                </a:solidFill>
              </a:rPr>
              <a:t>Mis on maatriks</a:t>
            </a:r>
            <a:r>
              <a:rPr lang="en-GB" b="1" dirty="0">
                <a:solidFill>
                  <a:schemeClr val="tx1"/>
                </a:solidFill>
              </a:rPr>
              <a:t>?...</a:t>
            </a:r>
          </a:p>
        </p:txBody>
      </p:sp>
      <p:sp>
        <p:nvSpPr>
          <p:cNvPr id="16" name="Retângulo: Cantos Arredondados 15">
            <a:hlinkClick r:id="rId5" action="ppaction://hlinksldjump"/>
            <a:extLst>
              <a:ext uri="{FF2B5EF4-FFF2-40B4-BE49-F238E27FC236}">
                <a16:creationId xmlns:a16="http://schemas.microsoft.com/office/drawing/2014/main" id="{E1D46936-672E-4576-8D71-E2C8F8346F68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Maatriksi mõõtmed või suurus või dimensioon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7" name="Retângulo: Cantos Arredondados 16">
            <a:hlinkClick r:id="rId6" action="ppaction://hlinksldjump"/>
            <a:extLst>
              <a:ext uri="{FF2B5EF4-FFF2-40B4-BE49-F238E27FC236}">
                <a16:creationId xmlns:a16="http://schemas.microsoft.com/office/drawing/2014/main" id="{6BB753A6-59AA-46CB-9321-0531A3302FA2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t-EE" b="1" dirty="0">
                <a:solidFill>
                  <a:schemeClr val="tx1"/>
                </a:solidFill>
              </a:rPr>
              <a:t>Maatriksi elemendid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1</a:t>
            </a:r>
          </a:p>
        </p:txBody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D0C48E55-E33A-48D4-8A74-31861F8C8F21}"/>
              </a:ext>
            </a:extLst>
          </p:cNvPr>
          <p:cNvSpPr/>
          <p:nvPr/>
        </p:nvSpPr>
        <p:spPr>
          <a:xfrm>
            <a:off x="2039072" y="251208"/>
            <a:ext cx="9978754" cy="6491235"/>
          </a:xfrm>
          <a:prstGeom prst="roundRect">
            <a:avLst>
              <a:gd name="adj" fmla="val 6142"/>
            </a:avLst>
          </a:prstGeom>
          <a:solidFill>
            <a:schemeClr val="bg1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7F431EF5-812A-43AF-AA20-19B26B88CA14}"/>
                  </a:ext>
                </a:extLst>
              </p:cNvPr>
              <p:cNvSpPr/>
              <p:nvPr/>
            </p:nvSpPr>
            <p:spPr>
              <a:xfrm>
                <a:off x="2365961" y="936000"/>
                <a:ext cx="9302613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t-EE" sz="2400" dirty="0">
                    <a:solidFill>
                      <a:sysClr val="windowText" lastClr="000000"/>
                    </a:solidFill>
                  </a:rPr>
                  <a:t>Tavaliselt maatrikseid tähistatakse suurte tähtedega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:</a:t>
                </a:r>
              </a:p>
              <a:p>
                <a:pPr algn="just"/>
                <a:r>
                  <a:rPr lang="en-GB" sz="2400" dirty="0">
                    <a:solidFill>
                      <a:sysClr val="windowText" lastClr="000000"/>
                    </a:solidFill>
                  </a:rPr>
                  <a:t> 	-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</a:p>
              <a:p>
                <a:pPr algn="just"/>
                <a:r>
                  <a:rPr lang="et-EE" sz="2400" dirty="0">
                    <a:solidFill>
                      <a:sysClr val="windowText" lastClr="000000"/>
                    </a:solidFill>
                  </a:rPr>
                  <a:t>ja nende </a:t>
                </a:r>
                <a:r>
                  <a:rPr lang="et-EE" sz="2400" b="1" dirty="0">
                    <a:solidFill>
                      <a:sysClr val="windowText" lastClr="000000"/>
                    </a:solidFill>
                  </a:rPr>
                  <a:t>elemente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vastavate väikeste tähtedega: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</a:p>
              <a:p>
                <a:pPr algn="just"/>
                <a:r>
                  <a:rPr lang="en-GB" sz="2400" dirty="0">
                    <a:solidFill>
                      <a:sysClr val="windowText" lastClr="000000"/>
                    </a:solidFill>
                  </a:rPr>
                  <a:t>	-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</a:p>
              <a:p>
                <a:pPr algn="just"/>
                <a:r>
                  <a:rPr lang="et-EE" sz="2400" dirty="0">
                    <a:solidFill>
                      <a:sysClr val="windowText" lastClr="000000"/>
                    </a:solidFill>
                  </a:rPr>
                  <a:t>kahe </a:t>
                </a:r>
                <a:r>
                  <a:rPr lang="et-EE" sz="2400" b="1" dirty="0">
                    <a:solidFill>
                      <a:sysClr val="windowText" lastClr="000000"/>
                    </a:solidFill>
                  </a:rPr>
                  <a:t>alamindeksiga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: </a:t>
                </a:r>
              </a:p>
              <a:p>
                <a:pPr algn="just"/>
                <a:r>
                  <a:rPr lang="pt-PT" sz="2400" dirty="0">
                    <a:solidFill>
                      <a:sysClr val="windowText" lastClr="000000"/>
                    </a:solidFill>
                  </a:rPr>
                  <a:t>	-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(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rea alamindeks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)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ja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</a:p>
              <a:p>
                <a:pPr algn="just"/>
                <a:r>
                  <a:rPr lang="pt-PT" sz="2400" dirty="0">
                    <a:solidFill>
                      <a:sysClr val="windowText" lastClr="000000"/>
                    </a:solidFill>
                  </a:rPr>
                  <a:t>	-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(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veeru alamindeks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). </a:t>
                </a:r>
              </a:p>
            </p:txBody>
          </p:sp>
        </mc:Choice>
        <mc:Fallback xmlns="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7F431EF5-812A-43AF-AA20-19B26B88CA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961" y="936000"/>
                <a:ext cx="9302613" cy="2677656"/>
              </a:xfrm>
              <a:prstGeom prst="rect">
                <a:avLst/>
              </a:prstGeom>
              <a:blipFill>
                <a:blip r:embed="rId8"/>
                <a:stretch>
                  <a:fillRect l="-983" t="-1822" b="-4328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tângulo: Cantos Arredondados 33">
            <a:extLst>
              <a:ext uri="{FF2B5EF4-FFF2-40B4-BE49-F238E27FC236}">
                <a16:creationId xmlns:a16="http://schemas.microsoft.com/office/drawing/2014/main" id="{155BB225-108E-40CE-A10A-EAB5FC07D78C}"/>
              </a:ext>
            </a:extLst>
          </p:cNvPr>
          <p:cNvSpPr/>
          <p:nvPr/>
        </p:nvSpPr>
        <p:spPr>
          <a:xfrm>
            <a:off x="3459670" y="3192270"/>
            <a:ext cx="2685615" cy="332251"/>
          </a:xfrm>
          <a:prstGeom prst="roundRect">
            <a:avLst/>
          </a:prstGeom>
          <a:noFill/>
          <a:ln w="381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B0A4A766-CCBD-405E-98DD-9DC675546723}"/>
              </a:ext>
            </a:extLst>
          </p:cNvPr>
          <p:cNvSpPr/>
          <p:nvPr/>
        </p:nvSpPr>
        <p:spPr>
          <a:xfrm>
            <a:off x="3459671" y="2821927"/>
            <a:ext cx="2314478" cy="351280"/>
          </a:xfrm>
          <a:prstGeom prst="roundRect">
            <a:avLst/>
          </a:prstGeom>
          <a:noFill/>
          <a:ln w="381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A2F9E40A-9254-42DF-B0B0-036C5D2F20A3}"/>
              </a:ext>
            </a:extLst>
          </p:cNvPr>
          <p:cNvSpPr/>
          <p:nvPr/>
        </p:nvSpPr>
        <p:spPr>
          <a:xfrm>
            <a:off x="2385678" y="528335"/>
            <a:ext cx="11474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2400" b="1" u="sng" dirty="0">
                <a:solidFill>
                  <a:srgbClr val="F25E4F"/>
                </a:solidFill>
              </a:rPr>
              <a:t>Märkus</a:t>
            </a:r>
            <a:endParaRPr lang="en-GB" sz="2400" b="1" u="sng" dirty="0">
              <a:solidFill>
                <a:srgbClr val="F25E4F"/>
              </a:solidFill>
            </a:endParaRP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65A0BCEE-2FD2-48F5-A119-F26EE426602B}"/>
              </a:ext>
            </a:extLst>
          </p:cNvPr>
          <p:cNvSpPr/>
          <p:nvPr/>
        </p:nvSpPr>
        <p:spPr>
          <a:xfrm>
            <a:off x="7001356" y="2299357"/>
            <a:ext cx="4852289" cy="195887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D601141-C1D6-42EC-A21D-F4D798873BAF}"/>
              </a:ext>
            </a:extLst>
          </p:cNvPr>
          <p:cNvSpPr/>
          <p:nvPr/>
        </p:nvSpPr>
        <p:spPr>
          <a:xfrm>
            <a:off x="2336938" y="3613656"/>
            <a:ext cx="46353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b="1" dirty="0">
                <a:solidFill>
                  <a:srgbClr val="0C2B8E"/>
                </a:solidFill>
              </a:rPr>
              <a:t>Need </a:t>
            </a:r>
            <a:r>
              <a:rPr lang="en-GB" sz="2000" b="1" dirty="0" err="1">
                <a:solidFill>
                  <a:srgbClr val="0C2B8E"/>
                </a:solidFill>
              </a:rPr>
              <a:t>kaks</a:t>
            </a:r>
            <a:r>
              <a:rPr lang="en-GB" sz="2000" b="1" dirty="0">
                <a:solidFill>
                  <a:srgbClr val="0C2B8E"/>
                </a:solidFill>
              </a:rPr>
              <a:t> </a:t>
            </a:r>
            <a:r>
              <a:rPr lang="en-GB" sz="2000" b="1" dirty="0" err="1">
                <a:solidFill>
                  <a:srgbClr val="0C2B8E"/>
                </a:solidFill>
              </a:rPr>
              <a:t>alaindeksit</a:t>
            </a:r>
            <a:r>
              <a:rPr lang="en-GB" sz="2000" b="1" dirty="0">
                <a:solidFill>
                  <a:srgbClr val="0C2B8E"/>
                </a:solidFill>
              </a:rPr>
              <a:t> </a:t>
            </a:r>
            <a:r>
              <a:rPr lang="en-GB" sz="2000" b="1" dirty="0" err="1">
                <a:solidFill>
                  <a:srgbClr val="0C2B8E"/>
                </a:solidFill>
              </a:rPr>
              <a:t>tähistavad</a:t>
            </a:r>
            <a:r>
              <a:rPr lang="en-GB" sz="2000" b="1" dirty="0">
                <a:solidFill>
                  <a:srgbClr val="0C2B8E"/>
                </a:solidFill>
              </a:rPr>
              <a:t> </a:t>
            </a:r>
            <a:r>
              <a:rPr lang="en-GB" sz="2000" b="1" dirty="0" err="1">
                <a:solidFill>
                  <a:srgbClr val="0C2B8E"/>
                </a:solidFill>
              </a:rPr>
              <a:t>üheselt</a:t>
            </a:r>
            <a:r>
              <a:rPr lang="en-GB" sz="2000" b="1" dirty="0">
                <a:solidFill>
                  <a:srgbClr val="0C2B8E"/>
                </a:solidFill>
              </a:rPr>
              <a:t> </a:t>
            </a:r>
            <a:r>
              <a:rPr lang="en-GB" sz="2000" b="1" dirty="0" err="1">
                <a:solidFill>
                  <a:srgbClr val="0C2B8E"/>
                </a:solidFill>
              </a:rPr>
              <a:t>iga</a:t>
            </a:r>
            <a:r>
              <a:rPr lang="en-GB" sz="2000" b="1" dirty="0">
                <a:solidFill>
                  <a:srgbClr val="0C2B8E"/>
                </a:solidFill>
              </a:rPr>
              <a:t> </a:t>
            </a:r>
            <a:r>
              <a:rPr lang="en-GB" sz="2000" b="1" dirty="0" err="1">
                <a:solidFill>
                  <a:srgbClr val="0C2B8E"/>
                </a:solidFill>
              </a:rPr>
              <a:t>elemendi</a:t>
            </a:r>
            <a:r>
              <a:rPr lang="en-GB" sz="2000" b="1" dirty="0">
                <a:solidFill>
                  <a:srgbClr val="0C2B8E"/>
                </a:solidFill>
              </a:rPr>
              <a:t> </a:t>
            </a:r>
            <a:r>
              <a:rPr lang="en-GB" sz="2000" b="1" dirty="0" err="1">
                <a:solidFill>
                  <a:srgbClr val="0C2B8E"/>
                </a:solidFill>
              </a:rPr>
              <a:t>rida</a:t>
            </a:r>
            <a:r>
              <a:rPr lang="en-GB" sz="2000" b="1" dirty="0">
                <a:solidFill>
                  <a:srgbClr val="0C2B8E"/>
                </a:solidFill>
              </a:rPr>
              <a:t> </a:t>
            </a:r>
            <a:r>
              <a:rPr lang="en-GB" sz="2000" b="1" dirty="0" err="1">
                <a:solidFill>
                  <a:srgbClr val="0C2B8E"/>
                </a:solidFill>
              </a:rPr>
              <a:t>ja</a:t>
            </a:r>
            <a:r>
              <a:rPr lang="en-GB" sz="2000" b="1" dirty="0">
                <a:solidFill>
                  <a:srgbClr val="0C2B8E"/>
                </a:solidFill>
              </a:rPr>
              <a:t> </a:t>
            </a:r>
            <a:r>
              <a:rPr lang="en-GB" sz="2000" b="1" dirty="0" err="1">
                <a:solidFill>
                  <a:srgbClr val="0C2B8E"/>
                </a:solidFill>
              </a:rPr>
              <a:t>veergu</a:t>
            </a:r>
            <a:r>
              <a:rPr lang="en-GB" sz="2000" b="1" dirty="0">
                <a:solidFill>
                  <a:srgbClr val="0C2B8E"/>
                </a:solidFill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0DDE7F78-4168-4D63-9D80-C06DF93D47FA}"/>
                  </a:ext>
                </a:extLst>
              </p:cNvPr>
              <p:cNvSpPr/>
              <p:nvPr/>
            </p:nvSpPr>
            <p:spPr>
              <a:xfrm>
                <a:off x="7001356" y="3267768"/>
                <a:ext cx="486081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t-EE" sz="2400" dirty="0">
                    <a:solidFill>
                      <a:sysClr val="windowText" lastClr="000000"/>
                    </a:solidFill>
                  </a:rPr>
                  <a:t>M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t-EE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aatriks</m:t>
                    </m:r>
                    <m:r>
                      <a:rPr lang="et-EE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/>
                  <a:t> </a:t>
                </a:r>
                <a:r>
                  <a:rPr lang="et-EE" sz="2400" dirty="0"/>
                  <a:t>on esitatud</a:t>
                </a:r>
              </a:p>
              <a:p>
                <a:pPr algn="ctr"/>
                <a:r>
                  <a:rPr lang="et-EE" sz="2400" dirty="0"/>
                  <a:t> </a:t>
                </a:r>
                <a:r>
                  <a:rPr lang="et-EE" sz="2400" b="1" u="sng" dirty="0">
                    <a:solidFill>
                      <a:srgbClr val="F25E4F"/>
                    </a:solidFill>
                  </a:rPr>
                  <a:t>lühikujul</a:t>
                </a:r>
                <a:r>
                  <a:rPr lang="en-GB" sz="2400" b="1" u="sng" dirty="0">
                    <a:solidFill>
                      <a:srgbClr val="F25E4F"/>
                    </a:solidFill>
                  </a:rPr>
                  <a:t> </a:t>
                </a:r>
                <a:endParaRPr lang="en-GB" sz="2400" u="sng" dirty="0">
                  <a:solidFill>
                    <a:srgbClr val="F25E4F"/>
                  </a:solidFill>
                </a:endParaRPr>
              </a:p>
            </p:txBody>
          </p:sp>
        </mc:Choice>
        <mc:Fallback xmlns=""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0DDE7F78-4168-4D63-9D80-C06DF93D47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1356" y="3267768"/>
                <a:ext cx="4860819" cy="830997"/>
              </a:xfrm>
              <a:prstGeom prst="rect">
                <a:avLst/>
              </a:prstGeom>
              <a:blipFill>
                <a:blip r:embed="rId9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C4292EF3-23DD-49B8-A71C-61720085AE05}"/>
                  </a:ext>
                </a:extLst>
              </p:cNvPr>
              <p:cNvSpPr/>
              <p:nvPr/>
            </p:nvSpPr>
            <p:spPr>
              <a:xfrm>
                <a:off x="7653667" y="2413694"/>
                <a:ext cx="3158836" cy="8628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8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8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sz="28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PT" sz="28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PT" sz="28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8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eqArr>
                            <m:eqArrPr>
                              <m:ctrlPr>
                                <a:rPr lang="pt-PT" sz="28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pt-PT" sz="28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PT" sz="28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=1,2,..,</m:t>
                              </m:r>
                              <m:r>
                                <a:rPr lang="pt-PT" sz="28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e>
                              <m:r>
                                <a:rPr lang="pt-PT" sz="28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pt-PT" sz="28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=1,2,…,</m:t>
                              </m:r>
                              <m:r>
                                <a:rPr lang="pt-PT" sz="28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eqArr>
                        </m:sub>
                      </m:sSub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C4292EF3-23DD-49B8-A71C-61720085AE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667" y="2413694"/>
                <a:ext cx="3158836" cy="8628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Conexão reta unidirecional 37">
            <a:extLst>
              <a:ext uri="{FF2B5EF4-FFF2-40B4-BE49-F238E27FC236}">
                <a16:creationId xmlns:a16="http://schemas.microsoft.com/office/drawing/2014/main" id="{DD4516C5-6D39-4468-8A6E-AF9AE5528468}"/>
              </a:ext>
            </a:extLst>
          </p:cNvPr>
          <p:cNvCxnSpPr>
            <a:cxnSpLocks/>
          </p:cNvCxnSpPr>
          <p:nvPr/>
        </p:nvCxnSpPr>
        <p:spPr>
          <a:xfrm>
            <a:off x="5606980" y="2933598"/>
            <a:ext cx="3326005" cy="0"/>
          </a:xfrm>
          <a:prstGeom prst="straightConnector1">
            <a:avLst/>
          </a:prstGeom>
          <a:ln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xão reta unidirecional 38">
            <a:extLst>
              <a:ext uri="{FF2B5EF4-FFF2-40B4-BE49-F238E27FC236}">
                <a16:creationId xmlns:a16="http://schemas.microsoft.com/office/drawing/2014/main" id="{9771446D-B616-4176-AEB7-C953016C1F48}"/>
              </a:ext>
            </a:extLst>
          </p:cNvPr>
          <p:cNvCxnSpPr>
            <a:cxnSpLocks/>
          </p:cNvCxnSpPr>
          <p:nvPr/>
        </p:nvCxnSpPr>
        <p:spPr>
          <a:xfrm flipV="1">
            <a:off x="5980287" y="3008684"/>
            <a:ext cx="3133568" cy="387467"/>
          </a:xfrm>
          <a:prstGeom prst="straightConnector1">
            <a:avLst/>
          </a:prstGeom>
          <a:ln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tângulo: Cantos Arredondados 50">
            <a:extLst>
              <a:ext uri="{FF2B5EF4-FFF2-40B4-BE49-F238E27FC236}">
                <a16:creationId xmlns:a16="http://schemas.microsoft.com/office/drawing/2014/main" id="{5F90266C-8B28-4A8A-B6D7-9DB0CBE78EDE}"/>
              </a:ext>
            </a:extLst>
          </p:cNvPr>
          <p:cNvSpPr/>
          <p:nvPr/>
        </p:nvSpPr>
        <p:spPr>
          <a:xfrm>
            <a:off x="3243533" y="4441822"/>
            <a:ext cx="7779509" cy="195887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EFEF501C-C25D-46ED-BAC3-328CF1B3AAF6}"/>
                  </a:ext>
                </a:extLst>
              </p:cNvPr>
              <p:cNvSpPr/>
              <p:nvPr/>
            </p:nvSpPr>
            <p:spPr>
              <a:xfrm>
                <a:off x="5606980" y="4631736"/>
                <a:ext cx="5673009" cy="1701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𝑚𝑛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EFEF501C-C25D-46ED-BAC3-328CF1B3AA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6980" y="4631736"/>
                <a:ext cx="5673009" cy="170181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66D79590-3A82-4E62-8D13-571A0FFE22D5}"/>
                  </a:ext>
                </a:extLst>
              </p:cNvPr>
              <p:cNvSpPr/>
              <p:nvPr/>
            </p:nvSpPr>
            <p:spPr>
              <a:xfrm>
                <a:off x="3243533" y="4829263"/>
                <a:ext cx="2971467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t-EE" sz="2400" dirty="0">
                    <a:solidFill>
                      <a:sysClr val="windowText" lastClr="000000"/>
                    </a:solidFill>
                  </a:rPr>
                  <a:t>M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t-EE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aatrisk</m:t>
                    </m:r>
                    <m:r>
                      <a:rPr lang="et-EE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/>
                  <a:t> </a:t>
                </a:r>
                <a:r>
                  <a:rPr lang="et-EE" sz="2400" dirty="0"/>
                  <a:t>on esitatud </a:t>
                </a:r>
              </a:p>
              <a:p>
                <a:pPr algn="ctr"/>
                <a:r>
                  <a:rPr lang="et-EE" sz="2400" b="1" u="sng" dirty="0">
                    <a:solidFill>
                      <a:srgbClr val="F25E4F"/>
                    </a:solidFill>
                  </a:rPr>
                  <a:t>laiendatud kujul</a:t>
                </a:r>
                <a:endParaRPr lang="en-GB" sz="2400" u="sng" dirty="0">
                  <a:solidFill>
                    <a:srgbClr val="F25E4F"/>
                  </a:solidFill>
                </a:endParaRPr>
              </a:p>
            </p:txBody>
          </p:sp>
        </mc:Choice>
        <mc:Fallback xmlns=""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66D79590-3A82-4E62-8D13-571A0FFE22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3533" y="4829263"/>
                <a:ext cx="2971467" cy="1200329"/>
              </a:xfrm>
              <a:prstGeom prst="rect">
                <a:avLst/>
              </a:prstGeom>
              <a:blipFill>
                <a:blip r:embed="rId13"/>
                <a:stretch>
                  <a:fillRect t="-4061" b="-10660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Imagem 32">
            <a:extLst>
              <a:ext uri="{FF2B5EF4-FFF2-40B4-BE49-F238E27FC236}">
                <a16:creationId xmlns:a16="http://schemas.microsoft.com/office/drawing/2014/main" id="{01785854-F616-4280-AB47-F53A72BC1EC9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90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11" grpId="0" animBg="1"/>
      <p:bldP spid="6" grpId="0" build="allAtOnce"/>
      <p:bldP spid="10" grpId="0"/>
      <p:bldP spid="37" grpId="0"/>
      <p:bldP spid="51" grpId="0" animBg="1"/>
      <p:bldP spid="43" grpId="0"/>
      <p:bldP spid="4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LMS_API_VERSION" val="SCORM 1.2"/>
  <p:tag name="ISPRING_ULTRA_SCORM_COURSE_ID" val="1659377C-373D-46B5-8979-918BB94479B4"/>
  <p:tag name="ISPRING_CMI5_LAUNCH_METHOD" val="any window"/>
  <p:tag name="ISPRINGCLOUDFOLDERID" val="1"/>
  <p:tag name="ISPRINGONLINEFOLDERID" val="1"/>
  <p:tag name="ISPRING_SCORM_RATE_SLIDES" val="0"/>
  <p:tag name="ISPRING_SCORM_PASSING_SCORE" val="0.000000"/>
  <p:tag name="ISPRING_CURRENT_PLAYER_ID" val="universal"/>
  <p:tag name="ISPRING_PRESENTATION_COURSE_TITLE" val="L1 version 1"/>
  <p:tag name="ISPRING_SCORM_RATE_QUIZZES" val="0"/>
  <p:tag name="ISPRING_ULTRA_SCORM_COURCE_TITLE" val="Lesson_01_Q2"/>
  <p:tag name="ISPRING_PRESENTATION_TITLE" val="Lesson_01_Q2"/>
  <p:tag name="ISPRING_PLAYERS_CUSTOMIZATION_2" val="UEsDBBQAAgAIABJEbE5rXzME1QIAAPcHAAAPAAAAbm9uZS9wbGF5ZXIueG1spVVbb9owFH6mUv9D5PfaMLStQqHVVAntYa0qdbe3yCQm8erYnu2Qsl+/Y+cCSYFtGhLIOTnfd26fD/HtSymiLTOWK7lEMzxFEZOpyrjMl+jL59XVNbq9ubyItaA7ZiKeLZFUkqEoYzY1XDvAPVJXLNGBAQMpirThynC3A9op0PZB5lN0eTEBF2mXqHBOLwip6xpzCwiZWyUqT2JxqkqiDbNMOmZIkwGKOuzC/RkN31JJ4naa2QOkdv8euCXpOV4sH5DUc6xMTt5MpzPy/f7TU1qwkl5xaR2VKfQLmjgJXVzT9PleZZVg1tsmcZPkE3POJxFsk9gt+OxaRtakS9Q4JCWzlubMYiFzRHq/jrMjaDCdNaEySyTd8pz62hLbeoUR7UlsoYxLK9ein9lurajJkt5+4B+TIxnHG0Ft0fLZQS2B/5m3xQS/xD8fzSVUVK0FtwW8OoTsrceLIMOocRl6HBT7AIpdeRIUGfaz4oZl4fFrr/vpDDWxZCVEyA7bOgUbnFY0dcrs7gABgm3Fgnt94EYfOIA8PBwe4PDYTWZPgroqN4y6yrCuRZN4yzOmHqgxYU43Gyosi8nI2oLJEB2TptZ2OvtJxIUrxdu/GIr3G83khz03kgD4z4l8BI6+H1xm7GXF4bVjJXTUMWi1t2GnBfbh9unYal0eXKCBaa9+GAnUEDlqcgb3PaOOkr2dnIKujaot6KLSGqT/muL1+z4vMk5sNJh+GjE5sgjitLJOlfxXGPVgQ7hFmOkZ8V5eRKc+HeiD5j3k/fQcorkIMKFkkFJ3LTbnsHAttpzVTx3FVWvAGpbWkd3mT6OF5k2P/nZ128gbEt1YxnuLuUo3Xp18Kz3yydiGVsLdHdYyXJYBOqr1+J48xvUNdKrqJ/6LRTXP/F/hbA4NjgrG8wJk8+56fsAgVErFMHwwnYq4UbLrA8YkPDW/YRLdRm4V0ojrhJDiVv5w/A1QSwMEFAACAAgAqZp6Trj5mLriAgAAZwoAABgAAABub25lL2NvbW1vbl9tZXNzYWdlcy5sbmetVl1v2jAUfa/U/2BF6tvWbm97gKAAbmU1JDQxpd2L5SYuWE1iFjt07NfvxoEOtqEArYQibOd+nXPudTq9n3mGlqLUUhVd5+vlFweJIlGpLGZdZ0KvP39zkDa8SHmmCtF1CuWgnnt+1sl4Mav4TMD/8zOEOrnQGpbarVd/1kimXWfcZ31vcMtoyLzxmPUnlIYB870+9h23z5OXztX69T3WgzCgUeizsRdgnwX4gTpu/TzObhzhe8etn612kyjCAWWxT4aYkZgFIQVno7GPKR467qOq0JwvBTIKLaV4RWYuADcjS4F0JlN7kCjYKCrRFmwYjjwSsAjHNCIDSsLAcWNVlqtP1i2vzFyVEE6jVGr+lInUxgSG7PmiFBpCcwMMIviZuYQ3Vc5lcdkWGmrEEaATx9MwgrpwYUSJOFpwrV9Vme7Utx2ozTEJBiFAOKBbzmntY+MYcpSgs7IUiWl3Bll6Fpk1I1MSDMMpo1YINRl5pQ0Ani8yYYTNVtal8MSi8iSeFTCTCb5sUIPolqZWgEY4jr0bzPrhA2gARBceYxHeOm54e4zFI46hIBy32QTePbnxLCKgzo10NtJMeK2EbIV4koBdzdxSqkrDTs0mCMhWry+PCxPjuwkohnj+ng5ovAL0djWTSwF5lKkoWwNBUw7wkAQ37G5CvrNrj/h4+B+a+QoVyiCeLnmRCCA24ZUWaAVnqUztWS0xG/9HJX8hbtYNebHu5WCIHy6OzWen/feojxsj8oVpC10Dtk7/lCzqdtqbwiGlnxY/HuDAi0j4McxomVdZM7Dezc9bZsdy1JrEO5E6nK0PzcQq5eApaYVy+njcurN2xhgl1McwLcHhrCkMXGYyl0akB/icjHCNaAzDphk+O5VMVZWlVliZfLEDCC6mKhf/3obPpcrtbsb1BthmAPbek0VTXNQEHR9xK75p42B+tqRxOkuUQCUf8nnBm9bJVQ5bf8V9W2n7Sdi52vpC/A1QSwMEFAACAAgAqZp6Tray98ilAAAAggEAACkAAABub25lL3BsYXliYWNrX2FuZF9uYXZpZ2F0aW9uX3NldHRpbmdzLnhtbHWQwQqDMBBE736Ff1DoOQR6Lm2F+gMrjhKIiWRXwb9vImpLmx533swuO4ohYlzPuihLRZP4p1AQLWGCOr3nRJlmXJwZSIx3URbw5suRlLDej1UAw8mKdEeWo/9H349XlpZjEe/2DMkHajNAn3OBlaSQo9n0q1YvI3QXEA98ickHR43FFUvjKbT3w7B9/BenbPxsGnDzLTSn9h4zgjp9qEWsbO/9BVBLAwQUAAIACACpmnpOH1SKajADAADHDgAAIgAAAG5vbmUvZmxhc2hfcHVibGlzaGluZ19zZXR0aW5ncy54bWzll91P2zAQwN/7V1iZeFwD2iZNKC1i/ZCqjYJIYfCE3NhtTjh25o925a/fOW5L2coWviS2PVRN7Lvfne/O5zg5+F4IMuPagJKtaK+5GxEuM8VATlvR2aj/9mNEjKWSUaEkb0VSReSg3UhKNxZg8pRbi6KGIEaa/dK2otzacj+O5/N5E0yp/awSziLfNDNVxKXmhkvLdVwKusA/uyi5iZaEGgD8FUou1dqNBiFJIB0p5gQnwFrREJ3tC2ryKA4SY5pdT7VyknWUUJro6bgVven0unvddyuZQOlCwaUPh2njoB+2+5Qx8A5QkcINJzmHaY6eYrDmwGzun2IvncS/MipyWDP1jI7CxUu7hOOEcjrjS2M4Qq2lWY761rQnVBiexJtDKzHwIaSZhRl6dqse/J04IVJXlkrbttUOET8NrijxPZhkojaMLd/JWAmMbeUUlkkx5mxICx6inV6D7KPQXkQmtACxaEXHJZckpRKTC5YKyNa6xo2NBVsltb+UPtRABTmTgNXHyVEa3VoPi8pyqg3f9Go1Y3xks/ZX5QQjC+WIgGtOrCIYXVfgU87JZgrIRKuiGsUSscQIQIsz4HPODqpQLYH3GbpEE4VDTSzFUnAbLHxzcEPGfKI0cjmdYeHiOJjAbz4IXFJjbqF05eNO+mXQ7V0Nht3exY5fIGUzKrMHwrGceFHaF+HTBZHKrvQwHBl1hldJYcCquTpraz4+DeuKxjw/Uzbu8A0UTtDnxK8DsoF+wZS/jJWHJP6PHtQ2m9NZtdH95q3QuMUBUxKYOJFhSwK57IA1gBmVREmxIDTDpmx825iBcgZHQoMIaPN4D4M+lmn1NoUZNkmlGde/R7KFxEaZ9ZUufDIZ8edfK+p2RhizUe/0sDManA9Gl1ej3sUonEZr9Xhr90xi39S393h/aLzGFn9y2juvE/khBqFWhnppLdxxHanjz3WkTsOZdLJxHtVyAXvMNOwZ7DICCsAieEUV85SvglBtz1wxf82G+QdW//o+CWuvP+0dDT4df+n+77vgqXEIb6s7U3znXpPEWy9AfqYACQVeq/yhuL41tT+8303i7VONBtLuXj7bjR9QSwMEFAACAAgAqZp6TkKBxMUYAQAA1AIAABwAAABub25lL2ZsYXNoX3NraW5fc2V0dGluZ3MueG1sjZLRToMwFIbvfQqC95BNjZp0TdzQG6Mu2V7gAAfSrPSQtpDw9naFjakQx1X5///rac8pMwehgha1EaRW4SLkN0HAMpKkd2itUKU5KictEPkqTBtrSUUZKYvKRop0BTLkt2/+Y7FP/keRq3ktU0CGY5mH5dM6uQoZatyvH5PN8xxQQ4lRCtmh1NSo3OU3r8kiubvID8vLhjDzszvQWNpZ0JZb3SCLx//eN9DiixIVWNdnZ1g0Q3LK6RlJVG81Gtcub/ICpHHEH308wlZCd97MnIAJZw7Ziwr5cgrxTo8paEXp1X1XIy80uiK/xD6JClKJ79ilBDr/PEeGu8/aPe3u2FT4QTlyc+zll5sniy9UP5txEm7tXjP/BlBLAwQUAAIACACpmnpO15twlisDAABvDgAAIQAAAG5vbmUvaHRtbF9wdWJsaXNoaW5nX3NldHRpbmdzLnhtbN1XTU8bMRC951dYW3FstqiXCiVBNB9qVEgQGyickLN2siO89tYfScOv73idhEADXSgRqIco2fHMm/Gb8XO2cfgrF2TGtQElm9F+/VNEuEwVAzltRuej3scvETGWSkaFkrwZSRWRw1atUbixAJMl3Fp0NQRhpDkobDPKrC0O4ng+n9fBFNqvKuEs4pt6qvK40NxwabmOC0EX+GUXBTfREqECAH5yJZdhrVqNkEZAOlHMCU6ANaMBFvvN5iKKg8OYpjdTrZxkbSWUJno6bkYf2t3OfufzyieAdCDn0rNhWmj0ZntAGQOfn4oEbjnJOEwzLBS5mgOzmf8Ve+9G/CdGiRy2TD1GW+HepV2C44JyOuXLZGih1tI0w3hrWhMqDG/Em6aVG3gGaWphhpXdhYd6J06IxBWF0rZltUOIB8YVSvwITGOiNpItn8lYCaS2LAqnJB9zNqA5zsRpT0ZkQnMQi2Y0LLgkCZXYUbBUQLqOMG5sLNiyk72l95EGKsi5BBw5Tk6S6C5n2EqaUW34Zi2rFeP5TFs/lBOMLJQjAm44sYogpy7HXxknm8STiVZ5aRXUWGIEYMYZ8DlnhyVBS8DHEl1hitxhJM5fIbgNGX46uCVjPlEacTmd4bSiHUzArz8LuKDG3IHSVY17yXG/073uDzrdyz2/QcpmVKbPBMch4nlhd4JPF0Qqu4pDOlLqDC+bwoCVa1X2Vn95G9ZzjH1+pW7cwzeQO0FfE35NyAb0Dlu+myzPafxfK6icNqOz8qD7w1tC4xEHbEnAxIUU1QrkUvcqAKZUEiXFgtAUpdh42ZiBcgYtQSACtHl5hSEex7R8msIMRVJpxvXTkGwhUSjTntK5byYj/tJrRp32CDkbdc+O2qP+RX90dT3qXo7CHbQOj7eqZyP2Ur5d2f1V8VDYx2+n7Kdn3YsqhA9w75Ua000qwQ2reA2/V/E6C1fR6cY1VKkElJZpOCooLgJywN6/o0HZ+hcAnpyUMFuvPCjv4Hj897ve2muzTRZIwnPwQbvWh8oEJN2T/tfhcWenTEA1Kt52FP6VifC0eiWK7722NOKt7zc1tN9/SWzVfgNQSwMEFAACAAgAqZp6To5z9vpqAAAA5QAAABoAAABub25lL2h0bWxfc2tpbl9zZXR0aW5ncy5qc6vmUgACpRwlBSuFajAbzE8qLSnJz9NLzs8rSc0r0cvLL8pNBKtRUnYDAyUdnIrzy1KLCChNS0xORTHU1MjCyQWnSoSJJk7mLs6WyOoKEtNT9ZISk7PTi/JL81IgypxdXQxdjJXAqmq5agFQSwMEFAACAAgAsJp6Trx9NfdKAAAASQAAABcAAABub25lL2xvY2FsX3NldHRpbmdzLnhtbLOxr8jNUShLLSrOzM+zVTLUM1BSSM1Lzk/JzEu3VQoNcdO1UFIoLknMS0nMyc9LtVXKy1dSsLfjssnJT07MCU4tKQEqLNa34wIAUEsDBBQAAgAIABFEbE4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CvZMdOkEkmJSgFAAD2EwAAHQAAAHVuaXZlcnNhbC9jb21tb25fbWVzc2FnZXMubG5nrVj/bts2EP6/QN+BEFBgA7q0HdBgGBIXtMTEQmTJFemk2TAIjMTYRCTR1Q8n3l97mj3YnmRHSnbttoGkpEAcmJLvuyP5fXdHnnx4yFK0FkUpVX5qvTt6ayGRxyqR+eLUmrOzX36zUFnxPOGpysWplSsLfRi9fHGS8nxR84WA7y9fIHSSibKEYTnSoy9jJJNTazaOxti+iFgQ4dksGs8ZC/zIw2PiWaMxj+9O3rQ/f8TaDqYz7F9HXnAeRGP33BrZKlvxfIM8tVA//Xp8/PDu/fHPg2DoFHveIRAySO/f9gDyWRh4EaARL/LJJ2aN9P9hdsGcea5PrFH7ZZj1LCSX1kj/77SbhyHxWUQ91yGRSyM/YGYtPMKIY42uVY2WfC1QpdBaintULQWwoJKFQGUqE/MiVvAgr0WXMyeYYtePQkJZ6NrMDXxrRFVRbF4bWF5XS1WAuxIlsuQ3qUiMT+Cbeb8qRAmueQV8RPBXLSX8UmVc5kfdrq98L8COIdmUUIrPYXHZblKAdAB/L6slvEuEeg0u7vNU8QTdFgIAA4r4apXKuPmlpKtCRzhL+aYzihBfuf45kD3waER8Z/vEGpE8QU7B9WQHooSYkhAACl6K4gm2keG6MUc4TYchTNzziQcfpkOYyMUyhU81NI4ZASbMRN5lBUwlIXCc0qsgdPSigSvE0YqX5b0qkgOW7u9nF7Dr2wEIwWZ74ExjbIGBHxJyX1GIuOoGgyix4XerK5gqEDBiJhloSWV1WYFsslUqKmGilXoqPDaUuhG3CvSVCr5uuA/ejdg6ae7huW9PojHbpVCP13m87GkH4vyuPvbVUANN9jnfGVOLFo2DT5BdIBkGQyyCC8iBF0MsrgmFRSa0y8bHl+45NrsEeW+blLZJL+Y6x6QbxOMY7DSb1lLVJTzRSwKpyexIeTTMDSUf58BiF3uP5NYGFehgRgu5FhBHkYii0xGke5s4WlQf5+4f0Rl2PeJ8h3p8g3JVIZ6seR4LIFvM9Z5u4F0iE/NO0974/1zLvxGv2lT/qq0SvkM+vRoaz0FheUQRvKpEtqq6XOsFa8N/ShRa4o+G0GfqT/NPbeLj0A1+zM6UMqvTpgI9e392kQ3do84gnrlS/XfrR0dCm1JDoGHRxRF6jLS/1US7HbuBroiJ6G/n+mdgM2vqFhQ2N79V/a39oAXwFXoqBp3AGpvIKbQ6GVSh/raXMOuD8C91wehvf0XG1GVQda7ETSmrTs9Gz73rq5Hz0wvrXs96UGyYyzwI2QfARdsPliiVGcSf9MCcT8l2BZoScTCTK1WniZF/Ku9MmYC1rTPxbTd8W6jMPE15uaV/U6Y+PCeKZnJh43Q2oJ/aKbj3/uwJ+Om7RAkOoY2xsW/r3sfWak97GoF89FJ4jG5bJ9BRxqt4CeX4VtV50hOoOYI55AwDWDtnKnjR3YW1AF+F0TxF7dPfB4Hojg6SKNmB/emrSpR/DQbR09hh0ObgJx6qTiCGx4cBmEEfq/bgu7XreQ5mLnD5hxwweVPiMpXBo6NuvyCVdusxY9ieTEFN1IhH1QW0kEMQtuSxg3kIB7RWhzYAQTvAZJUKRB64Vs8Q1CkOLyDPmiOXNZry4g6SNFMqHRSb2UAtjmrYnL7caNRVKvNBkT+vROoJM3cWYccx1zuwknB6v2s6ggSOj3F7z5OqRW8we4J9qAFf4YlEVkMBQ0J21zf6isJcB3iK63u2//75t8velN1thoUk1oy/pLD1t1V4NyrNDd3Jm70Lu/8BUEsDBBQAAgAIAK9kx05msqLVpQAAAIMBAAAuAAAAdW5pdmVyc2FsL3BsYXliYWNrX2FuZF9uYXZpZ2F0aW9uX3NldHRpbmdzLnhtbHWQwQqDMBBE736FfyD0HAI9l7ZC/YEVRwnERLKr4N83kWpLmx533swuO4ohYtzAuihLRbP4h1AQLWGGqt5zokwLzs6MJMa7KAtY92Q5GnMoRaz3Ux3AcLKh3f+j79drS+ux6FifIflAY0boUy6wkRRytJhh05p1gu4D4oEvMfngqLW4YG09he52GF7V/MUpGz+bR1x9B82pvvuCoKoPtYiV7cU/AVBLAwQUAAIACACvZMdOO/6P5PsAAAABBQAAIAAAAHVuaXZlcnNhbC9rZXlib2FyZF9zaG9ydGN1dHMueG1spdLRaoMwFAbga/sUkgdYdXZrB2qhdL0elO0+6GkbGhPJOdHu7WfZBmNEa+zdHwIf/zmcdH2pZNiAQaFVxuKHiK3zWcoL6t6YBz8pVLyCjNWSf75xi8DyIEjxpA0VlsJCl91n8si6pMhombGIhXgSB7qmecfMv53/oIIL7aUo3eDCH6wNNEJb7EeTiS0JapcXJ3eU9DPjIfMgDA6s8vmPGI9rKfkQ+DQN/BDQQtnLrvyXiVdrT9zQzcF9xFdV3px7rAdw3mnTcuMmX6aRG16ce82lv9loaSt4d15ksprqbXWrXOIi8hdJH48SdlZKLAyA011GIw5z9psw/wJQSwMEFAACAAgAr2THTtC9L7ROBAAAhxUAACcAAAB1bml2ZXJzYWwvZmxhc2hfcHVibGlzaGluZ19zZXR0aW5ncy54bWzlWN1u2zYUvvdTEBp6WStpkyU1ZAeZLSNGHTuzlK7BMAS0RFtcKFIVKafu1Z5mD7Yn2aFoK3bitHQWA+l6ESQ6POc7h9/5IUPv5HPK0IzkkgredPbrew4iPBIx5dOmcxl2Xx87SCrMY8wEJ02HCwedtGpeVowZlUlAlAJViQCGy0ammk6iVNZw3dvb2zqVWa5XBSsU4Mt6JFI3y4kkXJHczRiewy81z4h0FggWAPCTCr4wa9VqCHkG6VzEBSOIxhA5p3pTmHUZlonjGrUxjm6muSh43BZM5CifjpvOT22/s995u9QxUB2aEq45kS0QarFq4DimOgrMAvqFoITQaQLhHh046JbGKmk6bw40Cmi7D1FKbLN1rFHaAjjgagGfEoVjrLD5NP4U+azkUmBE8ZzjlEYhrCC9/6bTCa+Dfq/jXw+GoR9cn4XnfRPDFkah/zHcwijshX1/G31b+LOrC3/U7w3eX4fDYT/sXdxZAaNrhHjuOmMeMCuKPCIVYZ5KinTMMWVQo/dolERBlTOcT0kouhSSOMFMEgf9mZHprwVmVM2hGfagGW4IyU5lRiI10mlrOioviHMHZwAhMMhlVRKH76qSODpe27prvN9ta2OUHlYKRwkUD8jK0Dx3VbRUo7qNcKToDAqT3NvkpGAsKLJM5Kqlgy59rwqrGB6B8SaCrzGnv9FYsLjii6RjEg9wSlY6LrihvAua+w6aQI4ZMDnMCEcB5tDlVAG7UQUgi7FUVJXd3V1on+YUMwR4MIYIOg8esB0lOJdrSa0Sq3srav0+EIrIPwzbRvSoasAoeNGlZaX/myhYjOaiQIzegJ1AUHlFCn8lBK32N5rkIi2lMIEUkqWbGSW3JD6xcXQFLtICLGHcZYwo4+FTQb+gMZmIHHAJnsFwBDmVBr++FXCGpbwDxcsYX5mu7Q06/sdXeoM4nmEebQkO5UrSTO0EH88RF2ppB3REuJCkTEpM43LNZm/1p6eh6hjI8zNlYw1f0rRg+DnhK0JWoHeY8t142Sbx34zA2m2CZ2Wj6+YtoaHFKaTEYMJCBNOO8sWEtQCMMEeCsznCERxYUo+NGRWFBIkZEAZaPj1CYw9lWn5NYTKDxzwmuRXk3v6btweHPx8dv2vU3X/++vv1V40WR/kFw9qdOcvbj94V7Kzu3Ri+YfSVe8MD267IU12o8QOnm+9CFua9QeiPTtth70MvvNoAULL38MzyXH2ebj5ey0vGSz1dA/901D5DIz+47IdBw6aiBgKaV0UJ1OREX79tbC5G/gcrbCDcRm94GUKN+FY95QdWnodWft/baI3MLeJi5QZhFQKcClMz5eBcYDSlUJvfRY9btduTxsP30eL/+QZtZsSOWpzgPEp2Vkc/xhDeZYL+x7S/7H8tn434deYC/7z3y7Df+QFmywtl0HxVz0tr70meu/HlTq+klNMUaNUX7uq5r3V4sOe5m5dqNUBbfzxt1f4FUEsDBBQAAgAIAK9kx05/nWwMfQQAAKkUAAAhAAAAdW5pdmVyc2FsL2ZsYXNoX3NraW5fc2V0dGluZ3MueG1svVdbb+I6EH5ufwVipT5CuezSqimr3pCqw9lWp92+O8kAFo6dYzt0+fc7duLgQFpSbVmiqnjmG8/nmfFMCNSS8tYKpKKCX7b77fHxURBlUgLXz5CkjGhohUTBfXzZnvycTttdixBMyCfQmvK5QkEhaVFERSJJCV9PxVx0QhIt51JkPG6Pv0wG5gm6FrpltFinIBnlS8R97Z9d307qcYwqfa8h6cxIBB2BxNHgrnfXv+s3MUglKAWGzPntVf/q2x4bRkJgzstwNDwbXjWy2LiZ2E8joxVVVFujUX80GA3rjTC0iK3G9R0fqUiztHkaUinmhvuWxcg8eyyYIDFWA8Jvz82zB46VtTZO9uRbwy+9J/ZhprXgnUhwjUXb4UImhKHNzH4a2RQZbmBhq6h0gczDuIGBq6BwFEdvBYbMoRr1COJe/FaeMHogq/j32OdV4weT1AMVozHyEDK2jOHUPBto8c27+YGJoRTs0XiodARTzyGDsZYZBF23Mhq1EK8Pmcbr7rS+xCEe8YyPJFMwnhGmCtBG6GD/wSvlsbdPIXD6F8GyBG5ylh6sKnfom5trmzffZykrmUlYFaLNfp7Q4X5gvHdwntDhnkzQHzhb74C3NcbCXaFrYpO3CXRB2Yv0UQCc4HcXHreyKrP/1HQe5TksBBaQiBjGtiCeaQImN0HXygyL7haNgJMVnRONY+RfgwnXTxpSFXS35HkN1ZZMoKlmsFtIkcikQg6ofKketUZjDPKrp670FGbaYatCF3ozpfxc2/Xxu0F12+dByhctjfPrsp0QuQT5LART7VZhgj0Mo2vH5jbcjAlsPyDv+Uw0MeBCg7+zJVeLFPllaoQlWpNokSCTetZl7GzyapMUFP52k8ezJAR5hwmn4AqtKjOoBZ0vGP7pFwqvEFfhbyiNnV7gVpzQsoY9gU0xEBktXH3nCyNPMqYpgxW4juAJzCHfOE6g8DLsntEUTrXYPMneSiuax6YSKv2uotiBvyAfUW1CvmJPIWsSKnuaTUNwTdij4PXloq2ZKvQ7ml3bQvF3RGVNtDAlXuRIpsWTJlIX223W9qhkBVecJrZ7oNi4ccRqVMaECZEWQbAqh9+RO+9moJQbldvXaOoNTGcc9+sMrKbaGJ/xuo1nEsDvilZ4XLbqf2AdCiLjHyWg0rtr1MYWT4bDzDZYZcL3gC8cQdeT2nR4WVgW+zwthNRRptX4hOmL778SVv4YOPk/E/qi1znNv3w/mesLAyKRPZ9ZHm3WLU4SKGxSN6TzpUVaqCq8tSLkVIAH/fx/q5gKhbjw2lILOtNVWbd03c19v0OF47S1Q7QRleEhqWC3X1GRqeZ0BgePDI7oJkx6g78SmM9n0/s4mxmV6gMl862WS+9zIsPIR6h8PTSVfP42JnR2yKKx76V2VPxBmj6Tyx2P/yBLn8UEYDkR8hU7eyMy54cmc42/UBuzGR2Szcr+3vvZqMMMzg7P5Fa88iZchqeH5KLFfM5gkjGmInwxacRodPopjcZb2peJoLv7UnKMby1Liu84x78BUEsDBBQAAgAIAK9kx07mRcYRSAQAABEVAAAmAAAAdW5pdmVyc2FsL2h0bWxfcHVibGlzaGluZ19zZXR0aW5ncy54bWzdWN1y2jgUvs9TaLzTy+KkTTcpY8hkwUyYEqDY6Tazs5MRtsDayJJryVB6tU+zD9Yn2SMLCASSikzYTvYiQ3x8zneOvvOnsXf2NWVoQnJJBa85R5VDBxEeiZjycc25CluvTx0kFeYxZoKTmsOFg87qB15WDBmVSUCUAlWJAIbLaqZqTqJUVnXd6XRaoTLL9VvBCgX4shKJ1M1yIglXJHczhmfwo2YZkc4cwQIA/lLB52b1gwOEPIN0KeKCEURjiJxTfSjMLlTKHNdoDXF0O85FweOGYCJH+XhYc35p+M2j5tuFjkFq0pRwTYmsg1CLVRXHMdVBYBbQbwQlhI4TiPbk2EFTGquk5rw51iig7W6ilNjm5FijNARQwNUcPiUKx1hh82j8KfJVyYXAiOIZxymNQniD9PFrTjO8CTrtpn/T7YV+cHMRXnZMDDsYhf7ncAejsB12/F30beEvrvv+oNPufrgJe71O2O7fWQGja4R47jpjHjArijwiS8I8lRTpkGPKoETv0SiJgiJnOB+TULQoJHGEmSQO+isj448FZlTNoBcOoRduCcnOZUYiNdBpqzkqL4hzB2cAITDI5bIk3r1flsTJ6drRXeP97lhbo/SwUjhKoHhAVobmuauihRrVXYQjRSdQmOTeIUcFY0GRZSJXdR106XtVuIzhARhvJPgac/oZDQWLl3yRdEjiLk4hf/0Wd9AIksqAul5GOAowh66mCuiMlhayGEpFVdnNrbn2eU4xQ9CxMHYIugw26I0SnMu1LC4zqZspqv/RFYrIPw29RvSgasAoeNG1ZKX/uyhYjGaiQIzegp1AUGpFCv8lBK02NBrlIi2lDEuFZOlmQsmUxGc2jq7BRVqAJYy3jBFlPHwp6Dc0JCORAy7BExiGIKfS4Fd2As6wlHegeBHjK9Om7W7T//xKHxDHE8yjHcGhPkmaqb3g4xniQi3sgI4IF5KUSYlpXL6zOVvl6WlYtgjk+ZmysYYvaVow/JzwS0JWoPeY8v142SXxP4zA2m2CJ2Wj6+YtoaHFKaTEYMKLCAYh5fORagEYYY4EZzOEI9hQUo+NCRWFBIkZEAZaPj1CYw9lWj6N4e4DHvOY5FaQh0dv3h6/+/Xk9H214n7/+5/XjxrNd3efYe3OLO/Gg5cDO6t7V4QfGD1yUdiwbYk81YUabzjdfvmxMG93Q39w3gjbn9rh9RaAkr3NneW5eoFu36flreLeOh3+vH0a+OeDxgUa+MFVJwyqNjXUFdCuKkqgCkf6hm1j0x/4n6ywgWIbvd5VCFXhW3WRH1h57ln5/WCjNTD3hv7KncEqBNgDYzPXYBMwmlKoxhfR1VYN9qSB8DKaeuslmT7a1WYO7KmpCc6jZG+V84IH7c/Lyf+Y6a3VL7ctNRSQlGqj/2i7PRvp66wF/mX7t16nuVf6qB1/L6Jmn5c+87T8PrT2Qchzt356OwD5+mfM+sG/UEsDBBQAAgAIAK9kx05xTeVowAEAAH0GAAAfAAAAdW5pdmVyc2FsL2h0bWxfc2tpbl9zZXR0aW5ncy5qc42UwU/CMBTG7/wVZF4N0YFOvGGAxISDid6Mh657jIWur2kLgsb/3XUIdt2b0l7WL798r69dv89evxoRj/r3/c/6u14/Nde1Bk6zegOXTV106KXTIyOKDF6KEkQhIQqQrUOWTBg46V+/COUcydo13T9bUMbzi5CA1cnfEzUBGkLbEto7oe2oIh9HsOc1dWjIO+Z0Yy3KAUdpQdqBRF2ymokulvXwGwxg3IL+B10yDg3Tm/guzTrJX8dRmmR87HMcS8XkfoE5DlLG17nGjcwO9Hzopk+v9gp0deHrU9mH6dwHRGHso4UyLDy7nsWzuJtUGoyBn7rj6SSe3JKwYCkIv6FkdDea/IE2jOf1+IPeFqawRzqJk2Ey8mnFcmidEofsOhs2MVl5tU6zVfzAWdhZrxnWIATbg25ZtX8MhWqjzrhApTF3J9JGEzdJVCDLCpkfuOnYTZJzm3W2Xf9GnRiDFHV2vD24ctNngsOYRI1nhsEzWxGvtuzKljOSwZKP2wRVF1QuCEqk6iIFknkWhOhxOzbMGrd+rRpneg36BVFU8emuBUwVJ6Af5RKdwKxlfFVWWtXQmx8V5N752V2G++x9fQNQSwMEFAACAAgAr2THTpQTsyJpAAAAbgAAABwAAAB1bml2ZXJzYWwvbG9jYWxfc2V0dGluZ3MueG1sDcwxDoMwDEDRnVNY3int1oHAxlaW0gNYxEWRHBuRgOD2ZPvD02/7MwocvKVg6vD1eCKwzuaDLg5/01C/EVIm9SSm7FANoe+qVmwm+XLOBSZYhS7eJo4lMo8Uixx2EajhU17/wB6brroBUEsDBBQAAgAIAEZ8xU6D5MijhQoAAMAZAAAXAAAAdW5pdmVyc2FsL3VuaXZlcnNhbC5wbmftV3lUU1cevlaU6GCJntpOJCVaxrGjdUmfBlkjShusrda2miIBtJGkKkEoYhISEgpULYaktEUJEGLrdLSNEoGySVgKNVEJSdWyxIQEJhpElhACLyxZ5qHTnjk9PTNn5t/hj/t759773eV89/st79O3d5OWLF6xGACwZGdU5DsAzM8B4Jl7qIXIyO4KdTPymZf6Dmk7KNNgB5COFz3irQgAykV/cB5agPQXJUdFpwKw7MRsm2ek4VgAYPbtjIx4jxU33FN+dt1gRmafM+/be5eY0vDPNLGLs3cx/+IzMLSht0US8oLwi4MtqynLqH7UrKC++vD4Qh/p5rtRqZUqq71ZFFZfhDlCut+qWHEV3hg+D4DP/oRC7NdeqwDY9uVKLwDOLEMuC/ZmoQFY+Qb6GQAiF20HIPPlCBQA6NW/BaevRfGn2uJXUAV45R+pgqkL9iuXspGlmSLSf1z7Xx00B54Dz4HnwHPgOfAceA48B54Dz4HnwHPg/2ew6Q30r7+eLPtEVzx/Q40qbPnsnHMK/W/2mziBdsMOvnM8mz+t3cO3Z/M94118z3Gpe8zqntqhrl1vJuTpCUkBAMQSnQPypiAC1k42uc4/tF0MKrVyPWTTUKvVbeZzp2+Q+ZMKpjRQqG1yXJR7HOHRsefZSZZG7MxEgZu9FtU0Lfe4X+JdUDKwNctBZulSvIwaaZ92PuhvmlGcxwVuf+fL+BCqp3QJfCkrORS6dn0eLkXJWAAuJJRgKC/6FTnUKBHdNUzkVhnOsa0CF1f5bsTk6gKX2HsdAPGEjSQFjwfLmzyKGlzl/VN1NA1rLYpMns73BpnPb3yhgVeaoXt01M9SFBSAy7HyviipPJ5kPgmAIgnLvCLcqZ5RYlpEIfS/Zo8+DryF0fMetDMMz4JMBzqnS7TSWZv6ejCqKS/wFvt3xuWhfgQ6RbW0Zj7oDfPqmwhAEUdK8p9t6Qgmq/N/MT6ged8vc6tQTZ8EVRzozw0aUwfLFYrnQO/arNHppTk4pgad4w25m82sYz22ZqJfBGn/IAVP8o/t7zBt8QK1t0Oyk/3CzSZZQm4ASqvtEH0LbVjScmSiCqrWsw8Lr3SKIfep9o2N0639qz2HnQM5HRWk1MNVmjuG6+sd1cwH+WmakexhACgPYyMmG3AZLvZZ/nQlResMKsO5x7tM2CERZs3zStu9wmGCstxCoakptFBbY2wSF2maWmG5wcmdiEMT3brjjXWJJb3d8fBtASOcWpVHptXzHSa9QU4VT1VxZpKHaqameDFmO1vHorTzTUXD12toBrqeeIPgT5c91GgwWcl488flLjvKbDLvNkoxfsze2kSuy+hXgY2+mnrMkg13ptc0hltuBgwKvEdl/NHlCEtWVEvKlcqJxLfbqVUNKdgtIoxqWJHgBwUsI9My1dROV8pjlOiIX6G1MMZkWi9jKF7VD+JMHriiLr7fjUn93lfl9of1RTMnKTyru6h60FhsY91Pn+hOD6Gzbj36oNq3wgYOrIdooebKLaWfRPd8RYLbTEW2bYbwi9caEnnhxDLLzYY0pYPA8EAhEABkNgmdFL+aIHTsbzMUs18JEkqVP3gIUcou5av65sK2RFEN7cf2NBVjxaBarCqBaJaT/YJtWGW6Xt5ErVbdFr3PMBfo4j0wK2OkC8OhCuE++PBPhk4KnZtBCaeV1YRxFD1GRSOJpl9qVYgQddSLiaGtbu9jxJpE3JeOc8XVbSP9pa6P9CJZ0EfHJFOCeydNAu8R3cuzYqn0tsyIV20qyVjGXdgGFyYrjT4FKSGX6tSFR3g4O5w4nx5if7O39qperu3tlgZxVUPZQzeP+snVCvdUSpolrb4JuU8huzMp8dhMhaZD1xfj6IGgJKtCeMjkS+/3iagtnmqFpEveRxjjf8c0fGUWUiSfEyvieSEOdRsZR56VnpuYb3vz9mScqiSsYQlILiBnJXMuEEt6On0K9qE1kFB2uZvH4J9KxhYL+VqdsdoW6dpkTsC27qZnwR9aHI7LHYQ4MdtlHnoEJ0jMFXW+5AjWcZxQd7J5k1XmujJSD1X2aK41hdEtAl9XSI5+QqPO5wyqvTuu6krv4kYkj8MqDtA1YfaxDlUHoqzKoqVZdGryrDvGBV0uPbTFkPsxibawDXXWZmVsa1+jd+CvVWUU3BeIG2wTdWruInMoT7JmQ9yU/0g7PMP+8Sk95b7Va468Hql1BZ8TtxErfFUCs/5qjKpeP5OUNgVBASdYql0kLTonsFNH3AZDuEy9d/fROjzizeo6elzjdG1RgCzNX9IhvhMz/wknowXM53s0awuVcPUabNKCPjf5nKXccuaTck3JMMPP4/96plDb/+nZdXEbgi0BC/pg+1JyalNZ1qgxHAuNSK/GrDljSfORteEkKS5zCr7B/CJJO/r5Hb9BrGRVSWVG75UNuNm3KOFYHsoQpSCxJx/jGbgStz19MBoJxjJB9kSHTXXRLoQI0NtK/F2ByLUr0LEXfzEB+y7jvCTetFBz1KJrL+/BYMgKygm10+1fdV+5DpLzF/bBamMotXZxC+L09Xl1zmvBpT0mJp1upLfWayylq1BMCHfQjjl3Ucx80ODZNBujUrW8uuEnr5G6WY87w3hOKDLbXWNUAMpeFb61X4UTac5cxrzXKhDSabhXZNGv3Qgt4xJoSnWgp1jfLT3C7VdbrXtnvVvmCtlzV23ycE7iNC5Ca2I4/lqwkk9Ca/Sbh6RerISnDvNmawPu73h91yumkBschIaj1b4lhzg6J5dHaUdis0h9UprnPT7JdZOuH/BHoox8YV/hMN54LXjXieP7f6iQ7ntPvebn0+zEOqK7GE6Bsj44xvXVt5mC7DOcn2f1cNQzsoNXz0ecRcH1o+mHh60qcnayQRtjVcg1k5817aiNdRcgpNPVXNqhbiKwCEKSwqOqfUufUHBMOT85zvp4LCb+yRtdrMxrudpR8TS2CMVNpwMFlZEO4QRcuficy5CbO8URmFnHnULdXnUivbRjxeDIRs6vfNTAVph1op4/Mtw6bLXlTZD1xY4bzul1EVv9SfbEB6MjUB0d1XIjUSrBKCUE/6jUavl6nPA7982jEg7kHyXzeCkNeiPCiVb9+DSjCot4iXF5DpKNOJ/33nGcf1ntYaJ5tyozPPm2yXTLp6dIFp+NmAa8OTqT0SAXfMh9QJQgwi4rfKLujMg9soR5oGysbOXmGhKaZwjagTaK9w6Zv3fBuq8OccMf8ziPJ42zHNxAjP2mIfeHQ1Whv5soZ808UJu7UsHz6lNJoLsRkyNdQ2W030m7rpBFsfgaY0ZqG5LoWL4RLBfqn5k9lwnrNN2w2+FL/m0OP23b/TXZqcJXs8c3fBOT5A2aB8u2CvEe5pPTxpBiqVn661ahy3PIjSWjPVASUnqsNyk5L/3cr4uflz6+p0rcRRvqh0oXt2wc8FYXnwdg3DlJb4r2n61fxI/QAybEn6WXspAi40V2F8u+DGSWzVZRbf9aCjm+2fzj+VD5uPbdiK2Uib8FWFccj3sG/ATrTZ470d8GardCrD8vvCQyouPHFPeJe7yRahDw/f/HCjJqenyAD7TWDznbD57FIevAztd2R5ZtP5j1D1BLAwQUAAIACABGfMVO5WXGsUsAAABqAAAAGwAAAHVuaXZlcnNhbC91bml2ZXJzYWwucG5nLnhtbLOxr8jNUShLLSrOzM+zVTLUM1Cyt+PlsikoSi3LTC1XqACKAQUhQEmhEsg1QnDLM1NKMmyVLMzNEGIZqZnpGSW2Smam5nBBfaCRAFBLAQIAABQAAgAIABJEbE5rXzME1QIAAPcHAAAPAAAAAAAAAAEAAAAAAAAAAABub25lL3BsYXllci54bWxQSwECAAAUAAIACACpmnpOuPmYuuICAABnCgAAGAAAAAAAAAABAAAAAAACAwAAbm9uZS9jb21tb25fbWVzc2FnZXMubG5nUEsBAgAAFAACAAgAqZp6Tray98ilAAAAggEAACkAAAAAAAAAAQAAAAAAGgYAAG5vbmUvcGxheWJhY2tfYW5kX25hdmlnYXRpb25fc2V0dGluZ3MueG1sUEsBAgAAFAACAAgAqZp6Th9UimowAwAAxw4AACIAAAAAAAAAAQAAAAAABgcAAG5vbmUvZmxhc2hfcHVibGlzaGluZ19zZXR0aW5ncy54bWxQSwECAAAUAAIACACpmnpOQoHExRgBAADUAgAAHAAAAAAAAAABAAAAAAB2CgAAbm9uZS9mbGFzaF9za2luX3NldHRpbmdzLnhtbFBLAQIAABQAAgAIAKmaek7Xm3CWKwMAAG8OAAAhAAAAAAAAAAEAAAAAAMgLAABub25lL2h0bWxfcHVibGlzaGluZ19zZXR0aW5ncy54bWxQSwECAAAUAAIACACpmnpOjnP2+moAAADlAAAAGgAAAAAAAAABAAAAAAAyDwAAbm9uZS9odG1sX3NraW5fc2V0dGluZ3MuanNQSwECAAAUAAIACACwmnpOvH0190oAAABJAAAAFwAAAAAAAAABAAAAAADUDwAAbm9uZS9sb2NhbF9zZXR0aW5ncy54bWxQSwECAAAUAAIACAARRGxONmFYAkcDAADhCQAAFAAAAAAAAAABAAAAAABTEAAAdW5pdmVyc2FsL3BsYXllci54bWxQSwECAAAUAAIACACvZMdOkEkmJSgFAAD2EwAAHQAAAAAAAAABAAAAAADMEwAAdW5pdmVyc2FsL2NvbW1vbl9tZXNzYWdlcy5sbmdQSwECAAAUAAIACACvZMdOZrKi1aUAAACDAQAALgAAAAAAAAABAAAAAAAvGQAAdW5pdmVyc2FsL3BsYXliYWNrX2FuZF9uYXZpZ2F0aW9uX3NldHRpbmdzLnhtbFBLAQIAABQAAgAIAK9kx047/o/k+wAAAAEFAAAgAAAAAAAAAAEAAAAAACAaAAB1bml2ZXJzYWwva2V5Ym9hcmRfc2hvcnRjdXRzLnhtbFBLAQIAABQAAgAIAK9kx07QvS+0TgQAAIcVAAAnAAAAAAAAAAEAAAAAAFkbAAB1bml2ZXJzYWwvZmxhc2hfcHVibGlzaGluZ19zZXR0aW5ncy54bWxQSwECAAAUAAIACACvZMdOf51sDH0EAACpFAAAIQAAAAAAAAABAAAAAADsHwAAdW5pdmVyc2FsL2ZsYXNoX3NraW5fc2V0dGluZ3MueG1sUEsBAgAAFAACAAgAr2THTuZFxhFIBAAAERUAACYAAAAAAAAAAQAAAAAAqCQAAHVuaXZlcnNhbC9odG1sX3B1Ymxpc2hpbmdfc2V0dGluZ3MueG1sUEsBAgAAFAACAAgAr2THTnFN5WjAAQAAfQYAAB8AAAAAAAAAAQAAAAAANCkAAHVuaXZlcnNhbC9odG1sX3NraW5fc2V0dGluZ3MuanNQSwECAAAUAAIACACvZMdOlBOzImkAAABuAAAAHAAAAAAAAAABAAAAAAAxKwAAdW5pdmVyc2FsL2xvY2FsX3NldHRpbmdzLnhtbFBLAQIAABQAAgAIAEZ8xU6D5MijhQoAAMAZAAAXAAAAAAAAAAAAAAAAANQrAAB1bml2ZXJzYWwvdW5pdmVyc2FsLnBuZ1BLAQIAABQAAgAIAEZ8xU7lZcaxSwAAAGoAAAAbAAAAAAAAAAEAAAAAAI42AAB1bml2ZXJzYWwvdW5pdmVyc2FsLnBuZy54bWxQSwUGAAAAABMAEwCkBQAAEjcAAAAA"/>
  <p:tag name="ISPRING_UUID" val="{88777C08-DF38-4479-93FD-D0EE4D1767D2}"/>
  <p:tag name="ISPRING_OUTPUT_FOLDER" val="[[&quot;q\uFFFDf\uFFFD{C4D6D3BE-AC21-436A-8459-73050BF2A405}&quot;,&quot;C:\\Users\\olabanov\\Desktop\\BOGDAN\\Moskva&quot;],[&quot;*\uFFFD\uFFFD\uFFFD{BB4CDCA5-F38E-475C-8C53-186BBAA01A72}&quot;,&quot;C:\\Users\\filom\\Documents\\ENGIMATH\\LESSONS\\MATRICES\\LESSON 1&quot;]]"/>
  <p:tag name="ISPRING_RESOURCE_FOLDER" val="C:\Users\olabanov\Desktop\EngiMath\iSpring teooria\Lesson_01_Q2 (13)\"/>
  <p:tag name="ISPRING_PRESENTATION_PATH" val="C:\Users\olabanov\Desktop\EngiMath\iSpring teooria\Lesson_01_Q2 (13).pptx"/>
  <p:tag name="ISPRING_SCREEN_RECS_UPDATED" val="C:\Users\olabanov\Desktop\EngiMath\iSpring teooria\Lesson_01_Q2 (13)\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100,&quot;optimizeImageForResolution&quot;:&quot;T_TRUE&quot;,&quot;optimizeImageForResolutionWidth&quot;:2048,&quot;optimizeImageForResolutionHeight&quot;:1536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ZI7QaYMUuFgEulwNZAP2Cw&quot;,&quot;gi&quot;:&quot;B_ZoME8Um5gIPsvaw5hqWQ&quot;,&quot;ti&quot;:&quot;characters&quot;,&quot;vs&quot;:{&quot;f&quot;:[690,691,613],&quot;i&quot;:{&quot;d&quot;:&quot;ZI7QaYMUuFgEulwNZAP2Cw&quot;,&quot;p&quot;:true}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FJXdkZ1cGAY44cLqfBjWVg&quot;,&quot;gi&quot;:&quot;B_ZoME8Um5gIPsvaw5hqWQ&quot;,&quot;ti&quot;:&quot;characters&quot;,&quot;vs&quot;:{&quot;f&quot;:[690,561],&quot;i&quot;:{&quot;d&quot;:&quot;FJXdkZ1cGAY44cLqfBjWVg&quot;,&quot;p&quot;:true}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ZI7QaYMUuFgEulwNZAP2Cw&quot;,&quot;gi&quot;:&quot;B_ZoME8Um5gIPsvaw5hqWQ&quot;,&quot;ti&quot;:&quot;characters&quot;,&quot;vs&quot;:{&quot;f&quot;:[690,691,613],&quot;i&quot;:{&quot;d&quot;:&quot;ZI7QaYMUuFgEulwNZAP2Cw&quot;,&quot;p&quot;:true}}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LcIi-aLHHTIVyUNeFv_WjQ&quot;,&quot;gi&quot;:&quot;B_ZoME8Um5gIPsvaw5hqWQ&quot;,&quot;ti&quot;:&quot;characters&quot;,&quot;vs&quot;:{&quot;f&quot;:[690,691],&quot;i&quot;:{&quot;d&quot;:&quot;LcIi-aLHHTIVyUNeFv_WjQ&quot;,&quot;p&quot;:true}}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LcIi-aLHHTIVyUNeFv_WjQ&quot;,&quot;gi&quot;:&quot;B_ZoME8Um5gIPsvaw5hqWQ&quot;,&quot;ti&quot;:&quot;characters&quot;,&quot;vs&quot;:{&quot;f&quot;:[690,691],&quot;i&quot;:{&quot;d&quot;:&quot;LcIi-aLHHTIVyUNeFv_WjQ&quot;,&quot;p&quot;:true}}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2.quiz"/>
  <p:tag name="ISPRING_QUIZ_FULL_PATH" val="C:\Users\olabanov\Desktop\EngiMath\iSpring teooria\Lesson_01_Q2 (13)\quiz\quiz2.quiz"/>
  <p:tag name="ISPRING_QUIZ_RELATIVE_PATH" val="Lesson_01_Q2 (13)\quiz\quiz2.quiz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emqXxAWb1OiayV0rdTxxIw&quot;,&quot;gi&quot;:&quot;B_ZoME8Um5gIPsvaw5hqWQ&quot;,&quot;ti&quot;:&quot;characters&quot;,&quot;vs&quot;:{&quot;f&quot;:[690,691],&quot;i&quot;:{&quot;d&quot;:&quot;emqXxAWb1OiayV0rdTxxIw&quot;,&quot;p&quot;:true}}}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7560</TotalTime>
  <Words>1137</Words>
  <Application>Microsoft Office PowerPoint</Application>
  <PresentationFormat>Widescreen</PresentationFormat>
  <Paragraphs>225</Paragraphs>
  <Slides>16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Segoe UI</vt:lpstr>
      <vt:lpstr>Segoe UI Semibold</vt:lpstr>
      <vt:lpstr>Tema do Office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Lesson_01_Q2</dc:title>
  <dc:creator>Filomena Soares</dc:creator>
  <cp:lastModifiedBy>Elena Safiulina</cp:lastModifiedBy>
  <cp:revision>315</cp:revision>
  <dcterms:created xsi:type="dcterms:W3CDTF">2019-03-25T06:42:45Z</dcterms:created>
  <dcterms:modified xsi:type="dcterms:W3CDTF">2025-07-15T03:51:57Z</dcterms:modified>
</cp:coreProperties>
</file>