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7.xml" ContentType="application/vnd.openxmlformats-officedocument.presentationml.tags+xml"/>
  <Override PartName="/ppt/notesSlides/notesSlide14.xml" ContentType="application/vnd.openxmlformats-officedocument.presentationml.notesSlide+xml"/>
  <Override PartName="/ppt/tags/tag8.xml" ContentType="application/vnd.openxmlformats-officedocument.presentationml.tags+xml"/>
  <Override PartName="/ppt/notesSlides/notesSlide15.xml" ContentType="application/vnd.openxmlformats-officedocument.presentationml.notesSlide+xml"/>
  <Override PartName="/ppt/tags/tag9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75" r:id="rId2"/>
    <p:sldId id="277" r:id="rId3"/>
    <p:sldId id="284" r:id="rId4"/>
    <p:sldId id="286" r:id="rId5"/>
    <p:sldId id="287" r:id="rId6"/>
    <p:sldId id="278" r:id="rId7"/>
    <p:sldId id="292" r:id="rId8"/>
    <p:sldId id="279" r:id="rId9"/>
    <p:sldId id="293" r:id="rId10"/>
    <p:sldId id="288" r:id="rId11"/>
    <p:sldId id="289" r:id="rId12"/>
    <p:sldId id="290" r:id="rId13"/>
    <p:sldId id="291" r:id="rId14"/>
    <p:sldId id="280" r:id="rId15"/>
    <p:sldId id="295" r:id="rId16"/>
    <p:sldId id="283" r:id="rId17"/>
  </p:sldIdLst>
  <p:sldSz cx="12192000" cy="6858000"/>
  <p:notesSz cx="6858000" cy="9144000"/>
  <p:custDataLst>
    <p:tags r:id="rId19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A6FF"/>
    <a:srgbClr val="0C2B8E"/>
    <a:srgbClr val="F25E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5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754" y="72"/>
      </p:cViewPr>
      <p:guideLst>
        <p:guide orient="horz" pos="2160"/>
        <p:guide pos="44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62C76-F21B-46E4-9A5E-C6DEC3B14639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BDBD3-B502-479F-AE9E-6BC9D244DDCC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0118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865136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8934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93466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50861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413153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006804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852169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52987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46415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61678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07623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71724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68968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96810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13213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34736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3A851-915A-43EC-AE8C-0786A67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9921D8-2575-43B3-9702-EC5AE7754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94AA227-2A47-4571-9414-5392D37A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22807B-7CE4-45E1-8607-852463B6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BB055A6-3B83-4C9E-9C3D-FC7756AF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750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404E8-E597-4C07-BB74-BF4D4CAD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B3A1759-C42D-484F-B6FE-5211FB4DD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3620816-20D3-4CA5-BACC-8369C208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EF7277-356C-4899-9171-6C916EC2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4B7C42C-48DF-41DF-A1E8-DBC4C691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2812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A42FF2-B970-4361-9457-7007ADCA6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4C938BA-B64D-4730-871B-5A68C9D4B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99BFCE-1D6D-4AB6-870D-C1993FBC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EE43DC9-BED3-435E-B505-C9F7C1AB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1CFC6B0-1AC4-42B4-9FCF-725358EB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50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3C48F-9E82-42D0-A518-EEF039F4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F007266-2652-47EB-8EEB-7DE66998E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99E9F49-C207-41BE-B3F7-8493B26E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7315FC7-1635-476B-9000-0E22AF78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E9EC9F1-6CD2-41B7-AD66-5DC30909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5768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4885C-EAEC-41F3-A2CA-04EAD4B3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6AECBF7-9FA9-4769-B113-B72AC75F4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FC92701-187A-4974-B8D5-2BEA676D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C6466A5-3CC2-430E-8467-097DFBD2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397F6-31CB-4F08-BF99-9FB694DE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5870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0EE5F-6F9F-4630-9D82-0C1BC538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6F1629F-C04B-491F-B631-2A5F4ADC3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0645946-D64C-43E0-A460-A3C5F5014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11BB7FB-CC47-4962-994D-AD8F1744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B22149E-8B2A-49B7-AE86-189A296A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6DEBF58-7AA5-4D0D-8A40-6D097129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998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09C6-450D-4B0A-9376-D79A5F78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038D526-B0EB-437E-9335-3F2C3DDFF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57B0904-73C5-4490-A6E2-4908D19F5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EE78A84-6021-44A3-B439-5FA98B03C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3245410-EDA3-4B41-BCB8-6345A3F8A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6EB09781-B6AD-41B7-8B61-755C9B4D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AF57D15-45E3-44E2-81BB-0780D0B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CD1D82B-52D4-43CE-9EFB-7E013EE8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18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96DE2-81D5-4B8A-BC09-2391B52E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951C9EE-E221-4D88-8632-F60D0175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3A9EF20-0A31-4D3A-9B40-DB3FE3EF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380F458-17A5-49B9-BD7A-C0F77C4C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55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C4FE0BE-C976-4C89-8C38-7DEA251A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8F97BDB-5B5F-4B6D-9D36-FE792C1D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22CDDD6-46EA-44B2-9052-F2CCC360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117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A7558-C83E-4F5B-BE22-EBA6D25B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66F6C0D-6746-425D-9E3C-C270D9716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EE78C9A-960B-4B3F-B202-EB0CE76AF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886D55-72EA-4125-AB21-26333433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7F4600-439D-4C34-962E-06C58E04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C3F16E5-5E32-49FC-8EED-754D59B3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281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94D48-95FF-4046-8554-E7859A77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6F211AE-C8EE-469B-95C4-569D17E90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B315618-A3C8-4B16-BF1A-28F583830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FBF4FDE-263C-4507-B7D5-13EC31EE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362CA5D-FF9F-49E3-8A77-5622D4E4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82ECEDF-5F72-4598-A4FD-9328320F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747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59B588A-166C-4A5F-B5BA-10707C5C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726D2C8-E439-4D1B-A623-1E682194E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6491ED-ECEE-4AB4-958C-1960D2542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9C6B5F2-2297-491D-87D7-A6A8502F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D65553A-57EF-44EE-A1EB-61B397ABA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956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.jpg"/><Relationship Id="rId7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14.xml"/><Relationship Id="rId4" Type="http://schemas.openxmlformats.org/officeDocument/2006/relationships/image" Target="../media/image2.png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g"/><Relationship Id="rId7" Type="http://schemas.openxmlformats.org/officeDocument/2006/relationships/slide" Target="slide8.xml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image" Target="../media/image24.png"/><Relationship Id="rId5" Type="http://schemas.openxmlformats.org/officeDocument/2006/relationships/slide" Target="slide2.xml"/><Relationship Id="rId10" Type="http://schemas.openxmlformats.org/officeDocument/2006/relationships/image" Target="../media/image26.png"/><Relationship Id="rId4" Type="http://schemas.openxmlformats.org/officeDocument/2006/relationships/slide" Target="slide14.xml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31.png"/><Relationship Id="rId3" Type="http://schemas.openxmlformats.org/officeDocument/2006/relationships/image" Target="../media/image1.jpg"/><Relationship Id="rId7" Type="http://schemas.openxmlformats.org/officeDocument/2006/relationships/slide" Target="slide8.xml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image" Target="../media/image29.png"/><Relationship Id="rId5" Type="http://schemas.openxmlformats.org/officeDocument/2006/relationships/slide" Target="slide2.xml"/><Relationship Id="rId10" Type="http://schemas.openxmlformats.org/officeDocument/2006/relationships/image" Target="../media/image28.png"/><Relationship Id="rId4" Type="http://schemas.openxmlformats.org/officeDocument/2006/relationships/slide" Target="slide14.xml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26" Type="http://schemas.openxmlformats.org/officeDocument/2006/relationships/image" Target="../media/image48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43.png"/><Relationship Id="rId7" Type="http://schemas.openxmlformats.org/officeDocument/2006/relationships/slide" Target="slide2.xml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5" Type="http://schemas.openxmlformats.org/officeDocument/2006/relationships/image" Target="../media/image47.png"/><Relationship Id="rId2" Type="http://schemas.openxmlformats.org/officeDocument/2006/relationships/tags" Target="../tags/tag6.xml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29" Type="http://schemas.openxmlformats.org/officeDocument/2006/relationships/image" Target="../media/image51.png"/><Relationship Id="rId1" Type="http://schemas.openxmlformats.org/officeDocument/2006/relationships/tags" Target="../tags/tag5.xml"/><Relationship Id="rId6" Type="http://schemas.openxmlformats.org/officeDocument/2006/relationships/slide" Target="slide14.xml"/><Relationship Id="rId11" Type="http://schemas.openxmlformats.org/officeDocument/2006/relationships/image" Target="../media/image33.png"/><Relationship Id="rId24" Type="http://schemas.openxmlformats.org/officeDocument/2006/relationships/image" Target="../media/image46.png"/><Relationship Id="rId5" Type="http://schemas.openxmlformats.org/officeDocument/2006/relationships/image" Target="../media/image1.jpg"/><Relationship Id="rId15" Type="http://schemas.openxmlformats.org/officeDocument/2006/relationships/image" Target="../media/image37.png"/><Relationship Id="rId23" Type="http://schemas.openxmlformats.org/officeDocument/2006/relationships/image" Target="../media/image45.png"/><Relationship Id="rId28" Type="http://schemas.openxmlformats.org/officeDocument/2006/relationships/image" Target="../media/image50.png"/><Relationship Id="rId10" Type="http://schemas.openxmlformats.org/officeDocument/2006/relationships/image" Target="../media/image3.png"/><Relationship Id="rId19" Type="http://schemas.openxmlformats.org/officeDocument/2006/relationships/image" Target="../media/image41.png"/><Relationship Id="rId4" Type="http://schemas.openxmlformats.org/officeDocument/2006/relationships/notesSlide" Target="../notesSlides/notesSlide12.xml"/><Relationship Id="rId9" Type="http://schemas.openxmlformats.org/officeDocument/2006/relationships/slide" Target="slide8.xml"/><Relationship Id="rId14" Type="http://schemas.openxmlformats.org/officeDocument/2006/relationships/image" Target="../media/image36.png"/><Relationship Id="rId22" Type="http://schemas.openxmlformats.org/officeDocument/2006/relationships/image" Target="../media/image44.png"/><Relationship Id="rId27" Type="http://schemas.openxmlformats.org/officeDocument/2006/relationships/image" Target="../media/image49.png"/><Relationship Id="rId30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57.png"/><Relationship Id="rId3" Type="http://schemas.openxmlformats.org/officeDocument/2006/relationships/image" Target="../media/image1.jpg"/><Relationship Id="rId7" Type="http://schemas.openxmlformats.org/officeDocument/2006/relationships/slide" Target="slide8.xml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image" Target="../media/image55.png"/><Relationship Id="rId5" Type="http://schemas.openxmlformats.org/officeDocument/2006/relationships/slide" Target="slide2.xml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slide" Target="slide14.xml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14.xml"/><Relationship Id="rId7" Type="http://schemas.openxmlformats.org/officeDocument/2006/relationships/slide" Target="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slide" Target="slide6.xml"/><Relationship Id="rId5" Type="http://schemas.openxmlformats.org/officeDocument/2006/relationships/slide" Target="slide2.xml"/><Relationship Id="rId10" Type="http://schemas.openxmlformats.org/officeDocument/2006/relationships/image" Target="../media/image60.png"/><Relationship Id="rId4" Type="http://schemas.openxmlformats.org/officeDocument/2006/relationships/slide" Target="slide14.xml"/><Relationship Id="rId9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15.xml"/><Relationship Id="rId7" Type="http://schemas.openxmlformats.org/officeDocument/2006/relationships/slide" Target="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slide" Target="slide6.xml"/><Relationship Id="rId11" Type="http://schemas.openxmlformats.org/officeDocument/2006/relationships/image" Target="../media/image62.png"/><Relationship Id="rId5" Type="http://schemas.openxmlformats.org/officeDocument/2006/relationships/slide" Target="slide2.xml"/><Relationship Id="rId10" Type="http://schemas.openxmlformats.org/officeDocument/2006/relationships/image" Target="../media/image61.png"/><Relationship Id="rId4" Type="http://schemas.openxmlformats.org/officeDocument/2006/relationships/slide" Target="slide14.xml"/><Relationship Id="rId9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64.png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.png"/><Relationship Id="rId11" Type="http://schemas.openxmlformats.org/officeDocument/2006/relationships/slide" Target="slide8.xml"/><Relationship Id="rId5" Type="http://schemas.openxmlformats.org/officeDocument/2006/relationships/image" Target="../media/image63.png"/><Relationship Id="rId10" Type="http://schemas.openxmlformats.org/officeDocument/2006/relationships/slide" Target="slide6.xml"/><Relationship Id="rId4" Type="http://schemas.openxmlformats.org/officeDocument/2006/relationships/image" Target="../media/image1.jpg"/><Relationship Id="rId9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2.xml"/><Relationship Id="rId7" Type="http://schemas.openxmlformats.org/officeDocument/2006/relationships/slide" Target="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slide" Target="slide6.xml"/><Relationship Id="rId5" Type="http://schemas.openxmlformats.org/officeDocument/2006/relationships/slide" Target="slide2.xml"/><Relationship Id="rId10" Type="http://schemas.openxmlformats.org/officeDocument/2006/relationships/image" Target="../media/image1.jpg"/><Relationship Id="rId4" Type="http://schemas.openxmlformats.org/officeDocument/2006/relationships/slide" Target="slide14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oleObject" Target="../embeddings/oleObject1.bin"/><Relationship Id="rId18" Type="http://schemas.openxmlformats.org/officeDocument/2006/relationships/image" Target="../media/image7.wmf"/><Relationship Id="rId3" Type="http://schemas.openxmlformats.org/officeDocument/2006/relationships/tags" Target="../tags/tag4.xml"/><Relationship Id="rId7" Type="http://schemas.openxmlformats.org/officeDocument/2006/relationships/slide" Target="slide14.xml"/><Relationship Id="rId12" Type="http://schemas.openxmlformats.org/officeDocument/2006/relationships/image" Target="../media/image8.png"/><Relationship Id="rId17" Type="http://schemas.openxmlformats.org/officeDocument/2006/relationships/oleObject" Target="../embeddings/oleObject3.bin"/><Relationship Id="rId2" Type="http://schemas.openxmlformats.org/officeDocument/2006/relationships/tags" Target="../tags/tag3.xml"/><Relationship Id="rId16" Type="http://schemas.openxmlformats.org/officeDocument/2006/relationships/image" Target="../media/image6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jpg"/><Relationship Id="rId11" Type="http://schemas.openxmlformats.org/officeDocument/2006/relationships/image" Target="../media/image3.png"/><Relationship Id="rId5" Type="http://schemas.openxmlformats.org/officeDocument/2006/relationships/notesSlide" Target="../notesSlides/notesSlide3.xml"/><Relationship Id="rId15" Type="http://schemas.openxmlformats.org/officeDocument/2006/relationships/oleObject" Target="../embeddings/oleObject2.bin"/><Relationship Id="rId10" Type="http://schemas.openxmlformats.org/officeDocument/2006/relationships/slide" Target="slide8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.xml"/><Relationship Id="rId9" Type="http://schemas.openxmlformats.org/officeDocument/2006/relationships/slide" Target="slide6.xml"/><Relationship Id="rId1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g"/><Relationship Id="rId7" Type="http://schemas.openxmlformats.org/officeDocument/2006/relationships/slide" Target="slide8.xml"/><Relationship Id="rId12" Type="http://schemas.openxmlformats.org/officeDocument/2006/relationships/hyperlink" Target="https://en.wikipedia.org/wiki/Battleship_(game)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image" Target="../media/image10.png"/><Relationship Id="rId5" Type="http://schemas.openxmlformats.org/officeDocument/2006/relationships/slide" Target="slide2.xml"/><Relationship Id="rId10" Type="http://schemas.openxmlformats.org/officeDocument/2006/relationships/hyperlink" Target="https://trumpexcel.com/calendar-to-do-list-template/" TargetMode="External"/><Relationship Id="rId4" Type="http://schemas.openxmlformats.org/officeDocument/2006/relationships/slide" Target="slide14.xml"/><Relationship Id="rId9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12.wmf"/><Relationship Id="rId18" Type="http://schemas.openxmlformats.org/officeDocument/2006/relationships/oleObject" Target="../embeddings/oleObject8.bin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16.wmf"/><Relationship Id="rId7" Type="http://schemas.openxmlformats.org/officeDocument/2006/relationships/slide" Target="slide6.xml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2.vml"/><Relationship Id="rId6" Type="http://schemas.openxmlformats.org/officeDocument/2006/relationships/slide" Target="slide2.xml"/><Relationship Id="rId11" Type="http://schemas.openxmlformats.org/officeDocument/2006/relationships/image" Target="../media/image11.wmf"/><Relationship Id="rId5" Type="http://schemas.openxmlformats.org/officeDocument/2006/relationships/slide" Target="slide14.xml"/><Relationship Id="rId15" Type="http://schemas.openxmlformats.org/officeDocument/2006/relationships/image" Target="../media/image13.wmf"/><Relationship Id="rId23" Type="http://schemas.openxmlformats.org/officeDocument/2006/relationships/image" Target="../media/image17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5.wmf"/><Relationship Id="rId4" Type="http://schemas.openxmlformats.org/officeDocument/2006/relationships/image" Target="../media/image1.jpg"/><Relationship Id="rId9" Type="http://schemas.openxmlformats.org/officeDocument/2006/relationships/image" Target="../media/image3.png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g"/><Relationship Id="rId7" Type="http://schemas.openxmlformats.org/officeDocument/2006/relationships/slide" Target="slide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2.xml"/><Relationship Id="rId4" Type="http://schemas.openxmlformats.org/officeDocument/2006/relationships/slide" Target="slide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19.wmf"/><Relationship Id="rId3" Type="http://schemas.openxmlformats.org/officeDocument/2006/relationships/notesSlide" Target="../notesSlides/notesSlide7.xml"/><Relationship Id="rId7" Type="http://schemas.openxmlformats.org/officeDocument/2006/relationships/slide" Target="slide6.xml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slide" Target="slide2.xml"/><Relationship Id="rId11" Type="http://schemas.openxmlformats.org/officeDocument/2006/relationships/image" Target="../media/image18.wmf"/><Relationship Id="rId5" Type="http://schemas.openxmlformats.org/officeDocument/2006/relationships/slide" Target="slide14.xml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1.jpg"/><Relationship Id="rId9" Type="http://schemas.openxmlformats.org/officeDocument/2006/relationships/image" Target="../media/image3.png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" Target="slide14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image" Target="../media/image1.jpg"/><Relationship Id="rId5" Type="http://schemas.openxmlformats.org/officeDocument/2006/relationships/slide" Target="slide6.xml"/><Relationship Id="rId10" Type="http://schemas.openxmlformats.org/officeDocument/2006/relationships/image" Target="../media/image23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3" Type="http://schemas.openxmlformats.org/officeDocument/2006/relationships/slide" Target="slide14.xml"/><Relationship Id="rId7" Type="http://schemas.openxmlformats.org/officeDocument/2006/relationships/image" Target="../media/image3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image" Target="../media/image23.png"/><Relationship Id="rId5" Type="http://schemas.openxmlformats.org/officeDocument/2006/relationships/slide" Target="slide6.xml"/><Relationship Id="rId4" Type="http://schemas.openxmlformats.org/officeDocument/2006/relationships/slide" Target="slide2.xml"/><Relationship Id="rId9" Type="http://schemas.openxmlformats.org/officeDocument/2006/relationships/image" Target="../media/image22.png"/><Relationship Id="rId1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B028BB0-8F10-47CA-933C-A4E39113FC1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81123" y="1362597"/>
            <a:ext cx="4829979" cy="4532602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10D5F08-78D2-4581-82B8-9E7190C8A144}"/>
              </a:ext>
            </a:extLst>
          </p:cNvPr>
          <p:cNvSpPr txBox="1"/>
          <p:nvPr/>
        </p:nvSpPr>
        <p:spPr>
          <a:xfrm>
            <a:off x="2088150" y="23626"/>
            <a:ext cx="9797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>
                <a:solidFill>
                  <a:srgbClr val="F25E4F"/>
                </a:solidFill>
              </a:rPr>
              <a:t>Não esquecer!</a:t>
            </a:r>
            <a:r>
              <a:rPr lang="pt-PT" dirty="0"/>
              <a:t> </a:t>
            </a:r>
          </a:p>
          <a:p>
            <a:r>
              <a:rPr lang="pt-PT" dirty="0">
                <a:solidFill>
                  <a:srgbClr val="0C2B8E"/>
                </a:solidFill>
              </a:rPr>
              <a:t>Podes </a:t>
            </a:r>
            <a:r>
              <a:rPr lang="pt-PT" b="1" dirty="0">
                <a:solidFill>
                  <a:srgbClr val="0C2B8E"/>
                </a:solidFill>
              </a:rPr>
              <a:t>navegar por todas as secções </a:t>
            </a:r>
            <a:r>
              <a:rPr lang="pt-PT" dirty="0">
                <a:solidFill>
                  <a:srgbClr val="0C2B8E"/>
                </a:solidFill>
              </a:rPr>
              <a:t>(</a:t>
            </a:r>
            <a:r>
              <a:rPr lang="pt-PT" i="1" dirty="0" err="1">
                <a:solidFill>
                  <a:srgbClr val="0C2B8E"/>
                </a:solidFill>
              </a:rPr>
              <a:t>ente</a:t>
            </a:r>
            <a:r>
              <a:rPr lang="pt-PT" dirty="0" err="1">
                <a:solidFill>
                  <a:srgbClr val="0C2B8E"/>
                </a:solidFill>
              </a:rPr>
              <a:t>r</a:t>
            </a:r>
            <a:r>
              <a:rPr lang="pt-PT" dirty="0">
                <a:solidFill>
                  <a:srgbClr val="0C2B8E"/>
                </a:solidFill>
              </a:rPr>
              <a:t> ou clique de rato) ou </a:t>
            </a:r>
            <a:r>
              <a:rPr lang="pt-PT" b="1" dirty="0">
                <a:solidFill>
                  <a:srgbClr val="0C2B8E"/>
                </a:solidFill>
              </a:rPr>
              <a:t>escolher a secção </a:t>
            </a:r>
            <a:r>
              <a:rPr lang="pt-PT" dirty="0">
                <a:solidFill>
                  <a:srgbClr val="0C2B8E"/>
                </a:solidFill>
              </a:rPr>
              <a:t>clicando sobre ela.</a:t>
            </a:r>
          </a:p>
          <a:p>
            <a:r>
              <a:rPr lang="pt-PT" dirty="0">
                <a:solidFill>
                  <a:srgbClr val="0C2B8E"/>
                </a:solidFill>
              </a:rPr>
              <a:t>Apenas deves “</a:t>
            </a:r>
            <a:r>
              <a:rPr lang="pt-PT" b="1" i="1" dirty="0" err="1">
                <a:solidFill>
                  <a:srgbClr val="0C2B8E"/>
                </a:solidFill>
              </a:rPr>
              <a:t>Try</a:t>
            </a:r>
            <a:r>
              <a:rPr lang="pt-PT" b="1" i="1" dirty="0">
                <a:solidFill>
                  <a:srgbClr val="0C2B8E"/>
                </a:solidFill>
              </a:rPr>
              <a:t> it</a:t>
            </a:r>
            <a:r>
              <a:rPr lang="pt-PT" dirty="0">
                <a:solidFill>
                  <a:srgbClr val="0C2B8E"/>
                </a:solidFill>
              </a:rPr>
              <a:t>” </a:t>
            </a:r>
            <a:r>
              <a:rPr lang="pt-PT" u="sng" dirty="0">
                <a:solidFill>
                  <a:srgbClr val="0C2B8E"/>
                </a:solidFill>
              </a:rPr>
              <a:t>depois de navegares por todos os conteúdos desta aula</a:t>
            </a:r>
            <a:r>
              <a:rPr lang="pt-PT" dirty="0">
                <a:solidFill>
                  <a:srgbClr val="0C2B8E"/>
                </a:solidFill>
              </a:rPr>
              <a:t>!</a:t>
            </a: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Try it!</a:t>
            </a:r>
          </a:p>
        </p:txBody>
      </p:sp>
      <p:sp>
        <p:nvSpPr>
          <p:cNvPr id="8" name="Retângulo: Cantos Arredondados 7">
            <a:hlinkClick r:id="rId6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rgbClr val="F25E4F"/>
                </a:solidFill>
              </a:rPr>
              <a:t>1.   </a:t>
            </a:r>
            <a:r>
              <a:rPr lang="pt-PT" b="1" dirty="0">
                <a:solidFill>
                  <a:schemeClr val="tx1"/>
                </a:solidFill>
              </a:rPr>
              <a:t>O que é uma Matriz?...</a:t>
            </a:r>
          </a:p>
        </p:txBody>
      </p:sp>
      <p:sp>
        <p:nvSpPr>
          <p:cNvPr id="9" name="Retângulo: Cantos Arredondados 8">
            <a:hlinkClick r:id="rId7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rgbClr val="F25E4F"/>
                </a:solidFill>
              </a:rPr>
              <a:t>2. </a:t>
            </a:r>
            <a:r>
              <a:rPr lang="pt-PT" b="1" dirty="0">
                <a:solidFill>
                  <a:schemeClr val="tx1"/>
                </a:solidFill>
              </a:rPr>
              <a:t>Tipo, Tamanho ou Dimensão de uma Matriz</a:t>
            </a:r>
          </a:p>
        </p:txBody>
      </p:sp>
      <p:sp>
        <p:nvSpPr>
          <p:cNvPr id="10" name="Retângulo: Cantos Arredondados 9">
            <a:hlinkClick r:id="rId8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rgbClr val="F25E4F"/>
                </a:solidFill>
              </a:rPr>
              <a:t>3.   </a:t>
            </a:r>
            <a:r>
              <a:rPr lang="pt-PT" b="1" dirty="0">
                <a:solidFill>
                  <a:schemeClr val="tx1"/>
                </a:solidFill>
              </a:rPr>
              <a:t>Elementos ou Entradas ou de uma Matriz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760742" y="5980987"/>
            <a:ext cx="247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1 Plano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5C1B2912-34B1-4F34-B929-246AE0743FC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3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BE3E0F26-8DB7-408C-BA1F-E64801DB9EC5}"/>
              </a:ext>
            </a:extLst>
          </p:cNvPr>
          <p:cNvSpPr/>
          <p:nvPr/>
        </p:nvSpPr>
        <p:spPr>
          <a:xfrm>
            <a:off x="2039072" y="251208"/>
            <a:ext cx="9978754" cy="6491235"/>
          </a:xfrm>
          <a:prstGeom prst="roundRect">
            <a:avLst>
              <a:gd name="adj" fmla="val 6142"/>
            </a:avLst>
          </a:prstGeom>
          <a:solidFill>
            <a:schemeClr val="bg1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it!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9118FB6E-1B04-4D01-8A68-318DC5DB388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pt-PT" b="1" dirty="0">
                <a:solidFill>
                  <a:schemeClr val="tx1"/>
                </a:solidFill>
              </a:rPr>
              <a:t>O que é uma Matriz</a:t>
            </a:r>
            <a:r>
              <a:rPr lang="en-GB" b="1" dirty="0">
                <a:solidFill>
                  <a:schemeClr val="tx1"/>
                </a:solidFill>
              </a:rPr>
              <a:t>?...</a:t>
            </a: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E1D46936-672E-4576-8D71-E2C8F8346F68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pt-PT" b="1" dirty="0">
                <a:solidFill>
                  <a:schemeClr val="tx1"/>
                </a:solidFill>
              </a:rPr>
              <a:t>Tipo, Tamanho ou Dimensão de uma Matriz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7" name="Retângulo: Cantos Arredondados 16">
            <a:hlinkClick r:id="rId7" action="ppaction://hlinksldjump"/>
            <a:extLst>
              <a:ext uri="{FF2B5EF4-FFF2-40B4-BE49-F238E27FC236}">
                <a16:creationId xmlns:a16="http://schemas.microsoft.com/office/drawing/2014/main" id="{6BB753A6-59AA-46CB-9321-0531A3302FA2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pt-PT" b="1" dirty="0">
                <a:solidFill>
                  <a:schemeClr val="tx1"/>
                </a:solidFill>
              </a:rPr>
              <a:t>Elementos ou Entradas ou de uma Matriz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1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A2F9E40A-9254-42DF-B0B0-036C5D2F20A3}"/>
              </a:ext>
            </a:extLst>
          </p:cNvPr>
          <p:cNvSpPr/>
          <p:nvPr/>
        </p:nvSpPr>
        <p:spPr>
          <a:xfrm>
            <a:off x="6363535" y="857359"/>
            <a:ext cx="12651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u="sng" dirty="0">
                <a:solidFill>
                  <a:srgbClr val="C00000"/>
                </a:solidFill>
              </a:rPr>
              <a:t>NOTA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65A0BCEE-2FD2-48F5-A119-F26EE426602B}"/>
              </a:ext>
            </a:extLst>
          </p:cNvPr>
          <p:cNvSpPr/>
          <p:nvPr/>
        </p:nvSpPr>
        <p:spPr>
          <a:xfrm>
            <a:off x="7001356" y="2299357"/>
            <a:ext cx="4852289" cy="195887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0DDE7F78-4168-4D63-9D80-C06DF93D47FA}"/>
                  </a:ext>
                </a:extLst>
              </p:cNvPr>
              <p:cNvSpPr/>
              <p:nvPr/>
            </p:nvSpPr>
            <p:spPr>
              <a:xfrm>
                <a:off x="7001356" y="3267768"/>
                <a:ext cx="486081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400" dirty="0">
                    <a:solidFill>
                      <a:sysClr val="windowText" lastClr="000000"/>
                    </a:solidFill>
                  </a:rPr>
                  <a:t>Matriz geral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/>
                  <a:t> </a:t>
                </a:r>
                <a:r>
                  <a:rPr lang="en-GB" sz="2400" dirty="0" err="1"/>
                  <a:t>apresentada</a:t>
                </a:r>
                <a:r>
                  <a:rPr lang="en-GB" sz="2400" dirty="0"/>
                  <a:t> sob a </a:t>
                </a:r>
                <a:r>
                  <a:rPr lang="en-GB" sz="2400" b="1" u="sng" dirty="0">
                    <a:solidFill>
                      <a:srgbClr val="F25E4F"/>
                    </a:solidFill>
                  </a:rPr>
                  <a:t>forma </a:t>
                </a:r>
                <a:r>
                  <a:rPr lang="en-GB" sz="2400" b="1" u="sng" dirty="0" err="1">
                    <a:solidFill>
                      <a:srgbClr val="F25E4F"/>
                    </a:solidFill>
                  </a:rPr>
                  <a:t>compreensiva</a:t>
                </a:r>
                <a:r>
                  <a:rPr lang="en-GB" sz="2400" b="1" u="sng" dirty="0">
                    <a:solidFill>
                      <a:srgbClr val="F25E4F"/>
                    </a:solidFill>
                  </a:rPr>
                  <a:t> </a:t>
                </a:r>
                <a:endParaRPr lang="en-GB" sz="2400" u="sng" dirty="0">
                  <a:solidFill>
                    <a:srgbClr val="F25E4F"/>
                  </a:solidFill>
                </a:endParaRPr>
              </a:p>
            </p:txBody>
          </p:sp>
        </mc:Choice>
        <mc:Fallback xmlns=""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0DDE7F78-4168-4D63-9D80-C06DF93D47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1356" y="3267768"/>
                <a:ext cx="4860819" cy="830997"/>
              </a:xfrm>
              <a:prstGeom prst="rect">
                <a:avLst/>
              </a:prstGeom>
              <a:blipFill>
                <a:blip r:embed="rId9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C4292EF3-23DD-49B8-A71C-61720085AE05}"/>
                  </a:ext>
                </a:extLst>
              </p:cNvPr>
              <p:cNvSpPr/>
              <p:nvPr/>
            </p:nvSpPr>
            <p:spPr>
              <a:xfrm>
                <a:off x="7653667" y="2413694"/>
                <a:ext cx="3158836" cy="8628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PT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PT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eqArr>
                            <m:eqArrPr>
                              <m:ctrlPr>
                                <a:rPr lang="pt-P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pt-P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P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=1,2,..,</m:t>
                              </m:r>
                              <m:r>
                                <a:rPr lang="pt-P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e>
                              <m:r>
                                <a:rPr lang="pt-P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pt-P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=1,2,…,</m:t>
                              </m:r>
                              <m:r>
                                <a:rPr lang="pt-PT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eqArr>
                        </m:sub>
                      </m:sSub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C4292EF3-23DD-49B8-A71C-61720085AE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667" y="2413694"/>
                <a:ext cx="3158836" cy="8628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tângulo: Cantos Arredondados 50">
            <a:extLst>
              <a:ext uri="{FF2B5EF4-FFF2-40B4-BE49-F238E27FC236}">
                <a16:creationId xmlns:a16="http://schemas.microsoft.com/office/drawing/2014/main" id="{5F90266C-8B28-4A8A-B6D7-9DB0CBE78EDE}"/>
              </a:ext>
            </a:extLst>
          </p:cNvPr>
          <p:cNvSpPr/>
          <p:nvPr/>
        </p:nvSpPr>
        <p:spPr>
          <a:xfrm>
            <a:off x="3243533" y="4441822"/>
            <a:ext cx="7779509" cy="195887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EFEF501C-C25D-46ED-BAC3-328CF1B3AAF6}"/>
                  </a:ext>
                </a:extLst>
              </p:cNvPr>
              <p:cNvSpPr/>
              <p:nvPr/>
            </p:nvSpPr>
            <p:spPr>
              <a:xfrm>
                <a:off x="5606980" y="4631736"/>
                <a:ext cx="5673009" cy="1701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𝑚𝑛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EFEF501C-C25D-46ED-BAC3-328CF1B3AA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6980" y="4631736"/>
                <a:ext cx="5673009" cy="170181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66D79590-3A82-4E62-8D13-571A0FFE22D5}"/>
                  </a:ext>
                </a:extLst>
              </p:cNvPr>
              <p:cNvSpPr/>
              <p:nvPr/>
            </p:nvSpPr>
            <p:spPr>
              <a:xfrm>
                <a:off x="3149743" y="4829263"/>
                <a:ext cx="3145641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GB" sz="2400" dirty="0">
                    <a:solidFill>
                      <a:sysClr val="windowText" lastClr="000000"/>
                    </a:solidFill>
                  </a:rPr>
                  <a:t>Matriz geral </a:t>
                </a:r>
                <a:endParaRPr lang="pt-PT" sz="2400" i="1" dirty="0">
                  <a:solidFill>
                    <a:sysClr val="windowText" lastClr="000000"/>
                  </a:solidFill>
                  <a:latin typeface="Cambria Math" panose="02040503050406030204" pitchFamily="18" charset="0"/>
                </a:endParaRPr>
              </a:p>
              <a:p>
                <a:pPr algn="r"/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/>
                  <a:t> </a:t>
                </a:r>
                <a:r>
                  <a:rPr lang="en-GB" sz="2400" dirty="0" err="1"/>
                  <a:t>apresentada</a:t>
                </a:r>
                <a:r>
                  <a:rPr lang="en-GB" sz="2400" dirty="0"/>
                  <a:t> sob a </a:t>
                </a:r>
                <a:r>
                  <a:rPr lang="en-GB" sz="2400" b="1" u="sng" dirty="0">
                    <a:solidFill>
                      <a:srgbClr val="F25E4F"/>
                    </a:solidFill>
                  </a:rPr>
                  <a:t>forma </a:t>
                </a:r>
                <a:r>
                  <a:rPr lang="en-GB" sz="2400" b="1" u="sng" dirty="0" err="1">
                    <a:solidFill>
                      <a:srgbClr val="F25E4F"/>
                    </a:solidFill>
                  </a:rPr>
                  <a:t>extensiva</a:t>
                </a:r>
                <a:r>
                  <a:rPr lang="en-GB" sz="2400" b="1" u="sng" dirty="0">
                    <a:solidFill>
                      <a:srgbClr val="F25E4F"/>
                    </a:solidFill>
                  </a:rPr>
                  <a:t> </a:t>
                </a:r>
                <a:endParaRPr lang="en-GB" sz="2400" u="sng" dirty="0">
                  <a:solidFill>
                    <a:srgbClr val="F25E4F"/>
                  </a:solidFill>
                </a:endParaRPr>
              </a:p>
            </p:txBody>
          </p:sp>
        </mc:Choice>
        <mc:Fallback xmlns=""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66D79590-3A82-4E62-8D13-571A0FFE22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743" y="4829263"/>
                <a:ext cx="3145641" cy="1200329"/>
              </a:xfrm>
              <a:prstGeom prst="rect">
                <a:avLst/>
              </a:prstGeom>
              <a:blipFill>
                <a:blip r:embed="rId12"/>
                <a:stretch>
                  <a:fillRect t="-4061" r="-5039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tângulo 32">
            <a:extLst>
              <a:ext uri="{FF2B5EF4-FFF2-40B4-BE49-F238E27FC236}">
                <a16:creationId xmlns:a16="http://schemas.microsoft.com/office/drawing/2014/main" id="{ED4B2EFD-2FAD-413F-8DF9-DD29E02C165F}"/>
              </a:ext>
            </a:extLst>
          </p:cNvPr>
          <p:cNvSpPr/>
          <p:nvPr/>
        </p:nvSpPr>
        <p:spPr>
          <a:xfrm>
            <a:off x="2733151" y="1826143"/>
            <a:ext cx="3737987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</a:pPr>
            <a:endParaRPr lang="en-GB" sz="2800" dirty="0">
              <a:solidFill>
                <a:srgbClr val="0C2B8E"/>
              </a:solidFill>
            </a:endParaRPr>
          </a:p>
          <a:p>
            <a:pPr lvl="0" algn="ctr">
              <a:spcAft>
                <a:spcPts val="600"/>
              </a:spcAft>
            </a:pPr>
            <a:r>
              <a:rPr lang="pt-PT" sz="2800" dirty="0">
                <a:solidFill>
                  <a:srgbClr val="0C2B8E"/>
                </a:solidFill>
              </a:rPr>
              <a:t>A </a:t>
            </a:r>
            <a:r>
              <a:rPr lang="pt-PT" sz="2800" b="1" u="sng" dirty="0">
                <a:solidFill>
                  <a:srgbClr val="0C2B8E"/>
                </a:solidFill>
              </a:rPr>
              <a:t>única informação </a:t>
            </a:r>
            <a:r>
              <a:rPr lang="pt-PT" sz="2800" dirty="0">
                <a:solidFill>
                  <a:srgbClr val="0C2B8E"/>
                </a:solidFill>
              </a:rPr>
              <a:t>que pode ser extraída destes esquemas gerais é o </a:t>
            </a:r>
            <a:r>
              <a:rPr lang="pt-PT" sz="2800" b="1" u="sng" dirty="0">
                <a:solidFill>
                  <a:srgbClr val="0C2B8E"/>
                </a:solidFill>
              </a:rPr>
              <a:t>tipo de matriz</a:t>
            </a:r>
            <a:r>
              <a:rPr lang="en-GB" sz="2800" dirty="0">
                <a:solidFill>
                  <a:srgbClr val="0C2B8E"/>
                </a:solidFill>
              </a:rPr>
              <a:t>.</a:t>
            </a: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33B90A3C-F3B3-446B-B2F7-C6E9F55E036C}"/>
              </a:ext>
            </a:extLst>
          </p:cNvPr>
          <p:cNvSpPr/>
          <p:nvPr/>
        </p:nvSpPr>
        <p:spPr>
          <a:xfrm>
            <a:off x="2385678" y="528335"/>
            <a:ext cx="12522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F25E4F"/>
                </a:solidFill>
              </a:rPr>
              <a:t>Notação</a:t>
            </a:r>
            <a:endParaRPr lang="en-GB" sz="2400" b="1" u="sng" dirty="0">
              <a:solidFill>
                <a:srgbClr val="F25E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81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0"/>
      <p:bldP spid="33" grpId="1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id="{31723AF8-0F7C-4F5C-8533-9E17A6EB57EF}"/>
              </a:ext>
            </a:extLst>
          </p:cNvPr>
          <p:cNvSpPr/>
          <p:nvPr/>
        </p:nvSpPr>
        <p:spPr>
          <a:xfrm>
            <a:off x="2039072" y="251208"/>
            <a:ext cx="9978754" cy="6491235"/>
          </a:xfrm>
          <a:prstGeom prst="roundRect">
            <a:avLst>
              <a:gd name="adj" fmla="val 6142"/>
            </a:avLst>
          </a:prstGeom>
          <a:solidFill>
            <a:schemeClr val="bg1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it!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9118FB6E-1B04-4D01-8A68-318DC5DB388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pt-PT" b="1" dirty="0">
                <a:solidFill>
                  <a:schemeClr val="tx1"/>
                </a:solidFill>
              </a:rPr>
              <a:t>O que é uma Matriz</a:t>
            </a:r>
            <a:r>
              <a:rPr lang="en-GB" b="1" dirty="0">
                <a:solidFill>
                  <a:schemeClr val="tx1"/>
                </a:solidFill>
              </a:rPr>
              <a:t>?...</a:t>
            </a: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E1D46936-672E-4576-8D71-E2C8F8346F68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pt-PT" b="1" dirty="0">
                <a:solidFill>
                  <a:schemeClr val="tx1"/>
                </a:solidFill>
              </a:rPr>
              <a:t>Tipo, Tamanho ou Dimensão de uma Matriz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7" name="Retângulo: Cantos Arredondados 16">
            <a:hlinkClick r:id="rId7" action="ppaction://hlinksldjump"/>
            <a:extLst>
              <a:ext uri="{FF2B5EF4-FFF2-40B4-BE49-F238E27FC236}">
                <a16:creationId xmlns:a16="http://schemas.microsoft.com/office/drawing/2014/main" id="{6BB753A6-59AA-46CB-9321-0531A3302FA2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pt-PT" b="1" dirty="0">
                <a:solidFill>
                  <a:schemeClr val="tx1"/>
                </a:solidFill>
              </a:rPr>
              <a:t>Elementos ou Entradas ou de uma Matriz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1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A2F9E40A-9254-42DF-B0B0-036C5D2F20A3}"/>
              </a:ext>
            </a:extLst>
          </p:cNvPr>
          <p:cNvSpPr/>
          <p:nvPr/>
        </p:nvSpPr>
        <p:spPr>
          <a:xfrm>
            <a:off x="6360714" y="857359"/>
            <a:ext cx="12651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u="sng" dirty="0">
                <a:solidFill>
                  <a:srgbClr val="C00000"/>
                </a:solidFill>
              </a:rPr>
              <a:t>NOTA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4ACB4948-6893-48FA-A70F-8C5A4BD86263}"/>
                  </a:ext>
                </a:extLst>
              </p:cNvPr>
              <p:cNvSpPr/>
              <p:nvPr/>
            </p:nvSpPr>
            <p:spPr>
              <a:xfrm>
                <a:off x="3857672" y="2664050"/>
                <a:ext cx="5673009" cy="1701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𝑚𝑛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4ACB4948-6893-48FA-A70F-8C5A4BD862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672" y="2664050"/>
                <a:ext cx="5673009" cy="170181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Seta: Para a Direita 24">
                <a:extLst>
                  <a:ext uri="{FF2B5EF4-FFF2-40B4-BE49-F238E27FC236}">
                    <a16:creationId xmlns:a16="http://schemas.microsoft.com/office/drawing/2014/main" id="{A2C40835-2337-4251-B82A-D38C344CBE2C}"/>
                  </a:ext>
                </a:extLst>
              </p:cNvPr>
              <p:cNvSpPr/>
              <p:nvPr/>
            </p:nvSpPr>
            <p:spPr>
              <a:xfrm>
                <a:off x="5526718" y="1997088"/>
                <a:ext cx="2930236" cy="602673"/>
              </a:xfrm>
              <a:prstGeom prst="rightArrow">
                <a:avLst>
                  <a:gd name="adj1" fmla="val 84483"/>
                  <a:gd name="adj2" fmla="val 50000"/>
                </a:avLst>
              </a:prstGeom>
              <a:solidFill>
                <a:srgbClr val="0C2B8E"/>
              </a:solidFill>
              <a:ln>
                <a:solidFill>
                  <a:srgbClr val="0C2B8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pt-PT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2400" dirty="0"/>
                  <a:t> </a:t>
                </a:r>
                <a:r>
                  <a:rPr lang="en-GB" sz="2400" dirty="0" err="1"/>
                  <a:t>cresce</a:t>
                </a:r>
                <a:r>
                  <a:rPr lang="en-GB" sz="2400" dirty="0"/>
                  <a:t> de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sz="2400" dirty="0"/>
                  <a:t> até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25" name="Seta: Para a Direita 24">
                <a:extLst>
                  <a:ext uri="{FF2B5EF4-FFF2-40B4-BE49-F238E27FC236}">
                    <a16:creationId xmlns:a16="http://schemas.microsoft.com/office/drawing/2014/main" id="{A2C40835-2337-4251-B82A-D38C344CBE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6718" y="1997088"/>
                <a:ext cx="2930236" cy="602673"/>
              </a:xfrm>
              <a:prstGeom prst="rightArrow">
                <a:avLst>
                  <a:gd name="adj1" fmla="val 84483"/>
                  <a:gd name="adj2" fmla="val 50000"/>
                </a:avLst>
              </a:prstGeom>
              <a:blipFill>
                <a:blip r:embed="rId10"/>
                <a:stretch>
                  <a:fillRect b="-11538"/>
                </a:stretch>
              </a:blipFill>
              <a:ln>
                <a:solidFill>
                  <a:srgbClr val="0C2B8E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Seta: Para a Direita 31">
                <a:extLst>
                  <a:ext uri="{FF2B5EF4-FFF2-40B4-BE49-F238E27FC236}">
                    <a16:creationId xmlns:a16="http://schemas.microsoft.com/office/drawing/2014/main" id="{297F53D0-9321-417D-BB4D-534D7871FD22}"/>
                  </a:ext>
                </a:extLst>
              </p:cNvPr>
              <p:cNvSpPr/>
              <p:nvPr/>
            </p:nvSpPr>
            <p:spPr>
              <a:xfrm>
                <a:off x="5526718" y="4376881"/>
                <a:ext cx="2930236" cy="602673"/>
              </a:xfrm>
              <a:prstGeom prst="rightArrow">
                <a:avLst>
                  <a:gd name="adj1" fmla="val 84483"/>
                  <a:gd name="adj2" fmla="val 50000"/>
                </a:avLst>
              </a:prstGeom>
              <a:noFill/>
              <a:ln w="38100">
                <a:solidFill>
                  <a:srgbClr val="0C2B8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pt-PT" sz="3200" b="1" i="1" smtClean="0">
                        <a:ln>
                          <a:solidFill>
                            <a:srgbClr val="0C2B8E"/>
                          </a:solidFill>
                        </a:ln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800" b="1" dirty="0">
                    <a:ln>
                      <a:solidFill>
                        <a:srgbClr val="0C2B8E"/>
                      </a:solidFill>
                    </a:ln>
                    <a:solidFill>
                      <a:srgbClr val="0C2B8E"/>
                    </a:solidFill>
                  </a:rPr>
                  <a:t> </a:t>
                </a:r>
                <a:r>
                  <a:rPr lang="en-GB" sz="2800" dirty="0">
                    <a:ln>
                      <a:solidFill>
                        <a:srgbClr val="0C2B8E"/>
                      </a:solidFill>
                    </a:ln>
                    <a:solidFill>
                      <a:srgbClr val="0C2B8E"/>
                    </a:solidFill>
                  </a:rPr>
                  <a:t>colunas</a:t>
                </a:r>
                <a:endParaRPr lang="en-GB" sz="2400" dirty="0">
                  <a:ln>
                    <a:solidFill>
                      <a:srgbClr val="0C2B8E"/>
                    </a:solidFill>
                  </a:ln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2" name="Seta: Para a Direita 31">
                <a:extLst>
                  <a:ext uri="{FF2B5EF4-FFF2-40B4-BE49-F238E27FC236}">
                    <a16:creationId xmlns:a16="http://schemas.microsoft.com/office/drawing/2014/main" id="{297F53D0-9321-417D-BB4D-534D7871FD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6718" y="4376881"/>
                <a:ext cx="2930236" cy="602673"/>
              </a:xfrm>
              <a:prstGeom prst="rightArrow">
                <a:avLst>
                  <a:gd name="adj1" fmla="val 84483"/>
                  <a:gd name="adj2" fmla="val 50000"/>
                </a:avLst>
              </a:prstGeom>
              <a:blipFill>
                <a:blip r:embed="rId11"/>
                <a:stretch>
                  <a:fillRect/>
                </a:stretch>
              </a:blipFill>
              <a:ln w="38100">
                <a:solidFill>
                  <a:srgbClr val="0C2B8E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Seta: Para a Direita 33">
                <a:extLst>
                  <a:ext uri="{FF2B5EF4-FFF2-40B4-BE49-F238E27FC236}">
                    <a16:creationId xmlns:a16="http://schemas.microsoft.com/office/drawing/2014/main" id="{7D7593AC-8116-40F8-8AB4-FF61C19C4C97}"/>
                  </a:ext>
                </a:extLst>
              </p:cNvPr>
              <p:cNvSpPr/>
              <p:nvPr/>
            </p:nvSpPr>
            <p:spPr>
              <a:xfrm rot="16200000" flipH="1">
                <a:off x="3950415" y="3141341"/>
                <a:ext cx="1948079" cy="602673"/>
              </a:xfrm>
              <a:prstGeom prst="rightArrow">
                <a:avLst>
                  <a:gd name="adj1" fmla="val 84483"/>
                  <a:gd name="adj2" fmla="val 50000"/>
                </a:avLst>
              </a:prstGeom>
              <a:solidFill>
                <a:srgbClr val="F25E4F"/>
              </a:solidFill>
              <a:ln>
                <a:solidFill>
                  <a:srgbClr val="F25E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pt-PT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dirty="0"/>
                  <a:t> cresce</a:t>
                </a:r>
              </a:p>
              <a:p>
                <a:pPr algn="ctr"/>
                <a:r>
                  <a:rPr lang="en-GB" dirty="0"/>
                  <a:t>de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dirty="0"/>
                  <a:t> até </a:t>
                </a:r>
                <a14:m>
                  <m:oMath xmlns:m="http://schemas.openxmlformats.org/officeDocument/2006/math">
                    <m:r>
                      <a:rPr lang="pt-PT" b="1" i="1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34" name="Seta: Para a Direita 33">
                <a:extLst>
                  <a:ext uri="{FF2B5EF4-FFF2-40B4-BE49-F238E27FC236}">
                    <a16:creationId xmlns:a16="http://schemas.microsoft.com/office/drawing/2014/main" id="{7D7593AC-8116-40F8-8AB4-FF61C19C4C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 flipH="1">
                <a:off x="3950415" y="3141341"/>
                <a:ext cx="1948079" cy="602673"/>
              </a:xfrm>
              <a:prstGeom prst="rightArrow">
                <a:avLst>
                  <a:gd name="adj1" fmla="val 84483"/>
                  <a:gd name="adj2" fmla="val 50000"/>
                </a:avLst>
              </a:prstGeom>
              <a:blipFill>
                <a:blip r:embed="rId12"/>
                <a:stretch>
                  <a:fillRect l="-2857" r="-17143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Seta: Para a Direita 34">
                <a:extLst>
                  <a:ext uri="{FF2B5EF4-FFF2-40B4-BE49-F238E27FC236}">
                    <a16:creationId xmlns:a16="http://schemas.microsoft.com/office/drawing/2014/main" id="{B2A61A33-B9F9-4EF3-A5A6-DCD434923DAB}"/>
                  </a:ext>
                </a:extLst>
              </p:cNvPr>
              <p:cNvSpPr/>
              <p:nvPr/>
            </p:nvSpPr>
            <p:spPr>
              <a:xfrm rot="16200000" flipH="1">
                <a:off x="8170044" y="3111996"/>
                <a:ext cx="1948079" cy="602673"/>
              </a:xfrm>
              <a:prstGeom prst="rightArrow">
                <a:avLst>
                  <a:gd name="adj1" fmla="val 84483"/>
                  <a:gd name="adj2" fmla="val 50000"/>
                </a:avLst>
              </a:prstGeom>
              <a:noFill/>
              <a:ln w="38100">
                <a:solidFill>
                  <a:srgbClr val="F25E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pt-PT" sz="3200" b="1" i="1" smtClean="0">
                        <a:ln>
                          <a:solidFill>
                            <a:srgbClr val="F25E4F"/>
                          </a:solidFill>
                        </a:ln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GB" sz="2800" dirty="0">
                    <a:ln>
                      <a:solidFill>
                        <a:srgbClr val="F25E4F"/>
                      </a:solidFill>
                    </a:ln>
                    <a:solidFill>
                      <a:srgbClr val="F25E4F"/>
                    </a:solidFill>
                  </a:rPr>
                  <a:t> linhas </a:t>
                </a:r>
              </a:p>
            </p:txBody>
          </p:sp>
        </mc:Choice>
        <mc:Fallback xmlns="">
          <p:sp>
            <p:nvSpPr>
              <p:cNvPr id="35" name="Seta: Para a Direita 34">
                <a:extLst>
                  <a:ext uri="{FF2B5EF4-FFF2-40B4-BE49-F238E27FC236}">
                    <a16:creationId xmlns:a16="http://schemas.microsoft.com/office/drawing/2014/main" id="{B2A61A33-B9F9-4EF3-A5A6-DCD434923D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 flipH="1">
                <a:off x="8170044" y="3111996"/>
                <a:ext cx="1948079" cy="602673"/>
              </a:xfrm>
              <a:prstGeom prst="rightArrow">
                <a:avLst>
                  <a:gd name="adj1" fmla="val 84483"/>
                  <a:gd name="adj2" fmla="val 50000"/>
                </a:avLst>
              </a:prstGeom>
              <a:blipFill>
                <a:blip r:embed="rId13"/>
                <a:stretch>
                  <a:fillRect/>
                </a:stretch>
              </a:blipFill>
              <a:ln w="38100"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8914826D-AA91-43A8-A5DE-3D3D644D6288}"/>
                  </a:ext>
                </a:extLst>
              </p:cNvPr>
              <p:cNvSpPr/>
              <p:nvPr/>
            </p:nvSpPr>
            <p:spPr>
              <a:xfrm>
                <a:off x="5447265" y="5128600"/>
                <a:ext cx="3158836" cy="8628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PT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PT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8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eqArr>
                            <m:eqArrPr>
                              <m:ctrlPr>
                                <a:rPr lang="pt-P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pt-PT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PT" sz="2800" b="0" i="1" smtClean="0">
                                  <a:latin typeface="Cambria Math" panose="02040503050406030204" pitchFamily="18" charset="0"/>
                                </a:rPr>
                                <m:t>=1,2,..,</m:t>
                              </m:r>
                              <m:r>
                                <a:rPr lang="pt-PT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e>
                              <m:r>
                                <a:rPr lang="pt-PT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pt-PT" sz="2800" b="0" i="1" smtClean="0">
                                  <a:latin typeface="Cambria Math" panose="02040503050406030204" pitchFamily="18" charset="0"/>
                                </a:rPr>
                                <m:t>=1,2,…,</m:t>
                              </m:r>
                              <m:r>
                                <a:rPr lang="pt-PT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eqArr>
                        </m:sub>
                      </m:sSub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8914826D-AA91-43A8-A5DE-3D3D644D62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265" y="5128600"/>
                <a:ext cx="3158836" cy="8628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Oval 38">
            <a:extLst>
              <a:ext uri="{FF2B5EF4-FFF2-40B4-BE49-F238E27FC236}">
                <a16:creationId xmlns:a16="http://schemas.microsoft.com/office/drawing/2014/main" id="{B22C391F-29BB-47DA-92E8-8C7C81F78B30}"/>
              </a:ext>
            </a:extLst>
          </p:cNvPr>
          <p:cNvSpPr/>
          <p:nvPr/>
        </p:nvSpPr>
        <p:spPr>
          <a:xfrm>
            <a:off x="6688438" y="5392548"/>
            <a:ext cx="252000" cy="252000"/>
          </a:xfrm>
          <a:prstGeom prst="ellipse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A2D0637-7CA7-4867-B629-B55E71A49938}"/>
              </a:ext>
            </a:extLst>
          </p:cNvPr>
          <p:cNvSpPr/>
          <p:nvPr/>
        </p:nvSpPr>
        <p:spPr>
          <a:xfrm>
            <a:off x="6795465" y="5413330"/>
            <a:ext cx="252000" cy="252000"/>
          </a:xfrm>
          <a:prstGeom prst="ellipse">
            <a:avLst/>
          </a:prstGeom>
          <a:noFill/>
          <a:ln w="28575"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AC7D0B4-64FE-4929-94F2-2AC65761909F}"/>
              </a:ext>
            </a:extLst>
          </p:cNvPr>
          <p:cNvSpPr/>
          <p:nvPr/>
        </p:nvSpPr>
        <p:spPr>
          <a:xfrm>
            <a:off x="8059660" y="5693430"/>
            <a:ext cx="252000" cy="252000"/>
          </a:xfrm>
          <a:prstGeom prst="ellipse">
            <a:avLst/>
          </a:prstGeom>
          <a:noFill/>
          <a:ln w="28575"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72C5BFE-53CB-4E4F-9AB1-6992069CF41D}"/>
              </a:ext>
            </a:extLst>
          </p:cNvPr>
          <p:cNvSpPr/>
          <p:nvPr/>
        </p:nvSpPr>
        <p:spPr>
          <a:xfrm>
            <a:off x="8012404" y="5368206"/>
            <a:ext cx="252000" cy="252000"/>
          </a:xfrm>
          <a:prstGeom prst="ellipse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39E7472-4EC8-4313-9B5A-8BCF9470E1DB}"/>
              </a:ext>
            </a:extLst>
          </p:cNvPr>
          <p:cNvSpPr/>
          <p:nvPr/>
        </p:nvSpPr>
        <p:spPr>
          <a:xfrm>
            <a:off x="5611584" y="2824518"/>
            <a:ext cx="252000" cy="252000"/>
          </a:xfrm>
          <a:prstGeom prst="ellipse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3417F79-1678-451F-945A-B0904D32A085}"/>
              </a:ext>
            </a:extLst>
          </p:cNvPr>
          <p:cNvSpPr/>
          <p:nvPr/>
        </p:nvSpPr>
        <p:spPr>
          <a:xfrm>
            <a:off x="5626291" y="3252126"/>
            <a:ext cx="252000" cy="252000"/>
          </a:xfrm>
          <a:prstGeom prst="ellipse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68AA599-8C57-4E38-B204-8CD76AF2A25D}"/>
              </a:ext>
            </a:extLst>
          </p:cNvPr>
          <p:cNvSpPr/>
          <p:nvPr/>
        </p:nvSpPr>
        <p:spPr>
          <a:xfrm>
            <a:off x="5632073" y="4086000"/>
            <a:ext cx="252000" cy="252000"/>
          </a:xfrm>
          <a:prstGeom prst="ellipse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B5DB5811-CBD9-4F3C-9EAD-D83E70A3217E}"/>
              </a:ext>
            </a:extLst>
          </p:cNvPr>
          <p:cNvSpPr/>
          <p:nvPr/>
        </p:nvSpPr>
        <p:spPr>
          <a:xfrm>
            <a:off x="5799609" y="2824518"/>
            <a:ext cx="252000" cy="252000"/>
          </a:xfrm>
          <a:prstGeom prst="ellipse">
            <a:avLst/>
          </a:prstGeom>
          <a:noFill/>
          <a:ln w="28575"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B207C11-557B-42B1-8C6D-BD7833C4F4E0}"/>
              </a:ext>
            </a:extLst>
          </p:cNvPr>
          <p:cNvSpPr/>
          <p:nvPr/>
        </p:nvSpPr>
        <p:spPr>
          <a:xfrm>
            <a:off x="6749884" y="2824518"/>
            <a:ext cx="252000" cy="252000"/>
          </a:xfrm>
          <a:prstGeom prst="ellipse">
            <a:avLst/>
          </a:prstGeom>
          <a:noFill/>
          <a:ln w="28575"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2758A162-33C0-402E-B68F-1489FDF4038F}"/>
              </a:ext>
            </a:extLst>
          </p:cNvPr>
          <p:cNvSpPr/>
          <p:nvPr/>
        </p:nvSpPr>
        <p:spPr>
          <a:xfrm>
            <a:off x="8354101" y="2824518"/>
            <a:ext cx="252000" cy="252000"/>
          </a:xfrm>
          <a:prstGeom prst="ellipse">
            <a:avLst/>
          </a:prstGeom>
          <a:noFill/>
          <a:ln w="28575"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15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2" grpId="0" animBg="1"/>
      <p:bldP spid="34" grpId="0" animBg="1"/>
      <p:bldP spid="34" grpId="1" animBg="1"/>
      <p:bldP spid="35" grpId="0" animBg="1"/>
      <p:bldP spid="35" grpId="1" animBg="1"/>
      <p:bldP spid="39" grpId="0" animBg="1"/>
      <p:bldP spid="39" grpId="1" animBg="1"/>
      <p:bldP spid="40" grpId="0" animBg="1"/>
      <p:bldP spid="41" grpId="0" animBg="1"/>
      <p:bldP spid="42" grpId="0" animBg="1"/>
      <p:bldP spid="42" grpId="1" animBg="1"/>
      <p:bldP spid="44" grpId="0" animBg="1"/>
      <p:bldP spid="44" grpId="1" animBg="1"/>
      <p:bldP spid="45" grpId="0" animBg="1"/>
      <p:bldP spid="45" grpId="1" animBg="1"/>
      <p:bldP spid="47" grpId="0" animBg="1"/>
      <p:bldP spid="47" grpId="1" animBg="1"/>
      <p:bldP spid="48" grpId="0" animBg="1"/>
      <p:bldP spid="49" grpId="0" animBg="1"/>
      <p:bldP spid="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tângulo: Cantos Arredondados 62">
            <a:extLst>
              <a:ext uri="{FF2B5EF4-FFF2-40B4-BE49-F238E27FC236}">
                <a16:creationId xmlns:a16="http://schemas.microsoft.com/office/drawing/2014/main" id="{9EE80519-98F7-42D7-85F6-942ECF78289E}"/>
              </a:ext>
            </a:extLst>
          </p:cNvPr>
          <p:cNvSpPr/>
          <p:nvPr/>
        </p:nvSpPr>
        <p:spPr>
          <a:xfrm>
            <a:off x="2039072" y="251208"/>
            <a:ext cx="9978754" cy="6491235"/>
          </a:xfrm>
          <a:prstGeom prst="roundRect">
            <a:avLst>
              <a:gd name="adj" fmla="val 6142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ângulo: Cantos Arredondados 13">
            <a:hlinkClick r:id="rId6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it!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7" action="ppaction://hlinksldjump"/>
            <a:extLst>
              <a:ext uri="{FF2B5EF4-FFF2-40B4-BE49-F238E27FC236}">
                <a16:creationId xmlns:a16="http://schemas.microsoft.com/office/drawing/2014/main" id="{9118FB6E-1B04-4D01-8A68-318DC5DB388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pt-PT" b="1" dirty="0">
                <a:solidFill>
                  <a:schemeClr val="tx1"/>
                </a:solidFill>
              </a:rPr>
              <a:t>O que é uma Matriz</a:t>
            </a:r>
            <a:r>
              <a:rPr lang="en-GB" b="1" dirty="0">
                <a:solidFill>
                  <a:schemeClr val="tx1"/>
                </a:solidFill>
              </a:rPr>
              <a:t>?...</a:t>
            </a:r>
          </a:p>
        </p:txBody>
      </p:sp>
      <p:sp>
        <p:nvSpPr>
          <p:cNvPr id="16" name="Retângulo: Cantos Arredondados 15">
            <a:hlinkClick r:id="rId8" action="ppaction://hlinksldjump"/>
            <a:extLst>
              <a:ext uri="{FF2B5EF4-FFF2-40B4-BE49-F238E27FC236}">
                <a16:creationId xmlns:a16="http://schemas.microsoft.com/office/drawing/2014/main" id="{E1D46936-672E-4576-8D71-E2C8F8346F68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pt-PT" b="1" dirty="0">
                <a:solidFill>
                  <a:schemeClr val="tx1"/>
                </a:solidFill>
              </a:rPr>
              <a:t>Tipo, Tamanho ou Dimensão de uma Matriz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7" name="Retângulo: Cantos Arredondados 16">
            <a:hlinkClick r:id="rId9" action="ppaction://hlinksldjump"/>
            <a:extLst>
              <a:ext uri="{FF2B5EF4-FFF2-40B4-BE49-F238E27FC236}">
                <a16:creationId xmlns:a16="http://schemas.microsoft.com/office/drawing/2014/main" id="{6BB753A6-59AA-46CB-9321-0531A3302FA2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pt-PT" b="1" dirty="0">
                <a:solidFill>
                  <a:schemeClr val="tx1"/>
                </a:solidFill>
              </a:rPr>
              <a:t>Elementos ou Entradas ou de uma Matriz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1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E7CE93B0-523F-46C0-8737-1D8C81943D54}"/>
              </a:ext>
            </a:extLst>
          </p:cNvPr>
          <p:cNvSpPr/>
          <p:nvPr/>
        </p:nvSpPr>
        <p:spPr>
          <a:xfrm>
            <a:off x="2667146" y="367800"/>
            <a:ext cx="14035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 err="1">
                <a:solidFill>
                  <a:srgbClr val="29A6FF"/>
                </a:solidFill>
              </a:rPr>
              <a:t>Exemplos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1A0A2698-358F-47E9-B75B-EDB18FC6318E}"/>
                  </a:ext>
                </a:extLst>
              </p:cNvPr>
              <p:cNvSpPr/>
              <p:nvPr/>
            </p:nvSpPr>
            <p:spPr>
              <a:xfrm>
                <a:off x="4243027" y="416353"/>
                <a:ext cx="5505023" cy="19614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spcAft>
                    <a:spcPts val="600"/>
                  </a:spcAft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Dadas as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matrizes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:</a:t>
                </a:r>
              </a:p>
              <a:p>
                <a:pPr lvl="0" algn="ctr"/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4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400" dirty="0"/>
                  <a:t> 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sz="240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400" dirty="0"/>
              </a:p>
              <a:p>
                <a:pPr lvl="0" algn="ctr">
                  <a:spcBef>
                    <a:spcPts val="600"/>
                  </a:spcBef>
                </a:pPr>
                <a:r>
                  <a:rPr lang="en-GB" sz="2400" dirty="0" err="1"/>
                  <a:t>Temos</a:t>
                </a:r>
                <a:r>
                  <a:rPr lang="en-GB" sz="2400" dirty="0"/>
                  <a:t>, por </a:t>
                </a:r>
                <a:r>
                  <a:rPr lang="en-GB" sz="2400" dirty="0" err="1"/>
                  <a:t>exemplo</a:t>
                </a:r>
                <a:r>
                  <a:rPr lang="en-GB" sz="2400" dirty="0"/>
                  <a:t>,:   </a:t>
                </a:r>
              </a:p>
            </p:txBody>
          </p:sp>
        </mc:Choice>
        <mc:Fallback xmlns="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1A0A2698-358F-47E9-B75B-EDB18FC631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3027" y="416353"/>
                <a:ext cx="5505023" cy="1961499"/>
              </a:xfrm>
              <a:prstGeom prst="rect">
                <a:avLst/>
              </a:prstGeom>
              <a:blipFill>
                <a:blip r:embed="rId11"/>
                <a:stretch>
                  <a:fillRect t="-2484" b="-59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tângulo 50">
            <a:extLst>
              <a:ext uri="{FF2B5EF4-FFF2-40B4-BE49-F238E27FC236}">
                <a16:creationId xmlns:a16="http://schemas.microsoft.com/office/drawing/2014/main" id="{8A290828-FDD7-4E10-96AB-A12A15F8F67E}"/>
              </a:ext>
            </a:extLst>
          </p:cNvPr>
          <p:cNvSpPr/>
          <p:nvPr/>
        </p:nvSpPr>
        <p:spPr>
          <a:xfrm>
            <a:off x="2363931" y="5087835"/>
            <a:ext cx="43073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800" b="1" dirty="0">
                <a:solidFill>
                  <a:srgbClr val="0C2B8E"/>
                </a:solidFill>
              </a:rPr>
              <a:t>Consegues identificar os elementos</a:t>
            </a:r>
            <a:r>
              <a:rPr lang="en-GB" sz="2800" b="1" dirty="0">
                <a:solidFill>
                  <a:srgbClr val="0C2B8E"/>
                </a:solidFill>
              </a:rPr>
              <a:t>?</a:t>
            </a:r>
          </a:p>
          <a:p>
            <a:pPr algn="ctr"/>
            <a:r>
              <a:rPr lang="en-GB" sz="1600" dirty="0">
                <a:solidFill>
                  <a:srgbClr val="0C2B8E"/>
                </a:solidFill>
              </a:rPr>
              <a:t>(“</a:t>
            </a:r>
            <a:r>
              <a:rPr lang="pt-PT" sz="1600" b="1" i="1" dirty="0">
                <a:solidFill>
                  <a:srgbClr val="0C2B8E"/>
                </a:solidFill>
              </a:rPr>
              <a:t>clica</a:t>
            </a:r>
            <a:r>
              <a:rPr lang="en-GB" sz="1600" b="1" i="1" dirty="0">
                <a:solidFill>
                  <a:srgbClr val="0C2B8E"/>
                </a:solidFill>
              </a:rPr>
              <a:t>”</a:t>
            </a:r>
            <a:r>
              <a:rPr lang="en-GB" sz="1600" b="1" dirty="0">
                <a:solidFill>
                  <a:srgbClr val="0C2B8E"/>
                </a:solidFill>
              </a:rPr>
              <a:t> </a:t>
            </a:r>
            <a:r>
              <a:rPr lang="pt-PT" sz="1600" b="1" dirty="0">
                <a:solidFill>
                  <a:srgbClr val="0C2B8E"/>
                </a:solidFill>
              </a:rPr>
              <a:t>em cada elemento </a:t>
            </a:r>
            <a:r>
              <a:rPr lang="pt-PT" sz="1600" dirty="0">
                <a:solidFill>
                  <a:srgbClr val="0C2B8E"/>
                </a:solidFill>
              </a:rPr>
              <a:t>para ver a resposta</a:t>
            </a:r>
            <a:r>
              <a:rPr lang="en-GB" sz="1600" dirty="0">
                <a:solidFill>
                  <a:srgbClr val="0C2B8E"/>
                </a:solidFill>
              </a:rPr>
              <a:t>)</a:t>
            </a:r>
            <a:endParaRPr lang="en-GB" sz="1400" dirty="0"/>
          </a:p>
        </p:txBody>
      </p:sp>
      <p:sp>
        <p:nvSpPr>
          <p:cNvPr id="55" name="Retângulo: Cantos Arredondados 54">
            <a:extLst>
              <a:ext uri="{FF2B5EF4-FFF2-40B4-BE49-F238E27FC236}">
                <a16:creationId xmlns:a16="http://schemas.microsoft.com/office/drawing/2014/main" id="{FF50EB3A-000E-4ECA-9B95-21AC635E760D}"/>
              </a:ext>
            </a:extLst>
          </p:cNvPr>
          <p:cNvSpPr/>
          <p:nvPr/>
        </p:nvSpPr>
        <p:spPr>
          <a:xfrm>
            <a:off x="5306146" y="1284076"/>
            <a:ext cx="573022" cy="351280"/>
          </a:xfrm>
          <a:prstGeom prst="roundRect">
            <a:avLst/>
          </a:prstGeom>
          <a:noFill/>
          <a:ln w="381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6" name="Conexão reta unidirecional 55">
            <a:extLst>
              <a:ext uri="{FF2B5EF4-FFF2-40B4-BE49-F238E27FC236}">
                <a16:creationId xmlns:a16="http://schemas.microsoft.com/office/drawing/2014/main" id="{CBE23DAF-29C8-4E14-8101-3EAE1CC7FCF8}"/>
              </a:ext>
            </a:extLst>
          </p:cNvPr>
          <p:cNvCxnSpPr/>
          <p:nvPr/>
        </p:nvCxnSpPr>
        <p:spPr>
          <a:xfrm>
            <a:off x="4679019" y="1401729"/>
            <a:ext cx="488370" cy="0"/>
          </a:xfrm>
          <a:prstGeom prst="straightConnector1">
            <a:avLst/>
          </a:prstGeom>
          <a:ln w="7620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xão reta unidirecional 56">
            <a:extLst>
              <a:ext uri="{FF2B5EF4-FFF2-40B4-BE49-F238E27FC236}">
                <a16:creationId xmlns:a16="http://schemas.microsoft.com/office/drawing/2014/main" id="{0D5405C5-3300-4C4F-84A9-27A0E3D65265}"/>
              </a:ext>
            </a:extLst>
          </p:cNvPr>
          <p:cNvCxnSpPr>
            <a:cxnSpLocks/>
          </p:cNvCxnSpPr>
          <p:nvPr/>
        </p:nvCxnSpPr>
        <p:spPr>
          <a:xfrm rot="5400000">
            <a:off x="5365145" y="639756"/>
            <a:ext cx="488370" cy="0"/>
          </a:xfrm>
          <a:prstGeom prst="straightConnector1">
            <a:avLst/>
          </a:prstGeom>
          <a:ln w="7620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0A87DA1D-C57B-4307-9E4C-70F65959C9B6}"/>
              </a:ext>
            </a:extLst>
          </p:cNvPr>
          <p:cNvSpPr/>
          <p:nvPr/>
        </p:nvSpPr>
        <p:spPr>
          <a:xfrm>
            <a:off x="2558850" y="2480764"/>
            <a:ext cx="1812183" cy="6040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90A03036-657E-48E9-B8BB-A9494A3B4D81}"/>
                  </a:ext>
                </a:extLst>
              </p:cNvPr>
              <p:cNvSpPr/>
              <p:nvPr/>
            </p:nvSpPr>
            <p:spPr>
              <a:xfrm>
                <a:off x="2558850" y="2488928"/>
                <a:ext cx="115371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8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pt-PT" sz="2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90A03036-657E-48E9-B8BB-A9494A3B4D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8850" y="2488928"/>
                <a:ext cx="115371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FFB830B0-31AD-4DF5-91DA-7C2810331C0F}"/>
                  </a:ext>
                </a:extLst>
              </p:cNvPr>
              <p:cNvSpPr/>
              <p:nvPr/>
            </p:nvSpPr>
            <p:spPr>
              <a:xfrm>
                <a:off x="3494104" y="2488928"/>
                <a:ext cx="7489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8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PT" sz="28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28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FFB830B0-31AD-4DF5-91DA-7C2810331C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4104" y="2488928"/>
                <a:ext cx="748923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tângulo: Cantos Arredondados 68">
            <a:extLst>
              <a:ext uri="{FF2B5EF4-FFF2-40B4-BE49-F238E27FC236}">
                <a16:creationId xmlns:a16="http://schemas.microsoft.com/office/drawing/2014/main" id="{7E674379-7573-4485-83AE-C17557FEF96E}"/>
              </a:ext>
            </a:extLst>
          </p:cNvPr>
          <p:cNvSpPr/>
          <p:nvPr/>
        </p:nvSpPr>
        <p:spPr>
          <a:xfrm>
            <a:off x="2558850" y="3367753"/>
            <a:ext cx="1812183" cy="6040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3D4E236C-B0BF-4740-9115-C0DCC97E9890}"/>
                  </a:ext>
                </a:extLst>
              </p:cNvPr>
              <p:cNvSpPr/>
              <p:nvPr/>
            </p:nvSpPr>
            <p:spPr>
              <a:xfrm>
                <a:off x="2510531" y="3385239"/>
                <a:ext cx="115371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8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  <m:r>
                        <a:rPr lang="pt-PT" sz="2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3D4E236C-B0BF-4740-9115-C0DCC97E98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531" y="3385239"/>
                <a:ext cx="1153714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5694D10B-50C7-4674-BF90-4BA00404A932}"/>
                  </a:ext>
                </a:extLst>
              </p:cNvPr>
              <p:cNvSpPr/>
              <p:nvPr/>
            </p:nvSpPr>
            <p:spPr>
              <a:xfrm>
                <a:off x="3494104" y="3373200"/>
                <a:ext cx="74892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8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PT" sz="28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sz="28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5694D10B-50C7-4674-BF90-4BA00404A9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4104" y="3373200"/>
                <a:ext cx="748923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etângulo: Cantos Arredondados 69">
            <a:extLst>
              <a:ext uri="{FF2B5EF4-FFF2-40B4-BE49-F238E27FC236}">
                <a16:creationId xmlns:a16="http://schemas.microsoft.com/office/drawing/2014/main" id="{735A19D6-B618-4E3D-8AB9-CD8AF68DD42E}"/>
              </a:ext>
            </a:extLst>
          </p:cNvPr>
          <p:cNvSpPr/>
          <p:nvPr/>
        </p:nvSpPr>
        <p:spPr>
          <a:xfrm>
            <a:off x="4859102" y="2482800"/>
            <a:ext cx="1812183" cy="6040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tângulo: Cantos Arredondados 70">
            <a:extLst>
              <a:ext uri="{FF2B5EF4-FFF2-40B4-BE49-F238E27FC236}">
                <a16:creationId xmlns:a16="http://schemas.microsoft.com/office/drawing/2014/main" id="{36D07728-D7C7-4834-AAAD-AABE8FBE2918}"/>
              </a:ext>
            </a:extLst>
          </p:cNvPr>
          <p:cNvSpPr/>
          <p:nvPr/>
        </p:nvSpPr>
        <p:spPr>
          <a:xfrm>
            <a:off x="4859102" y="3368570"/>
            <a:ext cx="1812183" cy="6040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tângulo: Cantos Arredondados 71">
            <a:extLst>
              <a:ext uri="{FF2B5EF4-FFF2-40B4-BE49-F238E27FC236}">
                <a16:creationId xmlns:a16="http://schemas.microsoft.com/office/drawing/2014/main" id="{570A274F-9E89-4AC4-A4E0-5DAE4B7C8DE5}"/>
              </a:ext>
            </a:extLst>
          </p:cNvPr>
          <p:cNvSpPr/>
          <p:nvPr/>
        </p:nvSpPr>
        <p:spPr>
          <a:xfrm>
            <a:off x="4859103" y="4259745"/>
            <a:ext cx="1812183" cy="6040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6ADAA10F-F1B1-489B-9002-9DD6213F03D6}"/>
                  </a:ext>
                </a:extLst>
              </p:cNvPr>
              <p:cNvSpPr/>
              <p:nvPr/>
            </p:nvSpPr>
            <p:spPr>
              <a:xfrm>
                <a:off x="4974911" y="3389174"/>
                <a:ext cx="113588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8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PT" sz="2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r>
                        <a:rPr lang="pt-PT" sz="2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6ADAA10F-F1B1-489B-9002-9DD6213F03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911" y="3389174"/>
                <a:ext cx="1135888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tângulo 53">
                <a:extLst>
                  <a:ext uri="{FF2B5EF4-FFF2-40B4-BE49-F238E27FC236}">
                    <a16:creationId xmlns:a16="http://schemas.microsoft.com/office/drawing/2014/main" id="{BD4BBD5B-7531-46F6-8E05-10529D83DB9A}"/>
                  </a:ext>
                </a:extLst>
              </p:cNvPr>
              <p:cNvSpPr/>
              <p:nvPr/>
            </p:nvSpPr>
            <p:spPr>
              <a:xfrm>
                <a:off x="4974911" y="4291432"/>
                <a:ext cx="112761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8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PT" sz="2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pt-PT" sz="2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4" name="Retângulo 53">
                <a:extLst>
                  <a:ext uri="{FF2B5EF4-FFF2-40B4-BE49-F238E27FC236}">
                    <a16:creationId xmlns:a16="http://schemas.microsoft.com/office/drawing/2014/main" id="{BD4BBD5B-7531-46F6-8E05-10529D83DB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911" y="4291432"/>
                <a:ext cx="1127616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tângulo 60">
                <a:extLst>
                  <a:ext uri="{FF2B5EF4-FFF2-40B4-BE49-F238E27FC236}">
                    <a16:creationId xmlns:a16="http://schemas.microsoft.com/office/drawing/2014/main" id="{80F54DCD-2F77-4BDE-A154-77D3EBC1C74A}"/>
                  </a:ext>
                </a:extLst>
              </p:cNvPr>
              <p:cNvSpPr/>
              <p:nvPr/>
            </p:nvSpPr>
            <p:spPr>
              <a:xfrm>
                <a:off x="6063671" y="3377135"/>
                <a:ext cx="4812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8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n-GB" sz="28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1" name="Retângulo 60">
                <a:extLst>
                  <a:ext uri="{FF2B5EF4-FFF2-40B4-BE49-F238E27FC236}">
                    <a16:creationId xmlns:a16="http://schemas.microsoft.com/office/drawing/2014/main" id="{80F54DCD-2F77-4BDE-A154-77D3EBC1C7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3671" y="3377135"/>
                <a:ext cx="481221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tângulo 61">
                <a:extLst>
                  <a:ext uri="{FF2B5EF4-FFF2-40B4-BE49-F238E27FC236}">
                    <a16:creationId xmlns:a16="http://schemas.microsoft.com/office/drawing/2014/main" id="{F1EB31D2-0128-49EF-AF0B-22CF67B61687}"/>
                  </a:ext>
                </a:extLst>
              </p:cNvPr>
              <p:cNvSpPr/>
              <p:nvPr/>
            </p:nvSpPr>
            <p:spPr>
              <a:xfrm>
                <a:off x="6003494" y="4300175"/>
                <a:ext cx="4812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8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GB" sz="28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2" name="Retângulo 61">
                <a:extLst>
                  <a:ext uri="{FF2B5EF4-FFF2-40B4-BE49-F238E27FC236}">
                    <a16:creationId xmlns:a16="http://schemas.microsoft.com/office/drawing/2014/main" id="{F1EB31D2-0128-49EF-AF0B-22CF67B616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494" y="4300175"/>
                <a:ext cx="481221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F7710530-A3C2-4C83-9B9C-961132165FAD}"/>
                  </a:ext>
                </a:extLst>
              </p:cNvPr>
              <p:cNvSpPr/>
              <p:nvPr/>
            </p:nvSpPr>
            <p:spPr>
              <a:xfrm>
                <a:off x="4985549" y="2480764"/>
                <a:ext cx="115371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8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PT" sz="2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  <m:r>
                        <a:rPr lang="pt-PT" sz="2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F7710530-A3C2-4C83-9B9C-961132165F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5549" y="2480764"/>
                <a:ext cx="1153714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F94373A4-75EE-44A4-8EA3-5BBE14D7BF06}"/>
                  </a:ext>
                </a:extLst>
              </p:cNvPr>
              <p:cNvSpPr/>
              <p:nvPr/>
            </p:nvSpPr>
            <p:spPr>
              <a:xfrm>
                <a:off x="6041230" y="2486916"/>
                <a:ext cx="4812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8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GB" sz="28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F94373A4-75EE-44A4-8EA3-5BBE14D7BF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1230" y="2486916"/>
                <a:ext cx="481221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exão reta 4">
            <a:extLst>
              <a:ext uri="{FF2B5EF4-FFF2-40B4-BE49-F238E27FC236}">
                <a16:creationId xmlns:a16="http://schemas.microsoft.com/office/drawing/2014/main" id="{97C15F93-2DA7-430C-B5E8-0DB9369DD4BC}"/>
              </a:ext>
            </a:extLst>
          </p:cNvPr>
          <p:cNvCxnSpPr/>
          <p:nvPr/>
        </p:nvCxnSpPr>
        <p:spPr>
          <a:xfrm>
            <a:off x="6996113" y="2428092"/>
            <a:ext cx="0" cy="4063510"/>
          </a:xfrm>
          <a:prstGeom prst="line">
            <a:avLst/>
          </a:prstGeom>
          <a:ln w="22225" cmpd="dbl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tângulo 74">
            <a:extLst>
              <a:ext uri="{FF2B5EF4-FFF2-40B4-BE49-F238E27FC236}">
                <a16:creationId xmlns:a16="http://schemas.microsoft.com/office/drawing/2014/main" id="{BE3EF9C5-95CC-4006-86CF-12BF6BCD75FA}"/>
              </a:ext>
            </a:extLst>
          </p:cNvPr>
          <p:cNvSpPr/>
          <p:nvPr/>
        </p:nvSpPr>
        <p:spPr>
          <a:xfrm>
            <a:off x="7469775" y="5038035"/>
            <a:ext cx="41087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800" b="1" dirty="0">
                <a:solidFill>
                  <a:srgbClr val="0C2B8E"/>
                </a:solidFill>
              </a:rPr>
              <a:t>Consegues identificar a posição</a:t>
            </a:r>
            <a:r>
              <a:rPr lang="en-GB" sz="2800" b="1" dirty="0">
                <a:solidFill>
                  <a:srgbClr val="0C2B8E"/>
                </a:solidFill>
              </a:rPr>
              <a:t>?</a:t>
            </a:r>
          </a:p>
          <a:p>
            <a:pPr algn="ctr"/>
            <a:r>
              <a:rPr lang="en-GB" sz="1600" dirty="0">
                <a:solidFill>
                  <a:srgbClr val="0C2B8E"/>
                </a:solidFill>
              </a:rPr>
              <a:t>(“</a:t>
            </a:r>
            <a:r>
              <a:rPr lang="en-GB" sz="1600" b="1" dirty="0" err="1">
                <a:solidFill>
                  <a:srgbClr val="0C2B8E"/>
                </a:solidFill>
              </a:rPr>
              <a:t>clica</a:t>
            </a:r>
            <a:r>
              <a:rPr lang="en-GB" sz="1600" b="1" dirty="0">
                <a:solidFill>
                  <a:srgbClr val="0C2B8E"/>
                </a:solidFill>
              </a:rPr>
              <a:t>” </a:t>
            </a:r>
            <a:r>
              <a:rPr lang="pt-PT" sz="1600" b="1" dirty="0">
                <a:solidFill>
                  <a:srgbClr val="0C2B8E"/>
                </a:solidFill>
              </a:rPr>
              <a:t>em cada elemento </a:t>
            </a:r>
            <a:r>
              <a:rPr lang="pt-PT" sz="1600" dirty="0">
                <a:solidFill>
                  <a:srgbClr val="0C2B8E"/>
                </a:solidFill>
              </a:rPr>
              <a:t>para ver a resposta</a:t>
            </a:r>
            <a:r>
              <a:rPr lang="en-GB" sz="1600" dirty="0">
                <a:solidFill>
                  <a:srgbClr val="0C2B8E"/>
                </a:solidFill>
              </a:rPr>
              <a:t>)</a:t>
            </a:r>
            <a:endParaRPr lang="en-GB" sz="1400" dirty="0"/>
          </a:p>
        </p:txBody>
      </p:sp>
      <p:sp>
        <p:nvSpPr>
          <p:cNvPr id="82" name="Retângulo: Cantos Arredondados 81">
            <a:extLst>
              <a:ext uri="{FF2B5EF4-FFF2-40B4-BE49-F238E27FC236}">
                <a16:creationId xmlns:a16="http://schemas.microsoft.com/office/drawing/2014/main" id="{500A2CF1-DDAC-489C-9554-6F0EA2744EDD}"/>
              </a:ext>
            </a:extLst>
          </p:cNvPr>
          <p:cNvSpPr/>
          <p:nvPr/>
        </p:nvSpPr>
        <p:spPr>
          <a:xfrm>
            <a:off x="7341932" y="2906277"/>
            <a:ext cx="1812183" cy="6040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tângulo: Cantos Arredondados 82">
            <a:extLst>
              <a:ext uri="{FF2B5EF4-FFF2-40B4-BE49-F238E27FC236}">
                <a16:creationId xmlns:a16="http://schemas.microsoft.com/office/drawing/2014/main" id="{7F344188-F5B9-49F3-9538-87C9E8C7CD04}"/>
              </a:ext>
            </a:extLst>
          </p:cNvPr>
          <p:cNvSpPr/>
          <p:nvPr/>
        </p:nvSpPr>
        <p:spPr>
          <a:xfrm>
            <a:off x="7341932" y="3793266"/>
            <a:ext cx="1812183" cy="6040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etângulo: Cantos Arredondados 83">
            <a:extLst>
              <a:ext uri="{FF2B5EF4-FFF2-40B4-BE49-F238E27FC236}">
                <a16:creationId xmlns:a16="http://schemas.microsoft.com/office/drawing/2014/main" id="{5C58E1B9-DE73-4ADA-8C0F-02B8198EB74A}"/>
              </a:ext>
            </a:extLst>
          </p:cNvPr>
          <p:cNvSpPr/>
          <p:nvPr/>
        </p:nvSpPr>
        <p:spPr>
          <a:xfrm>
            <a:off x="9642184" y="2908313"/>
            <a:ext cx="1812183" cy="6040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etângulo: Cantos Arredondados 84">
            <a:extLst>
              <a:ext uri="{FF2B5EF4-FFF2-40B4-BE49-F238E27FC236}">
                <a16:creationId xmlns:a16="http://schemas.microsoft.com/office/drawing/2014/main" id="{CD3215AB-E6C9-4C0A-A296-8A565AD38E77}"/>
              </a:ext>
            </a:extLst>
          </p:cNvPr>
          <p:cNvSpPr/>
          <p:nvPr/>
        </p:nvSpPr>
        <p:spPr>
          <a:xfrm>
            <a:off x="9642184" y="3794083"/>
            <a:ext cx="2091764" cy="6040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CEAD06AD-6576-4630-84CC-5D4941F91876}"/>
                  </a:ext>
                </a:extLst>
              </p:cNvPr>
              <p:cNvSpPr/>
              <p:nvPr/>
            </p:nvSpPr>
            <p:spPr>
              <a:xfrm>
                <a:off x="7398314" y="2935463"/>
                <a:ext cx="1864228" cy="5377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8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__ __</m:t>
                          </m:r>
                        </m:sub>
                      </m:sSub>
                      <m:r>
                        <a:rPr lang="pt-PT" sz="2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GB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CEAD06AD-6576-4630-84CC-5D4941F918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8314" y="2935463"/>
                <a:ext cx="1864228" cy="53771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tângulo 73">
                <a:extLst>
                  <a:ext uri="{FF2B5EF4-FFF2-40B4-BE49-F238E27FC236}">
                    <a16:creationId xmlns:a16="http://schemas.microsoft.com/office/drawing/2014/main" id="{9B47D603-C8FB-4799-A374-F8170B4E365B}"/>
                  </a:ext>
                </a:extLst>
              </p:cNvPr>
              <p:cNvSpPr/>
              <p:nvPr/>
            </p:nvSpPr>
            <p:spPr>
              <a:xfrm>
                <a:off x="9802954" y="2935463"/>
                <a:ext cx="1596527" cy="5377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8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__ __</m:t>
                          </m:r>
                        </m:sub>
                      </m:sSub>
                      <m:r>
                        <a:rPr lang="pt-PT" sz="2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4" name="Retângulo 73">
                <a:extLst>
                  <a:ext uri="{FF2B5EF4-FFF2-40B4-BE49-F238E27FC236}">
                    <a16:creationId xmlns:a16="http://schemas.microsoft.com/office/drawing/2014/main" id="{9B47D603-C8FB-4799-A374-F8170B4E36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2954" y="2935463"/>
                <a:ext cx="1596527" cy="53771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414938EE-F389-4168-9726-767FF88F0672}"/>
                  </a:ext>
                </a:extLst>
              </p:cNvPr>
              <p:cNvSpPr/>
              <p:nvPr/>
            </p:nvSpPr>
            <p:spPr>
              <a:xfrm>
                <a:off x="7354772" y="3838628"/>
                <a:ext cx="1846403" cy="5377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8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PT" sz="2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__ __</m:t>
                          </m:r>
                        </m:sub>
                      </m:sSub>
                      <m:r>
                        <a:rPr lang="pt-PT" sz="2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GB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414938EE-F389-4168-9726-767FF88F06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4772" y="3838628"/>
                <a:ext cx="1846403" cy="537711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tângulo 76">
                <a:extLst>
                  <a:ext uri="{FF2B5EF4-FFF2-40B4-BE49-F238E27FC236}">
                    <a16:creationId xmlns:a16="http://schemas.microsoft.com/office/drawing/2014/main" id="{398ECD83-F37C-4EBB-B5FB-910DD289CF7D}"/>
                  </a:ext>
                </a:extLst>
              </p:cNvPr>
              <p:cNvSpPr/>
              <p:nvPr/>
            </p:nvSpPr>
            <p:spPr>
              <a:xfrm>
                <a:off x="9763981" y="3832799"/>
                <a:ext cx="1926425" cy="5377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14:m>
                  <m:oMath xmlns:m="http://schemas.openxmlformats.org/officeDocument/2006/math">
                    <m:sSub>
                      <m:sSubPr>
                        <m:ctrlPr>
                          <a:rPr lang="pt-PT" sz="28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t-PT" sz="2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__ __</m:t>
                        </m:r>
                      </m:sub>
                    </m:sSub>
                    <m:r>
                      <a:rPr lang="pt-PT" sz="28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PT" sz="28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pt-PT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__ __</m:t>
                        </m:r>
                      </m:sub>
                    </m:sSub>
                  </m:oMath>
                </a14:m>
                <a:endParaRPr lang="en-GB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7" name="Retângulo 76">
                <a:extLst>
                  <a:ext uri="{FF2B5EF4-FFF2-40B4-BE49-F238E27FC236}">
                    <a16:creationId xmlns:a16="http://schemas.microsoft.com/office/drawing/2014/main" id="{398ECD83-F37C-4EBB-B5FB-910DD289CF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3981" y="3832799"/>
                <a:ext cx="1926425" cy="537711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01AEE3D4-CB81-4BA3-9834-5CC6EBC95DEA}"/>
                  </a:ext>
                </a:extLst>
              </p:cNvPr>
              <p:cNvSpPr/>
              <p:nvPr/>
            </p:nvSpPr>
            <p:spPr>
              <a:xfrm>
                <a:off x="7613906" y="3036916"/>
                <a:ext cx="69602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8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GB" sz="28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01AEE3D4-CB81-4BA3-9834-5CC6EBC95D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3906" y="3036916"/>
                <a:ext cx="696024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tângulo 78">
                <a:extLst>
                  <a:ext uri="{FF2B5EF4-FFF2-40B4-BE49-F238E27FC236}">
                    <a16:creationId xmlns:a16="http://schemas.microsoft.com/office/drawing/2014/main" id="{1AA64882-7686-414C-8BD9-0798B464A4C1}"/>
                  </a:ext>
                </a:extLst>
              </p:cNvPr>
              <p:cNvSpPr/>
              <p:nvPr/>
            </p:nvSpPr>
            <p:spPr>
              <a:xfrm>
                <a:off x="10017892" y="3039699"/>
                <a:ext cx="69602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8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𝟑𝟏</m:t>
                      </m:r>
                    </m:oMath>
                  </m:oMathPara>
                </a14:m>
                <a:endParaRPr lang="en-GB" sz="28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79" name="Retângulo 78">
                <a:extLst>
                  <a:ext uri="{FF2B5EF4-FFF2-40B4-BE49-F238E27FC236}">
                    <a16:creationId xmlns:a16="http://schemas.microsoft.com/office/drawing/2014/main" id="{1AA64882-7686-414C-8BD9-0798B464A4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7892" y="3039699"/>
                <a:ext cx="696024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tângulo 79">
                <a:extLst>
                  <a:ext uri="{FF2B5EF4-FFF2-40B4-BE49-F238E27FC236}">
                    <a16:creationId xmlns:a16="http://schemas.microsoft.com/office/drawing/2014/main" id="{C4EA75A0-A93F-42E0-A0A3-43463124B7AE}"/>
                  </a:ext>
                </a:extLst>
              </p:cNvPr>
              <p:cNvSpPr/>
              <p:nvPr/>
            </p:nvSpPr>
            <p:spPr>
              <a:xfrm>
                <a:off x="7559973" y="3948413"/>
                <a:ext cx="69602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8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</m:oMath>
                  </m:oMathPara>
                </a14:m>
                <a:endParaRPr lang="en-GB" sz="28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80" name="Retângulo 79">
                <a:extLst>
                  <a:ext uri="{FF2B5EF4-FFF2-40B4-BE49-F238E27FC236}">
                    <a16:creationId xmlns:a16="http://schemas.microsoft.com/office/drawing/2014/main" id="{C4EA75A0-A93F-42E0-A0A3-43463124B7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9973" y="3948413"/>
                <a:ext cx="696024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tângulo 80">
                <a:extLst>
                  <a:ext uri="{FF2B5EF4-FFF2-40B4-BE49-F238E27FC236}">
                    <a16:creationId xmlns:a16="http://schemas.microsoft.com/office/drawing/2014/main" id="{82098F43-4DC6-4B68-9787-D387DD3E5AFE}"/>
                  </a:ext>
                </a:extLst>
              </p:cNvPr>
              <p:cNvSpPr/>
              <p:nvPr/>
            </p:nvSpPr>
            <p:spPr>
              <a:xfrm>
                <a:off x="9952912" y="3931064"/>
                <a:ext cx="191110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8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𝟐𝟐</m:t>
                      </m:r>
                      <m:r>
                        <a:rPr lang="pt-PT" sz="28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pt-PT" sz="28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𝟑𝟐</m:t>
                      </m:r>
                      <m:r>
                        <a:rPr lang="pt-PT" sz="28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8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81" name="Retângulo 80">
                <a:extLst>
                  <a:ext uri="{FF2B5EF4-FFF2-40B4-BE49-F238E27FC236}">
                    <a16:creationId xmlns:a16="http://schemas.microsoft.com/office/drawing/2014/main" id="{82098F43-4DC6-4B68-9787-D387DD3E5A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2912" y="3931064"/>
                <a:ext cx="1911101" cy="52322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m 7">
            <a:extLst>
              <a:ext uri="{FF2B5EF4-FFF2-40B4-BE49-F238E27FC236}">
                <a16:creationId xmlns:a16="http://schemas.microsoft.com/office/drawing/2014/main" id="{19A18D6A-6E63-4C77-B0A4-20F77229602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84482" y="1322599"/>
            <a:ext cx="1084797" cy="1200329"/>
          </a:xfrm>
          <a:prstGeom prst="rect">
            <a:avLst/>
          </a:prstGeom>
        </p:spPr>
      </p:pic>
      <p:pic>
        <p:nvPicPr>
          <p:cNvPr id="86" name="Imagem 85">
            <a:extLst>
              <a:ext uri="{FF2B5EF4-FFF2-40B4-BE49-F238E27FC236}">
                <a16:creationId xmlns:a16="http://schemas.microsoft.com/office/drawing/2014/main" id="{E22BBD2B-8FB6-45A7-9AFD-31A1E9DF7B7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192" y="1751142"/>
            <a:ext cx="1084797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98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xit" presetSubtype="0" fill="hold" grpId="2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0" presetClass="exit" presetSubtype="0" fill="hold" grpId="2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0" presetClass="exit" presetSubtype="0" fill="hold" grpId="2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10" presetClass="exit" presetSubtype="0" fill="hold" grpId="2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10" presetClass="exit" presetSubtype="0" fill="hold" grpId="2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10" presetClass="exit" presetSubtype="0" fill="hold" grpId="2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10" presetClass="exit" presetSubtype="0" fill="hold" grpId="3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00"/>
                            </p:stCondLst>
                            <p:childTnLst>
                              <p:par>
                                <p:cTn id="200" presetID="10" presetClass="exit" presetSubtype="0" fill="hold" grpId="2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00"/>
                            </p:stCondLst>
                            <p:childTnLst>
                              <p:par>
                                <p:cTn id="210" presetID="10" presetClass="exit" presetSubtype="0" fill="hold" grpId="3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00"/>
                            </p:stCondLst>
                            <p:childTnLst>
                              <p:par>
                                <p:cTn id="220" presetID="10" presetClass="exit" presetSubtype="0" fill="hold" grpId="3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00"/>
                            </p:stCondLst>
                            <p:childTnLst>
                              <p:par>
                                <p:cTn id="230" presetID="10" presetClass="exit" presetSubtype="0" fill="hold" grpId="3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10" presetClass="exit" presetSubtype="0" fill="hold" grpId="3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4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" fill="hold">
                      <p:stCondLst>
                        <p:cond delay="0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500"/>
                            </p:stCondLst>
                            <p:childTnLst>
                              <p:par>
                                <p:cTn id="250" presetID="10" presetClass="exit" presetSubtype="0" fill="hold" grpId="2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5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" fill="hold">
                      <p:stCondLst>
                        <p:cond delay="0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500"/>
                            </p:stCondLst>
                            <p:childTnLst>
                              <p:par>
                                <p:cTn id="260" presetID="10" presetClass="exit" presetSubtype="0" fill="hold" grpId="3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500"/>
                            </p:stCondLst>
                            <p:childTnLst>
                              <p:par>
                                <p:cTn id="270" presetID="10" presetClass="exit" presetSubtype="0" fill="hold" grpId="3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37" grpId="0"/>
      <p:bldP spid="51" grpId="0"/>
      <p:bldP spid="55" grpId="0" animBg="1"/>
      <p:bldP spid="55" grpId="1" animBg="1"/>
      <p:bldP spid="3" grpId="0" animBg="1"/>
      <p:bldP spid="43" grpId="0"/>
      <p:bldP spid="58" grpId="0"/>
      <p:bldP spid="69" grpId="0" animBg="1"/>
      <p:bldP spid="46" grpId="0"/>
      <p:bldP spid="59" grpId="0"/>
      <p:bldP spid="59" grpId="1"/>
      <p:bldP spid="59" grpId="2"/>
      <p:bldP spid="59" grpId="3"/>
      <p:bldP spid="70" grpId="0" animBg="1"/>
      <p:bldP spid="71" grpId="0" animBg="1"/>
      <p:bldP spid="72" grpId="0" animBg="1"/>
      <p:bldP spid="53" grpId="0"/>
      <p:bldP spid="54" grpId="0"/>
      <p:bldP spid="61" grpId="0"/>
      <p:bldP spid="61" grpId="1"/>
      <p:bldP spid="61" grpId="2"/>
      <p:bldP spid="61" grpId="3"/>
      <p:bldP spid="62" grpId="0"/>
      <p:bldP spid="62" grpId="1"/>
      <p:bldP spid="62" grpId="2"/>
      <p:bldP spid="62" grpId="3"/>
      <p:bldP spid="52" grpId="0"/>
      <p:bldP spid="60" grpId="0"/>
      <p:bldP spid="60" grpId="1"/>
      <p:bldP spid="60" grpId="2"/>
      <p:bldP spid="60" grpId="3"/>
      <p:bldP spid="75" grpId="0"/>
      <p:bldP spid="82" grpId="0" animBg="1"/>
      <p:bldP spid="83" grpId="0" animBg="1"/>
      <p:bldP spid="84" grpId="0" animBg="1"/>
      <p:bldP spid="85" grpId="0" animBg="1"/>
      <p:bldP spid="73" grpId="0"/>
      <p:bldP spid="74" grpId="0"/>
      <p:bldP spid="76" grpId="0"/>
      <p:bldP spid="77" grpId="0"/>
      <p:bldP spid="78" grpId="0"/>
      <p:bldP spid="78" grpId="1"/>
      <p:bldP spid="78" grpId="2"/>
      <p:bldP spid="78" grpId="3"/>
      <p:bldP spid="79" grpId="0"/>
      <p:bldP spid="79" grpId="1"/>
      <p:bldP spid="79" grpId="2"/>
      <p:bldP spid="79" grpId="3"/>
      <p:bldP spid="80" grpId="0"/>
      <p:bldP spid="80" grpId="1"/>
      <p:bldP spid="80" grpId="2"/>
      <p:bldP spid="80" grpId="3"/>
      <p:bldP spid="81" grpId="0"/>
      <p:bldP spid="81" grpId="1"/>
      <p:bldP spid="81" grpId="2"/>
      <p:bldP spid="81" grpId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E69B41C6-E4D0-4DC2-90E4-0AC5201D2862}"/>
              </a:ext>
            </a:extLst>
          </p:cNvPr>
          <p:cNvSpPr/>
          <p:nvPr/>
        </p:nvSpPr>
        <p:spPr>
          <a:xfrm>
            <a:off x="2039072" y="251208"/>
            <a:ext cx="9978754" cy="6491235"/>
          </a:xfrm>
          <a:prstGeom prst="roundRect">
            <a:avLst>
              <a:gd name="adj" fmla="val 6142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it!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9118FB6E-1B04-4D01-8A68-318DC5DB388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pt-PT" b="1" dirty="0">
                <a:solidFill>
                  <a:schemeClr val="tx1"/>
                </a:solidFill>
              </a:rPr>
              <a:t>O que é uma Matriz</a:t>
            </a:r>
            <a:r>
              <a:rPr lang="en-GB" b="1" dirty="0">
                <a:solidFill>
                  <a:schemeClr val="tx1"/>
                </a:solidFill>
              </a:rPr>
              <a:t>?...</a:t>
            </a: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E1D46936-672E-4576-8D71-E2C8F8346F68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pt-PT" b="1" dirty="0">
                <a:solidFill>
                  <a:schemeClr val="tx1"/>
                </a:solidFill>
              </a:rPr>
              <a:t>Tipo, Tamanho ou Dimensão de uma Matriz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7" name="Retângulo: Cantos Arredondados 16">
            <a:hlinkClick r:id="rId7" action="ppaction://hlinksldjump"/>
            <a:extLst>
              <a:ext uri="{FF2B5EF4-FFF2-40B4-BE49-F238E27FC236}">
                <a16:creationId xmlns:a16="http://schemas.microsoft.com/office/drawing/2014/main" id="{6BB753A6-59AA-46CB-9321-0531A3302FA2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pt-PT" b="1" dirty="0">
                <a:solidFill>
                  <a:schemeClr val="tx1"/>
                </a:solidFill>
              </a:rPr>
              <a:t>Elementos ou Entradas ou de uma Matriz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1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E7CE93B0-523F-46C0-8737-1D8C81943D54}"/>
              </a:ext>
            </a:extLst>
          </p:cNvPr>
          <p:cNvSpPr/>
          <p:nvPr/>
        </p:nvSpPr>
        <p:spPr>
          <a:xfrm>
            <a:off x="2672276" y="367800"/>
            <a:ext cx="1393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 err="1">
                <a:solidFill>
                  <a:srgbClr val="29A6FF"/>
                </a:solidFill>
              </a:rPr>
              <a:t>Exemplos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tângulo 64">
                <a:extLst>
                  <a:ext uri="{FF2B5EF4-FFF2-40B4-BE49-F238E27FC236}">
                    <a16:creationId xmlns:a16="http://schemas.microsoft.com/office/drawing/2014/main" id="{197A1338-09EE-42BC-A92D-CAED01B470D0}"/>
                  </a:ext>
                </a:extLst>
              </p:cNvPr>
              <p:cNvSpPr/>
              <p:nvPr/>
            </p:nvSpPr>
            <p:spPr>
              <a:xfrm>
                <a:off x="5038455" y="1185352"/>
                <a:ext cx="4176415" cy="7528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pt-PT" sz="24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  <m:t>=1,2</m:t>
                            </m:r>
                          </m:e>
                          <m:e>
                            <m: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  <m:t>=1,2,3</m:t>
                            </m:r>
                          </m:e>
                        </m:eqArr>
                      </m:sub>
                    </m:sSub>
                  </m:oMath>
                </a14:m>
                <a:r>
                  <a:rPr lang="en-GB" sz="2400" dirty="0"/>
                  <a:t>: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pt-PT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PT" sz="2400" b="0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pt-PT" sz="24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pt-PT" sz="2400" b="0" i="0" smtClean="0">
                        <a:latin typeface="Cambria Math" panose="02040503050406030204" pitchFamily="18" charset="0"/>
                      </a:rPr>
                      <m:t>j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65" name="Retângulo 64">
                <a:extLst>
                  <a:ext uri="{FF2B5EF4-FFF2-40B4-BE49-F238E27FC236}">
                    <a16:creationId xmlns:a16="http://schemas.microsoft.com/office/drawing/2014/main" id="{197A1338-09EE-42BC-A92D-CAED01B470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8455" y="1185352"/>
                <a:ext cx="4176415" cy="752835"/>
              </a:xfrm>
              <a:prstGeom prst="rect">
                <a:avLst/>
              </a:prstGeom>
              <a:blipFill>
                <a:blip r:embed="rId9"/>
                <a:stretch>
                  <a:fillRect t="-24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tângulo 65">
            <a:extLst>
              <a:ext uri="{FF2B5EF4-FFF2-40B4-BE49-F238E27FC236}">
                <a16:creationId xmlns:a16="http://schemas.microsoft.com/office/drawing/2014/main" id="{D487D725-1579-4C7C-B3A3-74240F252252}"/>
              </a:ext>
            </a:extLst>
          </p:cNvPr>
          <p:cNvSpPr/>
          <p:nvPr/>
        </p:nvSpPr>
        <p:spPr>
          <a:xfrm>
            <a:off x="4415458" y="437362"/>
            <a:ext cx="57374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dirty="0">
                <a:solidFill>
                  <a:sysClr val="windowText" lastClr="000000"/>
                </a:solidFill>
              </a:rPr>
              <a:t>Qual é a forma numérica (extensa) de:</a:t>
            </a:r>
            <a:endParaRPr lang="en-GB" dirty="0"/>
          </a:p>
        </p:txBody>
      </p:sp>
      <p:sp>
        <p:nvSpPr>
          <p:cNvPr id="67" name="Retângulo 66">
            <a:extLst>
              <a:ext uri="{FF2B5EF4-FFF2-40B4-BE49-F238E27FC236}">
                <a16:creationId xmlns:a16="http://schemas.microsoft.com/office/drawing/2014/main" id="{3586B240-25BA-43A9-892A-F7D7DF01CFAE}"/>
              </a:ext>
            </a:extLst>
          </p:cNvPr>
          <p:cNvSpPr/>
          <p:nvPr/>
        </p:nvSpPr>
        <p:spPr>
          <a:xfrm>
            <a:off x="3649376" y="2621369"/>
            <a:ext cx="33804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(1) </a:t>
            </a:r>
            <a:r>
              <a:rPr lang="en-GB" sz="2000" dirty="0" err="1"/>
              <a:t>Identificar</a:t>
            </a:r>
            <a:r>
              <a:rPr lang="en-GB" sz="2000" dirty="0"/>
              <a:t> o </a:t>
            </a:r>
            <a:r>
              <a:rPr lang="en-GB" sz="2000" dirty="0" err="1"/>
              <a:t>tipo</a:t>
            </a:r>
            <a:r>
              <a:rPr lang="en-GB" sz="2000" dirty="0"/>
              <a:t> da </a:t>
            </a:r>
            <a:r>
              <a:rPr lang="en-GB" sz="2000" dirty="0" err="1"/>
              <a:t>matriz</a:t>
            </a:r>
            <a:endParaRPr lang="en-GB" sz="1600" dirty="0"/>
          </a:p>
        </p:txBody>
      </p:sp>
      <p:sp>
        <p:nvSpPr>
          <p:cNvPr id="68" name="Retângulo 67">
            <a:extLst>
              <a:ext uri="{FF2B5EF4-FFF2-40B4-BE49-F238E27FC236}">
                <a16:creationId xmlns:a16="http://schemas.microsoft.com/office/drawing/2014/main" id="{99BF4ADB-9A2A-44B8-8C96-6390F8B375F4}"/>
              </a:ext>
            </a:extLst>
          </p:cNvPr>
          <p:cNvSpPr/>
          <p:nvPr/>
        </p:nvSpPr>
        <p:spPr>
          <a:xfrm>
            <a:off x="3649377" y="3227628"/>
            <a:ext cx="69616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(2) </a:t>
            </a:r>
            <a:r>
              <a:rPr lang="en-GB" sz="2000" dirty="0" err="1"/>
              <a:t>Escrever</a:t>
            </a:r>
            <a:r>
              <a:rPr lang="en-GB" sz="2000" dirty="0"/>
              <a:t> a forma </a:t>
            </a:r>
            <a:r>
              <a:rPr lang="en-GB" sz="2000" dirty="0" err="1"/>
              <a:t>genérica</a:t>
            </a:r>
            <a:r>
              <a:rPr lang="en-GB" sz="2000" dirty="0"/>
              <a:t> </a:t>
            </a:r>
            <a:r>
              <a:rPr lang="en-GB" sz="2000" dirty="0" err="1"/>
              <a:t>extensiva</a:t>
            </a:r>
            <a:r>
              <a:rPr lang="en-GB" sz="2000" dirty="0"/>
              <a:t> de </a:t>
            </a:r>
            <a:r>
              <a:rPr lang="en-GB" sz="2000" dirty="0" err="1"/>
              <a:t>acordo</a:t>
            </a:r>
            <a:r>
              <a:rPr lang="en-GB" sz="2000" dirty="0"/>
              <a:t> com </a:t>
            </a:r>
            <a:r>
              <a:rPr lang="en-GB" sz="2000" dirty="0" err="1"/>
              <a:t>esse</a:t>
            </a:r>
            <a:r>
              <a:rPr lang="en-GB" sz="2000" dirty="0"/>
              <a:t> </a:t>
            </a:r>
            <a:r>
              <a:rPr lang="en-GB" sz="2000" dirty="0" err="1"/>
              <a:t>tipo</a:t>
            </a:r>
            <a:endParaRPr lang="en-GB" sz="1600" dirty="0"/>
          </a:p>
        </p:txBody>
      </p:sp>
      <p:sp>
        <p:nvSpPr>
          <p:cNvPr id="87" name="Retângulo 86">
            <a:extLst>
              <a:ext uri="{FF2B5EF4-FFF2-40B4-BE49-F238E27FC236}">
                <a16:creationId xmlns:a16="http://schemas.microsoft.com/office/drawing/2014/main" id="{C5735627-74AD-457F-9E4C-3941F6BDBED3}"/>
              </a:ext>
            </a:extLst>
          </p:cNvPr>
          <p:cNvSpPr/>
          <p:nvPr/>
        </p:nvSpPr>
        <p:spPr>
          <a:xfrm>
            <a:off x="3638355" y="4670705"/>
            <a:ext cx="5986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(3) </a:t>
            </a:r>
            <a:r>
              <a:rPr lang="pt-PT" sz="2000" dirty="0"/>
              <a:t>Calcular cada elemento seguindo a regra dada</a:t>
            </a:r>
            <a:endParaRPr lang="en-GB" sz="1600" dirty="0"/>
          </a:p>
        </p:txBody>
      </p:sp>
      <p:sp>
        <p:nvSpPr>
          <p:cNvPr id="88" name="Retângulo 87">
            <a:extLst>
              <a:ext uri="{FF2B5EF4-FFF2-40B4-BE49-F238E27FC236}">
                <a16:creationId xmlns:a16="http://schemas.microsoft.com/office/drawing/2014/main" id="{8209DFD7-F44E-4042-970A-836E3B0E7FC7}"/>
              </a:ext>
            </a:extLst>
          </p:cNvPr>
          <p:cNvSpPr/>
          <p:nvPr/>
        </p:nvSpPr>
        <p:spPr>
          <a:xfrm>
            <a:off x="3638355" y="2145981"/>
            <a:ext cx="47051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u="sng" dirty="0"/>
              <a:t>PASSOS a </a:t>
            </a:r>
            <a:r>
              <a:rPr lang="en-GB" sz="2000" b="1" u="sng" dirty="0" err="1"/>
              <a:t>seguir</a:t>
            </a:r>
            <a:r>
              <a:rPr lang="en-GB" sz="2000" b="1" u="sng" dirty="0"/>
              <a:t>
</a:t>
            </a:r>
            <a:endParaRPr lang="en-GB" sz="16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tângulo 88">
                <a:extLst>
                  <a:ext uri="{FF2B5EF4-FFF2-40B4-BE49-F238E27FC236}">
                    <a16:creationId xmlns:a16="http://schemas.microsoft.com/office/drawing/2014/main" id="{B43BCA3D-5052-4AE4-A6B3-3DF1AA372297}"/>
                  </a:ext>
                </a:extLst>
              </p:cNvPr>
              <p:cNvSpPr/>
              <p:nvPr/>
            </p:nvSpPr>
            <p:spPr>
              <a:xfrm>
                <a:off x="6982793" y="2611978"/>
                <a:ext cx="3380407" cy="400110"/>
              </a:xfrm>
              <a:prstGeom prst="rect">
                <a:avLst/>
              </a:prstGeom>
              <a:ln>
                <a:solidFill>
                  <a:srgbClr val="0C2B8E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2000" b="1" i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pt-PT" sz="2000" b="1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000" b="1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GB" sz="2000" dirty="0">
                    <a:solidFill>
                      <a:srgbClr val="0C2B8E"/>
                    </a:solidFill>
                  </a:rPr>
                  <a:t>  (2 </a:t>
                </a:r>
                <a:r>
                  <a:rPr lang="en-GB" sz="2000" dirty="0" err="1">
                    <a:solidFill>
                      <a:srgbClr val="0C2B8E"/>
                    </a:solidFill>
                  </a:rPr>
                  <a:t>linhas</a:t>
                </a:r>
                <a:r>
                  <a:rPr lang="en-GB" sz="2000" dirty="0">
                    <a:solidFill>
                      <a:srgbClr val="0C2B8E"/>
                    </a:solidFill>
                  </a:rPr>
                  <a:t> e 3 </a:t>
                </a:r>
                <a:r>
                  <a:rPr lang="en-GB" sz="2000" dirty="0" err="1">
                    <a:solidFill>
                      <a:srgbClr val="0C2B8E"/>
                    </a:solidFill>
                  </a:rPr>
                  <a:t>colunas</a:t>
                </a:r>
                <a:r>
                  <a:rPr lang="en-GB" sz="2000" dirty="0">
                    <a:solidFill>
                      <a:srgbClr val="0C2B8E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89" name="Retângulo 88">
                <a:extLst>
                  <a:ext uri="{FF2B5EF4-FFF2-40B4-BE49-F238E27FC236}">
                    <a16:creationId xmlns:a16="http://schemas.microsoft.com/office/drawing/2014/main" id="{B43BCA3D-5052-4AE4-A6B3-3DF1AA3722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2793" y="2611978"/>
                <a:ext cx="3380407" cy="400110"/>
              </a:xfrm>
              <a:prstGeom prst="rect">
                <a:avLst/>
              </a:prstGeom>
              <a:blipFill>
                <a:blip r:embed="rId10"/>
                <a:stretch>
                  <a:fillRect t="-5882" b="-23529"/>
                </a:stretch>
              </a:blipFill>
              <a:ln>
                <a:solidFill>
                  <a:srgbClr val="0C2B8E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tângulo 89">
                <a:extLst>
                  <a:ext uri="{FF2B5EF4-FFF2-40B4-BE49-F238E27FC236}">
                    <a16:creationId xmlns:a16="http://schemas.microsoft.com/office/drawing/2014/main" id="{4E927852-2274-4659-968F-7A723EA2D7BD}"/>
                  </a:ext>
                </a:extLst>
              </p:cNvPr>
              <p:cNvSpPr/>
              <p:nvPr/>
            </p:nvSpPr>
            <p:spPr>
              <a:xfrm>
                <a:off x="5333992" y="3624291"/>
                <a:ext cx="2928297" cy="817403"/>
              </a:xfrm>
              <a:prstGeom prst="rect">
                <a:avLst/>
              </a:prstGeom>
              <a:ln>
                <a:solidFill>
                  <a:srgbClr val="0C2B8E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t-PT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pt-PT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pt-PT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pt-PT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pt-PT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pt-PT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pt-PT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90" name="Retângulo 89">
                <a:extLst>
                  <a:ext uri="{FF2B5EF4-FFF2-40B4-BE49-F238E27FC236}">
                    <a16:creationId xmlns:a16="http://schemas.microsoft.com/office/drawing/2014/main" id="{4E927852-2274-4659-968F-7A723EA2D7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992" y="3624291"/>
                <a:ext cx="2928297" cy="81740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0C2B8E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tângulo 90">
                <a:extLst>
                  <a:ext uri="{FF2B5EF4-FFF2-40B4-BE49-F238E27FC236}">
                    <a16:creationId xmlns:a16="http://schemas.microsoft.com/office/drawing/2014/main" id="{F5C05E45-6801-4FD3-A42A-1C4EBE997000}"/>
                  </a:ext>
                </a:extLst>
              </p:cNvPr>
              <p:cNvSpPr/>
              <p:nvPr/>
            </p:nvSpPr>
            <p:spPr>
              <a:xfrm>
                <a:off x="9408740" y="5115734"/>
                <a:ext cx="18182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PT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=1−1=0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1" name="Retângulo 90">
                <a:extLst>
                  <a:ext uri="{FF2B5EF4-FFF2-40B4-BE49-F238E27FC236}">
                    <a16:creationId xmlns:a16="http://schemas.microsoft.com/office/drawing/2014/main" id="{F5C05E45-6801-4FD3-A42A-1C4EBE9970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8740" y="5115734"/>
                <a:ext cx="1818255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tângulo 91">
                <a:extLst>
                  <a:ext uri="{FF2B5EF4-FFF2-40B4-BE49-F238E27FC236}">
                    <a16:creationId xmlns:a16="http://schemas.microsoft.com/office/drawing/2014/main" id="{535858DE-F4CA-4C31-8B1A-3689EA4E5EC7}"/>
                  </a:ext>
                </a:extLst>
              </p:cNvPr>
              <p:cNvSpPr/>
              <p:nvPr/>
            </p:nvSpPr>
            <p:spPr>
              <a:xfrm>
                <a:off x="9408739" y="5467451"/>
                <a:ext cx="185852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PT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=2−1=1</m:t>
                      </m:r>
                    </m:oMath>
                  </m:oMathPara>
                </a14:m>
                <a:endParaRPr lang="pt-PT" b="0" dirty="0">
                  <a:solidFill>
                    <a:srgbClr val="0C2B8E"/>
                  </a:solidFill>
                </a:endParaRPr>
              </a:p>
              <a:p>
                <a:pPr algn="ctr"/>
                <a:r>
                  <a:rPr lang="en-GB" dirty="0">
                    <a:solidFill>
                      <a:srgbClr val="0C2B8E"/>
                    </a:solidFill>
                  </a:rPr>
                  <a:t>… e …</a:t>
                </a:r>
              </a:p>
            </p:txBody>
          </p:sp>
        </mc:Choice>
        <mc:Fallback xmlns="">
          <p:sp>
            <p:nvSpPr>
              <p:cNvPr id="92" name="Retângulo 91">
                <a:extLst>
                  <a:ext uri="{FF2B5EF4-FFF2-40B4-BE49-F238E27FC236}">
                    <a16:creationId xmlns:a16="http://schemas.microsoft.com/office/drawing/2014/main" id="{535858DE-F4CA-4C31-8B1A-3689EA4E5E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8739" y="5467451"/>
                <a:ext cx="1858522" cy="646331"/>
              </a:xfrm>
              <a:prstGeom prst="rect">
                <a:avLst/>
              </a:prstGeom>
              <a:blipFill>
                <a:blip r:embed="rId13"/>
                <a:stretch>
                  <a:fillRect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tângulo 92">
                <a:extLst>
                  <a:ext uri="{FF2B5EF4-FFF2-40B4-BE49-F238E27FC236}">
                    <a16:creationId xmlns:a16="http://schemas.microsoft.com/office/drawing/2014/main" id="{9859ECE1-3D17-4F5D-9377-45A832629A2E}"/>
                  </a:ext>
                </a:extLst>
              </p:cNvPr>
              <p:cNvSpPr/>
              <p:nvPr/>
            </p:nvSpPr>
            <p:spPr>
              <a:xfrm>
                <a:off x="5415341" y="5244422"/>
                <a:ext cx="2928297" cy="708143"/>
              </a:xfrm>
              <a:prstGeom prst="rect">
                <a:avLst/>
              </a:prstGeom>
              <a:ln>
                <a:solidFill>
                  <a:srgbClr val="0C2B8E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40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40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93" name="Retângulo 92">
                <a:extLst>
                  <a:ext uri="{FF2B5EF4-FFF2-40B4-BE49-F238E27FC236}">
                    <a16:creationId xmlns:a16="http://schemas.microsoft.com/office/drawing/2014/main" id="{9859ECE1-3D17-4F5D-9377-45A832629A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341" y="5244422"/>
                <a:ext cx="2928297" cy="7081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rgbClr val="0C2B8E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Oval 93">
            <a:extLst>
              <a:ext uri="{FF2B5EF4-FFF2-40B4-BE49-F238E27FC236}">
                <a16:creationId xmlns:a16="http://schemas.microsoft.com/office/drawing/2014/main" id="{6009FCEF-4C5E-4A84-A080-A7C1268C9C08}"/>
              </a:ext>
            </a:extLst>
          </p:cNvPr>
          <p:cNvSpPr/>
          <p:nvPr/>
        </p:nvSpPr>
        <p:spPr>
          <a:xfrm>
            <a:off x="6737481" y="1385317"/>
            <a:ext cx="252000" cy="252000"/>
          </a:xfrm>
          <a:prstGeom prst="ellipse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223FA905-772C-4649-94AA-86C656BD400E}"/>
              </a:ext>
            </a:extLst>
          </p:cNvPr>
          <p:cNvSpPr/>
          <p:nvPr/>
        </p:nvSpPr>
        <p:spPr>
          <a:xfrm>
            <a:off x="6879490" y="1620845"/>
            <a:ext cx="252000" cy="252000"/>
          </a:xfrm>
          <a:prstGeom prst="ellipse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66B8E22C-A680-42A2-8BDD-6861C4AAAC97}"/>
                  </a:ext>
                </a:extLst>
              </p:cNvPr>
              <p:cNvSpPr/>
              <p:nvPr/>
            </p:nvSpPr>
            <p:spPr>
              <a:xfrm>
                <a:off x="9398773" y="4679169"/>
                <a:ext cx="1210588" cy="39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pt-PT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PT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pt-PT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pt-PT">
                          <a:latin typeface="Cambria Math" panose="02040503050406030204" pitchFamily="18" charset="0"/>
                        </a:rPr>
                        <m:t>j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66B8E22C-A680-42A2-8BDD-6861C4AAAC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8773" y="4679169"/>
                <a:ext cx="1210588" cy="391646"/>
              </a:xfrm>
              <a:prstGeom prst="rect">
                <a:avLst/>
              </a:prstGeom>
              <a:blipFill>
                <a:blip r:embed="rId15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374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A6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A6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A6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67" grpId="2"/>
      <p:bldP spid="68" grpId="0"/>
      <p:bldP spid="68" grpId="1"/>
      <p:bldP spid="87" grpId="0"/>
      <p:bldP spid="87" grpId="1"/>
      <p:bldP spid="88" grpId="0"/>
      <p:bldP spid="89" grpId="0" animBg="1"/>
      <p:bldP spid="90" grpId="0" animBg="1"/>
      <p:bldP spid="91" grpId="0"/>
      <p:bldP spid="92" grpId="0"/>
      <p:bldP spid="93" grpId="0" animBg="1"/>
      <p:bldP spid="94" grpId="0" animBg="1"/>
      <p:bldP spid="95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tângulo: Cantos Arredondados 20">
            <a:hlinkClick r:id="rId4" action="ppaction://hlinksldjump"/>
            <a:extLst>
              <a:ext uri="{FF2B5EF4-FFF2-40B4-BE49-F238E27FC236}">
                <a16:creationId xmlns:a16="http://schemas.microsoft.com/office/drawing/2014/main" id="{C624B47D-3E23-468A-9583-22A22913FB9F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it!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2" name="Retângulo: Cantos Arredondados 21">
            <a:hlinkClick r:id="rId5" action="ppaction://hlinksldjump"/>
            <a:extLst>
              <a:ext uri="{FF2B5EF4-FFF2-40B4-BE49-F238E27FC236}">
                <a16:creationId xmlns:a16="http://schemas.microsoft.com/office/drawing/2014/main" id="{5E55B6C0-5F2C-40E3-87D5-F84E7F82F5C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pt-PT" b="1" dirty="0">
                <a:solidFill>
                  <a:schemeClr val="tx1"/>
                </a:solidFill>
              </a:rPr>
              <a:t>O que é uma Matriz</a:t>
            </a:r>
            <a:r>
              <a:rPr lang="en-GB" b="1" dirty="0">
                <a:solidFill>
                  <a:schemeClr val="tx1"/>
                </a:solidFill>
              </a:rPr>
              <a:t>?...</a:t>
            </a:r>
          </a:p>
        </p:txBody>
      </p:sp>
      <p:sp>
        <p:nvSpPr>
          <p:cNvPr id="23" name="Retângulo: Cantos Arredondados 22">
            <a:hlinkClick r:id="rId6" action="ppaction://hlinksldjump"/>
            <a:extLst>
              <a:ext uri="{FF2B5EF4-FFF2-40B4-BE49-F238E27FC236}">
                <a16:creationId xmlns:a16="http://schemas.microsoft.com/office/drawing/2014/main" id="{F61757D0-9E77-454E-BDB3-77278D200C91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pt-PT" b="1" dirty="0">
                <a:solidFill>
                  <a:schemeClr val="tx1"/>
                </a:solidFill>
              </a:rPr>
              <a:t>Tipo, Tamanho ou Dimensão de uma Matriz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7" action="ppaction://hlinksldjump"/>
            <a:extLst>
              <a:ext uri="{FF2B5EF4-FFF2-40B4-BE49-F238E27FC236}">
                <a16:creationId xmlns:a16="http://schemas.microsoft.com/office/drawing/2014/main" id="{AF4F4DF9-BECD-44C3-BD82-FEF2A1AE88DF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pt-PT" b="1" dirty="0">
                <a:solidFill>
                  <a:schemeClr val="tx1"/>
                </a:solidFill>
              </a:rPr>
              <a:t>Elementos ou Entradas ou de uma Matriz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1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8CC68379-A290-4A21-9B85-EDDA09C4F71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31" name="Imagem 30" descr="Uma imagem com edifício&#10;&#10;Descrição gerada automaticamente">
            <a:extLst>
              <a:ext uri="{FF2B5EF4-FFF2-40B4-BE49-F238E27FC236}">
                <a16:creationId xmlns:a16="http://schemas.microsoft.com/office/drawing/2014/main" id="{807E2172-8A08-4658-98F2-C7136B907E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899" y="990000"/>
            <a:ext cx="5402428" cy="51173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873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tângulo: Cantos Arredondados 20">
            <a:hlinkClick r:id="rId4" action="ppaction://hlinksldjump"/>
            <a:extLst>
              <a:ext uri="{FF2B5EF4-FFF2-40B4-BE49-F238E27FC236}">
                <a16:creationId xmlns:a16="http://schemas.microsoft.com/office/drawing/2014/main" id="{C624B47D-3E23-468A-9583-22A22913FB9F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it!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2" name="Retângulo: Cantos Arredondados 21">
            <a:hlinkClick r:id="rId5" action="ppaction://hlinksldjump"/>
            <a:extLst>
              <a:ext uri="{FF2B5EF4-FFF2-40B4-BE49-F238E27FC236}">
                <a16:creationId xmlns:a16="http://schemas.microsoft.com/office/drawing/2014/main" id="{5E55B6C0-5F2C-40E3-87D5-F84E7F82F5C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pt-PT" b="1" dirty="0">
                <a:solidFill>
                  <a:schemeClr val="tx1"/>
                </a:solidFill>
              </a:rPr>
              <a:t>O que é uma Matriz</a:t>
            </a:r>
            <a:r>
              <a:rPr lang="en-GB" b="1" dirty="0">
                <a:solidFill>
                  <a:schemeClr val="tx1"/>
                </a:solidFill>
              </a:rPr>
              <a:t>?...</a:t>
            </a:r>
          </a:p>
        </p:txBody>
      </p:sp>
      <p:sp>
        <p:nvSpPr>
          <p:cNvPr id="23" name="Retângulo: Cantos Arredondados 22">
            <a:hlinkClick r:id="rId6" action="ppaction://hlinksldjump"/>
            <a:extLst>
              <a:ext uri="{FF2B5EF4-FFF2-40B4-BE49-F238E27FC236}">
                <a16:creationId xmlns:a16="http://schemas.microsoft.com/office/drawing/2014/main" id="{F61757D0-9E77-454E-BDB3-77278D200C91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pt-PT" b="1" dirty="0">
                <a:solidFill>
                  <a:schemeClr val="tx1"/>
                </a:solidFill>
              </a:rPr>
              <a:t>Tipo, Tamanho ou Dimensão de uma Matriz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7" action="ppaction://hlinksldjump"/>
            <a:extLst>
              <a:ext uri="{FF2B5EF4-FFF2-40B4-BE49-F238E27FC236}">
                <a16:creationId xmlns:a16="http://schemas.microsoft.com/office/drawing/2014/main" id="{AF4F4DF9-BECD-44C3-BD82-FEF2A1AE88DF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pt-PT" b="1" dirty="0">
                <a:solidFill>
                  <a:schemeClr val="tx1"/>
                </a:solidFill>
              </a:rPr>
              <a:t>Elementos ou Entradas ou de uma Matriz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1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8CC68379-A290-4A21-9B85-EDDA09C4F71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" name="ISPRING_QUIZ_SHAPE0">
            <a:extLst>
              <a:ext uri="{FF2B5EF4-FFF2-40B4-BE49-F238E27FC236}">
                <a16:creationId xmlns:a16="http://schemas.microsoft.com/office/drawing/2014/main" id="{CDF3F099-3AC2-44F3-BBED-9646EFEFE92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ISPRING_QUIZ_SHAPE1">
            <a:extLst>
              <a:ext uri="{FF2B5EF4-FFF2-40B4-BE49-F238E27FC236}">
                <a16:creationId xmlns:a16="http://schemas.microsoft.com/office/drawing/2014/main" id="{03CA5A01-F7CC-49AC-A245-B011FA03EA39}"/>
              </a:ext>
            </a:extLst>
          </p:cNvPr>
          <p:cNvPicPr>
            <a:picLocks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6" name="ISPRING_QUIZ_SHAPE2">
            <a:extLst>
              <a:ext uri="{FF2B5EF4-FFF2-40B4-BE49-F238E27FC236}">
                <a16:creationId xmlns:a16="http://schemas.microsoft.com/office/drawing/2014/main" id="{DE2EECAD-0EF1-4DA9-9F01-E355C410042C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GB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10" name="ISPRING_QUIZ_SHAPE3">
            <a:extLst>
              <a:ext uri="{FF2B5EF4-FFF2-40B4-BE49-F238E27FC236}">
                <a16:creationId xmlns:a16="http://schemas.microsoft.com/office/drawing/2014/main" id="{28CE31D5-786F-454F-8606-4E41EC7EDD27}"/>
              </a:ext>
            </a:extLst>
          </p:cNvPr>
          <p:cNvPicPr>
            <a:picLocks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1" name="ISPRING_QUIZ_SHAPE4">
            <a:extLst>
              <a:ext uri="{FF2B5EF4-FFF2-40B4-BE49-F238E27FC236}">
                <a16:creationId xmlns:a16="http://schemas.microsoft.com/office/drawing/2014/main" id="{FB77BD3B-0168-4A4A-8209-0932F1520240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GB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GB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GB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0233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D7D4C189-D4AD-4072-A44D-852924A69E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184027" y="1706736"/>
            <a:ext cx="3658410" cy="3472017"/>
          </a:xfrm>
          <a:prstGeom prst="ellipse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C22A69B5-E165-4874-A7D7-F428BD26C31C}"/>
              </a:ext>
            </a:extLst>
          </p:cNvPr>
          <p:cNvSpPr txBox="1"/>
          <p:nvPr/>
        </p:nvSpPr>
        <p:spPr>
          <a:xfrm>
            <a:off x="5760743" y="5206344"/>
            <a:ext cx="2470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03C33967-3BCB-4A3B-AB85-4AE594A3466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121580" y="1674932"/>
            <a:ext cx="3749065" cy="3518238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CE56DD0D-E871-463E-99CA-7B57B9FCDAFE}"/>
              </a:ext>
            </a:extLst>
          </p:cNvPr>
          <p:cNvSpPr txBox="1"/>
          <p:nvPr/>
        </p:nvSpPr>
        <p:spPr>
          <a:xfrm>
            <a:off x="3925689" y="450644"/>
            <a:ext cx="6159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600" dirty="0"/>
              <a:t>Esperamos que tenhas gostado!</a:t>
            </a: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6F1C80B7-96D3-48A3-8969-DFAEF055541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0" y="1224000"/>
            <a:ext cx="1211580" cy="4572000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1453A01F-A6BB-4D35-A06F-191DF89876B5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tângulo: Cantos Arredondados 26">
            <a:hlinkClick r:id="rId8" action="ppaction://hlinksldjump"/>
            <a:extLst>
              <a:ext uri="{FF2B5EF4-FFF2-40B4-BE49-F238E27FC236}">
                <a16:creationId xmlns:a16="http://schemas.microsoft.com/office/drawing/2014/main" id="{D2D20D03-58E6-49C3-9B82-9BE1AEA7F930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it!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8" name="Retângulo: Cantos Arredondados 27">
            <a:hlinkClick r:id="rId9" action="ppaction://hlinksldjump"/>
            <a:extLst>
              <a:ext uri="{FF2B5EF4-FFF2-40B4-BE49-F238E27FC236}">
                <a16:creationId xmlns:a16="http://schemas.microsoft.com/office/drawing/2014/main" id="{74C35965-4DE5-4611-8EA4-D2CA3B5A79B4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pt-PT" b="1" dirty="0">
                <a:solidFill>
                  <a:schemeClr val="tx1"/>
                </a:solidFill>
              </a:rPr>
              <a:t>O que é uma Matriz</a:t>
            </a:r>
            <a:r>
              <a:rPr lang="en-GB" b="1" dirty="0">
                <a:solidFill>
                  <a:schemeClr val="tx1"/>
                </a:solidFill>
              </a:rPr>
              <a:t>?...</a:t>
            </a:r>
          </a:p>
        </p:txBody>
      </p:sp>
      <p:sp>
        <p:nvSpPr>
          <p:cNvPr id="29" name="Retângulo: Cantos Arredondados 28">
            <a:hlinkClick r:id="rId10" action="ppaction://hlinksldjump"/>
            <a:extLst>
              <a:ext uri="{FF2B5EF4-FFF2-40B4-BE49-F238E27FC236}">
                <a16:creationId xmlns:a16="http://schemas.microsoft.com/office/drawing/2014/main" id="{CEE735D2-E146-4D5C-A3CB-5E4B5A318742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pt-PT" b="1" dirty="0">
                <a:solidFill>
                  <a:schemeClr val="tx1"/>
                </a:solidFill>
              </a:rPr>
              <a:t>Tipo, Tamanho ou Dimensão de uma Matriz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0" name="Retângulo: Cantos Arredondados 29">
            <a:hlinkClick r:id="rId11" action="ppaction://hlinksldjump"/>
            <a:extLst>
              <a:ext uri="{FF2B5EF4-FFF2-40B4-BE49-F238E27FC236}">
                <a16:creationId xmlns:a16="http://schemas.microsoft.com/office/drawing/2014/main" id="{3D4BB79D-1770-4412-B56B-63423B8A380D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pt-PT" b="1" dirty="0">
                <a:solidFill>
                  <a:schemeClr val="tx1"/>
                </a:solidFill>
              </a:rPr>
              <a:t>Elementos ou Entradas ou de uma Matriz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712018A-90AA-465E-AEAF-09DCA4CB9149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Fim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da  Aula 1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A750CBCD-E9BA-47AC-9636-F5B218705737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61694FD8-73CC-477C-AA77-29312E30BDB2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3DF20537-CF5C-4FF6-A1FD-3BC6FC03A77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48DF5382-3DC3-46AC-B24F-CF1E82BBEB83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3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EAE6921E-8F22-4837-9B68-876D2C2353B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it!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537CA03E-9EB0-4147-9469-81A287D60142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pt-PT" b="1" dirty="0">
                <a:solidFill>
                  <a:schemeClr val="tx1"/>
                </a:solidFill>
              </a:rPr>
              <a:t>O que é uma Matriz</a:t>
            </a:r>
            <a:r>
              <a:rPr lang="en-GB" b="1" dirty="0">
                <a:solidFill>
                  <a:schemeClr val="tx1"/>
                </a:solidFill>
              </a:rPr>
              <a:t>?...</a:t>
            </a:r>
          </a:p>
        </p:txBody>
      </p:sp>
      <p:sp>
        <p:nvSpPr>
          <p:cNvPr id="15" name="Retângulo: Cantos Arredondados 14">
            <a:hlinkClick r:id="rId6" action="ppaction://hlinksldjump"/>
            <a:extLst>
              <a:ext uri="{FF2B5EF4-FFF2-40B4-BE49-F238E27FC236}">
                <a16:creationId xmlns:a16="http://schemas.microsoft.com/office/drawing/2014/main" id="{E0BC6E2E-484C-4CF0-8BDA-266E8FC56502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pt-PT" b="1" dirty="0">
                <a:solidFill>
                  <a:schemeClr val="tx1"/>
                </a:solidFill>
              </a:rPr>
              <a:t>Tipo, Tamanho ou Dimensão de uma Matriz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7" action="ppaction://hlinksldjump"/>
            <a:extLst>
              <a:ext uri="{FF2B5EF4-FFF2-40B4-BE49-F238E27FC236}">
                <a16:creationId xmlns:a16="http://schemas.microsoft.com/office/drawing/2014/main" id="{BF4BE44B-4310-4224-BB90-423A6A309E83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pt-PT" b="1" dirty="0">
                <a:solidFill>
                  <a:schemeClr val="tx1"/>
                </a:solidFill>
              </a:rPr>
              <a:t>Elementos ou Entradas ou de uma Matriz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1</a:t>
            </a:r>
          </a:p>
        </p:txBody>
      </p:sp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5BDDA918-480A-4D38-9A97-1A7808F81ED8}"/>
              </a:ext>
            </a:extLst>
          </p:cNvPr>
          <p:cNvSpPr/>
          <p:nvPr/>
        </p:nvSpPr>
        <p:spPr>
          <a:xfrm>
            <a:off x="2124000" y="252000"/>
            <a:ext cx="9859639" cy="2553891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r>
              <a:rPr lang="pt-PT" sz="2400" b="1" u="sng" dirty="0">
                <a:solidFill>
                  <a:srgbClr val="F25E4F"/>
                </a:solidFill>
              </a:rPr>
              <a:t>Definição</a:t>
            </a:r>
          </a:p>
          <a:p>
            <a:pPr algn="just"/>
            <a:r>
              <a:rPr lang="pt-PT" sz="2400" dirty="0">
                <a:solidFill>
                  <a:sysClr val="windowText" lastClr="000000"/>
                </a:solidFill>
              </a:rPr>
              <a:t>Uma </a:t>
            </a:r>
            <a:r>
              <a:rPr lang="pt-PT" sz="2400" b="1" dirty="0">
                <a:solidFill>
                  <a:srgbClr val="F25E4F"/>
                </a:solidFill>
              </a:rPr>
              <a:t>MATRIZ</a:t>
            </a:r>
            <a:r>
              <a:rPr lang="pt-PT" sz="2400" b="1" dirty="0">
                <a:solidFill>
                  <a:sysClr val="windowText" lastClr="000000"/>
                </a:solidFill>
              </a:rPr>
              <a:t> </a:t>
            </a:r>
            <a:r>
              <a:rPr lang="pt-PT" sz="2400" dirty="0">
                <a:solidFill>
                  <a:sysClr val="windowText" lastClr="000000"/>
                </a:solidFill>
              </a:rPr>
              <a:t>é um conjunto </a:t>
            </a:r>
            <a:r>
              <a:rPr lang="pt-PT" sz="2400" b="1" dirty="0">
                <a:solidFill>
                  <a:sysClr val="windowText" lastClr="000000"/>
                </a:solidFill>
              </a:rPr>
              <a:t>retangular de números</a:t>
            </a:r>
            <a:r>
              <a:rPr lang="pt-PT" sz="2400" dirty="0">
                <a:solidFill>
                  <a:sysClr val="windowText" lastClr="000000"/>
                </a:solidFill>
              </a:rPr>
              <a:t>,</a:t>
            </a:r>
            <a:r>
              <a:rPr lang="pt-PT" sz="2400" b="1" dirty="0">
                <a:solidFill>
                  <a:sysClr val="windowText" lastClr="000000"/>
                </a:solidFill>
              </a:rPr>
              <a:t> símbolos</a:t>
            </a:r>
            <a:r>
              <a:rPr lang="pt-PT" sz="2400" dirty="0">
                <a:solidFill>
                  <a:sysClr val="windowText" lastClr="000000"/>
                </a:solidFill>
              </a:rPr>
              <a:t>, ou </a:t>
            </a:r>
            <a:r>
              <a:rPr lang="pt-PT" sz="2400" b="1" dirty="0">
                <a:solidFill>
                  <a:sysClr val="windowText" lastClr="000000"/>
                </a:solidFill>
              </a:rPr>
              <a:t>expressões</a:t>
            </a:r>
            <a:r>
              <a:rPr lang="pt-PT" sz="2400" dirty="0">
                <a:solidFill>
                  <a:sysClr val="windowText" lastClr="000000"/>
                </a:solidFill>
              </a:rPr>
              <a:t>, organizados em:</a:t>
            </a:r>
          </a:p>
          <a:p>
            <a:pPr algn="just"/>
            <a:endParaRPr lang="pt-PT" sz="2400" dirty="0">
              <a:solidFill>
                <a:sysClr val="windowText" lastClr="000000"/>
              </a:solidFill>
            </a:endParaRPr>
          </a:p>
        </p:txBody>
      </p:sp>
      <p:sp>
        <p:nvSpPr>
          <p:cNvPr id="64" name="Retângulo 63">
            <a:extLst>
              <a:ext uri="{FF2B5EF4-FFF2-40B4-BE49-F238E27FC236}">
                <a16:creationId xmlns:a16="http://schemas.microsoft.com/office/drawing/2014/main" id="{9498F5E8-429F-4D98-B9EB-FC6E932B6FC5}"/>
              </a:ext>
            </a:extLst>
          </p:cNvPr>
          <p:cNvSpPr/>
          <p:nvPr/>
        </p:nvSpPr>
        <p:spPr>
          <a:xfrm>
            <a:off x="2159201" y="2772784"/>
            <a:ext cx="98244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dirty="0">
                <a:solidFill>
                  <a:sysClr val="windowText" lastClr="000000"/>
                </a:solidFill>
              </a:rPr>
              <a:t>Uma MATRIZ é um “objeto” matemático abstrato que possui um vasto leque de aplicações, o que leva ao aparecimento de diversas “definições aplicadas”.</a:t>
            </a:r>
          </a:p>
        </p:txBody>
      </p:sp>
      <p:pic>
        <p:nvPicPr>
          <p:cNvPr id="65" name="Imagem 64">
            <a:extLst>
              <a:ext uri="{FF2B5EF4-FFF2-40B4-BE49-F238E27FC236}">
                <a16:creationId xmlns:a16="http://schemas.microsoft.com/office/drawing/2014/main" id="{1A2A9A06-9D1D-4CC1-9E02-74161A5C24C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000" y="1271993"/>
            <a:ext cx="1442674" cy="1620982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B16FEEBD-CF72-4BF6-8F07-4FDBB936BCB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7" action="ppaction://hlinksldjump"/>
            <a:extLst>
              <a:ext uri="{FF2B5EF4-FFF2-40B4-BE49-F238E27FC236}">
                <a16:creationId xmlns:a16="http://schemas.microsoft.com/office/drawing/2014/main" id="{EAE6921E-8F22-4837-9B68-876D2C2353B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it!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8" action="ppaction://hlinksldjump"/>
            <a:extLst>
              <a:ext uri="{FF2B5EF4-FFF2-40B4-BE49-F238E27FC236}">
                <a16:creationId xmlns:a16="http://schemas.microsoft.com/office/drawing/2014/main" id="{537CA03E-9EB0-4147-9469-81A287D60142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pt-PT" b="1" dirty="0">
                <a:solidFill>
                  <a:schemeClr val="tx1"/>
                </a:solidFill>
              </a:rPr>
              <a:t>O que é uma Matriz</a:t>
            </a:r>
            <a:r>
              <a:rPr lang="en-GB" b="1" dirty="0">
                <a:solidFill>
                  <a:schemeClr val="tx1"/>
                </a:solidFill>
              </a:rPr>
              <a:t>?...</a:t>
            </a:r>
          </a:p>
        </p:txBody>
      </p:sp>
      <p:sp>
        <p:nvSpPr>
          <p:cNvPr id="15" name="Retângulo: Cantos Arredondados 14">
            <a:hlinkClick r:id="rId9" action="ppaction://hlinksldjump"/>
            <a:extLst>
              <a:ext uri="{FF2B5EF4-FFF2-40B4-BE49-F238E27FC236}">
                <a16:creationId xmlns:a16="http://schemas.microsoft.com/office/drawing/2014/main" id="{E0BC6E2E-484C-4CF0-8BDA-266E8FC56502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pt-PT" b="1" dirty="0">
                <a:solidFill>
                  <a:schemeClr val="tx1"/>
                </a:solidFill>
              </a:rPr>
              <a:t>Tipo, Tamanho ou Dimensão de uma Matriz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10" action="ppaction://hlinksldjump"/>
            <a:extLst>
              <a:ext uri="{FF2B5EF4-FFF2-40B4-BE49-F238E27FC236}">
                <a16:creationId xmlns:a16="http://schemas.microsoft.com/office/drawing/2014/main" id="{BF4BE44B-4310-4224-BB90-423A6A309E83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pt-PT" b="1" dirty="0">
                <a:solidFill>
                  <a:schemeClr val="tx1"/>
                </a:solidFill>
              </a:rPr>
              <a:t>Elementos ou Entradas ou de uma Matriz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1</a:t>
            </a:r>
          </a:p>
        </p:txBody>
      </p:sp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id="{B11134E0-9A75-41CC-8177-3C1054AF7C93}"/>
              </a:ext>
            </a:extLst>
          </p:cNvPr>
          <p:cNvSpPr/>
          <p:nvPr/>
        </p:nvSpPr>
        <p:spPr>
          <a:xfrm>
            <a:off x="2148855" y="2931888"/>
            <a:ext cx="6787587" cy="3748293"/>
          </a:xfrm>
          <a:prstGeom prst="roundRect">
            <a:avLst/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5BDDA918-480A-4D38-9A97-1A7808F81ED8}"/>
              </a:ext>
            </a:extLst>
          </p:cNvPr>
          <p:cNvSpPr/>
          <p:nvPr/>
        </p:nvSpPr>
        <p:spPr>
          <a:xfrm>
            <a:off x="2124000" y="252000"/>
            <a:ext cx="9859639" cy="2553891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r>
              <a:rPr lang="pt-PT" sz="2400" b="1" u="sng" dirty="0">
                <a:solidFill>
                  <a:srgbClr val="F25E4F"/>
                </a:solidFill>
              </a:rPr>
              <a:t>Definição</a:t>
            </a:r>
          </a:p>
          <a:p>
            <a:pPr algn="just"/>
            <a:r>
              <a:rPr lang="pt-PT" sz="2400" dirty="0">
                <a:solidFill>
                  <a:sysClr val="windowText" lastClr="000000"/>
                </a:solidFill>
              </a:rPr>
              <a:t>Uma </a:t>
            </a:r>
            <a:r>
              <a:rPr lang="pt-PT" sz="2400" b="1" dirty="0">
                <a:solidFill>
                  <a:srgbClr val="F25E4F"/>
                </a:solidFill>
              </a:rPr>
              <a:t>MATRIZ</a:t>
            </a:r>
            <a:r>
              <a:rPr lang="pt-PT" sz="2400" b="1" dirty="0">
                <a:solidFill>
                  <a:sysClr val="windowText" lastClr="000000"/>
                </a:solidFill>
              </a:rPr>
              <a:t> </a:t>
            </a:r>
            <a:r>
              <a:rPr lang="pt-PT" sz="2400" dirty="0">
                <a:solidFill>
                  <a:sysClr val="windowText" lastClr="000000"/>
                </a:solidFill>
              </a:rPr>
              <a:t>é um conjunto </a:t>
            </a:r>
            <a:r>
              <a:rPr lang="pt-PT" sz="2400" b="1" dirty="0">
                <a:solidFill>
                  <a:sysClr val="windowText" lastClr="000000"/>
                </a:solidFill>
              </a:rPr>
              <a:t>retangular de números</a:t>
            </a:r>
            <a:r>
              <a:rPr lang="pt-PT" sz="2400" dirty="0">
                <a:solidFill>
                  <a:sysClr val="windowText" lastClr="000000"/>
                </a:solidFill>
              </a:rPr>
              <a:t>,</a:t>
            </a:r>
            <a:r>
              <a:rPr lang="pt-PT" sz="2400" b="1" dirty="0">
                <a:solidFill>
                  <a:sysClr val="windowText" lastClr="000000"/>
                </a:solidFill>
              </a:rPr>
              <a:t> símbolos</a:t>
            </a:r>
            <a:r>
              <a:rPr lang="pt-PT" sz="2400" dirty="0">
                <a:solidFill>
                  <a:sysClr val="windowText" lastClr="000000"/>
                </a:solidFill>
              </a:rPr>
              <a:t>, ou </a:t>
            </a:r>
            <a:r>
              <a:rPr lang="pt-PT" sz="2400" b="1" dirty="0">
                <a:solidFill>
                  <a:sysClr val="windowText" lastClr="000000"/>
                </a:solidFill>
              </a:rPr>
              <a:t>expressões</a:t>
            </a:r>
            <a:r>
              <a:rPr lang="pt-PT" sz="2400" dirty="0">
                <a:solidFill>
                  <a:sysClr val="windowText" lastClr="000000"/>
                </a:solidFill>
              </a:rPr>
              <a:t>, organizados em</a:t>
            </a:r>
            <a:r>
              <a:rPr lang="en-GB" sz="2400" dirty="0">
                <a:solidFill>
                  <a:sysClr val="windowText" lastClr="000000"/>
                </a:solidFill>
              </a:rPr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2400" b="1" dirty="0">
                <a:solidFill>
                  <a:sysClr val="windowText" lastClr="000000"/>
                </a:solidFill>
              </a:rPr>
              <a:t>linhas</a:t>
            </a:r>
            <a:r>
              <a:rPr lang="pt-PT" sz="2400" dirty="0">
                <a:solidFill>
                  <a:sysClr val="windowText" lastClr="000000"/>
                </a:solidFill>
              </a:rPr>
              <a:t> (filas horizontais) e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2400" b="1" dirty="0">
                <a:solidFill>
                  <a:sysClr val="windowText" lastClr="000000"/>
                </a:solidFill>
              </a:rPr>
              <a:t>colunas</a:t>
            </a:r>
            <a:r>
              <a:rPr lang="pt-PT" sz="2400" dirty="0">
                <a:solidFill>
                  <a:sysClr val="windowText" lastClr="000000"/>
                </a:solidFill>
              </a:rPr>
              <a:t> (filas verticais), </a:t>
            </a:r>
          </a:p>
          <a:p>
            <a:pPr algn="just"/>
            <a:r>
              <a:rPr lang="pt-PT" sz="2400" dirty="0">
                <a:solidFill>
                  <a:sysClr val="windowText" lastClr="000000"/>
                </a:solidFill>
              </a:rPr>
              <a:t>delimitadas por </a:t>
            </a:r>
            <a:r>
              <a:rPr lang="pt-PT" sz="2400" u="sng" dirty="0">
                <a:solidFill>
                  <a:sysClr val="windowText" lastClr="000000"/>
                </a:solidFill>
              </a:rPr>
              <a:t>parêntesis retangulares</a:t>
            </a:r>
            <a:r>
              <a:rPr lang="pt-PT" sz="2400" dirty="0">
                <a:solidFill>
                  <a:sysClr val="windowText" lastClr="000000"/>
                </a:solidFill>
              </a:rPr>
              <a:t> ou </a:t>
            </a:r>
            <a:r>
              <a:rPr lang="pt-PT" sz="2400" u="sng" dirty="0">
                <a:solidFill>
                  <a:sysClr val="windowText" lastClr="000000"/>
                </a:solidFill>
              </a:rPr>
              <a:t>curvos</a:t>
            </a:r>
            <a:r>
              <a:rPr lang="en-GB" sz="2400" dirty="0">
                <a:solidFill>
                  <a:sysClr val="windowText" lastClr="000000"/>
                </a:solidFill>
              </a:rPr>
              <a:t>.</a:t>
            </a:r>
          </a:p>
        </p:txBody>
      </p:sp>
      <p:pic>
        <p:nvPicPr>
          <p:cNvPr id="50" name="Imagem 49">
            <a:extLst>
              <a:ext uri="{FF2B5EF4-FFF2-40B4-BE49-F238E27FC236}">
                <a16:creationId xmlns:a16="http://schemas.microsoft.com/office/drawing/2014/main" id="{7A7B7485-1C00-4F3E-BB90-DF91366F601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178" y="3994983"/>
            <a:ext cx="1982946" cy="1693017"/>
          </a:xfrm>
          <a:prstGeom prst="rect">
            <a:avLst/>
          </a:prstGeom>
        </p:spPr>
      </p:pic>
      <p:sp>
        <p:nvSpPr>
          <p:cNvPr id="51" name="Retângulo 50">
            <a:extLst>
              <a:ext uri="{FF2B5EF4-FFF2-40B4-BE49-F238E27FC236}">
                <a16:creationId xmlns:a16="http://schemas.microsoft.com/office/drawing/2014/main" id="{DF798089-2585-459E-BC72-CF493E91AD66}"/>
              </a:ext>
            </a:extLst>
          </p:cNvPr>
          <p:cNvSpPr/>
          <p:nvPr/>
        </p:nvSpPr>
        <p:spPr>
          <a:xfrm>
            <a:off x="2833947" y="4855851"/>
            <a:ext cx="130837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25E4F"/>
                </a:solidFill>
                <a:latin typeface="Segoe UI"/>
              </a:rPr>
              <a:t>LINHAS</a:t>
            </a:r>
            <a:endParaRPr lang="pt-PT" sz="2400" b="1" dirty="0">
              <a:solidFill>
                <a:srgbClr val="F25E4F"/>
              </a:solidFill>
            </a:endParaRPr>
          </a:p>
        </p:txBody>
      </p:sp>
      <p:sp>
        <p:nvSpPr>
          <p:cNvPr id="52" name="AutoShape 25">
            <a:extLst>
              <a:ext uri="{FF2B5EF4-FFF2-40B4-BE49-F238E27FC236}">
                <a16:creationId xmlns:a16="http://schemas.microsoft.com/office/drawing/2014/main" id="{4CE0624E-A0AF-41A3-AFFA-10763FA27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9015" y="3778142"/>
            <a:ext cx="3151966" cy="476756"/>
          </a:xfrm>
          <a:prstGeom prst="roundRect">
            <a:avLst>
              <a:gd name="adj" fmla="val 16667"/>
            </a:avLst>
          </a:prstGeom>
          <a:solidFill>
            <a:srgbClr val="F25E4F">
              <a:alpha val="74118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t-PT" altLang="pt-PT" sz="1800"/>
          </a:p>
        </p:txBody>
      </p:sp>
      <p:sp>
        <p:nvSpPr>
          <p:cNvPr id="53" name="AutoShape 25">
            <a:extLst>
              <a:ext uri="{FF2B5EF4-FFF2-40B4-BE49-F238E27FC236}">
                <a16:creationId xmlns:a16="http://schemas.microsoft.com/office/drawing/2014/main" id="{6259A8D8-06A9-4144-B456-EC4B04F3E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9015" y="4312211"/>
            <a:ext cx="3151966" cy="476756"/>
          </a:xfrm>
          <a:prstGeom prst="roundRect">
            <a:avLst>
              <a:gd name="adj" fmla="val 16667"/>
            </a:avLst>
          </a:prstGeom>
          <a:solidFill>
            <a:srgbClr val="F25E4F">
              <a:alpha val="74118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t-PT" altLang="pt-PT" sz="1800"/>
          </a:p>
        </p:txBody>
      </p:sp>
      <p:sp>
        <p:nvSpPr>
          <p:cNvPr id="54" name="AutoShape 25">
            <a:extLst>
              <a:ext uri="{FF2B5EF4-FFF2-40B4-BE49-F238E27FC236}">
                <a16:creationId xmlns:a16="http://schemas.microsoft.com/office/drawing/2014/main" id="{691F05DA-F650-45AB-B0E6-0D9269846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248" y="4882043"/>
            <a:ext cx="3151966" cy="476756"/>
          </a:xfrm>
          <a:prstGeom prst="roundRect">
            <a:avLst>
              <a:gd name="adj" fmla="val 16667"/>
            </a:avLst>
          </a:prstGeom>
          <a:solidFill>
            <a:srgbClr val="F25E4F">
              <a:alpha val="74118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t-PT" altLang="pt-PT" sz="1800"/>
          </a:p>
        </p:txBody>
      </p:sp>
      <p:sp>
        <p:nvSpPr>
          <p:cNvPr id="55" name="AutoShape 25">
            <a:extLst>
              <a:ext uri="{FF2B5EF4-FFF2-40B4-BE49-F238E27FC236}">
                <a16:creationId xmlns:a16="http://schemas.microsoft.com/office/drawing/2014/main" id="{EFCCCD24-6307-4D4A-8207-5DED64D86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9015" y="5844716"/>
            <a:ext cx="3151966" cy="476756"/>
          </a:xfrm>
          <a:prstGeom prst="roundRect">
            <a:avLst>
              <a:gd name="adj" fmla="val 16667"/>
            </a:avLst>
          </a:prstGeom>
          <a:solidFill>
            <a:srgbClr val="F25E4F">
              <a:alpha val="74118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t-PT" altLang="pt-PT" sz="1800"/>
          </a:p>
        </p:txBody>
      </p:sp>
      <p:sp>
        <p:nvSpPr>
          <p:cNvPr id="56" name="AutoShape 26">
            <a:extLst>
              <a:ext uri="{FF2B5EF4-FFF2-40B4-BE49-F238E27FC236}">
                <a16:creationId xmlns:a16="http://schemas.microsoft.com/office/drawing/2014/main" id="{8276E080-1AE0-4D6D-8B2D-161CB0FEAB0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202406" y="4784999"/>
            <a:ext cx="2716975" cy="572600"/>
          </a:xfrm>
          <a:prstGeom prst="roundRect">
            <a:avLst>
              <a:gd name="adj" fmla="val 16667"/>
            </a:avLst>
          </a:prstGeom>
          <a:solidFill>
            <a:srgbClr val="29A6FF">
              <a:alpha val="50196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t-PT" altLang="pt-PT" sz="1800"/>
          </a:p>
        </p:txBody>
      </p:sp>
      <p:sp>
        <p:nvSpPr>
          <p:cNvPr id="57" name="AutoShape 26">
            <a:extLst>
              <a:ext uri="{FF2B5EF4-FFF2-40B4-BE49-F238E27FC236}">
                <a16:creationId xmlns:a16="http://schemas.microsoft.com/office/drawing/2014/main" id="{B950545A-6C67-4F4C-B63F-F4E5A170A708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824581" y="4800384"/>
            <a:ext cx="2716975" cy="572600"/>
          </a:xfrm>
          <a:prstGeom prst="roundRect">
            <a:avLst>
              <a:gd name="adj" fmla="val 16667"/>
            </a:avLst>
          </a:prstGeom>
          <a:solidFill>
            <a:srgbClr val="29A6FF">
              <a:alpha val="50196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t-PT" altLang="pt-PT" sz="1800"/>
          </a:p>
        </p:txBody>
      </p:sp>
      <p:sp>
        <p:nvSpPr>
          <p:cNvPr id="58" name="AutoShape 26">
            <a:extLst>
              <a:ext uri="{FF2B5EF4-FFF2-40B4-BE49-F238E27FC236}">
                <a16:creationId xmlns:a16="http://schemas.microsoft.com/office/drawing/2014/main" id="{A43C7562-F81F-45E4-945D-F535C944BA5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433813" y="4784999"/>
            <a:ext cx="2716975" cy="572600"/>
          </a:xfrm>
          <a:prstGeom prst="roundRect">
            <a:avLst>
              <a:gd name="adj" fmla="val 16667"/>
            </a:avLst>
          </a:prstGeom>
          <a:solidFill>
            <a:srgbClr val="29A6FF">
              <a:alpha val="50196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t-PT" altLang="pt-PT" sz="1800"/>
          </a:p>
        </p:txBody>
      </p:sp>
      <p:sp>
        <p:nvSpPr>
          <p:cNvPr id="59" name="AutoShape 26">
            <a:extLst>
              <a:ext uri="{FF2B5EF4-FFF2-40B4-BE49-F238E27FC236}">
                <a16:creationId xmlns:a16="http://schemas.microsoft.com/office/drawing/2014/main" id="{53843AA2-EC43-47B7-8734-6B548B755C9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673235" y="4800384"/>
            <a:ext cx="2716975" cy="572600"/>
          </a:xfrm>
          <a:prstGeom prst="roundRect">
            <a:avLst>
              <a:gd name="adj" fmla="val 16667"/>
            </a:avLst>
          </a:prstGeom>
          <a:solidFill>
            <a:srgbClr val="29A6FF">
              <a:alpha val="50196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t-PT" altLang="pt-PT" sz="1800"/>
          </a:p>
        </p:txBody>
      </p:sp>
      <p:graphicFrame>
        <p:nvGraphicFramePr>
          <p:cNvPr id="60" name="Objeto 59">
            <a:extLst>
              <a:ext uri="{FF2B5EF4-FFF2-40B4-BE49-F238E27FC236}">
                <a16:creationId xmlns:a16="http://schemas.microsoft.com/office/drawing/2014/main" id="{D369DA89-687F-45F4-8623-D8AAC63BEB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28410"/>
              </p:ext>
            </p:extLst>
          </p:nvPr>
        </p:nvGraphicFramePr>
        <p:xfrm>
          <a:off x="4391196" y="3780550"/>
          <a:ext cx="2913394" cy="256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7" name="Equation" r:id="rId13" imgW="1269720" imgH="1117440" progId="Equation.DSMT4">
                  <p:embed/>
                </p:oleObj>
              </mc:Choice>
              <mc:Fallback>
                <p:oleObj name="Equation" r:id="rId13" imgW="1269720" imgH="1117440" progId="Equation.DSMT4">
                  <p:embed/>
                  <p:pic>
                    <p:nvPicPr>
                      <p:cNvPr id="60" name="Objeto 59">
                        <a:extLst>
                          <a:ext uri="{FF2B5EF4-FFF2-40B4-BE49-F238E27FC236}">
                            <a16:creationId xmlns:a16="http://schemas.microsoft.com/office/drawing/2014/main" id="{D369DA89-687F-45F4-8623-D8AAC63BEB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391196" y="3780550"/>
                        <a:ext cx="2913394" cy="2563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Retângulo 60">
            <a:extLst>
              <a:ext uri="{FF2B5EF4-FFF2-40B4-BE49-F238E27FC236}">
                <a16:creationId xmlns:a16="http://schemas.microsoft.com/office/drawing/2014/main" id="{B8752D29-4B8F-40A4-A178-10BBE4F4DB4A}"/>
              </a:ext>
            </a:extLst>
          </p:cNvPr>
          <p:cNvSpPr/>
          <p:nvPr/>
        </p:nvSpPr>
        <p:spPr>
          <a:xfrm>
            <a:off x="4941845" y="3193236"/>
            <a:ext cx="161422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29A6FF"/>
                </a:solidFill>
                <a:latin typeface="Segoe UI"/>
              </a:rPr>
              <a:t>COLUNAS</a:t>
            </a:r>
            <a:endParaRPr lang="pt-PT" sz="2400" b="1" dirty="0">
              <a:solidFill>
                <a:srgbClr val="29A6FF"/>
              </a:solidFill>
            </a:endParaRPr>
          </a:p>
        </p:txBody>
      </p:sp>
      <p:graphicFrame>
        <p:nvGraphicFramePr>
          <p:cNvPr id="62" name="Objeto 61">
            <a:extLst>
              <a:ext uri="{FF2B5EF4-FFF2-40B4-BE49-F238E27FC236}">
                <a16:creationId xmlns:a16="http://schemas.microsoft.com/office/drawing/2014/main" id="{26074747-83B3-45F6-994A-4FFBE97F21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578906"/>
              </p:ext>
            </p:extLst>
          </p:nvPr>
        </p:nvGraphicFramePr>
        <p:xfrm>
          <a:off x="4054681" y="3738202"/>
          <a:ext cx="3467100" cy="2624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8" name="Equation" r:id="rId15" imgW="1511280" imgH="1143000" progId="Equation.DSMT4">
                  <p:embed/>
                </p:oleObj>
              </mc:Choice>
              <mc:Fallback>
                <p:oleObj name="Equation" r:id="rId15" imgW="1511280" imgH="1143000" progId="Equation.DSMT4">
                  <p:embed/>
                  <p:pic>
                    <p:nvPicPr>
                      <p:cNvPr id="62" name="Objeto 61">
                        <a:extLst>
                          <a:ext uri="{FF2B5EF4-FFF2-40B4-BE49-F238E27FC236}">
                            <a16:creationId xmlns:a16="http://schemas.microsoft.com/office/drawing/2014/main" id="{26074747-83B3-45F6-994A-4FFBE97F21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054681" y="3738202"/>
                        <a:ext cx="3467100" cy="2624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to 62">
            <a:extLst>
              <a:ext uri="{FF2B5EF4-FFF2-40B4-BE49-F238E27FC236}">
                <a16:creationId xmlns:a16="http://schemas.microsoft.com/office/drawing/2014/main" id="{B3F0857A-17AE-491A-A91E-E9379936CC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620414"/>
              </p:ext>
            </p:extLst>
          </p:nvPr>
        </p:nvGraphicFramePr>
        <p:xfrm>
          <a:off x="4042473" y="3712421"/>
          <a:ext cx="3495675" cy="2624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" name="Equation" r:id="rId17" imgW="1523880" imgH="1143000" progId="Equation.DSMT4">
                  <p:embed/>
                </p:oleObj>
              </mc:Choice>
              <mc:Fallback>
                <p:oleObj name="Equation" r:id="rId17" imgW="1523880" imgH="1143000" progId="Equation.DSMT4">
                  <p:embed/>
                  <p:pic>
                    <p:nvPicPr>
                      <p:cNvPr id="63" name="Objeto 62">
                        <a:extLst>
                          <a:ext uri="{FF2B5EF4-FFF2-40B4-BE49-F238E27FC236}">
                            <a16:creationId xmlns:a16="http://schemas.microsoft.com/office/drawing/2014/main" id="{B3F0857A-17AE-491A-A91E-E9379936CC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042473" y="3712421"/>
                        <a:ext cx="3495675" cy="2624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tângulo 1">
            <a:extLst>
              <a:ext uri="{FF2B5EF4-FFF2-40B4-BE49-F238E27FC236}">
                <a16:creationId xmlns:a16="http://schemas.microsoft.com/office/drawing/2014/main" id="{FCF434E1-E160-4455-8F58-FE53CE0D6D57}"/>
              </a:ext>
            </a:extLst>
          </p:cNvPr>
          <p:cNvSpPr/>
          <p:nvPr/>
        </p:nvSpPr>
        <p:spPr>
          <a:xfrm>
            <a:off x="2462685" y="3121978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 err="1">
                <a:solidFill>
                  <a:srgbClr val="29A6FF"/>
                </a:solidFill>
              </a:rPr>
              <a:t>Exemplo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pic>
        <p:nvPicPr>
          <p:cNvPr id="34" name="Imagem 33">
            <a:extLst>
              <a:ext uri="{FF2B5EF4-FFF2-40B4-BE49-F238E27FC236}">
                <a16:creationId xmlns:a16="http://schemas.microsoft.com/office/drawing/2014/main" id="{48A7039B-A3A1-431B-BE6F-C06B671E0F6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000" y="1270800"/>
            <a:ext cx="1442674" cy="162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29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50"/>
                            </p:stCondLst>
                            <p:childTnLst>
                              <p:par>
                                <p:cTn id="9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1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51" grpId="0"/>
      <p:bldP spid="51" grpId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1" grpId="0"/>
      <p:bldP spid="6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EAE6921E-8F22-4837-9B68-876D2C2353B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it!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537CA03E-9EB0-4147-9469-81A287D60142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pt-PT" b="1" dirty="0">
                <a:solidFill>
                  <a:schemeClr val="tx1"/>
                </a:solidFill>
              </a:rPr>
              <a:t>O que é uma Matriz</a:t>
            </a:r>
            <a:r>
              <a:rPr lang="en-GB" b="1" dirty="0">
                <a:solidFill>
                  <a:schemeClr val="tx1"/>
                </a:solidFill>
              </a:rPr>
              <a:t>?...</a:t>
            </a:r>
          </a:p>
        </p:txBody>
      </p:sp>
      <p:sp>
        <p:nvSpPr>
          <p:cNvPr id="15" name="Retângulo: Cantos Arredondados 14">
            <a:hlinkClick r:id="rId6" action="ppaction://hlinksldjump"/>
            <a:extLst>
              <a:ext uri="{FF2B5EF4-FFF2-40B4-BE49-F238E27FC236}">
                <a16:creationId xmlns:a16="http://schemas.microsoft.com/office/drawing/2014/main" id="{E0BC6E2E-484C-4CF0-8BDA-266E8FC56502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pt-PT" b="1" dirty="0">
                <a:solidFill>
                  <a:schemeClr val="tx1"/>
                </a:solidFill>
              </a:rPr>
              <a:t>Tipo, Tamanho ou Dimensão de uma Matriz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7" action="ppaction://hlinksldjump"/>
            <a:extLst>
              <a:ext uri="{FF2B5EF4-FFF2-40B4-BE49-F238E27FC236}">
                <a16:creationId xmlns:a16="http://schemas.microsoft.com/office/drawing/2014/main" id="{BF4BE44B-4310-4224-BB90-423A6A309E83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pt-PT" b="1" dirty="0">
                <a:solidFill>
                  <a:schemeClr val="tx1"/>
                </a:solidFill>
              </a:rPr>
              <a:t>Elementos ou Entradas ou de uma Matriz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1</a:t>
            </a:r>
          </a:p>
        </p:txBody>
      </p:sp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id="{B11134E0-9A75-41CC-8177-3C1054AF7C93}"/>
              </a:ext>
            </a:extLst>
          </p:cNvPr>
          <p:cNvSpPr/>
          <p:nvPr/>
        </p:nvSpPr>
        <p:spPr>
          <a:xfrm>
            <a:off x="2148855" y="290288"/>
            <a:ext cx="9752857" cy="6346352"/>
          </a:xfrm>
          <a:prstGeom prst="roundRect">
            <a:avLst>
              <a:gd name="adj" fmla="val 5493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FCF434E1-E160-4455-8F58-FE53CE0D6D57}"/>
              </a:ext>
            </a:extLst>
          </p:cNvPr>
          <p:cNvSpPr/>
          <p:nvPr/>
        </p:nvSpPr>
        <p:spPr>
          <a:xfrm>
            <a:off x="2730293" y="593821"/>
            <a:ext cx="23022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 err="1">
                <a:solidFill>
                  <a:srgbClr val="29A6FF"/>
                </a:solidFill>
              </a:rPr>
              <a:t>Mais</a:t>
            </a:r>
            <a:r>
              <a:rPr lang="en-GB" sz="2400" b="1" u="sng" dirty="0">
                <a:solidFill>
                  <a:srgbClr val="29A6FF"/>
                </a:solidFill>
              </a:rPr>
              <a:t> </a:t>
            </a:r>
            <a:r>
              <a:rPr lang="en-GB" sz="2400" b="1" u="sng" dirty="0" err="1">
                <a:solidFill>
                  <a:srgbClr val="29A6FF"/>
                </a:solidFill>
              </a:rPr>
              <a:t>exemplos</a:t>
            </a:r>
            <a:r>
              <a:rPr lang="en-GB" sz="2400" b="1" u="sng" dirty="0">
                <a:solidFill>
                  <a:srgbClr val="29A6FF"/>
                </a:solidFill>
              </a:rPr>
              <a:t>…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955F7F89-634C-4642-95EF-28DFEE04FCDB}"/>
              </a:ext>
            </a:extLst>
          </p:cNvPr>
          <p:cNvSpPr txBox="1"/>
          <p:nvPr/>
        </p:nvSpPr>
        <p:spPr>
          <a:xfrm>
            <a:off x="5082892" y="593821"/>
            <a:ext cx="989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>
                <a:solidFill>
                  <a:srgbClr val="0C2B8E"/>
                </a:solidFill>
              </a:rPr>
              <a:t>Gerais</a:t>
            </a:r>
            <a:endParaRPr lang="en-GB" sz="2400" b="1" dirty="0">
              <a:solidFill>
                <a:srgbClr val="0C2B8E"/>
              </a:solidFill>
            </a:endParaRP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832D9567-B8F3-4B9B-9705-1E004C175F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571" y="2286000"/>
            <a:ext cx="3429000" cy="2286000"/>
          </a:xfrm>
          <a:prstGeom prst="rect">
            <a:avLst/>
          </a:prstGeom>
        </p:spPr>
      </p:pic>
      <p:sp>
        <p:nvSpPr>
          <p:cNvPr id="25" name="Retângulo 24">
            <a:extLst>
              <a:ext uri="{FF2B5EF4-FFF2-40B4-BE49-F238E27FC236}">
                <a16:creationId xmlns:a16="http://schemas.microsoft.com/office/drawing/2014/main" id="{B333782B-E51F-416D-9CC5-31816D7C3195}"/>
              </a:ext>
            </a:extLst>
          </p:cNvPr>
          <p:cNvSpPr/>
          <p:nvPr/>
        </p:nvSpPr>
        <p:spPr>
          <a:xfrm>
            <a:off x="2812051" y="4643663"/>
            <a:ext cx="438132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/>
              <a:t>Fonte da </a:t>
            </a:r>
            <a:r>
              <a:rPr lang="en-GB" sz="1100" dirty="0" err="1"/>
              <a:t>imagem</a:t>
            </a:r>
            <a:r>
              <a:rPr lang="en-GB" sz="1100" dirty="0"/>
              <a:t>: </a:t>
            </a:r>
            <a:r>
              <a:rPr lang="en-GB" sz="1100" dirty="0">
                <a:hlinkClick r:id="rId10"/>
              </a:rPr>
              <a:t>https://trumpexcel.com/calendar-to-do-list-template/</a:t>
            </a:r>
            <a:r>
              <a:rPr lang="en-GB" sz="1100" dirty="0"/>
              <a:t> </a:t>
            </a:r>
          </a:p>
        </p:txBody>
      </p:sp>
      <p:pic>
        <p:nvPicPr>
          <p:cNvPr id="26" name="Imagem 25" descr="Uma imagem com palavras cruzadas, texto&#10;&#10;Descrição gerada automaticamente">
            <a:extLst>
              <a:ext uri="{FF2B5EF4-FFF2-40B4-BE49-F238E27FC236}">
                <a16:creationId xmlns:a16="http://schemas.microsoft.com/office/drawing/2014/main" id="{4587C86E-63A8-41C5-A254-17C8A1EDAA6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789" y="2246164"/>
            <a:ext cx="2795155" cy="2795155"/>
          </a:xfrm>
          <a:prstGeom prst="rect">
            <a:avLst/>
          </a:prstGeom>
        </p:spPr>
      </p:pic>
      <p:sp>
        <p:nvSpPr>
          <p:cNvPr id="27" name="Retângulo 26">
            <a:extLst>
              <a:ext uri="{FF2B5EF4-FFF2-40B4-BE49-F238E27FC236}">
                <a16:creationId xmlns:a16="http://schemas.microsoft.com/office/drawing/2014/main" id="{D3EA186A-33C6-4764-A3F6-9CF82C1BB1B9}"/>
              </a:ext>
            </a:extLst>
          </p:cNvPr>
          <p:cNvSpPr/>
          <p:nvPr/>
        </p:nvSpPr>
        <p:spPr>
          <a:xfrm>
            <a:off x="7675633" y="5112982"/>
            <a:ext cx="412324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/>
              <a:t>Fonte da </a:t>
            </a:r>
            <a:r>
              <a:rPr lang="en-GB" sz="1100" dirty="0" err="1"/>
              <a:t>imagem</a:t>
            </a:r>
            <a:r>
              <a:rPr lang="en-GB" sz="1100" dirty="0"/>
              <a:t>: </a:t>
            </a:r>
            <a:r>
              <a:rPr lang="en-GB" sz="1100" dirty="0">
                <a:hlinkClick r:id="rId12"/>
              </a:rPr>
              <a:t>https://en.wikipedia.org/wiki/Battleship_(game)</a:t>
            </a:r>
            <a:r>
              <a:rPr lang="en-GB" sz="1100" dirty="0"/>
              <a:t>  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B8E346F7-0E5E-46CD-A44F-E4874F9B2D48}"/>
              </a:ext>
            </a:extLst>
          </p:cNvPr>
          <p:cNvSpPr/>
          <p:nvPr/>
        </p:nvSpPr>
        <p:spPr>
          <a:xfrm>
            <a:off x="4361353" y="1867514"/>
            <a:ext cx="1213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/>
              <a:t>Calendário</a:t>
            </a:r>
            <a:endParaRPr lang="en-GB" b="1" dirty="0"/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712FFCA7-6339-4EDD-8042-95CB395F5E99}"/>
              </a:ext>
            </a:extLst>
          </p:cNvPr>
          <p:cNvSpPr/>
          <p:nvPr/>
        </p:nvSpPr>
        <p:spPr>
          <a:xfrm>
            <a:off x="8632320" y="1805169"/>
            <a:ext cx="15025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/>
              <a:t>Batalha</a:t>
            </a:r>
            <a:r>
              <a:rPr lang="en-GB" b="1" dirty="0"/>
              <a:t> Naval</a:t>
            </a:r>
          </a:p>
        </p:txBody>
      </p:sp>
    </p:spTree>
    <p:extLst>
      <p:ext uri="{BB962C8B-B14F-4D97-AF65-F5344CB8AC3E}">
        <p14:creationId xmlns:p14="http://schemas.microsoft.com/office/powerpoint/2010/main" val="162257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34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5" action="ppaction://hlinksldjump"/>
            <a:extLst>
              <a:ext uri="{FF2B5EF4-FFF2-40B4-BE49-F238E27FC236}">
                <a16:creationId xmlns:a16="http://schemas.microsoft.com/office/drawing/2014/main" id="{EAE6921E-8F22-4837-9B68-876D2C2353B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it!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6" action="ppaction://hlinksldjump"/>
            <a:extLst>
              <a:ext uri="{FF2B5EF4-FFF2-40B4-BE49-F238E27FC236}">
                <a16:creationId xmlns:a16="http://schemas.microsoft.com/office/drawing/2014/main" id="{537CA03E-9EB0-4147-9469-81A287D60142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pt-PT" b="1" dirty="0">
                <a:solidFill>
                  <a:schemeClr val="tx1"/>
                </a:solidFill>
              </a:rPr>
              <a:t>O que é uma Matriz</a:t>
            </a:r>
            <a:r>
              <a:rPr lang="en-GB" b="1" dirty="0">
                <a:solidFill>
                  <a:schemeClr val="tx1"/>
                </a:solidFill>
              </a:rPr>
              <a:t>?...</a:t>
            </a:r>
          </a:p>
        </p:txBody>
      </p:sp>
      <p:sp>
        <p:nvSpPr>
          <p:cNvPr id="15" name="Retângulo: Cantos Arredondados 14">
            <a:hlinkClick r:id="rId7" action="ppaction://hlinksldjump"/>
            <a:extLst>
              <a:ext uri="{FF2B5EF4-FFF2-40B4-BE49-F238E27FC236}">
                <a16:creationId xmlns:a16="http://schemas.microsoft.com/office/drawing/2014/main" id="{E0BC6E2E-484C-4CF0-8BDA-266E8FC56502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pt-PT" b="1" dirty="0">
                <a:solidFill>
                  <a:schemeClr val="tx1"/>
                </a:solidFill>
              </a:rPr>
              <a:t>Tipo, Tamanho ou Dimensão de uma Matriz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8" action="ppaction://hlinksldjump"/>
            <a:extLst>
              <a:ext uri="{FF2B5EF4-FFF2-40B4-BE49-F238E27FC236}">
                <a16:creationId xmlns:a16="http://schemas.microsoft.com/office/drawing/2014/main" id="{BF4BE44B-4310-4224-BB90-423A6A309E83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pt-PT" b="1" dirty="0">
                <a:solidFill>
                  <a:schemeClr val="tx1"/>
                </a:solidFill>
              </a:rPr>
              <a:t>Elementos ou Entradas ou de uma Matriz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1</a:t>
            </a:r>
          </a:p>
        </p:txBody>
      </p:sp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id="{B11134E0-9A75-41CC-8177-3C1054AF7C93}"/>
              </a:ext>
            </a:extLst>
          </p:cNvPr>
          <p:cNvSpPr/>
          <p:nvPr/>
        </p:nvSpPr>
        <p:spPr>
          <a:xfrm>
            <a:off x="2148855" y="290288"/>
            <a:ext cx="9752857" cy="6346352"/>
          </a:xfrm>
          <a:prstGeom prst="roundRect">
            <a:avLst>
              <a:gd name="adj" fmla="val 5346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FCF434E1-E160-4455-8F58-FE53CE0D6D57}"/>
              </a:ext>
            </a:extLst>
          </p:cNvPr>
          <p:cNvSpPr/>
          <p:nvPr/>
        </p:nvSpPr>
        <p:spPr>
          <a:xfrm>
            <a:off x="2725163" y="593821"/>
            <a:ext cx="23124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 err="1">
                <a:solidFill>
                  <a:srgbClr val="29A6FF"/>
                </a:solidFill>
              </a:rPr>
              <a:t>Mais</a:t>
            </a:r>
            <a:r>
              <a:rPr lang="en-GB" sz="2400" b="1" u="sng" dirty="0">
                <a:solidFill>
                  <a:srgbClr val="29A6FF"/>
                </a:solidFill>
              </a:rPr>
              <a:t> </a:t>
            </a:r>
            <a:r>
              <a:rPr lang="en-GB" sz="2400" b="1" u="sng" dirty="0" err="1">
                <a:solidFill>
                  <a:srgbClr val="29A6FF"/>
                </a:solidFill>
              </a:rPr>
              <a:t>exemplos</a:t>
            </a:r>
            <a:r>
              <a:rPr lang="en-GB" sz="2400" b="1" u="sng" dirty="0">
                <a:solidFill>
                  <a:srgbClr val="29A6FF"/>
                </a:solidFill>
              </a:rPr>
              <a:t>…</a:t>
            </a:r>
          </a:p>
        </p:txBody>
      </p:sp>
      <p:graphicFrame>
        <p:nvGraphicFramePr>
          <p:cNvPr id="22" name="Objeto 21">
            <a:extLst>
              <a:ext uri="{FF2B5EF4-FFF2-40B4-BE49-F238E27FC236}">
                <a16:creationId xmlns:a16="http://schemas.microsoft.com/office/drawing/2014/main" id="{41A51418-E14B-48B2-800F-DC9EB59B5E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5933606"/>
              </p:ext>
            </p:extLst>
          </p:nvPr>
        </p:nvGraphicFramePr>
        <p:xfrm>
          <a:off x="2863433" y="1744813"/>
          <a:ext cx="2023782" cy="1636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7" name="Equation" r:id="rId10" imgW="863280" imgH="698400" progId="Equation.DSMT4">
                  <p:embed/>
                </p:oleObj>
              </mc:Choice>
              <mc:Fallback>
                <p:oleObj name="Equation" r:id="rId10" imgW="863280" imgH="698400" progId="Equation.DSMT4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CC76AD4F-68FC-4FEA-88A6-A1DBFD01E1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863433" y="1744813"/>
                        <a:ext cx="2023782" cy="16368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to 22">
            <a:extLst>
              <a:ext uri="{FF2B5EF4-FFF2-40B4-BE49-F238E27FC236}">
                <a16:creationId xmlns:a16="http://schemas.microsoft.com/office/drawing/2014/main" id="{2A2FCA80-8F2C-4872-B1CE-CC987B6B7A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4722242"/>
              </p:ext>
            </p:extLst>
          </p:nvPr>
        </p:nvGraphicFramePr>
        <p:xfrm>
          <a:off x="5753115" y="1744813"/>
          <a:ext cx="1309543" cy="1635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8" name="Equation" r:id="rId12" imgW="558720" imgH="698400" progId="Equation.DSMT4">
                  <p:embed/>
                </p:oleObj>
              </mc:Choice>
              <mc:Fallback>
                <p:oleObj name="Equation" r:id="rId12" imgW="558720" imgH="698400" progId="Equation.DSMT4">
                  <p:embed/>
                  <p:pic>
                    <p:nvPicPr>
                      <p:cNvPr id="26" name="Objeto 25">
                        <a:extLst>
                          <a:ext uri="{FF2B5EF4-FFF2-40B4-BE49-F238E27FC236}">
                            <a16:creationId xmlns:a16="http://schemas.microsoft.com/office/drawing/2014/main" id="{B83E9986-10A5-4710-A3A6-5EA6EF671E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753115" y="1744813"/>
                        <a:ext cx="1309543" cy="16354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to 30">
            <a:extLst>
              <a:ext uri="{FF2B5EF4-FFF2-40B4-BE49-F238E27FC236}">
                <a16:creationId xmlns:a16="http://schemas.microsoft.com/office/drawing/2014/main" id="{38B31820-7703-446B-BB71-DF4FF98758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5199832"/>
              </p:ext>
            </p:extLst>
          </p:nvPr>
        </p:nvGraphicFramePr>
        <p:xfrm>
          <a:off x="3167296" y="3543649"/>
          <a:ext cx="1428226" cy="2144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" name="Equation" r:id="rId14" imgW="609480" imgH="914400" progId="Equation.DSMT4">
                  <p:embed/>
                </p:oleObj>
              </mc:Choice>
              <mc:Fallback>
                <p:oleObj name="Equation" r:id="rId14" imgW="609480" imgH="914400" progId="Equation.DSMT4">
                  <p:embed/>
                  <p:pic>
                    <p:nvPicPr>
                      <p:cNvPr id="27" name="Objeto 26">
                        <a:extLst>
                          <a:ext uri="{FF2B5EF4-FFF2-40B4-BE49-F238E27FC236}">
                            <a16:creationId xmlns:a16="http://schemas.microsoft.com/office/drawing/2014/main" id="{2B6E41CC-CBD6-415B-8F16-77CB1DA4A9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167296" y="3543649"/>
                        <a:ext cx="1428226" cy="21443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to 31">
            <a:extLst>
              <a:ext uri="{FF2B5EF4-FFF2-40B4-BE49-F238E27FC236}">
                <a16:creationId xmlns:a16="http://schemas.microsoft.com/office/drawing/2014/main" id="{4990045D-BE71-4241-9C68-406AE116E2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4398914"/>
              </p:ext>
            </p:extLst>
          </p:nvPr>
        </p:nvGraphicFramePr>
        <p:xfrm>
          <a:off x="7999228" y="1701024"/>
          <a:ext cx="772449" cy="1635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0" name="Equation" r:id="rId16" imgW="330120" imgH="698400" progId="Equation.DSMT4">
                  <p:embed/>
                </p:oleObj>
              </mc:Choice>
              <mc:Fallback>
                <p:oleObj name="Equation" r:id="rId16" imgW="330120" imgH="698400" progId="Equation.DSMT4">
                  <p:embed/>
                  <p:pic>
                    <p:nvPicPr>
                      <p:cNvPr id="28" name="Objeto 27">
                        <a:extLst>
                          <a:ext uri="{FF2B5EF4-FFF2-40B4-BE49-F238E27FC236}">
                            <a16:creationId xmlns:a16="http://schemas.microsoft.com/office/drawing/2014/main" id="{00905E6E-76B1-4211-833A-5E7B7AE1EB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999228" y="1701024"/>
                        <a:ext cx="772449" cy="16354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to 35">
            <a:extLst>
              <a:ext uri="{FF2B5EF4-FFF2-40B4-BE49-F238E27FC236}">
                <a16:creationId xmlns:a16="http://schemas.microsoft.com/office/drawing/2014/main" id="{4EA57211-0458-4D25-8F19-A494EF2844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1304301"/>
              </p:ext>
            </p:extLst>
          </p:nvPr>
        </p:nvGraphicFramePr>
        <p:xfrm>
          <a:off x="7999228" y="4429556"/>
          <a:ext cx="2586899" cy="565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1" name="Equation" r:id="rId18" imgW="1104840" imgH="241200" progId="Equation.DSMT4">
                  <p:embed/>
                </p:oleObj>
              </mc:Choice>
              <mc:Fallback>
                <p:oleObj name="Equation" r:id="rId18" imgW="1104840" imgH="241200" progId="Equation.DSMT4">
                  <p:embed/>
                  <p:pic>
                    <p:nvPicPr>
                      <p:cNvPr id="30" name="Objeto 29">
                        <a:extLst>
                          <a:ext uri="{FF2B5EF4-FFF2-40B4-BE49-F238E27FC236}">
                            <a16:creationId xmlns:a16="http://schemas.microsoft.com/office/drawing/2014/main" id="{A9E806AF-C257-4759-97C0-1BE9199B6F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999228" y="4429556"/>
                        <a:ext cx="2586899" cy="5652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to 37">
            <a:extLst>
              <a:ext uri="{FF2B5EF4-FFF2-40B4-BE49-F238E27FC236}">
                <a16:creationId xmlns:a16="http://schemas.microsoft.com/office/drawing/2014/main" id="{942697F2-4D2C-4680-AF36-F55075122A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132304"/>
              </p:ext>
            </p:extLst>
          </p:nvPr>
        </p:nvGraphicFramePr>
        <p:xfrm>
          <a:off x="5523634" y="4199234"/>
          <a:ext cx="1309543" cy="1070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2" name="Equation" r:id="rId20" imgW="558720" imgH="457200" progId="Equation.DSMT4">
                  <p:embed/>
                </p:oleObj>
              </mc:Choice>
              <mc:Fallback>
                <p:oleObj name="Equation" r:id="rId20" imgW="558720" imgH="457200" progId="Equation.DSMT4">
                  <p:embed/>
                  <p:pic>
                    <p:nvPicPr>
                      <p:cNvPr id="31" name="Objeto 30">
                        <a:extLst>
                          <a:ext uri="{FF2B5EF4-FFF2-40B4-BE49-F238E27FC236}">
                            <a16:creationId xmlns:a16="http://schemas.microsoft.com/office/drawing/2014/main" id="{4B96DB57-8B0D-4E7D-AA5E-824F7DE348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523634" y="4199234"/>
                        <a:ext cx="1309543" cy="10701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to 38">
            <a:extLst>
              <a:ext uri="{FF2B5EF4-FFF2-40B4-BE49-F238E27FC236}">
                <a16:creationId xmlns:a16="http://schemas.microsoft.com/office/drawing/2014/main" id="{9C9C19C8-5482-4F9B-91AA-0759F5781A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0169899"/>
              </p:ext>
            </p:extLst>
          </p:nvPr>
        </p:nvGraphicFramePr>
        <p:xfrm>
          <a:off x="9440104" y="1910248"/>
          <a:ext cx="1785937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3" name="Equation" r:id="rId22" imgW="761760" imgH="457200" progId="Equation.DSMT4">
                  <p:embed/>
                </p:oleObj>
              </mc:Choice>
              <mc:Fallback>
                <p:oleObj name="Equation" r:id="rId22" imgW="761760" imgH="457200" progId="Equation.DSMT4">
                  <p:embed/>
                  <p:pic>
                    <p:nvPicPr>
                      <p:cNvPr id="32" name="Objeto 31">
                        <a:extLst>
                          <a:ext uri="{FF2B5EF4-FFF2-40B4-BE49-F238E27FC236}">
                            <a16:creationId xmlns:a16="http://schemas.microsoft.com/office/drawing/2014/main" id="{EF12FB79-007D-4223-AA5D-9E419ADCA7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9440104" y="1910248"/>
                        <a:ext cx="1785937" cy="1069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CaixaDeTexto 39">
            <a:extLst>
              <a:ext uri="{FF2B5EF4-FFF2-40B4-BE49-F238E27FC236}">
                <a16:creationId xmlns:a16="http://schemas.microsoft.com/office/drawing/2014/main" id="{2622EA45-2A2A-46CE-B67E-C82A6BC6049F}"/>
              </a:ext>
            </a:extLst>
          </p:cNvPr>
          <p:cNvSpPr txBox="1"/>
          <p:nvPr/>
        </p:nvSpPr>
        <p:spPr>
          <a:xfrm>
            <a:off x="5214464" y="593820"/>
            <a:ext cx="1859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>
                <a:solidFill>
                  <a:srgbClr val="0C2B8E"/>
                </a:solidFill>
              </a:rPr>
              <a:t>Matemáticos</a:t>
            </a:r>
            <a:endParaRPr lang="en-GB" sz="2400" b="1" dirty="0">
              <a:solidFill>
                <a:srgbClr val="0C2B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37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it!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0A0E47DA-B078-4810-85F7-F6DAE11B8B4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pt-PT" b="1" dirty="0">
                <a:solidFill>
                  <a:schemeClr val="tx1"/>
                </a:solidFill>
              </a:rPr>
              <a:t>O que é uma Matriz</a:t>
            </a:r>
            <a:r>
              <a:rPr lang="en-GB" b="1" dirty="0">
                <a:solidFill>
                  <a:schemeClr val="tx1"/>
                </a:solidFill>
              </a:rPr>
              <a:t>?...</a:t>
            </a:r>
          </a:p>
        </p:txBody>
      </p:sp>
      <p:sp>
        <p:nvSpPr>
          <p:cNvPr id="15" name="Retângulo: Cantos Arredondados 14">
            <a:hlinkClick r:id="rId6" action="ppaction://hlinksldjump"/>
            <a:extLst>
              <a:ext uri="{FF2B5EF4-FFF2-40B4-BE49-F238E27FC236}">
                <a16:creationId xmlns:a16="http://schemas.microsoft.com/office/drawing/2014/main" id="{4848059C-0FEF-4134-B631-7BE791F14CD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pt-PT" b="1" dirty="0">
                <a:solidFill>
                  <a:schemeClr val="tx1"/>
                </a:solidFill>
              </a:rPr>
              <a:t>Tipo, Tamanho ou Dimensão de uma Matriz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7" action="ppaction://hlinksldjump"/>
            <a:extLst>
              <a:ext uri="{FF2B5EF4-FFF2-40B4-BE49-F238E27FC236}">
                <a16:creationId xmlns:a16="http://schemas.microsoft.com/office/drawing/2014/main" id="{EF7C6FF5-848F-4570-A974-6026350D883C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pt-PT" b="1" dirty="0">
                <a:solidFill>
                  <a:schemeClr val="tx1"/>
                </a:solidFill>
              </a:rPr>
              <a:t>Elementos ou Entradas ou de uma Matriz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1</a:t>
            </a:r>
          </a:p>
        </p:txBody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D8C4B1E0-01E6-46B0-95C4-6C0E8185FA43}"/>
              </a:ext>
            </a:extLst>
          </p:cNvPr>
          <p:cNvSpPr/>
          <p:nvPr/>
        </p:nvSpPr>
        <p:spPr>
          <a:xfrm>
            <a:off x="2124000" y="252001"/>
            <a:ext cx="9859639" cy="1562286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r>
              <a:rPr lang="pt-PT" sz="2400" b="1" u="sng" dirty="0">
                <a:solidFill>
                  <a:srgbClr val="F25E4F"/>
                </a:solidFill>
              </a:rPr>
              <a:t>Definição</a:t>
            </a:r>
            <a:endParaRPr lang="en-GB" sz="2400" b="1" u="sng" dirty="0">
              <a:solidFill>
                <a:srgbClr val="F25E4F"/>
              </a:solidFill>
            </a:endParaRPr>
          </a:p>
          <a:p>
            <a:pPr algn="just"/>
            <a:r>
              <a:rPr lang="en-GB" sz="2400" dirty="0">
                <a:solidFill>
                  <a:sysClr val="windowText" lastClr="000000"/>
                </a:solidFill>
              </a:rPr>
              <a:t>O </a:t>
            </a:r>
            <a:r>
              <a:rPr lang="en-GB" sz="2400" b="1" dirty="0" err="1">
                <a:solidFill>
                  <a:srgbClr val="F25E4F"/>
                </a:solidFill>
              </a:rPr>
              <a:t>Tamanho</a:t>
            </a:r>
            <a:r>
              <a:rPr lang="en-GB" sz="2400" b="1" dirty="0">
                <a:solidFill>
                  <a:srgbClr val="F25E4F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ou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b="1" dirty="0">
                <a:solidFill>
                  <a:srgbClr val="F25E4F"/>
                </a:solidFill>
              </a:rPr>
              <a:t>Tipo </a:t>
            </a:r>
            <a:r>
              <a:rPr lang="en-GB" sz="2400" dirty="0" err="1">
                <a:solidFill>
                  <a:schemeClr val="tx1"/>
                </a:solidFill>
              </a:rPr>
              <a:t>ou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b="1" dirty="0" err="1">
                <a:solidFill>
                  <a:srgbClr val="F25E4F"/>
                </a:solidFill>
              </a:rPr>
              <a:t>Dimensão</a:t>
            </a:r>
            <a:r>
              <a:rPr lang="en-GB" sz="2400" b="1" dirty="0">
                <a:solidFill>
                  <a:srgbClr val="F25E4F"/>
                </a:solidFill>
              </a:rPr>
              <a:t> de </a:t>
            </a:r>
            <a:r>
              <a:rPr lang="en-GB" sz="2400" b="1" dirty="0" err="1">
                <a:solidFill>
                  <a:srgbClr val="F25E4F"/>
                </a:solidFill>
              </a:rPr>
              <a:t>uma</a:t>
            </a:r>
            <a:r>
              <a:rPr lang="en-GB" sz="2400" b="1" dirty="0">
                <a:solidFill>
                  <a:srgbClr val="F25E4F"/>
                </a:solidFill>
              </a:rPr>
              <a:t> </a:t>
            </a:r>
            <a:r>
              <a:rPr lang="en-GB" sz="2400" b="1" dirty="0" err="1">
                <a:solidFill>
                  <a:srgbClr val="F25E4F"/>
                </a:solidFill>
              </a:rPr>
              <a:t>matriz</a:t>
            </a:r>
            <a:r>
              <a:rPr lang="en-GB" sz="2400" dirty="0">
                <a:solidFill>
                  <a:schemeClr val="tx1"/>
                </a:solidFill>
              </a:rPr>
              <a:t>, </a:t>
            </a:r>
            <a:r>
              <a:rPr lang="en-GB" sz="2400" dirty="0" err="1">
                <a:solidFill>
                  <a:sysClr val="windowText" lastClr="000000"/>
                </a:solidFill>
              </a:rPr>
              <a:t>ou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apenas</a:t>
            </a:r>
            <a:r>
              <a:rPr lang="en-GB" sz="2400" dirty="0">
                <a:solidFill>
                  <a:sysClr val="windowText" lastClr="000000"/>
                </a:solidFill>
              </a:rPr>
              <a:t> a </a:t>
            </a:r>
            <a:r>
              <a:rPr lang="en-GB" sz="2400" dirty="0" err="1">
                <a:solidFill>
                  <a:sysClr val="windowText" lastClr="000000"/>
                </a:solidFill>
              </a:rPr>
              <a:t>Matriz</a:t>
            </a:r>
            <a:r>
              <a:rPr lang="en-GB" sz="2400" dirty="0">
                <a:solidFill>
                  <a:sysClr val="windowText" lastClr="000000"/>
                </a:solidFill>
              </a:rPr>
              <a:t>, </a:t>
            </a:r>
            <a:r>
              <a:rPr lang="en-GB" sz="2400" dirty="0" err="1">
                <a:solidFill>
                  <a:sysClr val="windowText" lastClr="000000"/>
                </a:solidFill>
              </a:rPr>
              <a:t>diz</a:t>
            </a:r>
            <a:r>
              <a:rPr lang="en-GB" sz="2400" dirty="0">
                <a:solidFill>
                  <a:sysClr val="windowText" lastClr="000000"/>
                </a:solidFill>
              </a:rPr>
              <a:t>-se ser  </a:t>
            </a:r>
            <a:r>
              <a:rPr lang="en-GB" sz="2400" b="1" i="1" dirty="0">
                <a:solidFill>
                  <a:sysClr val="windowText" lastClr="000000"/>
                </a:solidFill>
              </a:rPr>
              <a:t>m</a:t>
            </a:r>
            <a:r>
              <a:rPr lang="en-GB" sz="2400" b="1" dirty="0">
                <a:solidFill>
                  <a:sysClr val="windowText" lastClr="000000"/>
                </a:solidFill>
              </a:rPr>
              <a:t>-por-</a:t>
            </a:r>
            <a:r>
              <a:rPr lang="en-GB" sz="2400" b="1" i="1" dirty="0">
                <a:solidFill>
                  <a:sysClr val="windowText" lastClr="000000"/>
                </a:solidFill>
              </a:rPr>
              <a:t>n </a:t>
            </a:r>
            <a:r>
              <a:rPr lang="en-GB" sz="2400" dirty="0">
                <a:solidFill>
                  <a:sysClr val="windowText" lastClr="000000"/>
                </a:solidFill>
              </a:rPr>
              <a:t>(</a:t>
            </a:r>
            <a:r>
              <a:rPr lang="en-GB" sz="2400" i="1" dirty="0">
                <a:solidFill>
                  <a:sysClr val="windowText" lastClr="000000"/>
                </a:solidFill>
              </a:rPr>
              <a:t>m </a:t>
            </a:r>
            <a:r>
              <a:rPr lang="en-GB" sz="2400" dirty="0">
                <a:solidFill>
                  <a:sysClr val="windowText" lastClr="000000"/>
                </a:solidFill>
              </a:rPr>
              <a:t>x </a:t>
            </a:r>
            <a:r>
              <a:rPr lang="en-GB" sz="2400" i="1" dirty="0">
                <a:solidFill>
                  <a:sysClr val="windowText" lastClr="000000"/>
                </a:solidFill>
              </a:rPr>
              <a:t>n</a:t>
            </a:r>
            <a:r>
              <a:rPr lang="en-GB" sz="2400" dirty="0">
                <a:solidFill>
                  <a:sysClr val="windowText" lastClr="000000"/>
                </a:solidFill>
              </a:rPr>
              <a:t>) se </a:t>
            </a:r>
            <a:r>
              <a:rPr lang="en-GB" sz="2400" dirty="0" err="1">
                <a:solidFill>
                  <a:sysClr val="windowText" lastClr="000000"/>
                </a:solidFill>
              </a:rPr>
              <a:t>tiver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b="1" i="1" dirty="0">
                <a:solidFill>
                  <a:sysClr val="windowText" lastClr="000000"/>
                </a:solidFill>
              </a:rPr>
              <a:t>m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Linhas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en-GB" sz="2400" dirty="0">
                <a:solidFill>
                  <a:sysClr val="windowText" lastClr="000000"/>
                </a:solidFill>
              </a:rPr>
              <a:t>e </a:t>
            </a:r>
            <a:r>
              <a:rPr lang="en-GB" sz="2400" b="1" i="1" dirty="0">
                <a:solidFill>
                  <a:sysClr val="windowText" lastClr="000000"/>
                </a:solidFill>
              </a:rPr>
              <a:t>n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Colunas</a:t>
            </a:r>
            <a:r>
              <a:rPr lang="en-GB" sz="2400" dirty="0">
                <a:solidFill>
                  <a:sysClr val="windowText" lastClr="000000"/>
                </a:solidFill>
              </a:rPr>
              <a:t>.</a:t>
            </a:r>
            <a:r>
              <a:rPr lang="en-GB" sz="2400" dirty="0">
                <a:solidFill>
                  <a:schemeClr val="bg1"/>
                </a:solidFill>
              </a:rPr>
              <a:t>:</a:t>
            </a:r>
            <a:endParaRPr lang="en-GB" sz="2400" dirty="0">
              <a:solidFill>
                <a:sysClr val="windowText" lastClr="000000"/>
              </a:solidFill>
            </a:endParaRPr>
          </a:p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A0944483-42BD-45FD-BF08-A297EA50B082}"/>
              </a:ext>
            </a:extLst>
          </p:cNvPr>
          <p:cNvSpPr/>
          <p:nvPr/>
        </p:nvSpPr>
        <p:spPr>
          <a:xfrm>
            <a:off x="2150448" y="1924501"/>
            <a:ext cx="97486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dirty="0">
                <a:solidFill>
                  <a:sysClr val="windowText" lastClr="000000"/>
                </a:solidFill>
              </a:rPr>
              <a:t>O tamanho ou tipo de uma matriz (ou dimensão), identifica diretamente o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número</a:t>
            </a:r>
            <a:r>
              <a:rPr lang="en-GB" sz="2400" b="1" dirty="0">
                <a:solidFill>
                  <a:sysClr val="windowText" lastClr="000000"/>
                </a:solidFill>
              </a:rPr>
              <a:t> de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linhas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en-GB" sz="2400" dirty="0">
                <a:solidFill>
                  <a:sysClr val="windowText" lastClr="000000"/>
                </a:solidFill>
              </a:rPr>
              <a:t>(o 1º </a:t>
            </a:r>
            <a:r>
              <a:rPr lang="en-GB" sz="2400" dirty="0" err="1">
                <a:solidFill>
                  <a:sysClr val="windowText" lastClr="000000"/>
                </a:solidFill>
              </a:rPr>
              <a:t>apresentado</a:t>
            </a:r>
            <a:r>
              <a:rPr lang="en-GB" sz="2400" dirty="0">
                <a:solidFill>
                  <a:sysClr val="windowText" lastClr="000000"/>
                </a:solidFill>
              </a:rPr>
              <a:t>) e o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número</a:t>
            </a:r>
            <a:r>
              <a:rPr lang="en-GB" sz="2400" b="1" dirty="0">
                <a:solidFill>
                  <a:sysClr val="windowText" lastClr="000000"/>
                </a:solidFill>
              </a:rPr>
              <a:t> de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colunas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en-GB" sz="2400" dirty="0">
                <a:solidFill>
                  <a:sysClr val="windowText" lastClr="000000"/>
                </a:solidFill>
              </a:rPr>
              <a:t>(o 2º)! </a:t>
            </a:r>
          </a:p>
        </p:txBody>
      </p:sp>
    </p:spTree>
    <p:extLst>
      <p:ext uri="{BB962C8B-B14F-4D97-AF65-F5344CB8AC3E}">
        <p14:creationId xmlns:p14="http://schemas.microsoft.com/office/powerpoint/2010/main" val="252635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5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it!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6" action="ppaction://hlinksldjump"/>
            <a:extLst>
              <a:ext uri="{FF2B5EF4-FFF2-40B4-BE49-F238E27FC236}">
                <a16:creationId xmlns:a16="http://schemas.microsoft.com/office/drawing/2014/main" id="{0A0E47DA-B078-4810-85F7-F6DAE11B8B4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pt-PT" b="1" dirty="0">
                <a:solidFill>
                  <a:schemeClr val="tx1"/>
                </a:solidFill>
              </a:rPr>
              <a:t>O que é uma Matriz</a:t>
            </a:r>
            <a:r>
              <a:rPr lang="en-GB" b="1" dirty="0">
                <a:solidFill>
                  <a:schemeClr val="tx1"/>
                </a:solidFill>
              </a:rPr>
              <a:t>?...</a:t>
            </a:r>
          </a:p>
        </p:txBody>
      </p:sp>
      <p:sp>
        <p:nvSpPr>
          <p:cNvPr id="15" name="Retângulo: Cantos Arredondados 14">
            <a:hlinkClick r:id="rId7" action="ppaction://hlinksldjump"/>
            <a:extLst>
              <a:ext uri="{FF2B5EF4-FFF2-40B4-BE49-F238E27FC236}">
                <a16:creationId xmlns:a16="http://schemas.microsoft.com/office/drawing/2014/main" id="{4848059C-0FEF-4134-B631-7BE791F14CD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pt-PT" b="1" dirty="0">
                <a:solidFill>
                  <a:schemeClr val="tx1"/>
                </a:solidFill>
              </a:rPr>
              <a:t>Tipo, Tamanho ou Dimensão de uma Matriz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8" action="ppaction://hlinksldjump"/>
            <a:extLst>
              <a:ext uri="{FF2B5EF4-FFF2-40B4-BE49-F238E27FC236}">
                <a16:creationId xmlns:a16="http://schemas.microsoft.com/office/drawing/2014/main" id="{EF7C6FF5-848F-4570-A974-6026350D883C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pt-PT" b="1" dirty="0">
                <a:solidFill>
                  <a:schemeClr val="tx1"/>
                </a:solidFill>
              </a:rPr>
              <a:t>Elementos ou Entradas ou de uma Matriz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1</a:t>
            </a:r>
          </a:p>
        </p:txBody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D8C4B1E0-01E6-46B0-95C4-6C0E8185FA43}"/>
              </a:ext>
            </a:extLst>
          </p:cNvPr>
          <p:cNvSpPr/>
          <p:nvPr/>
        </p:nvSpPr>
        <p:spPr>
          <a:xfrm>
            <a:off x="2124000" y="252001"/>
            <a:ext cx="9859639" cy="1562286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r>
              <a:rPr lang="pt-PT" sz="2400" b="1" u="sng" dirty="0">
                <a:solidFill>
                  <a:srgbClr val="F25E4F"/>
                </a:solidFill>
              </a:rPr>
              <a:t>Definição</a:t>
            </a:r>
            <a:endParaRPr lang="en-GB" sz="2400" b="1" u="sng" dirty="0">
              <a:solidFill>
                <a:srgbClr val="F25E4F"/>
              </a:solidFill>
            </a:endParaRPr>
          </a:p>
          <a:p>
            <a:pPr algn="just"/>
            <a:r>
              <a:rPr lang="en-GB" sz="2400" dirty="0">
                <a:solidFill>
                  <a:sysClr val="windowText" lastClr="000000"/>
                </a:solidFill>
              </a:rPr>
              <a:t>O </a:t>
            </a:r>
            <a:r>
              <a:rPr lang="en-GB" sz="2400" b="1" dirty="0" err="1">
                <a:solidFill>
                  <a:srgbClr val="F25E4F"/>
                </a:solidFill>
              </a:rPr>
              <a:t>Tamanho</a:t>
            </a:r>
            <a:r>
              <a:rPr lang="en-GB" sz="2400" b="1" dirty="0">
                <a:solidFill>
                  <a:srgbClr val="F25E4F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ou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b="1" dirty="0">
                <a:solidFill>
                  <a:srgbClr val="F25E4F"/>
                </a:solidFill>
              </a:rPr>
              <a:t>Tipo </a:t>
            </a:r>
            <a:r>
              <a:rPr lang="en-GB" sz="2400" dirty="0" err="1">
                <a:solidFill>
                  <a:schemeClr val="tx1"/>
                </a:solidFill>
              </a:rPr>
              <a:t>ou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b="1" dirty="0" err="1">
                <a:solidFill>
                  <a:srgbClr val="F25E4F"/>
                </a:solidFill>
              </a:rPr>
              <a:t>Dimensão</a:t>
            </a:r>
            <a:r>
              <a:rPr lang="en-GB" sz="2400" b="1" dirty="0">
                <a:solidFill>
                  <a:srgbClr val="F25E4F"/>
                </a:solidFill>
              </a:rPr>
              <a:t> de </a:t>
            </a:r>
            <a:r>
              <a:rPr lang="en-GB" sz="2400" b="1" dirty="0" err="1">
                <a:solidFill>
                  <a:srgbClr val="F25E4F"/>
                </a:solidFill>
              </a:rPr>
              <a:t>uma</a:t>
            </a:r>
            <a:r>
              <a:rPr lang="en-GB" sz="2400" b="1" dirty="0">
                <a:solidFill>
                  <a:srgbClr val="F25E4F"/>
                </a:solidFill>
              </a:rPr>
              <a:t> </a:t>
            </a:r>
            <a:r>
              <a:rPr lang="en-GB" sz="2400" b="1" dirty="0" err="1">
                <a:solidFill>
                  <a:srgbClr val="F25E4F"/>
                </a:solidFill>
              </a:rPr>
              <a:t>matriz</a:t>
            </a:r>
            <a:r>
              <a:rPr lang="en-GB" sz="2400" dirty="0">
                <a:solidFill>
                  <a:schemeClr val="tx1"/>
                </a:solidFill>
              </a:rPr>
              <a:t>, </a:t>
            </a:r>
            <a:r>
              <a:rPr lang="en-GB" sz="2400" dirty="0" err="1">
                <a:solidFill>
                  <a:sysClr val="windowText" lastClr="000000"/>
                </a:solidFill>
              </a:rPr>
              <a:t>ou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apenas</a:t>
            </a:r>
            <a:r>
              <a:rPr lang="en-GB" sz="2400" dirty="0">
                <a:solidFill>
                  <a:sysClr val="windowText" lastClr="000000"/>
                </a:solidFill>
              </a:rPr>
              <a:t> a Matrix, </a:t>
            </a:r>
            <a:r>
              <a:rPr lang="en-GB" sz="2400" dirty="0" err="1">
                <a:solidFill>
                  <a:sysClr val="windowText" lastClr="000000"/>
                </a:solidFill>
              </a:rPr>
              <a:t>diz</a:t>
            </a:r>
            <a:r>
              <a:rPr lang="en-GB" sz="2400" dirty="0">
                <a:solidFill>
                  <a:sysClr val="windowText" lastClr="000000"/>
                </a:solidFill>
              </a:rPr>
              <a:t>-se ser  </a:t>
            </a:r>
            <a:r>
              <a:rPr lang="en-GB" sz="2400" b="1" i="1" dirty="0">
                <a:solidFill>
                  <a:sysClr val="windowText" lastClr="000000"/>
                </a:solidFill>
              </a:rPr>
              <a:t>m</a:t>
            </a:r>
            <a:r>
              <a:rPr lang="en-GB" sz="2400" b="1" dirty="0">
                <a:solidFill>
                  <a:sysClr val="windowText" lastClr="000000"/>
                </a:solidFill>
              </a:rPr>
              <a:t>-por-</a:t>
            </a:r>
            <a:r>
              <a:rPr lang="en-GB" sz="2400" b="1" i="1" dirty="0">
                <a:solidFill>
                  <a:sysClr val="windowText" lastClr="000000"/>
                </a:solidFill>
              </a:rPr>
              <a:t>n </a:t>
            </a:r>
            <a:r>
              <a:rPr lang="en-GB" sz="2400" dirty="0">
                <a:solidFill>
                  <a:sysClr val="windowText" lastClr="000000"/>
                </a:solidFill>
              </a:rPr>
              <a:t>(</a:t>
            </a:r>
            <a:r>
              <a:rPr lang="en-GB" sz="2400" i="1" dirty="0">
                <a:solidFill>
                  <a:sysClr val="windowText" lastClr="000000"/>
                </a:solidFill>
              </a:rPr>
              <a:t>m </a:t>
            </a:r>
            <a:r>
              <a:rPr lang="en-GB" sz="2400" dirty="0">
                <a:solidFill>
                  <a:sysClr val="windowText" lastClr="000000"/>
                </a:solidFill>
              </a:rPr>
              <a:t>x </a:t>
            </a:r>
            <a:r>
              <a:rPr lang="en-GB" sz="2400" i="1" dirty="0">
                <a:solidFill>
                  <a:sysClr val="windowText" lastClr="000000"/>
                </a:solidFill>
              </a:rPr>
              <a:t>n</a:t>
            </a:r>
            <a:r>
              <a:rPr lang="en-GB" sz="2400" dirty="0">
                <a:solidFill>
                  <a:sysClr val="windowText" lastClr="000000"/>
                </a:solidFill>
              </a:rPr>
              <a:t>) se </a:t>
            </a:r>
            <a:r>
              <a:rPr lang="en-GB" sz="2400" dirty="0" err="1">
                <a:solidFill>
                  <a:sysClr val="windowText" lastClr="000000"/>
                </a:solidFill>
              </a:rPr>
              <a:t>tiver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b="1" i="1" dirty="0">
                <a:solidFill>
                  <a:sysClr val="windowText" lastClr="000000"/>
                </a:solidFill>
              </a:rPr>
              <a:t>m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Linhas</a:t>
            </a:r>
            <a:r>
              <a:rPr lang="en-GB" sz="2400" b="1" dirty="0">
                <a:solidFill>
                  <a:sysClr val="windowText" lastClr="000000"/>
                </a:solidFill>
              </a:rPr>
              <a:t> e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b="1" i="1" dirty="0">
                <a:solidFill>
                  <a:sysClr val="windowText" lastClr="000000"/>
                </a:solidFill>
              </a:rPr>
              <a:t>n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Colunas</a:t>
            </a:r>
            <a:r>
              <a:rPr lang="en-GB" sz="2400" dirty="0">
                <a:solidFill>
                  <a:sysClr val="windowText" lastClr="000000"/>
                </a:solidFill>
              </a:rPr>
              <a:t>.</a:t>
            </a:r>
            <a:r>
              <a:rPr lang="en-GB" sz="2400" dirty="0">
                <a:solidFill>
                  <a:schemeClr val="bg1"/>
                </a:solidFill>
              </a:rPr>
              <a:t>::</a:t>
            </a:r>
            <a:endParaRPr lang="en-GB" sz="2400" dirty="0">
              <a:solidFill>
                <a:sysClr val="windowText" lastClr="000000"/>
              </a:solidFill>
            </a:endParaRPr>
          </a:p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A0944483-42BD-45FD-BF08-A297EA50B082}"/>
              </a:ext>
            </a:extLst>
          </p:cNvPr>
          <p:cNvSpPr/>
          <p:nvPr/>
        </p:nvSpPr>
        <p:spPr>
          <a:xfrm>
            <a:off x="2150448" y="1924501"/>
            <a:ext cx="97486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400" dirty="0">
                <a:solidFill>
                  <a:sysClr val="windowText" lastClr="000000"/>
                </a:solidFill>
              </a:rPr>
              <a:t>O tamanho ou tipo de uma matriz (ou dimensão), identifica diretamente o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número</a:t>
            </a:r>
            <a:r>
              <a:rPr lang="en-GB" sz="2400" b="1" dirty="0">
                <a:solidFill>
                  <a:sysClr val="windowText" lastClr="000000"/>
                </a:solidFill>
              </a:rPr>
              <a:t> de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linhas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en-GB" sz="2400" dirty="0">
                <a:solidFill>
                  <a:sysClr val="windowText" lastClr="000000"/>
                </a:solidFill>
              </a:rPr>
              <a:t>(o 1º </a:t>
            </a:r>
            <a:r>
              <a:rPr lang="en-GB" sz="2400" dirty="0" err="1">
                <a:solidFill>
                  <a:sysClr val="windowText" lastClr="000000"/>
                </a:solidFill>
              </a:rPr>
              <a:t>apresentado</a:t>
            </a:r>
            <a:r>
              <a:rPr lang="en-GB" sz="2400" dirty="0">
                <a:solidFill>
                  <a:sysClr val="windowText" lastClr="000000"/>
                </a:solidFill>
              </a:rPr>
              <a:t>) e o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número</a:t>
            </a:r>
            <a:r>
              <a:rPr lang="en-GB" sz="2400" b="1" dirty="0">
                <a:solidFill>
                  <a:sysClr val="windowText" lastClr="000000"/>
                </a:solidFill>
              </a:rPr>
              <a:t> de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colunas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en-GB" sz="2400" dirty="0">
                <a:solidFill>
                  <a:sysClr val="windowText" lastClr="000000"/>
                </a:solidFill>
              </a:rPr>
              <a:t>(o 2º)! </a:t>
            </a:r>
          </a:p>
        </p:txBody>
      </p:sp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id="{9E501A69-7EAE-49ED-A6F4-F618E44DE04F}"/>
              </a:ext>
            </a:extLst>
          </p:cNvPr>
          <p:cNvSpPr/>
          <p:nvPr/>
        </p:nvSpPr>
        <p:spPr>
          <a:xfrm>
            <a:off x="2148855" y="2865712"/>
            <a:ext cx="9752857" cy="3770928"/>
          </a:xfrm>
          <a:prstGeom prst="roundRect">
            <a:avLst/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16A3E101-D5AC-4B45-A92C-B0D374359F67}"/>
              </a:ext>
            </a:extLst>
          </p:cNvPr>
          <p:cNvSpPr/>
          <p:nvPr/>
        </p:nvSpPr>
        <p:spPr>
          <a:xfrm>
            <a:off x="2494364" y="2967335"/>
            <a:ext cx="1612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 err="1">
                <a:solidFill>
                  <a:srgbClr val="29A6FF"/>
                </a:solidFill>
              </a:rPr>
              <a:t>Exemplos</a:t>
            </a:r>
            <a:r>
              <a:rPr lang="en-GB" sz="2400" b="1" u="sng" dirty="0">
                <a:solidFill>
                  <a:srgbClr val="29A6FF"/>
                </a:solidFill>
              </a:rPr>
              <a:t>…</a:t>
            </a:r>
          </a:p>
        </p:txBody>
      </p:sp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20038724-8278-4B33-800C-B4E937874D3B}"/>
              </a:ext>
            </a:extLst>
          </p:cNvPr>
          <p:cNvSpPr/>
          <p:nvPr/>
        </p:nvSpPr>
        <p:spPr>
          <a:xfrm>
            <a:off x="2494364" y="3462644"/>
            <a:ext cx="1641763" cy="667246"/>
          </a:xfrm>
          <a:prstGeom prst="roundRect">
            <a:avLst/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/>
              <a:t>Exemplo 1</a:t>
            </a:r>
          </a:p>
          <a:p>
            <a:pPr algn="ctr"/>
            <a:r>
              <a:rPr lang="pt-PT" sz="1100" dirty="0"/>
              <a:t>(clica para ver o tipo)</a:t>
            </a:r>
            <a:endParaRPr lang="en-GB" sz="1100" dirty="0"/>
          </a:p>
        </p:txBody>
      </p:sp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id="{50029207-66A8-498A-ADE2-5C82D5B818AA}"/>
              </a:ext>
            </a:extLst>
          </p:cNvPr>
          <p:cNvSpPr/>
          <p:nvPr/>
        </p:nvSpPr>
        <p:spPr>
          <a:xfrm>
            <a:off x="2440168" y="4636343"/>
            <a:ext cx="1641763" cy="667246"/>
          </a:xfrm>
          <a:prstGeom prst="roundRect">
            <a:avLst/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/>
              <a:t>Exemplo 2</a:t>
            </a:r>
          </a:p>
          <a:p>
            <a:pPr lvl="0" algn="ctr"/>
            <a:r>
              <a:rPr lang="pt-PT" sz="1100" dirty="0">
                <a:solidFill>
                  <a:prstClr val="white"/>
                </a:solidFill>
              </a:rPr>
              <a:t>(clica para ver o tipo)</a:t>
            </a:r>
            <a:endParaRPr lang="en-GB" sz="1100" dirty="0">
              <a:solidFill>
                <a:prstClr val="white"/>
              </a:solidFill>
            </a:endParaRPr>
          </a:p>
        </p:txBody>
      </p:sp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A0714EA0-EBD9-453A-92C3-4637C3BD0AB7}"/>
              </a:ext>
            </a:extLst>
          </p:cNvPr>
          <p:cNvSpPr/>
          <p:nvPr/>
        </p:nvSpPr>
        <p:spPr>
          <a:xfrm>
            <a:off x="8947414" y="3084673"/>
            <a:ext cx="1641763" cy="667246"/>
          </a:xfrm>
          <a:prstGeom prst="roundRect">
            <a:avLst/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/>
              <a:t>Exemplo 3</a:t>
            </a:r>
          </a:p>
          <a:p>
            <a:pPr lvl="0" algn="ctr"/>
            <a:r>
              <a:rPr lang="pt-PT" sz="1100" dirty="0">
                <a:solidFill>
                  <a:prstClr val="white"/>
                </a:solidFill>
              </a:rPr>
              <a:t>(clica para ver o tipo)</a:t>
            </a:r>
            <a:endParaRPr lang="en-GB" sz="1100" dirty="0">
              <a:solidFill>
                <a:prstClr val="white"/>
              </a:solidFill>
            </a:endParaRPr>
          </a:p>
        </p:txBody>
      </p:sp>
      <p:graphicFrame>
        <p:nvGraphicFramePr>
          <p:cNvPr id="38" name="Objeto 37">
            <a:extLst>
              <a:ext uri="{FF2B5EF4-FFF2-40B4-BE49-F238E27FC236}">
                <a16:creationId xmlns:a16="http://schemas.microsoft.com/office/drawing/2014/main" id="{7D53B5AB-BA7E-42EC-9FFD-009A112001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2816174"/>
              </p:ext>
            </p:extLst>
          </p:nvPr>
        </p:nvGraphicFramePr>
        <p:xfrm>
          <a:off x="4552383" y="4354026"/>
          <a:ext cx="1428226" cy="2144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8" name="Equation" r:id="rId10" imgW="609480" imgH="914400" progId="Equation.DSMT4">
                  <p:embed/>
                </p:oleObj>
              </mc:Choice>
              <mc:Fallback>
                <p:oleObj name="Equation" r:id="rId10" imgW="609480" imgH="914400" progId="Equation.DSMT4">
                  <p:embed/>
                  <p:pic>
                    <p:nvPicPr>
                      <p:cNvPr id="38" name="Objeto 37">
                        <a:extLst>
                          <a:ext uri="{FF2B5EF4-FFF2-40B4-BE49-F238E27FC236}">
                            <a16:creationId xmlns:a16="http://schemas.microsoft.com/office/drawing/2014/main" id="{7D53B5AB-BA7E-42EC-9FFD-009A112001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552383" y="4354026"/>
                        <a:ext cx="1428226" cy="21443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to 38">
            <a:extLst>
              <a:ext uri="{FF2B5EF4-FFF2-40B4-BE49-F238E27FC236}">
                <a16:creationId xmlns:a16="http://schemas.microsoft.com/office/drawing/2014/main" id="{1104485B-354D-4A78-8D77-8BBED26F99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4202206"/>
              </p:ext>
            </p:extLst>
          </p:nvPr>
        </p:nvGraphicFramePr>
        <p:xfrm>
          <a:off x="4431992" y="3337232"/>
          <a:ext cx="1814513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9" name="Equation" r:id="rId12" imgW="774360" imgH="457200" progId="Equation.DSMT4">
                  <p:embed/>
                </p:oleObj>
              </mc:Choice>
              <mc:Fallback>
                <p:oleObj name="Equation" r:id="rId12" imgW="774360" imgH="457200" progId="Equation.DSMT4">
                  <p:embed/>
                  <p:pic>
                    <p:nvPicPr>
                      <p:cNvPr id="39" name="Objeto 38">
                        <a:extLst>
                          <a:ext uri="{FF2B5EF4-FFF2-40B4-BE49-F238E27FC236}">
                            <a16:creationId xmlns:a16="http://schemas.microsoft.com/office/drawing/2014/main" id="{1104485B-354D-4A78-8D77-8BBED26F99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431992" y="3337232"/>
                        <a:ext cx="1814513" cy="1071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Oval 39">
            <a:extLst>
              <a:ext uri="{FF2B5EF4-FFF2-40B4-BE49-F238E27FC236}">
                <a16:creationId xmlns:a16="http://schemas.microsoft.com/office/drawing/2014/main" id="{AF7EADD8-21EA-4FCD-8DC3-26794005D758}"/>
              </a:ext>
            </a:extLst>
          </p:cNvPr>
          <p:cNvSpPr/>
          <p:nvPr/>
        </p:nvSpPr>
        <p:spPr>
          <a:xfrm>
            <a:off x="6270898" y="3063073"/>
            <a:ext cx="1922788" cy="1774448"/>
          </a:xfrm>
          <a:prstGeom prst="ellipse">
            <a:avLst/>
          </a:prstGeom>
          <a:solidFill>
            <a:srgbClr val="29A6FF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</a:rPr>
              <a:t>Tipo</a:t>
            </a:r>
          </a:p>
          <a:p>
            <a:pPr algn="ctr"/>
            <a:r>
              <a:rPr lang="en-GB" sz="2400" b="1" dirty="0">
                <a:solidFill>
                  <a:sysClr val="windowText" lastClr="000000"/>
                </a:solidFill>
              </a:rPr>
              <a:t>2 x 3 </a:t>
            </a:r>
          </a:p>
          <a:p>
            <a:pPr algn="ctr"/>
            <a:r>
              <a:rPr lang="en-GB" sz="1400" dirty="0">
                <a:solidFill>
                  <a:sysClr val="windowText" lastClr="000000"/>
                </a:solidFill>
              </a:rPr>
              <a:t>(2 </a:t>
            </a:r>
            <a:r>
              <a:rPr lang="en-GB" sz="1400" dirty="0" err="1">
                <a:solidFill>
                  <a:sysClr val="windowText" lastClr="000000"/>
                </a:solidFill>
              </a:rPr>
              <a:t>linhas</a:t>
            </a:r>
            <a:r>
              <a:rPr lang="en-GB" sz="1400" dirty="0">
                <a:solidFill>
                  <a:sysClr val="windowText" lastClr="000000"/>
                </a:solidFill>
              </a:rPr>
              <a:t> e 3 </a:t>
            </a:r>
            <a:r>
              <a:rPr lang="en-GB" sz="1400" dirty="0" err="1">
                <a:solidFill>
                  <a:sysClr val="windowText" lastClr="000000"/>
                </a:solidFill>
              </a:rPr>
              <a:t>colunas</a:t>
            </a:r>
            <a:r>
              <a:rPr lang="en-GB" sz="1400" dirty="0">
                <a:solidFill>
                  <a:sysClr val="windowText" lastClr="000000"/>
                </a:solidFill>
              </a:rPr>
              <a:t>)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567971D-1FEF-4D84-93D7-CD8A0C8972D2}"/>
              </a:ext>
            </a:extLst>
          </p:cNvPr>
          <p:cNvSpPr/>
          <p:nvPr/>
        </p:nvSpPr>
        <p:spPr>
          <a:xfrm>
            <a:off x="6198184" y="4631818"/>
            <a:ext cx="1641762" cy="1774448"/>
          </a:xfrm>
          <a:prstGeom prst="ellipse">
            <a:avLst/>
          </a:prstGeom>
          <a:solidFill>
            <a:srgbClr val="29A6FF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</a:rPr>
              <a:t>Tipo</a:t>
            </a:r>
          </a:p>
          <a:p>
            <a:pPr algn="ctr"/>
            <a:r>
              <a:rPr lang="en-GB" sz="2400" b="1" dirty="0">
                <a:solidFill>
                  <a:sysClr val="windowText" lastClr="000000"/>
                </a:solidFill>
              </a:rPr>
              <a:t>4 x 2</a:t>
            </a:r>
            <a:endParaRPr lang="en-GB" sz="2400" dirty="0">
              <a:solidFill>
                <a:sysClr val="windowText" lastClr="000000"/>
              </a:solidFill>
            </a:endParaRPr>
          </a:p>
          <a:p>
            <a:pPr algn="ctr"/>
            <a:r>
              <a:rPr lang="en-GB" sz="1400" dirty="0">
                <a:solidFill>
                  <a:sysClr val="windowText" lastClr="000000"/>
                </a:solidFill>
              </a:rPr>
              <a:t>(4 </a:t>
            </a:r>
            <a:r>
              <a:rPr lang="en-GB" sz="1400" dirty="0" err="1">
                <a:solidFill>
                  <a:sysClr val="windowText" lastClr="000000"/>
                </a:solidFill>
              </a:rPr>
              <a:t>linhas</a:t>
            </a:r>
            <a:r>
              <a:rPr lang="en-GB" sz="1400" dirty="0">
                <a:solidFill>
                  <a:sysClr val="windowText" lastClr="000000"/>
                </a:solidFill>
              </a:rPr>
              <a:t> e 2 </a:t>
            </a:r>
            <a:r>
              <a:rPr lang="en-GB" sz="1400" dirty="0" err="1">
                <a:solidFill>
                  <a:sysClr val="windowText" lastClr="000000"/>
                </a:solidFill>
              </a:rPr>
              <a:t>colunas</a:t>
            </a:r>
            <a:r>
              <a:rPr lang="en-GB" sz="1400" dirty="0">
                <a:solidFill>
                  <a:sysClr val="windowText" lastClr="000000"/>
                </a:solidFill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F2D471A4-3A21-43A4-A5D7-D638B45ACB92}"/>
                  </a:ext>
                </a:extLst>
              </p:cNvPr>
              <p:cNvSpPr/>
              <p:nvPr/>
            </p:nvSpPr>
            <p:spPr>
              <a:xfrm>
                <a:off x="7927789" y="3916276"/>
                <a:ext cx="3971344" cy="1701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𝑚𝑛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F2D471A4-3A21-43A4-A5D7-D638B45ACB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7789" y="3916276"/>
                <a:ext cx="3971344" cy="170181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val 42">
            <a:extLst>
              <a:ext uri="{FF2B5EF4-FFF2-40B4-BE49-F238E27FC236}">
                <a16:creationId xmlns:a16="http://schemas.microsoft.com/office/drawing/2014/main" id="{44FF51F1-EBAF-4AEE-AFBA-DCFFA89C5796}"/>
              </a:ext>
            </a:extLst>
          </p:cNvPr>
          <p:cNvSpPr/>
          <p:nvPr/>
        </p:nvSpPr>
        <p:spPr>
          <a:xfrm>
            <a:off x="8381077" y="5557265"/>
            <a:ext cx="2774435" cy="952143"/>
          </a:xfrm>
          <a:prstGeom prst="ellipse">
            <a:avLst/>
          </a:prstGeom>
          <a:solidFill>
            <a:srgbClr val="29A6FF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</a:rPr>
              <a:t>Tipo </a:t>
            </a:r>
            <a:r>
              <a:rPr lang="en-GB" sz="2400" b="1" i="1" dirty="0">
                <a:solidFill>
                  <a:sysClr val="windowText" lastClr="000000"/>
                </a:solidFill>
              </a:rPr>
              <a:t>m</a:t>
            </a:r>
            <a:r>
              <a:rPr lang="en-GB" sz="2400" b="1" dirty="0">
                <a:solidFill>
                  <a:sysClr val="windowText" lastClr="000000"/>
                </a:solidFill>
              </a:rPr>
              <a:t> x </a:t>
            </a:r>
            <a:r>
              <a:rPr lang="en-GB" sz="2400" b="1" i="1" dirty="0">
                <a:solidFill>
                  <a:sysClr val="windowText" lastClr="000000"/>
                </a:solidFill>
              </a:rPr>
              <a:t>n</a:t>
            </a:r>
            <a:endParaRPr lang="en-GB" sz="2400" dirty="0">
              <a:solidFill>
                <a:sysClr val="windowText" lastClr="000000"/>
              </a:solidFill>
            </a:endParaRPr>
          </a:p>
          <a:p>
            <a:pPr algn="ctr"/>
            <a:r>
              <a:rPr lang="en-GB" sz="1400" dirty="0">
                <a:solidFill>
                  <a:sysClr val="windowText" lastClr="000000"/>
                </a:solidFill>
              </a:rPr>
              <a:t>(</a:t>
            </a:r>
            <a:r>
              <a:rPr lang="en-GB" sz="1400" i="1" dirty="0">
                <a:solidFill>
                  <a:sysClr val="windowText" lastClr="000000"/>
                </a:solidFill>
              </a:rPr>
              <a:t>m</a:t>
            </a:r>
            <a:r>
              <a:rPr lang="en-GB" sz="1400" dirty="0">
                <a:solidFill>
                  <a:sysClr val="windowText" lastClr="000000"/>
                </a:solidFill>
              </a:rPr>
              <a:t> </a:t>
            </a:r>
            <a:r>
              <a:rPr lang="en-GB" sz="1400" dirty="0" err="1">
                <a:solidFill>
                  <a:sysClr val="windowText" lastClr="000000"/>
                </a:solidFill>
              </a:rPr>
              <a:t>linhas</a:t>
            </a:r>
            <a:r>
              <a:rPr lang="en-GB" sz="1400" dirty="0">
                <a:solidFill>
                  <a:sysClr val="windowText" lastClr="000000"/>
                </a:solidFill>
              </a:rPr>
              <a:t> and </a:t>
            </a:r>
            <a:r>
              <a:rPr lang="en-GB" sz="1400" i="1" dirty="0">
                <a:solidFill>
                  <a:sysClr val="windowText" lastClr="000000"/>
                </a:solidFill>
              </a:rPr>
              <a:t>n</a:t>
            </a:r>
            <a:r>
              <a:rPr lang="en-GB" sz="1400" dirty="0">
                <a:solidFill>
                  <a:sysClr val="windowText" lastClr="000000"/>
                </a:solidFill>
              </a:rPr>
              <a:t> </a:t>
            </a:r>
            <a:r>
              <a:rPr lang="en-GB" sz="1400" dirty="0" err="1">
                <a:solidFill>
                  <a:sysClr val="windowText" lastClr="000000"/>
                </a:solidFill>
              </a:rPr>
              <a:t>colunas</a:t>
            </a:r>
            <a:r>
              <a:rPr lang="en-GB" sz="1400" dirty="0">
                <a:solidFill>
                  <a:sysClr val="windowText" lastClr="0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8736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5" grpId="0" animBg="1"/>
      <p:bldP spid="36" grpId="0" animBg="1"/>
      <p:bldP spid="37" grpId="0" animBg="1"/>
      <p:bldP spid="40" grpId="0" animBg="1"/>
      <p:bldP spid="40" grpId="1" animBg="1"/>
      <p:bldP spid="41" grpId="0" animBg="1"/>
      <p:bldP spid="41" grpId="1" animBg="1"/>
      <p:bldP spid="42" grpId="0"/>
      <p:bldP spid="43" grpId="0" animBg="1"/>
      <p:bldP spid="4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ângulo: Cantos Arredondados 13">
            <a:hlinkClick r:id="rId3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it!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4" action="ppaction://hlinksldjump"/>
            <a:extLst>
              <a:ext uri="{FF2B5EF4-FFF2-40B4-BE49-F238E27FC236}">
                <a16:creationId xmlns:a16="http://schemas.microsoft.com/office/drawing/2014/main" id="{9118FB6E-1B04-4D01-8A68-318DC5DB388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pt-PT" b="1" dirty="0">
                <a:solidFill>
                  <a:schemeClr val="tx1"/>
                </a:solidFill>
              </a:rPr>
              <a:t>O que é uma Matriz</a:t>
            </a:r>
            <a:r>
              <a:rPr lang="en-GB" b="1" dirty="0">
                <a:solidFill>
                  <a:schemeClr val="tx1"/>
                </a:solidFill>
              </a:rPr>
              <a:t>?...</a:t>
            </a:r>
          </a:p>
        </p:txBody>
      </p:sp>
      <p:sp>
        <p:nvSpPr>
          <p:cNvPr id="16" name="Retângulo: Cantos Arredondados 15">
            <a:hlinkClick r:id="rId5" action="ppaction://hlinksldjump"/>
            <a:extLst>
              <a:ext uri="{FF2B5EF4-FFF2-40B4-BE49-F238E27FC236}">
                <a16:creationId xmlns:a16="http://schemas.microsoft.com/office/drawing/2014/main" id="{E1D46936-672E-4576-8D71-E2C8F8346F68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pt-PT" b="1" dirty="0">
                <a:solidFill>
                  <a:schemeClr val="tx1"/>
                </a:solidFill>
              </a:rPr>
              <a:t>Tipo, Tamanho ou Dimensão de uma Matriz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7" name="Retângulo: Cantos Arredondados 16">
            <a:hlinkClick r:id="rId6" action="ppaction://hlinksldjump"/>
            <a:extLst>
              <a:ext uri="{FF2B5EF4-FFF2-40B4-BE49-F238E27FC236}">
                <a16:creationId xmlns:a16="http://schemas.microsoft.com/office/drawing/2014/main" id="{6BB753A6-59AA-46CB-9321-0531A3302FA2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pt-PT" b="1" dirty="0">
                <a:solidFill>
                  <a:schemeClr val="tx1"/>
                </a:solidFill>
              </a:rPr>
              <a:t>Elementos ou Entradas ou de uma Matriz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1</a:t>
            </a:r>
          </a:p>
        </p:txBody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D0C48E55-E33A-48D4-8A74-31861F8C8F21}"/>
              </a:ext>
            </a:extLst>
          </p:cNvPr>
          <p:cNvSpPr/>
          <p:nvPr/>
        </p:nvSpPr>
        <p:spPr>
          <a:xfrm>
            <a:off x="2039072" y="251208"/>
            <a:ext cx="9978754" cy="6491235"/>
          </a:xfrm>
          <a:prstGeom prst="roundRect">
            <a:avLst>
              <a:gd name="adj" fmla="val 6142"/>
            </a:avLst>
          </a:prstGeom>
          <a:solidFill>
            <a:schemeClr val="bg1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7F431EF5-812A-43AF-AA20-19B26B88CA14}"/>
                  </a:ext>
                </a:extLst>
              </p:cNvPr>
              <p:cNvSpPr/>
              <p:nvPr/>
            </p:nvSpPr>
            <p:spPr>
              <a:xfrm>
                <a:off x="2365961" y="936000"/>
                <a:ext cx="9302613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sz="2400" dirty="0" err="1">
                    <a:solidFill>
                      <a:sysClr val="windowText" lastClr="000000"/>
                    </a:solidFill>
                  </a:rPr>
                  <a:t>Geralmente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, as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Matrizes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pt-PT" sz="2400" dirty="0">
                    <a:solidFill>
                      <a:sysClr val="windowText" lastClr="000000"/>
                    </a:solidFill>
                  </a:rPr>
                  <a:t>são representadas por letras maiúsculas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:</a:t>
                </a:r>
              </a:p>
              <a:p>
                <a:pPr algn="just"/>
                <a:r>
                  <a:rPr lang="en-GB" sz="2400" dirty="0">
                    <a:solidFill>
                      <a:sysClr val="windowText" lastClr="000000"/>
                    </a:solidFill>
                  </a:rPr>
                  <a:t> 	-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</a:p>
              <a:p>
                <a:pPr algn="just"/>
                <a:r>
                  <a:rPr lang="en-GB" sz="2400" dirty="0">
                    <a:solidFill>
                      <a:sysClr val="windowText" lastClr="000000"/>
                    </a:solidFill>
                  </a:rPr>
                  <a:t>e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os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seus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elementos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ou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entradas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pela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respetiva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letra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minúscula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</a:p>
              <a:p>
                <a:pPr algn="just"/>
                <a:r>
                  <a:rPr lang="en-GB" sz="2400" dirty="0">
                    <a:solidFill>
                      <a:sysClr val="windowText" lastClr="000000"/>
                    </a:solidFill>
                  </a:rPr>
                  <a:t>	-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</a:p>
              <a:p>
                <a:pPr algn="just"/>
                <a:r>
                  <a:rPr lang="en-GB" sz="2400" dirty="0">
                    <a:solidFill>
                      <a:sysClr val="windowText" lastClr="000000"/>
                    </a:solidFill>
                  </a:rPr>
                  <a:t>com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dois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índices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: </a:t>
                </a:r>
              </a:p>
              <a:p>
                <a:pPr algn="just"/>
                <a:r>
                  <a:rPr lang="pt-PT" sz="2400" b="0" dirty="0">
                    <a:solidFill>
                      <a:sysClr val="windowText" lastClr="000000"/>
                    </a:solidFill>
                  </a:rPr>
                  <a:t>	-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(índice linha)   e </a:t>
                </a:r>
              </a:p>
              <a:p>
                <a:pPr algn="just"/>
                <a:r>
                  <a:rPr lang="pt-PT" sz="2400" b="0" dirty="0">
                    <a:solidFill>
                      <a:sysClr val="windowText" lastClr="000000"/>
                    </a:solidFill>
                  </a:rPr>
                  <a:t>	-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(índice coluna). </a:t>
                </a:r>
              </a:p>
            </p:txBody>
          </p:sp>
        </mc:Choice>
        <mc:Fallback xmlns="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7F431EF5-812A-43AF-AA20-19B26B88CA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961" y="936000"/>
                <a:ext cx="9302613" cy="2677656"/>
              </a:xfrm>
              <a:prstGeom prst="rect">
                <a:avLst/>
              </a:prstGeom>
              <a:blipFill>
                <a:blip r:embed="rId8"/>
                <a:stretch>
                  <a:fillRect l="-983" t="-1822" b="-43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ângulo 1">
            <a:extLst>
              <a:ext uri="{FF2B5EF4-FFF2-40B4-BE49-F238E27FC236}">
                <a16:creationId xmlns:a16="http://schemas.microsoft.com/office/drawing/2014/main" id="{A2F9E40A-9254-42DF-B0B0-036C5D2F20A3}"/>
              </a:ext>
            </a:extLst>
          </p:cNvPr>
          <p:cNvSpPr/>
          <p:nvPr/>
        </p:nvSpPr>
        <p:spPr>
          <a:xfrm>
            <a:off x="2385678" y="528335"/>
            <a:ext cx="12522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F25E4F"/>
                </a:solidFill>
              </a:rPr>
              <a:t>Notação</a:t>
            </a:r>
            <a:r>
              <a:rPr lang="en-GB" sz="2400" b="1" u="sng" dirty="0">
                <a:solidFill>
                  <a:srgbClr val="F25E4F"/>
                </a:solidFill>
              </a:rPr>
              <a:t>
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C4292EF3-23DD-49B8-A71C-61720085AE05}"/>
                  </a:ext>
                </a:extLst>
              </p:cNvPr>
              <p:cNvSpPr/>
              <p:nvPr/>
            </p:nvSpPr>
            <p:spPr>
              <a:xfrm>
                <a:off x="7653667" y="2413694"/>
                <a:ext cx="3158836" cy="8628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8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8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sz="28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PT" sz="28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PT" sz="28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8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eqArr>
                            <m:eqArrPr>
                              <m:ctrlPr>
                                <a:rPr lang="pt-PT" sz="28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pt-PT" sz="28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PT" sz="28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=1,2,..,</m:t>
                              </m:r>
                              <m:r>
                                <a:rPr lang="pt-PT" sz="28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e>
                              <m:r>
                                <a:rPr lang="pt-PT" sz="28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pt-PT" sz="28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=1,2,…,</m:t>
                              </m:r>
                              <m:r>
                                <a:rPr lang="pt-PT" sz="28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eqArr>
                        </m:sub>
                      </m:sSub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C4292EF3-23DD-49B8-A71C-61720085AE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667" y="2413694"/>
                <a:ext cx="3158836" cy="8628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Imagem 17">
            <a:extLst>
              <a:ext uri="{FF2B5EF4-FFF2-40B4-BE49-F238E27FC236}">
                <a16:creationId xmlns:a16="http://schemas.microsoft.com/office/drawing/2014/main" id="{534F8AF8-32F9-4DAF-9E7B-2277CE2CD94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91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ângulo: Cantos Arredondados 13">
            <a:hlinkClick r:id="rId3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it!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4" action="ppaction://hlinksldjump"/>
            <a:extLst>
              <a:ext uri="{FF2B5EF4-FFF2-40B4-BE49-F238E27FC236}">
                <a16:creationId xmlns:a16="http://schemas.microsoft.com/office/drawing/2014/main" id="{9118FB6E-1B04-4D01-8A68-318DC5DB388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pt-PT" b="1" dirty="0">
                <a:solidFill>
                  <a:schemeClr val="tx1"/>
                </a:solidFill>
              </a:rPr>
              <a:t>O que é uma Matriz</a:t>
            </a:r>
            <a:r>
              <a:rPr lang="en-GB" b="1" dirty="0">
                <a:solidFill>
                  <a:schemeClr val="tx1"/>
                </a:solidFill>
              </a:rPr>
              <a:t>?...</a:t>
            </a:r>
          </a:p>
        </p:txBody>
      </p:sp>
      <p:sp>
        <p:nvSpPr>
          <p:cNvPr id="16" name="Retângulo: Cantos Arredondados 15">
            <a:hlinkClick r:id="rId5" action="ppaction://hlinksldjump"/>
            <a:extLst>
              <a:ext uri="{FF2B5EF4-FFF2-40B4-BE49-F238E27FC236}">
                <a16:creationId xmlns:a16="http://schemas.microsoft.com/office/drawing/2014/main" id="{E1D46936-672E-4576-8D71-E2C8F8346F68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pt-PT" b="1" dirty="0">
                <a:solidFill>
                  <a:schemeClr val="tx1"/>
                </a:solidFill>
              </a:rPr>
              <a:t>Tipo, Tamanho ou Dimensão de uma Matriz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7" name="Retângulo: Cantos Arredondados 16">
            <a:hlinkClick r:id="rId6" action="ppaction://hlinksldjump"/>
            <a:extLst>
              <a:ext uri="{FF2B5EF4-FFF2-40B4-BE49-F238E27FC236}">
                <a16:creationId xmlns:a16="http://schemas.microsoft.com/office/drawing/2014/main" id="{6BB753A6-59AA-46CB-9321-0531A3302FA2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pt-PT" b="1" dirty="0">
                <a:solidFill>
                  <a:schemeClr val="tx1"/>
                </a:solidFill>
              </a:rPr>
              <a:t>Elementos ou Entradas ou de uma Matriz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1</a:t>
            </a:r>
          </a:p>
        </p:txBody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D0C48E55-E33A-48D4-8A74-31861F8C8F21}"/>
              </a:ext>
            </a:extLst>
          </p:cNvPr>
          <p:cNvSpPr/>
          <p:nvPr/>
        </p:nvSpPr>
        <p:spPr>
          <a:xfrm>
            <a:off x="2039072" y="251208"/>
            <a:ext cx="9978754" cy="6491235"/>
          </a:xfrm>
          <a:prstGeom prst="roundRect">
            <a:avLst>
              <a:gd name="adj" fmla="val 6142"/>
            </a:avLst>
          </a:prstGeom>
          <a:solidFill>
            <a:schemeClr val="bg1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7F431EF5-812A-43AF-AA20-19B26B88CA14}"/>
                  </a:ext>
                </a:extLst>
              </p:cNvPr>
              <p:cNvSpPr/>
              <p:nvPr/>
            </p:nvSpPr>
            <p:spPr>
              <a:xfrm>
                <a:off x="2365961" y="936000"/>
                <a:ext cx="9302613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sz="2400" dirty="0" err="1">
                    <a:solidFill>
                      <a:sysClr val="windowText" lastClr="000000"/>
                    </a:solidFill>
                  </a:rPr>
                  <a:t>Geralmente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, as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Matrizes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pt-PT" sz="2400" dirty="0">
                    <a:solidFill>
                      <a:sysClr val="windowText" lastClr="000000"/>
                    </a:solidFill>
                  </a:rPr>
                  <a:t>são representadas por letras maiúsculas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:</a:t>
                </a:r>
              </a:p>
              <a:p>
                <a:pPr algn="just"/>
                <a:r>
                  <a:rPr lang="en-GB" sz="2400" dirty="0">
                    <a:solidFill>
                      <a:sysClr val="windowText" lastClr="000000"/>
                    </a:solidFill>
                  </a:rPr>
                  <a:t> 	-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</a:p>
              <a:p>
                <a:pPr algn="just"/>
                <a:r>
                  <a:rPr lang="en-GB" sz="2400" dirty="0">
                    <a:solidFill>
                      <a:sysClr val="windowText" lastClr="000000"/>
                    </a:solidFill>
                  </a:rPr>
                  <a:t>e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os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seus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elementos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ou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entradas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pela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respetiva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letra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minúscula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</a:p>
              <a:p>
                <a:pPr algn="just"/>
                <a:r>
                  <a:rPr lang="en-GB" sz="2400" dirty="0">
                    <a:solidFill>
                      <a:sysClr val="windowText" lastClr="000000"/>
                    </a:solidFill>
                  </a:rPr>
                  <a:t>	-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</a:p>
              <a:p>
                <a:pPr algn="just"/>
                <a:r>
                  <a:rPr lang="en-GB" sz="2400" dirty="0">
                    <a:solidFill>
                      <a:sysClr val="windowText" lastClr="000000"/>
                    </a:solidFill>
                  </a:rPr>
                  <a:t>com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dois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índices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: </a:t>
                </a:r>
              </a:p>
              <a:p>
                <a:pPr algn="just"/>
                <a:r>
                  <a:rPr lang="pt-PT" sz="2400" b="0" dirty="0">
                    <a:solidFill>
                      <a:sysClr val="windowText" lastClr="000000"/>
                    </a:solidFill>
                  </a:rPr>
                  <a:t>	-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(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índice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linha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)   e </a:t>
                </a:r>
              </a:p>
              <a:p>
                <a:pPr algn="just"/>
                <a:r>
                  <a:rPr lang="pt-PT" sz="2400" b="0" dirty="0">
                    <a:solidFill>
                      <a:sysClr val="windowText" lastClr="000000"/>
                    </a:solidFill>
                  </a:rPr>
                  <a:t>	-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(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índice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coluna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). </a:t>
                </a:r>
              </a:p>
            </p:txBody>
          </p:sp>
        </mc:Choice>
        <mc:Fallback xmlns="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7F431EF5-812A-43AF-AA20-19B26B88CA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961" y="936000"/>
                <a:ext cx="9302613" cy="2677656"/>
              </a:xfrm>
              <a:prstGeom prst="rect">
                <a:avLst/>
              </a:prstGeom>
              <a:blipFill>
                <a:blip r:embed="rId8"/>
                <a:stretch>
                  <a:fillRect l="-983" t="-1822" b="-43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tângulo: Cantos Arredondados 33">
            <a:extLst>
              <a:ext uri="{FF2B5EF4-FFF2-40B4-BE49-F238E27FC236}">
                <a16:creationId xmlns:a16="http://schemas.microsoft.com/office/drawing/2014/main" id="{155BB225-108E-40CE-A10A-EAB5FC07D78C}"/>
              </a:ext>
            </a:extLst>
          </p:cNvPr>
          <p:cNvSpPr/>
          <p:nvPr/>
        </p:nvSpPr>
        <p:spPr>
          <a:xfrm>
            <a:off x="3459671" y="3192270"/>
            <a:ext cx="2147309" cy="332251"/>
          </a:xfrm>
          <a:prstGeom prst="roundRect">
            <a:avLst/>
          </a:prstGeom>
          <a:noFill/>
          <a:ln w="381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B0A4A766-CCBD-405E-98DD-9DC675546723}"/>
              </a:ext>
            </a:extLst>
          </p:cNvPr>
          <p:cNvSpPr/>
          <p:nvPr/>
        </p:nvSpPr>
        <p:spPr>
          <a:xfrm>
            <a:off x="3459671" y="2821927"/>
            <a:ext cx="1954655" cy="351280"/>
          </a:xfrm>
          <a:prstGeom prst="roundRect">
            <a:avLst/>
          </a:prstGeom>
          <a:noFill/>
          <a:ln w="381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A2F9E40A-9254-42DF-B0B0-036C5D2F20A3}"/>
              </a:ext>
            </a:extLst>
          </p:cNvPr>
          <p:cNvSpPr/>
          <p:nvPr/>
        </p:nvSpPr>
        <p:spPr>
          <a:xfrm>
            <a:off x="2385678" y="528335"/>
            <a:ext cx="12522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F25E4F"/>
                </a:solidFill>
              </a:rPr>
              <a:t>Notação</a:t>
            </a:r>
            <a:r>
              <a:rPr lang="en-GB" sz="2400" b="1" u="sng" dirty="0">
                <a:solidFill>
                  <a:srgbClr val="F25E4F"/>
                </a:solidFill>
              </a:rPr>
              <a:t>
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65A0BCEE-2FD2-48F5-A119-F26EE426602B}"/>
              </a:ext>
            </a:extLst>
          </p:cNvPr>
          <p:cNvSpPr/>
          <p:nvPr/>
        </p:nvSpPr>
        <p:spPr>
          <a:xfrm>
            <a:off x="7001356" y="2299357"/>
            <a:ext cx="4852289" cy="195887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D601141-C1D6-42EC-A21D-F4D798873BAF}"/>
              </a:ext>
            </a:extLst>
          </p:cNvPr>
          <p:cNvSpPr/>
          <p:nvPr/>
        </p:nvSpPr>
        <p:spPr>
          <a:xfrm>
            <a:off x="2336938" y="3613656"/>
            <a:ext cx="46353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000" b="1" dirty="0">
                <a:solidFill>
                  <a:srgbClr val="0C2B8E"/>
                </a:solidFill>
              </a:rPr>
              <a:t>Esses dois índices indicam, univocamente, a linha e a coluna de cada elemento</a:t>
            </a:r>
            <a:r>
              <a:rPr lang="en-GB" sz="2000" b="1" dirty="0">
                <a:solidFill>
                  <a:srgbClr val="0C2B8E"/>
                </a:solidFill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0DDE7F78-4168-4D63-9D80-C06DF93D47FA}"/>
                  </a:ext>
                </a:extLst>
              </p:cNvPr>
              <p:cNvSpPr/>
              <p:nvPr/>
            </p:nvSpPr>
            <p:spPr>
              <a:xfrm>
                <a:off x="7001356" y="3267768"/>
                <a:ext cx="486081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400" dirty="0">
                    <a:solidFill>
                      <a:sysClr val="windowText" lastClr="000000"/>
                    </a:solidFill>
                  </a:rPr>
                  <a:t>Matriz geral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/>
                  <a:t> </a:t>
                </a:r>
                <a:r>
                  <a:rPr lang="en-GB" sz="2400" dirty="0" err="1"/>
                  <a:t>apresentada</a:t>
                </a:r>
                <a:r>
                  <a:rPr lang="en-GB" sz="2400" dirty="0"/>
                  <a:t> sob a </a:t>
                </a:r>
                <a:r>
                  <a:rPr lang="en-GB" sz="2400" b="1" u="sng" dirty="0">
                    <a:solidFill>
                      <a:srgbClr val="F25E4F"/>
                    </a:solidFill>
                  </a:rPr>
                  <a:t>forma </a:t>
                </a:r>
                <a:r>
                  <a:rPr lang="en-GB" sz="2400" b="1" u="sng" dirty="0" err="1">
                    <a:solidFill>
                      <a:srgbClr val="F25E4F"/>
                    </a:solidFill>
                  </a:rPr>
                  <a:t>compreensiva</a:t>
                </a:r>
                <a:r>
                  <a:rPr lang="en-GB" sz="2400" b="1" u="sng" dirty="0">
                    <a:solidFill>
                      <a:srgbClr val="F25E4F"/>
                    </a:solidFill>
                  </a:rPr>
                  <a:t> </a:t>
                </a:r>
                <a:endParaRPr lang="en-GB" sz="2400" u="sng" dirty="0">
                  <a:solidFill>
                    <a:srgbClr val="F25E4F"/>
                  </a:solidFill>
                </a:endParaRPr>
              </a:p>
            </p:txBody>
          </p:sp>
        </mc:Choice>
        <mc:Fallback xmlns=""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0DDE7F78-4168-4D63-9D80-C06DF93D47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1356" y="3267768"/>
                <a:ext cx="4860819" cy="830997"/>
              </a:xfrm>
              <a:prstGeom prst="rect">
                <a:avLst/>
              </a:prstGeom>
              <a:blipFill>
                <a:blip r:embed="rId9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C4292EF3-23DD-49B8-A71C-61720085AE05}"/>
                  </a:ext>
                </a:extLst>
              </p:cNvPr>
              <p:cNvSpPr/>
              <p:nvPr/>
            </p:nvSpPr>
            <p:spPr>
              <a:xfrm>
                <a:off x="7653667" y="2413694"/>
                <a:ext cx="3158836" cy="8628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8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8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sz="28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PT" sz="28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PT" sz="28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-PT" sz="28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eqArr>
                            <m:eqArrPr>
                              <m:ctrlPr>
                                <a:rPr lang="pt-PT" sz="28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pt-PT" sz="28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PT" sz="28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=1,2,..,</m:t>
                              </m:r>
                              <m:r>
                                <a:rPr lang="pt-PT" sz="28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e>
                              <m:r>
                                <a:rPr lang="pt-PT" sz="28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pt-PT" sz="28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=1,2,…,</m:t>
                              </m:r>
                              <m:r>
                                <a:rPr lang="pt-PT" sz="28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eqArr>
                        </m:sub>
                      </m:sSub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C4292EF3-23DD-49B8-A71C-61720085AE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667" y="2413694"/>
                <a:ext cx="3158836" cy="8628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Conexão reta unidirecional 37">
            <a:extLst>
              <a:ext uri="{FF2B5EF4-FFF2-40B4-BE49-F238E27FC236}">
                <a16:creationId xmlns:a16="http://schemas.microsoft.com/office/drawing/2014/main" id="{DD4516C5-6D39-4468-8A6E-AF9AE5528468}"/>
              </a:ext>
            </a:extLst>
          </p:cNvPr>
          <p:cNvCxnSpPr>
            <a:cxnSpLocks/>
          </p:cNvCxnSpPr>
          <p:nvPr/>
        </p:nvCxnSpPr>
        <p:spPr>
          <a:xfrm flipV="1">
            <a:off x="5414326" y="2933598"/>
            <a:ext cx="3518659" cy="75086"/>
          </a:xfrm>
          <a:prstGeom prst="straightConnector1">
            <a:avLst/>
          </a:prstGeom>
          <a:ln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xão reta unidirecional 38">
            <a:extLst>
              <a:ext uri="{FF2B5EF4-FFF2-40B4-BE49-F238E27FC236}">
                <a16:creationId xmlns:a16="http://schemas.microsoft.com/office/drawing/2014/main" id="{9771446D-B616-4176-AEB7-C953016C1F48}"/>
              </a:ext>
            </a:extLst>
          </p:cNvPr>
          <p:cNvCxnSpPr>
            <a:cxnSpLocks/>
            <a:stCxn id="34" idx="3"/>
          </p:cNvCxnSpPr>
          <p:nvPr/>
        </p:nvCxnSpPr>
        <p:spPr>
          <a:xfrm flipV="1">
            <a:off x="5606980" y="3008686"/>
            <a:ext cx="3506875" cy="349710"/>
          </a:xfrm>
          <a:prstGeom prst="straightConnector1">
            <a:avLst/>
          </a:prstGeom>
          <a:ln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tângulo: Cantos Arredondados 50">
            <a:extLst>
              <a:ext uri="{FF2B5EF4-FFF2-40B4-BE49-F238E27FC236}">
                <a16:creationId xmlns:a16="http://schemas.microsoft.com/office/drawing/2014/main" id="{5F90266C-8B28-4A8A-B6D7-9DB0CBE78EDE}"/>
              </a:ext>
            </a:extLst>
          </p:cNvPr>
          <p:cNvSpPr/>
          <p:nvPr/>
        </p:nvSpPr>
        <p:spPr>
          <a:xfrm>
            <a:off x="3243533" y="4441822"/>
            <a:ext cx="7779509" cy="195887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EFEF501C-C25D-46ED-BAC3-328CF1B3AAF6}"/>
                  </a:ext>
                </a:extLst>
              </p:cNvPr>
              <p:cNvSpPr/>
              <p:nvPr/>
            </p:nvSpPr>
            <p:spPr>
              <a:xfrm>
                <a:off x="5606980" y="4631736"/>
                <a:ext cx="5673009" cy="1701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𝑚𝑛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EFEF501C-C25D-46ED-BAC3-328CF1B3AA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6980" y="4631736"/>
                <a:ext cx="5673009" cy="170181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66D79590-3A82-4E62-8D13-571A0FFE22D5}"/>
                  </a:ext>
                </a:extLst>
              </p:cNvPr>
              <p:cNvSpPr/>
              <p:nvPr/>
            </p:nvSpPr>
            <p:spPr>
              <a:xfrm>
                <a:off x="3149743" y="4829263"/>
                <a:ext cx="3145641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GB" sz="2400" dirty="0">
                    <a:solidFill>
                      <a:sysClr val="windowText" lastClr="000000"/>
                    </a:solidFill>
                  </a:rPr>
                  <a:t>Matriz geral </a:t>
                </a:r>
                <a:endParaRPr lang="pt-PT" sz="2400" i="1" dirty="0">
                  <a:solidFill>
                    <a:sysClr val="windowText" lastClr="000000"/>
                  </a:solidFill>
                  <a:latin typeface="Cambria Math" panose="02040503050406030204" pitchFamily="18" charset="0"/>
                </a:endParaRPr>
              </a:p>
              <a:p>
                <a:pPr algn="r"/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/>
                  <a:t> </a:t>
                </a:r>
                <a:r>
                  <a:rPr lang="en-GB" sz="2400" dirty="0" err="1"/>
                  <a:t>apresentada</a:t>
                </a:r>
                <a:r>
                  <a:rPr lang="en-GB" sz="2400" dirty="0"/>
                  <a:t> sob a </a:t>
                </a:r>
                <a:r>
                  <a:rPr lang="en-GB" sz="2400" b="1" u="sng" dirty="0">
                    <a:solidFill>
                      <a:srgbClr val="F25E4F"/>
                    </a:solidFill>
                  </a:rPr>
                  <a:t>forma </a:t>
                </a:r>
                <a:r>
                  <a:rPr lang="en-GB" sz="2400" b="1" u="sng" dirty="0" err="1">
                    <a:solidFill>
                      <a:srgbClr val="F25E4F"/>
                    </a:solidFill>
                  </a:rPr>
                  <a:t>extensiva</a:t>
                </a:r>
                <a:r>
                  <a:rPr lang="en-GB" sz="2400" b="1" u="sng" dirty="0">
                    <a:solidFill>
                      <a:srgbClr val="F25E4F"/>
                    </a:solidFill>
                  </a:rPr>
                  <a:t> </a:t>
                </a:r>
                <a:endParaRPr lang="en-GB" sz="2400" u="sng" dirty="0">
                  <a:solidFill>
                    <a:srgbClr val="F25E4F"/>
                  </a:solidFill>
                </a:endParaRPr>
              </a:p>
            </p:txBody>
          </p:sp>
        </mc:Choice>
        <mc:Fallback xmlns=""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66D79590-3A82-4E62-8D13-571A0FFE22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743" y="4829263"/>
                <a:ext cx="3145641" cy="1200329"/>
              </a:xfrm>
              <a:prstGeom prst="rect">
                <a:avLst/>
              </a:prstGeom>
              <a:blipFill>
                <a:blip r:embed="rId13"/>
                <a:stretch>
                  <a:fillRect t="-4061" r="-5039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Imagem 32">
            <a:extLst>
              <a:ext uri="{FF2B5EF4-FFF2-40B4-BE49-F238E27FC236}">
                <a16:creationId xmlns:a16="http://schemas.microsoft.com/office/drawing/2014/main" id="{01785854-F616-4280-AB47-F53A72BC1EC9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90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11" grpId="0" animBg="1"/>
      <p:bldP spid="6" grpId="0" build="allAtOnce"/>
      <p:bldP spid="10" grpId="0"/>
      <p:bldP spid="37" grpId="1"/>
      <p:bldP spid="51" grpId="0" animBg="1"/>
      <p:bldP spid="43" grpId="0"/>
      <p:bldP spid="4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LMS_API_VERSION" val="SCORM 1.2"/>
  <p:tag name="ISPRING_ULTRA_SCORM_COURSE_ID" val="1659377C-373D-46B5-8979-918BB94479B4"/>
  <p:tag name="ISPRING_CMI5_LAUNCH_METHOD" val="any window"/>
  <p:tag name="ISPRINGCLOUDFOLDERID" val="1"/>
  <p:tag name="ISPRINGONLINEFOLDERID" val="1"/>
  <p:tag name="ISPRING_SCORM_RATE_SLIDES" val="0"/>
  <p:tag name="ISPRING_SCORM_PASSING_SCORE" val="0.000000"/>
  <p:tag name="ISPRING_CURRENT_PLAYER_ID" val="universal"/>
  <p:tag name="ISPRING_PRESENTATION_COURSE_TITLE" val="L1 version 1"/>
  <p:tag name="ISPRING_SCORM_RATE_QUIZZES" val="0"/>
  <p:tag name="ISPRING_UUID" val="{2DD75B33-433B-4975-8C65-C55C679B5400}"/>
  <p:tag name="ISPRING_SCREEN_RECS_UPDATED" val="C:\Users\filom\Documents\ENGIMATH\LESSONS\MATRICES\AULA 1\Aula_01_Q1\"/>
  <p:tag name="ISPRING_OUTPUT_FOLDER" val="[[&quot;*\uFFFD\uFFFD\uFFFD{BB4CDCA5-F38E-475C-8C53-186BBAA01A72}&quot;,&quot;C:\\Users\\filom\\Documents\\ENGIMATH\\LESSONS\\MATRICES\\AULA 1&quot;]]"/>
  <p:tag name="ISPRING_RESOURCE_FOLDER" val="C:\Users\filom\Documents\ENGIMATH\LESSONS\MATRICES\AULA 1\Aula_01_N1\"/>
  <p:tag name="ISPRING_PRESENTATION_PATH" val="C:\Users\filom\Documents\ENGIMATH\LESSONS\MATRICES\AULA 1\Aula_01_N1.pptx"/>
  <p:tag name="ISPRING_PLAYERS_CUSTOMIZATION_2" val="UEsDBBQAAgAIABJEbE5rXzME1QIAAPcHAAAPAAAAbm9uZS9wbGF5ZXIueG1spVVbb9owFH6mUv9D5PfaMLStQqHVVAntYa0qdbe3yCQm8erYnu2Qsl+/Y+cCSYFtGhLIOTnfd26fD/HtSymiLTOWK7lEMzxFEZOpyrjMl+jL59XVNbq9ubyItaA7ZiKeLZFUkqEoYzY1XDvAPVJXLNGBAQMpirThynC3A9op0PZB5lN0eTEBF2mXqHBOLwip6xpzCwiZWyUqT2JxqkqiDbNMOmZIkwGKOuzC/RkN31JJ4naa2QOkdv8euCXpOV4sH5DUc6xMTt5MpzPy/f7TU1qwkl5xaR2VKfQLmjgJXVzT9PleZZVg1tsmcZPkE3POJxFsk9gt+OxaRtakS9Q4JCWzlubMYiFzRHq/jrMjaDCdNaEySyTd8pz62hLbeoUR7UlsoYxLK9ein9lurajJkt5+4B+TIxnHG0Ft0fLZQS2B/5m3xQS/xD8fzSVUVK0FtwW8OoTsrceLIMOocRl6HBT7AIpdeRIUGfaz4oZl4fFrr/vpDDWxZCVEyA7bOgUbnFY0dcrs7gABgm3Fgnt94EYfOIA8PBwe4PDYTWZPgroqN4y6yrCuRZN4yzOmHqgxYU43Gyosi8nI2oLJEB2TptZ2OvtJxIUrxdu/GIr3G83khz03kgD4z4l8BI6+H1xm7GXF4bVjJXTUMWi1t2GnBfbh9unYal0eXKCBaa9+GAnUEDlqcgb3PaOOkr2dnIKujaot6KLSGqT/muL1+z4vMk5sNJh+GjE5sgjitLJOlfxXGPVgQ7hFmOkZ8V5eRKc+HeiD5j3k/fQcorkIMKFkkFJ3LTbnsHAttpzVTx3FVWvAGpbWkd3mT6OF5k2P/nZ128gbEt1YxnuLuUo3Xp18Kz3yydiGVsLdHdYyXJYBOqr1+J48xvUNdKrqJ/6LRTXP/F/hbA4NjgrG8wJk8+56fsAgVErFMHwwnYq4UbLrA8YkPDW/YRLdRm4V0ojrhJDiVv5w/A1QSwMEFAACAAgAqZp6Trj5mLriAgAAZwoAABgAAABub25lL2NvbW1vbl9tZXNzYWdlcy5sbmetVl1v2jAUfa/U/2BF6tvWbm97gKAAbmU1JDQxpd2L5SYuWE1iFjt07NfvxoEOtqEArYQibOd+nXPudTq9n3mGlqLUUhVd5+vlFweJIlGpLGZdZ0KvP39zkDa8SHmmCtF1CuWgnnt+1sl4Mav4TMD/8zOEOrnQGpbarVd/1kimXWfcZ31vcMtoyLzxmPUnlIYB870+9h23z5OXztX69T3WgzCgUeizsRdgnwX4gTpu/TzObhzhe8etn612kyjCAWWxT4aYkZgFIQVno7GPKR467qOq0JwvBTIKLaV4RWYuADcjS4F0JlN7kCjYKCrRFmwYjjwSsAjHNCIDSsLAcWNVlqtP1i2vzFyVEE6jVGr+lInUxgSG7PmiFBpCcwMMIviZuYQ3Vc5lcdkWGmrEEaATx9MwgrpwYUSJOFpwrV9Vme7Utx2ozTEJBiFAOKBbzmntY+MYcpSgs7IUiWl3Bll6Fpk1I1MSDMMpo1YINRl5pQ0Ani8yYYTNVtal8MSi8iSeFTCTCb5sUIPolqZWgEY4jr0bzPrhA2gARBceYxHeOm54e4zFI46hIBy32QTePbnxLCKgzo10NtJMeK2EbIV4koBdzdxSqkrDTs0mCMhWry+PCxPjuwkohnj+ng5ovAL0djWTSwF5lKkoWwNBUw7wkAQ37G5CvrNrj/h4+B+a+QoVyiCeLnmRCCA24ZUWaAVnqUztWS0xG/9HJX8hbtYNebHu5WCIHy6OzWen/feojxsj8oVpC10Dtk7/lCzqdtqbwiGlnxY/HuDAi0j4McxomVdZM7Dezc9bZsdy1JrEO5E6nK0PzcQq5eApaYVy+njcurN2xhgl1McwLcHhrCkMXGYyl0akB/icjHCNaAzDphk+O5VMVZWlVliZfLEDCC6mKhf/3obPpcrtbsb1BthmAPbek0VTXNQEHR9xK75p42B+tqRxOkuUQCUf8nnBm9bJVQ5bf8V9W2n7Sdi52vpC/A1QSwMEFAACAAgAqZp6Tray98ilAAAAggEAACkAAABub25lL3BsYXliYWNrX2FuZF9uYXZpZ2F0aW9uX3NldHRpbmdzLnhtbHWQwQqDMBBE736Ff1DoOQR6Lm2F+gMrjhKIiWRXwb9vImpLmx533swuO4ohYlzPuihLRZP4p1AQLWGCOr3nRJlmXJwZSIx3URbw5suRlLDej1UAw8mKdEeWo/9H349XlpZjEe/2DMkHajNAn3OBlaSQo9n0q1YvI3QXEA98ickHR43FFUvjKbT3w7B9/BenbPxsGnDzLTSn9h4zgjp9qEWsbO/9BVBLAwQUAAIACACpmnpOH1SKajADAADHDgAAIgAAAG5vbmUvZmxhc2hfcHVibGlzaGluZ19zZXR0aW5ncy54bWzll91P2zAQwN/7V1iZeFwD2iZNKC1i/ZCqjYJIYfCE3NhtTjh25o925a/fOW5L2coWviS2PVRN7Lvfne/O5zg5+F4IMuPagJKtaK+5GxEuM8VATlvR2aj/9mNEjKWSUaEkb0VSReSg3UhKNxZg8pRbi6KGIEaa/dK2otzacj+O5/N5E0yp/awSziLfNDNVxKXmhkvLdVwKusA/uyi5iZaEGgD8FUou1dqNBiFJIB0p5gQnwFrREJ3tC2ryKA4SY5pdT7VyknWUUJro6bgVven0unvddyuZQOlCwaUPh2njoB+2+5Qx8A5QkcINJzmHaY6eYrDmwGzun2IvncS/MipyWDP1jI7CxUu7hOOEcjrjS2M4Qq2lWY761rQnVBiexJtDKzHwIaSZhRl6dqse/J04IVJXlkrbttUOET8NrijxPZhkojaMLd/JWAmMbeUUlkkx5mxICx6inV6D7KPQXkQmtACxaEXHJZckpRKTC5YKyNa6xo2NBVsltb+UPtRABTmTgNXHyVEa3VoPi8pyqg3f9Go1Y3xks/ZX5QQjC+WIgGtOrCIYXVfgU87JZgrIRKuiGsUSscQIQIsz4HPODqpQLYH3GbpEE4VDTSzFUnAbLHxzcEPGfKI0cjmdYeHiOJjAbz4IXFJjbqF05eNO+mXQ7V0Nht3exY5fIGUzKrMHwrGceFHaF+HTBZHKrvQwHBl1hldJYcCquTpraz4+DeuKxjw/Uzbu8A0UTtDnxK8DsoF+wZS/jJWHJP6PHtQ2m9NZtdH95q3QuMUBUxKYOJFhSwK57IA1gBmVREmxIDTDpmx825iBcgZHQoMIaPN4D4M+lmn1NoUZNkmlGde/R7KFxEaZ9ZUufDIZ8edfK+p2RhizUe/0sDManA9Gl1ej3sUonEZr9Xhr90xi39S393h/aLzGFn9y2juvE/khBqFWhnppLdxxHanjz3WkTsOZdLJxHtVyAXvMNOwZ7DICCsAieEUV85SvglBtz1wxf82G+QdW//o+CWuvP+0dDT4df+n+77vgqXEIb6s7U3znXpPEWy9AfqYACQVeq/yhuL41tT+8303i7VONBtLuXj7bjR9QSwMEFAACAAgAqZp6TkKBxMUYAQAA1AIAABwAAABub25lL2ZsYXNoX3NraW5fc2V0dGluZ3MueG1sjZLRToMwFIbvfQqC95BNjZp0TdzQG6Mu2V7gAAfSrPSQtpDw9naFjakQx1X5///rac8pMwehgha1EaRW4SLkN0HAMpKkd2itUKU5KictEPkqTBtrSUUZKYvKRop0BTLkt2/+Y7FP/keRq3ktU0CGY5mH5dM6uQoZatyvH5PN8xxQQ4lRCtmh1NSo3OU3r8kiubvID8vLhjDzszvQWNpZ0JZb3SCLx//eN9DiixIVWNdnZ1g0Q3LK6RlJVG81Gtcub/ICpHHEH308wlZCd97MnIAJZw7Ziwr5cgrxTo8paEXp1X1XIy80uiK/xD6JClKJ79ilBDr/PEeGu8/aPe3u2FT4QTlyc+zll5sniy9UP5txEm7tXjP/BlBLAwQUAAIACACpmnpO15twlisDAABvDgAAIQAAAG5vbmUvaHRtbF9wdWJsaXNoaW5nX3NldHRpbmdzLnhtbN1XTU8bMRC951dYW3FstqiXCiVBNB9qVEgQGyickLN2siO89tYfScOv73idhEADXSgRqIco2fHMm/Gb8XO2cfgrF2TGtQElm9F+/VNEuEwVAzltRuej3scvETGWSkaFkrwZSRWRw1atUbixAJMl3Fp0NQRhpDkobDPKrC0O4ng+n9fBFNqvKuEs4pt6qvK40NxwabmOC0EX+GUXBTfREqECAH5yJZdhrVqNkEZAOlHMCU6ANaMBFvvN5iKKg8OYpjdTrZxkbSWUJno6bkYf2t3OfufzyieAdCDn0rNhWmj0ZntAGQOfn4oEbjnJOEwzLBS5mgOzmf8Ve+9G/CdGiRy2TD1GW+HepV2C44JyOuXLZGih1tI0w3hrWhMqDG/Em6aVG3gGaWphhpXdhYd6J06IxBWF0rZltUOIB8YVSvwITGOiNpItn8lYCaS2LAqnJB9zNqA5zsRpT0ZkQnMQi2Y0LLgkCZXYUbBUQLqOMG5sLNiyk72l95EGKsi5BBw5Tk6S6C5n2EqaUW34Zi2rFeP5TFs/lBOMLJQjAm44sYogpy7HXxknm8STiVZ5aRXUWGIEYMYZ8DlnhyVBS8DHEl1hitxhJM5fIbgNGX46uCVjPlEacTmd4bSiHUzArz8LuKDG3IHSVY17yXG/073uDzrdyz2/QcpmVKbPBMch4nlhd4JPF0Qqu4pDOlLqDC+bwoCVa1X2Vn95G9ZzjH1+pW7cwzeQO0FfE35NyAb0Dlu+myzPafxfK6icNqOz8qD7w1tC4xEHbEnAxIUU1QrkUvcqAKZUEiXFgtAUpdh42ZiBcgYtQSACtHl5hSEex7R8msIMRVJpxvXTkGwhUSjTntK5byYj/tJrRp32CDkbdc+O2qP+RX90dT3qXo7CHbQOj7eqZyP2Ur5d2f1V8VDYx2+n7Kdn3YsqhA9w75Ua000qwQ2reA2/V/E6C1fR6cY1VKkElJZpOCooLgJywN6/o0HZ+hcAnpyUMFuvPCjv4Hj897ve2muzTRZIwnPwQbvWh8oEJN2T/tfhcWenTEA1Kt52FP6VifC0eiWK7722NOKt7zc1tN9/SWzVfgNQSwMEFAACAAgAqZp6To5z9vpqAAAA5QAAABoAAABub25lL2h0bWxfc2tpbl9zZXR0aW5ncy5qc6vmUgACpRwlBSuFajAbzE8qLSnJz9NLzs8rSc0r0cvLL8pNBKtRUnYDAyUdnIrzy1KLCChNS0xORTHU1MjCyQWnSoSJJk7mLs6WyOoKEtNT9ZISk7PTi/JL81IgypxdXQxdjJXAqmq5agFQSwMEFAACAAgAsJp6Trx9NfdKAAAASQAAABcAAABub25lL2xvY2FsX3NldHRpbmdzLnhtbLOxr8jNUShLLSrOzM+zVTLUM1BSSM1Lzk/JzEu3VQoNcdO1UFIoLknMS0nMyc9LtVXKy1dSsLfjssnJT07MCU4tKQEqLNa34wIAUEsDBBQAAgAIAJO+llA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BbRkVSnF4yCBQGAAA3FwAAHQAAAHVuaXZlcnNhbC9jb21tb25fbWVzc2FnZXMubG5nrVjbbuM2EH0vsP9AGAjQAtvsboFdFEXiBS0xsRBZ9Ep0vGlRCIxE20Qk0dXFifvUr+mH9Us6pGTH3gskJXmwYVGeM0PynJkhzz4+pAnaiLyQKjsfvDt9O0Aii1Qss+X5YMYufv51gIqSZzFPVCbOB5kaoI/DVz+cJTxbVnwp4PerHxA6S0VRwGMx1E+Pz0jG54PpKMSWRYLAGbkkxDPboaGHfR8zh3qhi0fEHQxxFUuFMp7nvIRgzt40CO2AUxffED8MLAKgGpqyMJhNp9RnxB4M2UqgQqZVYnCRLFCmSlRU67XKSxEjmaES/sKjCDzIW5nIcotSFYseIQRXjheCezO/ZthxHXYTTqhNBkOS8dsEwohyITKUCx6L/Dk+POpPsNuA27J4IfSpTwLiMVjM6ZgyOhhOc1GIrAS49UqVqg+e69gQZ0gvQovOPDYYBomMBTr5NCOB2XdvNhkR/wSpBTphlMF0dq+Ckx6OrsHPN+h0Dc6eRqc5hgWYYP+qXhPLJzBgh3OHjQdDC1ZXk+Zeliskg3UOQkFiw5OqZlcjpTZ3I2xdhYyGeDoNRzPGHuMe8eiuzdqikyn2bkKXXtJw5FxCWCpd82yLXLVUP/7y4cPDu/cffuoFEwCf3GMgZJDev+0A5DGfuiGgETf0yGfYbf3dz47OmOt4wOfmRz9roO418BW+W+1mvg8kbxjqBCZf6LVwickXN6pCK74RqFRoI8W9yQ4gApmDxAyH4UWkYCCrWhVm0wkGEoGumO9YmqAgBJXn29d10qnKlcrBXYHiWsWx8alZpd+va/3V3FI6UUH6ilXKZXba7nruuRTbhmQTYDe+hMVl+0kB0hG8ofRGy+Y1uLjPEsVjtICUgiQNEF+vExk1KbTh/TTh29YofDx3vEsgO3UDSF/2bkQnxRjZOdeT7Yni44D4AJDzQuRPsA0N1405wknSD2HsXI5d+DAdwlguVwl8yr5xTAkwYSpaM0WTjnEQzKlv60XT2ZijNS+Ke5XHRyw93M82YMezKAjBYgfgulTugYEfElqBPBdR2Q4GUWLD70ZXMFUgYMhMMtCSSquiBNmk60SUwkQr9VR4ZCh1KxYK9JUIvqm5D96N2Fpp7uKZZ43DEdunUJdXWbTqaAfi/KY+DtVQAU0OOd8aU4MWjuhnyC6QDGkfC3oFOfCqj8UNCWCRSdBm4+Fr57Iuk5D3dklpl/QirnNMsm1aIc2mjVRVASN6SSA1mR0pTvu5CQjUdY852P1Obq1Rd33YUm6giQECirzVEaR7i9haVJ9mzu/hBXZcU6m/pB7fmp6PxxueRQLIFnG9p1t4F8vYvNO0N/7/quTfiJdNqj9pqoRnk88nfeM5KizfUQQvS5GuyzbXesGa8J8ShZb4d0PoMvWn+d+35C+yMwdN/LP35+iw0GePWoN45kp1362XjqTp/Ak0LLo4Qo+RdLcaa7cjh+qK2H7ueLRzvIujY4aTLVR3a482AJ5CT8UIxrDGJvIAWp0UqlB3W3P2OAzfnDq628/JKHAYVJ25uC1k2erZ6LlzfTVyfnphPehZj4oNc5gLIXsAuNwfqROZQvxxB8zZhOxWoC4RRzOZqyqJjfwTeWfKBKxtlYqvu+FFrlIzmvBiR/+6TH18ThT15Pza6bRHP7VXcOf9ORDw03cpINiHNsbCnqV7H0urPeloBPLRS+GyYNc6gY5SXkYrKMcLVWVxR6D6CGaTCwxgzZwDwfP2LqwB+CKMehQ1o7/1AtEdHSRRsgf7w1OlKP7sDaKnsceoLy9K8VC2A81GhkVBSC8uoJNbLNosGB4dh2weulg1R+WdXceTM3OA/S9yJOV1UUxVCkOn7X6Zvq4zZMGMYWs8Af0FRm6qyqHp7IOwo5tFZz4c6RrlWgAEDQSTZSIQeeBab31Q9cUPZGZzSBsMJzy/g7TOlEp6xWY2UMup7DenxzuQqkxk1ivy5xVVPWHmTENs2+ZCCFYSzvt3dQ8Rw4Ezam6GErXsDGaNsQdV4ws8EcuyL6BPyP7CR19qmAsEV3F9Uf3fP/+22deXhE1OhrRXPz8mvc3XdXv/VJgr7rM3Bzfe/wNQSwMEFAACAAgAW0ZFUmayotWlAAAAgwEAAC4AAAB1bml2ZXJzYWwvcGxheWJhY2tfYW5kX25hdmlnYXRpb25fc2V0dGluZ3MueG1sdZDBCoMwEETvfoV/IPQcAj2XtkL9gRVHCcREsqvg3zeRakubHnfezC47iiFi3MC6KEtFs/iHUBAtYYaq3nOiTAvOzowkxrsoC1j3ZDkacyhFrPdTHcBwsqHd/6Pv12tL67HoWJ8h+UBjRuhTLrCRFHK0mGHTmnWC7gPigS8x+eCotbhgbT2F7nYYXtX8xSkbP5tHXH0Hzam++4Kgqg+1iJXtxT8BUEsDBBQAAgAIAFtGRVI7/o/k+wAAAAEFAAAgAAAAdW5pdmVyc2FsL2tleWJvYXJkX3Nob3J0Y3V0cy54bWyl0tFqgzAUBuBr+xSSB1h1dmsHaqF0vR6U7T7oaRsaE8k50e7tZ9kGY0Rr7N0fAh//OZx0falk2IBBoVXG4oeIrfNZygvq3pgHPylUvIKM1ZJ/vnGLwPIgSPGkDRWWwkKX3WfyyLqkyGiZsYiFeBIHuqZ5x8y/nf+gggvtpSjd4MIfrA00QlvsR5OJLQlqlxcnd5T0M+Mh8yAMDqzy+Y8Yj2sp+RD4NA38ENBC2cuu/JeJV2tP3NDNwX3EV1XenHusB3DeadNy4yZfppEbXpx7zaW/2WhpK3h3XmSymuptdatc4iLyF0kfjxJ2VkosDIDTXUYjDnP2mzD/AlBLAwQUAAIACABbRkVS0L0vtE4EAACHFQAAJwAAAHVuaXZlcnNhbC9mbGFzaF9wdWJsaXNoaW5nX3NldHRpbmdzLnhtbOVY3W7bNhS+91MQGnpZK2mTJTVkB5ktI0YdO7OUrsEwBLREW1woUhUpp+7VnmYPtifZoWgrduK0dBYD6XoRJDo85zuH3/khQ+/kc8rQjOSSCt509ut7DiI8EjHl06ZzGXZfHztIKsxjzAQnTYcLB520al5WjBmVSUCUAlWJAIbLRqaaTqJU1nDd29vbOpVZrlcFKxTgy3okUjfLiSRckdzNGJ7DLzXPiHQWCBYA8JMKvjBr1WoIeQbpXMQFI4jGEDmnelOYdRmWieMatTGObqa5KHjcFkzkKJ+Om85Pbb+z33m71DFQHZoSrjmRLRBqsWrgOKY6CswC+oWghNBpAuEeHTjolsYqaTpvDjQKaLsPUUpss3WsUdoCOOBqAZ8ShWOssPk0/hT5rORSYETxnOOURiGsIL3/ptMJr4N+r+NfD4ahH1yfhed9E8MWRqH/MdzCKOyFfX8bfVv4s6sLf9TvDd5fh8NhP+xd3FkBo2uEeO46Yx4wK4o8IhVhnkqKdMwxZVCj92iUREGVM5xPSSi6FJI4wUwSB/2ZkemvBWZUzaEZ9qAZbgjJTmVGIjXSaWs6Ki+IcwdnACEwyGVVEofvqpI4Ol7bumu8321rY5QeVgpHCRQPyMrQPHdVtFSjuo1wpOgMCpPc2+SkYCwoskzkqqWDLn2vCqsYHoHxJoKvMae/0ViwuOKLpGMSD3BKVjouuKG8C5r7DppAjhkwOcwIRwHm0OVUAbtRBSCLsVRUld3dXWif5hQzBHgwhgg6Dx6wHSU4l2tJrRKreytq/T4Qisg/DNtG9KhqwCh40aVlpf+bKFiM5qJAjN6AnUBQeUUKfyUErfY3muQiLaUwgRSSpZsZJbckPrFxdAUu0gIsYdxljCjj4VNBv6AxmYgccAmewXAEOZUGv74VcIalvAPFyxhfma7tDTr+x1d6gzieYR5tCQ7lStJM7QQfzxEXamkHdES4kKRMSkzjcs1mb/Wnp6HqGMjzM2VjDV/StGD4OeErQlagd5jy3XjZJvHfjMDabYJnZaPr5i2hocUppMRgwkIE047yxYS1AIwwR4KzOcIRHFhSj40ZFYUEiRkQBlo+PUJjD2Vafk1hMoPHPCa5FeTe/pu3B4c/Hx2/a9Tdf/76+/VXjRZH+QXD2p05y9uP3hXsrO7dGL5h9JV7wwPbrshTXajxA6eb70IW5r1B6I9O22HvQy+82gBQsvfwzPJcfZ5uPl7LS8ZLPV0D/3TUPkMjP7jsh0HDpqIGAppXRQnU5ERfv21sLkb+BytsINxGb3gZQo34Vj3lB1aeh1Z+39tojcwt4mLlBmEVApwKUzPl4FxgNKVQm99Fj1u125PGw/fR4v/5Bm1mxI5anOA8SnZWRz/GEN5lgv7HtL/sfy2fjfh15gL/vPfLsN/5AWbLC2XQfFXPS2vvSZ678eVOr6SU0xRo1Rfu6rmvdXiw57mbl2o1QFt/PG3V/gVQSwMEFAACAAgAW0ZFUlfOIbVjBAAA6xIAACEAAAB1bml2ZXJzYWwvZmxhc2hfc2tpbl9zZXR0aW5ncy54bWytV1tP4zgUfl5+RZSV5pHSy0xBEzoCWqTRsgNaGN7d9LS16tiV7ZTpv99jO2mcNmkChQipPrfv3HxOEqkV5cEGpKKCX4e9cHQWBFGcSglcv0CyZkRDMCUKfs6uw/vfDw9hx4kIJuQzaE35QhlKTgsoCk5TrQU/jwXXaOecC5kQFo7+vrd/UcdKNmkJdKutzpzEUMB87V3ejlupZBiD2+H47qpOIRbJmvDtg1iI8ymJVwspUj4zrvXNU6e23K5BMspXjR4xqvRPDUnJp0l30pv02qmsJSgFxqWr8U3v5lujFiNTYLvoh4PLwU1LnQLqeGH21DZUUW3Vhr1hfzioU1uTBZSTfDcZd8f9enmO1stVOeqXU9DwRzdGjs2/Bfku42Kdrt/TI2spFiahezpD8zTqMEFmeP1QYXxlnkYFE5ABamxIxegMyyDkzLXihXnqhOtymf30h0Rk7rYU7MkUYW96mA6ZMhhpmULUyU+Op5bi7THVeJlyvk8pZJ4wwCeSKhjNCVOZWEEsBP+DN8pnnq2MUEi8CpYmcOf89c2VGYXC3d2tHSy+7I7muShhkxELdI9YSP7CvB5IesRC8tmU65Gz7YH4Psfp5A1xS7JqeunPvC/lH9nACR7zjOWnnGugHsw9Vx52RshlEjGDkW2sF5qAKVzUsTTnU+fAqYiTDV0QjZvpXyM33T5rWKuos0fPWq26sSJNNYOqfotFKhX6guzXcuwVHKfiNoe60Q8w17l0mVgUxawLvxfs+awx1znILm/uHGjcJtdhQuQK5IsQTIVBpoc3EHPu9vKhhpnXuE1B/uRz0VKHCw2+fetnnbBwt7CtONGaxMsEXaqLYJdSV9nqAkYZbFVleZpMQU6wISjkDVmmObklXSwZ/utXCm8wKyvUMJ2mXqI5Tuiu3z1C1gFAZLzMb4M7OE6SMk0ZbIBlXI9gA66LLFJ4d6riNd1V7kmP0qohsxlUNEppfpYYFQqv6JcoTzOf0aLnNZkqG1lpouTz3fOlNPLzOWm61R+R9py1Usky8qtSiMUq5ZOkWjxrInVmtDhnwZMN3HCa2BGEDAOX+1jBckpMiHWWGMvMNQ7ohQ9mce2M7SAqOHUqZtCOelUqlrM/ZV/wgo7mEsAfsZZ45u2Af2A7FUTOfu1ESkuhgu20MUbcm3ZiK5PMR3z5jDoe1RXIr8sqs/W8FFLHqVajL0x///EnYcUnS/f8IvzxZaG/GxaJbXTm+FdxDjhJwL3O2feA0PKtgMosBzF6cB32e2GQbZLr8CIM1JLOtfnV2ZnsOJvVEBy3s125RyAGp0HgPN9QkaommP4nRILrth6h2/+kQD6C0m2LMqdSNZbkm4fRfX8kjDRDfD0dwi2iBqDL04pi38/srGuZro9iTPBDp122PoIAsLoX8g1HxxGQq9NBbvFjqgFleBrKxn5t/D5yQ/qXn4EwFm+8HmNwcRqGFosFg/uUMRXjfjmCNLx4z0XxjnboR53DlXGGS2VF+eh/UEsDBBQAAgAIAFtGRVLmRcYRSAQAABEVAAAmAAAAdW5pdmVyc2FsL2h0bWxfcHVibGlzaGluZ19zZXR0aW5ncy54bWzdWN1y2jgUvs9TaLzTy+KkTTcpY8hkwUyYEqDY6Tazs5MRtsDayJJryVB6tU+zD9Yn2SMLCASSikzYTvYiQ3x8zneOvvOnsXf2NWVoQnJJBa85R5VDBxEeiZjycc25CluvTx0kFeYxZoKTmsOFg87qB15WDBmVSUCUAlWJAIbLaqZqTqJUVnXd6XRaoTLL9VvBCgX4shKJ1M1yIglXJHczhmfwo2YZkc4cwQIA/lLB52b1gwOEPIN0KeKCEURjiJxTfSjMLlTKHNdoDXF0O85FweOGYCJH+XhYc35p+M2j5tuFjkFq0pRwTYmsg1CLVRXHMdVBYBbQbwQlhI4TiPbk2EFTGquk5rw51iig7W6ilNjm5FijNARQwNUcPiUKx1hh82j8KfJVyYXAiOIZxymNQniD9PFrTjO8CTrtpn/T7YV+cHMRXnZMDDsYhf7ncAejsB12/F30beEvrvv+oNPufrgJe71O2O7fWQGja4R47jpjHjArijwiS8I8lRTpkGPKoETv0SiJgiJnOB+TULQoJHGEmSQO+isj448FZlTNoBcOoRduCcnOZUYiNdBpqzkqL4hzB2cAITDI5bIk3r1flsTJ6drRXeP97lhbo/SwUjhKoHhAVobmuauihRrVXYQjRSdQmOTeIUcFY0GRZSJXdR106XtVuIzhARhvJPgac/oZDQWLl3yRdEjiLk4hf/0Wd9AIksqAul5GOAowh66mCuiMlhayGEpFVdnNrbn2eU4xQ9CxMHYIugw26I0SnMu1LC4zqZspqv/RFYrIPw29RvSgasAoeNG1ZKX/uyhYjGaiQIzegp1AUGpFCv8lBK02NBrlIi2lDEuFZOlmQsmUxGc2jq7BRVqAJYy3jBFlPHwp6Dc0JCORAy7BExiGIKfS4Fd2As6wlHegeBHjK9Om7W7T//xKHxDHE8yjHcGhPkmaqb3g4xniQi3sgI4IF5KUSYlpXL6zOVvl6WlYtgjk+ZmysYYvaVow/JzwS0JWoPeY8v142SXxP4zA2m2CJ2Wj6+YtoaHFKaTEYMKLCAYh5fORagEYYY4EZzOEI9hQUo+NCRWFBIkZEAZaPj1CYw9lWj6N4e4DHvOY5FaQh0dv3h6/+/Xk9H214n7/+5/XjxrNd3efYe3OLO/Gg5cDO6t7V4QfGD1yUdiwbYk81YUabzjdfvmxMG93Q39w3gjbn9rh9RaAkr3NneW5eoFu36flreLeOh3+vH0a+OeDxgUa+MFVJwyqNjXUFdCuKkqgCkf6hm1j0x/4n6ywgWIbvd5VCFXhW3WRH1h57ln5/WCjNTD3hv7KncEqBNgDYzPXYBMwmlKoxhfR1VYN9qSB8DKaeuslmT7a1WYO7KmpCc6jZG+V84IH7c/Lyf+Y6a3VL7ctNRSQlGqj/2i7PRvp66wF/mX7t16nuVf6qB1/L6Jmn5c+87T8PrT2Qchzt356OwD5+mfM+sG/UEsDBBQAAgAIAFtGRVInFvORtwEAAH4GAAAfAAAAdW5pdmVyc2FsL2h0bWxfc2tpbl9zZXR0aW5ncy5qc42UwU/CMBTG7/wVZF4N0YFOvAHDhISDidyMh248xkLX17QFRcP/7joEu+5NWS/0y4/v9b2t31enWz5BGnQfu1/V72r/XN9XGljNqC1c13XeohdWDzTPl7DIC+C5gMBDdhZZMa7hrB9+Eco5EJVrsn8xILXjFyABy7O/IyoC1IS2I7R3yvCDEj9P/+44XR07cuacbI1B0UtRGBCmJ1AVrGKCq6fqcTv0YNyB+gddsRRqpnfhwzhuJX8dB+MongxdLsVCMrGfY4a9hKWbTOFWLH/q9+1y6fVegirf+KatLM+1mRko/MLT22k4DdtJqUBr+Kk7jEfh6J6EOUuAuw1Fg4fB6A+0ZtwcqEfvcp2bEx2FUT8auLRkGTSmNJnGt3G/jonSqzHNRvEjZ+DDtDUjOduDusQK5VZe8AKlwsxOpIlGdpEoR7bMRXbk4qFdJGcPa23bvo0qMnoJquX5q7ixy2Uaw6hdM/Su2Zq4ykVbuFwQDYa83NqrOqdygVMiVRcpkAw0L0VPxzF+1tj9a9k4UxtQC0Re5qd9LaDLOAE1Eyu0AjOGpeui1MqG3tyoIM+eXtylf87O4RtQSwMEFAACAAgAW0ZFUpQTsyJpAAAAbgAAABwAAAB1bml2ZXJzYWwvbG9jYWxfc2V0dGluZ3MueG1sDcwxDoMwDEDRnVNY3int1oHAxlaW0gNYxEWRHBuRgOD2ZPvD02/7MwocvKVg6vD1eCKwzuaDLg5/01C/EVIm9SSm7FANoe+qVmwm+XLOBSZYhS7eJo4lMo8Uixx2EajhU17/wB6brroBUEsDBBQAAgAIAFxGRVKqn45ZFgoAABYZAAAXAAAAdW5pdmVyc2FsL3VuaXZlcnNhbC5wbmftmGtUU1cWx48CiigF7HJ8IcGh1nZhpYgIBAJCqehgYcZxCshLRBKVR8AAAQJEHquiFWjREgIksa9BK5BihBAgoPhILTEpYIMxD4jQXCCEgIEbQkgyF23nw8ysWTPzdfhw11333N/Z/33O2Xfvc+6lP4aF2NpsswEA2B45HHwMAItSAFYPWq9BWsJu8+8it1WEYyFBoFngOIE8WOICPwoEoKVy/VKCFfK8Lv1wFAGAjZnL1yo5FpUDwJZbR4IDj+fEqWUtn7oaci8olspvDjYQGf6fCWJtSkKJ726YmNo70itTx3h7rXs7hr/LvY1TczJsoVnotuHUnapDA5eyh6GiSlI2EbvfdyBO+fOZVvL8OgAuvBVoDYD9LutVAHxluROAg9ecLQEo24i4DP5UbA+A8x/sVwMQvC4Igd/5R/jpR4EL80Px2xOvuD/aknglt5/z85Nl5q7K4T8z8F+prcAr8Aq8Aq/AK/AKvAKvwCvwCrwCr8D/n/DTzeuCfj15ujO9hgsNauh8p/yjVwdQ3s5/Y3RS6bx0n0g2zV0l65nhZN1V89Ic27yAYpgWUab5XVg4CT4Lp8IO4EIzw/SSOMzYLlh6YmdO1S31x9BRSwtew6j7KJMWH2BcrAso8O9g12m1KOOUxNwZDqf1SQ+oIgUZ3AZymk0v3mQgyx/aPZ0anXIFAPOmOwkqU5r0D5mmBf078figY9cCiMoFJ1u4rjidvvWZpCiiXhwBwAnljyNyzpe5/KM50kmNeaJOlkrlCRwhF8Sk7jgc4tQIQBc+rmJhST853GPIv8NksW219T4v/uos7eyPcEIsdMXM6QmqvkO6tgS6R8hYyUw/voow9yQ1LikAALlHhDUjoNm+e9rx8zd6cT1HBCmGWi927hdGAHI0lgptyK+v3Gbf9hnq4jy5NbUW3CXtRjoVz2RBZZn2/trvpLWc8tDX5nwDF5YcSpm+Id+UpONpOP4uksovEQB/9G/t1r1u71OktwUYNzcrsDD+m8JOazf+UhEvN1mWO4IqbwltjoXkw56WCOG0tVQyQyVr3vuzY2BOPt1Yg35xM7B9qmC6TJ3dTA2FRVEe5PvKoeGlCW0V2Z3cm4AXhxIee6ocuWo1APmZlTa9yysijF7qY6zt/EVYbJyj9BhMp8nYvXv4uVJ+9nZCM6eaGtXHt7qgPq+dzeZ4ErazpIs5Gsy7haafNT3m5zEj3sbnGA9J10P5gWmqehZjlIsyaEkiSI7+hCAV8RoktZVDQ8qMVlNBWpuKXscRtpE3pjnhSH07aC6WCgHfItGA26YcJuxmxH1Z55vefYBBVpUn7OVgabkjUsPFj1cB/44QS0U9IVW27ThB3o4TQCKf0SnIR1JDPSxlrT5NY9HpDWE5eyR38x/UG0wCseQRhsU16k3s+Ghe1g4GNZSXXqHzlonQbdp59jQzqXM62qOyoYkknGUTSilXpvlw4AG769wkrHIroyn3d1jNG9yxTL0azXqSZAj43MUCzPRjfm/NZm6s03K5SfLarL0+UAbhZY9tlV66h2V7pZUPd+E/lJ4gwmdFUSyBTwS/Ud1MPejIksPayho156Un3JYhrJeb4PyCHUObSB6UCgV86qfnohM4/4B4RpQqlemEZ7PTNLXi7Acumq+RaXnciKJnLJZkoaEU1DX8e+wUiqyZRZ8QTw/6naw4tBPcDSGqLuknGu23hDCuxN+7jdkd08IOSoIJyFLtURkiDSzbenWjaxGLKREyR7y55xfKfGxvhy770SiJN8s6X3Zg4hA3+B3nvCTPuxsJmskZjmG6mmqMZbuHGRTjSNCFY40zjTgLuJrqw33qSxyXfk6ijLn5xBYq5y4S6fdqJDU+eVFbwcjXnbut2bsXR8fbPr4xZaXoeNG+eZNESIvbWU8Y1Otq1d1PrEpaXiQJEigugaSzIh2xiZsq9VDB0OQ4nETTtmZt0BXPNCV6s9QXWqZvDYo7NRX8bN/RTHIF38HN6Fsqma/g78I3sZyOQ1jSEXJX1k1dFTcLxgbNnNkgWI5iXf1x5vfboFMjtVH39iW4m+VrnuYNmPevaWtjHot2J5zz76mOckuIgZiq3oeY4fvRLGNhcwu7nISVmRxL1B/WXhrPisFRW5c8eelYAYstoBHxmk4uc3ifaxDPJQ6dV+rsxxJMWIxliizSDUASnaZE9JtpXNcqaM3r4Wtycf3qKavBFDzpniLGnm76cQA9VB9ZkyVK0aWaMG8fhEazFC+2um2m5X7rLC30y2itUMXZd2dtwClNYjSx6Izs0TPDYqsHO6Dy018cNN55SFjSo6CBTb2ekrUC+RBurzgaqqWiYC7lMzrpgAWiWnd1nqu9ngw5RKR8fJ3PeX65cpCSRj/08HK1D1uyt9O/x7aeGxXhhet03UefPd9PnTfGJuO36/gdxk2lEleS6rLilQNsSWRfJVc7OWiYHm80pPhNnpt2KJ45LbJIwdw/f1a0Qy8yv78sPpCCKpO8U28W8Br6hMuTTqi4Q3TKVB8Nbrq+zRWdRh08Ka7j3oiEvmA/4vPz3uxtLR90La+s/01WPhu7+axIY5blbRjKiE5oo2955ssjB9s3F2xrCF8t9UBy39WogKOjTagXVHVy9XDHA9JjOXqInx0PFe1HMc1F6vfskO9Qtr3UQ0LoaiF+Md4kXl89KP708vwDUyRULUl/hi6vW3e5Se/UFk8ea9RoTpAk7Ti4QnP2B3yl8NvE9u5uW5YaDtPwSCXp01BTiDwipGtMY59G6VmeXRwWw3o/DAWSlRXRdlXqEhx+edTPxYcUIvltAFAyl+J0rNFJXnMrGE9T0QRx39cLODcie3jeEEXri6WcwvqqvhM1khZbQwSLpuZWJLyU0lkZfTMiHs1LN5DyWSY5LCpo8SeH2wtGz8SWO1Z2V5FKnaVUNcsjcfpOrnOTuLstP+a7RSRtc5JgpzFS36rXKdonYzjurXbYuMtGa95Rqslt0wTsq2RG08+0Yytmqvo9PISrU1QFwuBRT/Mg5zSelgztj6Nwk14lTqsvfV4VI+vAhUdHW4RJBjXrg0R/esdwHLow+VVU+WwuScTngguVYfb+ZEuFSoCs//p/rk3fILWRKZbV/atqNjNHK6W7Q3KrTNVfYCQ4uW+WClGBCx2EYLQ1Y1bgL6GmMkwmBT1CbAcu6P6uM+HsqA37SriA4qVoBzqvpXF/LEQKNq54Ru9iHU+s+GEtsi1BXXTON1n3DtGWizquu3G238NgAw72UXLwnyxKF28dHjLdPEAY5mf4I1U9PzzgpDzYClyHoHhjoU76kx+2IvjiYfM+wp3lbQauR//460d1NwDINI7wesSYkP06oVvhPE8Yos/TfLtTrpUOBnhZKXJEdQy/c12XEB0JqtvAunXMjs7Zl/PWGkoEvkznp4OFr3/f85z/xy3ZQEO4eX1Lywfkubrzyz3AkQ/DgpuDThb/DVBLAwQUAAIACABcRkVS5WXGsUsAAABqAAAAGwAAAHVuaXZlcnNhbC91bml2ZXJzYWwucG5nLnhtbLOxr8jNUShLLSrOzM+zVTLUM1Cyt+PlsikoSi3LTC1XqACKAQUhQEmhEsg1QnDLM1NKMmyVLMzNEGIZqZnpGSW2Smam5nBBfaCRAFBLAQIAABQAAgAIABJEbE5rXzME1QIAAPcHAAAPAAAAAAAAAAEAAAAAAAAAAABub25lL3BsYXllci54bWxQSwECAAAUAAIACACpmnpOuPmYuuICAABnCgAAGAAAAAAAAAABAAAAAAACAwAAbm9uZS9jb21tb25fbWVzc2FnZXMubG5nUEsBAgAAFAACAAgAqZp6Tray98ilAAAAggEAACkAAAAAAAAAAQAAAAAAGgYAAG5vbmUvcGxheWJhY2tfYW5kX25hdmlnYXRpb25fc2V0dGluZ3MueG1sUEsBAgAAFAACAAgAqZp6Th9UimowAwAAxw4AACIAAAAAAAAAAQAAAAAABgcAAG5vbmUvZmxhc2hfcHVibGlzaGluZ19zZXR0aW5ncy54bWxQSwECAAAUAAIACACpmnpOQoHExRgBAADUAgAAHAAAAAAAAAABAAAAAAB2CgAAbm9uZS9mbGFzaF9za2luX3NldHRpbmdzLnhtbFBLAQIAABQAAgAIAKmaek7Xm3CWKwMAAG8OAAAhAAAAAAAAAAEAAAAAAMgLAABub25lL2h0bWxfcHVibGlzaGluZ19zZXR0aW5ncy54bWxQSwECAAAUAAIACACpmnpOjnP2+moAAADlAAAAGgAAAAAAAAABAAAAAAAyDwAAbm9uZS9odG1sX3NraW5fc2V0dGluZ3MuanNQSwECAAAUAAIACACwmnpOvH0190oAAABJAAAAFwAAAAAAAAABAAAAAADUDwAAbm9uZS9sb2NhbF9zZXR0aW5ncy54bWxQSwECAAAUAAIACACTvpZQNmFYAkcDAADhCQAAFAAAAAAAAAABAAAAAABTEAAAdW5pdmVyc2FsL3BsYXllci54bWxQSwECAAAUAAIACABbRkVSnF4yCBQGAAA3FwAAHQAAAAAAAAABAAAAAADMEwAAdW5pdmVyc2FsL2NvbW1vbl9tZXNzYWdlcy5sbmdQSwECAAAUAAIACABbRkVSZrKi1aUAAACDAQAALgAAAAAAAAABAAAAAAAbGgAAdW5pdmVyc2FsL3BsYXliYWNrX2FuZF9uYXZpZ2F0aW9uX3NldHRpbmdzLnhtbFBLAQIAABQAAgAIAFtGRVI7/o/k+wAAAAEFAAAgAAAAAAAAAAEAAAAAAAwbAAB1bml2ZXJzYWwva2V5Ym9hcmRfc2hvcnRjdXRzLnhtbFBLAQIAABQAAgAIAFtGRVLQvS+0TgQAAIcVAAAnAAAAAAAAAAEAAAAAAEUcAAB1bml2ZXJzYWwvZmxhc2hfcHVibGlzaGluZ19zZXR0aW5ncy54bWxQSwECAAAUAAIACABbRkVSV84htWMEAADrEgAAIQAAAAAAAAABAAAAAADYIAAAdW5pdmVyc2FsL2ZsYXNoX3NraW5fc2V0dGluZ3MueG1sUEsBAgAAFAACAAgAW0ZFUuZFxhFIBAAAERUAACYAAAAAAAAAAQAAAAAAeiUAAHVuaXZlcnNhbC9odG1sX3B1Ymxpc2hpbmdfc2V0dGluZ3MueG1sUEsBAgAAFAACAAgAW0ZFUicW85G3AQAAfgYAAB8AAAAAAAAAAQAAAAAABioAAHVuaXZlcnNhbC9odG1sX3NraW5fc2V0dGluZ3MuanNQSwECAAAUAAIACABbRkVSlBOzImkAAABuAAAAHAAAAAAAAAABAAAAAAD6KwAAdW5pdmVyc2FsL2xvY2FsX3NldHRpbmdzLnhtbFBLAQIAABQAAgAIAFxGRVKqn45ZFgoAABYZAAAXAAAAAAAAAAAAAAAAAJ0sAAB1bml2ZXJzYWwvdW5pdmVyc2FsLnBuZ1BLAQIAABQAAgAIAFxGRVLlZcaxSwAAAGoAAAAbAAAAAAAAAAEAAAAAAOg2AAB1bml2ZXJzYWwvdW5pdmVyc2FsLnBuZy54bWxQSwUGAAAAABMAEwCkBQAAbDcAAAAA"/>
  <p:tag name="ISPRING_ULTRA_SCORM_COURCE_TITLE" val="Aula_01_N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ORIGINAL_SIZE&quot;},&quot;accessibilitySettings&quot;:{&quot;enabled&quot;:&quot;T_FALSE&quot;},&quot;compressionSettings&quot;:{&quot;imageSettings&quot;:{&quot;jpegQuality&quot;:100,&quot;optimizeImageForResolution&quot;:&quot;T_TRUE&quot;,&quot;optimizeImageForResolutionWidth&quot;:2048,&quot;optimizeImageForResolutionHeight&quot;:1536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PRESENTATION_TITLE" val="Aula_01_N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ZI7QaYMUuFgEulwNZAP2Cw&quot;,&quot;gi&quot;:&quot;B_ZoME8Um5gIPsvaw5hqWQ&quot;,&quot;ti&quot;:&quot;characters&quot;,&quot;vs&quot;:{&quot;f&quot;:[690,691,613],&quot;i&quot;:{&quot;d&quot;:&quot;ZI7QaYMUuFgEulwNZAP2Cw&quot;,&quot;p&quot;:true}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FJXdkZ1cGAY44cLqfBjWVg&quot;,&quot;gi&quot;:&quot;B_ZoME8Um5gIPsvaw5hqWQ&quot;,&quot;ti&quot;:&quot;characters&quot;,&quot;vs&quot;:{&quot;f&quot;:[690,561],&quot;i&quot;:{&quot;d&quot;:&quot;FJXdkZ1cGAY44cLqfBjWVg&quot;,&quot;p&quot;:true}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ZI7QaYMUuFgEulwNZAP2Cw&quot;,&quot;gi&quot;:&quot;B_ZoME8Um5gIPsvaw5hqWQ&quot;,&quot;ti&quot;:&quot;characters&quot;,&quot;vs&quot;:{&quot;f&quot;:[690,691,613],&quot;i&quot;:{&quot;d&quot;:&quot;ZI7QaYMUuFgEulwNZAP2Cw&quot;,&quot;p&quot;:true}}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LcIi-aLHHTIVyUNeFv_WjQ&quot;,&quot;gi&quot;:&quot;B_ZoME8Um5gIPsvaw5hqWQ&quot;,&quot;ti&quot;:&quot;characters&quot;,&quot;vs&quot;:{&quot;f&quot;:[690,691],&quot;i&quot;:{&quot;d&quot;:&quot;LcIi-aLHHTIVyUNeFv_WjQ&quot;,&quot;p&quot;:true}}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LcIi-aLHHTIVyUNeFv_WjQ&quot;,&quot;gi&quot;:&quot;B_ZoME8Um5gIPsvaw5hqWQ&quot;,&quot;ti&quot;:&quot;characters&quot;,&quot;vs&quot;:{&quot;f&quot;:[690,691],&quot;i&quot;:{&quot;d&quot;:&quot;LcIi-aLHHTIVyUNeFv_WjQ&quot;,&quot;p&quot;:true}}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2.quiz"/>
  <p:tag name="ISPRING_QUIZ_FULL_PATH" val="C:\Users\filom\Documents\ENGIMATH\LESSONS\MATRICES\AULA 1\Aula_01_N1\quiz\quiz2.quiz"/>
  <p:tag name="ISPRING_QUIZ_RELATIVE_PATH" val="Aula_01_N1\quiz\quiz2.quiz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emqXxAWb1OiayV0rdTxxIw&quot;,&quot;gi&quot;:&quot;B_ZoME8Um5gIPsvaw5hqWQ&quot;,&quot;ti&quot;:&quot;characters&quot;,&quot;vs&quot;:{&quot;f&quot;:[690,691],&quot;i&quot;:{&quot;d&quot;:&quot;emqXxAWb1OiayV0rdTxxIw&quot;,&quot;p&quot;:true}}}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9263</TotalTime>
  <Words>1340</Words>
  <Application>Microsoft Office PowerPoint</Application>
  <PresentationFormat>Ecrã Panorâmico</PresentationFormat>
  <Paragraphs>225</Paragraphs>
  <Slides>16</Slides>
  <Notes>16</Notes>
  <HiddenSlides>0</HiddenSlides>
  <MMClips>0</MMClips>
  <ScaleCrop>false</ScaleCrop>
  <HeadingPairs>
    <vt:vector size="8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Segoe UI</vt:lpstr>
      <vt:lpstr>Segoe UI Semibold</vt:lpstr>
      <vt:lpstr>Tema do Office</vt:lpstr>
      <vt:lpstr>Equation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Aula_01_N1</dc:title>
  <dc:creator>Filomena Soares</dc:creator>
  <cp:lastModifiedBy>Filomena Soares</cp:lastModifiedBy>
  <cp:revision>287</cp:revision>
  <dcterms:created xsi:type="dcterms:W3CDTF">2019-03-25T06:42:45Z</dcterms:created>
  <dcterms:modified xsi:type="dcterms:W3CDTF">2021-02-05T08:54:59Z</dcterms:modified>
</cp:coreProperties>
</file>