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284" r:id="rId4"/>
    <p:sldId id="286" r:id="rId5"/>
    <p:sldId id="287" r:id="rId6"/>
    <p:sldId id="278" r:id="rId7"/>
    <p:sldId id="292" r:id="rId8"/>
    <p:sldId id="279" r:id="rId9"/>
    <p:sldId id="293" r:id="rId10"/>
    <p:sldId id="288" r:id="rId11"/>
    <p:sldId id="289" r:id="rId12"/>
    <p:sldId id="290" r:id="rId13"/>
    <p:sldId id="291" r:id="rId14"/>
    <p:sldId id="280" r:id="rId15"/>
    <p:sldId id="295" r:id="rId16"/>
    <p:sldId id="283" r:id="rId17"/>
  </p:sldIdLst>
  <p:sldSz cx="12192000" cy="6858000"/>
  <p:notesSz cx="6858000" cy="9144000"/>
  <p:custDataLst>
    <p:tags r:id="rId19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6FF"/>
    <a:srgbClr val="0C2B8E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68" y="90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651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8934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3466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5086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41315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0680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03246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5298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641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167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0762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7172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6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681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3213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473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09/03/2021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3" Type="http://schemas.openxmlformats.org/officeDocument/2006/relationships/image" Target="../media/image1.jpg"/><Relationship Id="rId7" Type="http://schemas.openxmlformats.org/officeDocument/2006/relationships/image" Target="../media/image2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5" Type="http://schemas.openxmlformats.org/officeDocument/2006/relationships/slide" Target="slide6.xml"/><Relationship Id="rId10" Type="http://schemas.openxmlformats.org/officeDocument/2006/relationships/image" Target="../media/image26.png"/><Relationship Id="rId4" Type="http://schemas.openxmlformats.org/officeDocument/2006/relationships/slide" Target="slide2.xml"/><Relationship Id="rId1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1.jp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openxmlformats.org/officeDocument/2006/relationships/slide" Target="slide6.xml"/><Relationship Id="rId15" Type="http://schemas.openxmlformats.org/officeDocument/2006/relationships/slide" Target="slide14.xml"/><Relationship Id="rId10" Type="http://schemas.openxmlformats.org/officeDocument/2006/relationships/image" Target="../media/image28.png"/><Relationship Id="rId4" Type="http://schemas.openxmlformats.org/officeDocument/2006/relationships/slide" Target="slide2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3.png"/><Relationship Id="rId7" Type="http://schemas.openxmlformats.org/officeDocument/2006/relationships/slide" Target="slide6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tags" Target="../tags/tag6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tags" Target="../tags/tag5.xml"/><Relationship Id="rId6" Type="http://schemas.openxmlformats.org/officeDocument/2006/relationships/slide" Target="slide2.xml"/><Relationship Id="rId24" Type="http://schemas.openxmlformats.org/officeDocument/2006/relationships/image" Target="../media/image46.png"/><Relationship Id="rId32" Type="http://schemas.openxmlformats.org/officeDocument/2006/relationships/slide" Target="slide8.xml"/><Relationship Id="rId5" Type="http://schemas.openxmlformats.org/officeDocument/2006/relationships/image" Target="../media/image1.jp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9" Type="http://schemas.openxmlformats.org/officeDocument/2006/relationships/image" Target="../media/image41.png"/><Relationship Id="rId31" Type="http://schemas.openxmlformats.org/officeDocument/2006/relationships/slide" Target="slide14.xml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3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3" Type="http://schemas.openxmlformats.org/officeDocument/2006/relationships/image" Target="../media/image1.jpg"/><Relationship Id="rId12" Type="http://schemas.openxmlformats.org/officeDocument/2006/relationships/image" Target="../media/image56.png"/><Relationship Id="rId17" Type="http://schemas.openxmlformats.org/officeDocument/2006/relationships/slide" Target="slide8.xml"/><Relationship Id="rId2" Type="http://schemas.openxmlformats.org/officeDocument/2006/relationships/notesSlide" Target="../notesSlides/notesSlide13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55.png"/><Relationship Id="rId5" Type="http://schemas.openxmlformats.org/officeDocument/2006/relationships/slide" Target="slide6.xml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slide" Target="slide2.xml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4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60.png"/><Relationship Id="rId4" Type="http://schemas.openxmlformats.org/officeDocument/2006/relationships/slide" Target="slide14.xml"/><Relationship Id="rId9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5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slide" Target="slide6.xml"/><Relationship Id="rId11" Type="http://schemas.openxmlformats.org/officeDocument/2006/relationships/image" Target="../media/image62.png"/><Relationship Id="rId5" Type="http://schemas.openxmlformats.org/officeDocument/2006/relationships/slide" Target="slide2.xml"/><Relationship Id="rId10" Type="http://schemas.openxmlformats.org/officeDocument/2006/relationships/image" Target="../media/image61.png"/><Relationship Id="rId4" Type="http://schemas.openxmlformats.org/officeDocument/2006/relationships/slide" Target="slide14.xml"/><Relationship Id="rId9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6.xml"/><Relationship Id="rId7" Type="http://schemas.openxmlformats.org/officeDocument/2006/relationships/slide" Target="slide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slide" Target="slide14.xml"/><Relationship Id="rId11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1.jpg"/><Relationship Id="rId4" Type="http://schemas.openxmlformats.org/officeDocument/2006/relationships/slide" Target="slide1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wmf"/><Relationship Id="rId18" Type="http://schemas.openxmlformats.org/officeDocument/2006/relationships/slide" Target="slide8.xml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12" Type="http://schemas.openxmlformats.org/officeDocument/2006/relationships/oleObject" Target="../embeddings/oleObject2.bin"/><Relationship Id="rId17" Type="http://schemas.openxmlformats.org/officeDocument/2006/relationships/slide" Target="slide14.xml"/><Relationship Id="rId2" Type="http://schemas.openxmlformats.org/officeDocument/2006/relationships/tags" Target="../tags/tag4.xml"/><Relationship Id="rId16" Type="http://schemas.openxmlformats.org/officeDocument/2006/relationships/image" Target="../media/image4.png"/><Relationship Id="rId1" Type="http://schemas.openxmlformats.org/officeDocument/2006/relationships/tags" Target="../tags/tag3.xml"/><Relationship Id="rId6" Type="http://schemas.openxmlformats.org/officeDocument/2006/relationships/slide" Target="slide2.xml"/><Relationship Id="rId11" Type="http://schemas.openxmlformats.org/officeDocument/2006/relationships/image" Target="../media/image6.wmf"/><Relationship Id="rId5" Type="http://schemas.openxmlformats.org/officeDocument/2006/relationships/image" Target="../media/image1.jpg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Relationship Id="rId1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rumpexcel.com/calendar-to-do-list-template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9.gif"/><Relationship Id="rId12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slide" Target="slide14.xml"/><Relationship Id="rId5" Type="http://schemas.openxmlformats.org/officeDocument/2006/relationships/slide" Target="slide6.xml"/><Relationship Id="rId10" Type="http://schemas.openxmlformats.org/officeDocument/2006/relationships/hyperlink" Target="https://en.wikipedia.org/wiki/Battleship_(game)" TargetMode="External"/><Relationship Id="rId4" Type="http://schemas.openxmlformats.org/officeDocument/2006/relationships/slide" Target="slide2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6.wmf"/><Relationship Id="rId3" Type="http://schemas.openxmlformats.org/officeDocument/2006/relationships/image" Target="../media/image1.jpg"/><Relationship Id="rId21" Type="http://schemas.openxmlformats.org/officeDocument/2006/relationships/slide" Target="slide14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9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6.bin"/><Relationship Id="rId5" Type="http://schemas.openxmlformats.org/officeDocument/2006/relationships/slide" Target="slide6.xml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0.bin"/><Relationship Id="rId4" Type="http://schemas.openxmlformats.org/officeDocument/2006/relationships/slide" Target="slide2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4.wmf"/><Relationship Id="rId22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jpg"/><Relationship Id="rId7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.jpg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7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15" Type="http://schemas.openxmlformats.org/officeDocument/2006/relationships/slide" Target="slide14.xml"/><Relationship Id="rId10" Type="http://schemas.openxmlformats.org/officeDocument/2006/relationships/image" Target="../media/image19.wmf"/><Relationship Id="rId4" Type="http://schemas.openxmlformats.org/officeDocument/2006/relationships/slide" Target="slide2.xml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14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.jpg"/><Relationship Id="rId5" Type="http://schemas.openxmlformats.org/officeDocument/2006/relationships/slide" Target="slide6.xml"/><Relationship Id="rId10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3" Type="http://schemas.openxmlformats.org/officeDocument/2006/relationships/slide" Target="slide2.xml"/><Relationship Id="rId7" Type="http://schemas.openxmlformats.org/officeDocument/2006/relationships/image" Target="../media/image2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slide" Target="slide14.xml"/><Relationship Id="rId4" Type="http://schemas.openxmlformats.org/officeDocument/2006/relationships/slide" Target="slide6.xml"/><Relationship Id="rId1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F25E4F"/>
                </a:solidFill>
              </a:rPr>
              <a:t>Ține minte</a:t>
            </a:r>
            <a:r>
              <a:rPr lang="en-GB" sz="2400" b="1" dirty="0">
                <a:solidFill>
                  <a:srgbClr val="F25E4F"/>
                </a:solidFill>
              </a:rPr>
              <a:t>!</a:t>
            </a:r>
            <a:r>
              <a:rPr lang="en-GB" sz="2000" dirty="0"/>
              <a:t> </a:t>
            </a:r>
          </a:p>
          <a:p>
            <a:r>
              <a:rPr lang="ro-RO" sz="2000" dirty="0">
                <a:solidFill>
                  <a:srgbClr val="0C2B8E"/>
                </a:solidFill>
              </a:rPr>
              <a:t>P</a:t>
            </a:r>
            <a:r>
              <a:rPr lang="en-GB" sz="2000" dirty="0" err="1">
                <a:solidFill>
                  <a:srgbClr val="0C2B8E"/>
                </a:solidFill>
              </a:rPr>
              <a:t>oţi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ro-RO" sz="2000" b="1" dirty="0">
                <a:solidFill>
                  <a:srgbClr val="0C2B8E"/>
                </a:solidFill>
              </a:rPr>
              <a:t>naviga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prin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toate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secțiunile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dirty="0">
                <a:solidFill>
                  <a:srgbClr val="0C2B8E"/>
                </a:solidFill>
              </a:rPr>
              <a:t>(</a:t>
            </a:r>
            <a:r>
              <a:rPr lang="ro-RO" sz="2000" dirty="0" err="1">
                <a:solidFill>
                  <a:srgbClr val="0C2B8E"/>
                </a:solidFill>
              </a:rPr>
              <a:t>enter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sau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ro-RO" sz="2000" dirty="0">
                <a:solidFill>
                  <a:srgbClr val="0C2B8E"/>
                </a:solidFill>
              </a:rPr>
              <a:t>dă </a:t>
            </a:r>
            <a:r>
              <a:rPr lang="en-GB" sz="2000" dirty="0" err="1">
                <a:solidFill>
                  <a:srgbClr val="0C2B8E"/>
                </a:solidFill>
              </a:rPr>
              <a:t>clic</a:t>
            </a:r>
            <a:r>
              <a:rPr lang="en-GB" sz="2000" dirty="0">
                <a:solidFill>
                  <a:srgbClr val="0C2B8E"/>
                </a:solidFill>
              </a:rPr>
              <a:t>) </a:t>
            </a:r>
            <a:r>
              <a:rPr lang="en-GB" sz="2000" dirty="0" err="1">
                <a:solidFill>
                  <a:srgbClr val="0C2B8E"/>
                </a:solidFill>
              </a:rPr>
              <a:t>sau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alege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secțiunea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ro-RO" sz="2000" dirty="0">
                <a:solidFill>
                  <a:srgbClr val="0C2B8E"/>
                </a:solidFill>
              </a:rPr>
              <a:t>dând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clic</a:t>
            </a:r>
            <a:r>
              <a:rPr lang="en-GB" sz="2000" dirty="0">
                <a:solidFill>
                  <a:srgbClr val="0C2B8E"/>
                </a:solidFill>
              </a:rPr>
              <a:t> pe ea.</a:t>
            </a:r>
          </a:p>
          <a:p>
            <a:r>
              <a:rPr lang="ro-RO" sz="2000" dirty="0">
                <a:solidFill>
                  <a:srgbClr val="0C2B8E"/>
                </a:solidFill>
              </a:rPr>
              <a:t>Folosește secțiunea</a:t>
            </a:r>
            <a:r>
              <a:rPr lang="en-GB" sz="2000" dirty="0">
                <a:solidFill>
                  <a:srgbClr val="0C2B8E"/>
                </a:solidFill>
              </a:rPr>
              <a:t> „</a:t>
            </a:r>
            <a:r>
              <a:rPr lang="ro-RO" sz="2000" b="1" dirty="0">
                <a:solidFill>
                  <a:srgbClr val="0C2B8E"/>
                </a:solidFill>
              </a:rPr>
              <a:t>Î</a:t>
            </a:r>
            <a:r>
              <a:rPr lang="en-GB" sz="2000" b="1" dirty="0" err="1">
                <a:solidFill>
                  <a:srgbClr val="0C2B8E"/>
                </a:solidFill>
              </a:rPr>
              <a:t>ncearc</a:t>
            </a:r>
            <a:r>
              <a:rPr lang="ro-RO" sz="2000" b="1" dirty="0">
                <a:solidFill>
                  <a:srgbClr val="0C2B8E"/>
                </a:solidFill>
              </a:rPr>
              <a:t>ă</a:t>
            </a:r>
            <a:r>
              <a:rPr lang="en-GB" sz="2000" dirty="0">
                <a:solidFill>
                  <a:srgbClr val="0C2B8E"/>
                </a:solidFill>
              </a:rPr>
              <a:t>"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ro-RO" sz="2000" u="sng" dirty="0">
                <a:solidFill>
                  <a:srgbClr val="0C2B8E"/>
                </a:solidFill>
              </a:rPr>
              <a:t>doar d</a:t>
            </a:r>
            <a:r>
              <a:rPr lang="en-GB" sz="2000" u="sng" dirty="0" err="1">
                <a:solidFill>
                  <a:srgbClr val="0C2B8E"/>
                </a:solidFill>
              </a:rPr>
              <a:t>upă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explorarea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întregului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conținut</a:t>
            </a:r>
            <a:r>
              <a:rPr lang="en-GB" sz="2000" u="sng" dirty="0">
                <a:solidFill>
                  <a:srgbClr val="0C2B8E"/>
                </a:solidFill>
              </a:rPr>
              <a:t> al </a:t>
            </a:r>
            <a:r>
              <a:rPr lang="en-GB" sz="2000" u="sng" dirty="0" err="1">
                <a:solidFill>
                  <a:srgbClr val="0C2B8E"/>
                </a:solidFill>
              </a:rPr>
              <a:t>lecției</a:t>
            </a:r>
            <a:r>
              <a:rPr lang="en-GB" sz="2000" u="sng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Ce este o matrice?...</a:t>
            </a: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Dimensiune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tip</a:t>
            </a:r>
            <a:r>
              <a:rPr lang="ro-RO" b="1" dirty="0" err="1">
                <a:solidFill>
                  <a:schemeClr val="tx1"/>
                </a:solidFill>
              </a:rPr>
              <a:t>ul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Elemente</a:t>
            </a:r>
            <a:r>
              <a:rPr lang="ro-RO" b="1" dirty="0">
                <a:solidFill>
                  <a:schemeClr val="tx1"/>
                </a:solidFill>
              </a:rPr>
              <a:t>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intrările</a:t>
            </a:r>
            <a:r>
              <a:rPr lang="en-GB" b="1" dirty="0">
                <a:solidFill>
                  <a:schemeClr val="tx1"/>
                </a:solidFill>
              </a:rPr>
              <a:t> unei matrice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3686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Material creat de echipa</a:t>
            </a:r>
            <a:r>
              <a:rPr lang="en-GB" sz="1600" dirty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Planul lecției 1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1">
            <a:extLst>
              <a:ext uri="{FF2B5EF4-FFF2-40B4-BE49-F238E27FC236}">
                <a16:creationId xmlns:a16="http://schemas.microsoft.com/office/drawing/2014/main" id="{62CB4FD8-D4ED-49B2-ACC0-CB87EBD0059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BE3E0F26-8DB7-408C-BA1F-E64801DB9EC5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Ce este o matrice?...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Dimensiune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tip</a:t>
            </a:r>
            <a:r>
              <a:rPr lang="ro-RO" b="1" dirty="0" err="1">
                <a:solidFill>
                  <a:schemeClr val="tx1"/>
                </a:solidFill>
              </a:rPr>
              <a:t>ul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6179850" y="857359"/>
            <a:ext cx="1612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u="sng" dirty="0">
                <a:solidFill>
                  <a:srgbClr val="C00000"/>
                </a:solidFill>
              </a:rPr>
              <a:t>Observa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5A0BCEE-2FD2-48F5-A119-F26EE426602B}"/>
              </a:ext>
            </a:extLst>
          </p:cNvPr>
          <p:cNvSpPr/>
          <p:nvPr/>
        </p:nvSpPr>
        <p:spPr>
          <a:xfrm>
            <a:off x="7001356" y="2299357"/>
            <a:ext cx="485228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/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generală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prezentat</a:t>
                </a:r>
                <a:r>
                  <a:rPr lang="ro-RO" sz="2400" dirty="0"/>
                  <a:t>ă</a:t>
                </a:r>
                <a:r>
                  <a:rPr lang="en-GB" sz="2400" dirty="0"/>
                  <a:t> într-o </a:t>
                </a:r>
                <a:r>
                  <a:rPr lang="en-GB" sz="2400" b="1" u="sng" dirty="0" err="1">
                    <a:solidFill>
                      <a:srgbClr val="F25E4F"/>
                    </a:solidFill>
                  </a:rPr>
                  <a:t>formă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 </a:t>
                </a:r>
                <a:r>
                  <a:rPr lang="ro-RO" sz="2400" b="1" u="sng" dirty="0">
                    <a:solidFill>
                      <a:srgbClr val="F25E4F"/>
                    </a:solidFill>
                  </a:rPr>
                  <a:t>redusă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 </a:t>
                </a:r>
                <a:endParaRPr lang="en-GB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  <a:blipFill>
                <a:blip r:embed="rId7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5F90266C-8B28-4A8A-B6D7-9DB0CBE78EDE}"/>
              </a:ext>
            </a:extLst>
          </p:cNvPr>
          <p:cNvSpPr/>
          <p:nvPr/>
        </p:nvSpPr>
        <p:spPr>
          <a:xfrm>
            <a:off x="3243533" y="4441822"/>
            <a:ext cx="777950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/>
              <p:nvPr/>
            </p:nvSpPr>
            <p:spPr>
              <a:xfrm>
                <a:off x="3243533" y="4829263"/>
                <a:ext cx="297146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generală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prezentat</a:t>
                </a:r>
                <a:r>
                  <a:rPr lang="ro-RO" sz="2400" dirty="0"/>
                  <a:t>ă</a:t>
                </a:r>
                <a:r>
                  <a:rPr lang="en-GB" sz="2400" dirty="0"/>
                  <a:t> </a:t>
                </a:r>
                <a:r>
                  <a:rPr lang="en-GB" sz="2400" dirty="0" err="1"/>
                  <a:t>într</a:t>
                </a:r>
                <a:r>
                  <a:rPr lang="en-GB" sz="2400" dirty="0"/>
                  <a:t>-</a:t>
                </a:r>
                <a:r>
                  <a:rPr lang="ro-RO" sz="2400" dirty="0"/>
                  <a:t>o</a:t>
                </a:r>
                <a:r>
                  <a:rPr lang="en-GB" sz="2400" dirty="0"/>
                  <a:t>  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formă extinsă </a:t>
                </a:r>
                <a:endParaRPr lang="en-GB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533" y="4829263"/>
                <a:ext cx="2971467" cy="1200329"/>
              </a:xfrm>
              <a:prstGeom prst="rect">
                <a:avLst/>
              </a:prstGeom>
              <a:blipFill>
                <a:blip r:embed="rId12"/>
                <a:stretch>
                  <a:fillRect t="-4061" r="-553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32">
            <a:extLst>
              <a:ext uri="{FF2B5EF4-FFF2-40B4-BE49-F238E27FC236}">
                <a16:creationId xmlns:a16="http://schemas.microsoft.com/office/drawing/2014/main" id="{ED4B2EFD-2FAD-413F-8DF9-DD29E02C165F}"/>
              </a:ext>
            </a:extLst>
          </p:cNvPr>
          <p:cNvSpPr/>
          <p:nvPr/>
        </p:nvSpPr>
        <p:spPr>
          <a:xfrm>
            <a:off x="2416311" y="1826143"/>
            <a:ext cx="438824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endParaRPr lang="en-GB" sz="2800" dirty="0">
              <a:solidFill>
                <a:srgbClr val="0C2B8E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ro-RO" sz="2800" b="1" u="sng" dirty="0">
                <a:solidFill>
                  <a:srgbClr val="0C2B8E"/>
                </a:solidFill>
              </a:rPr>
              <a:t>Singurele</a:t>
            </a:r>
            <a:r>
              <a:rPr lang="en-GB" sz="2800" b="1" u="sng" dirty="0">
                <a:solidFill>
                  <a:srgbClr val="0C2B8E"/>
                </a:solidFill>
              </a:rPr>
              <a:t> informații</a:t>
            </a:r>
            <a:r>
              <a:rPr lang="en-GB" sz="2800" dirty="0">
                <a:solidFill>
                  <a:srgbClr val="0C2B8E"/>
                </a:solidFill>
              </a:rPr>
              <a:t> care pot fi extrase din aceste scheme generale simple </a:t>
            </a:r>
            <a:r>
              <a:rPr lang="en-GB" sz="2800" dirty="0" err="1">
                <a:solidFill>
                  <a:srgbClr val="0C2B8E"/>
                </a:solidFill>
              </a:rPr>
              <a:t>este</a:t>
            </a:r>
            <a:r>
              <a:rPr lang="en-GB" sz="2800" dirty="0">
                <a:solidFill>
                  <a:srgbClr val="0C2B8E"/>
                </a:solidFill>
              </a:rPr>
              <a:t> </a:t>
            </a:r>
            <a:r>
              <a:rPr lang="ro-RO" sz="2800" b="1" u="sng" dirty="0">
                <a:solidFill>
                  <a:srgbClr val="0C2B8E"/>
                </a:solidFill>
              </a:rPr>
              <a:t>t</a:t>
            </a:r>
            <a:r>
              <a:rPr lang="en-GB" sz="2800" b="1" u="sng" dirty="0" err="1">
                <a:solidFill>
                  <a:srgbClr val="0C2B8E"/>
                </a:solidFill>
              </a:rPr>
              <a:t>ip</a:t>
            </a:r>
            <a:r>
              <a:rPr lang="ro-RO" sz="2800" b="1" u="sng" dirty="0" err="1">
                <a:solidFill>
                  <a:srgbClr val="0C2B8E"/>
                </a:solidFill>
              </a:rPr>
              <a:t>ul</a:t>
            </a:r>
            <a:r>
              <a:rPr lang="en-GB" sz="2800" b="1" u="sng" dirty="0">
                <a:solidFill>
                  <a:srgbClr val="0C2B8E"/>
                </a:solidFill>
              </a:rPr>
              <a:t> </a:t>
            </a:r>
            <a:r>
              <a:rPr lang="en-GB" sz="2800" b="1" u="sng" dirty="0" err="1">
                <a:solidFill>
                  <a:srgbClr val="0C2B8E"/>
                </a:solidFill>
              </a:rPr>
              <a:t>matrice</a:t>
            </a:r>
            <a:r>
              <a:rPr lang="ro-RO" sz="2800" b="1" u="sng" dirty="0">
                <a:solidFill>
                  <a:srgbClr val="0C2B8E"/>
                </a:solidFill>
              </a:rPr>
              <a:t>i</a:t>
            </a:r>
            <a:r>
              <a:rPr lang="en-GB" sz="2800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3B90A3C-F3B3-446B-B2F7-C6E9F55E036C}"/>
              </a:ext>
            </a:extLst>
          </p:cNvPr>
          <p:cNvSpPr/>
          <p:nvPr/>
        </p:nvSpPr>
        <p:spPr>
          <a:xfrm>
            <a:off x="2385678" y="528335"/>
            <a:ext cx="1318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F25E4F"/>
                </a:solidFill>
              </a:rPr>
              <a:t>Notaţie</a:t>
            </a:r>
          </a:p>
        </p:txBody>
      </p:sp>
      <p:sp>
        <p:nvSpPr>
          <p:cNvPr id="24" name="Retângulo: Cantos Arredondados 13">
            <a:hlinkClick r:id="rId13" action="ppaction://hlinksldjump"/>
            <a:extLst>
              <a:ext uri="{FF2B5EF4-FFF2-40B4-BE49-F238E27FC236}">
                <a16:creationId xmlns:a16="http://schemas.microsoft.com/office/drawing/2014/main" id="{38C7001E-62B5-42EB-BE7A-2F0AF530A123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16">
            <a:hlinkClick r:id="rId14" action="ppaction://hlinksldjump"/>
            <a:extLst>
              <a:ext uri="{FF2B5EF4-FFF2-40B4-BE49-F238E27FC236}">
                <a16:creationId xmlns:a16="http://schemas.microsoft.com/office/drawing/2014/main" id="{D759DFF2-77E7-45BB-9D56-89122A58B81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Elemente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intrările</a:t>
            </a:r>
            <a:r>
              <a:rPr lang="en-GB" b="1" dirty="0">
                <a:solidFill>
                  <a:schemeClr val="tx1"/>
                </a:solidFill>
              </a:rPr>
              <a:t> unei matrice</a:t>
            </a:r>
          </a:p>
        </p:txBody>
      </p:sp>
    </p:spTree>
    <p:extLst>
      <p:ext uri="{BB962C8B-B14F-4D97-AF65-F5344CB8AC3E}">
        <p14:creationId xmlns:p14="http://schemas.microsoft.com/office/powerpoint/2010/main" val="18818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3" grpId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31723AF8-0F7C-4F5C-8533-9E17A6EB57EF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Ce este o matrice?...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Dimensiune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tip</a:t>
            </a:r>
            <a:r>
              <a:rPr lang="ro-RO" b="1" dirty="0" err="1">
                <a:solidFill>
                  <a:schemeClr val="tx1"/>
                </a:solidFill>
              </a:rPr>
              <a:t>ul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6179850" y="857359"/>
            <a:ext cx="1766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u="sng" dirty="0" err="1">
                <a:solidFill>
                  <a:srgbClr val="C00000"/>
                </a:solidFill>
              </a:rPr>
              <a:t>Observ</a:t>
            </a:r>
            <a:r>
              <a:rPr lang="ro-RO" sz="3600" b="1" u="sng" dirty="0">
                <a:solidFill>
                  <a:srgbClr val="C00000"/>
                </a:solidFill>
              </a:rPr>
              <a:t>ă</a:t>
            </a:r>
            <a:endParaRPr lang="en-GB" sz="36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ACB4948-6893-48FA-A70F-8C5A4BD86263}"/>
                  </a:ext>
                </a:extLst>
              </p:cNvPr>
              <p:cNvSpPr/>
              <p:nvPr/>
            </p:nvSpPr>
            <p:spPr>
              <a:xfrm>
                <a:off x="3857672" y="2664050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ACB4948-6893-48FA-A70F-8C5A4BD86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72" y="2664050"/>
                <a:ext cx="5673009" cy="17018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eta: Para a Direita 24">
                <a:extLst>
                  <a:ext uri="{FF2B5EF4-FFF2-40B4-BE49-F238E27FC236}">
                    <a16:creationId xmlns:a16="http://schemas.microsoft.com/office/drawing/2014/main" id="{A2C40835-2337-4251-B82A-D38C344CBE2C}"/>
                  </a:ext>
                </a:extLst>
              </p:cNvPr>
              <p:cNvSpPr/>
              <p:nvPr/>
            </p:nvSpPr>
            <p:spPr>
              <a:xfrm>
                <a:off x="5526718" y="1997088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solidFill>
                <a:srgbClr val="0C2B8E"/>
              </a:solidFill>
              <a:ln>
                <a:solidFill>
                  <a:srgbClr val="0C2B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/>
                  <a:t> cre</a:t>
                </a:r>
                <a:r>
                  <a:rPr lang="ro-RO" sz="2400" dirty="0"/>
                  <a:t>ș</a:t>
                </a:r>
                <a:r>
                  <a:rPr lang="en-GB" sz="2400" dirty="0"/>
                  <a:t>te de la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400" dirty="0"/>
                  <a:t> </a:t>
                </a:r>
                <a:r>
                  <a:rPr lang="ro-RO" sz="2400" dirty="0"/>
                  <a:t>la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Seta: Para a Direita 24">
                <a:extLst>
                  <a:ext uri="{FF2B5EF4-FFF2-40B4-BE49-F238E27FC236}">
                    <a16:creationId xmlns:a16="http://schemas.microsoft.com/office/drawing/2014/main" id="{A2C40835-2337-4251-B82A-D38C344CBE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718" y="1997088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0"/>
                <a:stretch>
                  <a:fillRect b="-11538"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eta: Para a Direita 31">
                <a:extLst>
                  <a:ext uri="{FF2B5EF4-FFF2-40B4-BE49-F238E27FC236}">
                    <a16:creationId xmlns:a16="http://schemas.microsoft.com/office/drawing/2014/main" id="{297F53D0-9321-417D-BB4D-534D7871FD22}"/>
                  </a:ext>
                </a:extLst>
              </p:cNvPr>
              <p:cNvSpPr/>
              <p:nvPr/>
            </p:nvSpPr>
            <p:spPr>
              <a:xfrm>
                <a:off x="5526718" y="4376881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noFill/>
              <a:ln w="38100">
                <a:solidFill>
                  <a:srgbClr val="0C2B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PT" sz="3200" b="1" i="1" smtClean="0">
                        <a:ln>
                          <a:solidFill>
                            <a:srgbClr val="0C2B8E"/>
                          </a:solidFill>
                        </a:ln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800" b="1" dirty="0">
                    <a:ln>
                      <a:solidFill>
                        <a:srgbClr val="0C2B8E"/>
                      </a:solidFill>
                    </a:ln>
                    <a:solidFill>
                      <a:srgbClr val="0C2B8E"/>
                    </a:solidFill>
                  </a:rPr>
                  <a:t> </a:t>
                </a:r>
                <a:r>
                  <a:rPr lang="en-GB" sz="2800" dirty="0">
                    <a:ln>
                      <a:solidFill>
                        <a:srgbClr val="0C2B8E"/>
                      </a:solidFill>
                    </a:ln>
                    <a:solidFill>
                      <a:srgbClr val="0C2B8E"/>
                    </a:solidFill>
                  </a:rPr>
                  <a:t>Coloane</a:t>
                </a:r>
                <a:endParaRPr lang="en-GB" sz="2400" dirty="0">
                  <a:ln>
                    <a:solidFill>
                      <a:srgbClr val="0C2B8E"/>
                    </a:solidFill>
                  </a:ln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2" name="Seta: Para a Direita 31">
                <a:extLst>
                  <a:ext uri="{FF2B5EF4-FFF2-40B4-BE49-F238E27FC236}">
                    <a16:creationId xmlns:a16="http://schemas.microsoft.com/office/drawing/2014/main" id="{297F53D0-9321-417D-BB4D-534D7871F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718" y="4376881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eta: Para a Direita 33">
                <a:extLst>
                  <a:ext uri="{FF2B5EF4-FFF2-40B4-BE49-F238E27FC236}">
                    <a16:creationId xmlns:a16="http://schemas.microsoft.com/office/drawing/2014/main" id="{7D7593AC-8116-40F8-8AB4-FF61C19C4C97}"/>
                  </a:ext>
                </a:extLst>
              </p:cNvPr>
              <p:cNvSpPr/>
              <p:nvPr/>
            </p:nvSpPr>
            <p:spPr>
              <a:xfrm rot="16200000" flipH="1">
                <a:off x="3950415" y="3141341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solidFill>
                <a:srgbClr val="F25E4F"/>
              </a:solidFill>
              <a:ln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dirty="0"/>
                  <a:t> Cre</a:t>
                </a:r>
                <a:r>
                  <a:rPr lang="ro-RO" dirty="0"/>
                  <a:t>ș</a:t>
                </a:r>
                <a:r>
                  <a:rPr lang="en-GB" dirty="0"/>
                  <a:t>te </a:t>
                </a:r>
              </a:p>
              <a:p>
                <a:pPr algn="ctr"/>
                <a:r>
                  <a:rPr lang="ro-RO" dirty="0"/>
                  <a:t>De la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</a:t>
                </a:r>
                <a:r>
                  <a:rPr lang="ro-RO" dirty="0"/>
                  <a:t>la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4" name="Seta: Para a Direita 33">
                <a:extLst>
                  <a:ext uri="{FF2B5EF4-FFF2-40B4-BE49-F238E27FC236}">
                    <a16:creationId xmlns:a16="http://schemas.microsoft.com/office/drawing/2014/main" id="{7D7593AC-8116-40F8-8AB4-FF61C19C4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3950415" y="3141341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2"/>
                <a:stretch>
                  <a:fillRect l="-2857" r="-17143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eta: Para a Direita 34">
                <a:extLst>
                  <a:ext uri="{FF2B5EF4-FFF2-40B4-BE49-F238E27FC236}">
                    <a16:creationId xmlns:a16="http://schemas.microsoft.com/office/drawing/2014/main" id="{B2A61A33-B9F9-4EF3-A5A6-DCD434923DAB}"/>
                  </a:ext>
                </a:extLst>
              </p:cNvPr>
              <p:cNvSpPr/>
              <p:nvPr/>
            </p:nvSpPr>
            <p:spPr>
              <a:xfrm rot="16200000" flipH="1">
                <a:off x="8400335" y="2881706"/>
                <a:ext cx="1948079" cy="1063256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noFill/>
              <a:ln w="38100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PT" sz="3200" b="1" i="1" smtClean="0">
                        <a:ln>
                          <a:solidFill>
                            <a:srgbClr val="F25E4F"/>
                          </a:solidFill>
                        </a:ln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GB" sz="2800" dirty="0">
                    <a:ln>
                      <a:solidFill>
                        <a:srgbClr val="F25E4F"/>
                      </a:solidFill>
                    </a:ln>
                    <a:solidFill>
                      <a:srgbClr val="F25E4F"/>
                    </a:solidFill>
                  </a:rPr>
                  <a:t> Rânduri </a:t>
                </a:r>
              </a:p>
            </p:txBody>
          </p:sp>
        </mc:Choice>
        <mc:Fallback xmlns="">
          <p:sp>
            <p:nvSpPr>
              <p:cNvPr id="35" name="Seta: Para a Direita 34">
                <a:extLst>
                  <a:ext uri="{FF2B5EF4-FFF2-40B4-BE49-F238E27FC236}">
                    <a16:creationId xmlns:a16="http://schemas.microsoft.com/office/drawing/2014/main" id="{B2A61A33-B9F9-4EF3-A5A6-DCD434923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8400335" y="2881706"/>
                <a:ext cx="1948079" cy="1063256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8914826D-AA91-43A8-A5DE-3D3D644D6288}"/>
                  </a:ext>
                </a:extLst>
              </p:cNvPr>
              <p:cNvSpPr/>
              <p:nvPr/>
            </p:nvSpPr>
            <p:spPr>
              <a:xfrm>
                <a:off x="5447265" y="5128600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8914826D-AA91-43A8-A5DE-3D3D644D6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265" y="5128600"/>
                <a:ext cx="3158836" cy="8628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B22C391F-29BB-47DA-92E8-8C7C81F78B30}"/>
              </a:ext>
            </a:extLst>
          </p:cNvPr>
          <p:cNvSpPr/>
          <p:nvPr/>
        </p:nvSpPr>
        <p:spPr>
          <a:xfrm>
            <a:off x="6688438" y="5392548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2D0637-7CA7-4867-B629-B55E71A49938}"/>
              </a:ext>
            </a:extLst>
          </p:cNvPr>
          <p:cNvSpPr/>
          <p:nvPr/>
        </p:nvSpPr>
        <p:spPr>
          <a:xfrm>
            <a:off x="6795465" y="5413330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AC7D0B4-64FE-4929-94F2-2AC65761909F}"/>
              </a:ext>
            </a:extLst>
          </p:cNvPr>
          <p:cNvSpPr/>
          <p:nvPr/>
        </p:nvSpPr>
        <p:spPr>
          <a:xfrm>
            <a:off x="8059660" y="5693430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72C5BFE-53CB-4E4F-9AB1-6992069CF41D}"/>
              </a:ext>
            </a:extLst>
          </p:cNvPr>
          <p:cNvSpPr/>
          <p:nvPr/>
        </p:nvSpPr>
        <p:spPr>
          <a:xfrm>
            <a:off x="8012404" y="5368206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39E7472-4EC8-4313-9B5A-8BCF9470E1DB}"/>
              </a:ext>
            </a:extLst>
          </p:cNvPr>
          <p:cNvSpPr/>
          <p:nvPr/>
        </p:nvSpPr>
        <p:spPr>
          <a:xfrm>
            <a:off x="5611584" y="2824518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3417F79-1678-451F-945A-B0904D32A085}"/>
              </a:ext>
            </a:extLst>
          </p:cNvPr>
          <p:cNvSpPr/>
          <p:nvPr/>
        </p:nvSpPr>
        <p:spPr>
          <a:xfrm>
            <a:off x="5626291" y="3252126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8AA599-8C57-4E38-B204-8CD76AF2A25D}"/>
              </a:ext>
            </a:extLst>
          </p:cNvPr>
          <p:cNvSpPr/>
          <p:nvPr/>
        </p:nvSpPr>
        <p:spPr>
          <a:xfrm>
            <a:off x="5632073" y="4086000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5DB5811-CBD9-4F3C-9EAD-D83E70A3217E}"/>
              </a:ext>
            </a:extLst>
          </p:cNvPr>
          <p:cNvSpPr/>
          <p:nvPr/>
        </p:nvSpPr>
        <p:spPr>
          <a:xfrm>
            <a:off x="5799609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B207C11-557B-42B1-8C6D-BD7833C4F4E0}"/>
              </a:ext>
            </a:extLst>
          </p:cNvPr>
          <p:cNvSpPr/>
          <p:nvPr/>
        </p:nvSpPr>
        <p:spPr>
          <a:xfrm>
            <a:off x="6749884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758A162-33C0-402E-B68F-1489FDF4038F}"/>
              </a:ext>
            </a:extLst>
          </p:cNvPr>
          <p:cNvSpPr/>
          <p:nvPr/>
        </p:nvSpPr>
        <p:spPr>
          <a:xfrm>
            <a:off x="8354101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tângulo: Cantos Arredondados 13">
            <a:hlinkClick r:id="rId15" action="ppaction://hlinksldjump"/>
            <a:extLst>
              <a:ext uri="{FF2B5EF4-FFF2-40B4-BE49-F238E27FC236}">
                <a16:creationId xmlns:a16="http://schemas.microsoft.com/office/drawing/2014/main" id="{8AB739CC-F1D3-46E4-8A36-16419B165034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16">
            <a:hlinkClick r:id="rId16" action="ppaction://hlinksldjump"/>
            <a:extLst>
              <a:ext uri="{FF2B5EF4-FFF2-40B4-BE49-F238E27FC236}">
                <a16:creationId xmlns:a16="http://schemas.microsoft.com/office/drawing/2014/main" id="{87006A25-7991-4AB1-83D3-FFA6CB0813B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Elemente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intrările</a:t>
            </a:r>
            <a:r>
              <a:rPr lang="en-GB" b="1" dirty="0">
                <a:solidFill>
                  <a:schemeClr val="tx1"/>
                </a:solidFill>
              </a:rPr>
              <a:t> unei matrice</a:t>
            </a:r>
          </a:p>
        </p:txBody>
      </p:sp>
    </p:spTree>
    <p:extLst>
      <p:ext uri="{BB962C8B-B14F-4D97-AF65-F5344CB8AC3E}">
        <p14:creationId xmlns:p14="http://schemas.microsoft.com/office/powerpoint/2010/main" val="28351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9EE80519-98F7-42D7-85F6-942ECF78289E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Ce este o matrice?...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Dimensiune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tip</a:t>
            </a:r>
            <a:r>
              <a:rPr lang="ro-RO" b="1" dirty="0" err="1">
                <a:solidFill>
                  <a:schemeClr val="tx1"/>
                </a:solidFill>
              </a:rPr>
              <a:t>ul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7CE93B0-523F-46C0-8737-1D8C81943D54}"/>
              </a:ext>
            </a:extLst>
          </p:cNvPr>
          <p:cNvSpPr/>
          <p:nvPr/>
        </p:nvSpPr>
        <p:spPr>
          <a:xfrm>
            <a:off x="2672276" y="36780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1A0A2698-358F-47E9-B75B-EDB18FC6318E}"/>
                  </a:ext>
                </a:extLst>
              </p:cNvPr>
              <p:cNvSpPr/>
              <p:nvPr/>
            </p:nvSpPr>
            <p:spPr>
              <a:xfrm>
                <a:off x="4243027" y="416353"/>
                <a:ext cx="5505023" cy="1961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Aft>
                    <a:spcPts val="600"/>
                  </a:spcAft>
                </a:pPr>
                <a:r>
                  <a:rPr lang="ro-RO" sz="2400" dirty="0">
                    <a:solidFill>
                      <a:sysClr val="windowText" lastClr="000000"/>
                    </a:solidFill>
                  </a:rPr>
                  <a:t>Se dau matricele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lvl="0"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  <a:p>
                <a:pPr lvl="0" algn="ctr">
                  <a:spcBef>
                    <a:spcPts val="600"/>
                  </a:spcBef>
                </a:pPr>
                <a:r>
                  <a:rPr lang="en-GB" sz="2400" dirty="0"/>
                  <a:t>Avem, de exemplu:   </a:t>
                </a: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1A0A2698-358F-47E9-B75B-EDB18FC63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027" y="416353"/>
                <a:ext cx="5505023" cy="1961499"/>
              </a:xfrm>
              <a:prstGeom prst="rect">
                <a:avLst/>
              </a:prstGeom>
              <a:blipFill>
                <a:blip r:embed="rId9"/>
                <a:stretch>
                  <a:fillRect t="-2484" b="-5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8A290828-FDD7-4E10-96AB-A12A15F8F67E}"/>
              </a:ext>
            </a:extLst>
          </p:cNvPr>
          <p:cNvSpPr/>
          <p:nvPr/>
        </p:nvSpPr>
        <p:spPr>
          <a:xfrm>
            <a:off x="2363931" y="5087835"/>
            <a:ext cx="4307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C2B8E"/>
                </a:solidFill>
              </a:rPr>
              <a:t>Poți identifica elementele?</a:t>
            </a:r>
          </a:p>
          <a:p>
            <a:pPr algn="ctr"/>
            <a:r>
              <a:rPr lang="en-GB" sz="1600" dirty="0">
                <a:solidFill>
                  <a:srgbClr val="0C2B8E"/>
                </a:solidFill>
              </a:rPr>
              <a:t>(</a:t>
            </a:r>
            <a:r>
              <a:rPr lang="en-GB" sz="1600" b="1" dirty="0">
                <a:solidFill>
                  <a:srgbClr val="0C2B8E"/>
                </a:solidFill>
              </a:rPr>
              <a:t>Faceți clic pe fiecare element </a:t>
            </a:r>
            <a:r>
              <a:rPr lang="en-GB" sz="1600" dirty="0">
                <a:solidFill>
                  <a:srgbClr val="0C2B8E"/>
                </a:solidFill>
              </a:rPr>
              <a:t>pentru a vedea răspunsul)</a:t>
            </a:r>
            <a:endParaRPr lang="en-GB" sz="1400" dirty="0"/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FF50EB3A-000E-4ECA-9B95-21AC635E760D}"/>
              </a:ext>
            </a:extLst>
          </p:cNvPr>
          <p:cNvSpPr/>
          <p:nvPr/>
        </p:nvSpPr>
        <p:spPr>
          <a:xfrm>
            <a:off x="5306146" y="1245976"/>
            <a:ext cx="573022" cy="351280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Conexão reta unidirecional 55">
            <a:extLst>
              <a:ext uri="{FF2B5EF4-FFF2-40B4-BE49-F238E27FC236}">
                <a16:creationId xmlns:a16="http://schemas.microsoft.com/office/drawing/2014/main" id="{CBE23DAF-29C8-4E14-8101-3EAE1CC7FCF8}"/>
              </a:ext>
            </a:extLst>
          </p:cNvPr>
          <p:cNvCxnSpPr/>
          <p:nvPr/>
        </p:nvCxnSpPr>
        <p:spPr>
          <a:xfrm>
            <a:off x="4679019" y="1401729"/>
            <a:ext cx="488370" cy="0"/>
          </a:xfrm>
          <a:prstGeom prst="straightConnector1">
            <a:avLst/>
          </a:prstGeom>
          <a:ln w="762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0D5405C5-3300-4C4F-84A9-27A0E3D65265}"/>
              </a:ext>
            </a:extLst>
          </p:cNvPr>
          <p:cNvCxnSpPr>
            <a:cxnSpLocks/>
          </p:cNvCxnSpPr>
          <p:nvPr/>
        </p:nvCxnSpPr>
        <p:spPr>
          <a:xfrm rot="5400000">
            <a:off x="5365145" y="639756"/>
            <a:ext cx="488370" cy="0"/>
          </a:xfrm>
          <a:prstGeom prst="straightConnector1">
            <a:avLst/>
          </a:prstGeom>
          <a:ln w="762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A87DA1D-C57B-4307-9E4C-70F65959C9B6}"/>
              </a:ext>
            </a:extLst>
          </p:cNvPr>
          <p:cNvSpPr/>
          <p:nvPr/>
        </p:nvSpPr>
        <p:spPr>
          <a:xfrm>
            <a:off x="2558850" y="2480764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0A03036-657E-48E9-B8BB-A9494A3B4D81}"/>
                  </a:ext>
                </a:extLst>
              </p:cNvPr>
              <p:cNvSpPr/>
              <p:nvPr/>
            </p:nvSpPr>
            <p:spPr>
              <a:xfrm>
                <a:off x="2558850" y="2488928"/>
                <a:ext cx="1153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0A03036-657E-48E9-B8BB-A9494A3B4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850" y="2488928"/>
                <a:ext cx="115371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FFB830B0-31AD-4DF5-91DA-7C2810331C0F}"/>
                  </a:ext>
                </a:extLst>
              </p:cNvPr>
              <p:cNvSpPr/>
              <p:nvPr/>
            </p:nvSpPr>
            <p:spPr>
              <a:xfrm>
                <a:off x="3494104" y="2488928"/>
                <a:ext cx="748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FFB830B0-31AD-4DF5-91DA-7C2810331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04" y="2488928"/>
                <a:ext cx="74892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7E674379-7573-4485-83AE-C17557FEF96E}"/>
              </a:ext>
            </a:extLst>
          </p:cNvPr>
          <p:cNvSpPr/>
          <p:nvPr/>
        </p:nvSpPr>
        <p:spPr>
          <a:xfrm>
            <a:off x="2558850" y="3367753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3D4E236C-B0BF-4740-9115-C0DCC97E9890}"/>
                  </a:ext>
                </a:extLst>
              </p:cNvPr>
              <p:cNvSpPr/>
              <p:nvPr/>
            </p:nvSpPr>
            <p:spPr>
              <a:xfrm>
                <a:off x="2510531" y="3385239"/>
                <a:ext cx="11537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3D4E236C-B0BF-4740-9115-C0DCC97E9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531" y="3385239"/>
                <a:ext cx="115371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5694D10B-50C7-4674-BF90-4BA00404A932}"/>
                  </a:ext>
                </a:extLst>
              </p:cNvPr>
              <p:cNvSpPr/>
              <p:nvPr/>
            </p:nvSpPr>
            <p:spPr>
              <a:xfrm>
                <a:off x="3494104" y="3373200"/>
                <a:ext cx="7489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5694D10B-50C7-4674-BF90-4BA00404A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04" y="3373200"/>
                <a:ext cx="74892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735A19D6-B618-4E3D-8AB9-CD8AF68DD42E}"/>
              </a:ext>
            </a:extLst>
          </p:cNvPr>
          <p:cNvSpPr/>
          <p:nvPr/>
        </p:nvSpPr>
        <p:spPr>
          <a:xfrm>
            <a:off x="4859102" y="2482800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tângulo: Cantos Arredondados 70">
            <a:extLst>
              <a:ext uri="{FF2B5EF4-FFF2-40B4-BE49-F238E27FC236}">
                <a16:creationId xmlns:a16="http://schemas.microsoft.com/office/drawing/2014/main" id="{36D07728-D7C7-4834-AAAD-AABE8FBE2918}"/>
              </a:ext>
            </a:extLst>
          </p:cNvPr>
          <p:cNvSpPr/>
          <p:nvPr/>
        </p:nvSpPr>
        <p:spPr>
          <a:xfrm>
            <a:off x="4859102" y="3368570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tângulo: Cantos Arredondados 71">
            <a:extLst>
              <a:ext uri="{FF2B5EF4-FFF2-40B4-BE49-F238E27FC236}">
                <a16:creationId xmlns:a16="http://schemas.microsoft.com/office/drawing/2014/main" id="{570A274F-9E89-4AC4-A4E0-5DAE4B7C8DE5}"/>
              </a:ext>
            </a:extLst>
          </p:cNvPr>
          <p:cNvSpPr/>
          <p:nvPr/>
        </p:nvSpPr>
        <p:spPr>
          <a:xfrm>
            <a:off x="4859103" y="4259745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ADAA10F-F1B1-489B-9002-9DD6213F03D6}"/>
                  </a:ext>
                </a:extLst>
              </p:cNvPr>
              <p:cNvSpPr/>
              <p:nvPr/>
            </p:nvSpPr>
            <p:spPr>
              <a:xfrm>
                <a:off x="4974911" y="3389174"/>
                <a:ext cx="11358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ADAA10F-F1B1-489B-9002-9DD6213F0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11" y="3389174"/>
                <a:ext cx="113588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D4BBD5B-7531-46F6-8E05-10529D83DB9A}"/>
                  </a:ext>
                </a:extLst>
              </p:cNvPr>
              <p:cNvSpPr/>
              <p:nvPr/>
            </p:nvSpPr>
            <p:spPr>
              <a:xfrm>
                <a:off x="4974911" y="4291432"/>
                <a:ext cx="11276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D4BBD5B-7531-46F6-8E05-10529D83D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11" y="4291432"/>
                <a:ext cx="112761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0F54DCD-2F77-4BDE-A154-77D3EBC1C74A}"/>
                  </a:ext>
                </a:extLst>
              </p:cNvPr>
              <p:cNvSpPr/>
              <p:nvPr/>
            </p:nvSpPr>
            <p:spPr>
              <a:xfrm>
                <a:off x="6063671" y="3377135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0F54DCD-2F77-4BDE-A154-77D3EBC1C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671" y="3377135"/>
                <a:ext cx="48122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F1EB31D2-0128-49EF-AF0B-22CF67B61687}"/>
                  </a:ext>
                </a:extLst>
              </p:cNvPr>
              <p:cNvSpPr/>
              <p:nvPr/>
            </p:nvSpPr>
            <p:spPr>
              <a:xfrm>
                <a:off x="6003494" y="4300175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F1EB31D2-0128-49EF-AF0B-22CF67B61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494" y="4300175"/>
                <a:ext cx="481221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710530-A3C2-4C83-9B9C-961132165FAD}"/>
                  </a:ext>
                </a:extLst>
              </p:cNvPr>
              <p:cNvSpPr/>
              <p:nvPr/>
            </p:nvSpPr>
            <p:spPr>
              <a:xfrm>
                <a:off x="4985549" y="2480764"/>
                <a:ext cx="1153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710530-A3C2-4C83-9B9C-961132165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549" y="2480764"/>
                <a:ext cx="115371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F94373A4-75EE-44A4-8EA3-5BBE14D7BF06}"/>
                  </a:ext>
                </a:extLst>
              </p:cNvPr>
              <p:cNvSpPr/>
              <p:nvPr/>
            </p:nvSpPr>
            <p:spPr>
              <a:xfrm>
                <a:off x="6041230" y="2486916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F94373A4-75EE-44A4-8EA3-5BBE14D7B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0" y="2486916"/>
                <a:ext cx="481221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97C15F93-2DA7-430C-B5E8-0DB9369DD4BC}"/>
              </a:ext>
            </a:extLst>
          </p:cNvPr>
          <p:cNvCxnSpPr/>
          <p:nvPr/>
        </p:nvCxnSpPr>
        <p:spPr>
          <a:xfrm>
            <a:off x="6996113" y="2428092"/>
            <a:ext cx="0" cy="4063510"/>
          </a:xfrm>
          <a:prstGeom prst="line">
            <a:avLst/>
          </a:prstGeom>
          <a:ln w="22225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 74">
            <a:extLst>
              <a:ext uri="{FF2B5EF4-FFF2-40B4-BE49-F238E27FC236}">
                <a16:creationId xmlns:a16="http://schemas.microsoft.com/office/drawing/2014/main" id="{BE3EF9C5-95CC-4006-86CF-12BF6BCD75FA}"/>
              </a:ext>
            </a:extLst>
          </p:cNvPr>
          <p:cNvSpPr/>
          <p:nvPr/>
        </p:nvSpPr>
        <p:spPr>
          <a:xfrm>
            <a:off x="7509968" y="5038035"/>
            <a:ext cx="3792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C2B8E"/>
                </a:solidFill>
              </a:rPr>
              <a:t>Poți identifica poziția?</a:t>
            </a:r>
          </a:p>
          <a:p>
            <a:pPr algn="ctr"/>
            <a:r>
              <a:rPr lang="en-GB" sz="1600" dirty="0">
                <a:solidFill>
                  <a:srgbClr val="0C2B8E"/>
                </a:solidFill>
              </a:rPr>
              <a:t>(</a:t>
            </a:r>
            <a:r>
              <a:rPr lang="en-GB" sz="1600" b="1" dirty="0">
                <a:solidFill>
                  <a:srgbClr val="0C2B8E"/>
                </a:solidFill>
              </a:rPr>
              <a:t>Faceți clic pe fiecare element </a:t>
            </a:r>
            <a:r>
              <a:rPr lang="en-GB" sz="1600" dirty="0">
                <a:solidFill>
                  <a:srgbClr val="0C2B8E"/>
                </a:solidFill>
              </a:rPr>
              <a:t>pentru a vedea răspunsul)</a:t>
            </a:r>
            <a:endParaRPr lang="en-GB" sz="1400" dirty="0"/>
          </a:p>
        </p:txBody>
      </p:sp>
      <p:sp>
        <p:nvSpPr>
          <p:cNvPr id="82" name="Retângulo: Cantos Arredondados 81">
            <a:extLst>
              <a:ext uri="{FF2B5EF4-FFF2-40B4-BE49-F238E27FC236}">
                <a16:creationId xmlns:a16="http://schemas.microsoft.com/office/drawing/2014/main" id="{500A2CF1-DDAC-489C-9554-6F0EA2744EDD}"/>
              </a:ext>
            </a:extLst>
          </p:cNvPr>
          <p:cNvSpPr/>
          <p:nvPr/>
        </p:nvSpPr>
        <p:spPr>
          <a:xfrm>
            <a:off x="7341932" y="2906277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7F344188-F5B9-49F3-9538-87C9E8C7CD04}"/>
              </a:ext>
            </a:extLst>
          </p:cNvPr>
          <p:cNvSpPr/>
          <p:nvPr/>
        </p:nvSpPr>
        <p:spPr>
          <a:xfrm>
            <a:off x="7341932" y="3793266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5C58E1B9-DE73-4ADA-8C0F-02B8198EB74A}"/>
              </a:ext>
            </a:extLst>
          </p:cNvPr>
          <p:cNvSpPr/>
          <p:nvPr/>
        </p:nvSpPr>
        <p:spPr>
          <a:xfrm>
            <a:off x="9642184" y="2908313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CD3215AB-E6C9-4C0A-A296-8A565AD38E77}"/>
              </a:ext>
            </a:extLst>
          </p:cNvPr>
          <p:cNvSpPr/>
          <p:nvPr/>
        </p:nvSpPr>
        <p:spPr>
          <a:xfrm>
            <a:off x="9642184" y="3794083"/>
            <a:ext cx="2091764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CEAD06AD-6576-4630-84CC-5D4941F91876}"/>
                  </a:ext>
                </a:extLst>
              </p:cNvPr>
              <p:cNvSpPr/>
              <p:nvPr/>
            </p:nvSpPr>
            <p:spPr>
              <a:xfrm>
                <a:off x="7398314" y="2935463"/>
                <a:ext cx="1864228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CEAD06AD-6576-4630-84CC-5D4941F91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314" y="2935463"/>
                <a:ext cx="1864228" cy="5377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9B47D603-C8FB-4799-A374-F8170B4E365B}"/>
                  </a:ext>
                </a:extLst>
              </p:cNvPr>
              <p:cNvSpPr/>
              <p:nvPr/>
            </p:nvSpPr>
            <p:spPr>
              <a:xfrm>
                <a:off x="9802954" y="2935463"/>
                <a:ext cx="1596527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9B47D603-C8FB-4799-A374-F8170B4E3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954" y="2935463"/>
                <a:ext cx="1596527" cy="53771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14938EE-F389-4168-9726-767FF88F0672}"/>
                  </a:ext>
                </a:extLst>
              </p:cNvPr>
              <p:cNvSpPr/>
              <p:nvPr/>
            </p:nvSpPr>
            <p:spPr>
              <a:xfrm>
                <a:off x="7354772" y="3838628"/>
                <a:ext cx="1846403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14938EE-F389-4168-9726-767FF88F0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772" y="3838628"/>
                <a:ext cx="1846403" cy="53771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398ECD83-F37C-4EBB-B5FB-910DD289CF7D}"/>
                  </a:ext>
                </a:extLst>
              </p:cNvPr>
              <p:cNvSpPr/>
              <p:nvPr/>
            </p:nvSpPr>
            <p:spPr>
              <a:xfrm>
                <a:off x="9763981" y="3832799"/>
                <a:ext cx="1926425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__ __</m:t>
                        </m:r>
                      </m:sub>
                    </m:sSub>
                    <m:r>
                      <a:rPr lang="pt-PT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PT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__ __</m:t>
                        </m:r>
                      </m:sub>
                    </m:sSub>
                  </m:oMath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398ECD83-F37C-4EBB-B5FB-910DD289C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981" y="3832799"/>
                <a:ext cx="1926425" cy="53771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1AEE3D4-CB81-4BA3-9834-5CC6EBC95DEA}"/>
                  </a:ext>
                </a:extLst>
              </p:cNvPr>
              <p:cNvSpPr/>
              <p:nvPr/>
            </p:nvSpPr>
            <p:spPr>
              <a:xfrm>
                <a:off x="7613906" y="3036916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1AEE3D4-CB81-4BA3-9834-5CC6EBC95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906" y="3036916"/>
                <a:ext cx="69602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1AA64882-7686-414C-8BD9-0798B464A4C1}"/>
                  </a:ext>
                </a:extLst>
              </p:cNvPr>
              <p:cNvSpPr/>
              <p:nvPr/>
            </p:nvSpPr>
            <p:spPr>
              <a:xfrm>
                <a:off x="10017892" y="3039699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1AA64882-7686-414C-8BD9-0798B464A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892" y="3039699"/>
                <a:ext cx="69602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C4EA75A0-A93F-42E0-A0A3-43463124B7AE}"/>
                  </a:ext>
                </a:extLst>
              </p:cNvPr>
              <p:cNvSpPr/>
              <p:nvPr/>
            </p:nvSpPr>
            <p:spPr>
              <a:xfrm>
                <a:off x="7559973" y="3948413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C4EA75A0-A93F-42E0-A0A3-43463124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973" y="3948413"/>
                <a:ext cx="69602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2098F43-4DC6-4B68-9787-D387DD3E5AFE}"/>
                  </a:ext>
                </a:extLst>
              </p:cNvPr>
              <p:cNvSpPr/>
              <p:nvPr/>
            </p:nvSpPr>
            <p:spPr>
              <a:xfrm>
                <a:off x="9952912" y="3931064"/>
                <a:ext cx="19111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2098F43-4DC6-4B68-9787-D387DD3E5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912" y="3931064"/>
                <a:ext cx="1911101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19A18D6A-6E63-4C77-B0A4-20F7722960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4482" y="1322599"/>
            <a:ext cx="1084797" cy="1200329"/>
          </a:xfrm>
          <a:prstGeom prst="rect">
            <a:avLst/>
          </a:prstGeom>
        </p:spPr>
      </p:pic>
      <p:pic>
        <p:nvPicPr>
          <p:cNvPr id="86" name="Imagem 85">
            <a:extLst>
              <a:ext uri="{FF2B5EF4-FFF2-40B4-BE49-F238E27FC236}">
                <a16:creationId xmlns:a16="http://schemas.microsoft.com/office/drawing/2014/main" id="{E22BBD2B-8FB6-45A7-9AFD-31A1E9DF7B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92" y="1751142"/>
            <a:ext cx="1084797" cy="1200329"/>
          </a:xfrm>
          <a:prstGeom prst="rect">
            <a:avLst/>
          </a:prstGeom>
        </p:spPr>
      </p:pic>
      <p:sp>
        <p:nvSpPr>
          <p:cNvPr id="64" name="Retângulo: Cantos Arredondados 13">
            <a:hlinkClick r:id="rId31" action="ppaction://hlinksldjump"/>
            <a:extLst>
              <a:ext uri="{FF2B5EF4-FFF2-40B4-BE49-F238E27FC236}">
                <a16:creationId xmlns:a16="http://schemas.microsoft.com/office/drawing/2014/main" id="{A2FC59CC-CABD-4C17-948D-5313AC6FF22E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16">
            <a:hlinkClick r:id="rId32" action="ppaction://hlinksldjump"/>
            <a:extLst>
              <a:ext uri="{FF2B5EF4-FFF2-40B4-BE49-F238E27FC236}">
                <a16:creationId xmlns:a16="http://schemas.microsoft.com/office/drawing/2014/main" id="{E2404DDF-DDF8-437C-8E74-C28A5361D1E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Elemente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intrările</a:t>
            </a:r>
            <a:r>
              <a:rPr lang="en-GB" b="1" dirty="0">
                <a:solidFill>
                  <a:schemeClr val="tx1"/>
                </a:solidFill>
              </a:rPr>
              <a:t> unei matrice</a:t>
            </a:r>
          </a:p>
        </p:txBody>
      </p:sp>
    </p:spTree>
    <p:extLst>
      <p:ext uri="{BB962C8B-B14F-4D97-AF65-F5344CB8AC3E}">
        <p14:creationId xmlns:p14="http://schemas.microsoft.com/office/powerpoint/2010/main" val="35969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7" grpId="0"/>
      <p:bldP spid="51" grpId="0"/>
      <p:bldP spid="55" grpId="0" animBg="1"/>
      <p:bldP spid="55" grpId="1" animBg="1"/>
      <p:bldP spid="3" grpId="0" animBg="1"/>
      <p:bldP spid="43" grpId="0"/>
      <p:bldP spid="58" grpId="0"/>
      <p:bldP spid="69" grpId="0" animBg="1"/>
      <p:bldP spid="46" grpId="0"/>
      <p:bldP spid="59" grpId="0"/>
      <p:bldP spid="59" grpId="1"/>
      <p:bldP spid="59" grpId="2"/>
      <p:bldP spid="59" grpId="3"/>
      <p:bldP spid="70" grpId="0" animBg="1"/>
      <p:bldP spid="71" grpId="0" animBg="1"/>
      <p:bldP spid="72" grpId="0" animBg="1"/>
      <p:bldP spid="53" grpId="0"/>
      <p:bldP spid="54" grpId="0"/>
      <p:bldP spid="61" grpId="0"/>
      <p:bldP spid="61" grpId="1"/>
      <p:bldP spid="61" grpId="2"/>
      <p:bldP spid="61" grpId="3"/>
      <p:bldP spid="62" grpId="0"/>
      <p:bldP spid="62" grpId="1"/>
      <p:bldP spid="62" grpId="2"/>
      <p:bldP spid="62" grpId="3"/>
      <p:bldP spid="52" grpId="0"/>
      <p:bldP spid="60" grpId="0"/>
      <p:bldP spid="60" grpId="1"/>
      <p:bldP spid="60" grpId="2"/>
      <p:bldP spid="60" grpId="3"/>
      <p:bldP spid="75" grpId="0"/>
      <p:bldP spid="82" grpId="0" animBg="1"/>
      <p:bldP spid="83" grpId="0" animBg="1"/>
      <p:bldP spid="84" grpId="0" animBg="1"/>
      <p:bldP spid="85" grpId="0" animBg="1"/>
      <p:bldP spid="73" grpId="0"/>
      <p:bldP spid="74" grpId="0"/>
      <p:bldP spid="76" grpId="0"/>
      <p:bldP spid="77" grpId="0"/>
      <p:bldP spid="78" grpId="0"/>
      <p:bldP spid="78" grpId="1"/>
      <p:bldP spid="78" grpId="2"/>
      <p:bldP spid="78" grpId="3"/>
      <p:bldP spid="79" grpId="0"/>
      <p:bldP spid="79" grpId="1"/>
      <p:bldP spid="79" grpId="2"/>
      <p:bldP spid="79" grpId="3"/>
      <p:bldP spid="80" grpId="0"/>
      <p:bldP spid="80" grpId="1"/>
      <p:bldP spid="80" grpId="2"/>
      <p:bldP spid="80" grpId="3"/>
      <p:bldP spid="81" grpId="0"/>
      <p:bldP spid="81" grpId="1"/>
      <p:bldP spid="81" grpId="2"/>
      <p:bldP spid="81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E69B41C6-E4D0-4DC2-90E4-0AC5201D2862}"/>
              </a:ext>
            </a:extLst>
          </p:cNvPr>
          <p:cNvSpPr/>
          <p:nvPr/>
        </p:nvSpPr>
        <p:spPr>
          <a:xfrm>
            <a:off x="2048597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Ce este o matrice?...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Dimensiune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tip</a:t>
            </a:r>
            <a:r>
              <a:rPr lang="ro-RO" b="1" dirty="0" err="1">
                <a:solidFill>
                  <a:schemeClr val="tx1"/>
                </a:solidFill>
              </a:rPr>
              <a:t>ul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7CE93B0-523F-46C0-8737-1D8C81943D54}"/>
              </a:ext>
            </a:extLst>
          </p:cNvPr>
          <p:cNvSpPr/>
          <p:nvPr/>
        </p:nvSpPr>
        <p:spPr>
          <a:xfrm>
            <a:off x="2672276" y="36780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197A1338-09EE-42BC-A92D-CAED01B470D0}"/>
                  </a:ext>
                </a:extLst>
              </p:cNvPr>
              <p:cNvSpPr/>
              <p:nvPr/>
            </p:nvSpPr>
            <p:spPr>
              <a:xfrm>
                <a:off x="5038455" y="1185352"/>
                <a:ext cx="4176415" cy="752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=1,2</m:t>
                            </m:r>
                          </m:e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=1,2,3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/>
                  <a:t>: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197A1338-09EE-42BC-A92D-CAED01B47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455" y="1185352"/>
                <a:ext cx="4176415" cy="752835"/>
              </a:xfrm>
              <a:prstGeom prst="rect">
                <a:avLst/>
              </a:prstGeom>
              <a:blipFill>
                <a:blip r:embed="rId9"/>
                <a:stretch>
                  <a:fillRect t="-2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D487D725-1579-4C7C-B3A3-74240F252252}"/>
              </a:ext>
            </a:extLst>
          </p:cNvPr>
          <p:cNvSpPr/>
          <p:nvPr/>
        </p:nvSpPr>
        <p:spPr>
          <a:xfrm>
            <a:off x="4415457" y="437362"/>
            <a:ext cx="6193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ysClr val="windowText" lastClr="000000"/>
                </a:solidFill>
              </a:rPr>
              <a:t>Care</a:t>
            </a:r>
            <a:r>
              <a:rPr lang="en-GB" sz="2400" dirty="0">
                <a:solidFill>
                  <a:sysClr val="windowText" lastClr="000000"/>
                </a:solidFill>
              </a:rPr>
              <a:t> este forma numerică (extinsă) </a:t>
            </a:r>
            <a:r>
              <a:rPr lang="ro-RO" sz="2400" dirty="0">
                <a:solidFill>
                  <a:sysClr val="windowText" lastClr="000000"/>
                </a:solidFill>
              </a:rPr>
              <a:t>a matricei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  <a:endParaRPr lang="en-GB" dirty="0"/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3586B240-25BA-43A9-892A-F7D7DF01CFAE}"/>
              </a:ext>
            </a:extLst>
          </p:cNvPr>
          <p:cNvSpPr/>
          <p:nvPr/>
        </p:nvSpPr>
        <p:spPr>
          <a:xfrm>
            <a:off x="3649376" y="2621369"/>
            <a:ext cx="3149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(1) </a:t>
            </a:r>
            <a:r>
              <a:rPr lang="ro-RO" sz="2000" dirty="0"/>
              <a:t>I</a:t>
            </a:r>
            <a:r>
              <a:rPr lang="en-GB" sz="2000" dirty="0" err="1"/>
              <a:t>dentificați</a:t>
            </a:r>
            <a:r>
              <a:rPr lang="en-GB" sz="2000" dirty="0"/>
              <a:t> </a:t>
            </a:r>
            <a:r>
              <a:rPr lang="en-GB" sz="2000" dirty="0" err="1"/>
              <a:t>tipul</a:t>
            </a:r>
            <a:r>
              <a:rPr lang="en-GB" sz="2000" dirty="0"/>
              <a:t> </a:t>
            </a:r>
            <a:r>
              <a:rPr lang="en-GB" sz="2000" dirty="0" err="1"/>
              <a:t>matricei</a:t>
            </a:r>
            <a:r>
              <a:rPr lang="ro-RO" sz="2000" dirty="0"/>
              <a:t>:</a:t>
            </a:r>
            <a:endParaRPr lang="en-GB" sz="1600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99BF4ADB-9A2A-44B8-8C96-6390F8B375F4}"/>
              </a:ext>
            </a:extLst>
          </p:cNvPr>
          <p:cNvSpPr/>
          <p:nvPr/>
        </p:nvSpPr>
        <p:spPr>
          <a:xfrm>
            <a:off x="3649377" y="3227628"/>
            <a:ext cx="6961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(2) </a:t>
            </a:r>
            <a:r>
              <a:rPr lang="ro-RO" sz="2000" dirty="0"/>
              <a:t>S</a:t>
            </a:r>
            <a:r>
              <a:rPr lang="en-GB" sz="2000" dirty="0" err="1"/>
              <a:t>crieți</a:t>
            </a:r>
            <a:r>
              <a:rPr lang="en-GB" sz="2000" dirty="0"/>
              <a:t> forma </a:t>
            </a:r>
            <a:r>
              <a:rPr lang="ro-RO" sz="2000" dirty="0"/>
              <a:t>ei </a:t>
            </a:r>
            <a:r>
              <a:rPr lang="en-GB" sz="2000" dirty="0" err="1"/>
              <a:t>gener</a:t>
            </a:r>
            <a:r>
              <a:rPr lang="ro-RO" sz="2000" dirty="0"/>
              <a:t>al</a:t>
            </a:r>
            <a:r>
              <a:rPr lang="en-GB" sz="2000" dirty="0"/>
              <a:t>ă </a:t>
            </a:r>
            <a:r>
              <a:rPr lang="en-GB" sz="2000" dirty="0" err="1"/>
              <a:t>extinsă</a:t>
            </a:r>
            <a:r>
              <a:rPr lang="en-GB" sz="2000" dirty="0"/>
              <a:t> </a:t>
            </a:r>
            <a:r>
              <a:rPr lang="ro-RO" sz="2000" dirty="0"/>
              <a:t>după</a:t>
            </a:r>
            <a:r>
              <a:rPr lang="en-GB" sz="2000" dirty="0"/>
              <a:t> </a:t>
            </a:r>
            <a:r>
              <a:rPr lang="en-GB" sz="2000" dirty="0" err="1"/>
              <a:t>tipul</a:t>
            </a:r>
            <a:r>
              <a:rPr lang="en-GB" sz="2000" dirty="0"/>
              <a:t> </a:t>
            </a:r>
            <a:r>
              <a:rPr lang="ro-RO" sz="2000" dirty="0"/>
              <a:t>ei:</a:t>
            </a:r>
            <a:r>
              <a:rPr lang="en-GB" sz="2000" dirty="0"/>
              <a:t> </a:t>
            </a:r>
            <a:endParaRPr lang="en-GB" sz="1600" dirty="0"/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C5735627-74AD-457F-9E4C-3941F6BDBED3}"/>
              </a:ext>
            </a:extLst>
          </p:cNvPr>
          <p:cNvSpPr/>
          <p:nvPr/>
        </p:nvSpPr>
        <p:spPr>
          <a:xfrm>
            <a:off x="3638355" y="4670705"/>
            <a:ext cx="5986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(3) </a:t>
            </a:r>
            <a:r>
              <a:rPr lang="ro-RO" sz="2000" dirty="0"/>
              <a:t>C</a:t>
            </a:r>
            <a:r>
              <a:rPr lang="en-GB" sz="2000" dirty="0" err="1"/>
              <a:t>alcula</a:t>
            </a:r>
            <a:r>
              <a:rPr lang="ro-RO" sz="2000" dirty="0"/>
              <a:t>ți</a:t>
            </a:r>
            <a:r>
              <a:rPr lang="en-GB" sz="2000" dirty="0"/>
              <a:t> fiecare element </a:t>
            </a:r>
            <a:r>
              <a:rPr lang="ro-RO" sz="2000" dirty="0"/>
              <a:t>după regula dată:</a:t>
            </a:r>
            <a:endParaRPr lang="en-GB" sz="1600" dirty="0"/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8209DFD7-F44E-4042-970A-836E3B0E7FC7}"/>
              </a:ext>
            </a:extLst>
          </p:cNvPr>
          <p:cNvSpPr/>
          <p:nvPr/>
        </p:nvSpPr>
        <p:spPr>
          <a:xfrm>
            <a:off x="3638355" y="2145981"/>
            <a:ext cx="4705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/>
              <a:t>PAȘII de urmat</a:t>
            </a:r>
            <a:endParaRPr lang="en-GB" sz="16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43BCA3D-5052-4AE4-A6B3-3DF1AA372297}"/>
                  </a:ext>
                </a:extLst>
              </p:cNvPr>
              <p:cNvSpPr/>
              <p:nvPr/>
            </p:nvSpPr>
            <p:spPr>
              <a:xfrm>
                <a:off x="6798618" y="2611978"/>
                <a:ext cx="338040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b="1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 (2 rânduri și 3 coloane)</a:t>
                </a:r>
              </a:p>
            </p:txBody>
          </p:sp>
        </mc:Choice>
        <mc:Fallback xmlns="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43BCA3D-5052-4AE4-A6B3-3DF1AA372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618" y="2611978"/>
                <a:ext cx="3380407" cy="400110"/>
              </a:xfrm>
              <a:prstGeom prst="rect">
                <a:avLst/>
              </a:prstGeom>
              <a:blipFill>
                <a:blip r:embed="rId10"/>
                <a:stretch>
                  <a:fillRect t="-5882" b="-23529"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tângulo 89">
                <a:extLst>
                  <a:ext uri="{FF2B5EF4-FFF2-40B4-BE49-F238E27FC236}">
                    <a16:creationId xmlns:a16="http://schemas.microsoft.com/office/drawing/2014/main" id="{4E927852-2274-4659-968F-7A723EA2D7BD}"/>
                  </a:ext>
                </a:extLst>
              </p:cNvPr>
              <p:cNvSpPr/>
              <p:nvPr/>
            </p:nvSpPr>
            <p:spPr>
              <a:xfrm>
                <a:off x="5333992" y="3624291"/>
                <a:ext cx="2928297" cy="817403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90" name="Retângulo 89">
                <a:extLst>
                  <a:ext uri="{FF2B5EF4-FFF2-40B4-BE49-F238E27FC236}">
                    <a16:creationId xmlns:a16="http://schemas.microsoft.com/office/drawing/2014/main" id="{4E927852-2274-4659-968F-7A723EA2D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2" y="3624291"/>
                <a:ext cx="2928297" cy="8174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tângulo 90">
                <a:extLst>
                  <a:ext uri="{FF2B5EF4-FFF2-40B4-BE49-F238E27FC236}">
                    <a16:creationId xmlns:a16="http://schemas.microsoft.com/office/drawing/2014/main" id="{F5C05E45-6801-4FD3-A42A-1C4EBE997000}"/>
                  </a:ext>
                </a:extLst>
              </p:cNvPr>
              <p:cNvSpPr/>
              <p:nvPr/>
            </p:nvSpPr>
            <p:spPr>
              <a:xfrm>
                <a:off x="9408740" y="5115734"/>
                <a:ext cx="1818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=1−1=0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91" name="Retângulo 90">
                <a:extLst>
                  <a:ext uri="{FF2B5EF4-FFF2-40B4-BE49-F238E27FC236}">
                    <a16:creationId xmlns:a16="http://schemas.microsoft.com/office/drawing/2014/main" id="{F5C05E45-6801-4FD3-A42A-1C4EBE997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740" y="5115734"/>
                <a:ext cx="181825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tângulo 91">
                <a:extLst>
                  <a:ext uri="{FF2B5EF4-FFF2-40B4-BE49-F238E27FC236}">
                    <a16:creationId xmlns:a16="http://schemas.microsoft.com/office/drawing/2014/main" id="{535858DE-F4CA-4C31-8B1A-3689EA4E5EC7}"/>
                  </a:ext>
                </a:extLst>
              </p:cNvPr>
              <p:cNvSpPr/>
              <p:nvPr/>
            </p:nvSpPr>
            <p:spPr>
              <a:xfrm>
                <a:off x="9408739" y="5467451"/>
                <a:ext cx="18585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=2−1=1</m:t>
                      </m:r>
                    </m:oMath>
                  </m:oMathPara>
                </a14:m>
                <a:endParaRPr lang="pt-PT" b="0" dirty="0">
                  <a:solidFill>
                    <a:srgbClr val="0C2B8E"/>
                  </a:solidFill>
                </a:endParaRPr>
              </a:p>
              <a:p>
                <a:pPr algn="ctr"/>
                <a:r>
                  <a:rPr lang="en-GB" dirty="0">
                    <a:solidFill>
                      <a:srgbClr val="0C2B8E"/>
                    </a:solidFill>
                  </a:rPr>
                  <a:t>... </a:t>
                </a:r>
                <a:r>
                  <a:rPr lang="ro-RO" dirty="0">
                    <a:solidFill>
                      <a:srgbClr val="0C2B8E"/>
                    </a:solidFill>
                  </a:rPr>
                  <a:t>ș</a:t>
                </a:r>
                <a:r>
                  <a:rPr lang="en-GB" dirty="0" err="1">
                    <a:solidFill>
                      <a:srgbClr val="0C2B8E"/>
                    </a:solidFill>
                  </a:rPr>
                  <a:t>i</a:t>
                </a:r>
                <a:r>
                  <a:rPr lang="en-GB" dirty="0">
                    <a:solidFill>
                      <a:srgbClr val="0C2B8E"/>
                    </a:solidFill>
                  </a:rPr>
                  <a:t>...</a:t>
                </a:r>
              </a:p>
            </p:txBody>
          </p:sp>
        </mc:Choice>
        <mc:Fallback xmlns="">
          <p:sp>
            <p:nvSpPr>
              <p:cNvPr id="92" name="Retângulo 91">
                <a:extLst>
                  <a:ext uri="{FF2B5EF4-FFF2-40B4-BE49-F238E27FC236}">
                    <a16:creationId xmlns:a16="http://schemas.microsoft.com/office/drawing/2014/main" id="{535858DE-F4CA-4C31-8B1A-3689EA4E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739" y="5467451"/>
                <a:ext cx="1858522" cy="646331"/>
              </a:xfrm>
              <a:prstGeom prst="rect">
                <a:avLst/>
              </a:prstGeom>
              <a:blipFill>
                <a:blip r:embed="rId13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 92">
                <a:extLst>
                  <a:ext uri="{FF2B5EF4-FFF2-40B4-BE49-F238E27FC236}">
                    <a16:creationId xmlns:a16="http://schemas.microsoft.com/office/drawing/2014/main" id="{9859ECE1-3D17-4F5D-9377-45A832629A2E}"/>
                  </a:ext>
                </a:extLst>
              </p:cNvPr>
              <p:cNvSpPr/>
              <p:nvPr/>
            </p:nvSpPr>
            <p:spPr>
              <a:xfrm>
                <a:off x="5415341" y="5244422"/>
                <a:ext cx="2928297" cy="708143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93" name="Retângulo 92">
                <a:extLst>
                  <a:ext uri="{FF2B5EF4-FFF2-40B4-BE49-F238E27FC236}">
                    <a16:creationId xmlns:a16="http://schemas.microsoft.com/office/drawing/2014/main" id="{9859ECE1-3D17-4F5D-9377-45A832629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41" y="5244422"/>
                <a:ext cx="2928297" cy="7081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>
            <a:extLst>
              <a:ext uri="{FF2B5EF4-FFF2-40B4-BE49-F238E27FC236}">
                <a16:creationId xmlns:a16="http://schemas.microsoft.com/office/drawing/2014/main" id="{6009FCEF-4C5E-4A84-A080-A7C1268C9C08}"/>
              </a:ext>
            </a:extLst>
          </p:cNvPr>
          <p:cNvSpPr/>
          <p:nvPr/>
        </p:nvSpPr>
        <p:spPr>
          <a:xfrm>
            <a:off x="6737481" y="1385317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23FA905-772C-4649-94AA-86C656BD400E}"/>
              </a:ext>
            </a:extLst>
          </p:cNvPr>
          <p:cNvSpPr/>
          <p:nvPr/>
        </p:nvSpPr>
        <p:spPr>
          <a:xfrm>
            <a:off x="6879490" y="1620845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6B8E22C-A680-42A2-8BDD-6861C4AAAC97}"/>
                  </a:ext>
                </a:extLst>
              </p:cNvPr>
              <p:cNvSpPr/>
              <p:nvPr/>
            </p:nvSpPr>
            <p:spPr>
              <a:xfrm>
                <a:off x="9398773" y="4679169"/>
                <a:ext cx="1210588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t-PT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pt-PT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6B8E22C-A680-42A2-8BDD-6861C4AAA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773" y="4679169"/>
                <a:ext cx="1210588" cy="391646"/>
              </a:xfrm>
              <a:prstGeom prst="rect">
                <a:avLst/>
              </a:prstGeom>
              <a:blipFill>
                <a:blip r:embed="rId1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ângulo: Cantos Arredondados 13">
            <a:hlinkClick r:id="rId16" action="ppaction://hlinksldjump"/>
            <a:extLst>
              <a:ext uri="{FF2B5EF4-FFF2-40B4-BE49-F238E27FC236}">
                <a16:creationId xmlns:a16="http://schemas.microsoft.com/office/drawing/2014/main" id="{EA99C48C-00E7-4E96-B5C0-10175DD1E882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16">
            <a:hlinkClick r:id="rId17" action="ppaction://hlinksldjump"/>
            <a:extLst>
              <a:ext uri="{FF2B5EF4-FFF2-40B4-BE49-F238E27FC236}">
                <a16:creationId xmlns:a16="http://schemas.microsoft.com/office/drawing/2014/main" id="{80EFAE88-BB22-412E-91A3-8E3C3A85ECF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Elemente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intrările</a:t>
            </a:r>
            <a:r>
              <a:rPr lang="en-GB" b="1" dirty="0">
                <a:solidFill>
                  <a:schemeClr val="tx1"/>
                </a:solidFill>
              </a:rPr>
              <a:t> unei matrice</a:t>
            </a:r>
          </a:p>
        </p:txBody>
      </p:sp>
    </p:spTree>
    <p:extLst>
      <p:ext uri="{BB962C8B-B14F-4D97-AF65-F5344CB8AC3E}">
        <p14:creationId xmlns:p14="http://schemas.microsoft.com/office/powerpoint/2010/main" val="252374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7" grpId="2"/>
      <p:bldP spid="68" grpId="0"/>
      <p:bldP spid="68" grpId="1"/>
      <p:bldP spid="87" grpId="0"/>
      <p:bldP spid="87" grpId="1"/>
      <p:bldP spid="88" grpId="0"/>
      <p:bldP spid="89" grpId="0" animBg="1"/>
      <p:bldP spid="90" grpId="0" animBg="1"/>
      <p:bldP spid="91" grpId="0"/>
      <p:bldP spid="92" grpId="0"/>
      <p:bldP spid="93" grpId="0" animBg="1"/>
      <p:bldP spid="94" grpId="0" animBg="1"/>
      <p:bldP spid="9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4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Ce este o matrice?...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Dimensiune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tip</a:t>
            </a:r>
            <a:r>
              <a:rPr lang="ro-RO" b="1" dirty="0" err="1">
                <a:solidFill>
                  <a:schemeClr val="tx1"/>
                </a:solidFill>
              </a:rPr>
              <a:t>ul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Elemente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intrările</a:t>
            </a:r>
            <a:r>
              <a:rPr lang="en-GB" b="1" dirty="0">
                <a:solidFill>
                  <a:schemeClr val="tx1"/>
                </a:solidFill>
              </a:rPr>
              <a:t> unei matrice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CC68379-A290-4A21-9B85-EDDA09C4F7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31" name="Imagem 30" descr="Uma imagem com edifício&#10;&#10;Descrição gerada automaticamente">
            <a:extLst>
              <a:ext uri="{FF2B5EF4-FFF2-40B4-BE49-F238E27FC236}">
                <a16:creationId xmlns:a16="http://schemas.microsoft.com/office/drawing/2014/main" id="{807E2172-8A08-4658-98F2-C7136B907E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99" y="990000"/>
            <a:ext cx="5402428" cy="5117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4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Ce este o matrice?...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Dimensiune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tip</a:t>
            </a:r>
            <a:r>
              <a:rPr lang="ro-RO" b="1" dirty="0" err="1">
                <a:solidFill>
                  <a:schemeClr val="tx1"/>
                </a:solidFill>
              </a:rPr>
              <a:t>ul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Elemente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intrările</a:t>
            </a:r>
            <a:r>
              <a:rPr lang="en-GB" b="1" dirty="0">
                <a:solidFill>
                  <a:schemeClr val="tx1"/>
                </a:solidFill>
              </a:rPr>
              <a:t> unei matrice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CC68379-A290-4A21-9B85-EDDA09C4F7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083EF8F6-7C42-447F-9CD2-A0780EA1CC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C49FDA96-5D6D-48FB-8347-0908A9BA045C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88D30092-A955-4790-BF64-7BD84B0488D3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7" name="ISPRING_QUIZ_SHAPE3">
            <a:extLst>
              <a:ext uri="{FF2B5EF4-FFF2-40B4-BE49-F238E27FC236}">
                <a16:creationId xmlns:a16="http://schemas.microsoft.com/office/drawing/2014/main" id="{DD6A58FD-8CD0-4DDB-A8DA-1CDB48471795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>
            <a:extLst>
              <a:ext uri="{FF2B5EF4-FFF2-40B4-BE49-F238E27FC236}">
                <a16:creationId xmlns:a16="http://schemas.microsoft.com/office/drawing/2014/main" id="{7BC94383-CC53-4536-A55E-B449B4AA86EC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437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166910" y="5509518"/>
            <a:ext cx="365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Material creat de echipa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Sper că ți-a plăcut!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F1C80B7-96D3-48A3-8969-DFAEF05554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1224000"/>
            <a:ext cx="1211580" cy="457200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Ce este o matrice?...</a:t>
            </a: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Dimensiune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tip</a:t>
            </a:r>
            <a:r>
              <a:rPr lang="ro-RO" b="1" dirty="0" err="1">
                <a:solidFill>
                  <a:schemeClr val="tx1"/>
                </a:solidFill>
              </a:rPr>
              <a:t>ul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Elemente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intrările</a:t>
            </a:r>
            <a:r>
              <a:rPr lang="en-GB" b="1" dirty="0">
                <a:solidFill>
                  <a:schemeClr val="tx1"/>
                </a:solidFill>
              </a:rPr>
              <a:t> unei matrice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Sfârșitul lecției 1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18">
            <a:extLst>
              <a:ext uri="{FF2B5EF4-FFF2-40B4-BE49-F238E27FC236}">
                <a16:creationId xmlns:a16="http://schemas.microsoft.com/office/drawing/2014/main" id="{F8666C70-6ACF-4A9A-87F2-F01C4BDB039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pic>
        <p:nvPicPr>
          <p:cNvPr id="25" name="Imagem 20">
            <a:extLst>
              <a:ext uri="{FF2B5EF4-FFF2-40B4-BE49-F238E27FC236}">
                <a16:creationId xmlns:a16="http://schemas.microsoft.com/office/drawing/2014/main" id="{D9A3F032-1E02-4DE0-902B-3ED976A5B69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Ce este o matrice?...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Dimensiune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tip</a:t>
            </a:r>
            <a:r>
              <a:rPr lang="ro-RO" b="1" dirty="0" err="1">
                <a:solidFill>
                  <a:schemeClr val="tx1"/>
                </a:solidFill>
              </a:rPr>
              <a:t>ul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Elemente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intrările</a:t>
            </a:r>
            <a:r>
              <a:rPr lang="en-GB" b="1" dirty="0">
                <a:solidFill>
                  <a:schemeClr val="tx1"/>
                </a:solidFill>
              </a:rPr>
              <a:t> unei matrice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Definiţie</a:t>
            </a:r>
          </a:p>
          <a:p>
            <a:pPr algn="just"/>
            <a:r>
              <a:rPr lang="ro-RO" sz="2400" dirty="0">
                <a:solidFill>
                  <a:sysClr val="windowText" lastClr="000000"/>
                </a:solidFill>
              </a:rPr>
              <a:t>O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>
                <a:solidFill>
                  <a:srgbClr val="F25E4F"/>
                </a:solidFill>
              </a:rPr>
              <a:t>Matrice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este o </a:t>
            </a:r>
            <a:r>
              <a:rPr lang="ro-RO" sz="2400" b="1" dirty="0">
                <a:solidFill>
                  <a:sysClr val="windowText" lastClr="000000"/>
                </a:solidFill>
              </a:rPr>
              <a:t>structură</a:t>
            </a:r>
            <a:r>
              <a:rPr lang="en-GB" sz="2400" b="1" dirty="0">
                <a:solidFill>
                  <a:sysClr val="windowText" lastClr="000000"/>
                </a:solidFill>
              </a:rPr>
              <a:t> dreptunghiulară de numere</a:t>
            </a:r>
            <a:r>
              <a:rPr lang="en-GB" sz="2400" dirty="0">
                <a:solidFill>
                  <a:sysClr val="windowText" lastClr="000000"/>
                </a:solidFill>
              </a:rPr>
              <a:t>,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ro-RO" sz="2400" b="1" dirty="0">
                <a:solidFill>
                  <a:sysClr val="windowText" lastClr="000000"/>
                </a:solidFill>
              </a:rPr>
              <a:t>s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imboluri</a:t>
            </a:r>
            <a:r>
              <a:rPr lang="ro-RO" sz="2400" b="1" dirty="0">
                <a:solidFill>
                  <a:sysClr val="windowText" lastClr="000000"/>
                </a:solidFill>
              </a:rPr>
              <a:t> s</a:t>
            </a:r>
            <a:r>
              <a:rPr lang="en-GB" sz="2400" b="1" dirty="0">
                <a:solidFill>
                  <a:sysClr val="windowText" lastClr="000000"/>
                </a:solidFill>
              </a:rPr>
              <a:t>au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b="1" dirty="0">
                <a:solidFill>
                  <a:sysClr val="windowText" lastClr="000000"/>
                </a:solidFill>
              </a:rPr>
              <a:t>e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xpresii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aranjate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pe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159200" y="2772784"/>
            <a:ext cx="9694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O matrice </a:t>
            </a:r>
            <a:r>
              <a:rPr lang="en-GB" sz="2400" dirty="0" err="1">
                <a:solidFill>
                  <a:sysClr val="windowText" lastClr="000000"/>
                </a:solidFill>
              </a:rPr>
              <a:t>este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un </a:t>
            </a:r>
            <a:r>
              <a:rPr lang="en-GB" sz="2400" dirty="0">
                <a:solidFill>
                  <a:sysClr val="windowText" lastClr="000000"/>
                </a:solidFill>
              </a:rPr>
              <a:t>"</a:t>
            </a:r>
            <a:r>
              <a:rPr lang="en-GB" sz="2400" dirty="0" err="1">
                <a:solidFill>
                  <a:sysClr val="windowText" lastClr="000000"/>
                </a:solidFill>
              </a:rPr>
              <a:t>obiect</a:t>
            </a:r>
            <a:r>
              <a:rPr lang="en-GB" sz="2400" dirty="0">
                <a:solidFill>
                  <a:sysClr val="windowText" lastClr="000000"/>
                </a:solidFill>
              </a:rPr>
              <a:t>„</a:t>
            </a:r>
            <a:r>
              <a:rPr lang="ro-RO" sz="2400" dirty="0">
                <a:solidFill>
                  <a:sysClr val="windowText" lastClr="000000"/>
                </a:solidFill>
              </a:rPr>
              <a:t> matematic </a:t>
            </a:r>
            <a:r>
              <a:rPr lang="en-GB" sz="2400" dirty="0">
                <a:solidFill>
                  <a:sysClr val="windowText" lastClr="000000"/>
                </a:solidFill>
              </a:rPr>
              <a:t>abstract, cu numeroase utilizări și aplicații, ceea ce duce la </a:t>
            </a:r>
            <a:r>
              <a:rPr lang="en-GB" sz="2400" dirty="0" err="1">
                <a:solidFill>
                  <a:sysClr val="windowText" lastClr="000000"/>
                </a:solidFill>
              </a:rPr>
              <a:t>apariția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mai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mult</a:t>
            </a:r>
            <a:r>
              <a:rPr lang="ro-RO" sz="2400" dirty="0">
                <a:solidFill>
                  <a:sysClr val="windowText" lastClr="000000"/>
                </a:solidFill>
              </a:rPr>
              <a:t>or</a:t>
            </a:r>
            <a:r>
              <a:rPr lang="en-GB" sz="2400" dirty="0">
                <a:solidFill>
                  <a:sysClr val="windowText" lastClr="000000"/>
                </a:solidFill>
              </a:rPr>
              <a:t> "definiții aplicate". </a:t>
            </a: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1A2A9A06-9D1D-4CC1-9E02-74161A5C24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00" y="1271993"/>
            <a:ext cx="1442674" cy="162098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16FEEBD-CF72-4BF6-8F07-4FDBB936BC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Ce este o matrice?...</a:t>
            </a: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Dimensiune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tip</a:t>
            </a:r>
            <a:r>
              <a:rPr lang="ro-RO" b="1" dirty="0" err="1">
                <a:solidFill>
                  <a:schemeClr val="tx1"/>
                </a:solidFill>
              </a:rPr>
              <a:t>ul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8855" y="2931888"/>
            <a:ext cx="6787587" cy="3748293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Definiţie</a:t>
            </a:r>
          </a:p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R </a:t>
            </a:r>
            <a:r>
              <a:rPr lang="en-GB" sz="2400" b="1" dirty="0">
                <a:solidFill>
                  <a:srgbClr val="F25E4F"/>
                </a:solidFill>
              </a:rPr>
              <a:t>Matrice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este o </a:t>
            </a:r>
            <a:r>
              <a:rPr lang="en-GB" sz="2400" b="1" dirty="0">
                <a:solidFill>
                  <a:sysClr val="windowText" lastClr="000000"/>
                </a:solidFill>
              </a:rPr>
              <a:t>matrice dreptunghiulară de numere</a:t>
            </a:r>
            <a:r>
              <a:rPr lang="en-GB" sz="2400" dirty="0">
                <a:solidFill>
                  <a:sysClr val="windowText" lastClr="000000"/>
                </a:solidFill>
              </a:rPr>
              <a:t>,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ro-RO" sz="2400" b="1" dirty="0">
                <a:solidFill>
                  <a:sysClr val="windowText" lastClr="000000"/>
                </a:solidFill>
              </a:rPr>
              <a:t>s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imboluri</a:t>
            </a:r>
            <a:r>
              <a:rPr lang="ro-RO" sz="2400" b="1" dirty="0">
                <a:solidFill>
                  <a:sysClr val="windowText" lastClr="000000"/>
                </a:solidFill>
              </a:rPr>
              <a:t> s</a:t>
            </a:r>
            <a:r>
              <a:rPr lang="en-GB" sz="2400" b="1" dirty="0">
                <a:solidFill>
                  <a:sysClr val="windowText" lastClr="000000"/>
                </a:solidFill>
              </a:rPr>
              <a:t>au </a:t>
            </a:r>
            <a:r>
              <a:rPr lang="ro-RO" sz="2400" b="1" dirty="0">
                <a:solidFill>
                  <a:sysClr val="windowText" lastClr="000000"/>
                </a:solidFill>
              </a:rPr>
              <a:t>e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xpresii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aranjate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pe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Rânduri</a:t>
            </a:r>
            <a:r>
              <a:rPr lang="en-GB" sz="2400" dirty="0">
                <a:solidFill>
                  <a:sysClr val="windowText" lastClr="000000"/>
                </a:solidFill>
              </a:rPr>
              <a:t> (linii orizontale) și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Coloane</a:t>
            </a:r>
            <a:r>
              <a:rPr lang="en-GB" sz="2400" dirty="0">
                <a:solidFill>
                  <a:sysClr val="windowText" lastClr="000000"/>
                </a:solidFill>
              </a:rPr>
              <a:t> (linii verticale), </a:t>
            </a:r>
          </a:p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delimitat de </a:t>
            </a:r>
            <a:r>
              <a:rPr lang="en-GB" sz="2400" u="sng" dirty="0">
                <a:solidFill>
                  <a:sysClr val="windowText" lastClr="000000"/>
                </a:solidFill>
              </a:rPr>
              <a:t>paranteze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dreptunghiulare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s</a:t>
            </a:r>
            <a:r>
              <a:rPr lang="en-GB" sz="2400" dirty="0">
                <a:solidFill>
                  <a:sysClr val="windowText" lastClr="000000"/>
                </a:solidFill>
              </a:rPr>
              <a:t>au </a:t>
            </a:r>
            <a:r>
              <a:rPr lang="ro-RO" sz="2400" u="sng" dirty="0">
                <a:solidFill>
                  <a:sysClr val="windowText" lastClr="000000"/>
                </a:solidFill>
              </a:rPr>
              <a:t>rotunde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7A7B7485-1C00-4F3E-BB90-DF91366F60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178" y="3994983"/>
            <a:ext cx="1982946" cy="1693017"/>
          </a:xfrm>
          <a:prstGeom prst="rect">
            <a:avLst/>
          </a:prstGeom>
        </p:spPr>
      </p:pic>
      <p:sp>
        <p:nvSpPr>
          <p:cNvPr id="51" name="Retângulo 50">
            <a:extLst>
              <a:ext uri="{FF2B5EF4-FFF2-40B4-BE49-F238E27FC236}">
                <a16:creationId xmlns:a16="http://schemas.microsoft.com/office/drawing/2014/main" id="{DF798089-2585-459E-BC72-CF493E91AD66}"/>
              </a:ext>
            </a:extLst>
          </p:cNvPr>
          <p:cNvSpPr/>
          <p:nvPr/>
        </p:nvSpPr>
        <p:spPr>
          <a:xfrm>
            <a:off x="2833947" y="4855851"/>
            <a:ext cx="109857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25E4F"/>
                </a:solidFill>
                <a:latin typeface="Segoe UI"/>
              </a:rPr>
              <a:t>Rânduri</a:t>
            </a:r>
            <a:endParaRPr lang="pt-PT" sz="2400" b="1" dirty="0">
              <a:solidFill>
                <a:srgbClr val="F25E4F"/>
              </a:solidFill>
            </a:endParaRPr>
          </a:p>
        </p:txBody>
      </p:sp>
      <p:sp>
        <p:nvSpPr>
          <p:cNvPr id="52" name="AutoShape 25">
            <a:extLst>
              <a:ext uri="{FF2B5EF4-FFF2-40B4-BE49-F238E27FC236}">
                <a16:creationId xmlns:a16="http://schemas.microsoft.com/office/drawing/2014/main" id="{4CE0624E-A0AF-41A3-AFFA-10763FA2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3778142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3" name="AutoShape 25">
            <a:extLst>
              <a:ext uri="{FF2B5EF4-FFF2-40B4-BE49-F238E27FC236}">
                <a16:creationId xmlns:a16="http://schemas.microsoft.com/office/drawing/2014/main" id="{6259A8D8-06A9-4144-B456-EC4B04F3E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4312211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4" name="AutoShape 25">
            <a:extLst>
              <a:ext uri="{FF2B5EF4-FFF2-40B4-BE49-F238E27FC236}">
                <a16:creationId xmlns:a16="http://schemas.microsoft.com/office/drawing/2014/main" id="{691F05DA-F650-45AB-B0E6-0D9269846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248" y="4882043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5" name="AutoShape 25">
            <a:extLst>
              <a:ext uri="{FF2B5EF4-FFF2-40B4-BE49-F238E27FC236}">
                <a16:creationId xmlns:a16="http://schemas.microsoft.com/office/drawing/2014/main" id="{EFCCCD24-6307-4D4A-8207-5DED64D86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5844716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6" name="AutoShape 26">
            <a:extLst>
              <a:ext uri="{FF2B5EF4-FFF2-40B4-BE49-F238E27FC236}">
                <a16:creationId xmlns:a16="http://schemas.microsoft.com/office/drawing/2014/main" id="{8276E080-1AE0-4D6D-8B2D-161CB0FEAB0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02406" y="4784999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7" name="AutoShape 26">
            <a:extLst>
              <a:ext uri="{FF2B5EF4-FFF2-40B4-BE49-F238E27FC236}">
                <a16:creationId xmlns:a16="http://schemas.microsoft.com/office/drawing/2014/main" id="{B950545A-6C67-4F4C-B63F-F4E5A170A70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24581" y="4800384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8" name="AutoShape 26">
            <a:extLst>
              <a:ext uri="{FF2B5EF4-FFF2-40B4-BE49-F238E27FC236}">
                <a16:creationId xmlns:a16="http://schemas.microsoft.com/office/drawing/2014/main" id="{A43C7562-F81F-45E4-945D-F535C944BA5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33813" y="4784999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9" name="AutoShape 26">
            <a:extLst>
              <a:ext uri="{FF2B5EF4-FFF2-40B4-BE49-F238E27FC236}">
                <a16:creationId xmlns:a16="http://schemas.microsoft.com/office/drawing/2014/main" id="{53843AA2-EC43-47B7-8734-6B548B755C9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73235" y="4800384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D369DA89-687F-45F4-8623-D8AAC63BE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28410"/>
              </p:ext>
            </p:extLst>
          </p:nvPr>
        </p:nvGraphicFramePr>
        <p:xfrm>
          <a:off x="4391196" y="3780550"/>
          <a:ext cx="2913394" cy="25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720" imgH="1117440" progId="Equation.DSMT4">
                  <p:embed/>
                </p:oleObj>
              </mc:Choice>
              <mc:Fallback>
                <p:oleObj name="Equation" r:id="rId10" imgW="1269720" imgH="1117440" progId="Equation.DSMT4">
                  <p:embed/>
                  <p:pic>
                    <p:nvPicPr>
                      <p:cNvPr id="60" name="Objeto 59">
                        <a:extLst>
                          <a:ext uri="{FF2B5EF4-FFF2-40B4-BE49-F238E27FC236}">
                            <a16:creationId xmlns:a16="http://schemas.microsoft.com/office/drawing/2014/main" id="{D369DA89-687F-45F4-8623-D8AAC63BE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1196" y="3780550"/>
                        <a:ext cx="2913394" cy="256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tângulo 60">
            <a:extLst>
              <a:ext uri="{FF2B5EF4-FFF2-40B4-BE49-F238E27FC236}">
                <a16:creationId xmlns:a16="http://schemas.microsoft.com/office/drawing/2014/main" id="{B8752D29-4B8F-40A4-A178-10BBE4F4DB4A}"/>
              </a:ext>
            </a:extLst>
          </p:cNvPr>
          <p:cNvSpPr/>
          <p:nvPr/>
        </p:nvSpPr>
        <p:spPr>
          <a:xfrm>
            <a:off x="4941845" y="3193236"/>
            <a:ext cx="169277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9A6FF"/>
                </a:solidFill>
                <a:latin typeface="Segoe UI"/>
              </a:rPr>
              <a:t>Coloane</a:t>
            </a:r>
            <a:endParaRPr lang="pt-PT" sz="2400" b="1" dirty="0">
              <a:solidFill>
                <a:srgbClr val="29A6FF"/>
              </a:solidFill>
            </a:endParaRPr>
          </a:p>
        </p:txBody>
      </p:sp>
      <p:graphicFrame>
        <p:nvGraphicFramePr>
          <p:cNvPr id="62" name="Objeto 61">
            <a:extLst>
              <a:ext uri="{FF2B5EF4-FFF2-40B4-BE49-F238E27FC236}">
                <a16:creationId xmlns:a16="http://schemas.microsoft.com/office/drawing/2014/main" id="{26074747-83B3-45F6-994A-4FFBE97F2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578906"/>
              </p:ext>
            </p:extLst>
          </p:nvPr>
        </p:nvGraphicFramePr>
        <p:xfrm>
          <a:off x="4054681" y="3738202"/>
          <a:ext cx="3467100" cy="262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11280" imgH="1143000" progId="Equation.DSMT4">
                  <p:embed/>
                </p:oleObj>
              </mc:Choice>
              <mc:Fallback>
                <p:oleObj name="Equation" r:id="rId12" imgW="1511280" imgH="1143000" progId="Equation.DSMT4">
                  <p:embed/>
                  <p:pic>
                    <p:nvPicPr>
                      <p:cNvPr id="62" name="Objeto 61">
                        <a:extLst>
                          <a:ext uri="{FF2B5EF4-FFF2-40B4-BE49-F238E27FC236}">
                            <a16:creationId xmlns:a16="http://schemas.microsoft.com/office/drawing/2014/main" id="{26074747-83B3-45F6-994A-4FFBE97F21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54681" y="3738202"/>
                        <a:ext cx="3467100" cy="2624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to 62">
            <a:extLst>
              <a:ext uri="{FF2B5EF4-FFF2-40B4-BE49-F238E27FC236}">
                <a16:creationId xmlns:a16="http://schemas.microsoft.com/office/drawing/2014/main" id="{B3F0857A-17AE-491A-A91E-E9379936C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0414"/>
              </p:ext>
            </p:extLst>
          </p:nvPr>
        </p:nvGraphicFramePr>
        <p:xfrm>
          <a:off x="4042473" y="3712421"/>
          <a:ext cx="3495675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3880" imgH="1143000" progId="Equation.DSMT4">
                  <p:embed/>
                </p:oleObj>
              </mc:Choice>
              <mc:Fallback>
                <p:oleObj name="Equation" r:id="rId14" imgW="1523880" imgH="1143000" progId="Equation.DSMT4">
                  <p:embed/>
                  <p:pic>
                    <p:nvPicPr>
                      <p:cNvPr id="63" name="Objeto 62">
                        <a:extLst>
                          <a:ext uri="{FF2B5EF4-FFF2-40B4-BE49-F238E27FC236}">
                            <a16:creationId xmlns:a16="http://schemas.microsoft.com/office/drawing/2014/main" id="{B3F0857A-17AE-491A-A91E-E9379936CC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42473" y="3712421"/>
                        <a:ext cx="3495675" cy="262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462685" y="312197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48A7039B-A3A1-431B-BE6F-C06B671E0F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00" y="1270800"/>
            <a:ext cx="1442674" cy="1620982"/>
          </a:xfrm>
          <a:prstGeom prst="rect">
            <a:avLst/>
          </a:prstGeom>
        </p:spPr>
      </p:pic>
      <p:sp>
        <p:nvSpPr>
          <p:cNvPr id="38" name="Retângulo: Cantos Arredondados 12">
            <a:hlinkClick r:id="rId17" action="ppaction://hlinksldjump"/>
            <a:extLst>
              <a:ext uri="{FF2B5EF4-FFF2-40B4-BE49-F238E27FC236}">
                <a16:creationId xmlns:a16="http://schemas.microsoft.com/office/drawing/2014/main" id="{DBE22943-7DB4-431E-9472-D3519EE2FA52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15">
            <a:hlinkClick r:id="rId18" action="ppaction://hlinksldjump"/>
            <a:extLst>
              <a:ext uri="{FF2B5EF4-FFF2-40B4-BE49-F238E27FC236}">
                <a16:creationId xmlns:a16="http://schemas.microsoft.com/office/drawing/2014/main" id="{B7C77427-040B-4505-96FB-7A1F2CB4D705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Elemente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intrările</a:t>
            </a:r>
            <a:r>
              <a:rPr lang="en-GB" b="1" dirty="0">
                <a:solidFill>
                  <a:schemeClr val="tx1"/>
                </a:solidFill>
              </a:rPr>
              <a:t> unei matrice</a:t>
            </a:r>
          </a:p>
        </p:txBody>
      </p:sp>
    </p:spTree>
    <p:extLst>
      <p:ext uri="{BB962C8B-B14F-4D97-AF65-F5344CB8AC3E}">
        <p14:creationId xmlns:p14="http://schemas.microsoft.com/office/powerpoint/2010/main" val="202829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1" grpId="0"/>
      <p:bldP spid="51" grpId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/>
      <p:bldP spid="6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Ce este o matrice?...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Dimensiune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tip</a:t>
            </a:r>
            <a:r>
              <a:rPr lang="ro-RO" b="1" dirty="0" err="1">
                <a:solidFill>
                  <a:schemeClr val="tx1"/>
                </a:solidFill>
              </a:rPr>
              <a:t>ul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8855" y="290288"/>
            <a:ext cx="9752857" cy="6346352"/>
          </a:xfrm>
          <a:prstGeom prst="roundRect">
            <a:avLst>
              <a:gd name="adj" fmla="val 549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679926" y="593821"/>
            <a:ext cx="2402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Mai multe exemple...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55F7F89-634C-4642-95EF-28DFEE04FCDB}"/>
              </a:ext>
            </a:extLst>
          </p:cNvPr>
          <p:cNvSpPr txBox="1"/>
          <p:nvPr/>
        </p:nvSpPr>
        <p:spPr>
          <a:xfrm>
            <a:off x="5521065" y="593821"/>
            <a:ext cx="118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0C2B8E"/>
                </a:solidFill>
              </a:rPr>
              <a:t>Generale</a:t>
            </a:r>
            <a:endParaRPr lang="en-GB" sz="2400" b="1" dirty="0">
              <a:solidFill>
                <a:srgbClr val="0C2B8E"/>
              </a:solidFill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32D9567-B8F3-4B9B-9705-1E004C175F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71" y="2286000"/>
            <a:ext cx="3429000" cy="22860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B333782B-E51F-416D-9CC5-31816D7C3195}"/>
              </a:ext>
            </a:extLst>
          </p:cNvPr>
          <p:cNvSpPr/>
          <p:nvPr/>
        </p:nvSpPr>
        <p:spPr>
          <a:xfrm>
            <a:off x="2812051" y="4643663"/>
            <a:ext cx="41200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Sursa imaginii: </a:t>
            </a:r>
            <a:r>
              <a:rPr lang="en-GB" sz="1100" dirty="0">
                <a:hlinkClick r:id="rId8"/>
              </a:rPr>
              <a:t>https://trumpexcel.com/calendar-to-do-list-template/</a:t>
            </a:r>
            <a:r>
              <a:rPr lang="en-GB" sz="1100" dirty="0"/>
              <a:t> </a:t>
            </a:r>
          </a:p>
        </p:txBody>
      </p:sp>
      <p:pic>
        <p:nvPicPr>
          <p:cNvPr id="26" name="Imagem 25" descr="Uma imagem com palavras cruzadas, texto&#10;&#10;Descrição gerada automaticamente">
            <a:extLst>
              <a:ext uri="{FF2B5EF4-FFF2-40B4-BE49-F238E27FC236}">
                <a16:creationId xmlns:a16="http://schemas.microsoft.com/office/drawing/2014/main" id="{4587C86E-63A8-41C5-A254-17C8A1EDAA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89" y="2246164"/>
            <a:ext cx="2795155" cy="2795155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D3EA186A-33C6-4764-A3F6-9CF82C1BB1B9}"/>
              </a:ext>
            </a:extLst>
          </p:cNvPr>
          <p:cNvSpPr/>
          <p:nvPr/>
        </p:nvSpPr>
        <p:spPr>
          <a:xfrm>
            <a:off x="7675633" y="5112982"/>
            <a:ext cx="38843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Sursa imaginii: </a:t>
            </a:r>
            <a:r>
              <a:rPr lang="en-GB" sz="1100" dirty="0">
                <a:hlinkClick r:id="rId10"/>
              </a:rPr>
              <a:t>https://en.wikipedia.org/wiki/Battleship_ (joc)</a:t>
            </a:r>
            <a:r>
              <a:rPr lang="en-GB" sz="1100" dirty="0"/>
              <a:t> 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8E346F7-0E5E-46CD-A44F-E4874F9B2D48}"/>
              </a:ext>
            </a:extLst>
          </p:cNvPr>
          <p:cNvSpPr/>
          <p:nvPr/>
        </p:nvSpPr>
        <p:spPr>
          <a:xfrm>
            <a:off x="4361353" y="1867514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Calendar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12FFCA7-6339-4EDD-8042-95CB395F5E99}"/>
              </a:ext>
            </a:extLst>
          </p:cNvPr>
          <p:cNvSpPr/>
          <p:nvPr/>
        </p:nvSpPr>
        <p:spPr>
          <a:xfrm>
            <a:off x="8557672" y="1805169"/>
            <a:ext cx="1400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/>
              <a:t>Jocul „Nave”</a:t>
            </a:r>
            <a:endParaRPr lang="en-GB" b="1" dirty="0"/>
          </a:p>
        </p:txBody>
      </p:sp>
      <p:sp>
        <p:nvSpPr>
          <p:cNvPr id="31" name="Retângulo: Cantos Arredondados 12">
            <a:hlinkClick r:id="rId11" action="ppaction://hlinksldjump"/>
            <a:extLst>
              <a:ext uri="{FF2B5EF4-FFF2-40B4-BE49-F238E27FC236}">
                <a16:creationId xmlns:a16="http://schemas.microsoft.com/office/drawing/2014/main" id="{E7ACEE48-024B-47A8-8766-8C2EFCEF8B3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15">
            <a:hlinkClick r:id="rId12" action="ppaction://hlinksldjump"/>
            <a:extLst>
              <a:ext uri="{FF2B5EF4-FFF2-40B4-BE49-F238E27FC236}">
                <a16:creationId xmlns:a16="http://schemas.microsoft.com/office/drawing/2014/main" id="{9E175EA6-D9E6-41F2-B2C5-DBCFE50FE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Elemente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intrările</a:t>
            </a:r>
            <a:r>
              <a:rPr lang="en-GB" b="1" dirty="0">
                <a:solidFill>
                  <a:schemeClr val="tx1"/>
                </a:solidFill>
              </a:rPr>
              <a:t> unei matrice</a:t>
            </a:r>
          </a:p>
        </p:txBody>
      </p:sp>
    </p:spTree>
    <p:extLst>
      <p:ext uri="{BB962C8B-B14F-4D97-AF65-F5344CB8AC3E}">
        <p14:creationId xmlns:p14="http://schemas.microsoft.com/office/powerpoint/2010/main" val="16225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4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Ce este o matrice?...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Dimensiune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tip</a:t>
            </a:r>
            <a:r>
              <a:rPr lang="ro-RO" b="1" dirty="0" err="1">
                <a:solidFill>
                  <a:schemeClr val="tx1"/>
                </a:solidFill>
              </a:rPr>
              <a:t>ul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8855" y="290288"/>
            <a:ext cx="9752857" cy="6346352"/>
          </a:xfrm>
          <a:prstGeom prst="roundRect">
            <a:avLst>
              <a:gd name="adj" fmla="val 5346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679926" y="593821"/>
            <a:ext cx="2402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Mai multe exemple...</a:t>
            </a:r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41A51418-E14B-48B2-800F-DC9EB59B5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933606"/>
              </p:ext>
            </p:extLst>
          </p:nvPr>
        </p:nvGraphicFramePr>
        <p:xfrm>
          <a:off x="2863433" y="1744813"/>
          <a:ext cx="2023782" cy="163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63280" imgH="698400" progId="Equation.DSMT4">
                  <p:embed/>
                </p:oleObj>
              </mc:Choice>
              <mc:Fallback>
                <p:oleObj name="Equation" r:id="rId7" imgW="863280" imgH="6984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C76AD4F-68FC-4FEA-88A6-A1DBFD01E1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63433" y="1744813"/>
                        <a:ext cx="2023782" cy="1636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2A2FCA80-8F2C-4872-B1CE-CC987B6B7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722242"/>
              </p:ext>
            </p:extLst>
          </p:nvPr>
        </p:nvGraphicFramePr>
        <p:xfrm>
          <a:off x="5753115" y="1744813"/>
          <a:ext cx="1309543" cy="163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8720" imgH="698400" progId="Equation.DSMT4">
                  <p:embed/>
                </p:oleObj>
              </mc:Choice>
              <mc:Fallback>
                <p:oleObj name="Equation" r:id="rId9" imgW="558720" imgH="6984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B83E9986-10A5-4710-A3A6-5EA6EF671E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53115" y="1744813"/>
                        <a:ext cx="1309543" cy="1635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38B31820-7703-446B-BB71-DF4FF98758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199832"/>
              </p:ext>
            </p:extLst>
          </p:nvPr>
        </p:nvGraphicFramePr>
        <p:xfrm>
          <a:off x="3167296" y="3543649"/>
          <a:ext cx="1428226" cy="214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09480" imgH="914400" progId="Equation.DSMT4">
                  <p:embed/>
                </p:oleObj>
              </mc:Choice>
              <mc:Fallback>
                <p:oleObj name="Equation" r:id="rId11" imgW="609480" imgH="91440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2B6E41CC-CBD6-415B-8F16-77CB1DA4A9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67296" y="3543649"/>
                        <a:ext cx="1428226" cy="2144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4990045D-BE71-4241-9C68-406AE116E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398914"/>
              </p:ext>
            </p:extLst>
          </p:nvPr>
        </p:nvGraphicFramePr>
        <p:xfrm>
          <a:off x="7999228" y="1701024"/>
          <a:ext cx="772449" cy="163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120" imgH="698400" progId="Equation.DSMT4">
                  <p:embed/>
                </p:oleObj>
              </mc:Choice>
              <mc:Fallback>
                <p:oleObj name="Equation" r:id="rId13" imgW="330120" imgH="69840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00905E6E-76B1-4211-833A-5E7B7AE1E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99228" y="1701024"/>
                        <a:ext cx="772449" cy="1635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4EA57211-0458-4D25-8F19-A494EF284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304301"/>
              </p:ext>
            </p:extLst>
          </p:nvPr>
        </p:nvGraphicFramePr>
        <p:xfrm>
          <a:off x="7999228" y="4429556"/>
          <a:ext cx="2586899" cy="5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04840" imgH="241200" progId="Equation.DSMT4">
                  <p:embed/>
                </p:oleObj>
              </mc:Choice>
              <mc:Fallback>
                <p:oleObj name="Equation" r:id="rId15" imgW="1104840" imgH="2412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A9E806AF-C257-4759-97C0-1BE9199B6F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99228" y="4429556"/>
                        <a:ext cx="2586899" cy="565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942697F2-4D2C-4680-AF36-F55075122A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32304"/>
              </p:ext>
            </p:extLst>
          </p:nvPr>
        </p:nvGraphicFramePr>
        <p:xfrm>
          <a:off x="5523634" y="4199234"/>
          <a:ext cx="1309543" cy="107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58720" imgH="457200" progId="Equation.DSMT4">
                  <p:embed/>
                </p:oleObj>
              </mc:Choice>
              <mc:Fallback>
                <p:oleObj name="Equation" r:id="rId17" imgW="558720" imgH="4572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4B96DB57-8B0D-4E7D-AA5E-824F7DE34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23634" y="4199234"/>
                        <a:ext cx="1309543" cy="1070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9C9C19C8-5482-4F9B-91AA-0759F5781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169899"/>
              </p:ext>
            </p:extLst>
          </p:nvPr>
        </p:nvGraphicFramePr>
        <p:xfrm>
          <a:off x="9440104" y="1910248"/>
          <a:ext cx="178593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61760" imgH="457200" progId="Equation.DSMT4">
                  <p:embed/>
                </p:oleObj>
              </mc:Choice>
              <mc:Fallback>
                <p:oleObj name="Equation" r:id="rId19" imgW="761760" imgH="4572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EF12FB79-007D-4223-AA5D-9E419ADCA7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440104" y="1910248"/>
                        <a:ext cx="1785937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ixaDeTexto 39">
            <a:extLst>
              <a:ext uri="{FF2B5EF4-FFF2-40B4-BE49-F238E27FC236}">
                <a16:creationId xmlns:a16="http://schemas.microsoft.com/office/drawing/2014/main" id="{2622EA45-2A2A-46CE-B67E-C82A6BC6049F}"/>
              </a:ext>
            </a:extLst>
          </p:cNvPr>
          <p:cNvSpPr txBox="1"/>
          <p:nvPr/>
        </p:nvSpPr>
        <p:spPr>
          <a:xfrm>
            <a:off x="5828661" y="593820"/>
            <a:ext cx="1865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err="1">
                <a:solidFill>
                  <a:srgbClr val="0C2B8E"/>
                </a:solidFill>
              </a:rPr>
              <a:t>Matematică</a:t>
            </a:r>
            <a:endParaRPr lang="en-GB" sz="2400" b="1" dirty="0">
              <a:solidFill>
                <a:srgbClr val="0C2B8E"/>
              </a:solidFill>
            </a:endParaRPr>
          </a:p>
        </p:txBody>
      </p:sp>
      <p:sp>
        <p:nvSpPr>
          <p:cNvPr id="26" name="Retângulo: Cantos Arredondados 12">
            <a:hlinkClick r:id="rId21" action="ppaction://hlinksldjump"/>
            <a:extLst>
              <a:ext uri="{FF2B5EF4-FFF2-40B4-BE49-F238E27FC236}">
                <a16:creationId xmlns:a16="http://schemas.microsoft.com/office/drawing/2014/main" id="{9E56789F-81DF-4204-87F7-0D7A63880AE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15">
            <a:hlinkClick r:id="rId22" action="ppaction://hlinksldjump"/>
            <a:extLst>
              <a:ext uri="{FF2B5EF4-FFF2-40B4-BE49-F238E27FC236}">
                <a16:creationId xmlns:a16="http://schemas.microsoft.com/office/drawing/2014/main" id="{677766C4-E3CB-45A3-966B-2CB6727A5B7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Elemente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intrările</a:t>
            </a:r>
            <a:r>
              <a:rPr lang="en-GB" b="1" dirty="0">
                <a:solidFill>
                  <a:schemeClr val="tx1"/>
                </a:solidFill>
              </a:rPr>
              <a:t> unei matrice</a:t>
            </a:r>
          </a:p>
        </p:txBody>
      </p:sp>
    </p:spTree>
    <p:extLst>
      <p:ext uri="{BB962C8B-B14F-4D97-AF65-F5344CB8AC3E}">
        <p14:creationId xmlns:p14="http://schemas.microsoft.com/office/powerpoint/2010/main" val="9053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Ce este o matrice?...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Dimensiune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tip</a:t>
            </a:r>
            <a:r>
              <a:rPr lang="ro-RO" b="1" dirty="0" err="1">
                <a:solidFill>
                  <a:schemeClr val="tx1"/>
                </a:solidFill>
              </a:rPr>
              <a:t>ul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8C4B1E0-01E6-46B0-95C4-6C0E8185FA43}"/>
              </a:ext>
            </a:extLst>
          </p:cNvPr>
          <p:cNvSpPr/>
          <p:nvPr/>
        </p:nvSpPr>
        <p:spPr>
          <a:xfrm>
            <a:off x="2124000" y="252001"/>
            <a:ext cx="9859639" cy="1562286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Definiţie</a:t>
            </a:r>
          </a:p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Dimensiunea</a:t>
            </a:r>
            <a:r>
              <a:rPr lang="ro-RO" sz="2400" b="1" dirty="0">
                <a:solidFill>
                  <a:srgbClr val="F25E4F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sau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ro-RO" sz="2400" b="1" dirty="0">
                <a:solidFill>
                  <a:srgbClr val="F25E4F"/>
                </a:solidFill>
              </a:rPr>
              <a:t>tipul</a:t>
            </a:r>
            <a:r>
              <a:rPr lang="en-GB" sz="2400" b="1" dirty="0">
                <a:solidFill>
                  <a:srgbClr val="F25E4F"/>
                </a:solidFill>
              </a:rPr>
              <a:t> unei matrice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>
                <a:solidFill>
                  <a:sysClr val="windowText" lastClr="000000"/>
                </a:solidFill>
              </a:rPr>
              <a:t>sau </a:t>
            </a:r>
            <a:r>
              <a:rPr lang="en-GB" sz="2400" dirty="0" err="1">
                <a:solidFill>
                  <a:sysClr val="windowText" lastClr="000000"/>
                </a:solidFill>
              </a:rPr>
              <a:t>doar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matricea</a:t>
            </a:r>
            <a:r>
              <a:rPr lang="en-GB" sz="2400" dirty="0">
                <a:solidFill>
                  <a:sysClr val="windowText" lastClr="000000"/>
                </a:solidFill>
              </a:rPr>
              <a:t>, se spune că </a:t>
            </a:r>
            <a:r>
              <a:rPr lang="en-GB" sz="2400" dirty="0" err="1">
                <a:solidFill>
                  <a:sysClr val="windowText" lastClr="000000"/>
                </a:solidFill>
              </a:rPr>
              <a:t>este</a:t>
            </a:r>
            <a:r>
              <a:rPr lang="en-GB" sz="2400" dirty="0">
                <a:solidFill>
                  <a:sysClr val="windowText" lastClr="000000"/>
                </a:solidFill>
              </a:rPr>
              <a:t>  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ro-RO" sz="2400" b="1" dirty="0">
                <a:solidFill>
                  <a:sysClr val="windowText" lastClr="000000"/>
                </a:solidFill>
              </a:rPr>
              <a:t> pe </a:t>
            </a:r>
            <a:r>
              <a:rPr lang="en-GB" sz="2400" b="1" i="1" dirty="0">
                <a:solidFill>
                  <a:sysClr val="windowText" lastClr="000000"/>
                </a:solidFill>
              </a:rPr>
              <a:t>N </a:t>
            </a:r>
            <a:r>
              <a:rPr lang="en-GB" sz="2400" dirty="0">
                <a:solidFill>
                  <a:sysClr val="windowText" lastClr="000000"/>
                </a:solidFill>
              </a:rPr>
              <a:t>(</a:t>
            </a:r>
            <a:r>
              <a:rPr lang="en-GB" sz="2400" i="1" dirty="0">
                <a:solidFill>
                  <a:sysClr val="windowText" lastClr="000000"/>
                </a:solidFill>
              </a:rPr>
              <a:t>M </a:t>
            </a:r>
            <a:r>
              <a:rPr lang="en-GB" sz="2400" dirty="0">
                <a:solidFill>
                  <a:sysClr val="windowText" lastClr="000000"/>
                </a:solidFill>
              </a:rPr>
              <a:t>X </a:t>
            </a:r>
            <a:r>
              <a:rPr lang="en-GB" sz="2400" i="1" dirty="0">
                <a:solidFill>
                  <a:sysClr val="windowText" lastClr="000000"/>
                </a:solidFill>
              </a:rPr>
              <a:t>N</a:t>
            </a:r>
            <a:r>
              <a:rPr lang="en-GB" sz="2400" dirty="0">
                <a:solidFill>
                  <a:sysClr val="windowText" lastClr="000000"/>
                </a:solidFill>
              </a:rPr>
              <a:t>) dacă are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ro-RO" sz="2400" b="1" dirty="0">
                <a:solidFill>
                  <a:sysClr val="windowText" lastClr="000000"/>
                </a:solidFill>
              </a:rPr>
              <a:t>r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ânduri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ș</a:t>
            </a:r>
            <a:r>
              <a:rPr lang="en-GB" sz="2400" dirty="0" err="1">
                <a:solidFill>
                  <a:sysClr val="windowText" lastClr="000000"/>
                </a:solidFill>
              </a:rPr>
              <a:t>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i="1" dirty="0">
                <a:solidFill>
                  <a:sysClr val="windowText" lastClr="000000"/>
                </a:solidFill>
              </a:rPr>
              <a:t>N </a:t>
            </a:r>
            <a:r>
              <a:rPr lang="ro-RO" sz="2400" b="1" dirty="0">
                <a:solidFill>
                  <a:sysClr val="windowText" lastClr="000000"/>
                </a:solidFill>
              </a:rPr>
              <a:t>c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oloane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0944483-42BD-45FD-BF08-A297EA50B082}"/>
              </a:ext>
            </a:extLst>
          </p:cNvPr>
          <p:cNvSpPr/>
          <p:nvPr/>
        </p:nvSpPr>
        <p:spPr>
          <a:xfrm>
            <a:off x="2150448" y="1924501"/>
            <a:ext cx="974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Dimensiunea sau tipul </a:t>
            </a:r>
            <a:r>
              <a:rPr lang="en-GB" sz="2400" dirty="0" err="1">
                <a:solidFill>
                  <a:sysClr val="windowText" lastClr="000000"/>
                </a:solidFill>
              </a:rPr>
              <a:t>unei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matrice</a:t>
            </a:r>
            <a:r>
              <a:rPr lang="en-GB" sz="2400" dirty="0">
                <a:solidFill>
                  <a:sysClr val="windowText" lastClr="000000"/>
                </a:solidFill>
              </a:rPr>
              <a:t>, identifică direct </a:t>
            </a:r>
            <a:r>
              <a:rPr lang="en-GB" sz="2400" b="1" dirty="0">
                <a:solidFill>
                  <a:sysClr val="windowText" lastClr="000000"/>
                </a:solidFill>
              </a:rPr>
              <a:t>numărul de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rânduri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(</a:t>
            </a:r>
            <a:r>
              <a:rPr lang="ro-RO" sz="2400" dirty="0">
                <a:solidFill>
                  <a:sysClr val="windowText" lastClr="000000"/>
                </a:solidFill>
              </a:rPr>
              <a:t>primul enunțat</a:t>
            </a:r>
            <a:r>
              <a:rPr lang="en-GB" sz="2400" dirty="0">
                <a:solidFill>
                  <a:sysClr val="windowText" lastClr="000000"/>
                </a:solidFill>
              </a:rPr>
              <a:t>) și </a:t>
            </a:r>
            <a:r>
              <a:rPr lang="en-GB" sz="2400" b="1" dirty="0">
                <a:solidFill>
                  <a:sysClr val="windowText" lastClr="000000"/>
                </a:solidFill>
              </a:rPr>
              <a:t>numărul de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coloane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(</a:t>
            </a:r>
            <a:r>
              <a:rPr lang="ro-RO" sz="2400" dirty="0">
                <a:solidFill>
                  <a:sysClr val="windowText" lastClr="000000"/>
                </a:solidFill>
              </a:rPr>
              <a:t>al doilea enunțat</a:t>
            </a:r>
            <a:r>
              <a:rPr lang="en-GB" sz="2400" dirty="0">
                <a:solidFill>
                  <a:sysClr val="windowText" lastClr="000000"/>
                </a:solidFill>
              </a:rPr>
              <a:t>)! </a:t>
            </a:r>
          </a:p>
        </p:txBody>
      </p:sp>
      <p:sp>
        <p:nvSpPr>
          <p:cNvPr id="19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ED890D9E-BB20-46C1-AB34-4DDBA58A9BC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4CFF94AD-4D99-445F-9412-E5DA720237D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Elemente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intrările</a:t>
            </a:r>
            <a:r>
              <a:rPr lang="en-GB" b="1" dirty="0">
                <a:solidFill>
                  <a:schemeClr val="tx1"/>
                </a:solidFill>
              </a:rPr>
              <a:t> unei matrice</a:t>
            </a: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Ce este o matrice?...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Dimensiune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tip</a:t>
            </a:r>
            <a:r>
              <a:rPr lang="ro-RO" b="1" dirty="0" err="1">
                <a:solidFill>
                  <a:schemeClr val="tx1"/>
                </a:solidFill>
              </a:rPr>
              <a:t>ul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8C4B1E0-01E6-46B0-95C4-6C0E8185FA43}"/>
              </a:ext>
            </a:extLst>
          </p:cNvPr>
          <p:cNvSpPr/>
          <p:nvPr/>
        </p:nvSpPr>
        <p:spPr>
          <a:xfrm>
            <a:off x="2124000" y="252001"/>
            <a:ext cx="9859639" cy="1562286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b="1" u="sng" dirty="0" err="1">
                <a:solidFill>
                  <a:srgbClr val="F25E4F"/>
                </a:solidFill>
              </a:rPr>
              <a:t>Definiţie</a:t>
            </a:r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Dimensiunea</a:t>
            </a:r>
            <a:r>
              <a:rPr lang="ro-RO" sz="2400" b="1" dirty="0">
                <a:solidFill>
                  <a:srgbClr val="F25E4F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sau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ro-RO" sz="2400" b="1" dirty="0">
                <a:solidFill>
                  <a:srgbClr val="F25E4F"/>
                </a:solidFill>
              </a:rPr>
              <a:t>tipul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unei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matrice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sau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doar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matricea</a:t>
            </a:r>
            <a:r>
              <a:rPr lang="en-GB" sz="2400" dirty="0">
                <a:solidFill>
                  <a:sysClr val="windowText" lastClr="000000"/>
                </a:solidFill>
              </a:rPr>
              <a:t>, se </a:t>
            </a:r>
            <a:r>
              <a:rPr lang="en-GB" sz="2400" dirty="0" err="1">
                <a:solidFill>
                  <a:sysClr val="windowText" lastClr="000000"/>
                </a:solidFill>
              </a:rPr>
              <a:t>spune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că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este</a:t>
            </a:r>
            <a:r>
              <a:rPr lang="en-GB" sz="2400" dirty="0">
                <a:solidFill>
                  <a:sysClr val="windowText" lastClr="000000"/>
                </a:solidFill>
              </a:rPr>
              <a:t>  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ro-RO" sz="2400" b="1" dirty="0">
                <a:solidFill>
                  <a:sysClr val="windowText" lastClr="000000"/>
                </a:solidFill>
              </a:rPr>
              <a:t> pe </a:t>
            </a:r>
            <a:r>
              <a:rPr lang="en-GB" sz="2400" b="1" i="1" dirty="0">
                <a:solidFill>
                  <a:sysClr val="windowText" lastClr="000000"/>
                </a:solidFill>
              </a:rPr>
              <a:t>N </a:t>
            </a:r>
            <a:r>
              <a:rPr lang="en-GB" sz="2400" dirty="0">
                <a:solidFill>
                  <a:sysClr val="windowText" lastClr="000000"/>
                </a:solidFill>
              </a:rPr>
              <a:t>(</a:t>
            </a:r>
            <a:r>
              <a:rPr lang="en-GB" sz="2400" i="1" dirty="0">
                <a:solidFill>
                  <a:sysClr val="windowText" lastClr="000000"/>
                </a:solidFill>
              </a:rPr>
              <a:t>M </a:t>
            </a:r>
            <a:r>
              <a:rPr lang="en-GB" sz="2400" dirty="0">
                <a:solidFill>
                  <a:sysClr val="windowText" lastClr="000000"/>
                </a:solidFill>
              </a:rPr>
              <a:t>X </a:t>
            </a:r>
            <a:r>
              <a:rPr lang="en-GB" sz="2400" i="1" dirty="0">
                <a:solidFill>
                  <a:sysClr val="windowText" lastClr="000000"/>
                </a:solidFill>
              </a:rPr>
              <a:t>N</a:t>
            </a:r>
            <a:r>
              <a:rPr lang="en-GB" sz="2400" dirty="0">
                <a:solidFill>
                  <a:sysClr val="windowText" lastClr="000000"/>
                </a:solidFill>
              </a:rPr>
              <a:t>) </a:t>
            </a:r>
            <a:r>
              <a:rPr lang="en-GB" sz="2400" dirty="0" err="1">
                <a:solidFill>
                  <a:sysClr val="windowText" lastClr="000000"/>
                </a:solidFill>
              </a:rPr>
              <a:t>dacă</a:t>
            </a:r>
            <a:r>
              <a:rPr lang="en-GB" sz="2400" dirty="0">
                <a:solidFill>
                  <a:sysClr val="windowText" lastClr="000000"/>
                </a:solidFill>
              </a:rPr>
              <a:t> are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ro-RO" sz="2400" b="1" dirty="0">
                <a:solidFill>
                  <a:sysClr val="windowText" lastClr="000000"/>
                </a:solidFill>
              </a:rPr>
              <a:t>r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ânduri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ș</a:t>
            </a:r>
            <a:r>
              <a:rPr lang="en-GB" sz="2400" dirty="0" err="1">
                <a:solidFill>
                  <a:sysClr val="windowText" lastClr="000000"/>
                </a:solidFill>
              </a:rPr>
              <a:t>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i="1" dirty="0">
                <a:solidFill>
                  <a:sysClr val="windowText" lastClr="000000"/>
                </a:solidFill>
              </a:rPr>
              <a:t>N </a:t>
            </a:r>
            <a:r>
              <a:rPr lang="ro-RO" sz="2400" b="1" dirty="0">
                <a:solidFill>
                  <a:sysClr val="windowText" lastClr="000000"/>
                </a:solidFill>
              </a:rPr>
              <a:t>c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oloane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0944483-42BD-45FD-BF08-A297EA50B082}"/>
              </a:ext>
            </a:extLst>
          </p:cNvPr>
          <p:cNvSpPr/>
          <p:nvPr/>
        </p:nvSpPr>
        <p:spPr>
          <a:xfrm>
            <a:off x="2150448" y="1924501"/>
            <a:ext cx="974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>
                <a:solidFill>
                  <a:sysClr val="windowText" lastClr="000000"/>
                </a:solidFill>
              </a:rPr>
              <a:t>Dimensiunea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sau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tipul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unei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matrice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identifică</a:t>
            </a:r>
            <a:r>
              <a:rPr lang="en-GB" sz="2400" dirty="0">
                <a:solidFill>
                  <a:sysClr val="windowText" lastClr="000000"/>
                </a:solidFill>
              </a:rPr>
              <a:t> direct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numărul</a:t>
            </a:r>
            <a:r>
              <a:rPr lang="en-GB" sz="2400" b="1" dirty="0">
                <a:solidFill>
                  <a:sysClr val="windowText" lastClr="000000"/>
                </a:solidFill>
              </a:rPr>
              <a:t> de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rânduri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(</a:t>
            </a:r>
            <a:r>
              <a:rPr lang="ro-RO" sz="2400" dirty="0">
                <a:solidFill>
                  <a:sysClr val="windowText" lastClr="000000"/>
                </a:solidFill>
              </a:rPr>
              <a:t>primul enunțat</a:t>
            </a:r>
            <a:r>
              <a:rPr lang="en-GB" sz="2400" dirty="0">
                <a:solidFill>
                  <a:sysClr val="windowText" lastClr="000000"/>
                </a:solidFill>
              </a:rPr>
              <a:t>) </a:t>
            </a:r>
            <a:r>
              <a:rPr lang="en-GB" sz="2400" dirty="0" err="1">
                <a:solidFill>
                  <a:sysClr val="windowText" lastClr="000000"/>
                </a:solidFill>
              </a:rPr>
              <a:t>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numărul</a:t>
            </a:r>
            <a:r>
              <a:rPr lang="en-GB" sz="2400" b="1" dirty="0">
                <a:solidFill>
                  <a:sysClr val="windowText" lastClr="000000"/>
                </a:solidFill>
              </a:rPr>
              <a:t> de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coloane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(</a:t>
            </a:r>
            <a:r>
              <a:rPr lang="ro-RO" sz="2400" dirty="0">
                <a:solidFill>
                  <a:sysClr val="windowText" lastClr="000000"/>
                </a:solidFill>
              </a:rPr>
              <a:t>al doilea enunțat</a:t>
            </a:r>
            <a:r>
              <a:rPr lang="en-GB" sz="2400" dirty="0">
                <a:solidFill>
                  <a:sysClr val="windowText" lastClr="000000"/>
                </a:solidFill>
              </a:rPr>
              <a:t>)! 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9E501A69-7EAE-49ED-A6F4-F618E44DE04F}"/>
              </a:ext>
            </a:extLst>
          </p:cNvPr>
          <p:cNvSpPr/>
          <p:nvPr/>
        </p:nvSpPr>
        <p:spPr>
          <a:xfrm>
            <a:off x="2148855" y="2865712"/>
            <a:ext cx="9752857" cy="377092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6A3E101-D5AC-4B45-A92C-B0D374359F67}"/>
              </a:ext>
            </a:extLst>
          </p:cNvPr>
          <p:cNvSpPr/>
          <p:nvPr/>
        </p:nvSpPr>
        <p:spPr>
          <a:xfrm>
            <a:off x="2494364" y="2967335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Exemple...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20038724-8278-4B33-800C-B4E937874D3B}"/>
              </a:ext>
            </a:extLst>
          </p:cNvPr>
          <p:cNvSpPr/>
          <p:nvPr/>
        </p:nvSpPr>
        <p:spPr>
          <a:xfrm>
            <a:off x="2494364" y="3462644"/>
            <a:ext cx="164176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err="1"/>
              <a:t>Exemplu</a:t>
            </a:r>
            <a:r>
              <a:rPr lang="pt-PT" sz="2400" b="1" dirty="0"/>
              <a:t> 1</a:t>
            </a:r>
          </a:p>
          <a:p>
            <a:pPr algn="ctr"/>
            <a:r>
              <a:rPr lang="pt-PT" sz="1100" dirty="0"/>
              <a:t>(Faceţi clic </a:t>
            </a:r>
            <a:r>
              <a:rPr lang="ro-RO" sz="1100" dirty="0"/>
              <a:t>pentru a vedea dimensiunea</a:t>
            </a:r>
            <a:r>
              <a:rPr lang="pt-PT" sz="1100" dirty="0"/>
              <a:t>)</a:t>
            </a:r>
            <a:endParaRPr lang="en-GB" sz="1100" dirty="0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50029207-66A8-498A-ADE2-5C82D5B818AA}"/>
              </a:ext>
            </a:extLst>
          </p:cNvPr>
          <p:cNvSpPr/>
          <p:nvPr/>
        </p:nvSpPr>
        <p:spPr>
          <a:xfrm>
            <a:off x="2440168" y="4636343"/>
            <a:ext cx="164176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err="1"/>
              <a:t>Exemplu</a:t>
            </a:r>
            <a:r>
              <a:rPr lang="pt-PT" sz="2400" b="1" dirty="0"/>
              <a:t> 2</a:t>
            </a:r>
          </a:p>
          <a:p>
            <a:pPr lvl="0" algn="ctr"/>
            <a:r>
              <a:rPr lang="pt-PT" sz="1100" dirty="0">
                <a:solidFill>
                  <a:prstClr val="white"/>
                </a:solidFill>
              </a:rPr>
              <a:t>(</a:t>
            </a:r>
            <a:r>
              <a:rPr lang="pt-PT" sz="1100" dirty="0"/>
              <a:t>Faceţi clic </a:t>
            </a:r>
            <a:r>
              <a:rPr lang="ro-RO" sz="1100" dirty="0"/>
              <a:t>pentru a vedea dimensiunea</a:t>
            </a:r>
            <a:r>
              <a:rPr lang="pt-PT" sz="1100" dirty="0">
                <a:solidFill>
                  <a:prstClr val="white"/>
                </a:solidFill>
              </a:rPr>
              <a:t>)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0714EA0-EBD9-453A-92C3-4637C3BD0AB7}"/>
              </a:ext>
            </a:extLst>
          </p:cNvPr>
          <p:cNvSpPr/>
          <p:nvPr/>
        </p:nvSpPr>
        <p:spPr>
          <a:xfrm>
            <a:off x="8947414" y="3084673"/>
            <a:ext cx="164176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err="1"/>
              <a:t>Exemplu</a:t>
            </a:r>
            <a:r>
              <a:rPr lang="pt-PT" sz="2400" b="1" dirty="0"/>
              <a:t> 3</a:t>
            </a:r>
          </a:p>
          <a:p>
            <a:pPr lvl="0" algn="ctr"/>
            <a:r>
              <a:rPr lang="pt-PT" sz="1100" dirty="0">
                <a:solidFill>
                  <a:prstClr val="white"/>
                </a:solidFill>
              </a:rPr>
              <a:t>(</a:t>
            </a:r>
            <a:r>
              <a:rPr lang="pt-PT" sz="1100" dirty="0"/>
              <a:t>Faceţi clic </a:t>
            </a:r>
            <a:r>
              <a:rPr lang="ro-RO" sz="1100" dirty="0"/>
              <a:t>pentru a vedea dimensiunea</a:t>
            </a:r>
            <a:r>
              <a:rPr lang="pt-PT" sz="1100" dirty="0">
                <a:solidFill>
                  <a:prstClr val="white"/>
                </a:solidFill>
              </a:rPr>
              <a:t>)</a:t>
            </a:r>
            <a:endParaRPr lang="en-GB" sz="1100" dirty="0">
              <a:solidFill>
                <a:prstClr val="white"/>
              </a:solidFill>
            </a:endParaRPr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7D53B5AB-BA7E-42EC-9FFD-009A11200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816174"/>
              </p:ext>
            </p:extLst>
          </p:nvPr>
        </p:nvGraphicFramePr>
        <p:xfrm>
          <a:off x="4552383" y="4354026"/>
          <a:ext cx="1428226" cy="214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914400" progId="Equation.DSMT4">
                  <p:embed/>
                </p:oleObj>
              </mc:Choice>
              <mc:Fallback>
                <p:oleObj name="Equation" r:id="rId7" imgW="609480" imgH="9144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7D53B5AB-BA7E-42EC-9FFD-009A112001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52383" y="4354026"/>
                        <a:ext cx="1428226" cy="2144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1104485B-354D-4A78-8D77-8BBED26F9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202206"/>
              </p:ext>
            </p:extLst>
          </p:nvPr>
        </p:nvGraphicFramePr>
        <p:xfrm>
          <a:off x="4431992" y="3337232"/>
          <a:ext cx="1814513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74360" imgH="457200" progId="Equation.DSMT4">
                  <p:embed/>
                </p:oleObj>
              </mc:Choice>
              <mc:Fallback>
                <p:oleObj name="Equation" r:id="rId9" imgW="774360" imgH="4572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1104485B-354D-4A78-8D77-8BBED26F9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31992" y="3337232"/>
                        <a:ext cx="1814513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AF7EADD8-21EA-4FCD-8DC3-26794005D758}"/>
              </a:ext>
            </a:extLst>
          </p:cNvPr>
          <p:cNvSpPr/>
          <p:nvPr/>
        </p:nvSpPr>
        <p:spPr>
          <a:xfrm>
            <a:off x="6270898" y="3063073"/>
            <a:ext cx="1922788" cy="1255097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solidFill>
                  <a:sysClr val="windowText" lastClr="000000"/>
                </a:solidFill>
              </a:rPr>
              <a:t>Tip </a:t>
            </a:r>
            <a:r>
              <a:rPr lang="en-GB" sz="2400" b="1" dirty="0">
                <a:solidFill>
                  <a:sysClr val="windowText" lastClr="000000"/>
                </a:solidFill>
              </a:rPr>
              <a:t>2 x 3  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(2 rânduri și 3 coloane)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567971D-1FEF-4D84-93D7-CD8A0C8972D2}"/>
              </a:ext>
            </a:extLst>
          </p:cNvPr>
          <p:cNvSpPr/>
          <p:nvPr/>
        </p:nvSpPr>
        <p:spPr>
          <a:xfrm>
            <a:off x="6198184" y="4631818"/>
            <a:ext cx="1798038" cy="1255097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solidFill>
                  <a:sysClr val="windowText" lastClr="000000"/>
                </a:solidFill>
              </a:rPr>
              <a:t>Tip </a:t>
            </a:r>
            <a:r>
              <a:rPr lang="en-GB" sz="2400" b="1" dirty="0">
                <a:solidFill>
                  <a:sysClr val="windowText" lastClr="000000"/>
                </a:solidFill>
              </a:rPr>
              <a:t>4 x 2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(4 rânduri și 2 coloane)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2D471A4-3A21-43A4-A5D7-D638B45ACB92}"/>
                  </a:ext>
                </a:extLst>
              </p:cNvPr>
              <p:cNvSpPr/>
              <p:nvPr/>
            </p:nvSpPr>
            <p:spPr>
              <a:xfrm>
                <a:off x="7927789" y="3916276"/>
                <a:ext cx="3971344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:v="urn:schemas-microsoft-com:vml" xmlns:p14="http://schemas.microsoft.com/office/powerpoint/2010/main" xmlns:a16="http://schemas.microsoft.com/office/drawing/2014/main"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2D471A4-3A21-43A4-A5D7-D638B45AC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789" y="3916276"/>
                <a:ext cx="3971344" cy="1701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44FF51F1-EBAF-4AEE-AFBA-DCFFA89C5796}"/>
              </a:ext>
            </a:extLst>
          </p:cNvPr>
          <p:cNvSpPr/>
          <p:nvPr/>
        </p:nvSpPr>
        <p:spPr>
          <a:xfrm>
            <a:off x="8381077" y="5557265"/>
            <a:ext cx="2774435" cy="952143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o-RO" sz="2400" b="1" i="1" dirty="0">
                <a:solidFill>
                  <a:sysClr val="windowText" lastClr="000000"/>
                </a:solidFill>
              </a:rPr>
              <a:t>Tip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 X </a:t>
            </a:r>
            <a:r>
              <a:rPr lang="en-GB" sz="2400" b="1" i="1" dirty="0">
                <a:solidFill>
                  <a:sysClr val="windowText" lastClr="000000"/>
                </a:solidFill>
              </a:rPr>
              <a:t>N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(</a:t>
            </a:r>
            <a:r>
              <a:rPr lang="en-GB" sz="1400" i="1" dirty="0">
                <a:solidFill>
                  <a:sysClr val="windowText" lastClr="000000"/>
                </a:solidFill>
              </a:rPr>
              <a:t>M</a:t>
            </a:r>
            <a:r>
              <a:rPr lang="en-GB" sz="1400" dirty="0">
                <a:solidFill>
                  <a:sysClr val="windowText" lastClr="000000"/>
                </a:solidFill>
              </a:rPr>
              <a:t> rânduri și </a:t>
            </a:r>
            <a:r>
              <a:rPr lang="en-GB" sz="1400" i="1" dirty="0">
                <a:solidFill>
                  <a:sysClr val="windowText" lastClr="000000"/>
                </a:solidFill>
              </a:rPr>
              <a:t>N</a:t>
            </a:r>
            <a:r>
              <a:rPr lang="en-GB" sz="1400" dirty="0">
                <a:solidFill>
                  <a:sysClr val="windowText" lastClr="000000"/>
                </a:solidFill>
              </a:rPr>
              <a:t> coloane</a:t>
            </a:r>
          </a:p>
        </p:txBody>
      </p:sp>
      <p:sp>
        <p:nvSpPr>
          <p:cNvPr id="46" name="Retângulo: Cantos Arredondados 12">
            <a:hlinkClick r:id="rId15" action="ppaction://hlinksldjump"/>
            <a:extLst>
              <a:ext uri="{FF2B5EF4-FFF2-40B4-BE49-F238E27FC236}">
                <a16:creationId xmlns:a16="http://schemas.microsoft.com/office/drawing/2014/main" id="{17F0FE0D-7C7A-4E91-948B-4C635CA8E37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</a:t>
            </a:r>
            <a:r>
              <a:rPr lang="pt-PT" sz="2000" b="1" dirty="0">
                <a:solidFill>
                  <a:schemeClr val="tx1"/>
                </a:solidFill>
              </a:rPr>
              <a:t>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15">
            <a:hlinkClick r:id="rId16" action="ppaction://hlinksldjump"/>
            <a:extLst>
              <a:ext uri="{FF2B5EF4-FFF2-40B4-BE49-F238E27FC236}">
                <a16:creationId xmlns:a16="http://schemas.microsoft.com/office/drawing/2014/main" id="{D0D7369E-E85C-4CB0-B173-361FDBA1683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Elemente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intrările</a:t>
            </a:r>
            <a:r>
              <a:rPr lang="en-GB" b="1" dirty="0">
                <a:solidFill>
                  <a:schemeClr val="tx1"/>
                </a:solidFill>
              </a:rPr>
              <a:t> unei matrice</a:t>
            </a:r>
          </a:p>
        </p:txBody>
      </p:sp>
    </p:spTree>
    <p:extLst>
      <p:ext uri="{BB962C8B-B14F-4D97-AF65-F5344CB8AC3E}">
        <p14:creationId xmlns:p14="http://schemas.microsoft.com/office/powerpoint/2010/main" val="29873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 animBg="1"/>
      <p:bldP spid="37" grpId="0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3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Ce este o matrice?...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</a:t>
            </a:r>
            <a:r>
              <a:rPr lang="ro-RO" b="1" dirty="0">
                <a:solidFill>
                  <a:srgbClr val="F25E4F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Dimensiune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tip</a:t>
            </a:r>
            <a:r>
              <a:rPr lang="ro-RO" b="1" dirty="0" err="1">
                <a:solidFill>
                  <a:schemeClr val="tx1"/>
                </a:solidFill>
              </a:rPr>
              <a:t>ul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Elemente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intrările</a:t>
            </a:r>
            <a:r>
              <a:rPr lang="en-GB" b="1" dirty="0">
                <a:solidFill>
                  <a:schemeClr val="tx1"/>
                </a:solidFill>
              </a:rPr>
              <a:t> unei matrice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0C48E55-E33A-48D4-8A74-31861F8C8F21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/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o-RO" sz="2400" dirty="0">
                    <a:solidFill>
                      <a:sysClr val="windowText" lastClr="000000"/>
                    </a:solidFill>
                  </a:rPr>
                  <a:t>De o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bicei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m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atrice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sunt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reprezentate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majuscule: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 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ro-RO" sz="2400" dirty="0">
                    <a:solidFill>
                      <a:sysClr val="windowText" lastClr="000000"/>
                    </a:solidFill>
                  </a:rPr>
                  <a:t>iar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e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lemente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lor cu literele mici corespunzătoare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ro-RO" sz="2400" dirty="0">
                    <a:solidFill>
                      <a:sysClr val="windowText" lastClr="000000"/>
                    </a:solidFill>
                  </a:rPr>
                  <a:t>având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do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indici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</a:p>
              <a:p>
                <a:pPr algn="just"/>
                <a:r>
                  <a:rPr lang="pt-PT" sz="2400" b="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indice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rând</a:t>
                </a:r>
                <a:r>
                  <a:rPr lang="ro-RO" sz="2400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și </a:t>
                </a:r>
              </a:p>
              <a:p>
                <a:pPr algn="just"/>
                <a:r>
                  <a:rPr lang="pt-PT" sz="2400" b="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indice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coloan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). 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  <a:blipFill>
                <a:blip r:embed="rId8"/>
                <a:stretch>
                  <a:fillRect l="-983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2385678" y="528335"/>
            <a:ext cx="1318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F25E4F"/>
                </a:solidFill>
              </a:rPr>
              <a:t>Notaţie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534F8AF8-32F9-4DAF-9E7B-2277CE2CD94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tângulo: Cantos Arredondados 14">
            <a:hlinkClick r:id="rId3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Ce este o matrice?...</a:t>
            </a:r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Dimensiune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tip</a:t>
            </a:r>
            <a:r>
              <a:rPr lang="ro-RO" b="1" dirty="0" err="1">
                <a:solidFill>
                  <a:schemeClr val="tx1"/>
                </a:solidFill>
              </a:rPr>
              <a:t>ul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0C48E55-E33A-48D4-8A74-31861F8C8F21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/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o-RO" sz="2400" dirty="0">
                    <a:solidFill>
                      <a:sysClr val="windowText" lastClr="000000"/>
                    </a:solidFill>
                  </a:rPr>
                  <a:t>De o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bicei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sunt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reprezentate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majuscule: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 	-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ro-RO" sz="2400" dirty="0">
                    <a:solidFill>
                      <a:sysClr val="windowText" lastClr="000000"/>
                    </a:solidFill>
                  </a:rPr>
                  <a:t>iar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e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lemente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lor cu literele mici corespunzătoare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ro-RO" sz="2400" dirty="0">
                    <a:solidFill>
                      <a:sysClr val="windowText" lastClr="000000"/>
                    </a:solidFill>
                  </a:rPr>
                  <a:t>având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do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indici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</a:p>
              <a:p>
                <a:pPr algn="just"/>
                <a:r>
                  <a:rPr lang="pt-PT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indice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rând</a:t>
                </a:r>
                <a:r>
                  <a:rPr lang="ro-RO" sz="2400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și </a:t>
                </a:r>
              </a:p>
              <a:p>
                <a:pPr algn="just"/>
                <a:r>
                  <a:rPr lang="pt-PT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indice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coloan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  <a:blipFill>
                <a:blip r:embed="rId6"/>
                <a:stretch>
                  <a:fillRect l="-983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155BB225-108E-40CE-A10A-EAB5FC07D78C}"/>
              </a:ext>
            </a:extLst>
          </p:cNvPr>
          <p:cNvSpPr/>
          <p:nvPr/>
        </p:nvSpPr>
        <p:spPr>
          <a:xfrm>
            <a:off x="3459670" y="3192270"/>
            <a:ext cx="2539195" cy="332251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B0A4A766-CCBD-405E-98DD-9DC675546723}"/>
              </a:ext>
            </a:extLst>
          </p:cNvPr>
          <p:cNvSpPr/>
          <p:nvPr/>
        </p:nvSpPr>
        <p:spPr>
          <a:xfrm>
            <a:off x="3459672" y="2821927"/>
            <a:ext cx="2008656" cy="351280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2385678" y="528335"/>
            <a:ext cx="1318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F25E4F"/>
                </a:solidFill>
              </a:rPr>
              <a:t>Notaţie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5A0BCEE-2FD2-48F5-A119-F26EE426602B}"/>
              </a:ext>
            </a:extLst>
          </p:cNvPr>
          <p:cNvSpPr/>
          <p:nvPr/>
        </p:nvSpPr>
        <p:spPr>
          <a:xfrm>
            <a:off x="7001356" y="2299357"/>
            <a:ext cx="485228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D601141-C1D6-42EC-A21D-F4D798873BAF}"/>
              </a:ext>
            </a:extLst>
          </p:cNvPr>
          <p:cNvSpPr/>
          <p:nvPr/>
        </p:nvSpPr>
        <p:spPr>
          <a:xfrm>
            <a:off x="2336938" y="3613656"/>
            <a:ext cx="4635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C2B8E"/>
                </a:solidFill>
              </a:rPr>
              <a:t>Ace</a:t>
            </a:r>
            <a:r>
              <a:rPr lang="ro-RO" sz="2000" b="1" dirty="0">
                <a:solidFill>
                  <a:srgbClr val="0C2B8E"/>
                </a:solidFill>
              </a:rPr>
              <a:t>ști doi indici </a:t>
            </a:r>
            <a:r>
              <a:rPr lang="en-GB" sz="2000" b="1">
                <a:solidFill>
                  <a:srgbClr val="0C2B8E"/>
                </a:solidFill>
              </a:rPr>
              <a:t>indică </a:t>
            </a:r>
            <a:r>
              <a:rPr lang="en-GB" sz="2000" b="1" dirty="0">
                <a:solidFill>
                  <a:srgbClr val="0C2B8E"/>
                </a:solidFill>
              </a:rPr>
              <a:t>rândul și coloana din fiecare element.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/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generală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prezentat</a:t>
                </a:r>
                <a:r>
                  <a:rPr lang="ro-RO" sz="2400" dirty="0"/>
                  <a:t>ă</a:t>
                </a:r>
                <a:r>
                  <a:rPr lang="en-GB" sz="2400" dirty="0"/>
                  <a:t> într-o </a:t>
                </a:r>
                <a:r>
                  <a:rPr lang="en-GB" sz="2400" b="1" u="sng" dirty="0" err="1">
                    <a:solidFill>
                      <a:srgbClr val="F25E4F"/>
                    </a:solidFill>
                  </a:rPr>
                  <a:t>formă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 </a:t>
                </a:r>
                <a:r>
                  <a:rPr lang="ro-RO" sz="2400" b="1" u="sng" dirty="0">
                    <a:solidFill>
                      <a:srgbClr val="F25E4F"/>
                    </a:solidFill>
                  </a:rPr>
                  <a:t>redusă</a:t>
                </a:r>
                <a:endParaRPr lang="en-GB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  <a:blipFill>
                <a:blip r:embed="rId7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DD4516C5-6D39-4468-8A6E-AF9AE5528468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5468328" y="2933599"/>
            <a:ext cx="3464657" cy="63968"/>
          </a:xfrm>
          <a:prstGeom prst="straightConnector1">
            <a:avLst/>
          </a:prstGeom>
          <a:ln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unidirecional 38">
            <a:extLst>
              <a:ext uri="{FF2B5EF4-FFF2-40B4-BE49-F238E27FC236}">
                <a16:creationId xmlns:a16="http://schemas.microsoft.com/office/drawing/2014/main" id="{9771446D-B616-4176-AEB7-C953016C1F48}"/>
              </a:ext>
            </a:extLst>
          </p:cNvPr>
          <p:cNvCxnSpPr>
            <a:cxnSpLocks/>
          </p:cNvCxnSpPr>
          <p:nvPr/>
        </p:nvCxnSpPr>
        <p:spPr>
          <a:xfrm flipV="1">
            <a:off x="5980287" y="3008684"/>
            <a:ext cx="3133568" cy="387467"/>
          </a:xfrm>
          <a:prstGeom prst="straightConnector1">
            <a:avLst/>
          </a:prstGeom>
          <a:ln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5F90266C-8B28-4A8A-B6D7-9DB0CBE78EDE}"/>
              </a:ext>
            </a:extLst>
          </p:cNvPr>
          <p:cNvSpPr/>
          <p:nvPr/>
        </p:nvSpPr>
        <p:spPr>
          <a:xfrm>
            <a:off x="3243533" y="4441822"/>
            <a:ext cx="777950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/>
              <p:nvPr/>
            </p:nvSpPr>
            <p:spPr>
              <a:xfrm>
                <a:off x="3243533" y="4829263"/>
                <a:ext cx="297146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generală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prezentat</a:t>
                </a:r>
                <a:r>
                  <a:rPr lang="ro-RO" sz="2400" dirty="0"/>
                  <a:t>ă</a:t>
                </a:r>
                <a:r>
                  <a:rPr lang="en-GB" sz="2400" dirty="0"/>
                  <a:t> </a:t>
                </a:r>
                <a:r>
                  <a:rPr lang="en-GB" sz="2400" dirty="0" err="1"/>
                  <a:t>într</a:t>
                </a:r>
                <a:r>
                  <a:rPr lang="en-GB" sz="2400" dirty="0"/>
                  <a:t>-</a:t>
                </a:r>
                <a:r>
                  <a:rPr lang="ro-RO" sz="2400" dirty="0"/>
                  <a:t>o</a:t>
                </a:r>
                <a:r>
                  <a:rPr lang="en-GB" sz="2400" dirty="0"/>
                  <a:t>  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formă extinsă </a:t>
                </a:r>
                <a:endParaRPr lang="en-GB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533" y="4829263"/>
                <a:ext cx="2971467" cy="1200329"/>
              </a:xfrm>
              <a:prstGeom prst="rect">
                <a:avLst/>
              </a:prstGeom>
              <a:blipFill>
                <a:blip r:embed="rId13"/>
                <a:stretch>
                  <a:fillRect t="-4061" r="-553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m 32">
            <a:extLst>
              <a:ext uri="{FF2B5EF4-FFF2-40B4-BE49-F238E27FC236}">
                <a16:creationId xmlns:a16="http://schemas.microsoft.com/office/drawing/2014/main" id="{01785854-F616-4280-AB47-F53A72BC1EC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Retângulo: Cantos Arredondados 13">
            <a:hlinkClick r:id="rId15" action="ppaction://hlinksldjump"/>
            <a:extLst>
              <a:ext uri="{FF2B5EF4-FFF2-40B4-BE49-F238E27FC236}">
                <a16:creationId xmlns:a16="http://schemas.microsoft.com/office/drawing/2014/main" id="{AC44921C-7E42-4A32-B873-9E5267941C0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16">
            <a:hlinkClick r:id="rId16" action="ppaction://hlinksldjump"/>
            <a:extLst>
              <a:ext uri="{FF2B5EF4-FFF2-40B4-BE49-F238E27FC236}">
                <a16:creationId xmlns:a16="http://schemas.microsoft.com/office/drawing/2014/main" id="{F8D9FB59-695E-4F99-B329-56F858422E70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Elemente </a:t>
            </a:r>
            <a:r>
              <a:rPr lang="en-GB" b="1" dirty="0" err="1">
                <a:solidFill>
                  <a:schemeClr val="tx1"/>
                </a:solidFill>
              </a:rPr>
              <a:t>sau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intrările</a:t>
            </a:r>
            <a:r>
              <a:rPr lang="en-GB" b="1" dirty="0">
                <a:solidFill>
                  <a:schemeClr val="tx1"/>
                </a:solidFill>
              </a:rPr>
              <a:t> unei matrice</a:t>
            </a:r>
          </a:p>
        </p:txBody>
      </p:sp>
    </p:spTree>
    <p:extLst>
      <p:ext uri="{BB962C8B-B14F-4D97-AF65-F5344CB8AC3E}">
        <p14:creationId xmlns:p14="http://schemas.microsoft.com/office/powerpoint/2010/main" val="4639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11" grpId="0" animBg="1"/>
      <p:bldP spid="6" grpId="0" build="allAtOnce"/>
      <p:bldP spid="10" grpId="0"/>
      <p:bldP spid="37" grpId="1"/>
      <p:bldP spid="51" grpId="0" animBg="1"/>
      <p:bldP spid="43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COURSE_TITLE" val="L1 version 1"/>
  <p:tag name="ISPRING_RESOURCE_FOLDER" val="D:\01 UTCN\Proiecte\EngiMath - Erasmus+ 2018\IO2\Lessons RO\Lectia 1\Lesson_01_Q2_1\"/>
  <p:tag name="ISPRING_RESOURCE_FOLDER_STATIC" val="D:\01 UTCN\Proiecte\EngiMath - Erasmus+ 2018\IO2\Lessons RO\Lectia 1\Lesson_01_Q2_1\"/>
  <p:tag name="ISPRING_PRESENTATION_PATH" val="D:\01 UTCN\Proiecte\EngiMath - Erasmus+ 2018\IO2\Lessons RO\Lectia 1\Lesson_01_Q2.pptx"/>
  <p:tag name="ISPRING_SCREEN_RECS_UPDATED" val="D:\01 UTCN\Proiecte\EngiMath - Erasmus+ 2018\IO2\Lessons RO\Lectia 1\Lesson_01_Q2_1\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zYHZP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PNgdk9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DzYHZPO/6P5PsAAAABBQAAIAAAAHVuaXZlcnNhbC9rZXlib2FyZF9zaG9ydGN1dHMueG1spdLRaoMwFAbga/sUkgdYdXZrB2qhdL0elO0+6GkbGhPJOdHu7WfZBmNEa+zdHwIf/zmcdH2pZNiAQaFVxuKHiK3zWcoL6t6YBz8pVLyCjNWSf75xi8DyIEjxpA0VlsJCl91n8si6pMhombGIhXgSB7qmecfMv53/oIIL7aUo3eDCH6wNNEJb7EeTiS0JapcXJ3eU9DPjIfMgDA6s8vmPGI9rKfkQ+DQN/BDQQtnLrvyXiVdrT9zQzcF9xFdV3px7rAdw3mnTcuMmX6aRG16ce82lv9loaSt4d15ksprqbXWrXOIi8hdJH48SdlZKLAyA011GIw5z9psw/wJQSwMEFAACAAgA82B2T9C9L7ROBAAAhxUAACcAAAB1bml2ZXJzYWwvZmxhc2hfcHVibGlzaGluZ19zZXR0aW5ncy54bWzlWN1u2zYUvvdTEBp6WStpkyU1ZAeZLSNGHTuzlK7BMAS0RFtcKFIVKafu1Z5mD7Yn2aFoK3bitHQWA+l6ESQ6POc7h9/5IUPv5HPK0IzkkgredPbrew4iPBIx5dOmcxl2Xx87SCrMY8wEJ02HCwedtGpeVowZlUlAlAJViQCGy0ammk6iVNZw3dvb2zqVWa5XBSsU4Mt6JFI3y4kkXJHczRiewy81z4h0FggWAPCTCr4wa9VqCHkG6VzEBSOIxhA5p3pTmHUZlonjGrUxjm6muSh43BZM5CifjpvOT22/s995u9QxUB2aEq45kS0QarFq4DimOgrMAvqFoITQaQLhHh046JbGKmk6bw40Cmi7D1FKbLN1rFHaAjjgagGfEoVjrLD5NP4U+azkUmBE8ZzjlEYhrCC9/6bTCa+Dfq/jXw+GoR9cn4XnfRPDFkah/zHcwijshX1/G31b+LOrC3/U7w3eX4fDYT/sXdxZAaNrhHjuOmMeMCuKPCIVYZ5KinTMMWVQo/dolERBlTOcT0kouhSSOMFMEgf9mZHprwVmVM2hGfagGW4IyU5lRiI10mlrOioviHMHZwAhMMhlVRKH76qSODpe27prvN9ta2OUHlYKRwkUD8jK0Dx3VbRUo7qNcKToDAqT3NvkpGAsKLJM5Kqlgy59rwqrGB6B8SaCrzGnv9FYsLjii6RjEg9wSlY6LrihvAua+w6aQI4ZMDnMCEcB5tDlVAG7UQUgi7FUVJXd3V1on+YUMwR4MIYIOg8esB0lOJdrSa0Sq3srav0+EIrIPwzbRvSoasAoeNGlZaX/myhYjOaiQIzegJ1AUHlFCn8lBK32N5rkIi2lMIEUkqWbGSW3JD6xcXQFLtICLGHcZYwo4+FTQb+gMZmIHHAJnsFwBDmVBr++FXCGpbwDxcsYX5mu7Q06/sdXeoM4nmEebQkO5UrSTO0EH88RF2ppB3REuJCkTEpM43LNZm/1p6eh6hjI8zNlYw1f0rRg+DnhK0JWoHeY8t142Sbx34zA2m2CZ2Wj6+YtoaHFKaTEYMJCBNOO8sWEtQCMMEeCsznCERxYUo+NGRWFBIkZEAZaPj1CYw9lWn5NYTKDxzwmuRXk3v6btweHPx8dv2vU3X/++vv1V40WR/kFw9qdOcvbj94V7Kzu3Ri+YfSVe8MD267IU12o8QOnm+9CFua9QeiPTtth70MvvNoAULL38MzyXH2ebj5ey0vGSz1dA/901D5DIz+47IdBw6aiBgKaV0UJ1OREX79tbC5G/gcrbCDcRm94GUKN+FY95QdWnodWft/baI3MLeJi5QZhFQKcClMz5eBcYDSlUJvfRY9btduTxsP30eL/+QZtZsSOWpzgPEp2Vkc/xhDeZYL+x7S/7H8tn434deYC/7z3y7Df+QFmywtl0HxVz0tr70meu/HlTq+klNMUaNUX7uq5r3V4sOe5m5dqNUBbfzxt1f4FUEsDBBQAAgAIAPNgdk9/nWwMfQQAAKkUAAAhAAAAdW5pdmVyc2FsL2ZsYXNoX3NraW5fc2V0dGluZ3MueG1svVdbb+I6EH5ufwVipT5CuezSqimr3pCqw9lWp92+O8kAFo6dYzt0+fc7duLgQFpSbVmiqnjmG8/nmfFMCNSS8tYKpKKCX7b77fHxURBlUgLXz5CkjGhohUTBfXzZnvycTttdixBMyCfQmvK5QkEhaVFERSJJCV9PxVx0QhIt51JkPG6Pv0wG5gm6FrpltFinIBnlS8R97Z9d307qcYwqfa8h6cxIBB2BxNHgrnfXv+s3MUglKAWGzPntVf/q2x4bRkJgzstwNDwbXjWy2LiZ2E8joxVVVFujUX80GA3rjTC0iK3G9R0fqUiztHkaUinmhvuWxcg8eyyYIDFWA8Jvz82zB46VtTZO9uRbwy+9J/ZhprXgnUhwjUXb4UImhKHNzH4a2RQZbmBhq6h0gczDuIGBq6BwFEdvBYbMoRr1COJe/FaeMHogq/j32OdV4weT1AMVozHyEDK2jOHUPBto8c27+YGJoRTs0XiodARTzyGDsZYZBF23Mhq1EK8Pmcbr7rS+xCEe8YyPJFMwnhGmCtBG6GD/wSvlsbdPIXD6F8GyBG5ylh6sKnfom5trmzffZykrmUlYFaLNfp7Q4X5gvHdwntDhnkzQHzhb74C3NcbCXaFrYpO3CXRB2Yv0UQCc4HcXHreyKrP/1HQe5TksBBaQiBjGtiCeaQImN0HXygyL7haNgJMVnRONY+RfgwnXTxpSFXS35HkN1ZZMoKlmsFtIkcikQg6ofKketUZjDPKrp670FGbaYatCF3ozpfxc2/Xxu0F12+dByhctjfPrsp0QuQT5LART7VZhgj0Mo2vH5jbcjAlsPyDv+Uw0MeBCg7+zJVeLFPllaoQlWpNokSCTetZl7GzyapMUFP52k8ezJAR5hwmn4AqtKjOoBZ0vGP7pFwqvEFfhbyiNnV7gVpzQsoY9gU0xEBktXH3nCyNPMqYpgxW4juAJzCHfOE6g8DLsntEUTrXYPMneSiuax6YSKv2uotiBvyAfUW1CvmJPIWsSKnuaTUNwTdij4PXloq2ZKvQ7ml3bQvF3RGVNtDAlXuRIpsWTJlIX223W9qhkBVecJrZ7oNi4ccRqVMaECZEWQbAqh9+RO+9moJQbldvXaOoNTGcc9+sMrKbaGJ/xuo1nEsDvilZ4XLbqf2AdCiLjHyWg0rtr1MYWT4bDzDZYZcL3gC8cQdeT2nR4WVgW+zwthNRRptX4hOmL778SVv4YOPk/E/qi1znNv3w/mesLAyKRPZ9ZHm3WLU4SKGxSN6TzpUVaqCq8tSLkVIAH/fx/q5gKhbjw2lILOtNVWbd03c19v0OF47S1Q7QRleEhqWC3X1GRqeZ0BgePDI7oJkx6g78SmM9n0/s4mxmV6gMl862WS+9zIsPIR6h8PTSVfP42JnR2yKKx76V2VPxBmj6Tyx2P/yBLn8UEYDkR8hU7eyMy54cmc42/UBuzGR2Szcr+3vvZqMMMzg7P5Fa88iZchqeH5KLFfM5gkjGmInwxacRodPopjcZb2peJoLv7UnKMby1Liu84x78BUEsDBBQAAgAIAPNgdk/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PNgdk9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82B2T5QTsyJpAAAAbgAAABwAAAB1bml2ZXJzYWwvbG9jYWxfc2V0dGluZ3MueG1sDcwxDoMwDEDRnVNY3int1oHAxlaW0gNYxEWRHBuRgOD2ZPvD02/7MwocvKVg6vD1eCKwzuaDLg5/01C/EVIm9SSm7FANoe+qVmwm+XLOBSZYhS7eJo4lMo8Uixx2EajhU17/wB6brroBUEsDBBQAAgAIAG5gdk/qfaEEmQoAALsaAAAXAAAAdW5pdmVyc2FsL3VuaXZlcnNhbC5wbmftmXtQU2cWwK+KYi2W1bajESRY7HZbCopXMeGRbNRKrG2xtjVFkMdiExsISCOEAEkQW6ktL7UKVEO2FWotjwgpz7xawUCbV8UCJiFBjARjSAIGEiCv3uh2dqbd2dnZv/NHbub+vsl5fed853yTMwfeilu9asMqAABW78PuOQgAy+oBYKlh5QqI6EWv/wJ9LSEfjNsFtMgC9dCLDwHzJgYAWiufdqQth96fOo5NIAPAM72ez5L+7G+PAsCGA/v2YN7NTzaqWz8PNdCKxx3l125fpbBQVbIjq07tp7y8VD8VfvcGM3pdxfnUGy8mrU0PSC9BjnNRKTV+rO2D2ChznXryJLwwbwc4WPF9KXXHYWNK0VIAKC4OhlQGb8IuAQDsSshWYG3JcxD++H/FlOV6Nn0uNL0sQrQeeuCRtp5oz3JqfBUkvuovkOvAZp+XPW5hoJD8fZcXe7EXe7EXe7EXe7EXe7EXe7EXe7EX/xuf2bK2/vGVGnpI6AKnVSWfyOdyPddwoO61/yakKxrLsJWiaYu30O6Rq8KFW4yiRYPQbYtnLFDcj/6KH72Yc0lECuhcAwCvuOc5Y0WUzCgdW+Bmi7U4csyYfZwtVJWOua+6HbPibNc81azJnv3Rn+4wutUvNRq22aSj1elC1GAKdPXf6XaiU276/9pVru1YCvxQHfkCMbeMGMRiue7ZWLZHxr0DBQfvtoNWs+IlP9OqwRlJ38MVvJuwzucBQFCfgz+Rm0msA0OKTHOd7mnpR4m6btBqgUFyR2YlN2p9QwEg5oYYk4JGuzvRRRpVZwKpl4eXdYVicbjFi76QjM1bRmjOUXubeihSkqEr84fXy+nnv+Fkt9zPA4AipyhH/rBmICb78iYalywqfWYQJ9x3+4417Mk6z79kdi4EO2a6PPPVqdn9vH23/+PCBcKyyTID4t4fF060y0J1A0QmTnJ2KIq9Hii2vV4loPvoVUzQR7+uJqQxNzkizpQwebbathTg4X7/5SasP95xcmRmeFB7khF5o6JpmHozsDuXGccYeQ64yy/AV2X1ZjgK2yVxgZgCerKzJkrbgIlqFuSJ8qI7ParIorGqxYmdDAfvPqscfaTtsPUYJAT55f7OCaW1YrRNpqBd3whZ8zABs3gKzrBTP2e4OEU2B1LAcCiyBZ+XR2j7fkbQAzhqEWKYKS6rFZc966+aEE2qJnRlhvViqRxnfu3ReZbbyhWLnqpzflApuaOLPaTKP9php7j5UmfUxdoUbod/P/0Sy9y5A8WqLu8fctgaFC2FH4poHc53yrQ5HYdNU5Cn68Cg9Sp0/DZXrOm+s/bHHN8KsWiEzd/0C+RGNR51bEszRW9I99icD6AXfVlLAE0jwUePGFb27Hyga72nQVRc6m/S5iW3lV9bcy0ULNZFWFwI6sfy71ePEiQNZvO5ocigWuNcpZlRqBhlk91lSGVpOsPfTpLSosOFeYw3VblsaX4MKbYgU8gEeUcpESpfRT7QfBEG1uUoN8iXNpt+CbFPbJHmB2exbt1JjkSz4DjyfWWUtvBSh7uWCfPEEYbpoV3QIDRJYWSSrnUKCt1M6+qvZ9pbJZHHddtUWj7sLFkNlVQUWRdhLrvWrUaGHCht1VgN8hpj62KYJ3LWEaHxk+4UQmYFZKDqfBo5kcycmctZqOnWWKcW8goti1m1pP4YCypqd5UJ75r2s8ObnElttAPJiVnKcC4rwyomoVt0Aw25OjBZRQODughXPNnSs9PPCu4+iihcm7ritrXmhEjn15ATfbVbUvMhHW6xZi7LiLa88aCrWcWW31WwkDTR1KnpAWJApYTnWsjJ1VG5wgrreA11+KPMDHubckgxs9+mjgWzzLyKtLEthEk/TM+lhV6QVf5+GIhnfFc4+pW2Iom/eXyAvmBMArek0JKk0E7a3XtEIFJbuJFsnUUBPxTOYauydqcjuM2w1xuDmYQk3Nscp9Llp0dEBrnrOHySds/NrdoPA3fHE0oWj+lslEbPJlKd2qlp6wft2rZufxymgASvUOQNbDU3OptMXJCjll0XxhJ0ZTud0fWqOZnkbIZB4jvUoBDUp3XlfWeHqhA5IhHjoL072i4j7v20rvxWBACYh0J858Cp0/sjPhJLUjekgS7+6i5qWxo8JFGFe0pWowxIYYkl1VUy7ST1nu6seVyZKWQlNnXMDEgMcHtq4TniHscoO7222xFmPy5BCDQ9J3h8vvlQ9RgIlpQSeCdsfpiCNKZz2VG0ZUkXrbj5YoBH/+UM3URjZSOy7fDkcAITJtj+2BLM4kC0IYvwfGZ6oerZ8OqSE+7QDMv7lL6f3yfIrB3lDP+Q4v5JS580NLklWhe2XG+1rKGQhS0ls0pUIGhiNe9/aUCX69cozmbmOLU5EbHajRT59Dn104ZA5iYmh3a3KRz+B+UXYW59U/KNQn2C5zgg9t14OD85TBXBGmFY7XqSSO5q4Ni/rb21vULfIZaxs5dl7LBMme6Yyi7jeEkUicOV1a4UhYBsxgq9VaKLSe9ZNZhhP84t73Zcj6rTjFEIBA2hlyPDszZhKSA81QKru1JLud/u3gqdRrVkKb3b2D8UmNBM3q6Cf0r6oqJSa3E+SgegCs/J/D7K1Z27t0/6zwD87ChoTz0sfYWoyzHyI3bgBQsToyLXGwaQQGd0HiZpzyYYx6jniC7XJN9+3NQJO205c+a99JgQ7CRpgzV+V8w2wspBtQT+zbjSf6bGmCFiM++h2g4Tdqh8Zdf5mXSUp2qIzEQ8Vy5aVlCEcoccCfMHppNjN9Snd/TX9D58VdGesPw2/dDbYPzf/Cx38hgOpFFL9JEOzwd1VKPJv6fnkEuNPntdjY6zH08WrO41Wq027RVMlGmymaDBEXg/jW1Sh7sHIHdBPIoTMQUHyKKNO+GbVb5yIhSO7u3aJQg2JXehgV35OC0Ue/XDxIQnh0sU3hWk2yo7dyR6eFT+So2V/DJRZ26t0Epnok/HRbQzqYeym7jCqVpQKExshnIzSSlUaceNru4O/05hP3I4hZStWWcxVPro8wOlnNZejvwotCXrOLS8Y+spyvxgqULQwUAUHBqH4pABBmEb3T6iJJUGKlyb5GEpqT3QU7JNwRv7C1XnN3cKhD/F1URhhTqFwC3NL1Jb9vSHkU9XTyXXzLzaZ1WcurCmudNx1ZNpj5tfIgE+c/uJJwkYYnhlMNRoTwfzt2lhp2baPjFy3umdL4rhXo/NpZOedDooIcRJn91Ka4+B1L6ITUGXzBplsJLZpx930SddE6qXC8E058rBzmhC0YNgmjXjGxzYov1UtQSYRq0cHHmsxdPOndEJ/H+E8+1TF/+0hONxfs0TddiEjJ4/d+715nr7Z26EKLJS00ARGwFgfpF/D/Gzw72mPpsim5/2DFPyF343DppHQlNkC1P/Glu2zNQFwmkm5/PXE93vXqFmiugobUuw80v6DzzqMwCQooynu1QTrdeosstnguLXFtUiVZ5RqXFsVpeglZIB4Nsic6kwOejKl/2TV4Xzzkl+EZfdkCbQUeuF0Iw0/l52gaVpRocEgC/o0BiHDLXdhxH2yvsezA4H6DLq4uwGk+dfmGLC/z1anoxnudahDn4dl6l4AYoNAOx77a09LbtSS34DUEsDBBQAAgAIAG5gdk9fs9hvSgAAAGoAAAAbAAAAdW5pdmVyc2FsL3VuaXZlcnNhbC5wbmcueG1ss7GvyM1RKEstKs7Mz7NVMtQzULK34+WyKShKLctMLVeoAIoBBSFASaESyDVCcMszU0oybJUsDSwQYhmpmekZJbZKZhYIffpAIwF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EURsTjZhWAJHAwAA4QkAABQAAAAAAAAAAQAAAAAAUxAAAHVuaXZlcnNhbC9wbGF5ZXIueG1sUEsBAgAAFAACAAgA82B2T5BJJiUoBQAA9hMAAB0AAAAAAAAAAQAAAAAAzBMAAHVuaXZlcnNhbC9jb21tb25fbWVzc2FnZXMubG5nUEsBAgAAFAACAAgA82B2T2ayotWlAAAAgwEAAC4AAAAAAAAAAQAAAAAALxkAAHVuaXZlcnNhbC9wbGF5YmFja19hbmRfbmF2aWdhdGlvbl9zZXR0aW5ncy54bWxQSwECAAAUAAIACADzYHZPO/6P5PsAAAABBQAAIAAAAAAAAAABAAAAAAAgGgAAdW5pdmVyc2FsL2tleWJvYXJkX3Nob3J0Y3V0cy54bWxQSwECAAAUAAIACADzYHZP0L0vtE4EAACHFQAAJwAAAAAAAAABAAAAAABZGwAAdW5pdmVyc2FsL2ZsYXNoX3B1Ymxpc2hpbmdfc2V0dGluZ3MueG1sUEsBAgAAFAACAAgA82B2T3+dbAx9BAAAqRQAACEAAAAAAAAAAQAAAAAA7B8AAHVuaXZlcnNhbC9mbGFzaF9za2luX3NldHRpbmdzLnhtbFBLAQIAABQAAgAIAPNgdk/mRcYRSAQAABEVAAAmAAAAAAAAAAEAAAAAAKgkAAB1bml2ZXJzYWwvaHRtbF9wdWJsaXNoaW5nX3NldHRpbmdzLnhtbFBLAQIAABQAAgAIAPNgdk9xTeVowAEAAH0GAAAfAAAAAAAAAAEAAAAAADQpAAB1bml2ZXJzYWwvaHRtbF9za2luX3NldHRpbmdzLmpzUEsBAgAAFAACAAgA82B2T5QTsyJpAAAAbgAAABwAAAAAAAAAAQAAAAAAMSsAAHVuaXZlcnNhbC9sb2NhbF9zZXR0aW5ncy54bWxQSwECAAAUAAIACABuYHZP6n2hBJkKAAC7GgAAFwAAAAAAAAAAAAAAAADUKwAAdW5pdmVyc2FsL3VuaXZlcnNhbC5wbmdQSwECAAAUAAIACABuYHZPX7PYb0oAAABqAAAAGwAAAAAAAAABAAAAAACiNgAAdW5pdmVyc2FsL3VuaXZlcnNhbC5wbmcueG1sUEsFBgAAAAATABMApAUAACU3AAAAAA=="/>
  <p:tag name="ISPRING_OUTPUT_FOLDER" val="[[&quot;\u001FbXf{557BFDBB-85A6-4C55-A8DA-FA0B8F73756A}&quot;,&quot;D:\\01 UTCN\\Proiecte\\EngiMath - Erasmus+ 2018\\IO2\\Lessons RO\\Lectia 1&quot;],[&quot;*\uFFFD\uFFFD\uFFFD{BB4CDCA5-F38E-475C-8C53-186BBAA01A72}&quot;,&quot;C:\\Users\\filom\\Documents\\ENGIMATH\\LESSONS\\MATRICES\\LESSON 1&quot;]]"/>
  <p:tag name="ISPRING_SCORM_RATE_QUIZZES" val="0"/>
  <p:tag name="ISPRING_UUID" val="{2DB6A511-FC55-427F-ABCB-FC650976AE91}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LMS_API_VERSION" val="SCORM 2004 (2nd edition)"/>
  <p:tag name="ISPRING_ULTRA_SCORM_COURCE_TITLE" val="Introducere in matrici - Fundamente teoretice 202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Introducere in matrici - Fundamente teoretice 20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I7QaYMUuFgEulwNZAP2Cw&quot;,&quot;gi&quot;:&quot;B_ZoME8Um5gIPsvaw5hqWQ&quot;,&quot;ti&quot;:&quot;characters&quot;,&quot;vs&quot;:{&quot;f&quot;:[690,691,613],&quot;i&quot;:{&quot;d&quot;:&quot;ZI7QaYMUuFgEulwNZAP2C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JXdkZ1cGAY44cLqfBjWVg&quot;,&quot;gi&quot;:&quot;B_ZoME8Um5gIPsvaw5hqWQ&quot;,&quot;ti&quot;:&quot;characters&quot;,&quot;vs&quot;:{&quot;f&quot;:[690,561],&quot;i&quot;:{&quot;d&quot;:&quot;FJXdkZ1cGAY44cLqfBjWVg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I7QaYMUuFgEulwNZAP2Cw&quot;,&quot;gi&quot;:&quot;B_ZoME8Um5gIPsvaw5hqWQ&quot;,&quot;ti&quot;:&quot;characters&quot;,&quot;vs&quot;:{&quot;f&quot;:[690,691,613],&quot;i&quot;:{&quot;d&quot;:&quot;ZI7QaYMUuFgEulwNZAP2C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],&quot;i&quot;:{&quot;d&quot;:&quot;LcIi-aLHHTIVyUNeFv_WjQ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],&quot;i&quot;:{&quot;d&quot;:&quot;LcIi-aLHHTIVyUNeFv_WjQ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D:\01 UTCN\Proiecte\EngiMath - Erasmus+ 2018\IO2\Lessons RO\Lectia 1\Lesson_01_Q2_1\quiz\quiz2.quiz"/>
  <p:tag name="ISPRING_QUIZ_RELATIVE_PATH" val="Lesson_01_Q2_1\quiz\quiz2.qui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mqXxAWb1OiayV0rdTxxIw&quot;,&quot;gi&quot;:&quot;B_ZoME8Um5gIPsvaw5hqWQ&quot;,&quot;ti&quot;:&quot;characters&quot;,&quot;vs&quot;:{&quot;f&quot;:[690,691],&quot;i&quot;:{&quot;d&quot;:&quot;emqXxAWb1OiayV0rdTxxI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8172</TotalTime>
  <Words>1291</Words>
  <Application>Microsoft Office PowerPoint</Application>
  <PresentationFormat>Widescreen</PresentationFormat>
  <Paragraphs>221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Segoe UI</vt:lpstr>
      <vt:lpstr>Segoe UI Semibold</vt:lpstr>
      <vt:lpstr>Tema do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Introducere in matrici - Fundamente teoretice 2021</dc:title>
  <dc:creator>Filomena Soares</dc:creator>
  <cp:lastModifiedBy>Vlad Bocanet</cp:lastModifiedBy>
  <cp:revision>276</cp:revision>
  <dcterms:created xsi:type="dcterms:W3CDTF">2019-03-25T06:42:45Z</dcterms:created>
  <dcterms:modified xsi:type="dcterms:W3CDTF">2021-03-09T19:39:35Z</dcterms:modified>
</cp:coreProperties>
</file>