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277" r:id="rId3"/>
    <p:sldId id="285" r:id="rId4"/>
    <p:sldId id="278" r:id="rId5"/>
    <p:sldId id="286" r:id="rId6"/>
    <p:sldId id="294" r:id="rId7"/>
    <p:sldId id="279" r:id="rId8"/>
    <p:sldId id="287" r:id="rId9"/>
    <p:sldId id="284" r:id="rId10"/>
    <p:sldId id="280" r:id="rId11"/>
    <p:sldId id="292" r:id="rId12"/>
    <p:sldId id="283" r:id="rId13"/>
  </p:sldIdLst>
  <p:sldSz cx="12192000" cy="6858000"/>
  <p:notesSz cx="6858000" cy="9144000"/>
  <p:custDataLst>
    <p:tags r:id="rId15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7"/>
    <a:srgbClr val="0C2B8E"/>
    <a:srgbClr val="1D4999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4A997-62D0-4BE3-B7FD-2F0BF6D6749B}" v="2" dt="2025-07-15T03:49:37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8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0E14A997-62D0-4BE3-B7FD-2F0BF6D6749B}"/>
    <pc:docChg chg="custSel modSld">
      <pc:chgData name="Elena Safiulina" userId="46398a00-a311-4d71-ab86-ad085cba44dd" providerId="ADAL" clId="{0E14A997-62D0-4BE3-B7FD-2F0BF6D6749B}" dt="2025-07-15T03:49:48.442" v="4" actId="1076"/>
      <pc:docMkLst>
        <pc:docMk/>
      </pc:docMkLst>
      <pc:sldChg chg="addSp delSp modSp mod delAnim">
        <pc:chgData name="Elena Safiulina" userId="46398a00-a311-4d71-ab86-ad085cba44dd" providerId="ADAL" clId="{0E14A997-62D0-4BE3-B7FD-2F0BF6D6749B}" dt="2025-07-15T03:22:26.407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0E14A997-62D0-4BE3-B7FD-2F0BF6D6749B}" dt="2025-07-15T03:22:26.407" v="2" actId="1076"/>
          <ac:picMkLst>
            <pc:docMk/>
            <pc:sldMk cId="214730274" sldId="275"/>
            <ac:picMk id="2" creationId="{3A388B94-1442-B5D7-3587-ADCBD3DA7760}"/>
          </ac:picMkLst>
        </pc:picChg>
        <pc:picChg chg="del">
          <ac:chgData name="Elena Safiulina" userId="46398a00-a311-4d71-ab86-ad085cba44dd" providerId="ADAL" clId="{0E14A997-62D0-4BE3-B7FD-2F0BF6D6749B}" dt="2025-07-15T03:22:18.500" v="1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0E14A997-62D0-4BE3-B7FD-2F0BF6D6749B}" dt="2025-07-15T03:49:48.442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0E14A997-62D0-4BE3-B7FD-2F0BF6D6749B}" dt="2025-07-15T03:49:48.442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6166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951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7974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9220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0715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64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6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801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77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205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108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828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15/07/2025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1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image" Target="../media/image11.png"/><Relationship Id="rId4" Type="http://schemas.openxmlformats.org/officeDocument/2006/relationships/image" Target="../media/image1.jp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2.xml"/><Relationship Id="rId7" Type="http://schemas.openxmlformats.org/officeDocument/2006/relationships/slide" Target="slide10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0" Type="http://schemas.openxmlformats.org/officeDocument/2006/relationships/slide" Target="slide7.xml"/><Relationship Id="rId4" Type="http://schemas.openxmlformats.org/officeDocument/2006/relationships/image" Target="../media/image1.jp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9.png"/><Relationship Id="rId5" Type="http://schemas.openxmlformats.org/officeDocument/2006/relationships/slide" Target="slide10.xml"/><Relationship Id="rId10" Type="http://schemas.openxmlformats.org/officeDocument/2006/relationships/image" Target="../media/image80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0.xml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slide" Target="slide4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2.png"/><Relationship Id="rId5" Type="http://schemas.openxmlformats.org/officeDocument/2006/relationships/slide" Target="slide10.xml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1.jpg"/><Relationship Id="rId9" Type="http://schemas.openxmlformats.org/officeDocument/2006/relationships/slide" Target="slide7.xml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25E4F"/>
                </a:solidFill>
              </a:rPr>
              <a:t>Jäta meelde</a:t>
            </a:r>
            <a:r>
              <a:rPr lang="en-GB" b="1" dirty="0">
                <a:solidFill>
                  <a:srgbClr val="F25E4F"/>
                </a:solidFill>
              </a:rPr>
              <a:t>!</a:t>
            </a:r>
            <a:endParaRPr lang="et-EE" dirty="0"/>
          </a:p>
          <a:p>
            <a:r>
              <a:rPr lang="en-GB" dirty="0" err="1">
                <a:solidFill>
                  <a:srgbClr val="0C2B8E"/>
                </a:solidFill>
              </a:rPr>
              <a:t>Võid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käia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mööda</a:t>
            </a:r>
            <a:r>
              <a:rPr lang="et-EE" dirty="0">
                <a:solidFill>
                  <a:srgbClr val="0C2B8E"/>
                </a:solidFill>
              </a:rPr>
              <a:t> </a:t>
            </a:r>
            <a:r>
              <a:rPr lang="et-EE" b="1" dirty="0">
                <a:solidFill>
                  <a:srgbClr val="0C2B8E"/>
                </a:solidFill>
              </a:rPr>
              <a:t>kõiki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jaotisi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dirty="0" err="1">
                <a:solidFill>
                  <a:srgbClr val="0C2B8E"/>
                </a:solidFill>
              </a:rPr>
              <a:t>sisestades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hiireklõpsuga</a:t>
            </a:r>
            <a:r>
              <a:rPr lang="en-GB" dirty="0">
                <a:solidFill>
                  <a:srgbClr val="0C2B8E"/>
                </a:solidFill>
              </a:rPr>
              <a:t>) </a:t>
            </a:r>
            <a:r>
              <a:rPr lang="en-GB" dirty="0" err="1">
                <a:solidFill>
                  <a:srgbClr val="0C2B8E"/>
                </a:solidFill>
              </a:rPr>
              <a:t>või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valida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b="1" dirty="0" err="1">
                <a:solidFill>
                  <a:srgbClr val="0C2B8E"/>
                </a:solidFill>
              </a:rPr>
              <a:t>oma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jaotis</a:t>
            </a:r>
            <a:r>
              <a:rPr lang="en-GB" dirty="0">
                <a:solidFill>
                  <a:srgbClr val="0C2B8E"/>
                </a:solidFill>
              </a:rPr>
              <a:t>, </a:t>
            </a:r>
            <a:r>
              <a:rPr lang="en-GB" dirty="0" err="1">
                <a:solidFill>
                  <a:srgbClr val="0C2B8E"/>
                </a:solidFill>
              </a:rPr>
              <a:t>klõpsates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sellele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  <a:p>
            <a:r>
              <a:rPr lang="en-GB" dirty="0" err="1">
                <a:solidFill>
                  <a:srgbClr val="0C2B8E"/>
                </a:solidFill>
              </a:rPr>
              <a:t>Alusta</a:t>
            </a:r>
            <a:r>
              <a:rPr lang="en-GB" dirty="0">
                <a:solidFill>
                  <a:srgbClr val="0C2B8E"/>
                </a:solidFill>
              </a:rPr>
              <a:t> "</a:t>
            </a:r>
            <a:r>
              <a:rPr lang="en-GB" sz="2000" b="1" dirty="0" err="1">
                <a:solidFill>
                  <a:srgbClr val="0C2B8E"/>
                </a:solidFill>
              </a:rPr>
              <a:t>Harjuta</a:t>
            </a:r>
            <a:r>
              <a:rPr lang="en-GB" dirty="0">
                <a:solidFill>
                  <a:srgbClr val="0C2B8E"/>
                </a:solidFill>
              </a:rPr>
              <a:t>" </a:t>
            </a:r>
            <a:r>
              <a:rPr lang="en-GB" dirty="0" err="1">
                <a:solidFill>
                  <a:srgbClr val="0C2B8E"/>
                </a:solidFill>
              </a:rPr>
              <a:t>sektsiooni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ainult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siis</a:t>
            </a:r>
            <a:r>
              <a:rPr lang="en-GB" u="sng" dirty="0">
                <a:solidFill>
                  <a:srgbClr val="0C2B8E"/>
                </a:solidFill>
              </a:rPr>
              <a:t>, </a:t>
            </a:r>
            <a:r>
              <a:rPr lang="en-GB" u="sng" dirty="0" err="1">
                <a:solidFill>
                  <a:srgbClr val="0C2B8E"/>
                </a:solidFill>
              </a:rPr>
              <a:t>kui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kogu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materjal</a:t>
            </a:r>
            <a:r>
              <a:rPr lang="en-GB" u="sng" dirty="0">
                <a:solidFill>
                  <a:srgbClr val="0C2B8E"/>
                </a:solidFill>
              </a:rPr>
              <a:t> on </a:t>
            </a:r>
            <a:r>
              <a:rPr lang="en-GB" u="sng" dirty="0" err="1">
                <a:solidFill>
                  <a:srgbClr val="0C2B8E"/>
                </a:solidFill>
              </a:rPr>
              <a:t>uuritud</a:t>
            </a:r>
            <a:r>
              <a:rPr lang="en-GB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Maatriks-vektor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921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Pla</a:t>
            </a:r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3A388B94-1442-B5D7-3587-ADCBD3DA77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36975" y="121305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35" name="Retângulo: Cantos Arredondados 34">
            <a:hlinkClick r:id="rId4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5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6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7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1" name="Imagem 10" descr="Uma imagem com edifício&#10;&#10;Descrição gerada automaticamente">
            <a:extLst>
              <a:ext uri="{FF2B5EF4-FFF2-40B4-BE49-F238E27FC236}">
                <a16:creationId xmlns:a16="http://schemas.microsoft.com/office/drawing/2014/main" id="{915D3CBC-F63A-412F-AA91-FF4DC81F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870330"/>
            <a:ext cx="5402428" cy="5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35" name="Retângulo: Cantos Arredondados 34">
            <a:hlinkClick r:id="rId5" action="ppaction://hlinksldjump"/>
            <a:extLst>
              <a:ext uri="{FF2B5EF4-FFF2-40B4-BE49-F238E27FC236}">
                <a16:creationId xmlns:a16="http://schemas.microsoft.com/office/drawing/2014/main" id="{6D8CBE6F-46E5-496F-9C40-E0D9920F5EF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F0D11691-0AF3-4F15-98A3-63BF45C434C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7" action="ppaction://hlinksldjump"/>
            <a:extLst>
              <a:ext uri="{FF2B5EF4-FFF2-40B4-BE49-F238E27FC236}">
                <a16:creationId xmlns:a16="http://schemas.microsoft.com/office/drawing/2014/main" id="{26BC6B1C-20CF-4863-BED6-75973EF9CB7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37">
            <a:hlinkClick r:id="rId8" action="ppaction://hlinksldjump"/>
            <a:extLst>
              <a:ext uri="{FF2B5EF4-FFF2-40B4-BE49-F238E27FC236}">
                <a16:creationId xmlns:a16="http://schemas.microsoft.com/office/drawing/2014/main" id="{CBEE5F6A-C241-4679-8C67-F1758233C86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t-EE" b="1" dirty="0">
                <a:solidFill>
                  <a:schemeClr val="tx1"/>
                </a:solidFill>
              </a:rPr>
              <a:t>Vektor-maatriks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9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91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973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</a:t>
            </a:r>
            <a:r>
              <a:rPr lang="et-EE" sz="1600" dirty="0"/>
              <a:t>MEESKONNALT</a:t>
            </a:r>
            <a:endParaRPr lang="en-GB" sz="16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521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Looda</a:t>
            </a:r>
            <a:r>
              <a:rPr lang="et-EE" sz="3600" dirty="0"/>
              <a:t>me</a:t>
            </a:r>
            <a:r>
              <a:rPr lang="en-GB" sz="3600" dirty="0"/>
              <a:t>, et </a:t>
            </a:r>
            <a:r>
              <a:rPr lang="et-EE" sz="3600" dirty="0"/>
              <a:t>sulle</a:t>
            </a:r>
            <a:r>
              <a:rPr lang="en-GB" sz="3600" dirty="0"/>
              <a:t> </a:t>
            </a:r>
            <a:r>
              <a:rPr lang="en-GB" sz="3600" dirty="0" err="1"/>
              <a:t>meeldis</a:t>
            </a:r>
            <a:r>
              <a:rPr lang="en-GB" sz="3600" dirty="0"/>
              <a:t>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 2 on läbi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4C7CF4E8-584D-4EBD-8C3B-96F1B773134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B7858CA7-332F-47BB-898E-46714FF8198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21321A72-C2E8-483A-BF2B-C2397DEA17B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7" name="Retângulo: Cantos Arredondados 36">
            <a:hlinkClick r:id="rId10" action="ppaction://hlinksldjump"/>
            <a:extLst>
              <a:ext uri="{FF2B5EF4-FFF2-40B4-BE49-F238E27FC236}">
                <a16:creationId xmlns:a16="http://schemas.microsoft.com/office/drawing/2014/main" id="{7C10AC88-0469-44C4-9B1E-4A7F5075B5D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2C9E6A56-381F-4731-B9B4-3B3BCC209A0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DDAFF97-8814-41EB-B15A-9C4308975AC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43F6A6E-6AEA-4D6A-AA63-603AF3C2C8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5" y="1143000"/>
            <a:ext cx="1694498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093372" y="1648765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	Maatriksit, mille </a:t>
            </a:r>
            <a:r>
              <a:rPr lang="et-EE" sz="2400" u="sng" dirty="0">
                <a:solidFill>
                  <a:sysClr val="windowText" lastClr="000000"/>
                </a:solidFill>
              </a:rPr>
              <a:t>ridade arv erineb veergude arvust</a:t>
            </a:r>
            <a:r>
              <a:rPr lang="et-EE" sz="2400" dirty="0">
                <a:solidFill>
                  <a:sysClr val="windowText" lastClr="000000"/>
                </a:solidFill>
              </a:rPr>
              <a:t> nimetatakse </a:t>
            </a:r>
          </a:p>
          <a:p>
            <a:pPr algn="just"/>
            <a:r>
              <a:rPr lang="et-EE" sz="2400" b="1" dirty="0">
                <a:solidFill>
                  <a:srgbClr val="F25E4F"/>
                </a:solidFill>
              </a:rPr>
              <a:t>	</a:t>
            </a:r>
            <a:r>
              <a:rPr lang="en-GB" sz="2400" b="1" dirty="0">
                <a:solidFill>
                  <a:srgbClr val="F25E4F"/>
                </a:solidFill>
              </a:rPr>
              <a:t>R</a:t>
            </a:r>
            <a:r>
              <a:rPr lang="et-EE" sz="2400" b="1" dirty="0">
                <a:solidFill>
                  <a:srgbClr val="F25E4F"/>
                </a:solidFill>
              </a:rPr>
              <a:t>ISTKÜLIKMAATRIKSISKS.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00B964D5-7EE9-4DBF-8329-38E9C86BF14E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0" name="Retângulo: Cantos Arredondados 19">
            <a:hlinkClick r:id="rId5" action="ppaction://hlinksldjump"/>
            <a:extLst>
              <a:ext uri="{FF2B5EF4-FFF2-40B4-BE49-F238E27FC236}">
                <a16:creationId xmlns:a16="http://schemas.microsoft.com/office/drawing/2014/main" id="{35A48AD4-7707-4E00-BA07-873F48A27B5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7F2B06EF-8636-4055-9667-ED8FCD3FDD5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151B7871-C8E5-4A31-B121-5A6A3AC9403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E884DF9B-58BE-4163-BBC3-09FFCEC64B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837283D5-7FB9-4961-A1DB-EDB6EF1B8275}"/>
              </a:ext>
            </a:extLst>
          </p:cNvPr>
          <p:cNvSpPr/>
          <p:nvPr/>
        </p:nvSpPr>
        <p:spPr>
          <a:xfrm>
            <a:off x="2124000" y="3092246"/>
            <a:ext cx="9859637" cy="3473562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85BAD87B-E2AE-4AF1-935E-20F2AE5D60DF}"/>
              </a:ext>
            </a:extLst>
          </p:cNvPr>
          <p:cNvSpPr/>
          <p:nvPr/>
        </p:nvSpPr>
        <p:spPr>
          <a:xfrm>
            <a:off x="2690447" y="3405167"/>
            <a:ext cx="125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/>
              <p:nvPr/>
            </p:nvSpPr>
            <p:spPr>
              <a:xfrm>
                <a:off x="2664349" y="4108921"/>
                <a:ext cx="865256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….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i="1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PT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𝑚𝑛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et-EE" sz="2400" dirty="0"/>
                  <a:t>kus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A0FD21CB-0404-4FD0-8378-6B92B94DC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49" y="4108921"/>
                <a:ext cx="8652561" cy="1471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55F17B37-E1E9-4622-B326-D84A440FD0A7}"/>
              </a:ext>
            </a:extLst>
          </p:cNvPr>
          <p:cNvSpPr/>
          <p:nvPr/>
        </p:nvSpPr>
        <p:spPr>
          <a:xfrm>
            <a:off x="2980300" y="52914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3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70157A7-0065-4DA9-8F7C-0BECAFC15524}"/>
              </a:ext>
            </a:extLst>
          </p:cNvPr>
          <p:cNvSpPr/>
          <p:nvPr/>
        </p:nvSpPr>
        <p:spPr>
          <a:xfrm>
            <a:off x="4665524" y="553741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2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/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3D20CFB0-581F-4AE3-A409-6226965D8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333" y="5708641"/>
                <a:ext cx="943079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unidirecional 6">
            <a:extLst>
              <a:ext uri="{FF2B5EF4-FFF2-40B4-BE49-F238E27FC236}">
                <a16:creationId xmlns:a16="http://schemas.microsoft.com/office/drawing/2014/main" id="{13DF4B14-CE0D-4127-9B26-68713D1FA482}"/>
              </a:ext>
            </a:extLst>
          </p:cNvPr>
          <p:cNvCxnSpPr/>
          <p:nvPr/>
        </p:nvCxnSpPr>
        <p:spPr>
          <a:xfrm flipV="1">
            <a:off x="8410470" y="5134708"/>
            <a:ext cx="1632675" cy="773988"/>
          </a:xfrm>
          <a:prstGeom prst="straightConnector1">
            <a:avLst/>
          </a:prstGeom>
          <a:ln>
            <a:solidFill>
              <a:srgbClr val="0C2B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B4F5602-D20C-43C9-9AF5-B9263C794E81}"/>
              </a:ext>
            </a:extLst>
          </p:cNvPr>
          <p:cNvSpPr/>
          <p:nvPr/>
        </p:nvSpPr>
        <p:spPr>
          <a:xfrm>
            <a:off x="2123998" y="234583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t-EE" sz="2400" dirty="0">
                <a:solidFill>
                  <a:sysClr val="windowText" lastClr="000000"/>
                </a:solidFill>
              </a:rPr>
              <a:t>	Maatriksit, mille </a:t>
            </a:r>
            <a:r>
              <a:rPr lang="et-EE" sz="2400" u="sng" dirty="0">
                <a:solidFill>
                  <a:sysClr val="windowText" lastClr="000000"/>
                </a:solidFill>
              </a:rPr>
              <a:t>ridade arv erineb veergude arvust</a:t>
            </a:r>
            <a:r>
              <a:rPr lang="et-EE" sz="2400" dirty="0">
                <a:solidFill>
                  <a:sysClr val="windowText" lastClr="000000"/>
                </a:solidFill>
              </a:rPr>
              <a:t> nimetatakse </a:t>
            </a:r>
          </a:p>
          <a:p>
            <a:pPr algn="just"/>
            <a:r>
              <a:rPr lang="et-EE" sz="2400" b="1" dirty="0">
                <a:solidFill>
                  <a:srgbClr val="F25E4F"/>
                </a:solidFill>
              </a:rPr>
              <a:t>	</a:t>
            </a:r>
            <a:r>
              <a:rPr lang="en-GB" sz="2400" b="1" dirty="0">
                <a:solidFill>
                  <a:srgbClr val="F25E4F"/>
                </a:solidFill>
              </a:rPr>
              <a:t>R</a:t>
            </a:r>
            <a:r>
              <a:rPr lang="et-EE" sz="2400" b="1" dirty="0">
                <a:solidFill>
                  <a:srgbClr val="F25E4F"/>
                </a:solidFill>
              </a:rPr>
              <a:t>ISTKÜLIKMAATRIKSIKS.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/>
              <p:nvPr/>
            </p:nvSpPr>
            <p:spPr>
              <a:xfrm>
                <a:off x="2623790" y="1638000"/>
                <a:ext cx="8860054" cy="752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t-EE" sz="2400" dirty="0">
                    <a:solidFill>
                      <a:sysClr val="windowText" lastClr="000000"/>
                    </a:solidFill>
                  </a:rPr>
                  <a:t>Üldkujul: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sz="2400" b="0" i="0" smtClean="0">
                        <a:latin typeface="Cambria Math" panose="02040503050406030204" pitchFamily="18" charset="0"/>
                      </a:rPr>
                      <m:t>aatriks</m:t>
                    </m:r>
                    <m:r>
                      <a:rPr lang="et-EE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</a:t>
                </a:r>
                <a:r>
                  <a:rPr lang="et-EE" sz="2400" b="1" dirty="0" err="1">
                    <a:solidFill>
                      <a:sysClr val="windowText" lastClr="000000"/>
                    </a:solidFill>
                  </a:rPr>
                  <a:t>istkülikmaatriks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6C86E69-6D2E-4814-90C8-AD5BAB139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790" y="1638000"/>
                <a:ext cx="8860054" cy="752835"/>
              </a:xfrm>
              <a:prstGeom prst="rect">
                <a:avLst/>
              </a:prstGeom>
              <a:blipFill>
                <a:blip r:embed="rId12"/>
                <a:stretch>
                  <a:fillRect l="-1032" t="-2439" r="-138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1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" grpId="0"/>
      <p:bldP spid="5" grpId="0" animBg="1"/>
      <p:bldP spid="32" grpId="0" animBg="1"/>
      <p:bldP spid="3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44" name="Retângulo: Cantos Arredondados 43">
            <a:hlinkClick r:id="rId4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5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6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7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Maatriksit, </a:t>
                </a:r>
                <a:r>
                  <a:rPr lang="et-EE" sz="2400" u="sng" dirty="0">
                    <a:solidFill>
                      <a:sysClr val="windowText" lastClr="000000"/>
                    </a:solidFill>
                  </a:rPr>
                  <a:t>mille ridade arv on võrdne veergude arvuga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nimetatakse 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RUUTMAATRIKSIKS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t-E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ldkujul</m:t>
                    </m:r>
                    <m:r>
                      <a:rPr lang="et-E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t-EE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maatriks</m:t>
                    </m:r>
                    <m:r>
                      <a:rPr lang="et-E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ruutmaatriks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A8AB9A34-0A32-442D-8AC1-F3DA7377DD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44" name="Retângulo: Cantos Arredondados 43">
            <a:hlinkClick r:id="rId5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6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7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8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/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solidFill>
                <a:schemeClr val="bg1"/>
              </a:solidFill>
              <a:ln cmpd="thickThin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Maatriksit, </a:t>
                </a:r>
                <a:r>
                  <a:rPr lang="et-EE" sz="2400" u="sng" dirty="0">
                    <a:solidFill>
                      <a:sysClr val="windowText" lastClr="000000"/>
                    </a:solidFill>
                  </a:rPr>
                  <a:t>mille ridade arv on võrdne veergude arvuga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nimetatakse </a:t>
                </a:r>
                <a:r>
                  <a:rPr lang="et-EE" sz="2200" b="1" dirty="0">
                    <a:solidFill>
                      <a:srgbClr val="F25E4F"/>
                    </a:solidFill>
                  </a:rPr>
                  <a:t>RUUTMAATRIKSIKS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. </a:t>
                </a:r>
                <a:r>
                  <a:rPr lang="et-EE" sz="2400" dirty="0" err="1">
                    <a:solidFill>
                      <a:sysClr val="windowText" lastClr="000000"/>
                    </a:solidFill>
                  </a:rPr>
                  <a:t>Üldkujul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maatriks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on ruutmaatriks kui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PT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Sel juhul esitatakse ruutmaatriksi lühivorm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endParaRPr lang="et-EE" sz="2400" dirty="0">
                  <a:solidFill>
                    <a:sysClr val="windowText" lastClr="000000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kasutades sama indeksite hulka mõlema indeksi jaoks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=1,2,..,</m:t>
                        </m:r>
                        <m:r>
                          <a:rPr lang="pt-PT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  <a:endParaRPr lang="en-GB" sz="2400" b="1" dirty="0">
                  <a:solidFill>
                    <a:sysClr val="windowText" lastClr="000000"/>
                  </a:solidFill>
                </a:endParaRPr>
              </a:p>
              <a:p>
                <a:pPr algn="just"/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: Cantos Arredondados 47">
                <a:extLst>
                  <a:ext uri="{FF2B5EF4-FFF2-40B4-BE49-F238E27FC236}">
                    <a16:creationId xmlns:a16="http://schemas.microsoft.com/office/drawing/2014/main" id="{6D744513-68AF-47C2-BFD4-8D9AA81A9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00" y="252000"/>
                <a:ext cx="9859639" cy="3438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cmpd="thickThin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0657EB3-6C26-4FCF-8128-FDD43E3A53CA}"/>
              </a:ext>
            </a:extLst>
          </p:cNvPr>
          <p:cNvSpPr/>
          <p:nvPr/>
        </p:nvSpPr>
        <p:spPr>
          <a:xfrm>
            <a:off x="2331105" y="2386510"/>
            <a:ext cx="3947775" cy="313147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F5150B7-7E2C-4514-9FBB-2DDDFFD36A9D}"/>
              </a:ext>
            </a:extLst>
          </p:cNvPr>
          <p:cNvSpPr/>
          <p:nvPr/>
        </p:nvSpPr>
        <p:spPr>
          <a:xfrm>
            <a:off x="7053819" y="2979626"/>
            <a:ext cx="1145636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797C2E65-F9A4-45E7-ABEF-65A7BE36D2F4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F82A1C59-6496-4681-BF8B-0551B1A9FC47}"/>
              </a:ext>
            </a:extLst>
          </p:cNvPr>
          <p:cNvSpPr/>
          <p:nvPr/>
        </p:nvSpPr>
        <p:spPr>
          <a:xfrm>
            <a:off x="2690447" y="4110898"/>
            <a:ext cx="125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/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"/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…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GB" sz="2400" i="1"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𝑛𝑛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GB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F4835F8-436C-4763-95E0-6D0FEC0E2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783" y="4338000"/>
                <a:ext cx="6758773" cy="1568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tângulo 51">
            <a:extLst>
              <a:ext uri="{FF2B5EF4-FFF2-40B4-BE49-F238E27FC236}">
                <a16:creationId xmlns:a16="http://schemas.microsoft.com/office/drawing/2014/main" id="{3C769C90-0228-4AF3-BB03-322AA023C427}"/>
              </a:ext>
            </a:extLst>
          </p:cNvPr>
          <p:cNvSpPr/>
          <p:nvPr/>
        </p:nvSpPr>
        <p:spPr>
          <a:xfrm>
            <a:off x="3924845" y="5594932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2 </a:t>
            </a:r>
            <a:r>
              <a:rPr lang="en-GB" sz="2000" b="1" dirty="0">
                <a:solidFill>
                  <a:srgbClr val="0C2B8E"/>
                </a:solidFill>
              </a:rPr>
              <a:t>x 2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7DEDEE6-AD61-4479-BBD0-0DFD1CDE5DA9}"/>
              </a:ext>
            </a:extLst>
          </p:cNvPr>
          <p:cNvSpPr/>
          <p:nvPr/>
        </p:nvSpPr>
        <p:spPr>
          <a:xfrm>
            <a:off x="5509585" y="5773824"/>
            <a:ext cx="678391" cy="400110"/>
          </a:xfrm>
          <a:prstGeom prst="rect">
            <a:avLst/>
          </a:prstGeom>
          <a:ln>
            <a:solidFill>
              <a:srgbClr val="0C2B8E"/>
            </a:solidFill>
          </a:ln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0C2B8E"/>
                </a:solidFill>
              </a:rPr>
              <a:t>3 x 3</a:t>
            </a:r>
            <a:endParaRPr lang="en-GB" sz="20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/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AC58A13B-0774-4FBA-B72D-CD5A99D32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455" y="5961073"/>
                <a:ext cx="87254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9" grpId="0" animBg="1"/>
      <p:bldP spid="49" grpId="1" animBg="1"/>
      <p:bldP spid="50" grpId="0" animBg="1"/>
      <p:bldP spid="51" grpId="0"/>
      <p:bldP spid="5" grpId="0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F6071036-3E0B-4AD4-B2CD-DD68CB2D3DFB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DA929D90-9730-4A16-9745-FD4D971A14D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0E3CA1C5-7D80-43D5-9626-D67FD14428BC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B7472E47-3559-4DD3-A3D5-8192AB984EA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t-EE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t-EE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81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t-EE" sz="2400" b="1" u="sng" dirty="0">
                <a:solidFill>
                  <a:srgbClr val="F25E4F"/>
                </a:solidFill>
              </a:rPr>
              <a:t>VEKTORMAATRIKS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t-EE" sz="2400" dirty="0">
                <a:solidFill>
                  <a:sysClr val="windowText" lastClr="000000"/>
                </a:solidFill>
              </a:rPr>
              <a:t>on ainult üks</a:t>
            </a:r>
            <a:r>
              <a:rPr lang="en-GB" sz="2400" b="1" dirty="0">
                <a:solidFill>
                  <a:sysClr val="windowText" lastClr="000000"/>
                </a:solidFill>
              </a:rPr>
              <a:t> “</a:t>
            </a:r>
            <a:r>
              <a:rPr lang="et-EE" sz="2400" b="1" dirty="0">
                <a:solidFill>
                  <a:sysClr val="windowText" lastClr="000000"/>
                </a:solidFill>
              </a:rPr>
              <a:t>joon</a:t>
            </a:r>
            <a:r>
              <a:rPr lang="en-GB" sz="2400" b="1" dirty="0">
                <a:solidFill>
                  <a:sysClr val="windowText" lastClr="000000"/>
                </a:solidFill>
              </a:rPr>
              <a:t>”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33" name="Retângulo: Cantos Arredondados 32">
            <a:hlinkClick r:id="rId5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6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7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CCF5AA5E-BFA7-4A64-91FE-01521D410410}"/>
              </a:ext>
            </a:extLst>
          </p:cNvPr>
          <p:cNvSpPr/>
          <p:nvPr/>
        </p:nvSpPr>
        <p:spPr>
          <a:xfrm>
            <a:off x="2124000" y="252000"/>
            <a:ext cx="9859639" cy="3438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t-EE" sz="2400" b="1" u="sng" dirty="0">
                <a:solidFill>
                  <a:srgbClr val="F25E4F"/>
                </a:solidFill>
              </a:rPr>
              <a:t>VEKTORMAATRIKS</a:t>
            </a:r>
            <a:r>
              <a:rPr lang="et-EE" sz="2400" dirty="0">
                <a:solidFill>
                  <a:sysClr val="windowText" lastClr="000000"/>
                </a:solidFill>
              </a:rPr>
              <a:t> on ainult üks</a:t>
            </a:r>
            <a:r>
              <a:rPr lang="en-GB" sz="2400" b="1" dirty="0">
                <a:solidFill>
                  <a:sysClr val="windowText" lastClr="000000"/>
                </a:solidFill>
              </a:rPr>
              <a:t> “</a:t>
            </a:r>
            <a:r>
              <a:rPr lang="et-EE" sz="2400" b="1" dirty="0">
                <a:solidFill>
                  <a:sysClr val="windowText" lastClr="000000"/>
                </a:solidFill>
              </a:rPr>
              <a:t>joon</a:t>
            </a:r>
            <a:r>
              <a:rPr lang="en-GB" sz="2400" b="1" dirty="0">
                <a:solidFill>
                  <a:sysClr val="windowText" lastClr="000000"/>
                </a:solidFill>
              </a:rPr>
              <a:t>”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690447" y="4110898"/>
            <a:ext cx="125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201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Reamaatriksid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289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Veerumaatriksid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1A43F0-F68C-4909-A39A-6F4291689961}"/>
                  </a:ext>
                </a:extLst>
              </p:cNvPr>
              <p:cNvSpPr/>
              <p:nvPr/>
            </p:nvSpPr>
            <p:spPr>
              <a:xfrm>
                <a:off x="2224151" y="1296864"/>
                <a:ext cx="9706136" cy="1093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 see joon on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horisontaalne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maatriksil on ainult üks rida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 siis nimetatakse maatriksit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b="1">
                    <a:solidFill>
                      <a:srgbClr val="F25E4F"/>
                    </a:solidFill>
                  </a:rPr>
                  <a:t>reamaatriksiks 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1A43F0-F68C-4909-A39A-6F4291689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151" y="1296864"/>
                <a:ext cx="9706136" cy="1093889"/>
              </a:xfrm>
              <a:prstGeom prst="rect">
                <a:avLst/>
              </a:prstGeom>
              <a:blipFill>
                <a:blip r:embed="rId18"/>
                <a:stretch>
                  <a:fillRect l="-879" t="-4469" r="-94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A9B51FD-883E-4916-A234-319B998DDA3C}"/>
              </a:ext>
            </a:extLst>
          </p:cNvPr>
          <p:cNvSpPr/>
          <p:nvPr/>
        </p:nvSpPr>
        <p:spPr>
          <a:xfrm>
            <a:off x="7053818" y="1364271"/>
            <a:ext cx="4166117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3240D9B6-3335-42F1-AF91-71349C076F2A}"/>
              </a:ext>
            </a:extLst>
          </p:cNvPr>
          <p:cNvSpPr/>
          <p:nvPr/>
        </p:nvSpPr>
        <p:spPr>
          <a:xfrm>
            <a:off x="8928148" y="1858216"/>
            <a:ext cx="619871" cy="26552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579D11A-CD91-473B-A14B-E1EE6E2E7105}"/>
                  </a:ext>
                </a:extLst>
              </p:cNvPr>
              <p:cNvSpPr/>
              <p:nvPr/>
            </p:nvSpPr>
            <p:spPr>
              <a:xfrm>
                <a:off x="2253261" y="2354271"/>
                <a:ext cx="9677026" cy="1122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t-EE" sz="2400" dirty="0">
                    <a:solidFill>
                      <a:sysClr val="windowText" lastClr="000000"/>
                    </a:solidFill>
                  </a:rPr>
                  <a:t>Kui see joon on </a:t>
                </a:r>
                <a:r>
                  <a:rPr lang="et-EE" sz="2400" b="1" dirty="0">
                    <a:solidFill>
                      <a:sysClr val="windowText" lastClr="000000"/>
                    </a:solidFill>
                  </a:rPr>
                  <a:t>vertikaalne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maatriksil on ainult üks veerg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,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t-EE" sz="2400" dirty="0">
                    <a:solidFill>
                      <a:sysClr val="windowText" lastClr="000000"/>
                    </a:solidFill>
                  </a:rPr>
                  <a:t>siis nimetatakse maatriksit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–</a:t>
                </a:r>
                <a:r>
                  <a:rPr lang="et-EE" sz="2400" b="1" dirty="0">
                    <a:solidFill>
                      <a:srgbClr val="F25E4F"/>
                    </a:solidFill>
                  </a:rPr>
                  <a:t>veerumaatriksiks</a:t>
                </a:r>
                <a:r>
                  <a:rPr lang="en-GB" sz="2400" dirty="0"/>
                  <a:t>: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2579D11A-CD91-473B-A14B-E1EE6E2E7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261" y="2354271"/>
                <a:ext cx="9677026" cy="1122167"/>
              </a:xfrm>
              <a:prstGeom prst="rect">
                <a:avLst/>
              </a:prstGeom>
              <a:blipFill>
                <a:blip r:embed="rId19"/>
                <a:stretch>
                  <a:fillRect l="-882" t="-4348" r="-945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A3A8B7CD-E91B-41DD-943F-F03F11BEAD26}"/>
              </a:ext>
            </a:extLst>
          </p:cNvPr>
          <p:cNvSpPr/>
          <p:nvPr/>
        </p:nvSpPr>
        <p:spPr>
          <a:xfrm>
            <a:off x="6744063" y="2404158"/>
            <a:ext cx="4402907" cy="35295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F02593C-4831-4689-B795-DDA0A99E7C70}"/>
              </a:ext>
            </a:extLst>
          </p:cNvPr>
          <p:cNvSpPr/>
          <p:nvPr/>
        </p:nvSpPr>
        <p:spPr>
          <a:xfrm>
            <a:off x="9445107" y="3158162"/>
            <a:ext cx="620535" cy="287038"/>
          </a:xfrm>
          <a:prstGeom prst="roundRect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6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3" grpId="0"/>
      <p:bldP spid="52" grpId="0" animBg="1"/>
      <p:bldP spid="53" grpId="0" animBg="1"/>
      <p:bldP spid="54" grpId="0" animBg="1"/>
      <p:bldP spid="4" grpId="0"/>
      <p:bldP spid="55" grpId="0"/>
      <p:bldP spid="5" grpId="0"/>
      <p:bldP spid="56" grpId="0" animBg="1"/>
      <p:bldP spid="57" grpId="0" animBg="1"/>
      <p:bldP spid="58" grpId="0" animBg="1"/>
      <p:bldP spid="2" grpId="0"/>
      <p:bldP spid="32" grpId="0" animBg="1"/>
      <p:bldP spid="32" grpId="1" animBg="1"/>
      <p:bldP spid="34" grpId="0" animBg="1"/>
      <p:bldP spid="34" grpId="1" animBg="1"/>
      <p:bldP spid="6" grpId="0"/>
      <p:bldP spid="35" grpId="0" animBg="1"/>
      <p:bldP spid="35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t-EE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Tund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A63E23E9-504C-4449-B560-17786AD3074C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b="1" dirty="0">
                <a:solidFill>
                  <a:schemeClr val="tx1"/>
                </a:solidFill>
              </a:rPr>
              <a:t>Harjuta!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A8B31CDC-9933-49C6-A36F-3CD5BA2B4E9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25E4F"/>
                </a:solidFill>
              </a:rPr>
              <a:t>1. </a:t>
            </a:r>
            <a:r>
              <a:rPr lang="et-EE" b="1" dirty="0">
                <a:solidFill>
                  <a:schemeClr val="tx1"/>
                </a:solidFill>
              </a:rPr>
              <a:t>Ristkülik-maatriks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920BABE4-1D61-4B72-A48A-29D4D9C2F06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t-EE" b="1" dirty="0">
                <a:solidFill>
                  <a:schemeClr val="tx1"/>
                </a:solidFill>
              </a:rPr>
              <a:t>Ruut-maatriks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AFE75093-6887-41DF-9539-7FD02287137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t-EE" b="1" dirty="0">
                <a:solidFill>
                  <a:schemeClr val="tx1"/>
                </a:solidFill>
              </a:rPr>
              <a:t>Vektor-</a:t>
            </a:r>
          </a:p>
          <a:p>
            <a:pPr algn="ctr"/>
            <a:r>
              <a:rPr lang="et-EE" b="1" dirty="0">
                <a:solidFill>
                  <a:schemeClr val="tx1"/>
                </a:solidFill>
              </a:rPr>
              <a:t>maatriks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3DE577D5-B103-452E-89CB-4BF2D474B042}"/>
              </a:ext>
            </a:extLst>
          </p:cNvPr>
          <p:cNvSpPr/>
          <p:nvPr/>
        </p:nvSpPr>
        <p:spPr>
          <a:xfrm>
            <a:off x="2124000" y="3861837"/>
            <a:ext cx="9859637" cy="2579526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19EC61B4-3DA0-4ACE-B4E1-1D6963AF801F}"/>
              </a:ext>
            </a:extLst>
          </p:cNvPr>
          <p:cNvSpPr/>
          <p:nvPr/>
        </p:nvSpPr>
        <p:spPr>
          <a:xfrm>
            <a:off x="2690448" y="4110898"/>
            <a:ext cx="1258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t-EE" sz="2400" b="1" u="sng" dirty="0">
                <a:solidFill>
                  <a:srgbClr val="29A6FF"/>
                </a:solidFill>
              </a:rPr>
              <a:t>Näited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/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B5C6DAB-675F-4984-B40A-8603F6A4C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25" y="4560930"/>
                <a:ext cx="3190874" cy="1754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/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2A519BF3-0352-4AB6-84FD-21147DF05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4751490"/>
                <a:ext cx="859723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/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795876CD-33E9-4A03-8D7C-09F0B869B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876" y="5314022"/>
                <a:ext cx="859723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/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9C6A5372-3A9D-45A1-8485-4AB292699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96" y="5876554"/>
                <a:ext cx="85972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0B0A80AE-DA7A-44D2-ACB4-D1814DF12A23}"/>
              </a:ext>
            </a:extLst>
          </p:cNvPr>
          <p:cNvSpPr/>
          <p:nvPr/>
        </p:nvSpPr>
        <p:spPr>
          <a:xfrm>
            <a:off x="4309028" y="4126264"/>
            <a:ext cx="2013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Reamaatriksid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9056348-9214-44B9-9B58-81E79EB50CDB}"/>
              </a:ext>
            </a:extLst>
          </p:cNvPr>
          <p:cNvSpPr/>
          <p:nvPr/>
        </p:nvSpPr>
        <p:spPr>
          <a:xfrm>
            <a:off x="8350104" y="4126263"/>
            <a:ext cx="2289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400" b="1" dirty="0">
                <a:solidFill>
                  <a:srgbClr val="0C2B8E"/>
                </a:solidFill>
              </a:rPr>
              <a:t>Veerumaatriksid</a:t>
            </a:r>
            <a:endParaRPr lang="en-GB" sz="24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/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pt-P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GB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282AAC28-7DBB-45C8-B9DF-024CA75DE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986" y="4530727"/>
                <a:ext cx="2940870" cy="184127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/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FB7D5730-F34F-41BA-A7CD-92562744F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939" y="5092643"/>
                <a:ext cx="85972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/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98E6C78B-E88F-48B0-A098-FD34FD180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246" y="5871629"/>
                <a:ext cx="85972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/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0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5D17D7E4-495C-467F-82E6-2C73B21989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736" y="5051253"/>
                <a:ext cx="872547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1219F3EC-6D3C-407A-880B-5D1F0265A3A1}"/>
              </a:ext>
            </a:extLst>
          </p:cNvPr>
          <p:cNvCxnSpPr>
            <a:cxnSpLocks/>
          </p:cNvCxnSpPr>
          <p:nvPr/>
        </p:nvCxnSpPr>
        <p:spPr>
          <a:xfrm>
            <a:off x="6935825" y="4170075"/>
            <a:ext cx="0" cy="2040182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2B2A4625-3B72-4FD9-ABBB-9418B82DFB35}"/>
              </a:ext>
            </a:extLst>
          </p:cNvPr>
          <p:cNvSpPr/>
          <p:nvPr/>
        </p:nvSpPr>
        <p:spPr>
          <a:xfrm>
            <a:off x="2017000" y="1210129"/>
            <a:ext cx="87286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t-EE" sz="2800" b="1" dirty="0">
                <a:solidFill>
                  <a:srgbClr val="F25E4F"/>
                </a:solidFill>
              </a:rPr>
              <a:t>Pane tähele!</a:t>
            </a:r>
            <a:endParaRPr lang="en-GB" sz="2800" b="1" dirty="0">
              <a:solidFill>
                <a:srgbClr val="F25E4F"/>
              </a:solidFill>
            </a:endParaRPr>
          </a:p>
          <a:p>
            <a:pPr algn="ctr"/>
            <a:r>
              <a:rPr lang="et-EE" sz="2400" b="1" dirty="0">
                <a:solidFill>
                  <a:sysClr val="windowText" lastClr="000000"/>
                </a:solidFill>
              </a:rPr>
              <a:t>Vektormaatriks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dirty="0" err="1">
                <a:solidFill>
                  <a:sysClr val="windowText" lastClr="000000"/>
                </a:solidFill>
              </a:rPr>
              <a:t>enam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kui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ühe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elemendiga</a:t>
            </a:r>
            <a:r>
              <a:rPr lang="en-GB" sz="2400" dirty="0">
                <a:solidFill>
                  <a:sysClr val="windowText" lastClr="000000"/>
                </a:solidFill>
              </a:rPr>
              <a:t>)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on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alati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t-EE" sz="2400" b="1" dirty="0">
                <a:solidFill>
                  <a:sysClr val="windowText" lastClr="000000"/>
                </a:solidFill>
              </a:rPr>
              <a:t>ristkülik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maatriks</a:t>
            </a:r>
            <a:endParaRPr lang="en-GB" sz="2400" b="1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400" dirty="0" err="1">
                <a:solidFill>
                  <a:sysClr val="windowText" lastClr="000000"/>
                </a:solidFill>
              </a:rPr>
              <a:t>kuna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ridade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ja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veergude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arv</a:t>
            </a:r>
            <a:r>
              <a:rPr lang="en-GB" sz="2400" dirty="0">
                <a:solidFill>
                  <a:sysClr val="windowText" lastClr="000000"/>
                </a:solidFill>
              </a:rPr>
              <a:t> on </a:t>
            </a:r>
            <a:r>
              <a:rPr lang="en-GB" sz="2400" dirty="0" err="1">
                <a:solidFill>
                  <a:sysClr val="windowText" lastClr="000000"/>
                </a:solidFill>
              </a:rPr>
              <a:t>erinev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819E07-0224-456F-8F25-0460A534E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241" y="2165307"/>
            <a:ext cx="1851950" cy="17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ULTRA_SCORM_COURCE_TITLE" val="Lesson_02_Q2"/>
  <p:tag name="ISPRING_PRESENTATION_TITLE" val="Lesson_02_Q2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EZc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IRl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EZc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hGXHTq4/upd8AwAA/wsAACEAAAB1bml2ZXJzYWwvZmxhc2hfc2tpbl9zZXR0aW5ncy54bWyNVm1v2jAQ/lx+BWLfYaVstFKKRN+kaqytBut3JznAqmNHtkPHv9+diYMDoYQIKX7ueezz3fmcyHxw2d2ANlzJ296wN+lcREmhNUi7gCwXzEI3Zgae09ve09/ZrDdwDCWUnoO1XK4MAiXS5chKVJYzuZ2plerHLPlYaVXItDf59nRFTzRw1APRepuDFlx+IO/H8Pru4amZJ7ixzxay/pIl0FfoOAoeLx+Hj8M2glyDMUDO3DxMh9OfZzSCxSD8KqPx6Ho0baXYL/Pkfq1EG264daLxcHw1HjWLMLTIrcf1izVylRd5+zTkWq3I9wPFmJ4zCqFYitWA9Icbes7QsbK2tMiZfFv4Z8/EPi6sVbKfKGmxaPtS6YwJ1Czdr5WmzHALhauiagn0PE5bCMr5h/FoeX0yryuoRz2B9DI9lSeMHug6/yvvd1UTBpM1E43gKfqhdOo8hu/07KnlW3DyI4qhVuKNVqh1BKrnWMDE6gKigR+RxazV52th8bh7a4h4xhvu8Y0VBiZLJkxJ2oOe9gc+uUyDeUrA29+VKDK433kZ0Oq4Z9/f37m8hWtWWOWZhk0J7ecLQM97wXgf8QLQ8+YU9FcptkfkQwsp/BG6Yy55+0CXLgeRvohAMnz34fEjZ6L5Z9R5TLBgCThCplKYuIJY8AwoN9HAYeTF4MCNSLINXzGL18hv4sTbuYXcRIMDfFdDjSUTWW4FHBdSogpt0Ac0vte32mAhwe7omamdwdJ6bh30oadbKsy1G3e+DKqffhek3aBr8f667WVMf4BeKCVMr1tKsIdhdN21eUinawLbD+hnuVRtBFJZCGd2zjUy1e4wteIya1myztCTZq+r2LnkNSYpKtc7Tp4sshj0Iyacgy+0OkasNV+tBf7tO4dPSOv0E0bS2TVOJRmvajgAXIqB6WTt63s3IDwrhOUCNuA7QgDQJk9sJzJ4GI73SIVTL7YAOVtpZfPYV0Kt39UMR/R39EfVm1BoOFPIlsXG7WbfEHwTDlwI+nLZ1qgKw47mxq5QwhnR2BAtTEkQOVZYNbdM23K6/dhtlW1gKnnmugfCtIx3rMFEEqFUXgbBmTz/CPer04VSTVRN32BpFlBnnAybBM5Sb4wLPG6TpQYIu6IDO1Wr/gXbWDGdvlSEWu9uMJMWd4aXmWuwhsL3ih8c0SBAXTqqyOM7fvZPOp3/UEsDBBQAAgAIAIRl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IRlx06x80VxwQEAAH0GAAAfAAAAdW5pdmVyc2FsL2h0bWxfc2tpbl9zZXR0aW5ncy5qc42Uz0/CMBTH7/wVZF4N0TEdesMACQkHE70ZD932Nha6vqYtKBr/d9ch2HVvSntZv/nk+350fZ+DYb2CNBjeDz+b7+b82D43GljNqC1ctnXeo1dWDzQvM3guK+ClgMBDdhbJGddw0r9+Eco5EI1rsn8yILXjFyABy5O/IyoC1IS2I7Q3QnungnwcwYFT1KEgp83J1hgUoxSFAWFGAlXFGia4yJvlFujBuAP1D5qzFFqmN+EkyXrJX8cwifJJ5HIpVpKJ/QoLHCUs3RQKtyI70Iux3S693ktQ9YVvTmEfZgsX4KU2SwOVH3h+PQ/nYT8pFWgNP3HvZtNwekvCnCXAHd8ojibR9A+0Zbxo1h/0rtSlOdJxGI/jVrMkK6DTpRSy62zcxkTt1elmJ/iBM/BunGJYi+BsD6pj1f0xJMqtPOMCpcLCdqSLxnaTKEeWlaI4cLM7u0nOJmtt+/6NZmKMElTZ8fbgym6X8ZoxDVrPDL1ntiZebdU3W86YDIZ83NqLuqLmAqdEKi5SIDnPvCF6TMf4s8aeX+rCmdqAekbk9fi01wK6HiegliJHKzBjWLquaq0u6NUdFWTu6dlV+nkOvr4BUEsDBBQAAgAIAIRlx06UE7MiaQAAAG4AAAAcAAAAdW5pdmVyc2FsL2xvY2FsX3NldHRpbmdzLnhtbA3MMQ6DMAxA0Z1TWN4p7daBwMZWltIDWMRFkRwbkYDg9mT7w9Nv+zMKHLylYOrw9XgisM7mgy4Of9NQvxFSJvUkpuxQDaHvqlZsJvlyzgUmWIUu3iaOJTKPFIscdhGo4VNe/8Aem666AVBLAwQUAAIACACig8VOg+TIo4UKAADAGQAAFwAAAHVuaXZlcnNhbC91bml2ZXJzYWwucG5n7Vd5VFNXHr5WlOhgiZ7aTiQlWsaxo3VJnwZZI0obrK3WtpoiAbSRpCpBKGISEhIKVC2GpLRFCRBi63S0jRKBsklYCjVRCUnVssSEBCYaRJYQAi8sWeah0545PT0zZ+bf4Y/7e+fe+93lfPf7Le/Tt3eTlixesRgAsGRnVOQ7AMzPAeCZe6iFyMjuCnUz8pmX+g5pOyjTYAeQjhc94q0IAMpFf3AeWoD0FyVHRacCsOzEbJtnpOFYAGD27YyMeI8VN9xTfnbdYEZmnzPv23uXmNLwzzSxi7N3Mf/iMzC0obdFEvKC8IuDLaspy6h+1Kygvvrw+EIf6ea7UamVKqu9WRRWX4Q5QrrfqlhxFd4YPg+Az/6EQuzXXqsA2PblSi8AzixDLgv2ZqEBWPkG+hkAIhdtByDz5QgUAOjVvwWnr0Xxp9riV1AFeOUfqYKpC/Yrl7KRpZki0n9c+18dNAeeA8+B58Bz4DnwHHgOPAeeA8+B58Bz4P9nsOkN9K+/niz7RFc8f0ONKmz57JxzCv1v9ps4gXbDDr5zPJs/rd3Dt2fzPeNdfM9xqXvM6p7aoa5dbybk6QlJAQDEEp0D8qYgAtZONrnOP7RdDCq1cj1k01Cr1W3mc6dvkPmTCqY0UKhtclyUexzh0bHn2UmWRuzMRIGbvRbVNC33uF/iXVAysDXLQWbpUryMGmmfdj7ob5pRnMcFbn/ny/gQqqd0CXwpKzkUunZ9Hi5FyVgALiSUYCgv+hU51CgR3TVM5FYZzrGtAhdX+W7E5OoCl9h7HQDxhI0kBY8Hy5s8ihpc5f1TdTQNay2KTJ7O9waZz298oYFXmqF7dNTPUhQUgMux8r4oqTyeZD4JgCIJy7wi3KmeUWJaRCH0v2aPPg68hdHzHrQzDM+CTAc6p0u00lmb+nowqikv8Bb7d8bloX4EOkW1tGY+6A3z6psIQBFHSvKfbekIJqvzfzE+oHnfL3OrUE2fBFUc6M8NGlMHyxWK50Dv2qzR6aU5OKYGneMNuZvNrGM9tmaiXwRp/yAFT/KP7e8wbfECtbdDspP9ws0mWUJuAEqr7RB9C21Y0nJkogqq1rMPC690iiH3qfaNjdOt/as9h50DOR0VpNTDVZo7huvrHdXMB/lpmpHsYQAoD2MjJhtwGS72Wf50JUXrDCrDuce7TNghEWbN80rbvcJhgrLcQqGpKbRQW2NsEhdpmlphucHJnYhDE9264411iSW93fHwbQEjnFqVR6bV8x0mvUFOFU9VcWaSh2qmpngxZjtbx6K0801Fw9draAa6nniD4E+XPdRoMFnJePPH5S47ymwy7zZKMX7M3tpErsvoV4GNvpp6zJINd6bXNIZbbgYMCrxHZfzR5QhLVlRLypXKicS326lVDSnYLSKMaliR4AcFLCPTMtXUTlfKY5ToiF+htTDGZFovYyhe1Q/iTB64oi6+341J/d5X5faH9UUzJyk8q7uoetBYbGPdT5/oTg+hs249+qDat8IGDqyHaKHmyi2ln0T3fEWC20xFtm2G8IvXGhJ54cQyy82GNKWDwPBAIRAAZDYJnRS/miB07G8zFLNfCRJKlT94CFHKLuWr+ubCtkRRDe3H9jQVY8WgWqwqgWiWk/2CbVhlul7eRK1W3Ra9zzAX6OI9MCtjpAvDoQrhPvjwT4ZOCp2bQQmnldWEcRQ9RkUjiaZfalWIEHXUi4mhrW7vY8SaRNyXjnPF1W0j/aWuj/QiWdBHxyRTgnsnTQLvEd3Ls2Kp9LbMiFdtKslYxl3YBhcmK40+BSkhl+rUhUd4ODucOJ8eYn+zt/aqXq7t7ZYGcVVD2UM3j/rJ1Qr3VEqaJa2+CblPIbszKfHYTIWmQ9cX4+iBoCSrQnjI5Evv94moLZ5qhaRL3kcY43/HNHxlFlIknxMr4nkhDnUbGUeelZ6bmG978/ZknKokrGEJSC4gZyVzLhBLejp9CvahNZBQdrmbx+CfSsYWC/lanbHaFunaZE7Atu6mZ8EfWhyOyx2EODHbZR56BCdIzBV1vuQI1nGcUHeyeZNV5royUg9V9miuNYXRLQJfV0iOfkKjzucMqr07rupK7+JGJI/DKg7QNWH2sQ5VB6KsyqKlWXRq8qw7xgVdLj20xZD7MYm2sA111mZlbGtfo3fgr1VlFNwXiBtsE3Vq7iJzKE+yZkPclP9IOzzD/vEpPeW+1WuOvB6pdQWfE7cRK3xVArP+aoyqXj+TlDYFQQEnWKpdJC06J7BTR9wGQ7hMvXf30To84s3qOnpc43RtUYAszV/SIb4TM/8JJ6MFzOd7NGsLlXD1GmzSgj43+Zyl3HLmk3JNyTDDz+P/eqZQ2//p2XVxG4ItAQv6YPtScmpTWdaoMRwLjUivxqw5Y0nzkbXhJCkucwq+wfwiSTv6+R2/QaxkVUllRu+VDbjZtyjhWB7KEKUgsScf4xm4Erc9fTAaCcYyQfZEh0110S6ECNDbSvxdgci1K9CxF38xAfsu47wk3rRQc9Siay/vwWDICsoJtdPtX3VfuQ6S8xf2wWpjKLV2cQvi9PV5dc5rwaU9JiadbqS31msspatQTAh30I45d1HMfNDg2TQbo1K1vLrhJ6+RulmPO8N4Tigy211jVADKXhW+tV+FE2nOXMa81yoQ0mm4V2TRr90ILeMSaEp1oKdY3y09wu1XW617Z71b5grZc1dt8nBO4jQuQmtiOP5asJJPQmv0m4ekXqyEpw7zZmsD7u94fdcrppAbHISGo9W+JYc4OieXR2lHYrNIfVKa5z0+yXWTrh/wR6KMfGFf4TDeeC1414nj+3+okO57T73m59PsxDqiuxhOgbI+OMb11beZguwznJ9n9XDUM7KDV89HnEXB9aPph4etKnJ2skEbY1XINZOfNe2ojXUXIKTT1VzaoW4isAhCksKjqn1Ln1BwTDk/Oc76eCwm/skbXazMa7naUfE0tgjFTacDBZWRDuEEXLn4nMuQmzvFEZhZx51C3V51Ir20Y8XgyEbOr3zUwFaYdaKePzLcOmy15U2Q9cWOG87pdRFb/Un2xAejI1AdHdVyI1EqwSglBP+o1Gr5epzwO/fNoxIO5B8l83gpDXojwolW/fg0owqLeIlxeQ6SjTif995xnH9Z7WGiebcqMzz5tsl0y6enSBafjZgGvDk6k9EgF3zIfUCUIMIuK3yi7ozIPbKEeaBsrGzl5hoSmmcI2oE2ivcOmb93wbqvDnHDH/M4jyeNsxzcQIz9piH3h0NVob+bKGfNPFCbu1LB8+pTSaC7EZMjXUNltN9Ju66QRbH4GmNGahuS6Fi+ESwX6p+ZPZcJ6zTdsNvhS/5tDj9t2/012anCV7PHN3wTk+QNmgfLtgrxHuaT08aQYqlZ+utWoctzyI0loz1QElJ6rDcpOS/93K+Ln5c+vqdK3EUb6odKF7dsHPBWF58HYNw5SW+K9p+tX8SP0AMmxJ+ll7KQIuNFdhfLvgxkls1WUW3/Wgo5vtn84/lQ+bj23YitlIm/BVhXHI97BvwE602eO9HfBmq3Qqw/L7wkMqLjxxT3iXu8kWoQ8P3/xwoyanp8gA+01g852w+exSHrwM7XdkeWbT+Y9Q9QSwMEFAACAAgAooPFTuVlxrFLAAAAagAAABsAAAB1bml2ZXJzYWwvdW5pdmVyc2FsLnBuZy54bWyzsa/IzVEoSy0qzszPs1Uy1DNQsrfj5bIpKEoty0wtV6gAigEFIUBJoRLINUJwyzNTSjJslSzMzRBiGamZ6RkltkpmpuZwQX2gkQBQSwECAAAUAAIACAASRGxOa18zBNUCAAD3BwAADwAAAAAAAAABAAAAAAAAAAAAbm9uZS9wbGF5ZXIueG1sUEsBAgAAFAACAAgAqZp6Trj5mLriAgAAZwoAABgAAAAAAAAAAQAAAAAAAgMAAG5vbmUvY29tbW9uX21lc3NhZ2VzLmxuZ1BLAQIAABQAAgAIAKmaek62svfIpQAAAIIBAAApAAAAAAAAAAEAAAAAABoGAABub25lL3BsYXliYWNrX2FuZF9uYXZpZ2F0aW9uX3NldHRpbmdzLnhtbFBLAQIAABQAAgAIAKmaek4fVIpqMAMAAMcOAAAiAAAAAAAAAAEAAAAAAAYHAABub25lL2ZsYXNoX3B1Ymxpc2hpbmdfc2V0dGluZ3MueG1sUEsBAgAAFAACAAgAqZp6TkKBxMUYAQAA1AIAABwAAAAAAAAAAQAAAAAAdgoAAG5vbmUvZmxhc2hfc2tpbl9zZXR0aW5ncy54bWxQSwECAAAUAAIACACpmnpO15twlisDAABvDgAAIQAAAAAAAAABAAAAAADICwAAbm9uZS9odG1sX3B1Ymxpc2hpbmdfc2V0dGluZ3MueG1sUEsBAgAAFAACAAgAqZp6To5z9vpqAAAA5QAAABoAAAAAAAAAAQAAAAAAMg8AAG5vbmUvaHRtbF9za2luX3NldHRpbmdzLmpzUEsBAgAAFAACAAgAsJp6Trx9NfdKAAAASQAAABcAAAAAAAAAAQAAAAAA1A8AAG5vbmUvbG9jYWxfc2V0dGluZ3MueG1sUEsBAgAAFAACAAgAEURsTjZhWAJHAwAA4QkAABQAAAAAAAAAAQAAAAAAUxAAAHVuaXZlcnNhbC9wbGF5ZXIueG1sUEsBAgAAFAACAAgAhGXHTpBJJiUoBQAA9hMAAB0AAAAAAAAAAQAAAAAAzBMAAHVuaXZlcnNhbC9jb21tb25fbWVzc2FnZXMubG5nUEsBAgAAFAACAAgAhGXHTmayotWlAAAAgwEAAC4AAAAAAAAAAQAAAAAALxkAAHVuaXZlcnNhbC9wbGF5YmFja19hbmRfbmF2aWdhdGlvbl9zZXR0aW5ncy54bWxQSwECAAAUAAIACACEZcdO0L0vtE4EAACHFQAAJwAAAAAAAAABAAAAAAAgGgAAdW5pdmVyc2FsL2ZsYXNoX3B1Ymxpc2hpbmdfc2V0dGluZ3MueG1sUEsBAgAAFAACAAgAhGXHTq4/upd8AwAA/wsAACEAAAAAAAAAAQAAAAAAsx4AAHVuaXZlcnNhbC9mbGFzaF9za2luX3NldHRpbmdzLnhtbFBLAQIAABQAAgAIAIRlx07mRcYRSAQAABEVAAAmAAAAAAAAAAEAAAAAAG4iAAB1bml2ZXJzYWwvaHRtbF9wdWJsaXNoaW5nX3NldHRpbmdzLnhtbFBLAQIAABQAAgAIAIRlx06x80VxwQEAAH0GAAAfAAAAAAAAAAEAAAAAAPomAAB1bml2ZXJzYWwvaHRtbF9za2luX3NldHRpbmdzLmpzUEsBAgAAFAACAAgAhGXHTpQTsyJpAAAAbgAAABwAAAAAAAAAAQAAAAAA+CgAAHVuaXZlcnNhbC9sb2NhbF9zZXR0aW5ncy54bWxQSwECAAAUAAIACACig8VOg+TIo4UKAADAGQAAFwAAAAAAAAAAAAAAAACbKQAAdW5pdmVyc2FsL3VuaXZlcnNhbC5wbmdQSwECAAAUAAIACACig8VO5WXGsUsAAABqAAAAGwAAAAAAAAABAAAAAABVNAAAdW5pdmVyc2FsL3VuaXZlcnNhbC5wbmcueG1sUEsFBgAAAAASABIAVgUAANk0AAAAAA=="/>
  <p:tag name="ISPRING_UUID" val="{4A252FFE-0C08-4259-867E-D32172471A16}"/>
  <p:tag name="ISPRING_RESOURCE_FOLDER" val="C:\Users\olabanov\Desktop\EngiMath\iSpring teooria\Lesson_02_Q2_1\"/>
  <p:tag name="ISPRING_RESOURCE_FOLDER_STATIC" val="C:\Users\olabanov\Desktop\EngiMath\iSpring teooria\Lesson_02_Q2_1\"/>
  <p:tag name="ISPRING_PRESENTATION_PATH" val="C:\Users\olabanov\Desktop\EngiMath\iSpring teooria\Lesson_02_Q2.pptx"/>
  <p:tag name="ISPRING_SCREEN_RECS_UPDATED" val="C:\Users\olabanov\Desktop\EngiMath\iSpring teooria\Lesson_02_Q2_1\"/>
  <p:tag name="ISPRING_OUTPUT_FOLDER" val="[[&quot;q\uFFFDf\uFFFD{C4D6D3BE-AC21-436A-8459-73050BF2A405}&quot;,&quot;C:\\Users\\olabanov\\Desktop\\EngiMath\\iSpring teooria&quot;],[&quot;*\uFFFD\uFFFD\uFFFD{BB4CDCA5-F38E-475C-8C53-186BBAA01A72}&quot;,&quot;C:\\Users\\filom\\Documents\\ENGIMATH\\LESSONS\\MATRICES\\LESSON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QUIZ_FULL_PATH" val="C:\Users\olabanov\Desktop\EngiMath\iSpring teooria\Lesson_02_Q2_1\quiz\quiz5.quiz"/>
  <p:tag name="ISPRING_QUIZ_RELATIVE_PATH" val="Lesson_02_Q2_1\quiz\quiz5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QUMfY2sixsZ9EjuD97vKQ&quot;,&quot;gi&quot;:&quot;baLuB68bWltfw5SejOjx7w&quot;,&quot;ti&quot;:&quot;characters&quot;,&quot;vs&quot;:{&quot;f&quot;:[833,810,642],&quot;i&quot;:{&quot;d&quot;:&quot;yQUMfY2sixsZ9EjuD97v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olabanov\Desktop\EngiMath\iSpring teooria\Lesson_02_Q2_1\quiz\quiz3.quiz"/>
  <p:tag name="ISPRING_QUIZ_RELATIVE_PATH" val="Lesson_02_Q2_1\quiz\quiz3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tRS-GwGbFh80OZGRYomNg&quot;,&quot;gi&quot;:&quot;baLuB68bWltfw5SejOjx7w&quot;,&quot;ti&quot;:&quot;characters&quot;,&quot;vs&quot;:{&quot;f&quot;:[833,810],&quot;i&quot;:{&quot;d&quot;:&quot;DtRS-GwGbFh80OZGRYomN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7402</TotalTime>
  <Words>536</Words>
  <Application>Microsoft Office PowerPoint</Application>
  <PresentationFormat>Widescreen</PresentationFormat>
  <Paragraphs>151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Lesson_02_Q2</dc:title>
  <dc:creator>Filomena Soares</dc:creator>
  <cp:lastModifiedBy>Elena Safiulina</cp:lastModifiedBy>
  <cp:revision>293</cp:revision>
  <dcterms:created xsi:type="dcterms:W3CDTF">2019-03-25T06:42:45Z</dcterms:created>
  <dcterms:modified xsi:type="dcterms:W3CDTF">2025-07-15T03:49:49Z</dcterms:modified>
</cp:coreProperties>
</file>