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5" r:id="rId2"/>
    <p:sldId id="277" r:id="rId3"/>
    <p:sldId id="285" r:id="rId4"/>
    <p:sldId id="278" r:id="rId5"/>
    <p:sldId id="286" r:id="rId6"/>
    <p:sldId id="279" r:id="rId7"/>
    <p:sldId id="290" r:id="rId8"/>
    <p:sldId id="287" r:id="rId9"/>
    <p:sldId id="284" r:id="rId10"/>
    <p:sldId id="280" r:id="rId11"/>
    <p:sldId id="291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AF7"/>
    <a:srgbClr val="0C2B8E"/>
    <a:srgbClr val="1D4999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68" y="9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166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951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4740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9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715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64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96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801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05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094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108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284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10" Type="http://schemas.openxmlformats.org/officeDocument/2006/relationships/image" Target="../media/image11.png"/><Relationship Id="rId4" Type="http://schemas.openxmlformats.org/officeDocument/2006/relationships/image" Target="../media/image1.jp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2.xml"/><Relationship Id="rId7" Type="http://schemas.openxmlformats.org/officeDocument/2006/relationships/slide" Target="slide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11" Type="http://schemas.openxmlformats.org/officeDocument/2006/relationships/image" Target="../media/image25.png"/><Relationship Id="rId5" Type="http://schemas.openxmlformats.org/officeDocument/2006/relationships/slide" Target="slide10.xml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slide" Target="slide10.xml"/><Relationship Id="rId10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2.png"/><Relationship Id="rId5" Type="http://schemas.openxmlformats.org/officeDocument/2006/relationships/slide" Target="slide10.xml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19" Type="http://schemas.openxmlformats.org/officeDocument/2006/relationships/slide" Target="slide2.xml"/><Relationship Id="rId4" Type="http://schemas.openxmlformats.org/officeDocument/2006/relationships/image" Target="../media/image1.jp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F25E4F"/>
                </a:solidFill>
              </a:rPr>
              <a:t>Ține minte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ro-RO" dirty="0">
                <a:solidFill>
                  <a:srgbClr val="0C2B8E"/>
                </a:solidFill>
              </a:rPr>
              <a:t>P</a:t>
            </a:r>
            <a:r>
              <a:rPr lang="en-GB" dirty="0" err="1">
                <a:solidFill>
                  <a:srgbClr val="0C2B8E"/>
                </a:solidFill>
              </a:rPr>
              <a:t>oţi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ro-RO" b="1" dirty="0">
                <a:solidFill>
                  <a:srgbClr val="0C2B8E"/>
                </a:solidFill>
              </a:rPr>
              <a:t>naviga</a:t>
            </a:r>
            <a:r>
              <a:rPr lang="en-GB" b="1" dirty="0">
                <a:solidFill>
                  <a:srgbClr val="0C2B8E"/>
                </a:solidFill>
              </a:rPr>
              <a:t> prin toate </a:t>
            </a:r>
            <a:r>
              <a:rPr lang="en-GB" b="1" dirty="0" err="1">
                <a:solidFill>
                  <a:srgbClr val="0C2B8E"/>
                </a:solidFill>
              </a:rPr>
              <a:t>secțiunile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ro-RO" dirty="0" err="1">
                <a:solidFill>
                  <a:srgbClr val="0C2B8E"/>
                </a:solidFill>
              </a:rPr>
              <a:t>enter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sau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ro-RO" dirty="0">
                <a:solidFill>
                  <a:srgbClr val="0C2B8E"/>
                </a:solidFill>
              </a:rPr>
              <a:t>dă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) sau </a:t>
            </a:r>
            <a:r>
              <a:rPr lang="en-GB" b="1" dirty="0">
                <a:solidFill>
                  <a:srgbClr val="0C2B8E"/>
                </a:solidFill>
              </a:rPr>
              <a:t>alege </a:t>
            </a:r>
            <a:r>
              <a:rPr lang="en-GB" b="1" dirty="0" err="1">
                <a:solidFill>
                  <a:srgbClr val="0C2B8E"/>
                </a:solidFill>
              </a:rPr>
              <a:t>secțiunea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ro-RO" dirty="0">
                <a:solidFill>
                  <a:srgbClr val="0C2B8E"/>
                </a:solidFill>
              </a:rPr>
              <a:t>dând</a:t>
            </a:r>
            <a:r>
              <a:rPr lang="en-GB" dirty="0">
                <a:solidFill>
                  <a:srgbClr val="0C2B8E"/>
                </a:solidFill>
              </a:rPr>
              <a:t> clic pe ea.</a:t>
            </a:r>
          </a:p>
          <a:p>
            <a:r>
              <a:rPr lang="ro-RO" dirty="0">
                <a:solidFill>
                  <a:srgbClr val="0C2B8E"/>
                </a:solidFill>
              </a:rPr>
              <a:t>Folosește secțiunea</a:t>
            </a:r>
            <a:r>
              <a:rPr lang="en-GB" dirty="0">
                <a:solidFill>
                  <a:srgbClr val="0C2B8E"/>
                </a:solidFill>
              </a:rPr>
              <a:t> „</a:t>
            </a:r>
            <a:r>
              <a:rPr lang="ro-RO" b="1" dirty="0">
                <a:solidFill>
                  <a:srgbClr val="0C2B8E"/>
                </a:solidFill>
              </a:rPr>
              <a:t>Î</a:t>
            </a:r>
            <a:r>
              <a:rPr lang="en-GB" b="1" dirty="0" err="1">
                <a:solidFill>
                  <a:srgbClr val="0C2B8E"/>
                </a:solidFill>
              </a:rPr>
              <a:t>ncearc</a:t>
            </a:r>
            <a:r>
              <a:rPr lang="ro-RO" b="1" dirty="0">
                <a:solidFill>
                  <a:srgbClr val="0C2B8E"/>
                </a:solidFill>
              </a:rPr>
              <a:t>ă</a:t>
            </a:r>
            <a:r>
              <a:rPr lang="en-GB" dirty="0">
                <a:solidFill>
                  <a:srgbClr val="0C2B8E"/>
                </a:solidFill>
              </a:rPr>
              <a:t>"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ro-RO" u="sng" dirty="0">
                <a:solidFill>
                  <a:srgbClr val="0C2B8E"/>
                </a:solidFill>
              </a:rPr>
              <a:t>doar d</a:t>
            </a:r>
            <a:r>
              <a:rPr lang="en-GB" u="sng" dirty="0" err="1">
                <a:solidFill>
                  <a:srgbClr val="0C2B8E"/>
                </a:solidFill>
              </a:rPr>
              <a:t>upă</a:t>
            </a:r>
            <a:r>
              <a:rPr lang="en-GB" u="sng" dirty="0">
                <a:solidFill>
                  <a:srgbClr val="0C2B8E"/>
                </a:solidFill>
              </a:rPr>
              <a:t> explorarea întregului conținut al lecției!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>
                <a:solidFill>
                  <a:schemeClr val="tx1"/>
                </a:solidFill>
              </a:rPr>
              <a:t>Matrici dreptunghiulare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Planul lecției 2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1">
            <a:extLst>
              <a:ext uri="{FF2B5EF4-FFF2-40B4-BE49-F238E27FC236}">
                <a16:creationId xmlns:a16="http://schemas.microsoft.com/office/drawing/2014/main" id="{58DEA738-18DA-4A91-A95E-BC39EABEBE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35" name="Retângulo: Cantos Arredondados 34">
            <a:hlinkClick r:id="rId4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5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6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pic>
        <p:nvPicPr>
          <p:cNvPr id="11" name="Imagem 10" descr="Uma imagem com edifício&#10;&#10;Descrição gerada automaticamente">
            <a:extLst>
              <a:ext uri="{FF2B5EF4-FFF2-40B4-BE49-F238E27FC236}">
                <a16:creationId xmlns:a16="http://schemas.microsoft.com/office/drawing/2014/main" id="{915D3CBC-F63A-412F-AA91-FF4DC81F2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870330"/>
            <a:ext cx="5402428" cy="5117340"/>
          </a:xfrm>
          <a:prstGeom prst="rect">
            <a:avLst/>
          </a:prstGeom>
        </p:spPr>
      </p:pic>
      <p:sp>
        <p:nvSpPr>
          <p:cNvPr id="12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515744F8-1119-45A8-9907-62BFB181312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35" name="Retângulo: Cantos Arredondados 34">
            <a:hlinkClick r:id="rId5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6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sp>
        <p:nvSpPr>
          <p:cNvPr id="12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515744F8-1119-45A8-9907-62BFB181312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BFE0F1CA-23CB-4A6F-B142-7E242D1E2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17BB9A21-44C1-48A0-855C-4E1A5154F6BB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53007F13-44EF-4D94-919B-B22CFA1FCD18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C422A586-08A8-4F40-BAF1-3D8651E70A0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EE195DAA-8FAB-4F96-B22C-BD16DA6F6732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99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Sper că ți-a plăcut!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2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hlinkClick r:id="rId5" action="ppaction://hlinksldjump"/>
            <a:extLst>
              <a:ext uri="{FF2B5EF4-FFF2-40B4-BE49-F238E27FC236}">
                <a16:creationId xmlns:a16="http://schemas.microsoft.com/office/drawing/2014/main" id="{4C7CF4E8-584D-4EBD-8C3B-96F1B773134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21321A72-C2E8-483A-BF2B-C2397DEA17B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7" action="ppaction://hlinksldjump"/>
            <a:extLst>
              <a:ext uri="{FF2B5EF4-FFF2-40B4-BE49-F238E27FC236}">
                <a16:creationId xmlns:a16="http://schemas.microsoft.com/office/drawing/2014/main" id="{7C10AC88-0469-44C4-9B1E-4A7F5075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C9E6A56-381F-4731-B9B4-3B3BCC209A0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DDAFF97-8814-41EB-B15A-9C4308975AC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3F6A6E-6AEA-4D6A-AA63-603AF3C2C8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5" y="1143000"/>
            <a:ext cx="1694498" cy="4572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F959309-035B-4C13-9ACB-F084B6478006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0" name="Retângulo: Cantos Arredondados 19">
            <a:hlinkClick r:id="rId10" action="ppaction://hlinksldjump"/>
            <a:extLst>
              <a:ext uri="{FF2B5EF4-FFF2-40B4-BE49-F238E27FC236}">
                <a16:creationId xmlns:a16="http://schemas.microsoft.com/office/drawing/2014/main" id="{6D8C521D-79A5-4B6F-A2B4-642A90FC300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  <p:pic>
        <p:nvPicPr>
          <p:cNvPr id="23" name="Imagem 18">
            <a:extLst>
              <a:ext uri="{FF2B5EF4-FFF2-40B4-BE49-F238E27FC236}">
                <a16:creationId xmlns:a16="http://schemas.microsoft.com/office/drawing/2014/main" id="{7C252CCF-DC54-41C7-9E5C-1D975837BB7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pic>
        <p:nvPicPr>
          <p:cNvPr id="25" name="Imagem 20">
            <a:extLst>
              <a:ext uri="{FF2B5EF4-FFF2-40B4-BE49-F238E27FC236}">
                <a16:creationId xmlns:a16="http://schemas.microsoft.com/office/drawing/2014/main" id="{DF0B1406-D58F-42AC-99F3-7C713FC9B92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dirty="0" err="1">
                <a:solidFill>
                  <a:sysClr val="windowText" lastClr="000000"/>
                </a:solidFill>
              </a:rPr>
              <a:t>Spune</a:t>
            </a:r>
            <a:r>
              <a:rPr lang="ro-RO" sz="2400" dirty="0">
                <a:solidFill>
                  <a:sysClr val="windowText" lastClr="000000"/>
                </a:solidFill>
              </a:rPr>
              <a:t>m</a:t>
            </a:r>
            <a:r>
              <a:rPr lang="en-GB" sz="2400" dirty="0">
                <a:solidFill>
                  <a:sysClr val="windowText" lastClr="000000"/>
                </a:solidFill>
              </a:rPr>
              <a:t> că o matrice </a:t>
            </a:r>
            <a:r>
              <a:rPr lang="en-GB" sz="2400" dirty="0" err="1">
                <a:solidFill>
                  <a:sysClr val="windowText" lastClr="000000"/>
                </a:solidFill>
              </a:rPr>
              <a:t>este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rgbClr val="F25E4F"/>
                </a:solidFill>
              </a:rPr>
              <a:t>d</a:t>
            </a:r>
            <a:r>
              <a:rPr lang="en-GB" sz="2400" b="1" dirty="0" err="1">
                <a:solidFill>
                  <a:srgbClr val="F25E4F"/>
                </a:solidFill>
              </a:rPr>
              <a:t>reptunghiular</a:t>
            </a:r>
            <a:r>
              <a:rPr lang="ro-RO" sz="2400" b="1" dirty="0">
                <a:solidFill>
                  <a:srgbClr val="F25E4F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dacă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>
                <a:solidFill>
                  <a:sysClr val="windowText" lastClr="000000"/>
                </a:solidFill>
              </a:rPr>
              <a:t>numărul de rânduri este diferit de numărul de coloane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37283D5-7FB9-4961-A1DB-EDB6EF1B8275}"/>
              </a:ext>
            </a:extLst>
          </p:cNvPr>
          <p:cNvSpPr/>
          <p:nvPr/>
        </p:nvSpPr>
        <p:spPr>
          <a:xfrm>
            <a:off x="2124000" y="3092246"/>
            <a:ext cx="9859637" cy="3473562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5BAD87B-E2AE-4AF1-935E-20F2AE5D60DF}"/>
              </a:ext>
            </a:extLst>
          </p:cNvPr>
          <p:cNvSpPr/>
          <p:nvPr/>
        </p:nvSpPr>
        <p:spPr>
          <a:xfrm>
            <a:off x="2513025" y="3405167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/>
              <p:nvPr/>
            </p:nvSpPr>
            <p:spPr>
              <a:xfrm>
                <a:off x="2664349" y="4108921"/>
                <a:ext cx="865256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....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ro-RO" sz="2400" dirty="0"/>
                  <a:t>  c</a:t>
                </a:r>
                <a:r>
                  <a:rPr lang="en-GB" sz="2400" dirty="0"/>
                  <a:t>u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49" y="4108921"/>
                <a:ext cx="8652561" cy="1471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55F17B37-E1E9-4622-B326-D84A440FD0A7}"/>
              </a:ext>
            </a:extLst>
          </p:cNvPr>
          <p:cNvSpPr/>
          <p:nvPr/>
        </p:nvSpPr>
        <p:spPr>
          <a:xfrm>
            <a:off x="2980300" y="5291432"/>
            <a:ext cx="678392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2 </a:t>
            </a:r>
            <a:r>
              <a:rPr lang="en-GB" sz="2000" b="1" dirty="0">
                <a:solidFill>
                  <a:srgbClr val="0C2B8E"/>
                </a:solidFill>
              </a:rPr>
              <a:t>x 3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70157A7-0065-4DA9-8F7C-0BECAFC15524}"/>
              </a:ext>
            </a:extLst>
          </p:cNvPr>
          <p:cNvSpPr/>
          <p:nvPr/>
        </p:nvSpPr>
        <p:spPr>
          <a:xfrm>
            <a:off x="4665524" y="553741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3 x 2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/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13DF4B14-CE0D-4127-9B26-68713D1FA482}"/>
              </a:ext>
            </a:extLst>
          </p:cNvPr>
          <p:cNvCxnSpPr/>
          <p:nvPr/>
        </p:nvCxnSpPr>
        <p:spPr>
          <a:xfrm flipV="1">
            <a:off x="8410470" y="5134708"/>
            <a:ext cx="1632675" cy="773988"/>
          </a:xfrm>
          <a:prstGeom prst="straightConnector1">
            <a:avLst/>
          </a:prstGeom>
          <a:ln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B4F5602-D20C-43C9-9AF5-B9263C794E81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dirty="0" err="1">
                <a:solidFill>
                  <a:sysClr val="windowText" lastClr="000000"/>
                </a:solidFill>
              </a:rPr>
              <a:t>Spune</a:t>
            </a:r>
            <a:r>
              <a:rPr lang="ro-RO" sz="2400" dirty="0">
                <a:solidFill>
                  <a:sysClr val="windowText" lastClr="000000"/>
                </a:solidFill>
              </a:rPr>
              <a:t>m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că</a:t>
            </a:r>
            <a:r>
              <a:rPr lang="en-GB" sz="2400" dirty="0">
                <a:solidFill>
                  <a:sysClr val="windowText" lastClr="000000"/>
                </a:solidFill>
              </a:rPr>
              <a:t> o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este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rgbClr val="F25E4F"/>
                </a:solidFill>
              </a:rPr>
              <a:t>d</a:t>
            </a:r>
            <a:r>
              <a:rPr lang="en-GB" sz="2400" b="1" dirty="0" err="1">
                <a:solidFill>
                  <a:srgbClr val="F25E4F"/>
                </a:solidFill>
              </a:rPr>
              <a:t>reptunghiular</a:t>
            </a:r>
            <a:r>
              <a:rPr lang="ro-RO" sz="2400" b="1" dirty="0">
                <a:solidFill>
                  <a:srgbClr val="F25E4F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dacă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numărul</a:t>
            </a:r>
            <a:r>
              <a:rPr lang="en-GB" sz="2400" u="sng" dirty="0">
                <a:solidFill>
                  <a:sysClr val="windowText" lastClr="000000"/>
                </a:solidFill>
              </a:rPr>
              <a:t> de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rânduri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este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diferit</a:t>
            </a:r>
            <a:r>
              <a:rPr lang="en-GB" sz="2400" u="sng" dirty="0">
                <a:solidFill>
                  <a:sysClr val="windowText" lastClr="000000"/>
                </a:solidFill>
              </a:rPr>
              <a:t> de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numărul</a:t>
            </a:r>
            <a:r>
              <a:rPr lang="en-GB" sz="2400" u="sng" dirty="0">
                <a:solidFill>
                  <a:sysClr val="windowText" lastClr="000000"/>
                </a:solidFill>
              </a:rPr>
              <a:t> de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coloane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/>
              <p:nvPr/>
            </p:nvSpPr>
            <p:spPr>
              <a:xfrm>
                <a:off x="2266231" y="1778066"/>
                <a:ext cx="9664056" cy="75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În general, o matrice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d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reptunghiular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231" y="1778066"/>
                <a:ext cx="9664056" cy="752835"/>
              </a:xfrm>
              <a:prstGeom prst="rect">
                <a:avLst/>
              </a:prstGeom>
              <a:blipFill>
                <a:blip r:embed="rId12"/>
                <a:stretch>
                  <a:fillRect l="-1009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19">
            <a:hlinkClick r:id="rId13" action="ppaction://hlinksldjump"/>
            <a:extLst>
              <a:ext uri="{FF2B5EF4-FFF2-40B4-BE49-F238E27FC236}">
                <a16:creationId xmlns:a16="http://schemas.microsoft.com/office/drawing/2014/main" id="{131E525C-2448-4B0B-939D-68847631F41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" grpId="0"/>
      <p:bldP spid="5" grpId="0" animBg="1"/>
      <p:bldP spid="32" grpId="0" animBg="1"/>
      <p:bldP spid="3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44" name="Retângulo: Cantos Arredondados 43">
            <a:hlinkClick r:id="rId4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5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46" name="Retângulo: Cantos Arredondados 45">
            <a:hlinkClick r:id="rId6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7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en-GB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Spune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că o matrice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p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ătrat</a:t>
                </a:r>
                <a:r>
                  <a:rPr lang="ro-RO" sz="2400" b="1" dirty="0" err="1">
                    <a:solidFill>
                      <a:srgbClr val="F25E4F"/>
                    </a:solidFill>
                  </a:rPr>
                  <a:t>ică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dacă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numărul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de rânduri este egal cu numărul de coloane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adică o matrice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ătrat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ică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A8AB9A34-0A32-442D-8AC1-F3DA7377DD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44" name="Retângulo: Cantos Arredondados 43">
            <a:hlinkClick r:id="rId5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6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7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en-GB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Spune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că o matrice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p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ătrat</a:t>
                </a:r>
                <a:r>
                  <a:rPr lang="ro-RO" sz="2400" b="1" dirty="0" err="1">
                    <a:solidFill>
                      <a:srgbClr val="F25E4F"/>
                    </a:solidFill>
                  </a:rPr>
                  <a:t>ică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dacă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numărul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de rânduri este egal cu numărul de coloane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adică o matrice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ătrat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ică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În acest caz,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se obișnuiește să se folosească forma restrânsă a unei matrice pătratice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identificând doar un set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posibil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pentru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amb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ii indici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=1,2,..,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  <a:p>
                <a:pPr algn="just"/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0657EB3-6C26-4FCF-8128-FDD43E3A53CA}"/>
              </a:ext>
            </a:extLst>
          </p:cNvPr>
          <p:cNvSpPr/>
          <p:nvPr/>
        </p:nvSpPr>
        <p:spPr>
          <a:xfrm>
            <a:off x="5092919" y="2650027"/>
            <a:ext cx="4975081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6F5150B7-7E2C-4514-9FBB-2DDDFFD36A9D}"/>
              </a:ext>
            </a:extLst>
          </p:cNvPr>
          <p:cNvSpPr/>
          <p:nvPr/>
        </p:nvSpPr>
        <p:spPr>
          <a:xfrm>
            <a:off x="7020364" y="3303713"/>
            <a:ext cx="1276143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797C2E65-F9A4-45E7-ABEF-65A7BE36D2F4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82A1C59-6496-4681-BF8B-0551B1A9FC47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/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...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3C769C90-0228-4AF3-BB03-322AA023C427}"/>
              </a:ext>
            </a:extLst>
          </p:cNvPr>
          <p:cNvSpPr/>
          <p:nvPr/>
        </p:nvSpPr>
        <p:spPr>
          <a:xfrm>
            <a:off x="3924845" y="55949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2 </a:t>
            </a:r>
            <a:r>
              <a:rPr lang="en-GB" sz="2000" b="1" dirty="0">
                <a:solidFill>
                  <a:srgbClr val="0C2B8E"/>
                </a:solidFill>
              </a:rPr>
              <a:t>x 2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7DEDEE6-AD61-4479-BBD0-0DFD1CDE5DA9}"/>
              </a:ext>
            </a:extLst>
          </p:cNvPr>
          <p:cNvSpPr/>
          <p:nvPr/>
        </p:nvSpPr>
        <p:spPr>
          <a:xfrm>
            <a:off x="5509585" y="5773824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3 x 3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/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44">
            <a:hlinkClick r:id="rId12" action="ppaction://hlinksldjump"/>
            <a:extLst>
              <a:ext uri="{FF2B5EF4-FFF2-40B4-BE49-F238E27FC236}">
                <a16:creationId xmlns:a16="http://schemas.microsoft.com/office/drawing/2014/main" id="{F6661608-130A-47AB-8923-59946F1E38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9" grpId="0" animBg="1"/>
      <p:bldP spid="49" grpId="1" animBg="1"/>
      <p:bldP spid="50" grpId="0" animBg="1"/>
      <p:bldP spid="51" grpId="0"/>
      <p:bldP spid="5" grpId="0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sp>
        <p:nvSpPr>
          <p:cNvPr id="14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53791B08-5A96-4C9F-BC5C-08C827BB52F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ABAA00A0-6BA9-4DCC-8B8A-CC30CFE0D5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81FDC51B-1C71-4E01-842A-84FC5C3F2869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F915BE5F-35AE-4D9D-9C32-EBA89AE4AFB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7DDBDE0F-7E56-4942-81E2-4850B5837B43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E956B57E-AA30-477D-858F-F7F0B45E7D4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6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7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o-RO" sz="2400" dirty="0">
                <a:solidFill>
                  <a:sysClr val="windowText" lastClr="000000"/>
                </a:solidFill>
              </a:rPr>
              <a:t>O matrice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rgbClr val="F25E4F"/>
                </a:solidFill>
              </a:rPr>
              <a:t>v</a:t>
            </a:r>
            <a:r>
              <a:rPr lang="en-GB" sz="2400" b="1" dirty="0" err="1">
                <a:solidFill>
                  <a:srgbClr val="F25E4F"/>
                </a:solidFill>
              </a:rPr>
              <a:t>ector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ysClr val="windowText" lastClr="000000"/>
                </a:solidFill>
              </a:rPr>
              <a:t>are doar o singură "linie"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4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53791B08-5A96-4C9F-BC5C-08C827BB52F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6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7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o-RO" sz="2400" dirty="0">
                <a:solidFill>
                  <a:sysClr val="windowText" lastClr="000000"/>
                </a:solidFill>
              </a:rPr>
              <a:t>Un </a:t>
            </a:r>
            <a:r>
              <a:rPr lang="ro-RO" sz="2400" b="1" dirty="0">
                <a:solidFill>
                  <a:srgbClr val="F25E4F"/>
                </a:solidFill>
              </a:rPr>
              <a:t>v</a:t>
            </a:r>
            <a:r>
              <a:rPr lang="en-GB" sz="2400" b="1" dirty="0" err="1">
                <a:solidFill>
                  <a:srgbClr val="F25E4F"/>
                </a:solidFill>
              </a:rPr>
              <a:t>ector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este o matrice </a:t>
            </a:r>
            <a:r>
              <a:rPr lang="ro-RO" sz="2400" b="1" dirty="0">
                <a:solidFill>
                  <a:sysClr val="windowText" lastClr="000000"/>
                </a:solidFill>
              </a:rPr>
              <a:t>cu</a:t>
            </a:r>
            <a:r>
              <a:rPr lang="en-GB" sz="2400" b="1" dirty="0">
                <a:solidFill>
                  <a:sysClr val="windowText" lastClr="000000"/>
                </a:solidFill>
              </a:rPr>
              <a:t> o singură "linie"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1714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C2B8E"/>
                </a:solidFill>
              </a:rPr>
              <a:t>Matrici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ro-RO" sz="2400" b="1" dirty="0">
                <a:solidFill>
                  <a:srgbClr val="0C2B8E"/>
                </a:solidFill>
              </a:rPr>
              <a:t>linie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35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Matrici coloană</a:t>
            </a:r>
            <a:endParaRPr lang="en-GB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1A43F0-F68C-4909-A39A-6F4291689961}"/>
                  </a:ext>
                </a:extLst>
              </p:cNvPr>
              <p:cNvSpPr/>
              <p:nvPr/>
            </p:nvSpPr>
            <p:spPr>
              <a:xfrm>
                <a:off x="2277501" y="1303781"/>
                <a:ext cx="9706136" cy="109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Dacă această linie este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Orizontală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(matricea are un singur rând)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și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numit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v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ector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linie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au </a:t>
                </a:r>
                <a:r>
                  <a:rPr lang="ro-RO" sz="2400" b="1" dirty="0" err="1">
                    <a:solidFill>
                      <a:srgbClr val="F25E4F"/>
                    </a:solidFill>
                  </a:rPr>
                  <a:t>ma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trice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rând</a:t>
                </a:r>
                <a:r>
                  <a:rPr lang="en-GB" sz="2400" dirty="0"/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1A43F0-F68C-4909-A39A-6F4291689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501" y="1303781"/>
                <a:ext cx="9706136" cy="1093889"/>
              </a:xfrm>
              <a:prstGeom prst="rect">
                <a:avLst/>
              </a:prstGeom>
              <a:blipFill>
                <a:blip r:embed="rId18"/>
                <a:stretch>
                  <a:fillRect l="-879" t="-4469"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A9B51FD-883E-4916-A234-319B998DDA3C}"/>
              </a:ext>
            </a:extLst>
          </p:cNvPr>
          <p:cNvSpPr/>
          <p:nvPr/>
        </p:nvSpPr>
        <p:spPr>
          <a:xfrm>
            <a:off x="7195939" y="1359463"/>
            <a:ext cx="3747797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3240D9B6-3335-42F1-AF91-71349C076F2A}"/>
              </a:ext>
            </a:extLst>
          </p:cNvPr>
          <p:cNvSpPr/>
          <p:nvPr/>
        </p:nvSpPr>
        <p:spPr>
          <a:xfrm>
            <a:off x="8962893" y="1804051"/>
            <a:ext cx="604854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579D11A-CD91-473B-A14B-E1EE6E2E7105}"/>
                  </a:ext>
                </a:extLst>
              </p:cNvPr>
              <p:cNvSpPr/>
              <p:nvPr/>
            </p:nvSpPr>
            <p:spPr>
              <a:xfrm>
                <a:off x="2253261" y="2354271"/>
                <a:ext cx="9677026" cy="1122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Dacă linia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v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erticală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(matricea are doar o coloană)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numit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v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ector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coloană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au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m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atrice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coloană </a:t>
                </a:r>
                <a:r>
                  <a:rPr lang="en-GB" sz="2400" dirty="0"/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579D11A-CD91-473B-A14B-E1EE6E2E7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61" y="2354271"/>
                <a:ext cx="9677026" cy="1122167"/>
              </a:xfrm>
              <a:prstGeom prst="rect">
                <a:avLst/>
              </a:prstGeom>
              <a:blipFill>
                <a:blip r:embed="rId19"/>
                <a:stretch>
                  <a:fillRect l="-882" t="-4348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3A8B7CD-E91B-41DD-943F-F03F11BEAD26}"/>
              </a:ext>
            </a:extLst>
          </p:cNvPr>
          <p:cNvSpPr/>
          <p:nvPr/>
        </p:nvSpPr>
        <p:spPr>
          <a:xfrm>
            <a:off x="5703899" y="2395838"/>
            <a:ext cx="3718882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F02593C-4831-4689-B795-DDA0A99E7C70}"/>
              </a:ext>
            </a:extLst>
          </p:cNvPr>
          <p:cNvSpPr/>
          <p:nvPr/>
        </p:nvSpPr>
        <p:spPr>
          <a:xfrm>
            <a:off x="7781919" y="3145782"/>
            <a:ext cx="620535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tângulo: Cantos Arredondados 44">
            <a:hlinkClick r:id="rId20" action="ppaction://hlinksldjump"/>
            <a:extLst>
              <a:ext uri="{FF2B5EF4-FFF2-40B4-BE49-F238E27FC236}">
                <a16:creationId xmlns:a16="http://schemas.microsoft.com/office/drawing/2014/main" id="{80AFC345-4CE0-4912-87F6-85A2BC1336A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3" grpId="0"/>
      <p:bldP spid="52" grpId="0" animBg="1"/>
      <p:bldP spid="53" grpId="0" animBg="1"/>
      <p:bldP spid="54" grpId="0" animBg="1"/>
      <p:bldP spid="4" grpId="0"/>
      <p:bldP spid="55" grpId="0"/>
      <p:bldP spid="5" grpId="0"/>
      <p:bldP spid="56" grpId="0" animBg="1"/>
      <p:bldP spid="57" grpId="0" animBg="1"/>
      <p:bldP spid="58" grpId="0" animBg="1"/>
      <p:bldP spid="2" grpId="0"/>
      <p:bldP spid="32" grpId="0" animBg="1"/>
      <p:bldP spid="32" grpId="1" animBg="1"/>
      <p:bldP spid="34" grpId="0" animBg="1"/>
      <p:bldP spid="34" grpId="1" animBg="1"/>
      <p:bldP spid="6" grpId="0"/>
      <p:bldP spid="35" grpId="0" animBg="1"/>
      <p:bldP spid="35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pătrat</a:t>
            </a:r>
            <a:r>
              <a:rPr lang="ro-RO" b="1" dirty="0" err="1">
                <a:solidFill>
                  <a:schemeClr val="tx1"/>
                </a:solidFill>
              </a:rPr>
              <a:t>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Matrici vectoriale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1714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C2B8E"/>
                </a:solidFill>
              </a:rPr>
              <a:t>Matrici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ro-RO" sz="2400" b="1" dirty="0">
                <a:solidFill>
                  <a:srgbClr val="0C2B8E"/>
                </a:solidFill>
              </a:rPr>
              <a:t>linie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35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Matrici coloană</a:t>
            </a:r>
            <a:endParaRPr lang="en-GB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2B2A4625-3B72-4FD9-ABBB-9418B82DFB35}"/>
              </a:ext>
            </a:extLst>
          </p:cNvPr>
          <p:cNvSpPr/>
          <p:nvPr/>
        </p:nvSpPr>
        <p:spPr>
          <a:xfrm>
            <a:off x="2017000" y="1210129"/>
            <a:ext cx="8728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F25E4F"/>
                </a:solidFill>
              </a:rPr>
              <a:t>Observa</a:t>
            </a:r>
            <a:r>
              <a:rPr lang="ro-RO" sz="2800" b="1" dirty="0">
                <a:solidFill>
                  <a:srgbClr val="F25E4F"/>
                </a:solidFill>
              </a:rPr>
              <a:t>ție</a:t>
            </a:r>
            <a:endParaRPr lang="en-GB" sz="2800" b="1" dirty="0">
              <a:solidFill>
                <a:srgbClr val="F25E4F"/>
              </a:solidFill>
            </a:endParaRPr>
          </a:p>
          <a:p>
            <a:pPr algn="ctr"/>
            <a:r>
              <a:rPr lang="ro-RO" sz="2400" dirty="0">
                <a:solidFill>
                  <a:sysClr val="windowText" lastClr="000000"/>
                </a:solidFill>
              </a:rPr>
              <a:t>Un</a:t>
            </a:r>
            <a:r>
              <a:rPr lang="en-GB" sz="2400" b="1" dirty="0">
                <a:solidFill>
                  <a:sysClr val="windowText" lastClr="000000"/>
                </a:solidFill>
              </a:rPr>
              <a:t> vector </a:t>
            </a:r>
            <a:r>
              <a:rPr lang="en-GB" sz="2400" dirty="0">
                <a:solidFill>
                  <a:sysClr val="windowText" lastClr="000000"/>
                </a:solidFill>
              </a:rPr>
              <a:t>(cu mai mult de un element)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este întotdeauna o matrice dreptunghiulară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deoarece numărul de rânduri și coloane sunt distincte.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819E07-0224-456F-8F25-0460A534E5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41" y="2165307"/>
            <a:ext cx="1851950" cy="1763762"/>
          </a:xfrm>
          <a:prstGeom prst="rect">
            <a:avLst/>
          </a:prstGeom>
        </p:spPr>
      </p:pic>
      <p:sp>
        <p:nvSpPr>
          <p:cNvPr id="32" name="Retângulo: Cantos Arredondados 44">
            <a:hlinkClick r:id="rId19" action="ppaction://hlinksldjump"/>
            <a:extLst>
              <a:ext uri="{FF2B5EF4-FFF2-40B4-BE49-F238E27FC236}">
                <a16:creationId xmlns:a16="http://schemas.microsoft.com/office/drawing/2014/main" id="{C9FCB309-6CBB-4480-B525-9EF8D72A732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25E4F"/>
                </a:solidFill>
              </a:rPr>
              <a:t>1.  </a:t>
            </a:r>
            <a:r>
              <a:rPr lang="en-GB" sz="1600" b="1" dirty="0" err="1">
                <a:solidFill>
                  <a:prstClr val="black"/>
                </a:solidFill>
              </a:rPr>
              <a:t>Matrici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dreptunghiulare</a:t>
            </a:r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EZc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IRl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EZc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hGXHTq4/upd8AwAA/wsAACEAAAB1bml2ZXJzYWwvZmxhc2hfc2tpbl9zZXR0aW5ncy54bWyNVm1v2jAQ/lx+BWLfYaVstFKKRN+kaqytBut3JznAqmNHtkPHv9+diYMDoYQIKX7ueezz3fmcyHxw2d2ANlzJ296wN+lcREmhNUi7gCwXzEI3Zgae09ve09/ZrDdwDCWUnoO1XK4MAiXS5chKVJYzuZ2plerHLPlYaVXItDf59nRFTzRw1APRepuDFlx+IO/H8Pru4amZJ7ixzxay/pIl0FfoOAoeLx+Hj8M2glyDMUDO3DxMh9OfZzSCxSD8KqPx6Ho0baXYL/Pkfq1EG264daLxcHw1HjWLMLTIrcf1izVylRd5+zTkWq3I9wPFmJ4zCqFYitWA9Icbes7QsbK2tMiZfFv4Z8/EPi6sVbKfKGmxaPtS6YwJ1Czdr5WmzHALhauiagn0PE5bCMr5h/FoeX0yryuoRz2B9DI9lSeMHug6/yvvd1UTBpM1E43gKfqhdOo8hu/07KnlW3DyI4qhVuKNVqh1BKrnWMDE6gKigR+RxazV52th8bh7a4h4xhvu8Y0VBiZLJkxJ2oOe9gc+uUyDeUrA29+VKDK433kZ0Oq4Z9/f37m8hWtWWOWZhk0J7ecLQM97wXgf8QLQ8+YU9FcptkfkQwsp/BG6Yy55+0CXLgeRvohAMnz34fEjZ6L5Z9R5TLBgCThCplKYuIJY8AwoN9HAYeTF4MCNSLINXzGL18hv4sTbuYXcRIMDfFdDjSUTWW4FHBdSogpt0Ac0vte32mAhwe7omamdwdJ6bh30oadbKsy1G3e+DKqffhek3aBr8f667WVMf4BeKCVMr1tKsIdhdN21eUinawLbD+hnuVRtBFJZCGd2zjUy1e4wteIya1myztCTZq+r2LnkNSYpKtc7Tp4sshj0Iyacgy+0OkasNV+tBf7tO4dPSOv0E0bS2TVOJRmvajgAXIqB6WTt63s3IDwrhOUCNuA7QgDQJk9sJzJ4GI73SIVTL7YAOVtpZfPYV0Kt39UMR/R39EfVm1BoOFPIlsXG7WbfEHwTDlwI+nLZ1qgKw47mxq5QwhnR2BAtTEkQOVZYNbdM23K6/dhtlW1gKnnmugfCtIx3rMFEEqFUXgbBmTz/CPer04VSTVRN32BpFlBnnAybBM5Sb4wLPG6TpQYIu6IDO1Wr/gXbWDGdvlSEWu9uMJMWd4aXmWuwhsL3ih8c0SBAXTqqyOM7fvZPOp3/UEsDBBQAAgAIAIRl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IRlx06x80VxwQEAAH0GAAAfAAAAdW5pdmVyc2FsL2h0bWxfc2tpbl9zZXR0aW5ncy5qc42Uz0/CMBTH7/wVZF4N0TEdesMACQkHE70ZD932Nha6vqYtKBr/d9ch2HVvSntZv/nk+350fZ+DYb2CNBjeDz+b7+b82D43GljNqC1ctnXeo1dWDzQvM3guK+ClgMBDdhbJGddw0r9+Eco5EI1rsn8yILXjFyABy5O/IyoC1IS2I7Q3QnungnwcwYFT1KEgp83J1hgUoxSFAWFGAlXFGia4yJvlFujBuAP1D5qzFFqmN+EkyXrJX8cwifJJ5HIpVpKJ/QoLHCUs3RQKtyI70Iux3S693ktQ9YVvTmEfZgsX4KU2SwOVH3h+PQ/nYT8pFWgNP3HvZtNwekvCnCXAHd8ojibR9A+0Zbxo1h/0rtSlOdJxGI/jVrMkK6DTpRSy62zcxkTt1elmJ/iBM/BunGJYi+BsD6pj1f0xJMqtPOMCpcLCdqSLxnaTKEeWlaI4cLM7u0nOJmtt+/6NZmKMElTZ8fbgym6X8ZoxDVrPDL1ntiZebdU3W86YDIZ83NqLuqLmAqdEKi5SIDnPvCF6TMf4s8aeX+rCmdqAekbk9fi01wK6HiegliJHKzBjWLquaq0u6NUdFWTu6dlV+nkOvr4BUEsDBBQAAgAIAIRlx06UE7MiaQAAAG4AAAAcAAAAdW5pdmVyc2FsL2xvY2FsX3NldHRpbmdzLnhtbA3MMQ6DMAxA0Z1TWN4p7daBwMZWltIDWMRFkRwbkYDg9mT7w9Nv+zMKHLylYOrw9XgisM7mgy4Of9NQvxFSJvUkpuxQDaHvqlZsJvlyzgUmWIUu3iaOJTKPFIscdhGo4VNe/8Aem666AVBLAwQUAAIACACig8VOg+TIo4UKAADAGQAAFwAAAHVuaXZlcnNhbC91bml2ZXJzYWwucG5n7Vd5VFNXHr5WlOhgiZ7aTiQlWsaxo3VJnwZZI0obrK3WtpoiAbSRpCpBKGISEhIKVC2GpLRFCRBi63S0jRKBsklYCjVRCUnVssSEBCYaRJYQAi8sWeah0545PT0zZ+bf4Y/7e+fe+93lfPf7Le/Tt3eTlixesRgAsGRnVOQ7AMzPAeCZe6iFyMjuCnUz8pmX+g5pOyjTYAeQjhc94q0IAMpFf3AeWoD0FyVHRacCsOzEbJtnpOFYAGD27YyMeI8VN9xTfnbdYEZmnzPv23uXmNLwzzSxi7N3Mf/iMzC0obdFEvKC8IuDLaspy6h+1Kygvvrw+EIf6ea7UamVKqu9WRRWX4Q5QrrfqlhxFd4YPg+Az/6EQuzXXqsA2PblSi8AzixDLgv2ZqEBWPkG+hkAIhdtByDz5QgUAOjVvwWnr0Xxp9riV1AFeOUfqYKpC/Yrl7KRpZki0n9c+18dNAeeA8+B58Bz4DnwHHgOPAeeA8+B58Bz4P9nsOkN9K+/niz7RFc8f0ONKmz57JxzCv1v9ps4gXbDDr5zPJs/rd3Dt2fzPeNdfM9xqXvM6p7aoa5dbybk6QlJAQDEEp0D8qYgAtZONrnOP7RdDCq1cj1k01Cr1W3mc6dvkPmTCqY0UKhtclyUexzh0bHn2UmWRuzMRIGbvRbVNC33uF/iXVAysDXLQWbpUryMGmmfdj7ob5pRnMcFbn/ny/gQqqd0CXwpKzkUunZ9Hi5FyVgALiSUYCgv+hU51CgR3TVM5FYZzrGtAhdX+W7E5OoCl9h7HQDxhI0kBY8Hy5s8ihpc5f1TdTQNay2KTJ7O9waZz298oYFXmqF7dNTPUhQUgMux8r4oqTyeZD4JgCIJy7wi3KmeUWJaRCH0v2aPPg68hdHzHrQzDM+CTAc6p0u00lmb+nowqikv8Bb7d8bloX4EOkW1tGY+6A3z6psIQBFHSvKfbekIJqvzfzE+oHnfL3OrUE2fBFUc6M8NGlMHyxWK50Dv2qzR6aU5OKYGneMNuZvNrGM9tmaiXwRp/yAFT/KP7e8wbfECtbdDspP9ws0mWUJuAEqr7RB9C21Y0nJkogqq1rMPC690iiH3qfaNjdOt/as9h50DOR0VpNTDVZo7huvrHdXMB/lpmpHsYQAoD2MjJhtwGS72Wf50JUXrDCrDuce7TNghEWbN80rbvcJhgrLcQqGpKbRQW2NsEhdpmlphucHJnYhDE9264411iSW93fHwbQEjnFqVR6bV8x0mvUFOFU9VcWaSh2qmpngxZjtbx6K0801Fw9draAa6nniD4E+XPdRoMFnJePPH5S47ymwy7zZKMX7M3tpErsvoV4GNvpp6zJINd6bXNIZbbgYMCrxHZfzR5QhLVlRLypXKicS326lVDSnYLSKMaliR4AcFLCPTMtXUTlfKY5ToiF+htTDGZFovYyhe1Q/iTB64oi6+341J/d5X5faH9UUzJyk8q7uoetBYbGPdT5/oTg+hs249+qDat8IGDqyHaKHmyi2ln0T3fEWC20xFtm2G8IvXGhJ54cQyy82GNKWDwPBAIRAAZDYJnRS/miB07G8zFLNfCRJKlT94CFHKLuWr+ubCtkRRDe3H9jQVY8WgWqwqgWiWk/2CbVhlul7eRK1W3Ra9zzAX6OI9MCtjpAvDoQrhPvjwT4ZOCp2bQQmnldWEcRQ9RkUjiaZfalWIEHXUi4mhrW7vY8SaRNyXjnPF1W0j/aWuj/QiWdBHxyRTgnsnTQLvEd3Ls2Kp9LbMiFdtKslYxl3YBhcmK40+BSkhl+rUhUd4ODucOJ8eYn+zt/aqXq7t7ZYGcVVD2UM3j/rJ1Qr3VEqaJa2+CblPIbszKfHYTIWmQ9cX4+iBoCSrQnjI5Evv94moLZ5qhaRL3kcY43/HNHxlFlIknxMr4nkhDnUbGUeelZ6bmG978/ZknKokrGEJSC4gZyVzLhBLejp9CvahNZBQdrmbx+CfSsYWC/lanbHaFunaZE7Atu6mZ8EfWhyOyx2EODHbZR56BCdIzBV1vuQI1nGcUHeyeZNV5royUg9V9miuNYXRLQJfV0iOfkKjzucMqr07rupK7+JGJI/DKg7QNWH2sQ5VB6KsyqKlWXRq8qw7xgVdLj20xZD7MYm2sA111mZlbGtfo3fgr1VlFNwXiBtsE3Vq7iJzKE+yZkPclP9IOzzD/vEpPeW+1WuOvB6pdQWfE7cRK3xVArP+aoyqXj+TlDYFQQEnWKpdJC06J7BTR9wGQ7hMvXf30To84s3qOnpc43RtUYAszV/SIb4TM/8JJ6MFzOd7NGsLlXD1GmzSgj43+Zyl3HLmk3JNyTDDz+P/eqZQ2//p2XVxG4ItAQv6YPtScmpTWdaoMRwLjUivxqw5Y0nzkbXhJCkucwq+wfwiSTv6+R2/QaxkVUllRu+VDbjZtyjhWB7KEKUgsScf4xm4Erc9fTAaCcYyQfZEh0110S6ECNDbSvxdgci1K9CxF38xAfsu47wk3rRQc9Siay/vwWDICsoJtdPtX3VfuQ6S8xf2wWpjKLV2cQvi9PV5dc5rwaU9JiadbqS31msspatQTAh30I45d1HMfNDg2TQbo1K1vLrhJ6+RulmPO8N4Tigy211jVADKXhW+tV+FE2nOXMa81yoQ0mm4V2TRr90ILeMSaEp1oKdY3y09wu1XW617Z71b5grZc1dt8nBO4jQuQmtiOP5asJJPQmv0m4ekXqyEpw7zZmsD7u94fdcrppAbHISGo9W+JYc4OieXR2lHYrNIfVKa5z0+yXWTrh/wR6KMfGFf4TDeeC1414nj+3+okO57T73m59PsxDqiuxhOgbI+OMb11beZguwznJ9n9XDUM7KDV89HnEXB9aPph4etKnJ2skEbY1XINZOfNe2ojXUXIKTT1VzaoW4isAhCksKjqn1Ln1BwTDk/Oc76eCwm/skbXazMa7naUfE0tgjFTacDBZWRDuEEXLn4nMuQmzvFEZhZx51C3V51Ir20Y8XgyEbOr3zUwFaYdaKePzLcOmy15U2Q9cWOG87pdRFb/Un2xAejI1AdHdVyI1EqwSglBP+o1Gr5epzwO/fNoxIO5B8l83gpDXojwolW/fg0owqLeIlxeQ6SjTif995xnH9Z7WGiebcqMzz5tsl0y6enSBafjZgGvDk6k9EgF3zIfUCUIMIuK3yi7ozIPbKEeaBsrGzl5hoSmmcI2oE2ivcOmb93wbqvDnHDH/M4jyeNsxzcQIz9piH3h0NVob+bKGfNPFCbu1LB8+pTSaC7EZMjXUNltN9Ju66QRbH4GmNGahuS6Fi+ESwX6p+ZPZcJ6zTdsNvhS/5tDj9t2/012anCV7PHN3wTk+QNmgfLtgrxHuaT08aQYqlZ+utWoctzyI0loz1QElJ6rDcpOS/93K+Ln5c+vqdK3EUb6odKF7dsHPBWF58HYNw5SW+K9p+tX8SP0AMmxJ+ll7KQIuNFdhfLvgxkls1WUW3/Wgo5vtn84/lQ+bj23YitlIm/BVhXHI97BvwE602eO9HfBmq3Qqw/L7wkMqLjxxT3iXu8kWoQ8P3/xwoyanp8gA+01g852w+exSHrwM7XdkeWbT+Y9Q9QSwMEFAACAAgAooPFT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hGXHTpBJJiUoBQAA9hMAAB0AAAAAAAAAAQAAAAAAzBMAAHVuaXZlcnNhbC9jb21tb25fbWVzc2FnZXMubG5nUEsBAgAAFAACAAgAhGXHTmayotWlAAAAgwEAAC4AAAAAAAAAAQAAAAAALxkAAHVuaXZlcnNhbC9wbGF5YmFja19hbmRfbmF2aWdhdGlvbl9zZXR0aW5ncy54bWxQSwECAAAUAAIACACEZcdO0L0vtE4EAACHFQAAJwAAAAAAAAABAAAAAAAgGgAAdW5pdmVyc2FsL2ZsYXNoX3B1Ymxpc2hpbmdfc2V0dGluZ3MueG1sUEsBAgAAFAACAAgAhGXHTq4/upd8AwAA/wsAACEAAAAAAAAAAQAAAAAAsx4AAHVuaXZlcnNhbC9mbGFzaF9za2luX3NldHRpbmdzLnhtbFBLAQIAABQAAgAIAIRlx07mRcYRSAQAABEVAAAmAAAAAAAAAAEAAAAAAG4iAAB1bml2ZXJzYWwvaHRtbF9wdWJsaXNoaW5nX3NldHRpbmdzLnhtbFBLAQIAABQAAgAIAIRlx06x80VxwQEAAH0GAAAfAAAAAAAAAAEAAAAAAPomAAB1bml2ZXJzYWwvaHRtbF9za2luX3NldHRpbmdzLmpzUEsBAgAAFAACAAgAhGXHTpQTsyJpAAAAbgAAABwAAAAAAAAAAQAAAAAA+CgAAHVuaXZlcnNhbC9sb2NhbF9zZXR0aW5ncy54bWxQSwECAAAUAAIACACig8VOg+TIo4UKAADAGQAAFwAAAAAAAAAAAAAAAACbKQAAdW5pdmVyc2FsL3VuaXZlcnNhbC5wbmdQSwECAAAUAAIACACig8VO5WXGsUsAAABqAAAAGwAAAAAAAAABAAAAAABVNAAAdW5pdmVyc2FsL3VuaXZlcnNhbC5wbmcueG1sUEsFBgAAAAASABIAVgUAANk0AAAAAA=="/>
  <p:tag name="ISPRING_UUID" val="{6F7247FF-91ED-448B-A36A-495422A2F466}"/>
  <p:tag name="ISPRING_RESOURCE_FOLDER" val="D:\01 UTCN\Proiecte\EngiMath - Erasmus+ 2018\IO2\Lessons RO\Lectia 2\Lesson_02_Q2_ro\"/>
  <p:tag name="ISPRING_PRESENTATION_PATH" val="D:\01 UTCN\Proiecte\EngiMath - Erasmus+ 2018\IO2\Lessons RO\Lectia 2\Lesson_02_Q2_ro.pptx"/>
  <p:tag name="ISPRING_SCREEN_RECS_UPDATED" val="D:\01 UTCN\Proiecte\EngiMath - Erasmus+ 2018\IO2\Lessons RO\Lectia 2\Lesson_02_Q2_ro\"/>
  <p:tag name="ISPRING_LMS_API_VERSION" val="SCORM 2004 (2nd edition)"/>
  <p:tag name="ISPRING_OUTPUT_FOLDER" val="[[&quot;\u001FbXf{557BFDBB-85A6-4C55-A8DA-FA0B8F73756A}&quot;,&quot;D:\\01 UTCN\\Proiecte\\EngiMath - Erasmus+ 2018\\IO2\\Lessons RO\\Lectia 2&quot;],[&quot;*\uFFFD\uFFFD\uFFFD{BB4CDCA5-F38E-475C-8C53-186BBAA01A72}&quot;,&quot;C:\\Users\\filom\\Documents\\ENGIMATH\\LESSONS\\MATRICES\\LESSON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COURCE_TITLE" val="Tipuri de matrici - Fundamente teoretice 2021"/>
  <p:tag name="ISPRING_PRESENTATION_TITLE" val="Tipuri de matrici - Fundamente teoretice 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01 UTCN\Proiecte\EngiMath - Erasmus+ 2018\IO2\Lessons RO\Lectia 2\Lesson_02_Q2_ro\quiz\quiz1.quiz"/>
  <p:tag name="ISPRING_QUIZ_RELATIVE_PATH" val="Lesson_02_Q2_ro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QUMfY2sixsZ9EjuD97vKQ&quot;,&quot;gi&quot;:&quot;baLuB68bWltfw5SejOjx7w&quot;,&quot;ti&quot;:&quot;characters&quot;,&quot;vs&quot;:{&quot;f&quot;:[833,810,642],&quot;i&quot;:{&quot;d&quot;:&quot;yQUMfY2sixsZ9EjuD97vK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01 UTCN\Proiecte\EngiMath - Erasmus+ 2018\IO2\Lessons RO\Lectia 2\Lesson_02_Q2_ro\quiz\quiz2.quiz"/>
  <p:tag name="ISPRING_QUIZ_RELATIVE_PATH" val="Lesson_02_Q2_ro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tRS-GwGbFh80OZGRYomNg&quot;,&quot;gi&quot;:&quot;baLuB68bWltfw5SejOjx7w&quot;,&quot;ti&quot;:&quot;characters&quot;,&quot;vs&quot;:{&quot;f&quot;:[833,810],&quot;i&quot;:{&quot;d&quot;:&quot;DtRS-GwGbFh80OZGRYomN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696</Words>
  <Application>Microsoft Office PowerPoint</Application>
  <PresentationFormat>Widescreen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Tipuri de matrici - Fundamente teoretice 2021</dc:title>
  <dc:creator>Filomena Soares</dc:creator>
  <cp:lastModifiedBy>Vlad Bocanet</cp:lastModifiedBy>
  <cp:revision>268</cp:revision>
  <dcterms:created xsi:type="dcterms:W3CDTF">2019-03-25T06:42:45Z</dcterms:created>
  <dcterms:modified xsi:type="dcterms:W3CDTF">2021-03-09T19:57:54Z</dcterms:modified>
</cp:coreProperties>
</file>