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4.xml" ContentType="application/vnd.openxmlformats-officedocument.presentationml.tags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5" r:id="rId2"/>
    <p:sldId id="277" r:id="rId3"/>
    <p:sldId id="290" r:id="rId4"/>
    <p:sldId id="296" r:id="rId5"/>
    <p:sldId id="278" r:id="rId6"/>
    <p:sldId id="291" r:id="rId7"/>
    <p:sldId id="288" r:id="rId8"/>
    <p:sldId id="292" r:id="rId9"/>
    <p:sldId id="279" r:id="rId10"/>
    <p:sldId id="293" r:id="rId11"/>
    <p:sldId id="284" r:id="rId12"/>
    <p:sldId id="285" r:id="rId13"/>
    <p:sldId id="286" r:id="rId14"/>
    <p:sldId id="287" r:id="rId15"/>
    <p:sldId id="289" r:id="rId16"/>
    <p:sldId id="283" r:id="rId17"/>
  </p:sldIdLst>
  <p:sldSz cx="12192000" cy="6858000"/>
  <p:notesSz cx="6858000" cy="9144000"/>
  <p:custDataLst>
    <p:tags r:id="rId19"/>
  </p:custDataLst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4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5E4F"/>
    <a:srgbClr val="29A6FF"/>
    <a:srgbClr val="0C2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5FAB94-C365-4DC0-9D91-804336BBE092}" v="2" dt="2025-05-03T21:45:24.3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6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360" y="72"/>
      </p:cViewPr>
      <p:guideLst>
        <p:guide orient="horz" pos="2160"/>
        <p:guide pos="440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Safiulina" userId="46398a00-a311-4d71-ab86-ad085cba44dd" providerId="ADAL" clId="{805FAB94-C365-4DC0-9D91-804336BBE092}"/>
    <pc:docChg chg="custSel modSld">
      <pc:chgData name="Elena Safiulina" userId="46398a00-a311-4d71-ab86-ad085cba44dd" providerId="ADAL" clId="{805FAB94-C365-4DC0-9D91-804336BBE092}" dt="2025-05-03T21:45:31.797" v="4" actId="1076"/>
      <pc:docMkLst>
        <pc:docMk/>
      </pc:docMkLst>
      <pc:sldChg chg="addSp delSp modSp mod delAnim">
        <pc:chgData name="Elena Safiulina" userId="46398a00-a311-4d71-ab86-ad085cba44dd" providerId="ADAL" clId="{805FAB94-C365-4DC0-9D91-804336BBE092}" dt="2025-05-03T21:28:38.980" v="2" actId="1076"/>
        <pc:sldMkLst>
          <pc:docMk/>
          <pc:sldMk cId="214730274" sldId="275"/>
        </pc:sldMkLst>
        <pc:picChg chg="add mod">
          <ac:chgData name="Elena Safiulina" userId="46398a00-a311-4d71-ab86-ad085cba44dd" providerId="ADAL" clId="{805FAB94-C365-4DC0-9D91-804336BBE092}" dt="2025-05-03T21:28:38.980" v="2" actId="1076"/>
          <ac:picMkLst>
            <pc:docMk/>
            <pc:sldMk cId="214730274" sldId="275"/>
            <ac:picMk id="2" creationId="{2B028BB0-8F10-47CA-933C-A4E39113FC17}"/>
          </ac:picMkLst>
        </pc:picChg>
        <pc:picChg chg="del">
          <ac:chgData name="Elena Safiulina" userId="46398a00-a311-4d71-ab86-ad085cba44dd" providerId="ADAL" clId="{805FAB94-C365-4DC0-9D91-804336BBE092}" dt="2025-05-03T21:28:31.956" v="0" actId="478"/>
          <ac:picMkLst>
            <pc:docMk/>
            <pc:sldMk cId="214730274" sldId="275"/>
            <ac:picMk id="12" creationId="{2B028BB0-8F10-47CA-933C-A4E39113FC17}"/>
          </ac:picMkLst>
        </pc:picChg>
      </pc:sldChg>
      <pc:sldChg chg="addSp modSp mod">
        <pc:chgData name="Elena Safiulina" userId="46398a00-a311-4d71-ab86-ad085cba44dd" providerId="ADAL" clId="{805FAB94-C365-4DC0-9D91-804336BBE092}" dt="2025-05-03T21:45:31.797" v="4" actId="1076"/>
        <pc:sldMkLst>
          <pc:docMk/>
          <pc:sldMk cId="2434340358" sldId="283"/>
        </pc:sldMkLst>
        <pc:picChg chg="add mod">
          <ac:chgData name="Elena Safiulina" userId="46398a00-a311-4d71-ab86-ad085cba44dd" providerId="ADAL" clId="{805FAB94-C365-4DC0-9D91-804336BBE092}" dt="2025-05-03T21:45:31.797" v="4" actId="1076"/>
          <ac:picMkLst>
            <pc:docMk/>
            <pc:sldMk cId="2434340358" sldId="283"/>
            <ac:picMk id="2" creationId="{03C33967-3BCB-4A3B-AB85-4AE594A3466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62C76-F21B-46E4-9A5E-C6DEC3B14639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FBDBD3-B502-479F-AE9E-6BC9D244DDCC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01184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50121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229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542153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49167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147158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575027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311082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291161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88292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78556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509043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7722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28108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173066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60664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FBDBD3-B502-479F-AE9E-6BC9D244DDCC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9193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F3A851-915A-43EC-AE8C-0786A678FA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9921D8-2575-43B3-9702-EC5AE7754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D94AA227-2A47-4571-9414-5392D37AB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422807B-7CE4-45E1-8607-852463B62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BB055A6-3B83-4C9E-9C3D-FC7756AF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7506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B404E8-E597-4C07-BB74-BF4D4CAD9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5B3A1759-C42D-484F-B6FE-5211FB4DD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43620816-20D3-4CA5-BACC-8369C2083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3BEF7277-356C-4899-9171-6C916EC26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F4B7C42C-48DF-41DF-A1E8-DBC4C6919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28127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A42FF2-B970-4361-9457-7007ADCA6F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id="{D4C938BA-B64D-4730-871B-5A68C9D4B4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B099BFCE-1D6D-4AB6-870D-C1993FBCB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9EE43DC9-BED3-435E-B505-C9F7C1AB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51CFC6B0-1AC4-42B4-9FCF-725358EB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5503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13C48F-9E82-42D0-A518-EEF039F40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AF007266-2652-47EB-8EEB-7DE66998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F99E9F49-C207-41BE-B3F7-8493B26EC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D7315FC7-1635-476B-9000-0E22AF78B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1E9EC9F1-6CD2-41B7-AD66-5DC309090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57683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4885C-EAEC-41F3-A2CA-04EAD4B37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66AECBF7-9FA9-4769-B113-B72AC75F4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FC92701-187A-4974-B8D5-2BEA676DA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2C6466A5-3CC2-430E-8467-097DFBD2F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605397F6-31CB-4F08-BF99-9FB694DE7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5870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E0EE5F-6F9F-4630-9D82-0C1BC5385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46F1629F-C04B-491F-B631-2A5F4ADC3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A0645946-D64C-43E0-A460-A3C5F5014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511BB7FB-CC47-4962-994D-AD8F1744F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B22149E-8B2A-49B7-AE86-189A296A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B6DEBF58-7AA5-4D0D-8A40-6D097129E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7998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709C6-450D-4B0A-9376-D79A5F788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9038D526-B0EB-437E-9335-3F2C3DDFF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id="{D57B0904-73C5-4490-A6E2-4908D19F5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id="{FEE78A84-6021-44A3-B439-5FA98B03C4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id="{C3245410-EDA3-4B41-BCB8-6345A3F8AC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id="{6EB09781-B6AD-41B7-8B61-755C9B4D0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id="{CAF57D15-45E3-44E2-81BB-0780D0B53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id="{2CD1D82B-52D4-43CE-9EFB-7E013EE8B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118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296DE2-81D5-4B8A-BC09-2391B52E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0951C9EE-E221-4D88-8632-F60D0175E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83A9EF20-0A31-4D3A-9B40-DB3FE3EF5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A380F458-17A5-49B9-BD7A-C0F77C4C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055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id="{EC4FE0BE-C976-4C89-8C38-7DEA251A9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id="{08F97BDB-5B5F-4B6D-9D36-FE792C1DE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id="{F22CDDD6-46EA-44B2-9052-F2CCC360F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71178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A7558-C83E-4F5B-BE22-EBA6D25B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id="{B66F6C0D-6746-425D-9E3C-C270D9716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CEE78C9A-960B-4B3F-B202-EB0CE76AF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7E886D55-72EA-4125-AB21-263334338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FA7F4600-439D-4C34-962E-06C58E044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DC3F16E5-5E32-49FC-8EED-754D59B3D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32818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194D48-95FF-4046-8554-E7859A772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id="{06F211AE-C8EE-469B-95C4-569D17E907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id="{3B315618-A3C8-4B16-BF1A-28F583830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id="{CFBF4FDE-263C-4507-B7D5-13EC31EE0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id="{A362CA5D-FF9F-49E3-8A77-5622D4E41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id="{382ECEDF-5F72-4598-A4FD-9328320F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67470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059B588A-166C-4A5F-B5BA-10707C5CE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C726D2C8-E439-4D1B-A623-1E682194E1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ED6491ED-ECEE-4AB4-958C-1960D2542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E942A-EB8E-4ACC-9BE4-13A8A2B6CB8B}" type="datetimeFigureOut">
              <a:rPr lang="pt-PT" smtClean="0"/>
              <a:t>04/05/2025</a:t>
            </a:fld>
            <a:endParaRPr lang="pt-PT" dirty="0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79C6B5F2-2297-491D-87D7-A6A8502F3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4D65553A-57EF-44EE-A1EB-61B397AB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12F4-718B-43EE-9A95-C2A75B3DBCEE}" type="slidenum">
              <a:rPr lang="pt-PT" smtClean="0"/>
              <a:t>‹#›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39561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10.xml"/><Relationship Id="rId7" Type="http://schemas.openxmlformats.org/officeDocument/2006/relationships/slide" Target="slide13.xml"/><Relationship Id="rId12" Type="http://schemas.openxmlformats.org/officeDocument/2006/relationships/slide" Target="slide14.xml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.png"/><Relationship Id="rId1" Type="http://schemas.openxmlformats.org/officeDocument/2006/relationships/tags" Target="../tags/tag3.xml"/><Relationship Id="rId6" Type="http://schemas.openxmlformats.org/officeDocument/2006/relationships/slide" Target="slide12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5" Type="http://schemas.openxmlformats.org/officeDocument/2006/relationships/image" Target="../media/image17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image" Target="../media/image9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0.png"/><Relationship Id="rId18" Type="http://schemas.openxmlformats.org/officeDocument/2006/relationships/image" Target="../media/image22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5" Type="http://schemas.openxmlformats.org/officeDocument/2006/relationships/image" Target="../media/image14.wmf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Relationship Id="rId1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5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5" Type="http://schemas.openxmlformats.org/officeDocument/2006/relationships/image" Target="../media/image27.png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Relationship Id="rId14" Type="http://schemas.openxmlformats.org/officeDocument/2006/relationships/image" Target="../media/image2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8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Relationship Id="rId1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9.png"/><Relationship Id="rId3" Type="http://schemas.openxmlformats.org/officeDocument/2006/relationships/notesSlide" Target="../notesSlides/notesSlide15.xml"/><Relationship Id="rId7" Type="http://schemas.openxmlformats.org/officeDocument/2006/relationships/slide" Target="slide13.xml"/><Relationship Id="rId12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slide" Target="slide12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5" Type="http://schemas.openxmlformats.org/officeDocument/2006/relationships/image" Target="../media/image24.png"/><Relationship Id="rId10" Type="http://schemas.openxmlformats.org/officeDocument/2006/relationships/slide" Target="slide5.xml"/><Relationship Id="rId4" Type="http://schemas.openxmlformats.org/officeDocument/2006/relationships/image" Target="../media/image1.jpg"/><Relationship Id="rId9" Type="http://schemas.openxmlformats.org/officeDocument/2006/relationships/slide" Target="slide2.xml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13" Type="http://schemas.openxmlformats.org/officeDocument/2006/relationships/slide" Target="slide9.xml"/><Relationship Id="rId3" Type="http://schemas.openxmlformats.org/officeDocument/2006/relationships/notesSlide" Target="../notesSlides/notesSlide16.xml"/><Relationship Id="rId7" Type="http://schemas.openxmlformats.org/officeDocument/2006/relationships/slide" Target="slide11.xml"/><Relationship Id="rId12" Type="http://schemas.openxmlformats.org/officeDocument/2006/relationships/slide" Target="slide5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tags" Target="../tags/tag5.xml"/><Relationship Id="rId6" Type="http://schemas.openxmlformats.org/officeDocument/2006/relationships/image" Target="../media/image32.png"/><Relationship Id="rId11" Type="http://schemas.openxmlformats.org/officeDocument/2006/relationships/slide" Target="slide2.xml"/><Relationship Id="rId5" Type="http://schemas.openxmlformats.org/officeDocument/2006/relationships/image" Target="../media/image31.png"/><Relationship Id="rId15" Type="http://schemas.openxmlformats.org/officeDocument/2006/relationships/image" Target="../media/image33.png"/><Relationship Id="rId10" Type="http://schemas.openxmlformats.org/officeDocument/2006/relationships/image" Target="../media/image2.png"/><Relationship Id="rId4" Type="http://schemas.openxmlformats.org/officeDocument/2006/relationships/image" Target="../media/image1.jpg"/><Relationship Id="rId9" Type="http://schemas.openxmlformats.org/officeDocument/2006/relationships/slide" Target="slide13.xml"/><Relationship Id="rId1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slide" Target="slide13.xml"/><Relationship Id="rId12" Type="http://schemas.openxmlformats.org/officeDocument/2006/relationships/slide" Target="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slide" Target="slide12.xml"/><Relationship Id="rId11" Type="http://schemas.openxmlformats.org/officeDocument/2006/relationships/slide" Target="slide9.xml"/><Relationship Id="rId5" Type="http://schemas.openxmlformats.org/officeDocument/2006/relationships/slide" Target="slide11.xml"/><Relationship Id="rId15" Type="http://schemas.openxmlformats.org/officeDocument/2006/relationships/image" Target="../media/image6.png"/><Relationship Id="rId10" Type="http://schemas.openxmlformats.org/officeDocument/2006/relationships/slide" Target="slide5.xml"/><Relationship Id="rId4" Type="http://schemas.openxmlformats.org/officeDocument/2006/relationships/image" Target="../media/image4.png"/><Relationship Id="rId9" Type="http://schemas.openxmlformats.org/officeDocument/2006/relationships/slide" Target="slide2.xml"/><Relationship Id="rId1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5" Type="http://schemas.openxmlformats.org/officeDocument/2006/relationships/image" Target="../media/image7.png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Relationship Id="rId1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5.png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5" Type="http://schemas.openxmlformats.org/officeDocument/2006/relationships/image" Target="../media/image1.jpg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Relationship Id="rId1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80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5" Type="http://schemas.openxmlformats.org/officeDocument/2006/relationships/image" Target="../media/image11.png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90.png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5" Type="http://schemas.openxmlformats.org/officeDocument/2006/relationships/image" Target="../media/image15.png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jpg"/><Relationship Id="rId7" Type="http://schemas.openxmlformats.org/officeDocument/2006/relationships/image" Target="../media/image2.png"/><Relationship Id="rId12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slide" Target="slide14.xml"/><Relationship Id="rId5" Type="http://schemas.openxmlformats.org/officeDocument/2006/relationships/slide" Target="slide12.xml"/><Relationship Id="rId10" Type="http://schemas.openxmlformats.org/officeDocument/2006/relationships/slide" Target="slide9.xml"/><Relationship Id="rId4" Type="http://schemas.openxmlformats.org/officeDocument/2006/relationships/slide" Target="slide11.xml"/><Relationship Id="rId9" Type="http://schemas.openxmlformats.org/officeDocument/2006/relationships/slide" Target="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F68103F7-FE83-4393-873D-6E8DE570E66E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10D5F08-78D2-4581-82B8-9E7190C8A144}"/>
              </a:ext>
            </a:extLst>
          </p:cNvPr>
          <p:cNvSpPr txBox="1"/>
          <p:nvPr/>
        </p:nvSpPr>
        <p:spPr>
          <a:xfrm>
            <a:off x="2088150" y="23626"/>
            <a:ext cx="9797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F25E4F"/>
                </a:solidFill>
              </a:rPr>
              <a:t>Remember!</a:t>
            </a:r>
            <a:r>
              <a:rPr lang="en-GB" dirty="0"/>
              <a:t> </a:t>
            </a:r>
          </a:p>
          <a:p>
            <a:r>
              <a:rPr lang="en-GB" dirty="0">
                <a:solidFill>
                  <a:srgbClr val="0C2B8E"/>
                </a:solidFill>
              </a:rPr>
              <a:t>You can </a:t>
            </a:r>
            <a:r>
              <a:rPr lang="en-GB" b="1" dirty="0">
                <a:solidFill>
                  <a:srgbClr val="0C2B8E"/>
                </a:solidFill>
              </a:rPr>
              <a:t>travel through all the sections </a:t>
            </a:r>
            <a:r>
              <a:rPr lang="en-GB" dirty="0">
                <a:solidFill>
                  <a:srgbClr val="0C2B8E"/>
                </a:solidFill>
              </a:rPr>
              <a:t>(enter or mouse click) or </a:t>
            </a:r>
            <a:r>
              <a:rPr lang="en-GB" b="1" dirty="0">
                <a:solidFill>
                  <a:srgbClr val="0C2B8E"/>
                </a:solidFill>
              </a:rPr>
              <a:t>choose your section </a:t>
            </a:r>
            <a:r>
              <a:rPr lang="en-GB" dirty="0">
                <a:solidFill>
                  <a:srgbClr val="0C2B8E"/>
                </a:solidFill>
              </a:rPr>
              <a:t>by clicking over it.</a:t>
            </a:r>
          </a:p>
          <a:p>
            <a:r>
              <a:rPr lang="en-GB" dirty="0">
                <a:solidFill>
                  <a:srgbClr val="0C2B8E"/>
                </a:solidFill>
              </a:rPr>
              <a:t>You should only “</a:t>
            </a:r>
            <a:r>
              <a:rPr lang="en-GB" b="1" dirty="0">
                <a:solidFill>
                  <a:srgbClr val="0C2B8E"/>
                </a:solidFill>
              </a:rPr>
              <a:t>Try it</a:t>
            </a:r>
            <a:r>
              <a:rPr lang="en-GB" dirty="0">
                <a:solidFill>
                  <a:srgbClr val="0C2B8E"/>
                </a:solidFill>
              </a:rPr>
              <a:t>”</a:t>
            </a:r>
            <a:r>
              <a:rPr lang="en-GB" b="1" dirty="0">
                <a:solidFill>
                  <a:srgbClr val="0C2B8E"/>
                </a:solidFill>
              </a:rPr>
              <a:t> </a:t>
            </a:r>
            <a:r>
              <a:rPr lang="en-GB" u="sng" dirty="0">
                <a:solidFill>
                  <a:srgbClr val="0C2B8E"/>
                </a:solidFill>
              </a:rPr>
              <a:t>after exploring all lesson contents</a:t>
            </a:r>
            <a:r>
              <a:rPr lang="en-GB" dirty="0">
                <a:solidFill>
                  <a:srgbClr val="0C2B8E"/>
                </a:solidFill>
              </a:rPr>
              <a:t>!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9A4A678-27DB-4866-A9AD-9668067437E8}"/>
              </a:ext>
            </a:extLst>
          </p:cNvPr>
          <p:cNvSpPr txBox="1"/>
          <p:nvPr/>
        </p:nvSpPr>
        <p:spPr>
          <a:xfrm>
            <a:off x="5760742" y="5980987"/>
            <a:ext cx="2470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D7FFFDE-7C1B-4962-B608-858D476C6492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 Plan</a:t>
            </a:r>
          </a:p>
        </p:txBody>
      </p: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A84CD495-8DAD-4D32-AD44-3399BB07B28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9FFC9CB1-39A6-4136-8156-A9A2A6F49E5A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tângulo: Cantos Arredondados 21">
            <a:hlinkClick r:id="rId4" action="ppaction://hlinksldjump"/>
            <a:extLst>
              <a:ext uri="{FF2B5EF4-FFF2-40B4-BE49-F238E27FC236}">
                <a16:creationId xmlns:a16="http://schemas.microsoft.com/office/drawing/2014/main" id="{FD4D98A8-AAEA-47FB-B6F9-1907B365DD7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23" name="Retângulo: Cantos Arredondados 22">
            <a:hlinkClick r:id="rId5" action="ppaction://hlinksldjump"/>
            <a:extLst>
              <a:ext uri="{FF2B5EF4-FFF2-40B4-BE49-F238E27FC236}">
                <a16:creationId xmlns:a16="http://schemas.microsoft.com/office/drawing/2014/main" id="{A5977466-CCDE-4FEA-BE82-C094ACAEC232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24" name="Retângulo: Cantos Arredondados 23">
            <a:hlinkClick r:id="rId6" action="ppaction://hlinksldjump"/>
            <a:extLst>
              <a:ext uri="{FF2B5EF4-FFF2-40B4-BE49-F238E27FC236}">
                <a16:creationId xmlns:a16="http://schemas.microsoft.com/office/drawing/2014/main" id="{57AE80A9-1190-4441-A66C-AE740F90BFF7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D071EC89-8D83-4707-B2B5-F5541FC86DA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E99CD4BA-B949-423E-B6E6-5EDF556CB58A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0" name="Retângulo: Cantos Arredondados 29">
            <a:hlinkClick r:id="rId8" action="ppaction://hlinksldjump"/>
            <a:extLst>
              <a:ext uri="{FF2B5EF4-FFF2-40B4-BE49-F238E27FC236}">
                <a16:creationId xmlns:a16="http://schemas.microsoft.com/office/drawing/2014/main" id="{917A2710-3EAF-4D05-9726-FE2943ECC1C1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31" name="Retângulo: Cantos Arredondados 30">
            <a:hlinkClick r:id="rId9" action="ppaction://hlinksldjump"/>
            <a:extLst>
              <a:ext uri="{FF2B5EF4-FFF2-40B4-BE49-F238E27FC236}">
                <a16:creationId xmlns:a16="http://schemas.microsoft.com/office/drawing/2014/main" id="{B4188679-93A7-4717-8C8B-4EB39A05052D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34" name="Retângulo: Cantos Arredondados 33">
            <a:hlinkClick r:id="rId10" action="ppaction://hlinksldjump"/>
            <a:extLst>
              <a:ext uri="{FF2B5EF4-FFF2-40B4-BE49-F238E27FC236}">
                <a16:creationId xmlns:a16="http://schemas.microsoft.com/office/drawing/2014/main" id="{13697529-F100-48FF-8052-2E02FCA7DCC4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19" name="Retângulo: Cantos Arredondados 18">
            <a:hlinkClick r:id="rId11" action="ppaction://hlinksldjump"/>
            <a:extLst>
              <a:ext uri="{FF2B5EF4-FFF2-40B4-BE49-F238E27FC236}">
                <a16:creationId xmlns:a16="http://schemas.microsoft.com/office/drawing/2014/main" id="{0F2F0592-29D7-4FEA-B68A-658D944B624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2" name="Imagem 11">
            <a:extLst>
              <a:ext uri="{FF2B5EF4-FFF2-40B4-BE49-F238E27FC236}">
                <a16:creationId xmlns:a16="http://schemas.microsoft.com/office/drawing/2014/main" id="{2B028BB0-8F10-47CA-933C-A4E39113FC1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4571731" y="1101398"/>
            <a:ext cx="4829979" cy="453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tângulo: Cantos Arredondados 33">
            <a:extLst>
              <a:ext uri="{FF2B5EF4-FFF2-40B4-BE49-F238E27FC236}">
                <a16:creationId xmlns:a16="http://schemas.microsoft.com/office/drawing/2014/main" id="{40CD99C3-7C98-4562-91B1-2635E685792E}"/>
              </a:ext>
            </a:extLst>
          </p:cNvPr>
          <p:cNvSpPr/>
          <p:nvPr/>
        </p:nvSpPr>
        <p:spPr>
          <a:xfrm>
            <a:off x="2124230" y="3855157"/>
            <a:ext cx="7682266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F43AAF1C-1C0F-4863-A104-561F630E8B8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EE7AE764-2152-4808-AFE5-026FCF84C25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33" name="Retângulo: Cantos Arredondados 32">
            <a:hlinkClick r:id="rId7" action="ppaction://hlinksldjump"/>
            <a:extLst>
              <a:ext uri="{FF2B5EF4-FFF2-40B4-BE49-F238E27FC236}">
                <a16:creationId xmlns:a16="http://schemas.microsoft.com/office/drawing/2014/main" id="{8735DA8C-F83F-437D-B244-2AE3F6F0FBE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: Cantos Arredondados 40">
            <a:hlinkClick r:id="rId9" action="ppaction://hlinksldjump"/>
            <a:extLst>
              <a:ext uri="{FF2B5EF4-FFF2-40B4-BE49-F238E27FC236}">
                <a16:creationId xmlns:a16="http://schemas.microsoft.com/office/drawing/2014/main" id="{B34A7A77-1A34-4BF9-B8DA-224D8F2C887A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42" name="Retângulo: Cantos Arredondados 41">
            <a:hlinkClick r:id="rId10" action="ppaction://hlinksldjump"/>
            <a:extLst>
              <a:ext uri="{FF2B5EF4-FFF2-40B4-BE49-F238E27FC236}">
                <a16:creationId xmlns:a16="http://schemas.microsoft.com/office/drawing/2014/main" id="{5FF3DA2F-AEB6-41B9-BB0F-BE28B0227494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44" name="Retângulo: Cantos Arredondados 43">
            <a:hlinkClick r:id="rId11" action="ppaction://hlinksldjump"/>
            <a:extLst>
              <a:ext uri="{FF2B5EF4-FFF2-40B4-BE49-F238E27FC236}">
                <a16:creationId xmlns:a16="http://schemas.microsoft.com/office/drawing/2014/main" id="{1A2CB8DA-B191-43EE-8460-9345C959A82C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45" name="Retângulo: Cantos Arredondados 44">
            <a:hlinkClick r:id="rId12" action="ppaction://hlinksldjump"/>
            <a:extLst>
              <a:ext uri="{FF2B5EF4-FFF2-40B4-BE49-F238E27FC236}">
                <a16:creationId xmlns:a16="http://schemas.microsoft.com/office/drawing/2014/main" id="{13E96E4C-8C6C-47DB-B5EE-7C69E7515DE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FA975DA-8373-4561-A804-9E5859588BBD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25A38D8D-BB9D-4691-B662-C1F843E5BB0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Retângulo 48">
            <a:extLst>
              <a:ext uri="{FF2B5EF4-FFF2-40B4-BE49-F238E27FC236}">
                <a16:creationId xmlns:a16="http://schemas.microsoft.com/office/drawing/2014/main" id="{FD8EB179-DAC6-4B52-A678-F9862D741F3A}"/>
              </a:ext>
            </a:extLst>
          </p:cNvPr>
          <p:cNvSpPr/>
          <p:nvPr/>
        </p:nvSpPr>
        <p:spPr>
          <a:xfrm>
            <a:off x="2364711" y="4029114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9613CBFB-A910-4E06-A6DB-5548DED39B98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50" name="Retângulo 49">
                <a:extLst>
                  <a:ext uri="{FF2B5EF4-FFF2-40B4-BE49-F238E27FC236}">
                    <a16:creationId xmlns:a16="http://schemas.microsoft.com/office/drawing/2014/main" id="{9613CBFB-A910-4E06-A6DB-5548DED39B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tângulo 52">
            <a:extLst>
              <a:ext uri="{FF2B5EF4-FFF2-40B4-BE49-F238E27FC236}">
                <a16:creationId xmlns:a16="http://schemas.microsoft.com/office/drawing/2014/main" id="{10E01E93-31CB-4E4E-A30E-69B45E8356A3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DIAGONAL MATRICES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E5F2814-9599-4462-91B3-463376024951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Diagonal matrix</a:t>
            </a:r>
            <a:r>
              <a:rPr lang="en-GB" sz="2400" dirty="0">
                <a:solidFill>
                  <a:sysClr val="windowText" lastClr="000000"/>
                </a:solidFill>
              </a:rPr>
              <a:t> is a square matrix where </a:t>
            </a:r>
            <a:r>
              <a:rPr lang="en-GB" sz="2400" b="1" dirty="0"/>
              <a:t>all the non diagonal elements are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riângulo retângulo 55">
            <a:extLst>
              <a:ext uri="{FF2B5EF4-FFF2-40B4-BE49-F238E27FC236}">
                <a16:creationId xmlns:a16="http://schemas.microsoft.com/office/drawing/2014/main" id="{210FD517-7C79-4080-94CD-67DF03D22636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371826F-E2D4-4762-871D-A8AFAB774889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696BC5D-FC93-4BE1-8742-1253AD9070F0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is diagonal if</a:t>
                </a:r>
                <a:endParaRPr lang="en-GB" sz="2400" dirty="0"/>
              </a:p>
            </p:txBody>
          </p:sp>
        </mc:Choice>
        <mc:Fallback xmlns="">
          <p:sp>
            <p:nvSpPr>
              <p:cNvPr id="58" name="Retângulo 57">
                <a:extLst>
                  <a:ext uri="{FF2B5EF4-FFF2-40B4-BE49-F238E27FC236}">
                    <a16:creationId xmlns:a16="http://schemas.microsoft.com/office/drawing/2014/main" id="{E696BC5D-FC93-4BE1-8742-1253AD9070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  <a:blipFill>
                <a:blip r:embed="rId15"/>
                <a:stretch>
                  <a:fillRect t="-3000" b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1FBD8D2-DF89-4114-9AA1-C15978D7E49C}"/>
                  </a:ext>
                </a:extLst>
              </p:cNvPr>
              <p:cNvSpPr/>
              <p:nvPr/>
            </p:nvSpPr>
            <p:spPr>
              <a:xfrm>
                <a:off x="3949028" y="2977491"/>
                <a:ext cx="2787060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61" name="Retângulo 60">
                <a:extLst>
                  <a:ext uri="{FF2B5EF4-FFF2-40B4-BE49-F238E27FC236}">
                    <a16:creationId xmlns:a16="http://schemas.microsoft.com/office/drawing/2014/main" id="{A1FBD8D2-DF89-4114-9AA1-C15978D7E4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9028" y="2977491"/>
                <a:ext cx="2787060" cy="496674"/>
              </a:xfrm>
              <a:prstGeom prst="rect">
                <a:avLst/>
              </a:prstGeom>
              <a:blipFill>
                <a:blip r:embed="rId16"/>
                <a:stretch>
                  <a:fillRect t="-7143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Retângulo 62">
            <a:extLst>
              <a:ext uri="{FF2B5EF4-FFF2-40B4-BE49-F238E27FC236}">
                <a16:creationId xmlns:a16="http://schemas.microsoft.com/office/drawing/2014/main" id="{2C4FA7C3-B347-47FC-B215-9CFAB3AB8F8D}"/>
              </a:ext>
            </a:extLst>
          </p:cNvPr>
          <p:cNvSpPr/>
          <p:nvPr/>
        </p:nvSpPr>
        <p:spPr>
          <a:xfrm>
            <a:off x="3521914" y="1562767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In this sense:</a:t>
            </a:r>
            <a:endParaRPr lang="en-GB" sz="2400" dirty="0"/>
          </a:p>
        </p:txBody>
      </p:sp>
      <p:sp>
        <p:nvSpPr>
          <p:cNvPr id="64" name="Retângulo: Cantos Arredondados 63">
            <a:extLst>
              <a:ext uri="{FF2B5EF4-FFF2-40B4-BE49-F238E27FC236}">
                <a16:creationId xmlns:a16="http://schemas.microsoft.com/office/drawing/2014/main" id="{85523606-3AA1-40C6-8A2E-42AA7A16A81F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ysClr val="windowText" lastClr="000000"/>
                </a:solidFill>
              </a:rPr>
              <a:t>Notice</a:t>
            </a:r>
            <a:r>
              <a:rPr lang="en-GB" sz="2400" dirty="0">
                <a:solidFill>
                  <a:sysClr val="windowText" lastClr="000000"/>
                </a:solidFill>
              </a:rPr>
              <a:t>, once again, that there is </a:t>
            </a:r>
            <a:r>
              <a:rPr lang="en-GB" sz="2400" b="1" dirty="0">
                <a:solidFill>
                  <a:sysClr val="windowText" lastClr="000000"/>
                </a:solidFill>
              </a:rPr>
              <a:t>no reference to the main </a:t>
            </a:r>
            <a:r>
              <a:rPr lang="en-GB" sz="2400" dirty="0">
                <a:solidFill>
                  <a:sysClr val="windowText" lastClr="000000"/>
                </a:solidFill>
              </a:rPr>
              <a:t>entrances that may, also, be null (or not)!</a:t>
            </a:r>
          </a:p>
        </p:txBody>
      </p:sp>
      <p:sp>
        <p:nvSpPr>
          <p:cNvPr id="65" name="Caixa de Texto 2">
            <a:extLst>
              <a:ext uri="{FF2B5EF4-FFF2-40B4-BE49-F238E27FC236}">
                <a16:creationId xmlns:a16="http://schemas.microsoft.com/office/drawing/2014/main" id="{E49FFDDB-100D-4F79-AD9B-98FAC795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riângulo retângulo 65">
            <a:extLst>
              <a:ext uri="{FF2B5EF4-FFF2-40B4-BE49-F238E27FC236}">
                <a16:creationId xmlns:a16="http://schemas.microsoft.com/office/drawing/2014/main" id="{14371E43-9C3E-4414-9E50-AC075CAE7C47}"/>
              </a:ext>
            </a:extLst>
          </p:cNvPr>
          <p:cNvSpPr/>
          <p:nvPr/>
        </p:nvSpPr>
        <p:spPr>
          <a:xfrm>
            <a:off x="8110010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67EBF9F1-DFAA-4919-A90D-A76FE977E2AA}"/>
              </a:ext>
            </a:extLst>
          </p:cNvPr>
          <p:cNvCxnSpPr>
            <a:cxnSpLocks/>
          </p:cNvCxnSpPr>
          <p:nvPr/>
        </p:nvCxnSpPr>
        <p:spPr>
          <a:xfrm>
            <a:off x="7741108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 de Texto 2">
            <a:extLst>
              <a:ext uri="{FF2B5EF4-FFF2-40B4-BE49-F238E27FC236}">
                <a16:creationId xmlns:a16="http://schemas.microsoft.com/office/drawing/2014/main" id="{2DC564E1-79EC-4CD0-9E55-0E5AD957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13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A6CE1C-CD27-4851-AB5E-D67E47B17DC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777"/>
          <a:stretch/>
        </p:blipFill>
        <p:spPr>
          <a:xfrm>
            <a:off x="10269478" y="4094899"/>
            <a:ext cx="1223010" cy="17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48" grpId="1" animBg="1"/>
      <p:bldP spid="49" grpId="0"/>
      <p:bldP spid="50" grpId="0"/>
      <p:bldP spid="58" grpId="0"/>
      <p:bldP spid="61" grpId="0" animBg="1"/>
      <p:bldP spid="63" grpId="0"/>
      <p:bldP spid="6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00FB04DE-030C-4170-A8AA-C07A53B4CCE4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5B33C6B2-A40D-4D9F-8D25-7C5BDCA4DCD5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B96CF77-0B1B-4C29-930A-C72BE5744412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F54322B-C873-4CCC-9476-60DB3CEED3F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AE48B302-6484-415F-912A-85F81A2F5D6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E198901D-D248-4B68-AD95-0BFB8F9132B7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6AF96BB0-D0FC-44F0-8ACC-5F61DCD74746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81185AAE-1C60-476F-8B7E-E6BAEDCD4036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31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8263F1A2-6560-4A35-A9AB-2189244C5D29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E733FA13-BD9F-4E1D-B8A6-D5E85CF2EC6B}"/>
              </a:ext>
            </a:extLst>
          </p:cNvPr>
          <p:cNvSpPr/>
          <p:nvPr/>
        </p:nvSpPr>
        <p:spPr>
          <a:xfrm>
            <a:off x="2124000" y="472274"/>
            <a:ext cx="9803391" cy="2461852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4F6FBA6-D373-42E7-BD93-4EE2AA9B573C}"/>
                  </a:ext>
                </a:extLst>
              </p:cNvPr>
              <p:cNvSpPr/>
              <p:nvPr/>
            </p:nvSpPr>
            <p:spPr>
              <a:xfrm>
                <a:off x="2390738" y="802059"/>
                <a:ext cx="5992073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800" b="1" dirty="0">
                    <a:solidFill>
                      <a:srgbClr val="F25E4F"/>
                    </a:solidFill>
                  </a:rPr>
                  <a:t>Identity Matrix </a:t>
                </a:r>
                <a:r>
                  <a:rPr lang="en-GB" sz="2800" dirty="0"/>
                  <a:t>of order n, written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1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800" b="1" i="1" dirty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pt-PT" sz="2800" b="1" i="1" dirty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GB" sz="2800" b="1" dirty="0"/>
                  <a:t> </a:t>
                </a:r>
                <a:r>
                  <a:rPr lang="en-GB" sz="2800" dirty="0"/>
                  <a:t>(or simply </a:t>
                </a:r>
                <a14:m>
                  <m:oMath xmlns:m="http://schemas.openxmlformats.org/officeDocument/2006/math">
                    <m:r>
                      <a:rPr lang="pt-PT" sz="28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800" dirty="0"/>
                  <a:t>, when no confusion arises) is a </a:t>
                </a:r>
                <a:r>
                  <a:rPr lang="en-GB" sz="2800" b="1" dirty="0"/>
                  <a:t>diagonal </a:t>
                </a:r>
                <a14:m>
                  <m:oMath xmlns:m="http://schemas.openxmlformats.org/officeDocument/2006/math">
                    <m:r>
                      <a:rPr lang="pt-PT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800" b="1" dirty="0"/>
                  <a:t>-by-</a:t>
                </a:r>
                <a14:m>
                  <m:oMath xmlns:m="http://schemas.openxmlformats.org/officeDocument/2006/math">
                    <m:r>
                      <a:rPr lang="pt-PT" sz="2800" b="1" i="1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800" b="1" dirty="0"/>
                  <a:t> matrix </a:t>
                </a:r>
                <a:r>
                  <a:rPr lang="en-GB" sz="2800" dirty="0"/>
                  <a:t>with the </a:t>
                </a:r>
                <a:r>
                  <a:rPr lang="en-GB" sz="2800" b="1" dirty="0"/>
                  <a:t>main elements equal to one</a:t>
                </a:r>
                <a:r>
                  <a:rPr lang="en-GB" sz="2800" dirty="0"/>
                  <a:t>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A4F6FBA6-D373-42E7-BD93-4EE2AA9B57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738" y="802059"/>
                <a:ext cx="5992073" cy="1815882"/>
              </a:xfrm>
              <a:prstGeom prst="rect">
                <a:avLst/>
              </a:prstGeom>
              <a:blipFill>
                <a:blip r:embed="rId13"/>
                <a:stretch>
                  <a:fillRect l="-1903" t="-2778" r="-2114" b="-7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23E01C7-245E-4540-B51E-7BF85BA26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811" y="865661"/>
            <a:ext cx="1204567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E29A5BC7-269E-4218-A6C7-9833858D6A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0832700"/>
              </p:ext>
            </p:extLst>
          </p:nvPr>
        </p:nvGraphicFramePr>
        <p:xfrm>
          <a:off x="8744650" y="602123"/>
          <a:ext cx="2714491" cy="22958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79500" imgH="914400" progId="Equation.DSMT4">
                  <p:embed/>
                </p:oleObj>
              </mc:Choice>
              <mc:Fallback>
                <p:oleObj name="Equation" r:id="rId14" imgW="1079500" imgH="914400" progId="Equation.DSMT4">
                  <p:embed/>
                  <p:pic>
                    <p:nvPicPr>
                      <p:cNvPr id="6" name="Objeto 5">
                        <a:extLst>
                          <a:ext uri="{FF2B5EF4-FFF2-40B4-BE49-F238E27FC236}">
                            <a16:creationId xmlns:a16="http://schemas.microsoft.com/office/drawing/2014/main" id="{E29A5BC7-269E-4218-A6C7-9833858D6A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4650" y="602123"/>
                        <a:ext cx="2714491" cy="22958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81EC0358-B19C-42DA-AAC6-AD1E0904F27A}"/>
              </a:ext>
            </a:extLst>
          </p:cNvPr>
          <p:cNvSpPr/>
          <p:nvPr/>
        </p:nvSpPr>
        <p:spPr>
          <a:xfrm>
            <a:off x="2124000" y="3117339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0F26A57-ED4F-454E-B421-D92925BFEA58}"/>
              </a:ext>
            </a:extLst>
          </p:cNvPr>
          <p:cNvSpPr/>
          <p:nvPr/>
        </p:nvSpPr>
        <p:spPr>
          <a:xfrm>
            <a:off x="2364711" y="3266146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6A892FF-14E2-48B7-8DC9-EEB01A13815F}"/>
                  </a:ext>
                </a:extLst>
              </p:cNvPr>
              <p:cNvSpPr/>
              <p:nvPr/>
            </p:nvSpPr>
            <p:spPr>
              <a:xfrm>
                <a:off x="3627380" y="3304780"/>
                <a:ext cx="7496219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B6A892FF-14E2-48B7-8DC9-EEB01A1381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80" y="3304780"/>
                <a:ext cx="7496219" cy="14719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6F989003-0028-433B-BB74-64E7F4C3CF37}"/>
                  </a:ext>
                </a:extLst>
              </p:cNvPr>
              <p:cNvSpPr/>
              <p:nvPr/>
            </p:nvSpPr>
            <p:spPr>
              <a:xfrm>
                <a:off x="4709996" y="5204860"/>
                <a:ext cx="4899800" cy="101361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pt-PT" sz="240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Retângulo: Cantos Arredondados 25">
                <a:extLst>
                  <a:ext uri="{FF2B5EF4-FFF2-40B4-BE49-F238E27FC236}">
                    <a16:creationId xmlns:a16="http://schemas.microsoft.com/office/drawing/2014/main" id="{6F989003-0028-433B-BB74-64E7F4C3CF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09996" y="5204860"/>
                <a:ext cx="4899800" cy="1013611"/>
              </a:xfrm>
              <a:prstGeom prst="round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317C5E59-41D0-43BA-9E0A-BBDDAE8A662A}"/>
              </a:ext>
            </a:extLst>
          </p:cNvPr>
          <p:cNvSpPr/>
          <p:nvPr/>
        </p:nvSpPr>
        <p:spPr>
          <a:xfrm>
            <a:off x="2364711" y="5277594"/>
            <a:ext cx="21776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/>
              <a:t>Identity</a:t>
            </a:r>
            <a:r>
              <a:rPr lang="pt-PT" sz="2400" b="1" dirty="0"/>
              <a:t> </a:t>
            </a:r>
            <a:r>
              <a:rPr lang="pt-PT" sz="2400" b="1" dirty="0" err="1"/>
              <a:t>Matrix</a:t>
            </a:r>
            <a:r>
              <a:rPr lang="pt-PT" sz="2400" b="1" dirty="0"/>
              <a:t> </a:t>
            </a:r>
            <a:r>
              <a:rPr lang="pt-PT" sz="2400" b="1" dirty="0" err="1"/>
              <a:t>representation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B69531B-A756-48DB-9419-C85D2AFF2764}"/>
                  </a:ext>
                </a:extLst>
              </p:cNvPr>
              <p:cNvSpPr/>
              <p:nvPr/>
            </p:nvSpPr>
            <p:spPr>
              <a:xfrm>
                <a:off x="2352638" y="6238386"/>
                <a:ext cx="9301814" cy="3618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600" dirty="0"/>
                  <a:t>The identity elements are represented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𝜹</m:t>
                        </m:r>
                      </m:e>
                      <m:sub>
                        <m:r>
                          <a:rPr lang="pt-PT" sz="16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1600" dirty="0"/>
                  <a:t> and these are usually recognized as </a:t>
                </a:r>
                <a:r>
                  <a:rPr lang="en-GB" sz="1600" b="1" dirty="0"/>
                  <a:t>Kronecker Symbols</a:t>
                </a:r>
              </a:p>
            </p:txBody>
          </p:sp>
        </mc:Choice>
        <mc:Fallback xmlns="">
          <p:sp>
            <p:nvSpPr>
              <p:cNvPr id="28" name="Retângulo 27">
                <a:extLst>
                  <a:ext uri="{FF2B5EF4-FFF2-40B4-BE49-F238E27FC236}">
                    <a16:creationId xmlns:a16="http://schemas.microsoft.com/office/drawing/2014/main" id="{8B69531B-A756-48DB-9419-C85D2AFF27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2638" y="6238386"/>
                <a:ext cx="9301814" cy="361830"/>
              </a:xfrm>
              <a:prstGeom prst="rect">
                <a:avLst/>
              </a:prstGeom>
              <a:blipFill>
                <a:blip r:embed="rId18"/>
                <a:stretch>
                  <a:fillRect t="-3333" b="-1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279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36" grpId="0" animBg="1"/>
      <p:bldP spid="37" grpId="0"/>
      <p:bldP spid="38" grpId="0"/>
      <p:bldP spid="26" grpId="0" animBg="1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1FE0D135-8B31-449F-83D4-364A1E13C0FB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CEEE0368-61A4-4D85-BA9A-A50B2EE75FD9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9E8A48E2-82F6-40F6-8001-2EF7EDA039F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3A8273-AD29-4A34-9378-2C5CCDADD55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6308FCDC-C3CA-46C0-9BEC-6DDF84DD6F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11AFB52F-F8F5-49F3-995D-40056A2933F9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8B77A091-99F0-46FF-A294-D1B914FF06BF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29EB311E-2302-4A4D-84A0-24B1BAA6C93F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31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4BA178D1-5DEB-4C60-A823-73616F4900DB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919CDDD6-3574-46DA-9D9C-C951CFCE05BD}"/>
              </a:ext>
            </a:extLst>
          </p:cNvPr>
          <p:cNvSpPr/>
          <p:nvPr/>
        </p:nvSpPr>
        <p:spPr>
          <a:xfrm>
            <a:off x="2124000" y="472273"/>
            <a:ext cx="9803391" cy="3273133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AA7C581-822D-4D82-ABB9-110C1D0C785B}"/>
              </a:ext>
            </a:extLst>
          </p:cNvPr>
          <p:cNvSpPr/>
          <p:nvPr/>
        </p:nvSpPr>
        <p:spPr>
          <a:xfrm>
            <a:off x="2475689" y="865661"/>
            <a:ext cx="908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Scalar Matrix</a:t>
            </a:r>
            <a:r>
              <a:rPr lang="en-GB" sz="2400" dirty="0"/>
              <a:t> is a </a:t>
            </a:r>
            <a:r>
              <a:rPr lang="en-GB" sz="2400" b="1" dirty="0"/>
              <a:t>diagonal </a:t>
            </a:r>
            <a:r>
              <a:rPr lang="en-GB" sz="2400" dirty="0"/>
              <a:t>matrix where </a:t>
            </a:r>
            <a:r>
              <a:rPr lang="en-GB" sz="2400" b="1" dirty="0"/>
              <a:t>all the main elements are equal </a:t>
            </a:r>
            <a:r>
              <a:rPr lang="en-GB" sz="2400" dirty="0"/>
              <a:t>(real or complex constant).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DC2D8E8-46ED-419E-91D4-26173E1794D0}"/>
                  </a:ext>
                </a:extLst>
              </p:cNvPr>
              <p:cNvSpPr/>
              <p:nvPr/>
            </p:nvSpPr>
            <p:spPr>
              <a:xfrm>
                <a:off x="2552281" y="1786134"/>
                <a:ext cx="5888333" cy="792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PT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 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0,   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≠</m:t>
                              </m:r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e>
                          </m:mr>
                        </m:m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pt-PT" sz="2400" b="0" i="1" spc="-45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𝐼𝑅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35" name="Retângulo 34">
                <a:extLst>
                  <a:ext uri="{FF2B5EF4-FFF2-40B4-BE49-F238E27FC236}">
                    <a16:creationId xmlns:a16="http://schemas.microsoft.com/office/drawing/2014/main" id="{DDC2D8E8-46ED-419E-91D4-26173E1794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81" y="1786134"/>
                <a:ext cx="5888333" cy="792396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2C2F553-78AA-4901-BDCD-A1DBB1AE7C85}"/>
                  </a:ext>
                </a:extLst>
              </p:cNvPr>
              <p:cNvSpPr/>
              <p:nvPr/>
            </p:nvSpPr>
            <p:spPr>
              <a:xfrm>
                <a:off x="2552280" y="2821187"/>
                <a:ext cx="8892793" cy="7386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/>
                  <a:t>A scalar matrix can be written as  </a:t>
                </a:r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GB" sz="2400" b="1" dirty="0"/>
                  <a:t> !</a:t>
                </a:r>
              </a:p>
              <a:p>
                <a:pPr algn="just"/>
                <a:r>
                  <a:rPr lang="en-GB" dirty="0"/>
                  <a:t>(see multiplication of a matrix by a scalar in Lesson 5)</a:t>
                </a:r>
              </a:p>
            </p:txBody>
          </p:sp>
        </mc:Choice>
        <mc:Fallback xmlns="">
          <p:sp>
            <p:nvSpPr>
              <p:cNvPr id="36" name="Retângulo 35">
                <a:extLst>
                  <a:ext uri="{FF2B5EF4-FFF2-40B4-BE49-F238E27FC236}">
                    <a16:creationId xmlns:a16="http://schemas.microsoft.com/office/drawing/2014/main" id="{22C2F553-78AA-4901-BDCD-A1DBB1AE7C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280" y="2821187"/>
                <a:ext cx="8892793" cy="738664"/>
              </a:xfrm>
              <a:prstGeom prst="rect">
                <a:avLst/>
              </a:prstGeom>
              <a:blipFill>
                <a:blip r:embed="rId13"/>
                <a:stretch>
                  <a:fillRect l="-1097" t="-6612" b="-123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tângulo: Cantos Arredondados 36">
            <a:extLst>
              <a:ext uri="{FF2B5EF4-FFF2-40B4-BE49-F238E27FC236}">
                <a16:creationId xmlns:a16="http://schemas.microsoft.com/office/drawing/2014/main" id="{260967CB-592B-4D87-9487-34D02ACF3F03}"/>
              </a:ext>
            </a:extLst>
          </p:cNvPr>
          <p:cNvSpPr/>
          <p:nvPr/>
        </p:nvSpPr>
        <p:spPr>
          <a:xfrm>
            <a:off x="2124000" y="4618559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07B70BAD-DCEB-4A65-9683-61A08948524B}"/>
              </a:ext>
            </a:extLst>
          </p:cNvPr>
          <p:cNvSpPr/>
          <p:nvPr/>
        </p:nvSpPr>
        <p:spPr>
          <a:xfrm>
            <a:off x="2364711" y="4780841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3048A34-A6CA-4822-AA82-76F47AF2EDB8}"/>
                  </a:ext>
                </a:extLst>
              </p:cNvPr>
              <p:cNvSpPr/>
              <p:nvPr/>
            </p:nvSpPr>
            <p:spPr>
              <a:xfrm>
                <a:off x="3627380" y="4806000"/>
                <a:ext cx="6266203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39" name="Retângulo 38">
                <a:extLst>
                  <a:ext uri="{FF2B5EF4-FFF2-40B4-BE49-F238E27FC236}">
                    <a16:creationId xmlns:a16="http://schemas.microsoft.com/office/drawing/2014/main" id="{63048A34-A6CA-4822-AA82-76F47AF2ED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380" y="4806000"/>
                <a:ext cx="6266203" cy="147194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A72B470-65F9-4C0B-A42C-A4CDD3AF391D}"/>
                  </a:ext>
                </a:extLst>
              </p:cNvPr>
              <p:cNvSpPr/>
              <p:nvPr/>
            </p:nvSpPr>
            <p:spPr>
              <a:xfrm>
                <a:off x="8868895" y="1570193"/>
                <a:ext cx="2428101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"/>
                              <m:endChr m:val="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plcHide m:val="on"/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pt-P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  <m:mr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  <m:e>
                                    <m:d>
                                      <m:dPr>
                                        <m:begChr m:val=""/>
                                        <m:endChr m:val=""/>
                                        <m:ctrlPr>
                                          <a:rPr lang="en-GB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m>
                                          <m:mPr>
                                            <m:plcHide m:val="on"/>
                                            <m:mcs>
                                              <m:mc>
                                                <m:mcPr>
                                                  <m:count m:val="2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en-GB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r>
                                                <a:rPr lang="en-GB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⋱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⋮</m:t>
                                              </m:r>
                                            </m:e>
                                          </m:mr>
                                          <m:mr>
                                            <m:e>
                                              <m:r>
                                                <a:rPr lang="pt-PT" sz="240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⋯</m:t>
                                              </m:r>
                                            </m:e>
                                            <m:e>
                                              <m:r>
                                                <a:rPr lang="pt-PT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</m:mr>
                                        </m:m>
                                      </m:e>
                                    </m:d>
                                  </m:e>
                                </m:mr>
                              </m:m>
                            </m:e>
                          </m:d>
                        </m:e>
                      </m: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7A72B470-65F9-4C0B-A42C-A4CDD3AF39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8895" y="1570193"/>
                <a:ext cx="2428101" cy="147194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5967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5" grpId="0"/>
      <p:bldP spid="36" grpId="0"/>
      <p:bldP spid="37" grpId="0" animBg="1"/>
      <p:bldP spid="38" grpId="0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94A94444-5425-4EE2-A62B-88BD8E06162B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3406A754-30CE-4497-8173-99E686861B86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8B2891C5-724C-49ED-B086-8DE3D1908B11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Zero Matrices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FDF82E5-57A8-4E36-A4FA-D796AC9C1142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1358BADA-E313-48E8-B26A-DB39B5FC9D4F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6AA03DC5-5DC9-4938-A394-F64561337F91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D3EF6342-F0EC-4AA2-8523-C22117FEF3D7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BF2B9515-53E8-43B2-9B5D-BCF92A88D2BE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31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40F297BD-F1BD-46D2-937C-139B743BF2A5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32" name="Retângulo: Cantos Arredondados 31">
            <a:extLst>
              <a:ext uri="{FF2B5EF4-FFF2-40B4-BE49-F238E27FC236}">
                <a16:creationId xmlns:a16="http://schemas.microsoft.com/office/drawing/2014/main" id="{8ECCBFAE-DF50-4800-9D28-C9DFBDE867CB}"/>
              </a:ext>
            </a:extLst>
          </p:cNvPr>
          <p:cNvSpPr/>
          <p:nvPr/>
        </p:nvSpPr>
        <p:spPr>
          <a:xfrm>
            <a:off x="2124000" y="990001"/>
            <a:ext cx="9803391" cy="149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667D044F-B4B0-4D95-9A32-1E0BE169D98B}"/>
              </a:ext>
            </a:extLst>
          </p:cNvPr>
          <p:cNvSpPr/>
          <p:nvPr/>
        </p:nvSpPr>
        <p:spPr>
          <a:xfrm>
            <a:off x="2475689" y="1383388"/>
            <a:ext cx="9089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Zero Matrix</a:t>
            </a:r>
            <a:r>
              <a:rPr lang="en-GB" sz="2400" dirty="0"/>
              <a:t> is a matrix of any type or shape where </a:t>
            </a:r>
            <a:r>
              <a:rPr lang="en-GB" sz="2400" b="1" dirty="0"/>
              <a:t>all the entries are zero</a:t>
            </a:r>
            <a:r>
              <a:rPr lang="en-GB" sz="2400" dirty="0"/>
              <a:t>. </a:t>
            </a: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AECC1068-B3D7-4D0F-AA18-AC05E813DFBA}"/>
              </a:ext>
            </a:extLst>
          </p:cNvPr>
          <p:cNvSpPr/>
          <p:nvPr/>
        </p:nvSpPr>
        <p:spPr>
          <a:xfrm>
            <a:off x="2124000" y="2877388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638C67E-2F63-4B7C-A3C2-42DCCFD20A63}"/>
              </a:ext>
            </a:extLst>
          </p:cNvPr>
          <p:cNvSpPr/>
          <p:nvPr/>
        </p:nvSpPr>
        <p:spPr>
          <a:xfrm>
            <a:off x="2364711" y="3039670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6B2454C-5B44-4372-861D-70869376C84F}"/>
                  </a:ext>
                </a:extLst>
              </p:cNvPr>
              <p:cNvSpPr/>
              <p:nvPr/>
            </p:nvSpPr>
            <p:spPr>
              <a:xfrm>
                <a:off x="3748170" y="3283715"/>
                <a:ext cx="4257256" cy="10689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38" name="Retângulo 37">
                <a:extLst>
                  <a:ext uri="{FF2B5EF4-FFF2-40B4-BE49-F238E27FC236}">
                    <a16:creationId xmlns:a16="http://schemas.microsoft.com/office/drawing/2014/main" id="{76B2454C-5B44-4372-861D-70869376C8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8170" y="3283715"/>
                <a:ext cx="4257256" cy="1068947"/>
              </a:xfrm>
              <a:prstGeom prst="rect">
                <a:avLst/>
              </a:prstGeom>
              <a:blipFill>
                <a:blip r:embed="rId12"/>
                <a:stretch>
                  <a:fillRect r="-114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6E1D403-37B5-4CF4-A5D6-46B58E16BC54}"/>
                  </a:ext>
                </a:extLst>
              </p:cNvPr>
              <p:cNvSpPr/>
              <p:nvPr/>
            </p:nvSpPr>
            <p:spPr>
              <a:xfrm>
                <a:off x="5088753" y="5707835"/>
                <a:ext cx="4206907" cy="674582"/>
              </a:xfrm>
              <a:prstGeom prst="roundRect">
                <a:avLst/>
              </a:prstGeom>
              <a:ln>
                <a:solidFill>
                  <a:srgbClr val="F25E4F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t-PT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b="0" i="1" smtClean="0">
                                    <a:latin typeface="Cambria Math" panose="02040503050406030204" pitchFamily="18" charset="0"/>
                                  </a:rPr>
                                  <m:t>𝑜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GB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</m:t>
                    </m:r>
                    <m:sSub>
                      <m:sSubPr>
                        <m:ctrlP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∀</m:t>
                        </m:r>
                      </m:e>
                      <m:sub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pt-PT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Retângulo: Cantos Arredondados 22">
                <a:extLst>
                  <a:ext uri="{FF2B5EF4-FFF2-40B4-BE49-F238E27FC236}">
                    <a16:creationId xmlns:a16="http://schemas.microsoft.com/office/drawing/2014/main" id="{C6E1D403-37B5-4CF4-A5D6-46B58E16BC5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753" y="5707835"/>
                <a:ext cx="4206907" cy="67458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E56949A-876C-4CEE-ADB2-B2AFCB5A3F35}"/>
                  </a:ext>
                </a:extLst>
              </p:cNvPr>
              <p:cNvSpPr/>
              <p:nvPr/>
            </p:nvSpPr>
            <p:spPr>
              <a:xfrm>
                <a:off x="2364711" y="4987835"/>
                <a:ext cx="91415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/>
                  <a:t>These matrices are commonly represented by a </a:t>
                </a:r>
                <a:r>
                  <a:rPr lang="en-GB" sz="2400" b="1" dirty="0"/>
                  <a:t>capital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GB" sz="2400" dirty="0"/>
                  <a:t>, representing the </a:t>
                </a:r>
                <a:r>
                  <a:rPr lang="en-GB" sz="2400" b="1" dirty="0"/>
                  <a:t>matrices “zero”</a:t>
                </a:r>
                <a:r>
                  <a:rPr lang="en-GB" sz="2400" dirty="0"/>
                  <a:t>: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24" name="Retângulo 23">
                <a:extLst>
                  <a:ext uri="{FF2B5EF4-FFF2-40B4-BE49-F238E27FC236}">
                    <a16:creationId xmlns:a16="http://schemas.microsoft.com/office/drawing/2014/main" id="{CE56949A-876C-4CEE-ADB2-B2AFCB5A3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4711" y="4987835"/>
                <a:ext cx="9141585" cy="830997"/>
              </a:xfrm>
              <a:prstGeom prst="rect">
                <a:avLst/>
              </a:prstGeom>
              <a:blipFill>
                <a:blip r:embed="rId14"/>
                <a:stretch>
                  <a:fillRect l="-1067" t="-5839" r="-1000" b="-153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094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  <p:bldP spid="36" grpId="0" animBg="1"/>
      <p:bldP spid="37" grpId="0"/>
      <p:bldP spid="38" grpId="0"/>
      <p:bldP spid="23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15" name="Retângulo: Cantos Arredondados 14">
            <a:hlinkClick r:id="rId4" action="ppaction://hlinksldjump"/>
            <a:extLst>
              <a:ext uri="{FF2B5EF4-FFF2-40B4-BE49-F238E27FC236}">
                <a16:creationId xmlns:a16="http://schemas.microsoft.com/office/drawing/2014/main" id="{C5887E52-AEE1-494A-A80B-35535ED15F5D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16" name="Retângulo: Cantos Arredondados 15">
            <a:hlinkClick r:id="rId5" action="ppaction://hlinksldjump"/>
            <a:extLst>
              <a:ext uri="{FF2B5EF4-FFF2-40B4-BE49-F238E27FC236}">
                <a16:creationId xmlns:a16="http://schemas.microsoft.com/office/drawing/2014/main" id="{BB2B736A-3E9A-40FF-B2CB-F210ED83E50F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17" name="Retângulo: Cantos Arredondados 16">
            <a:hlinkClick r:id="rId6" action="ppaction://hlinksldjump"/>
            <a:extLst>
              <a:ext uri="{FF2B5EF4-FFF2-40B4-BE49-F238E27FC236}">
                <a16:creationId xmlns:a16="http://schemas.microsoft.com/office/drawing/2014/main" id="{63608D97-8D21-4156-9C5C-97E67A45C36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8" action="ppaction://hlinksldjump"/>
            <a:extLst>
              <a:ext uri="{FF2B5EF4-FFF2-40B4-BE49-F238E27FC236}">
                <a16:creationId xmlns:a16="http://schemas.microsoft.com/office/drawing/2014/main" id="{6E2960E4-D918-4746-95EB-65A660F041D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29" name="Retângulo: Cantos Arredondados 28">
            <a:hlinkClick r:id="rId9" action="ppaction://hlinksldjump"/>
            <a:extLst>
              <a:ext uri="{FF2B5EF4-FFF2-40B4-BE49-F238E27FC236}">
                <a16:creationId xmlns:a16="http://schemas.microsoft.com/office/drawing/2014/main" id="{2B508F29-3E3B-4CF3-A075-2481E7DB7E0C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30" name="Retângulo: Cantos Arredondados 29">
            <a:hlinkClick r:id="rId10" action="ppaction://hlinksldjump"/>
            <a:extLst>
              <a:ext uri="{FF2B5EF4-FFF2-40B4-BE49-F238E27FC236}">
                <a16:creationId xmlns:a16="http://schemas.microsoft.com/office/drawing/2014/main" id="{78DC2CCF-CD3C-4796-8FC7-17C802E04E4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31" name="Retângulo: Cantos Arredondados 30">
            <a:hlinkClick r:id="rId11" action="ppaction://hlinksldjump"/>
            <a:extLst>
              <a:ext uri="{FF2B5EF4-FFF2-40B4-BE49-F238E27FC236}">
                <a16:creationId xmlns:a16="http://schemas.microsoft.com/office/drawing/2014/main" id="{C6EB4FDD-D5B6-4F21-BD00-1842CA76AFE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1" name="Retângulo: Cantos Arredondados 20">
            <a:extLst>
              <a:ext uri="{FF2B5EF4-FFF2-40B4-BE49-F238E27FC236}">
                <a16:creationId xmlns:a16="http://schemas.microsoft.com/office/drawing/2014/main" id="{1246BA1D-D12F-4736-95D2-A4C54FAFFE7E}"/>
              </a:ext>
            </a:extLst>
          </p:cNvPr>
          <p:cNvSpPr/>
          <p:nvPr/>
        </p:nvSpPr>
        <p:spPr>
          <a:xfrm>
            <a:off x="2126896" y="741169"/>
            <a:ext cx="9803391" cy="149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893454D8-339F-45D2-AB0B-CFD4C19B12D3}"/>
              </a:ext>
            </a:extLst>
          </p:cNvPr>
          <p:cNvSpPr/>
          <p:nvPr/>
        </p:nvSpPr>
        <p:spPr>
          <a:xfrm>
            <a:off x="2458036" y="888004"/>
            <a:ext cx="90899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25E4F"/>
                </a:solidFill>
              </a:rPr>
              <a:t>IMPORTANT – before you Try it!</a:t>
            </a:r>
            <a:endParaRPr lang="en-GB" sz="2400" dirty="0"/>
          </a:p>
          <a:p>
            <a:pPr algn="ctr"/>
            <a:r>
              <a:rPr lang="en-GB" sz="2400" dirty="0"/>
              <a:t>All presented definitions/designations are “</a:t>
            </a:r>
            <a:r>
              <a:rPr lang="en-GB" sz="2400" b="1" dirty="0"/>
              <a:t>not exclusive</a:t>
            </a:r>
            <a:r>
              <a:rPr lang="en-GB" sz="2400" dirty="0"/>
              <a:t>” in the sense that a single matrix may be “classified” in several ways!</a:t>
            </a:r>
          </a:p>
        </p:txBody>
      </p:sp>
      <p:sp>
        <p:nvSpPr>
          <p:cNvPr id="23" name="Retângulo: Cantos Arredondados 22">
            <a:extLst>
              <a:ext uri="{FF2B5EF4-FFF2-40B4-BE49-F238E27FC236}">
                <a16:creationId xmlns:a16="http://schemas.microsoft.com/office/drawing/2014/main" id="{0BB1DE87-EA0B-44AD-B4CD-195B97F2A1CE}"/>
              </a:ext>
            </a:extLst>
          </p:cNvPr>
          <p:cNvSpPr/>
          <p:nvPr/>
        </p:nvSpPr>
        <p:spPr>
          <a:xfrm>
            <a:off x="2126897" y="2538000"/>
            <a:ext cx="5710818" cy="3983380"/>
          </a:xfrm>
          <a:prstGeom prst="roundRect">
            <a:avLst>
              <a:gd name="adj" fmla="val 8506"/>
            </a:avLst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C98D8799-4618-466B-A05B-60696A66CC24}"/>
              </a:ext>
            </a:extLst>
          </p:cNvPr>
          <p:cNvSpPr/>
          <p:nvPr/>
        </p:nvSpPr>
        <p:spPr>
          <a:xfrm>
            <a:off x="2429322" y="2700283"/>
            <a:ext cx="1269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</a:t>
            </a: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FE68BF6E-A4BC-4AC1-AC75-29CE6092EC1F}"/>
              </a:ext>
            </a:extLst>
          </p:cNvPr>
          <p:cNvSpPr/>
          <p:nvPr/>
        </p:nvSpPr>
        <p:spPr>
          <a:xfrm>
            <a:off x="2387745" y="3207781"/>
            <a:ext cx="91415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Consider a </a:t>
            </a:r>
            <a:r>
              <a:rPr lang="en-GB" sz="2400" b="1" dirty="0"/>
              <a:t>zero square matrix of order 3</a:t>
            </a:r>
            <a:r>
              <a:rPr lang="en-GB" sz="2400" dirty="0"/>
              <a:t>:</a:t>
            </a:r>
            <a:endParaRPr lang="en-GB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CC8FC47-A3D1-4CBF-917E-7D83179141DD}"/>
                  </a:ext>
                </a:extLst>
              </p:cNvPr>
              <p:cNvSpPr/>
              <p:nvPr/>
            </p:nvSpPr>
            <p:spPr>
              <a:xfrm>
                <a:off x="2458036" y="4250127"/>
                <a:ext cx="2018566" cy="1231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GB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800" dirty="0"/>
                  <a:t> </a:t>
                </a:r>
              </a:p>
            </p:txBody>
          </p:sp>
        </mc:Choice>
        <mc:Fallback xmlns="">
          <p:sp>
            <p:nvSpPr>
              <p:cNvPr id="26" name="Retângulo 25">
                <a:extLst>
                  <a:ext uri="{FF2B5EF4-FFF2-40B4-BE49-F238E27FC236}">
                    <a16:creationId xmlns:a16="http://schemas.microsoft.com/office/drawing/2014/main" id="{2CC8FC47-A3D1-4CBF-917E-7D83179141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036" y="4250127"/>
                <a:ext cx="2018566" cy="123174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ângulo 26">
            <a:extLst>
              <a:ext uri="{FF2B5EF4-FFF2-40B4-BE49-F238E27FC236}">
                <a16:creationId xmlns:a16="http://schemas.microsoft.com/office/drawing/2014/main" id="{85E4D442-C0C7-4DBF-B663-284B19154D09}"/>
              </a:ext>
            </a:extLst>
          </p:cNvPr>
          <p:cNvSpPr/>
          <p:nvPr/>
        </p:nvSpPr>
        <p:spPr>
          <a:xfrm>
            <a:off x="2387744" y="3699797"/>
            <a:ext cx="4977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/>
              <a:t>This matrix is:</a:t>
            </a:r>
            <a:endParaRPr lang="en-GB" sz="2400" b="1" dirty="0"/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BDF9E2A2-E891-4829-9951-DE993928FBF8}"/>
              </a:ext>
            </a:extLst>
          </p:cNvPr>
          <p:cNvSpPr/>
          <p:nvPr/>
        </p:nvSpPr>
        <p:spPr>
          <a:xfrm>
            <a:off x="4569747" y="3970612"/>
            <a:ext cx="2426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Upper Triangular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FA854322-ABC4-42BC-8505-C4A4FC4DA315}"/>
              </a:ext>
            </a:extLst>
          </p:cNvPr>
          <p:cNvSpPr/>
          <p:nvPr/>
        </p:nvSpPr>
        <p:spPr>
          <a:xfrm>
            <a:off x="4569747" y="4464294"/>
            <a:ext cx="24263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Lower Triangular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099C342C-4457-45AC-857C-1CD6C10724AC}"/>
              </a:ext>
            </a:extLst>
          </p:cNvPr>
          <p:cNvSpPr/>
          <p:nvPr/>
        </p:nvSpPr>
        <p:spPr>
          <a:xfrm>
            <a:off x="4569747" y="4939475"/>
            <a:ext cx="2426365" cy="4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Diagonal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128FC49A-282D-4FB0-A82F-6B174409D1FC}"/>
              </a:ext>
            </a:extLst>
          </p:cNvPr>
          <p:cNvSpPr/>
          <p:nvPr/>
        </p:nvSpPr>
        <p:spPr>
          <a:xfrm>
            <a:off x="4549929" y="5464978"/>
            <a:ext cx="2426365" cy="478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Scalar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ECDF47C3-E295-42C7-8523-6849EE65E465}"/>
              </a:ext>
            </a:extLst>
          </p:cNvPr>
          <p:cNvSpPr/>
          <p:nvPr/>
        </p:nvSpPr>
        <p:spPr>
          <a:xfrm>
            <a:off x="8066875" y="4634660"/>
            <a:ext cx="3863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/>
              <a:t>However, none of these four options is </a:t>
            </a:r>
            <a:r>
              <a:rPr lang="en-GB" sz="2400" b="1" dirty="0"/>
              <a:t>not enough to define it properly</a:t>
            </a:r>
            <a:r>
              <a:rPr lang="en-GB" sz="2400" dirty="0"/>
              <a:t> as “zero matrix” does!!</a:t>
            </a:r>
            <a:endParaRPr lang="en-GB" sz="2400" b="1" dirty="0"/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8A1DB203-924C-42F4-B677-46FA7C2AC129}"/>
              </a:ext>
            </a:extLst>
          </p:cNvPr>
          <p:cNvSpPr/>
          <p:nvPr/>
        </p:nvSpPr>
        <p:spPr>
          <a:xfrm>
            <a:off x="8140140" y="2705056"/>
            <a:ext cx="386341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25E4F"/>
                </a:solidFill>
              </a:rPr>
              <a:t>All the elements below diagonal entries are zero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8E90A7D9-83AB-4197-B35D-F4ADEDF93A09}"/>
              </a:ext>
            </a:extLst>
          </p:cNvPr>
          <p:cNvSpPr/>
          <p:nvPr/>
        </p:nvSpPr>
        <p:spPr>
          <a:xfrm>
            <a:off x="3099289" y="5969996"/>
            <a:ext cx="3766033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29A6FF"/>
                </a:solidFill>
              </a:rPr>
              <a:t>(CLICK over each name to see why!)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536C5689-DB4C-4AF0-8B10-EDB4DC3AFD06}"/>
              </a:ext>
            </a:extLst>
          </p:cNvPr>
          <p:cNvSpPr/>
          <p:nvPr/>
        </p:nvSpPr>
        <p:spPr>
          <a:xfrm>
            <a:off x="8133397" y="3017839"/>
            <a:ext cx="386341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2"/>
                </a:solidFill>
              </a:rPr>
              <a:t>All the elements above diagonal entries are zero</a:t>
            </a:r>
          </a:p>
        </p:txBody>
      </p:sp>
      <p:sp>
        <p:nvSpPr>
          <p:cNvPr id="39" name="Retângulo 38">
            <a:extLst>
              <a:ext uri="{FF2B5EF4-FFF2-40B4-BE49-F238E27FC236}">
                <a16:creationId xmlns:a16="http://schemas.microsoft.com/office/drawing/2014/main" id="{FEE3FF2B-20A1-4B97-9032-0F407A6DBD87}"/>
              </a:ext>
            </a:extLst>
          </p:cNvPr>
          <p:cNvSpPr/>
          <p:nvPr/>
        </p:nvSpPr>
        <p:spPr>
          <a:xfrm>
            <a:off x="8133397" y="3348869"/>
            <a:ext cx="386341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chemeClr val="accent6"/>
                </a:solidFill>
              </a:rPr>
              <a:t>All non diagonal elements are zero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D2D3C278-C1F4-48A4-BBF3-9F2313813D4C}"/>
              </a:ext>
            </a:extLst>
          </p:cNvPr>
          <p:cNvSpPr/>
          <p:nvPr/>
        </p:nvSpPr>
        <p:spPr>
          <a:xfrm>
            <a:off x="8133397" y="3673796"/>
            <a:ext cx="3863412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0070C0"/>
                </a:solidFill>
              </a:rPr>
              <a:t>Diagonal matrix with equal main elements (k=0)</a:t>
            </a:r>
          </a:p>
        </p:txBody>
      </p:sp>
    </p:spTree>
    <p:extLst>
      <p:ext uri="{BB962C8B-B14F-4D97-AF65-F5344CB8AC3E}">
        <p14:creationId xmlns:p14="http://schemas.microsoft.com/office/powerpoint/2010/main" val="183328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24" grpId="0"/>
      <p:bldP spid="25" grpId="0"/>
      <p:bldP spid="26" grpId="0"/>
      <p:bldP spid="27" grpId="0"/>
      <p:bldP spid="28" grpId="0"/>
      <p:bldP spid="28" grpId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6" grpId="0" animBg="1"/>
      <p:bldP spid="36" grpId="1" animBg="1"/>
      <p:bldP spid="37" grpId="0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15" name="Retângulo: Cantos Arredondados 14">
            <a:hlinkClick r:id="rId5" action="ppaction://hlinksldjump"/>
            <a:extLst>
              <a:ext uri="{FF2B5EF4-FFF2-40B4-BE49-F238E27FC236}">
                <a16:creationId xmlns:a16="http://schemas.microsoft.com/office/drawing/2014/main" id="{C5887E52-AEE1-494A-A80B-35535ED15F5D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16" name="Retângulo: Cantos Arredondados 15">
            <a:hlinkClick r:id="rId6" action="ppaction://hlinksldjump"/>
            <a:extLst>
              <a:ext uri="{FF2B5EF4-FFF2-40B4-BE49-F238E27FC236}">
                <a16:creationId xmlns:a16="http://schemas.microsoft.com/office/drawing/2014/main" id="{BB2B736A-3E9A-40FF-B2CB-F210ED83E50F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17" name="Retângulo: Cantos Arredondados 16">
            <a:hlinkClick r:id="rId7" action="ppaction://hlinksldjump"/>
            <a:extLst>
              <a:ext uri="{FF2B5EF4-FFF2-40B4-BE49-F238E27FC236}">
                <a16:creationId xmlns:a16="http://schemas.microsoft.com/office/drawing/2014/main" id="{63608D97-8D21-4156-9C5C-97E67A45C368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B49CDB57-6800-4FBB-8C8F-96DE4ABBF95F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D82EF243-5851-4D5B-A976-4003515021B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0" name="Retângulo: Cantos Arredondados 19">
            <a:hlinkClick r:id="rId9" action="ppaction://hlinksldjump"/>
            <a:extLst>
              <a:ext uri="{FF2B5EF4-FFF2-40B4-BE49-F238E27FC236}">
                <a16:creationId xmlns:a16="http://schemas.microsoft.com/office/drawing/2014/main" id="{6E2960E4-D918-4746-95EB-65A660F041D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29" name="Retângulo: Cantos Arredondados 28">
            <a:hlinkClick r:id="rId10" action="ppaction://hlinksldjump"/>
            <a:extLst>
              <a:ext uri="{FF2B5EF4-FFF2-40B4-BE49-F238E27FC236}">
                <a16:creationId xmlns:a16="http://schemas.microsoft.com/office/drawing/2014/main" id="{2B508F29-3E3B-4CF3-A075-2481E7DB7E0C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78DC2CCF-CD3C-4796-8FC7-17C802E04E41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31" name="Retângulo: Cantos Arredondados 30">
            <a:hlinkClick r:id="rId12" action="ppaction://hlinksldjump"/>
            <a:extLst>
              <a:ext uri="{FF2B5EF4-FFF2-40B4-BE49-F238E27FC236}">
                <a16:creationId xmlns:a16="http://schemas.microsoft.com/office/drawing/2014/main" id="{C6EB4FDD-D5B6-4F21-BD00-1842CA76AFE6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21" name="Imagem 20" descr="Uma imagem com edifício&#10;&#10;Descrição gerada automaticamente">
            <a:extLst>
              <a:ext uri="{FF2B5EF4-FFF2-40B4-BE49-F238E27FC236}">
                <a16:creationId xmlns:a16="http://schemas.microsoft.com/office/drawing/2014/main" id="{9167D9FF-0665-4F8B-8CD3-96A0607B345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865" y="1350000"/>
            <a:ext cx="5402428" cy="5117340"/>
          </a:xfrm>
          <a:prstGeom prst="rect">
            <a:avLst/>
          </a:prstGeom>
        </p:spPr>
      </p:pic>
      <p:sp>
        <p:nvSpPr>
          <p:cNvPr id="22" name="Bolha de Pensamento: Nuvem 21">
            <a:extLst>
              <a:ext uri="{FF2B5EF4-FFF2-40B4-BE49-F238E27FC236}">
                <a16:creationId xmlns:a16="http://schemas.microsoft.com/office/drawing/2014/main" id="{F8BB2D8A-008F-49AC-B32E-B65050D5F5B7}"/>
              </a:ext>
            </a:extLst>
          </p:cNvPr>
          <p:cNvSpPr/>
          <p:nvPr/>
        </p:nvSpPr>
        <p:spPr>
          <a:xfrm>
            <a:off x="3171224" y="87549"/>
            <a:ext cx="3343066" cy="1633098"/>
          </a:xfrm>
          <a:prstGeom prst="cloudCallout">
            <a:avLst>
              <a:gd name="adj1" fmla="val -23591"/>
              <a:gd name="adj2" fmla="val 81819"/>
            </a:avLst>
          </a:prstGeom>
          <a:solidFill>
            <a:srgbClr val="F6FAF7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Blackadder ITC" panose="04020505051007020D02" pitchFamily="82" charset="0"/>
            </a:endParaRP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5C06C18F-2597-4F31-86F2-784ADAFA72AB}"/>
              </a:ext>
            </a:extLst>
          </p:cNvPr>
          <p:cNvPicPr>
            <a:picLocks noChangeAspect="1"/>
          </p:cNvPicPr>
          <p:nvPr/>
        </p:nvPicPr>
        <p:blipFill>
          <a:blip r:embed="rId1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2588">
            <a:off x="3629543" y="620327"/>
            <a:ext cx="532592" cy="65079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E95218DE-2B20-4E15-92BE-25857C7D7E6A}"/>
              </a:ext>
            </a:extLst>
          </p:cNvPr>
          <p:cNvSpPr txBox="1"/>
          <p:nvPr/>
        </p:nvSpPr>
        <p:spPr>
          <a:xfrm rot="21314276">
            <a:off x="4212310" y="153232"/>
            <a:ext cx="22557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Pick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up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a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peace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of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</a:p>
          <a:p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  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paper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and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a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pencil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</a:p>
          <a:p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before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you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 </a:t>
            </a:r>
            <a:r>
              <a:rPr lang="pt-PT" sz="2800" dirty="0" err="1">
                <a:solidFill>
                  <a:srgbClr val="0C2B8E"/>
                </a:solidFill>
                <a:latin typeface="Freestyle Script" panose="030804020302050B0404" pitchFamily="66" charset="0"/>
              </a:rPr>
              <a:t>start</a:t>
            </a:r>
            <a:r>
              <a:rPr lang="pt-PT" sz="2800" dirty="0">
                <a:solidFill>
                  <a:srgbClr val="0C2B8E"/>
                </a:solidFill>
                <a:latin typeface="Freestyle Script" panose="030804020302050B0404" pitchFamily="66" charset="0"/>
              </a:rPr>
              <a:t>!</a:t>
            </a:r>
            <a:endParaRPr lang="en-GB" sz="2800" dirty="0">
              <a:solidFill>
                <a:srgbClr val="0C2B8E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4E414DD-CFD3-4E38-AC0F-5CEDDDCA413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935" y="2164207"/>
            <a:ext cx="126301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003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D7D4C189-D4AD-4072-A44D-852924A69E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82" t="16195" r="27479" b="12835"/>
          <a:stretch/>
        </p:blipFill>
        <p:spPr>
          <a:xfrm>
            <a:off x="5184027" y="1676255"/>
            <a:ext cx="3658410" cy="3532979"/>
          </a:xfrm>
          <a:prstGeom prst="ellipse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C22A69B5-E165-4874-A7D7-F428BD26C31C}"/>
              </a:ext>
            </a:extLst>
          </p:cNvPr>
          <p:cNvSpPr txBox="1"/>
          <p:nvPr/>
        </p:nvSpPr>
        <p:spPr>
          <a:xfrm>
            <a:off x="5760743" y="5206344"/>
            <a:ext cx="2470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By </a:t>
            </a:r>
            <a:r>
              <a:rPr lang="en-GB" sz="2800" b="1" dirty="0" err="1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EngiMath</a:t>
            </a:r>
            <a:r>
              <a:rPr lang="en-GB" sz="1600" dirty="0"/>
              <a:t> TEAM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1580" y="1658868"/>
            <a:ext cx="3749065" cy="3550367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E56DD0D-E871-463E-99CA-7B57B9FCDAFE}"/>
              </a:ext>
            </a:extLst>
          </p:cNvPr>
          <p:cNvSpPr txBox="1"/>
          <p:nvPr/>
        </p:nvSpPr>
        <p:spPr>
          <a:xfrm>
            <a:off x="4974167" y="450644"/>
            <a:ext cx="4061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/>
              <a:t>Hope you enjoyed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1453A01F-A6BB-4D35-A06F-191DF89876B5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712018A-90AA-465E-AEAF-09DCA4CB9149}"/>
              </a:ext>
            </a:extLst>
          </p:cNvPr>
          <p:cNvSpPr/>
          <p:nvPr/>
        </p:nvSpPr>
        <p:spPr>
          <a:xfrm>
            <a:off x="0" y="0"/>
            <a:ext cx="178406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End of Lesson 3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3DF20537-CF5C-4FF6-A1FD-3BC6FC03A771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48DF5382-3DC3-46AC-B24F-CF1E82BBEB83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ângulo: Cantos Arredondados 23">
            <a:hlinkClick r:id="rId7" action="ppaction://hlinksldjump"/>
            <a:extLst>
              <a:ext uri="{FF2B5EF4-FFF2-40B4-BE49-F238E27FC236}">
                <a16:creationId xmlns:a16="http://schemas.microsoft.com/office/drawing/2014/main" id="{1C17BDC5-0DC3-4B30-88F3-C807AC9F52F6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25" name="Retângulo: Cantos Arredondados 24">
            <a:hlinkClick r:id="rId8" action="ppaction://hlinksldjump"/>
            <a:extLst>
              <a:ext uri="{FF2B5EF4-FFF2-40B4-BE49-F238E27FC236}">
                <a16:creationId xmlns:a16="http://schemas.microsoft.com/office/drawing/2014/main" id="{27C36EB6-31D2-4BD4-AACF-87C89A977965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27" name="Retângulo: Cantos Arredondados 26">
            <a:hlinkClick r:id="rId9" action="ppaction://hlinksldjump"/>
            <a:extLst>
              <a:ext uri="{FF2B5EF4-FFF2-40B4-BE49-F238E27FC236}">
                <a16:creationId xmlns:a16="http://schemas.microsoft.com/office/drawing/2014/main" id="{07608B2A-29B1-49DE-8B25-29FB0F8EA9E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28" name="Retângulo 27">
            <a:extLst>
              <a:ext uri="{FF2B5EF4-FFF2-40B4-BE49-F238E27FC236}">
                <a16:creationId xmlns:a16="http://schemas.microsoft.com/office/drawing/2014/main" id="{5B54126E-E8CA-400A-9A15-A9A4DC23CF11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AB3728FA-E223-468C-B042-0B91EB1A971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30" name="Retângulo: Cantos Arredondados 29">
            <a:hlinkClick r:id="rId11" action="ppaction://hlinksldjump"/>
            <a:extLst>
              <a:ext uri="{FF2B5EF4-FFF2-40B4-BE49-F238E27FC236}">
                <a16:creationId xmlns:a16="http://schemas.microsoft.com/office/drawing/2014/main" id="{0C99F182-514E-4B95-8832-3F78909A5AB2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32" name="Retângulo: Cantos Arredondados 31">
            <a:hlinkClick r:id="rId12" action="ppaction://hlinksldjump"/>
            <a:extLst>
              <a:ext uri="{FF2B5EF4-FFF2-40B4-BE49-F238E27FC236}">
                <a16:creationId xmlns:a16="http://schemas.microsoft.com/office/drawing/2014/main" id="{0E22ADC2-E085-413C-AAA9-87BD455801E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33" name="Retângulo: Cantos Arredondados 32">
            <a:hlinkClick r:id="rId13" action="ppaction://hlinksldjump"/>
            <a:extLst>
              <a:ext uri="{FF2B5EF4-FFF2-40B4-BE49-F238E27FC236}">
                <a16:creationId xmlns:a16="http://schemas.microsoft.com/office/drawing/2014/main" id="{653EE950-1843-4BC1-A6CB-0C5C7D45D929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36" name="Retângulo: Cantos Arredondados 35">
            <a:hlinkClick r:id="rId14" action="ppaction://hlinksldjump"/>
            <a:extLst>
              <a:ext uri="{FF2B5EF4-FFF2-40B4-BE49-F238E27FC236}">
                <a16:creationId xmlns:a16="http://schemas.microsoft.com/office/drawing/2014/main" id="{286386F9-E081-41B8-9405-815177037E84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19AD9A5-D4D3-4B04-B863-BAA007015B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424" y="1936102"/>
            <a:ext cx="1288732" cy="4572000"/>
          </a:xfrm>
          <a:prstGeom prst="rect">
            <a:avLst/>
          </a:prstGeom>
        </p:spPr>
      </p:pic>
      <p:pic>
        <p:nvPicPr>
          <p:cNvPr id="2" name="Imagem 20">
            <a:extLst>
              <a:ext uri="{FF2B5EF4-FFF2-40B4-BE49-F238E27FC236}">
                <a16:creationId xmlns:a16="http://schemas.microsoft.com/office/drawing/2014/main" id="{03C33967-3BCB-4A3B-AB85-4AE594A3466A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/>
          <a:stretch/>
        </p:blipFill>
        <p:spPr>
          <a:xfrm>
            <a:off x="5121579" y="1688106"/>
            <a:ext cx="3749065" cy="351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4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/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When working with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square matrices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since </a:t>
                </a:r>
                <a:r>
                  <a:rPr lang="en-GB" sz="2400" dirty="0"/>
                  <a:t>the number of rows equals the number of columns, 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is only necessary to refer one number to identify its size, namely: </a:t>
                </a:r>
                <a:r>
                  <a:rPr lang="en-GB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dimension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 </a:t>
                </a:r>
                <a:r>
                  <a:rPr lang="en-GB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order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  <a:blipFill>
                <a:blip r:embed="rId4"/>
                <a:stretch>
                  <a:fillRect l="-1071" t="-4061" r="-107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17" name="Retângulo: Cantos Arredondados 16">
            <a:hlinkClick r:id="rId5" action="ppaction://hlinksldjump"/>
            <a:extLst>
              <a:ext uri="{FF2B5EF4-FFF2-40B4-BE49-F238E27FC236}">
                <a16:creationId xmlns:a16="http://schemas.microsoft.com/office/drawing/2014/main" id="{56EA9440-05F7-4C78-AFC6-EEF8C1607A6E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18" name="Retângulo: Cantos Arredondados 17">
            <a:hlinkClick r:id="rId6" action="ppaction://hlinksldjump"/>
            <a:extLst>
              <a:ext uri="{FF2B5EF4-FFF2-40B4-BE49-F238E27FC236}">
                <a16:creationId xmlns:a16="http://schemas.microsoft.com/office/drawing/2014/main" id="{248EBE70-E018-412A-BC83-3C7DA898D07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19" name="Retângulo: Cantos Arredondados 18">
            <a:hlinkClick r:id="rId7" action="ppaction://hlinksldjump"/>
            <a:extLst>
              <a:ext uri="{FF2B5EF4-FFF2-40B4-BE49-F238E27FC236}">
                <a16:creationId xmlns:a16="http://schemas.microsoft.com/office/drawing/2014/main" id="{32FECC1B-56A2-459E-8AB1-FF22142ED8D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9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23" name="Retângulo: Cantos Arredondados 22">
            <a:hlinkClick r:id="rId10" action="ppaction://hlinksldjump"/>
            <a:extLst>
              <a:ext uri="{FF2B5EF4-FFF2-40B4-BE49-F238E27FC236}">
                <a16:creationId xmlns:a16="http://schemas.microsoft.com/office/drawing/2014/main" id="{C9C35DC4-546F-40A3-97FA-C63BAD23C26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24" name="Retângulo: Cantos Arredondados 23">
            <a:hlinkClick r:id="rId11" action="ppaction://hlinksldjump"/>
            <a:extLst>
              <a:ext uri="{FF2B5EF4-FFF2-40B4-BE49-F238E27FC236}">
                <a16:creationId xmlns:a16="http://schemas.microsoft.com/office/drawing/2014/main" id="{9C323A7A-E0CA-4869-9453-7EF38EEF6D3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25" name="Retângulo: Cantos Arredondados 24">
            <a:hlinkClick r:id="rId12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120A03-F4B8-4615-BAD7-6006523FD34E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SQUARE MATRICES – </a:t>
            </a:r>
            <a:r>
              <a:rPr lang="en-GB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Some Special Elements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83A62805-4B1E-4C57-AEF3-2227D14B7DC7}"/>
              </a:ext>
            </a:extLst>
          </p:cNvPr>
          <p:cNvSpPr/>
          <p:nvPr/>
        </p:nvSpPr>
        <p:spPr>
          <a:xfrm>
            <a:off x="10928862" y="4023019"/>
            <a:ext cx="401934" cy="340395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7C6B7E7-BE0F-49A6-8D96-B348841B767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761" y="3672000"/>
            <a:ext cx="186309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01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4" grpId="0"/>
      <p:bldP spid="26" grpId="0"/>
      <p:bldP spid="30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/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When working with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square matrices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since </a:t>
                </a:r>
                <a:r>
                  <a:rPr lang="en-GB" sz="2400" dirty="0"/>
                  <a:t>the number of rows equals the number of columns, 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is only necessary to refer one number to identify its size, namely: </a:t>
                </a:r>
                <a:r>
                  <a:rPr lang="en-GB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dimension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 </a:t>
                </a:r>
                <a:r>
                  <a:rPr lang="en-GB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order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  <a:blipFill>
                <a:blip r:embed="rId3"/>
                <a:stretch>
                  <a:fillRect l="-1071" t="-4061" r="-107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56EA9440-05F7-4C78-AFC6-EEF8C1607A6E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18" name="Retângulo: Cantos Arredondados 17">
            <a:hlinkClick r:id="rId5" action="ppaction://hlinksldjump"/>
            <a:extLst>
              <a:ext uri="{FF2B5EF4-FFF2-40B4-BE49-F238E27FC236}">
                <a16:creationId xmlns:a16="http://schemas.microsoft.com/office/drawing/2014/main" id="{248EBE70-E018-412A-BC83-3C7DA898D07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19" name="Retângulo: Cantos Arredondados 18">
            <a:hlinkClick r:id="rId6" action="ppaction://hlinksldjump"/>
            <a:extLst>
              <a:ext uri="{FF2B5EF4-FFF2-40B4-BE49-F238E27FC236}">
                <a16:creationId xmlns:a16="http://schemas.microsoft.com/office/drawing/2014/main" id="{32FECC1B-56A2-459E-8AB1-FF22142ED8D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C9C35DC4-546F-40A3-97FA-C63BAD23C26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9C323A7A-E0CA-4869-9453-7EF38EEF6D3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120A03-F4B8-4615-BAD7-6006523FD34E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SQUARE MATRICES – </a:t>
            </a:r>
            <a:r>
              <a:rPr lang="en-GB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Some Special Elements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/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The elements/entries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are called the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diagonal elements</a:t>
                </a:r>
                <a:r>
                  <a:rPr lang="en-GB" sz="2400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or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principal elements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of the matrix.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  <a:blipFill>
                <a:blip r:embed="rId12"/>
                <a:stretch>
                  <a:fillRect l="-1556" t="-3053" r="-1778" b="-8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1CBE172-2348-43C1-84A2-A6545508062E}"/>
              </a:ext>
            </a:extLst>
          </p:cNvPr>
          <p:cNvSpPr/>
          <p:nvPr/>
        </p:nvSpPr>
        <p:spPr>
          <a:xfrm rot="17888697">
            <a:off x="9611546" y="1809870"/>
            <a:ext cx="453433" cy="3317464"/>
          </a:xfrm>
          <a:prstGeom prst="roundRect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95B9EAA4-82EA-4C30-86AA-AEE94F84EB9A}"/>
              </a:ext>
            </a:extLst>
          </p:cNvPr>
          <p:cNvSpPr/>
          <p:nvPr/>
        </p:nvSpPr>
        <p:spPr>
          <a:xfrm>
            <a:off x="2363511" y="4168875"/>
            <a:ext cx="5490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matrix diagonal is also called the </a:t>
            </a:r>
            <a:r>
              <a:rPr lang="en-GB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GB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matrix.</a:t>
            </a:r>
            <a:endParaRPr lang="en-GB" sz="24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3A62805-4B1E-4C57-AEF3-2227D14B7DC7}"/>
              </a:ext>
            </a:extLst>
          </p:cNvPr>
          <p:cNvSpPr/>
          <p:nvPr/>
        </p:nvSpPr>
        <p:spPr>
          <a:xfrm>
            <a:off x="10928862" y="4023019"/>
            <a:ext cx="401934" cy="340395"/>
          </a:xfrm>
          <a:prstGeom prst="ellipse">
            <a:avLst/>
          </a:prstGeom>
          <a:noFill/>
          <a:ln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768B3FC4-AF72-4D33-AEB3-C490B5054EA5}"/>
                  </a:ext>
                </a:extLst>
              </p:cNvPr>
              <p:cNvSpPr/>
              <p:nvPr/>
            </p:nvSpPr>
            <p:spPr>
              <a:xfrm>
                <a:off x="2363511" y="5085897"/>
                <a:ext cx="9455004" cy="12019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The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 sum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of the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main elements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of a square matrix </a:t>
                </a:r>
                <a:r>
                  <a:rPr lang="en-GB" sz="2400" i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is called </a:t>
                </a:r>
                <a:r>
                  <a:rPr lang="en-GB" sz="2400" b="1" dirty="0">
                    <a:solidFill>
                      <a:srgbClr val="F25E4F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Trace of the Matrix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and it is denoted by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rgbClr val="F25E4F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𝒕𝒓</m:t>
                    </m:r>
                    <m:d>
                      <m:dPr>
                        <m:ctrlPr>
                          <a:rPr lang="pt-PT" sz="2400" b="1" i="1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PT" sz="2400" b="1" i="1">
                            <a:solidFill>
                              <a:srgbClr val="F25E4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that is:</a:t>
                </a:r>
              </a:p>
              <a:p>
                <a:pPr algn="just"/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</a:t>
                </a:r>
                <a:r>
                  <a:rPr lang="en-GB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𝒕𝒓</m:t>
                    </m:r>
                    <m:d>
                      <m:dPr>
                        <m:ctrlP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  <m:r>
                      <a:rPr lang="pt-PT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𝒊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sub>
                      <m:sup>
                        <m:r>
                          <a:rPr lang="en-GB" sz="2400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𝒏</m:t>
                        </m:r>
                      </m:sup>
                      <m:e>
                        <m:sSub>
                          <m:sSubPr>
                            <m:ctrlPr>
                              <a:rPr lang="en-GB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pt-PT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pt-PT" sz="24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𝒊𝒊</m:t>
                            </m:r>
                          </m:sub>
                        </m:sSub>
                      </m:e>
                    </m:nary>
                    <m:r>
                      <a:rPr lang="pt-PT" sz="24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𝟏𝟏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PT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⋯+</m:t>
                    </m:r>
                    <m:sSub>
                      <m:sSubPr>
                        <m:ctrlPr>
                          <a:rPr lang="en-GB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7" name="Retângulo 26">
                <a:extLst>
                  <a:ext uri="{FF2B5EF4-FFF2-40B4-BE49-F238E27FC236}">
                    <a16:creationId xmlns:a16="http://schemas.microsoft.com/office/drawing/2014/main" id="{768B3FC4-AF72-4D33-AEB3-C490B5054E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5085897"/>
                <a:ext cx="9455004" cy="1201932"/>
              </a:xfrm>
              <a:prstGeom prst="rect">
                <a:avLst/>
              </a:prstGeom>
              <a:blipFill>
                <a:blip r:embed="rId15"/>
                <a:stretch>
                  <a:fillRect l="-903" t="-4061" r="-967" b="-746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33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tângulo: Cantos Arredondados 47">
            <a:extLst>
              <a:ext uri="{FF2B5EF4-FFF2-40B4-BE49-F238E27FC236}">
                <a16:creationId xmlns:a16="http://schemas.microsoft.com/office/drawing/2014/main" id="{5BDDA918-480A-4D38-9A97-1A7808F81ED8}"/>
              </a:ext>
            </a:extLst>
          </p:cNvPr>
          <p:cNvSpPr/>
          <p:nvPr/>
        </p:nvSpPr>
        <p:spPr>
          <a:xfrm>
            <a:off x="2124000" y="990000"/>
            <a:ext cx="9859639" cy="5364000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000" dirty="0">
              <a:solidFill>
                <a:sysClr val="windowText" lastClr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/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GB" sz="2400" dirty="0">
                    <a:solidFill>
                      <a:sysClr val="windowText" lastClr="000000"/>
                    </a:solidFill>
                  </a:rPr>
                  <a:t>When working with </a:t>
                </a:r>
                <a:r>
                  <a:rPr lang="en-GB" sz="2400" b="1" dirty="0">
                    <a:solidFill>
                      <a:sysClr val="windowText" lastClr="000000"/>
                    </a:solidFill>
                  </a:rPr>
                  <a:t>square matrices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, since </a:t>
                </a:r>
                <a:r>
                  <a:rPr lang="en-GB" sz="2400" dirty="0"/>
                  <a:t>the number of rows equals the number of columns, 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is only necessary to refer one number to identify its size, namely: </a:t>
                </a:r>
                <a:r>
                  <a:rPr lang="en-GB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dimension</a:t>
                </a: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or </a:t>
                </a:r>
                <a:r>
                  <a:rPr lang="en-GB" sz="24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order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GB" sz="2400" dirty="0"/>
              </a:p>
            </p:txBody>
          </p:sp>
        </mc:Choice>
        <mc:Fallback xmlns="">
          <p:sp>
            <p:nvSpPr>
              <p:cNvPr id="64" name="Retângulo 63">
                <a:extLst>
                  <a:ext uri="{FF2B5EF4-FFF2-40B4-BE49-F238E27FC236}">
                    <a16:creationId xmlns:a16="http://schemas.microsoft.com/office/drawing/2014/main" id="{9498F5E8-429F-4D98-B9EB-FC6E932B6F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3942" y="1271742"/>
                <a:ext cx="9111711" cy="1200329"/>
              </a:xfrm>
              <a:prstGeom prst="rect">
                <a:avLst/>
              </a:prstGeom>
              <a:blipFill>
                <a:blip r:embed="rId3"/>
                <a:stretch>
                  <a:fillRect l="-1071" t="-4061" r="-1071" b="-10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Retângulo 65">
            <a:extLst>
              <a:ext uri="{FF2B5EF4-FFF2-40B4-BE49-F238E27FC236}">
                <a16:creationId xmlns:a16="http://schemas.microsoft.com/office/drawing/2014/main" id="{9C0707D6-2829-4E5A-8156-FC906E23F982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AE207ED5-0AD9-406C-BBC8-2601BA6CFB05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70563C38-5169-4617-9616-E22BF2C5439B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tângulo 76">
            <a:extLst>
              <a:ext uri="{FF2B5EF4-FFF2-40B4-BE49-F238E27FC236}">
                <a16:creationId xmlns:a16="http://schemas.microsoft.com/office/drawing/2014/main" id="{B0B3D353-3315-4D82-B77C-726747C177AB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17" name="Retângulo: Cantos Arredondados 16">
            <a:hlinkClick r:id="rId4" action="ppaction://hlinksldjump"/>
            <a:extLst>
              <a:ext uri="{FF2B5EF4-FFF2-40B4-BE49-F238E27FC236}">
                <a16:creationId xmlns:a16="http://schemas.microsoft.com/office/drawing/2014/main" id="{56EA9440-05F7-4C78-AFC6-EEF8C1607A6E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18" name="Retângulo: Cantos Arredondados 17">
            <a:hlinkClick r:id="rId5" action="ppaction://hlinksldjump"/>
            <a:extLst>
              <a:ext uri="{FF2B5EF4-FFF2-40B4-BE49-F238E27FC236}">
                <a16:creationId xmlns:a16="http://schemas.microsoft.com/office/drawing/2014/main" id="{248EBE70-E018-412A-BC83-3C7DA898D073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19" name="Retângulo: Cantos Arredondados 18">
            <a:hlinkClick r:id="rId6" action="ppaction://hlinksldjump"/>
            <a:extLst>
              <a:ext uri="{FF2B5EF4-FFF2-40B4-BE49-F238E27FC236}">
                <a16:creationId xmlns:a16="http://schemas.microsoft.com/office/drawing/2014/main" id="{32FECC1B-56A2-459E-8AB1-FF22142ED8DD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04CF7FF2-3467-4D93-AB76-0EEDEBA91A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898DED85-5505-44FC-A282-C7318EC4F1B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22" name="Retângulo: Cantos Arredondados 21">
            <a:hlinkClick r:id="rId8" action="ppaction://hlinksldjump"/>
            <a:extLst>
              <a:ext uri="{FF2B5EF4-FFF2-40B4-BE49-F238E27FC236}">
                <a16:creationId xmlns:a16="http://schemas.microsoft.com/office/drawing/2014/main" id="{FCA85137-3FDE-42CF-986B-BFE4F10973F0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23" name="Retângulo: Cantos Arredondados 22">
            <a:hlinkClick r:id="rId9" action="ppaction://hlinksldjump"/>
            <a:extLst>
              <a:ext uri="{FF2B5EF4-FFF2-40B4-BE49-F238E27FC236}">
                <a16:creationId xmlns:a16="http://schemas.microsoft.com/office/drawing/2014/main" id="{C9C35DC4-546F-40A3-97FA-C63BAD23C265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24" name="Retângulo: Cantos Arredondados 23">
            <a:hlinkClick r:id="rId10" action="ppaction://hlinksldjump"/>
            <a:extLst>
              <a:ext uri="{FF2B5EF4-FFF2-40B4-BE49-F238E27FC236}">
                <a16:creationId xmlns:a16="http://schemas.microsoft.com/office/drawing/2014/main" id="{9C323A7A-E0CA-4869-9453-7EF38EEF6D35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25" name="Retângulo: Cantos Arredondados 24">
            <a:hlinkClick r:id="rId11" action="ppaction://hlinksldjump"/>
            <a:extLst>
              <a:ext uri="{FF2B5EF4-FFF2-40B4-BE49-F238E27FC236}">
                <a16:creationId xmlns:a16="http://schemas.microsoft.com/office/drawing/2014/main" id="{22171309-7936-416F-8764-3804E7E7166D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67120A03-F4B8-4615-BAD7-6006523FD34E}"/>
              </a:ext>
            </a:extLst>
          </p:cNvPr>
          <p:cNvSpPr/>
          <p:nvPr/>
        </p:nvSpPr>
        <p:spPr>
          <a:xfrm>
            <a:off x="2124000" y="181789"/>
            <a:ext cx="96945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SQUARE MATRICES – </a:t>
            </a:r>
            <a:r>
              <a:rPr lang="en-GB" sz="3200" b="1" dirty="0">
                <a:solidFill>
                  <a:srgbClr val="F25E4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Some Special Elements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/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:r>
                  <a:rPr lang="en-GB" sz="2400" dirty="0">
                    <a:solidFill>
                      <a:sysClr val="windowText" lastClr="000000"/>
                    </a:solidFill>
                  </a:rPr>
                  <a:t>The elements/entries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𝟏𝟏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</m:sub>
                    </m:sSub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𝒏𝒏</m:t>
                        </m:r>
                      </m:sub>
                    </m:sSub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that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with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, are called the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diagonal elements</a:t>
                </a:r>
                <a:r>
                  <a:rPr lang="en-GB" sz="2400" dirty="0">
                    <a:solidFill>
                      <a:srgbClr val="F25E4F"/>
                    </a:solidFill>
                  </a:rPr>
                  <a:t> 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or </a:t>
                </a:r>
                <a:r>
                  <a:rPr lang="en-GB" sz="2400" b="1" dirty="0">
                    <a:solidFill>
                      <a:srgbClr val="F25E4F"/>
                    </a:solidFill>
                  </a:rPr>
                  <a:t>principal elements</a:t>
                </a:r>
                <a:r>
                  <a:rPr lang="en-GB" sz="2400" dirty="0">
                    <a:solidFill>
                      <a:sysClr val="windowText" lastClr="000000"/>
                    </a:solidFill>
                  </a:rPr>
                  <a:t>  of the matrix.</a:t>
                </a:r>
              </a:p>
            </p:txBody>
          </p:sp>
        </mc:Choice>
        <mc:Fallback xmlns="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910D7554-3C99-452A-B2E1-69A22AD62C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3511" y="2539712"/>
                <a:ext cx="5490777" cy="1599412"/>
              </a:xfrm>
              <a:prstGeom prst="rect">
                <a:avLst/>
              </a:prstGeom>
              <a:blipFill>
                <a:blip r:embed="rId12"/>
                <a:stretch>
                  <a:fillRect l="-1556" t="-3053" r="-1778" b="-80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B1CBE172-2348-43C1-84A2-A6545508062E}"/>
              </a:ext>
            </a:extLst>
          </p:cNvPr>
          <p:cNvSpPr/>
          <p:nvPr/>
        </p:nvSpPr>
        <p:spPr>
          <a:xfrm rot="17888697">
            <a:off x="9611546" y="1809870"/>
            <a:ext cx="453433" cy="3317464"/>
          </a:xfrm>
          <a:prstGeom prst="roundRect">
            <a:avLst/>
          </a:prstGeom>
          <a:solidFill>
            <a:srgbClr val="F25E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/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0" name="Retângulo 29">
                <a:extLst>
                  <a:ext uri="{FF2B5EF4-FFF2-40B4-BE49-F238E27FC236}">
                    <a16:creationId xmlns:a16="http://schemas.microsoft.com/office/drawing/2014/main" id="{DD9C8BE4-6E59-48A7-B3E0-89C79FFCA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764" y="2620037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8F5FA98-F123-4CAF-BB9F-81BE98B00011}"/>
                  </a:ext>
                </a:extLst>
              </p:cNvPr>
              <p:cNvSpPr/>
              <p:nvPr/>
            </p:nvSpPr>
            <p:spPr>
              <a:xfrm>
                <a:off x="2321847" y="5268678"/>
                <a:ext cx="9403655" cy="7325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2000" dirty="0">
                    <a:solidFill>
                      <a:sysClr val="windowText" lastClr="000000"/>
                    </a:solidFill>
                  </a:rPr>
                  <a:t>The other diagonal – 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skew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 or </a:t>
                </a:r>
                <a:r>
                  <a:rPr lang="en-GB" sz="2000" b="1" dirty="0">
                    <a:solidFill>
                      <a:sysClr val="windowText" lastClr="000000"/>
                    </a:solidFill>
                  </a:rPr>
                  <a:t>secondary diagonal </a:t>
                </a:r>
                <a:r>
                  <a:rPr lang="en-GB" sz="2000" dirty="0">
                    <a:solidFill>
                      <a:sysClr val="windowText" lastClr="000000"/>
                    </a:solidFill>
                  </a:rPr>
                  <a:t>– is not frequently used or mentioned. </a:t>
                </a:r>
              </a:p>
              <a:p>
                <a:pPr algn="ctr"/>
                <a:r>
                  <a:rPr lang="en-GB" sz="2000" dirty="0">
                    <a:solidFill>
                      <a:sysClr val="windowText" lastClr="000000"/>
                    </a:solidFill>
                  </a:rPr>
                  <a:t>Its elements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0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pt-PT" sz="2000" b="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pt-PT" sz="2000" b="0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 indexes verify the relation: </a:t>
                </a:r>
                <a14:m>
                  <m:oMath xmlns:m="http://schemas.openxmlformats.org/officeDocument/2006/math"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pt-PT" sz="2000" b="1" i="1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GB" sz="2000" dirty="0">
                    <a:solidFill>
                      <a:sysClr val="windowText" lastClr="00000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1" name="Retângulo 30">
                <a:extLst>
                  <a:ext uri="{FF2B5EF4-FFF2-40B4-BE49-F238E27FC236}">
                    <a16:creationId xmlns:a16="http://schemas.microsoft.com/office/drawing/2014/main" id="{E8F5FA98-F123-4CAF-BB9F-81BE98B000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1847" y="5268678"/>
                <a:ext cx="9403655" cy="732573"/>
              </a:xfrm>
              <a:prstGeom prst="rect">
                <a:avLst/>
              </a:prstGeom>
              <a:blipFill>
                <a:blip r:embed="rId14"/>
                <a:stretch>
                  <a:fillRect l="-259" t="-4167" r="-713" b="-11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95B9EAA4-82EA-4C30-86AA-AEE94F84EB9A}"/>
              </a:ext>
            </a:extLst>
          </p:cNvPr>
          <p:cNvSpPr/>
          <p:nvPr/>
        </p:nvSpPr>
        <p:spPr>
          <a:xfrm>
            <a:off x="2363511" y="4168875"/>
            <a:ext cx="54907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matrix diagonal is also called the </a:t>
            </a:r>
            <a:r>
              <a:rPr lang="en-GB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principal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GB" sz="2400" b="1" dirty="0">
                <a:solidFill>
                  <a:srgbClr val="F25E4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</a:t>
            </a: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matrix.</a:t>
            </a:r>
            <a:endParaRPr lang="en-GB" sz="2400" dirty="0"/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D6A8C2E1-F033-44CD-948A-66F63FA78EF6}"/>
              </a:ext>
            </a:extLst>
          </p:cNvPr>
          <p:cNvSpPr/>
          <p:nvPr/>
        </p:nvSpPr>
        <p:spPr>
          <a:xfrm rot="3711303" flipV="1">
            <a:off x="9611547" y="1827993"/>
            <a:ext cx="453433" cy="3317464"/>
          </a:xfrm>
          <a:prstGeom prst="roundRect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0E8CA582-3EDB-4B95-BBC5-37F91108B06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3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1" grpId="0"/>
      <p:bldP spid="4" grpId="0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TRIANGULAR MATRICES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Upper Triangular matrix</a:t>
            </a:r>
            <a:r>
              <a:rPr lang="en-GB" sz="2400" dirty="0">
                <a:solidFill>
                  <a:sysClr val="windowText" lastClr="000000"/>
                </a:solidFill>
              </a:rPr>
              <a:t> is a square matrix where </a:t>
            </a:r>
            <a:r>
              <a:rPr lang="en-GB" sz="2400" b="1" dirty="0"/>
              <a:t>all the elements below the diagonal entries are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>
            <a:off x="8520996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>
            <a:off x="815209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099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35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4" grpId="0"/>
      <p:bldP spid="2" grpId="0"/>
      <p:bldP spid="56" grpId="0"/>
      <p:bldP spid="3" grpId="0" animBg="1"/>
      <p:bldP spid="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8DFCA1C-3D6A-42E1-A3D2-93ABB71B4A5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80B42C-6006-4B08-B77A-097D3F2FD66E}"/>
              </a:ext>
            </a:extLst>
          </p:cNvPr>
          <p:cNvSpPr/>
          <p:nvPr/>
        </p:nvSpPr>
        <p:spPr>
          <a:xfrm>
            <a:off x="2364711" y="4029114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84688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 smtClean="0">
                                              <a:solidFill>
                                                <a:srgbClr val="0C2B8E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84688" cy="1471941"/>
              </a:xfrm>
              <a:prstGeom prst="rect">
                <a:avLst/>
              </a:prstGeom>
              <a:blipFill>
                <a:blip r:embed="rId12"/>
                <a:stretch>
                  <a:fillRect r="-3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TRIANGULAR MATRICES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Upper Triangular matrix</a:t>
            </a:r>
            <a:r>
              <a:rPr lang="en-GB" sz="2400" dirty="0">
                <a:solidFill>
                  <a:sysClr val="windowText" lastClr="000000"/>
                </a:solidFill>
              </a:rPr>
              <a:t> is a square matrix where </a:t>
            </a:r>
            <a:r>
              <a:rPr lang="en-GB" sz="2400" b="1" dirty="0"/>
              <a:t>all the elements below the diagonal entries are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238" y="1758892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>
            <a:off x="8520996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>
            <a:off x="8152094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9099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is upper triangular if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  <a:blipFill>
                <a:blip r:embed="rId14"/>
                <a:stretch>
                  <a:fillRect t="-3000" r="-1319" b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/>
              <p:nvPr/>
            </p:nvSpPr>
            <p:spPr>
              <a:xfrm>
                <a:off x="4761052" y="2977491"/>
                <a:ext cx="2787060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52" y="2977491"/>
                <a:ext cx="2787060" cy="496674"/>
              </a:xfrm>
              <a:prstGeom prst="rect">
                <a:avLst/>
              </a:prstGeom>
              <a:blipFill>
                <a:blip r:embed="rId15"/>
                <a:stretch>
                  <a:fillRect t="-7143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EA136401-1071-40DC-B14D-F80BB3D60E57}"/>
              </a:ext>
            </a:extLst>
          </p:cNvPr>
          <p:cNvSpPr/>
          <p:nvPr/>
        </p:nvSpPr>
        <p:spPr>
          <a:xfrm>
            <a:off x="6154582" y="1562767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In this sense:</a:t>
            </a:r>
            <a:endParaRPr lang="en-GB" sz="2400" dirty="0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9207C4E-304D-4798-A31A-1A31F402A653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ysClr val="windowText" lastClr="000000"/>
                </a:solidFill>
              </a:rPr>
              <a:t>Notice</a:t>
            </a:r>
            <a:r>
              <a:rPr lang="en-GB" sz="2400" dirty="0">
                <a:solidFill>
                  <a:sysClr val="windowText" lastClr="000000"/>
                </a:solidFill>
              </a:rPr>
              <a:t> that there is </a:t>
            </a:r>
            <a:r>
              <a:rPr lang="en-GB" sz="2400" b="1" dirty="0">
                <a:solidFill>
                  <a:sysClr val="windowText" lastClr="000000"/>
                </a:solidFill>
              </a:rPr>
              <a:t>no reference to the main </a:t>
            </a:r>
            <a:r>
              <a:rPr lang="en-GB" sz="2400" dirty="0">
                <a:solidFill>
                  <a:sysClr val="windowText" lastClr="000000"/>
                </a:solidFill>
              </a:rPr>
              <a:t>or </a:t>
            </a:r>
            <a:r>
              <a:rPr lang="en-GB" sz="2400" b="1" dirty="0">
                <a:solidFill>
                  <a:sysClr val="windowText" lastClr="000000"/>
                </a:solidFill>
              </a:rPr>
              <a:t>other entrances </a:t>
            </a:r>
            <a:r>
              <a:rPr lang="en-GB" sz="2400" dirty="0">
                <a:solidFill>
                  <a:sysClr val="windowText" lastClr="000000"/>
                </a:solidFill>
              </a:rPr>
              <a:t>that may, also, be null (or not)!</a:t>
            </a:r>
          </a:p>
        </p:txBody>
      </p:sp>
      <p:sp>
        <p:nvSpPr>
          <p:cNvPr id="32" name="Triângulo retângulo 31">
            <a:extLst>
              <a:ext uri="{FF2B5EF4-FFF2-40B4-BE49-F238E27FC236}">
                <a16:creationId xmlns:a16="http://schemas.microsoft.com/office/drawing/2014/main" id="{0CB91601-D080-4BE7-BE03-BEBE0E48A36E}"/>
              </a:ext>
            </a:extLst>
          </p:cNvPr>
          <p:cNvSpPr/>
          <p:nvPr/>
        </p:nvSpPr>
        <p:spPr>
          <a:xfrm>
            <a:off x="4180954" y="4641969"/>
            <a:ext cx="580098" cy="489234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riângulo retângulo 32">
            <a:extLst>
              <a:ext uri="{FF2B5EF4-FFF2-40B4-BE49-F238E27FC236}">
                <a16:creationId xmlns:a16="http://schemas.microsoft.com/office/drawing/2014/main" id="{88AA6A3E-EEB2-4BCB-9102-E4C405FEB06F}"/>
              </a:ext>
            </a:extLst>
          </p:cNvPr>
          <p:cNvSpPr/>
          <p:nvPr/>
        </p:nvSpPr>
        <p:spPr>
          <a:xfrm>
            <a:off x="5710169" y="4447794"/>
            <a:ext cx="1263386" cy="817296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riângulo retângulo 33">
            <a:extLst>
              <a:ext uri="{FF2B5EF4-FFF2-40B4-BE49-F238E27FC236}">
                <a16:creationId xmlns:a16="http://schemas.microsoft.com/office/drawing/2014/main" id="{929BF03A-CFB4-4A65-B78D-A21C0DAD537B}"/>
              </a:ext>
            </a:extLst>
          </p:cNvPr>
          <p:cNvSpPr/>
          <p:nvPr/>
        </p:nvSpPr>
        <p:spPr>
          <a:xfrm>
            <a:off x="7457601" y="4301576"/>
            <a:ext cx="1616061" cy="1132944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riângulo retângulo 34">
            <a:extLst>
              <a:ext uri="{FF2B5EF4-FFF2-40B4-BE49-F238E27FC236}">
                <a16:creationId xmlns:a16="http://schemas.microsoft.com/office/drawing/2014/main" id="{58C73F13-D22D-49E2-8867-ED2591483637}"/>
              </a:ext>
            </a:extLst>
          </p:cNvPr>
          <p:cNvSpPr/>
          <p:nvPr/>
        </p:nvSpPr>
        <p:spPr>
          <a:xfrm flipH="1" flipV="1">
            <a:off x="5398111" y="4261384"/>
            <a:ext cx="1721440" cy="1132944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riângulo retângulo 35">
            <a:extLst>
              <a:ext uri="{FF2B5EF4-FFF2-40B4-BE49-F238E27FC236}">
                <a16:creationId xmlns:a16="http://schemas.microsoft.com/office/drawing/2014/main" id="{69E17B7F-6D3A-459D-B024-FEC382C55D9C}"/>
              </a:ext>
            </a:extLst>
          </p:cNvPr>
          <p:cNvSpPr/>
          <p:nvPr/>
        </p:nvSpPr>
        <p:spPr>
          <a:xfrm flipH="1" flipV="1">
            <a:off x="4028040" y="4445999"/>
            <a:ext cx="1143890" cy="899723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riângulo retângulo 36">
            <a:extLst>
              <a:ext uri="{FF2B5EF4-FFF2-40B4-BE49-F238E27FC236}">
                <a16:creationId xmlns:a16="http://schemas.microsoft.com/office/drawing/2014/main" id="{898644D6-60B6-465C-B6A2-2C69AFD80AF2}"/>
              </a:ext>
            </a:extLst>
          </p:cNvPr>
          <p:cNvSpPr/>
          <p:nvPr/>
        </p:nvSpPr>
        <p:spPr>
          <a:xfrm flipH="1" flipV="1">
            <a:off x="7126864" y="4102833"/>
            <a:ext cx="2067377" cy="1471940"/>
          </a:xfrm>
          <a:prstGeom prst="rtTriangle">
            <a:avLst/>
          </a:pr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930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4" grpId="0"/>
      <p:bldP spid="59" grpId="0" animBg="1"/>
      <p:bldP spid="60" grpId="0"/>
      <p:bldP spid="6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TRIANGULAR MATRICES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Lower Triangular matrix</a:t>
            </a:r>
            <a:r>
              <a:rPr lang="en-GB" sz="2400" dirty="0">
                <a:solidFill>
                  <a:sysClr val="windowText" lastClr="000000"/>
                </a:solidFill>
              </a:rPr>
              <a:t> is a square matrix where </a:t>
            </a:r>
            <a:r>
              <a:rPr lang="en-GB" sz="2400" b="1" dirty="0"/>
              <a:t>all the elements above the diagonal entries are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2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2" grpId="0"/>
      <p:bldP spid="56" grpId="0"/>
      <p:bldP spid="3" grpId="0" animBg="1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5" name="Retângulo 54">
            <a:extLst>
              <a:ext uri="{FF2B5EF4-FFF2-40B4-BE49-F238E27FC236}">
                <a16:creationId xmlns:a16="http://schemas.microsoft.com/office/drawing/2014/main" id="{3D56CE06-0642-431B-8411-EDF99DE6BD6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0554600-27E5-4429-910F-B3EE40E178D4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exão reta 62">
            <a:extLst>
              <a:ext uri="{FF2B5EF4-FFF2-40B4-BE49-F238E27FC236}">
                <a16:creationId xmlns:a16="http://schemas.microsoft.com/office/drawing/2014/main" id="{5475B379-C5FE-453C-9A4D-6C3D6C71D9AF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tângulo 64">
            <a:extLst>
              <a:ext uri="{FF2B5EF4-FFF2-40B4-BE49-F238E27FC236}">
                <a16:creationId xmlns:a16="http://schemas.microsoft.com/office/drawing/2014/main" id="{6B77819A-4C38-4945-8534-D0606CA9DC01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28" name="Retângulo: Cantos Arredondados 27">
            <a:hlinkClick r:id="rId4" action="ppaction://hlinksldjump"/>
            <a:extLst>
              <a:ext uri="{FF2B5EF4-FFF2-40B4-BE49-F238E27FC236}">
                <a16:creationId xmlns:a16="http://schemas.microsoft.com/office/drawing/2014/main" id="{D6258AE8-8D99-4F9E-BCD8-0BECE6C6E357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29" name="Retângulo: Cantos Arredondados 28">
            <a:hlinkClick r:id="rId5" action="ppaction://hlinksldjump"/>
            <a:extLst>
              <a:ext uri="{FF2B5EF4-FFF2-40B4-BE49-F238E27FC236}">
                <a16:creationId xmlns:a16="http://schemas.microsoft.com/office/drawing/2014/main" id="{A1664F4A-B510-4249-A571-50C95892058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30" name="Retângulo: Cantos Arredondados 29">
            <a:hlinkClick r:id="rId6" action="ppaction://hlinksldjump"/>
            <a:extLst>
              <a:ext uri="{FF2B5EF4-FFF2-40B4-BE49-F238E27FC236}">
                <a16:creationId xmlns:a16="http://schemas.microsoft.com/office/drawing/2014/main" id="{A449191D-819F-4398-94EA-0AF9AD63DEFF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72110AF6-66E9-45E8-8402-FB5952CADC76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5" name="Imagem 44">
            <a:extLst>
              <a:ext uri="{FF2B5EF4-FFF2-40B4-BE49-F238E27FC236}">
                <a16:creationId xmlns:a16="http://schemas.microsoft.com/office/drawing/2014/main" id="{722BFFD8-F5AA-429F-9455-33E8D45FBA2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6" name="Retângulo: Cantos Arredondados 45">
            <a:hlinkClick r:id="rId8" action="ppaction://hlinksldjump"/>
            <a:extLst>
              <a:ext uri="{FF2B5EF4-FFF2-40B4-BE49-F238E27FC236}">
                <a16:creationId xmlns:a16="http://schemas.microsoft.com/office/drawing/2014/main" id="{76C10000-420D-438B-A79B-F494E2CB69AD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47" name="Retângulo: Cantos Arredondados 46">
            <a:hlinkClick r:id="rId9" action="ppaction://hlinksldjump"/>
            <a:extLst>
              <a:ext uri="{FF2B5EF4-FFF2-40B4-BE49-F238E27FC236}">
                <a16:creationId xmlns:a16="http://schemas.microsoft.com/office/drawing/2014/main" id="{6AC79138-53DD-4496-B320-8ED35D4477D9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48" name="Retângulo: Cantos Arredondados 47">
            <a:hlinkClick r:id="rId10" action="ppaction://hlinksldjump"/>
            <a:extLst>
              <a:ext uri="{FF2B5EF4-FFF2-40B4-BE49-F238E27FC236}">
                <a16:creationId xmlns:a16="http://schemas.microsoft.com/office/drawing/2014/main" id="{2AC9855D-9E34-4CF5-B220-3AA7382915FB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49" name="Retângulo: Cantos Arredondados 48">
            <a:hlinkClick r:id="rId11" action="ppaction://hlinksldjump"/>
            <a:extLst>
              <a:ext uri="{FF2B5EF4-FFF2-40B4-BE49-F238E27FC236}">
                <a16:creationId xmlns:a16="http://schemas.microsoft.com/office/drawing/2014/main" id="{D4102975-51C7-4E63-83A4-331364FCE0C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50" name="Retângulo: Cantos Arredondados 49">
            <a:extLst>
              <a:ext uri="{FF2B5EF4-FFF2-40B4-BE49-F238E27FC236}">
                <a16:creationId xmlns:a16="http://schemas.microsoft.com/office/drawing/2014/main" id="{96C70580-0551-4D1A-8559-28639140725E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1" name="Retângulo: Cantos Arredondados 50">
            <a:extLst>
              <a:ext uri="{FF2B5EF4-FFF2-40B4-BE49-F238E27FC236}">
                <a16:creationId xmlns:a16="http://schemas.microsoft.com/office/drawing/2014/main" id="{A8DFCA1C-3D6A-42E1-A3D2-93ABB71B4A52}"/>
              </a:ext>
            </a:extLst>
          </p:cNvPr>
          <p:cNvSpPr/>
          <p:nvPr/>
        </p:nvSpPr>
        <p:spPr>
          <a:xfrm>
            <a:off x="2124000" y="3866832"/>
            <a:ext cx="9859637" cy="1767168"/>
          </a:xfrm>
          <a:prstGeom prst="roundRect">
            <a:avLst/>
          </a:prstGeom>
          <a:solidFill>
            <a:schemeClr val="bg1"/>
          </a:solidFill>
          <a:ln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Retângulo 51">
            <a:extLst>
              <a:ext uri="{FF2B5EF4-FFF2-40B4-BE49-F238E27FC236}">
                <a16:creationId xmlns:a16="http://schemas.microsoft.com/office/drawing/2014/main" id="{C980B42C-6006-4B08-B77A-097D3F2FD66E}"/>
              </a:ext>
            </a:extLst>
          </p:cNvPr>
          <p:cNvSpPr/>
          <p:nvPr/>
        </p:nvSpPr>
        <p:spPr>
          <a:xfrm>
            <a:off x="2364711" y="4029114"/>
            <a:ext cx="13933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GB" sz="2400" b="1" u="sng" dirty="0">
                <a:solidFill>
                  <a:srgbClr val="29A6FF"/>
                </a:solidFill>
              </a:rPr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/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pt-PT" sz="2400" b="0" i="1" smtClean="0">
                                  <a:solidFill>
                                    <a:srgbClr val="0C2B8E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e>
                              <m:r>
                                <a:rPr lang="pt-PT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GB" sz="2400" dirty="0"/>
                  <a:t> 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solidFill>
                                        <a:srgbClr val="0C2B8E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pt-PT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"/>
                            <m:ctrlPr>
                              <a:rPr lang="en-GB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4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  <m:mr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5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  <m:e>
                                  <m:d>
                                    <m:dPr>
                                      <m:begChr m:val=""/>
                                      <m:endChr m:val=""/>
                                      <m:ctrlPr>
                                        <a:rPr lang="en-GB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m>
                                        <m:mPr>
                                          <m:plcHide m:val="on"/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GB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solidFill>
                                                  <a:srgbClr val="0C2B8E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e>
                                          <m:e>
                                            <m:r>
                                              <a:rPr lang="pt-PT" sz="24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d>
                                </m:e>
                              </m:mr>
                            </m:m>
                          </m:e>
                        </m:d>
                      </m:e>
                    </m:d>
                  </m:oMath>
                </a14:m>
                <a:r>
                  <a:rPr lang="en-GB" sz="2400" dirty="0"/>
                  <a:t>, </a:t>
                </a:r>
                <a:r>
                  <a:rPr lang="pt-PT" sz="2400" dirty="0"/>
                  <a:t>…</a:t>
                </a:r>
                <a:endParaRPr lang="en-GB" sz="2400" dirty="0"/>
              </a:p>
            </p:txBody>
          </p:sp>
        </mc:Choice>
        <mc:Fallback xmlns="">
          <p:sp>
            <p:nvSpPr>
              <p:cNvPr id="53" name="Retângulo 52">
                <a:extLst>
                  <a:ext uri="{FF2B5EF4-FFF2-40B4-BE49-F238E27FC236}">
                    <a16:creationId xmlns:a16="http://schemas.microsoft.com/office/drawing/2014/main" id="{844941ED-99AC-4CA5-8DDA-DB1360A83E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752" y="4002771"/>
                <a:ext cx="5807744" cy="14719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Retângulo 53">
            <a:extLst>
              <a:ext uri="{FF2B5EF4-FFF2-40B4-BE49-F238E27FC236}">
                <a16:creationId xmlns:a16="http://schemas.microsoft.com/office/drawing/2014/main" id="{C64F9518-CDA3-4AFE-941D-423A165105C2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TRIANGULAR MATRICES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58541A4F-DB71-4D1D-BCAE-467A79ABBC43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Lower Triangular matrix</a:t>
            </a:r>
            <a:r>
              <a:rPr lang="en-GB" sz="2400" dirty="0">
                <a:solidFill>
                  <a:sysClr val="windowText" lastClr="000000"/>
                </a:solidFill>
              </a:rPr>
              <a:t> is a square matrix where </a:t>
            </a:r>
            <a:r>
              <a:rPr lang="en-GB" sz="2400" b="1" dirty="0"/>
              <a:t>all the elements above the diagonal entries are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6" name="Retângulo 55">
                <a:extLst>
                  <a:ext uri="{FF2B5EF4-FFF2-40B4-BE49-F238E27FC236}">
                    <a16:creationId xmlns:a16="http://schemas.microsoft.com/office/drawing/2014/main" id="{1653BF93-7196-4926-9B2A-20B8D99C6C2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riângulo retângulo 2">
            <a:extLst>
              <a:ext uri="{FF2B5EF4-FFF2-40B4-BE49-F238E27FC236}">
                <a16:creationId xmlns:a16="http://schemas.microsoft.com/office/drawing/2014/main" id="{63F23E85-8886-450E-86EC-31138D50687C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736D337E-4331-45F2-AE77-BFA47E1F8967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 de Texto 2">
            <a:extLst>
              <a:ext uri="{FF2B5EF4-FFF2-40B4-BE49-F238E27FC236}">
                <a16:creationId xmlns:a16="http://schemas.microsoft.com/office/drawing/2014/main" id="{6D31DF5C-FD8B-436E-A68F-CCD232EA6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/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pt-PT" sz="24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pt-PT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PT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pt-PT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PT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pt-PT" sz="2400" i="1"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=1,2,…,</m:t>
                        </m:r>
                        <m:r>
                          <a:rPr lang="pt-PT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PT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ysClr val="windowText" lastClr="000000"/>
                    </a:solidFill>
                  </a:rPr>
                  <a:t>is lower triangular if</a:t>
                </a:r>
                <a:endParaRPr lang="en-GB" sz="2400" dirty="0"/>
              </a:p>
            </p:txBody>
          </p:sp>
        </mc:Choice>
        <mc:Fallback xmlns="">
          <p:sp>
            <p:nvSpPr>
              <p:cNvPr id="4" name="Retângulo 3">
                <a:extLst>
                  <a:ext uri="{FF2B5EF4-FFF2-40B4-BE49-F238E27FC236}">
                    <a16:creationId xmlns:a16="http://schemas.microsoft.com/office/drawing/2014/main" id="{106454BC-857E-44DD-9B3C-4BD641B1D5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9026" y="2304938"/>
                <a:ext cx="5088575" cy="609719"/>
              </a:xfrm>
              <a:prstGeom prst="rect">
                <a:avLst/>
              </a:prstGeom>
              <a:blipFill>
                <a:blip r:embed="rId14"/>
                <a:stretch>
                  <a:fillRect t="-3000" r="-600" b="-3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/>
              <p:nvPr/>
            </p:nvSpPr>
            <p:spPr>
              <a:xfrm>
                <a:off x="4761052" y="2977491"/>
                <a:ext cx="2787060" cy="496674"/>
              </a:xfrm>
              <a:prstGeom prst="rect">
                <a:avLst/>
              </a:prstGeom>
              <a:ln>
                <a:solidFill>
                  <a:srgbClr val="F25E4F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pt-PT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b>
                        <m:r>
                          <a:rPr lang="pt-PT" sz="2400" b="1" i="1">
                            <a:latin typeface="Cambria Math" panose="02040503050406030204" pitchFamily="18" charset="0"/>
                          </a:rPr>
                          <m:t>𝒊𝒋</m:t>
                        </m:r>
                      </m:sub>
                    </m:sSub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𝒊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pt-PT" sz="2400" b="1" i="1" smtClean="0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GB" sz="2400" b="1" dirty="0">
                    <a:solidFill>
                      <a:sysClr val="windowText" lastClr="000000"/>
                    </a:solidFill>
                  </a:rPr>
                  <a:t> </a:t>
                </a:r>
                <a:endParaRPr lang="en-GB" sz="2400" b="1" dirty="0"/>
              </a:p>
            </p:txBody>
          </p:sp>
        </mc:Choice>
        <mc:Fallback xmlns="">
          <p:sp>
            <p:nvSpPr>
              <p:cNvPr id="59" name="Retângulo 58">
                <a:extLst>
                  <a:ext uri="{FF2B5EF4-FFF2-40B4-BE49-F238E27FC236}">
                    <a16:creationId xmlns:a16="http://schemas.microsoft.com/office/drawing/2014/main" id="{30C3838B-F1A0-4669-952F-7E50E432DF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1052" y="2977491"/>
                <a:ext cx="2787060" cy="496674"/>
              </a:xfrm>
              <a:prstGeom prst="rect">
                <a:avLst/>
              </a:prstGeom>
              <a:blipFill>
                <a:blip r:embed="rId15"/>
                <a:stretch>
                  <a:fillRect t="-7143" b="-19048"/>
                </a:stretch>
              </a:blipFill>
              <a:ln>
                <a:solidFill>
                  <a:srgbClr val="F25E4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tângulo 59">
            <a:extLst>
              <a:ext uri="{FF2B5EF4-FFF2-40B4-BE49-F238E27FC236}">
                <a16:creationId xmlns:a16="http://schemas.microsoft.com/office/drawing/2014/main" id="{EA136401-1071-40DC-B14D-F80BB3D60E57}"/>
              </a:ext>
            </a:extLst>
          </p:cNvPr>
          <p:cNvSpPr/>
          <p:nvPr/>
        </p:nvSpPr>
        <p:spPr>
          <a:xfrm>
            <a:off x="6154582" y="1562767"/>
            <a:ext cx="1969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ysClr val="windowText" lastClr="000000"/>
                </a:solidFill>
              </a:rPr>
              <a:t>In this sense:</a:t>
            </a:r>
            <a:endParaRPr lang="en-GB" sz="2400" dirty="0"/>
          </a:p>
        </p:txBody>
      </p:sp>
      <p:sp>
        <p:nvSpPr>
          <p:cNvPr id="61" name="Retângulo: Cantos Arredondados 60">
            <a:extLst>
              <a:ext uri="{FF2B5EF4-FFF2-40B4-BE49-F238E27FC236}">
                <a16:creationId xmlns:a16="http://schemas.microsoft.com/office/drawing/2014/main" id="{89207C4E-304D-4798-A31A-1A31F402A653}"/>
              </a:ext>
            </a:extLst>
          </p:cNvPr>
          <p:cNvSpPr/>
          <p:nvPr/>
        </p:nvSpPr>
        <p:spPr>
          <a:xfrm>
            <a:off x="2174919" y="5796282"/>
            <a:ext cx="9403655" cy="919401"/>
          </a:xfrm>
          <a:prstGeom prst="round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ysClr val="windowText" lastClr="000000"/>
                </a:solidFill>
              </a:rPr>
              <a:t>Notice</a:t>
            </a:r>
            <a:r>
              <a:rPr lang="en-GB" sz="2400" dirty="0">
                <a:solidFill>
                  <a:sysClr val="windowText" lastClr="000000"/>
                </a:solidFill>
              </a:rPr>
              <a:t>, once again, that there is </a:t>
            </a:r>
            <a:r>
              <a:rPr lang="en-GB" sz="2400" b="1" dirty="0">
                <a:solidFill>
                  <a:sysClr val="windowText" lastClr="000000"/>
                </a:solidFill>
              </a:rPr>
              <a:t>no reference to the main </a:t>
            </a:r>
            <a:r>
              <a:rPr lang="en-GB" sz="2400" dirty="0">
                <a:solidFill>
                  <a:sysClr val="windowText" lastClr="000000"/>
                </a:solidFill>
              </a:rPr>
              <a:t>or </a:t>
            </a:r>
            <a:r>
              <a:rPr lang="en-GB" sz="2400" b="1" dirty="0">
                <a:solidFill>
                  <a:sysClr val="windowText" lastClr="000000"/>
                </a:solidFill>
              </a:rPr>
              <a:t>other entrances</a:t>
            </a:r>
            <a:r>
              <a:rPr lang="en-GB" sz="2400" dirty="0">
                <a:solidFill>
                  <a:sysClr val="windowText" lastClr="000000"/>
                </a:solidFill>
              </a:rPr>
              <a:t> that may, also, be null (or not)!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978FD384-4A98-4D2B-852B-E1B91F9EB7B6}"/>
              </a:ext>
            </a:extLst>
          </p:cNvPr>
          <p:cNvSpPr/>
          <p:nvPr/>
        </p:nvSpPr>
        <p:spPr>
          <a:xfrm>
            <a:off x="4129086" y="4361327"/>
            <a:ext cx="865507" cy="723581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orma livre: Forma 36">
            <a:extLst>
              <a:ext uri="{FF2B5EF4-FFF2-40B4-BE49-F238E27FC236}">
                <a16:creationId xmlns:a16="http://schemas.microsoft.com/office/drawing/2014/main" id="{B679CD12-6974-4CDA-BD1B-CD9CBBAEEC61}"/>
              </a:ext>
            </a:extLst>
          </p:cNvPr>
          <p:cNvSpPr/>
          <p:nvPr/>
        </p:nvSpPr>
        <p:spPr>
          <a:xfrm>
            <a:off x="5264592" y="4128972"/>
            <a:ext cx="1604753" cy="1158329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Forma livre: Forma 37">
            <a:extLst>
              <a:ext uri="{FF2B5EF4-FFF2-40B4-BE49-F238E27FC236}">
                <a16:creationId xmlns:a16="http://schemas.microsoft.com/office/drawing/2014/main" id="{13CFA37C-3B68-4A9C-B8B7-BA369DC22306}"/>
              </a:ext>
            </a:extLst>
          </p:cNvPr>
          <p:cNvSpPr/>
          <p:nvPr/>
        </p:nvSpPr>
        <p:spPr>
          <a:xfrm>
            <a:off x="7079364" y="4049861"/>
            <a:ext cx="1893814" cy="1471941"/>
          </a:xfrm>
          <a:custGeom>
            <a:avLst/>
            <a:gdLst>
              <a:gd name="connsiteX0" fmla="*/ 161560 w 865507"/>
              <a:gd name="connsiteY0" fmla="*/ 19754 h 723581"/>
              <a:gd name="connsiteX1" fmla="*/ 864945 w 865507"/>
              <a:gd name="connsiteY1" fmla="*/ 592510 h 723581"/>
              <a:gd name="connsiteX2" fmla="*/ 61077 w 865507"/>
              <a:gd name="connsiteY2" fmla="*/ 682946 h 723581"/>
              <a:gd name="connsiteX3" fmla="*/ 71125 w 865507"/>
              <a:gd name="connsiteY3" fmla="*/ 59948 h 723581"/>
              <a:gd name="connsiteX4" fmla="*/ 191705 w 865507"/>
              <a:gd name="connsiteY4" fmla="*/ 59948 h 72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5507" h="723581">
                <a:moveTo>
                  <a:pt x="161560" y="19754"/>
                </a:moveTo>
                <a:cubicBezTo>
                  <a:pt x="521626" y="250866"/>
                  <a:pt x="881692" y="481978"/>
                  <a:pt x="864945" y="592510"/>
                </a:cubicBezTo>
                <a:cubicBezTo>
                  <a:pt x="848198" y="703042"/>
                  <a:pt x="193380" y="771706"/>
                  <a:pt x="61077" y="682946"/>
                </a:cubicBezTo>
                <a:cubicBezTo>
                  <a:pt x="-71226" y="594186"/>
                  <a:pt x="49354" y="163781"/>
                  <a:pt x="71125" y="59948"/>
                </a:cubicBezTo>
                <a:cubicBezTo>
                  <a:pt x="92896" y="-43885"/>
                  <a:pt x="142300" y="8031"/>
                  <a:pt x="191705" y="59948"/>
                </a:cubicBezTo>
              </a:path>
            </a:pathLst>
          </a:custGeom>
          <a:noFill/>
          <a:ln w="1905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216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25E4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  <p:bldP spid="53" grpId="0"/>
      <p:bldP spid="4" grpId="0"/>
      <p:bldP spid="59" grpId="0" animBg="1"/>
      <p:bldP spid="60" grpId="0"/>
      <p:bldP spid="61" grpId="0"/>
      <p:bldP spid="9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FDF0A37C-9013-4D38-A815-9399D06CF1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9" b="2994"/>
          <a:stretch/>
        </p:blipFill>
        <p:spPr>
          <a:xfrm>
            <a:off x="11668575" y="6441362"/>
            <a:ext cx="523425" cy="416638"/>
          </a:xfrm>
          <a:prstGeom prst="rect">
            <a:avLst/>
          </a:prstGeom>
        </p:spPr>
      </p:pic>
      <p:sp>
        <p:nvSpPr>
          <p:cNvPr id="52" name="Retângulo 51">
            <a:extLst>
              <a:ext uri="{FF2B5EF4-FFF2-40B4-BE49-F238E27FC236}">
                <a16:creationId xmlns:a16="http://schemas.microsoft.com/office/drawing/2014/main" id="{286D308E-63C5-47F1-9E0E-F3531A9487DA}"/>
              </a:ext>
            </a:extLst>
          </p:cNvPr>
          <p:cNvSpPr/>
          <p:nvPr/>
        </p:nvSpPr>
        <p:spPr>
          <a:xfrm>
            <a:off x="0" y="0"/>
            <a:ext cx="1800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9" name="Conexão reta 58">
            <a:extLst>
              <a:ext uri="{FF2B5EF4-FFF2-40B4-BE49-F238E27FC236}">
                <a16:creationId xmlns:a16="http://schemas.microsoft.com/office/drawing/2014/main" id="{A2760DBB-EBA6-49AA-9F22-3CB1272274CE}"/>
              </a:ext>
            </a:extLst>
          </p:cNvPr>
          <p:cNvCxnSpPr/>
          <p:nvPr/>
        </p:nvCxnSpPr>
        <p:spPr>
          <a:xfrm>
            <a:off x="1854000" y="0"/>
            <a:ext cx="0" cy="6858000"/>
          </a:xfrm>
          <a:prstGeom prst="line">
            <a:avLst/>
          </a:prstGeom>
          <a:ln w="12700">
            <a:solidFill>
              <a:srgbClr val="29A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exão reta 59">
            <a:extLst>
              <a:ext uri="{FF2B5EF4-FFF2-40B4-BE49-F238E27FC236}">
                <a16:creationId xmlns:a16="http://schemas.microsoft.com/office/drawing/2014/main" id="{F2AAEAA8-F003-4A11-BD60-DEB920BA3660}"/>
              </a:ext>
            </a:extLst>
          </p:cNvPr>
          <p:cNvCxnSpPr/>
          <p:nvPr/>
        </p:nvCxnSpPr>
        <p:spPr>
          <a:xfrm>
            <a:off x="1828800" y="0"/>
            <a:ext cx="0" cy="6858000"/>
          </a:xfrm>
          <a:prstGeom prst="line">
            <a:avLst/>
          </a:prstGeom>
          <a:ln w="12700">
            <a:solidFill>
              <a:srgbClr val="F25E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>
            <a:extLst>
              <a:ext uri="{FF2B5EF4-FFF2-40B4-BE49-F238E27FC236}">
                <a16:creationId xmlns:a16="http://schemas.microsoft.com/office/drawing/2014/main" id="{320E92BB-215D-4A62-ACC1-CA638D27C60A}"/>
              </a:ext>
            </a:extLst>
          </p:cNvPr>
          <p:cNvSpPr/>
          <p:nvPr/>
        </p:nvSpPr>
        <p:spPr>
          <a:xfrm>
            <a:off x="0" y="0"/>
            <a:ext cx="1784068" cy="9360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 algn="ctr"/>
            <a:r>
              <a:rPr lang="en-GB" sz="2800" b="1" dirty="0">
                <a:ln w="6600">
                  <a:solidFill>
                    <a:srgbClr val="29A6FF"/>
                  </a:solidFill>
                  <a:prstDash val="solid"/>
                </a:ln>
                <a:solidFill>
                  <a:sysClr val="windowText" lastClr="000000">
                    <a:alpha val="97000"/>
                  </a:sysClr>
                </a:solidFill>
                <a:effectLst>
                  <a:glow rad="25400">
                    <a:srgbClr val="29A6FF">
                      <a:alpha val="40000"/>
                    </a:srgbClr>
                  </a:glow>
                  <a:outerShdw dist="38100" dir="2700000" algn="tl" rotWithShape="0">
                    <a:srgbClr val="F25E4F"/>
                  </a:outerShdw>
                </a:effectLst>
              </a:rPr>
              <a:t>Lesson 3</a:t>
            </a:r>
          </a:p>
        </p:txBody>
      </p:sp>
      <p:sp>
        <p:nvSpPr>
          <p:cNvPr id="29" name="Retângulo: Cantos Arredondados 28">
            <a:hlinkClick r:id="rId4" action="ppaction://hlinksldjump"/>
            <a:extLst>
              <a:ext uri="{FF2B5EF4-FFF2-40B4-BE49-F238E27FC236}">
                <a16:creationId xmlns:a16="http://schemas.microsoft.com/office/drawing/2014/main" id="{F43AAF1C-1C0F-4863-A104-561F630E8B80}"/>
              </a:ext>
            </a:extLst>
          </p:cNvPr>
          <p:cNvSpPr/>
          <p:nvPr/>
        </p:nvSpPr>
        <p:spPr>
          <a:xfrm>
            <a:off x="36000" y="3312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4.   </a:t>
            </a:r>
            <a:r>
              <a:rPr lang="en-GB" b="1" dirty="0">
                <a:solidFill>
                  <a:schemeClr val="tx1"/>
                </a:solidFill>
              </a:rPr>
              <a:t>Identity Matrices</a:t>
            </a:r>
          </a:p>
        </p:txBody>
      </p:sp>
      <p:sp>
        <p:nvSpPr>
          <p:cNvPr id="30" name="Retângulo: Cantos Arredondados 29">
            <a:hlinkClick r:id="rId5" action="ppaction://hlinksldjump"/>
            <a:extLst>
              <a:ext uri="{FF2B5EF4-FFF2-40B4-BE49-F238E27FC236}">
                <a16:creationId xmlns:a16="http://schemas.microsoft.com/office/drawing/2014/main" id="{EE7AE764-2152-4808-AFE5-026FCF84C25E}"/>
              </a:ext>
            </a:extLst>
          </p:cNvPr>
          <p:cNvSpPr/>
          <p:nvPr/>
        </p:nvSpPr>
        <p:spPr>
          <a:xfrm>
            <a:off x="36000" y="4086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5. </a:t>
            </a:r>
            <a:r>
              <a:rPr lang="en-GB" b="1" dirty="0">
                <a:solidFill>
                  <a:schemeClr val="tx1"/>
                </a:solidFill>
              </a:rPr>
              <a:t>Scalar Matrices</a:t>
            </a:r>
          </a:p>
        </p:txBody>
      </p:sp>
      <p:sp>
        <p:nvSpPr>
          <p:cNvPr id="33" name="Retângulo: Cantos Arredondados 32">
            <a:hlinkClick r:id="rId6" action="ppaction://hlinksldjump"/>
            <a:extLst>
              <a:ext uri="{FF2B5EF4-FFF2-40B4-BE49-F238E27FC236}">
                <a16:creationId xmlns:a16="http://schemas.microsoft.com/office/drawing/2014/main" id="{8735DA8C-F83F-437D-B244-2AE3F6F0FBE6}"/>
              </a:ext>
            </a:extLst>
          </p:cNvPr>
          <p:cNvSpPr/>
          <p:nvPr/>
        </p:nvSpPr>
        <p:spPr>
          <a:xfrm>
            <a:off x="36000" y="486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6.   </a:t>
            </a:r>
            <a:r>
              <a:rPr lang="en-GB" b="1" dirty="0">
                <a:solidFill>
                  <a:schemeClr val="tx1"/>
                </a:solidFill>
              </a:rPr>
              <a:t>Null Matrices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6BC42CBA-1D98-4DD5-8CD6-2A71F05C7093}"/>
              </a:ext>
            </a:extLst>
          </p:cNvPr>
          <p:cNvSpPr/>
          <p:nvPr/>
        </p:nvSpPr>
        <p:spPr>
          <a:xfrm>
            <a:off x="0" y="6372000"/>
            <a:ext cx="1800000" cy="4860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EDB4CAAD-366B-412B-BA21-5BCA601EF123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16" y="6391235"/>
            <a:ext cx="635028" cy="475328"/>
          </a:xfrm>
          <a:prstGeom prst="rect">
            <a:avLst/>
          </a:prstGeom>
        </p:spPr>
      </p:pic>
      <p:sp>
        <p:nvSpPr>
          <p:cNvPr id="41" name="Retângulo: Cantos Arredondados 40">
            <a:hlinkClick r:id="rId8" action="ppaction://hlinksldjump"/>
            <a:extLst>
              <a:ext uri="{FF2B5EF4-FFF2-40B4-BE49-F238E27FC236}">
                <a16:creationId xmlns:a16="http://schemas.microsoft.com/office/drawing/2014/main" id="{B34A7A77-1A34-4BF9-B8DA-224D8F2C887A}"/>
              </a:ext>
            </a:extLst>
          </p:cNvPr>
          <p:cNvSpPr/>
          <p:nvPr/>
        </p:nvSpPr>
        <p:spPr>
          <a:xfrm>
            <a:off x="36000" y="990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1.  </a:t>
            </a:r>
            <a:r>
              <a:rPr lang="en-GB" b="1" dirty="0">
                <a:solidFill>
                  <a:schemeClr val="tx1"/>
                </a:solidFill>
              </a:rPr>
              <a:t>Square Matrices: …</a:t>
            </a:r>
          </a:p>
        </p:txBody>
      </p:sp>
      <p:sp>
        <p:nvSpPr>
          <p:cNvPr id="42" name="Retângulo: Cantos Arredondados 41">
            <a:hlinkClick r:id="rId9" action="ppaction://hlinksldjump"/>
            <a:extLst>
              <a:ext uri="{FF2B5EF4-FFF2-40B4-BE49-F238E27FC236}">
                <a16:creationId xmlns:a16="http://schemas.microsoft.com/office/drawing/2014/main" id="{5FF3DA2F-AEB6-41B9-BB0F-BE28B0227494}"/>
              </a:ext>
            </a:extLst>
          </p:cNvPr>
          <p:cNvSpPr/>
          <p:nvPr/>
        </p:nvSpPr>
        <p:spPr>
          <a:xfrm>
            <a:off x="36000" y="176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2. </a:t>
            </a:r>
            <a:r>
              <a:rPr lang="en-GB" b="1" dirty="0">
                <a:solidFill>
                  <a:schemeClr val="tx1"/>
                </a:solidFill>
              </a:rPr>
              <a:t>Triangular Matrices</a:t>
            </a:r>
          </a:p>
        </p:txBody>
      </p:sp>
      <p:sp>
        <p:nvSpPr>
          <p:cNvPr id="44" name="Retângulo: Cantos Arredondados 43">
            <a:hlinkClick r:id="rId10" action="ppaction://hlinksldjump"/>
            <a:extLst>
              <a:ext uri="{FF2B5EF4-FFF2-40B4-BE49-F238E27FC236}">
                <a16:creationId xmlns:a16="http://schemas.microsoft.com/office/drawing/2014/main" id="{1A2CB8DA-B191-43EE-8460-9345C959A82C}"/>
              </a:ext>
            </a:extLst>
          </p:cNvPr>
          <p:cNvSpPr/>
          <p:nvPr/>
        </p:nvSpPr>
        <p:spPr>
          <a:xfrm>
            <a:off x="36000" y="2538000"/>
            <a:ext cx="1728000" cy="7200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25E4F"/>
                </a:solidFill>
              </a:rPr>
              <a:t>3.   </a:t>
            </a:r>
            <a:r>
              <a:rPr lang="en-GB" b="1" dirty="0">
                <a:solidFill>
                  <a:schemeClr val="tx1"/>
                </a:solidFill>
              </a:rPr>
              <a:t>Diagonal Matrices</a:t>
            </a:r>
          </a:p>
        </p:txBody>
      </p:sp>
      <p:sp>
        <p:nvSpPr>
          <p:cNvPr id="45" name="Retângulo: Cantos Arredondados 44">
            <a:hlinkClick r:id="rId11" action="ppaction://hlinksldjump"/>
            <a:extLst>
              <a:ext uri="{FF2B5EF4-FFF2-40B4-BE49-F238E27FC236}">
                <a16:creationId xmlns:a16="http://schemas.microsoft.com/office/drawing/2014/main" id="{13E96E4C-8C6C-47DB-B5EE-7C69E7515DE3}"/>
              </a:ext>
            </a:extLst>
          </p:cNvPr>
          <p:cNvSpPr/>
          <p:nvPr/>
        </p:nvSpPr>
        <p:spPr>
          <a:xfrm>
            <a:off x="36000" y="5634000"/>
            <a:ext cx="1728000" cy="720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29A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Try it!</a:t>
            </a:r>
          </a:p>
        </p:txBody>
      </p:sp>
      <p:sp>
        <p:nvSpPr>
          <p:cNvPr id="47" name="Retângulo: Cantos Arredondados 46">
            <a:extLst>
              <a:ext uri="{FF2B5EF4-FFF2-40B4-BE49-F238E27FC236}">
                <a16:creationId xmlns:a16="http://schemas.microsoft.com/office/drawing/2014/main" id="{AFA975DA-8373-4561-A804-9E5859588BBD}"/>
              </a:ext>
            </a:extLst>
          </p:cNvPr>
          <p:cNvSpPr/>
          <p:nvPr/>
        </p:nvSpPr>
        <p:spPr>
          <a:xfrm>
            <a:off x="2124000" y="977544"/>
            <a:ext cx="9859639" cy="2783879"/>
          </a:xfrm>
          <a:prstGeom prst="roundRect">
            <a:avLst/>
          </a:prstGeom>
          <a:solidFill>
            <a:schemeClr val="bg1"/>
          </a:solidFill>
          <a:ln cmpd="thickThin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noAutofit/>
          </a:bodyPr>
          <a:lstStyle/>
          <a:p>
            <a:pPr algn="just"/>
            <a:endParaRPr lang="en-GB" sz="2400" b="1" u="sng" dirty="0">
              <a:solidFill>
                <a:srgbClr val="F25E4F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  <a:p>
            <a:pPr algn="just"/>
            <a:endParaRPr lang="en-GB" sz="2400" dirty="0">
              <a:solidFill>
                <a:sysClr val="windowText" lastClr="000000"/>
              </a:solidFill>
            </a:endParaRPr>
          </a:p>
        </p:txBody>
      </p:sp>
      <p:sp>
        <p:nvSpPr>
          <p:cNvPr id="53" name="Retângulo 52">
            <a:extLst>
              <a:ext uri="{FF2B5EF4-FFF2-40B4-BE49-F238E27FC236}">
                <a16:creationId xmlns:a16="http://schemas.microsoft.com/office/drawing/2014/main" id="{10E01E93-31CB-4E4E-A30E-69B45E8356A3}"/>
              </a:ext>
            </a:extLst>
          </p:cNvPr>
          <p:cNvSpPr/>
          <p:nvPr/>
        </p:nvSpPr>
        <p:spPr>
          <a:xfrm>
            <a:off x="2124000" y="212235"/>
            <a:ext cx="96945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rgbClr val="0C2B8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DIAGONAL MATRICES</a:t>
            </a:r>
            <a:endParaRPr lang="en-GB" sz="2800" b="1" dirty="0">
              <a:solidFill>
                <a:srgbClr val="F25E4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Retângulo 53">
            <a:extLst>
              <a:ext uri="{FF2B5EF4-FFF2-40B4-BE49-F238E27FC236}">
                <a16:creationId xmlns:a16="http://schemas.microsoft.com/office/drawing/2014/main" id="{EE5F2814-9599-4462-91B3-463376024951}"/>
              </a:ext>
            </a:extLst>
          </p:cNvPr>
          <p:cNvSpPr/>
          <p:nvPr/>
        </p:nvSpPr>
        <p:spPr>
          <a:xfrm>
            <a:off x="2364711" y="1195218"/>
            <a:ext cx="93038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b="1" dirty="0">
                <a:solidFill>
                  <a:srgbClr val="F25E4F"/>
                </a:solidFill>
              </a:rPr>
              <a:t>Diagonal matrix</a:t>
            </a:r>
            <a:r>
              <a:rPr lang="en-GB" sz="2400" dirty="0">
                <a:solidFill>
                  <a:sysClr val="windowText" lastClr="000000"/>
                </a:solidFill>
              </a:rPr>
              <a:t> is a square matrix where </a:t>
            </a:r>
            <a:r>
              <a:rPr lang="en-GB" sz="2400" b="1" dirty="0"/>
              <a:t>all the non diagonal elements are zero</a:t>
            </a:r>
            <a:r>
              <a:rPr lang="en-GB" sz="2400" dirty="0">
                <a:solidFill>
                  <a:sysClr val="windowText" lastClr="000000"/>
                </a:solidFill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/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GB" sz="2800" i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pt-PT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GB" sz="2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5" name="Retângulo 54">
                <a:extLst>
                  <a:ext uri="{FF2B5EF4-FFF2-40B4-BE49-F238E27FC236}">
                    <a16:creationId xmlns:a16="http://schemas.microsoft.com/office/drawing/2014/main" id="{5DE4DB75-CEA8-438D-9BE1-B9EEAB8BE7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8823" y="1758892"/>
                <a:ext cx="3667200" cy="170181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riângulo retângulo 55">
            <a:extLst>
              <a:ext uri="{FF2B5EF4-FFF2-40B4-BE49-F238E27FC236}">
                <a16:creationId xmlns:a16="http://schemas.microsoft.com/office/drawing/2014/main" id="{210FD517-7C79-4080-94CD-67DF03D22636}"/>
              </a:ext>
            </a:extLst>
          </p:cNvPr>
          <p:cNvSpPr/>
          <p:nvPr/>
        </p:nvSpPr>
        <p:spPr>
          <a:xfrm flipH="1" flipV="1">
            <a:off x="8541806" y="1793599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F371826F-E2D4-4762-871D-A8AFAB774889}"/>
              </a:ext>
            </a:extLst>
          </p:cNvPr>
          <p:cNvCxnSpPr>
            <a:cxnSpLocks/>
          </p:cNvCxnSpPr>
          <p:nvPr/>
        </p:nvCxnSpPr>
        <p:spPr>
          <a:xfrm flipH="1">
            <a:off x="11149434" y="253800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Caixa de Texto 2">
            <a:extLst>
              <a:ext uri="{FF2B5EF4-FFF2-40B4-BE49-F238E27FC236}">
                <a16:creationId xmlns:a16="http://schemas.microsoft.com/office/drawing/2014/main" id="{E49FFDDB-100D-4F79-AD9B-98FAC7957F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0375" y="2073771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riângulo retângulo 65">
            <a:extLst>
              <a:ext uri="{FF2B5EF4-FFF2-40B4-BE49-F238E27FC236}">
                <a16:creationId xmlns:a16="http://schemas.microsoft.com/office/drawing/2014/main" id="{14371E43-9C3E-4414-9E50-AC075CAE7C47}"/>
              </a:ext>
            </a:extLst>
          </p:cNvPr>
          <p:cNvSpPr/>
          <p:nvPr/>
        </p:nvSpPr>
        <p:spPr>
          <a:xfrm>
            <a:off x="8110010" y="2049857"/>
            <a:ext cx="2562336" cy="1358863"/>
          </a:xfrm>
          <a:prstGeom prst="rtTriangle">
            <a:avLst/>
          </a:prstGeom>
          <a:noFill/>
          <a:ln w="38100">
            <a:solidFill>
              <a:srgbClr val="F25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7" name="Conexão reta unidirecional 66">
            <a:extLst>
              <a:ext uri="{FF2B5EF4-FFF2-40B4-BE49-F238E27FC236}">
                <a16:creationId xmlns:a16="http://schemas.microsoft.com/office/drawing/2014/main" id="{67EBF9F1-DFAA-4919-A90D-A76FE977E2AA}"/>
              </a:ext>
            </a:extLst>
          </p:cNvPr>
          <p:cNvCxnSpPr>
            <a:cxnSpLocks/>
          </p:cNvCxnSpPr>
          <p:nvPr/>
        </p:nvCxnSpPr>
        <p:spPr>
          <a:xfrm>
            <a:off x="7741108" y="2688720"/>
            <a:ext cx="335280" cy="0"/>
          </a:xfrm>
          <a:prstGeom prst="straightConnector1">
            <a:avLst/>
          </a:prstGeom>
          <a:ln w="57150">
            <a:solidFill>
              <a:srgbClr val="F25E4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aixa de Texto 2">
            <a:extLst>
              <a:ext uri="{FF2B5EF4-FFF2-40B4-BE49-F238E27FC236}">
                <a16:creationId xmlns:a16="http://schemas.microsoft.com/office/drawing/2014/main" id="{2DC564E1-79EC-4CD0-9E55-0E5AD95717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8113" y="2233112"/>
            <a:ext cx="716280" cy="108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4800" dirty="0">
                <a:solidFill>
                  <a:srgbClr val="F25E4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endParaRPr lang="en-GB" sz="1100" dirty="0">
              <a:solidFill>
                <a:srgbClr val="F25E4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91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3" grpId="0"/>
      <p:bldP spid="54" grpId="0"/>
      <p:bldP spid="55" grpId="0"/>
      <p:bldP spid="56" grpId="0" animBg="1"/>
      <p:bldP spid="65" grpId="0"/>
      <p:bldP spid="66" grpId="0" animBg="1"/>
      <p:bldP spid="6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OJECT_VERSION" val="9.3"/>
  <p:tag name="ISPRING_PROJECT_FOLDER_UPDATED" val="1"/>
  <p:tag name="ISPRING_FIRST_PUBLISH" val="1"/>
  <p:tag name="ISPRING_LMS_API_VERSION" val="SCORM 1.2"/>
  <p:tag name="ISPRING_ULTRA_SCORM_COURSE_ID" val="1659377C-373D-46B5-8979-918BB94479B4"/>
  <p:tag name="ISPRING_CMI5_LAUNCH_METHOD" val="any window"/>
  <p:tag name="ISPRINGCLOUDFOLDERID" val="1"/>
  <p:tag name="ISPRINGONLINEFOLDERID" val="1"/>
  <p:tag name="ISPRING_SCORM_RATE_SLIDES" val="0"/>
  <p:tag name="ISPRING_CURRENT_PLAYER_ID" val="universal"/>
  <p:tag name="ISPRING_PRESENTATION_COURSE_TITLE" val="L1 version 1"/>
  <p:tag name="ISPRING_UUID" val="{A7497770-1CF3-4A5E-9DA3-036E8EA688D5}"/>
  <p:tag name="ISPRING_OUTPUT_FOLDER" val="[[&quot;*\uFFFD\uFFFD\uFFFD{BB4CDCA5-F38E-475C-8C53-186BBAA01A72}&quot;,&quot;C:\\Users\\filom\\Documents\\ENGIMATH\\LESSONS\\MATRICES\\LESSON 3&quot;]]"/>
  <p:tag name="ISPRING_SCORM_RATE_QUIZZES" val="1"/>
  <p:tag name="ISPRING_SCORM_PASSING_SCORE" val="80.000000"/>
  <p:tag name="ISPRING_RESOURCE_FOLDER" val="C:\Users\filom\Documents\ENGIMATH\LESSONS\MATRICES\LESSON 3\Lesson_03_Q2\"/>
  <p:tag name="ISPRING_PRESENTATION_PATH" val="C:\Users\filom\Documents\ENGIMATH\LESSONS\MATRICES\LESSON 3\Lesson_03_Q2.pptx"/>
  <p:tag name="ISPRING_SCREEN_RECS_UPDATED" val="C:\Users\filom\Documents\ENGIMATH\LESSONS\MATRICES\LESSON 3\Lesson_03_Q2\"/>
  <p:tag name="ISPRING_ULTRA_SCORM_COURCE_TITLE" val="Lesson_03_Q2"/>
  <p:tag name="ISPRING_PRESENTATION_TITLE" val="Lesson_03_Q2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SCALE&quot;},&quot;compressionSettings&quot;:{&quot;imageSettings&quot;:{&quot;jpegQuality&quot;:100,&quot;optimizeImageForResolution&quot;:&quot;T_TRUE&quot;,&quot;optimizeImageForResolutionWidth&quot;:2048,&quot;optimizeImageForResolutionHeight&quot;:1536},&quot;audioQuality&quot;:90,&quot;videoQuality&quot;:80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publishDestination&quot;:&quot;LMS&quot;,&quot;wordSettings&quot;:{&quot;printCopies&quot;:1}}"/>
  <p:tag name="ISPRING_PLAYERS_CUSTOMIZATION_2" val="UEsDBBQAAgAIABJEbE5rXzME1QIAAPcHAAAPAAAAbm9uZS9wbGF5ZXIueG1spVVbb9owFH6mUv9D5PfaMLStQqHVVAntYa0qdbe3yCQm8erYnu2Qsl+/Y+cCSYFtGhLIOTnfd26fD/HtSymiLTOWK7lEMzxFEZOpyrjMl+jL59XVNbq9ubyItaA7ZiKeLZFUkqEoYzY1XDvAPVJXLNGBAQMpirThynC3A9op0PZB5lN0eTEBF2mXqHBOLwip6xpzCwiZWyUqT2JxqkqiDbNMOmZIkwGKOuzC/RkN31JJ4naa2QOkdv8euCXpOV4sH5DUc6xMTt5MpzPy/f7TU1qwkl5xaR2VKfQLmjgJXVzT9PleZZVg1tsmcZPkE3POJxFsk9gt+OxaRtakS9Q4JCWzlubMYiFzRHq/jrMjaDCdNaEySyTd8pz62hLbeoUR7UlsoYxLK9ein9lurajJkt5+4B+TIxnHG0Ft0fLZQS2B/5m3xQS/xD8fzSVUVK0FtwW8OoTsrceLIMOocRl6HBT7AIpdeRIUGfaz4oZl4fFrr/vpDDWxZCVEyA7bOgUbnFY0dcrs7gABgm3Fgnt94EYfOIA8PBwe4PDYTWZPgroqN4y6yrCuRZN4yzOmHqgxYU43Gyosi8nI2oLJEB2TptZ2OvtJxIUrxdu/GIr3G83khz03kgD4z4l8BI6+H1xm7GXF4bVjJXTUMWi1t2GnBfbh9unYal0eXKCBaa9+GAnUEDlqcgb3PaOOkr2dnIKujaot6KLSGqT/muL1+z4vMk5sNJh+GjE5sgjitLJOlfxXGPVgQ7hFmOkZ8V5eRKc+HeiD5j3k/fQcorkIMKFkkFJ3LTbnsHAttpzVTx3FVWvAGpbWkd3mT6OF5k2P/nZ128gbEt1YxnuLuUo3Xp18Kz3yydiGVsLdHdYyXJYBOqr1+J48xvUNdKrqJ/6LRTXP/F/hbA4NjgrG8wJk8+56fsAgVErFMHwwnYq4UbLrA8YkPDW/YRLdRm4V0ojrhJDiVv5w/A1QSwMEFAACAAgAqZp6Trj5mLriAgAAZwoAABgAAABub25lL2NvbW1vbl9tZXNzYWdlcy5sbmetVl1v2jAUfa/U/2BF6tvWbm97gKAAbmU1JDQxpd2L5SYuWE1iFjt07NfvxoEOtqEArYQibOd+nXPudTq9n3mGlqLUUhVd5+vlFweJIlGpLGZdZ0KvP39zkDa8SHmmCtF1CuWgnnt+1sl4Mav4TMD/8zOEOrnQGpbarVd/1kimXWfcZ31vcMtoyLzxmPUnlIYB870+9h23z5OXztX69T3WgzCgUeizsRdgnwX4gTpu/TzObhzhe8etn612kyjCAWWxT4aYkZgFIQVno7GPKR467qOq0JwvBTIKLaV4RWYuADcjS4F0JlN7kCjYKCrRFmwYjjwSsAjHNCIDSsLAcWNVlqtP1i2vzFyVEE6jVGr+lInUxgSG7PmiFBpCcwMMIviZuYQ3Vc5lcdkWGmrEEaATx9MwgrpwYUSJOFpwrV9Vme7Utx2ozTEJBiFAOKBbzmntY+MYcpSgs7IUiWl3Bll6Fpk1I1MSDMMpo1YINRl5pQ0Ani8yYYTNVtal8MSi8iSeFTCTCb5sUIPolqZWgEY4jr0bzPrhA2gARBceYxHeOm54e4zFI46hIBy32QTePbnxLCKgzo10NtJMeK2EbIV4koBdzdxSqkrDTs0mCMhWry+PCxPjuwkohnj+ng5ovAL0djWTSwF5lKkoWwNBUw7wkAQ37G5CvrNrj/h4+B+a+QoVyiCeLnmRCCA24ZUWaAVnqUztWS0xG/9HJX8hbtYNebHu5WCIHy6OzWen/feojxsj8oVpC10Dtk7/lCzqdtqbwiGlnxY/HuDAi0j4McxomVdZM7Dezc9bZsdy1JrEO5E6nK0PzcQq5eApaYVy+njcurN2xhgl1McwLcHhrCkMXGYyl0akB/icjHCNaAzDphk+O5VMVZWlVliZfLEDCC6mKhf/3obPpcrtbsb1BthmAPbek0VTXNQEHR9xK75p42B+tqRxOkuUQCUf8nnBm9bJVQ5bf8V9W2n7Sdi52vpC/A1QSwMEFAACAAgAqZp6Tray98ilAAAAggEAACkAAABub25lL3BsYXliYWNrX2FuZF9uYXZpZ2F0aW9uX3NldHRpbmdzLnhtbHWQwQqDMBBE736Ff1DoOQR6Lm2F+gMrjhKIiWRXwb9vImpLmx533swuO4ohYlzPuihLRZP4p1AQLWGCOr3nRJlmXJwZSIx3URbw5suRlLDej1UAw8mKdEeWo/9H349XlpZjEe/2DMkHajNAn3OBlaSQo9n0q1YvI3QXEA98ickHR43FFUvjKbT3w7B9/BenbPxsGnDzLTSn9h4zgjp9qEWsbO/9BVBLAwQUAAIACACpmnpOH1SKajADAADHDgAAIgAAAG5vbmUvZmxhc2hfcHVibGlzaGluZ19zZXR0aW5ncy54bWzll91P2zAQwN/7V1iZeFwD2iZNKC1i/ZCqjYJIYfCE3NhtTjh25o925a/fOW5L2coWviS2PVRN7Lvfne/O5zg5+F4IMuPagJKtaK+5GxEuM8VATlvR2aj/9mNEjKWSUaEkb0VSReSg3UhKNxZg8pRbi6KGIEaa/dK2otzacj+O5/N5E0yp/awSziLfNDNVxKXmhkvLdVwKusA/uyi5iZaEGgD8FUou1dqNBiFJIB0p5gQnwFrREJ3tC2ryKA4SY5pdT7VyknWUUJro6bgVven0unvddyuZQOlCwaUPh2njoB+2+5Qx8A5QkcINJzmHaY6eYrDmwGzun2IvncS/MipyWDP1jI7CxUu7hOOEcjrjS2M4Qq2lWY761rQnVBiexJtDKzHwIaSZhRl6dqse/J04IVJXlkrbttUOET8NrijxPZhkojaMLd/JWAmMbeUUlkkx5mxICx6inV6D7KPQXkQmtACxaEXHJZckpRKTC5YKyNa6xo2NBVsltb+UPtRABTmTgNXHyVEa3VoPi8pyqg3f9Go1Y3xks/ZX5QQjC+WIgGtOrCIYXVfgU87JZgrIRKuiGsUSscQIQIsz4HPODqpQLYH3GbpEE4VDTSzFUnAbLHxzcEPGfKI0cjmdYeHiOJjAbz4IXFJjbqF05eNO+mXQ7V0Nht3exY5fIGUzKrMHwrGceFHaF+HTBZHKrvQwHBl1hldJYcCquTpraz4+DeuKxjw/Uzbu8A0UTtDnxK8DsoF+wZS/jJWHJP6PHtQ2m9NZtdH95q3QuMUBUxKYOJFhSwK57IA1gBmVREmxIDTDpmx825iBcgZHQoMIaPN4D4M+lmn1NoUZNkmlGde/R7KFxEaZ9ZUufDIZ8edfK+p2RhizUe/0sDManA9Gl1ej3sUonEZr9Xhr90xi39S393h/aLzGFn9y2juvE/khBqFWhnppLdxxHanjz3WkTsOZdLJxHtVyAXvMNOwZ7DICCsAieEUV85SvglBtz1wxf82G+QdW//o+CWuvP+0dDT4df+n+77vgqXEIb6s7U3znXpPEWy9AfqYACQVeq/yhuL41tT+8303i7VONBtLuXj7bjR9QSwMEFAACAAgAqZp6TkKBxMUYAQAA1AIAABwAAABub25lL2ZsYXNoX3NraW5fc2V0dGluZ3MueG1sjZLRToMwFIbvfQqC95BNjZp0TdzQG6Mu2V7gAAfSrPSQtpDw9naFjakQx1X5///rac8pMwehgha1EaRW4SLkN0HAMpKkd2itUKU5KictEPkqTBtrSUUZKYvKRop0BTLkt2/+Y7FP/keRq3ktU0CGY5mH5dM6uQoZatyvH5PN8xxQQ4lRCtmh1NSo3OU3r8kiubvID8vLhjDzszvQWNpZ0JZb3SCLx//eN9DiixIVWNdnZ1g0Q3LK6RlJVG81Gtcub/ICpHHEH308wlZCd97MnIAJZw7Ziwr5cgrxTo8paEXp1X1XIy80uiK/xD6JClKJ79ilBDr/PEeGu8/aPe3u2FT4QTlyc+zll5sniy9UP5txEm7tXjP/BlBLAwQUAAIACACpmnpO15twlisDAABvDgAAIQAAAG5vbmUvaHRtbF9wdWJsaXNoaW5nX3NldHRpbmdzLnhtbN1XTU8bMRC951dYW3FstqiXCiVBNB9qVEgQGyickLN2siO89tYfScOv73idhEADXSgRqIco2fHMm/Gb8XO2cfgrF2TGtQElm9F+/VNEuEwVAzltRuej3scvETGWSkaFkrwZSRWRw1atUbixAJMl3Fp0NQRhpDkobDPKrC0O4ng+n9fBFNqvKuEs4pt6qvK40NxwabmOC0EX+GUXBTfREqECAH5yJZdhrVqNkEZAOlHMCU6ANaMBFvvN5iKKg8OYpjdTrZxkbSWUJno6bkYf2t3OfufzyieAdCDn0rNhWmj0ZntAGQOfn4oEbjnJOEwzLBS5mgOzmf8Ve+9G/CdGiRy2TD1GW+HepV2C44JyOuXLZGih1tI0w3hrWhMqDG/Em6aVG3gGaWphhpXdhYd6J06IxBWF0rZltUOIB8YVSvwITGOiNpItn8lYCaS2LAqnJB9zNqA5zsRpT0ZkQnMQi2Y0LLgkCZXYUbBUQLqOMG5sLNiyk72l95EGKsi5BBw5Tk6S6C5n2EqaUW34Zi2rFeP5TFs/lBOMLJQjAm44sYogpy7HXxknm8STiVZ5aRXUWGIEYMYZ8DlnhyVBS8DHEl1hitxhJM5fIbgNGX46uCVjPlEacTmd4bSiHUzArz8LuKDG3IHSVY17yXG/073uDzrdyz2/QcpmVKbPBMch4nlhd4JPF0Qqu4pDOlLqDC+bwoCVa1X2Vn95G9ZzjH1+pW7cwzeQO0FfE35NyAb0Dlu+myzPafxfK6icNqOz8qD7w1tC4xEHbEnAxIUU1QrkUvcqAKZUEiXFgtAUpdh42ZiBcgYtQSACtHl5hSEex7R8msIMRVJpxvXTkGwhUSjTntK5byYj/tJrRp32CDkbdc+O2qP+RX90dT3qXo7CHbQOj7eqZyP2Ur5d2f1V8VDYx2+n7Kdn3YsqhA9w75Ua000qwQ2reA2/V/E6C1fR6cY1VKkElJZpOCooLgJywN6/o0HZ+hcAnpyUMFuvPCjv4Hj897ve2muzTRZIwnPwQbvWh8oEJN2T/tfhcWenTEA1Kt52FP6VifC0eiWK7722NOKt7zc1tN9/SWzVfgNQSwMEFAACAAgAqZp6To5z9vpqAAAA5QAAABoAAABub25lL2h0bWxfc2tpbl9zZXR0aW5ncy5qc6vmUgACpRwlBSuFajAbzE8qLSnJz9NLzs8rSc0r0cvLL8pNBKtRUnYDAyUdnIrzy1KLCChNS0xORTHU1MjCyQWnSoSJJk7mLs6WyOoKEtNT9ZISk7PTi/JL81IgypxdXQxdjJXAqmq5agFQSwMEFAACAAgAsJp6Trx9NfdKAAAASQAAABcAAABub25lL2xvY2FsX3NldHRpbmdzLnhtbLOxr8jNUShLLSrOzM+zVTLUM1BSSM1Lzk/JzEu3VQoNcdO1UFIoLknMS0nMyc9LtVXKy1dSsLfjssnJT07MCU4tKQEqLNa34wIAUEsDBBQAAgAIABFEbE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BvZsdOkEkmJSgFAAD2EwAAHQAAAHVuaXZlcnNhbC9jb21tb25fbWVzc2FnZXMubG5nrVj/bts2EP6/QN+BEFBgA7q0HdBgGBIXtMTEQmTJFemk2TAIjMTYRCTR1Q8n3l97mj3YnmRHSnbttoGkpEAcmJLvuyP5fXdHnnx4yFK0FkUpVX5qvTt6ayGRxyqR+eLUmrOzX36zUFnxPOGpysWplSsLfRi9fHGS8nxR84WA7y9fIHSSibKEYTnSoy9jJJNTazaOxti+iFgQ4dksGs8ZC/zIw2PiWaMxj+9O3rQ/f8TaDqYz7F9HXnAeRGP33BrZKlvxfIM8tVA//Xp8/PDu/fHPg2DoFHveIRAySO/f9gDyWRh4EaARL/LJJ2aN9P9hdsGcea5PrFH7ZZj1LCSX1kj/77SbhyHxWUQ91yGRSyM/YGYtPMKIY42uVY2WfC1QpdBaintULQWwoJKFQGUqE/MiVvAgr0WXMyeYYtePQkJZ6NrMDXxrRFVRbF4bWF5XS1WAuxIlsuQ3qUiMT+Cbeb8qRAmueQV8RPBXLSX8UmVc5kfdrq98L8COIdmUUIrPYXHZblKAdAB/L6slvEuEeg0u7vNU8QTdFgIAA4r4apXKuPmlpKtCRzhL+aYzihBfuf45kD3waER8Z/vEGpE8QU7B9WQHooSYkhAACl6K4gm2keG6MUc4TYchTNzziQcfpkOYyMUyhU81NI4ZASbMRN5lBUwlIXCc0qsgdPSigSvE0YqX5b0qkgOW7u9nF7Dr2wEIwWZ74ExjbIGBHxJyX1GIuOoGgyix4XerK5gqEDBiJhloSWV1WYFsslUqKmGilXoqPDaUuhG3CvSVCr5uuA/ejdg6ae7huW9PojHbpVCP13m87GkH4vyuPvbVUANN9jnfGVOLFo2DT5BdIBkGQyyCC8iBF0MsrgmFRSa0y8bHl+45NrsEeW+blLZJL+Y6x6QbxOMY7DSb1lLVJTzRSwKpyexIeTTMDSUf58BiF3uP5NYGFehgRgu5FhBHkYii0xGke5s4WlQf5+4f0Rl2PeJ8h3p8g3JVIZ6seR4LIFvM9Z5u4F0iE/NO0974/1zLvxGv2lT/qq0SvkM+vRoaz0FheUQRvKpEtqq6XOsFa8N/ShRa4o+G0GfqT/NPbeLj0A1+zM6UMqvTpgI9e392kQ3do84gnrlS/XfrR0dCm1JDoGHRxRF6jLS/1US7HbuBroiJ6G/n+mdgM2vqFhQ2N79V/a39oAXwFXoqBp3AGpvIKbQ6GVSh/raXMOuD8C91wehvf0XG1GVQda7ETSmrTs9Gz73rq5Hz0wvrXs96UGyYyzwI2QfARdsPliiVGcSf9MCcT8l2BZoScTCTK1WniZF/Ku9MmYC1rTPxbTd8W6jMPE15uaV/U6Y+PCeKZnJh43Q2oJ/aKbj3/uwJ+Om7RAkOoY2xsW/r3sfWak97GoF89FJ4jG5bJ9BRxqt4CeX4VtV50hOoOYI55AwDWDtnKnjR3YW1AF+F0TxF7dPfB4Hojg6SKNmB/emrSpR/DQbR09hh0ObgJx6qTiCGx4cBmEEfq/bgu7XreQ5mLnD5hxwweVPiMpXBo6NuvyCVdusxY9ieTEFN1IhH1QW0kEMQtuSxg3kIB7RWhzYAQTvAZJUKRB64Vs8Q1CkOLyDPmiOXNZry4g6SNFMqHRSb2UAtjmrYnL7caNRVKvNBkT+vROoJM3cWYccx1zuwknB6v2s6ggSOj3F7z5OqRW8we4J9qAFf4YlEVkMBQ0J21zf6isJcB3iK63u2//75t8velN1thoUk1oy/pLD1t1V4NyrNDd3Jm70Lu/8BUEsDBBQAAgAIAG9mx05msqLVpQAAAIMBAAAuAAAAdW5pdmVyc2FsL3BsYXliYWNrX2FuZF9uYXZpZ2F0aW9uX3NldHRpbmdzLnhtbHWQwQqDMBBE736FfyD0HAI9l7ZC/YEVRwnERLKr4N83kWpLmx533swuO4ohYtzAuihLRbP4h1AQLWGGqt5zokwLzs6MJMa7KAtY92Q5GnMoRaz3Ux3AcLKh3f+j79drS+ux6FifIflAY0boUy6wkRRytJhh05p1gu4D4oEvMfngqLW4YG09he52GF7V/MUpGz+bR1x9B82pvvuCoKoPtYiV7cU/AVBLAwQUAAIACABvZsdO0L0vtE4EAACHFQAAJwAAAHVuaXZlcnNhbC9mbGFzaF9wdWJsaXNoaW5nX3NldHRpbmdzLnhtbOVY3W7bNhS+91MQGnpZK2mTJTVkB5ktI0YdO7OUrsEwBLREW1woUhUpp+7VnmYPtifZoWgrduK0dBYD6XoRJDo85zuH3/khQ+/kc8rQjOSSCt509ut7DiI8EjHl06ZzGXZfHztIKsxjzAQnTYcLB520al5WjBmVSUCUAlWJAIbLRqaaTqJU1nDd29vbOpVZrlcFKxTgy3okUjfLiSRckdzNGJ7DLzXPiHQWCBYA8JMKvjBr1WoIeQbpXMQFI4jGEDmnelOYdRmWieMatTGObqa5KHjcFkzkKJ+Om85Pbb+z33m71DFQHZoSrjmRLRBqsWrgOKY6CswC+oWghNBpAuEeHTjolsYqaTpvDjQKaLsPUUpss3WsUdoCOOBqAZ8ShWOssPk0/hT5rORSYETxnOOURiGsIL3/ptMJr4N+r+NfD4ahH1yfhed9E8MWRqH/MdzCKOyFfX8bfVv4s6sLf9TvDd5fh8NhP+xd3FkBo2uEeO46Yx4wK4o8IhVhnkqKdMwxZVCj92iUREGVM5xPSSi6FJI4wUwSB/2ZkemvBWZUzaEZ9qAZbgjJTmVGIjXSaWs6Ki+IcwdnACEwyGVVEofvqpI4Ol7bumu8321rY5QeVgpHCRQPyMrQPHdVtFSjuo1wpOgMCpPc2+SkYCwoskzkqqWDLn2vCqsYHoHxJoKvMae/0ViwuOKLpGMSD3BKVjouuKG8C5r7DppAjhkwOcwIRwHm0OVUAbtRBSCLsVRUld3dXWif5hQzBHgwhgg6Dx6wHSU4l2tJrRKreytq/T4Qisg/DNtG9KhqwCh40aVlpf+bKFiM5qJAjN6AnUBQeUUKfyUErfY3muQiLaUwgRSSpZsZJbckPrFxdAUu0gIsYdxljCjj4VNBv6AxmYgccAmewXAEOZUGv74VcIalvAPFyxhfma7tDTr+x1d6gzieYR5tCQ7lStJM7QQfzxEXamkHdES4kKRMSkzjcs1mb/Wnp6HqGMjzM2VjDV/StGD4OeErQlagd5jy3XjZJvHfjMDabYJnZaPr5i2hocUppMRgwkIE047yxYS1AIwwR4KzOcIRHFhSj40ZFYUEiRkQBlo+PUJjD2Vafk1hMoPHPCa5FeTe/pu3B4c/Hx2/a9Tdf/76+/VXjRZH+QXD2p05y9uP3hXsrO7dGL5h9JV7wwPbrshTXajxA6eb70IW5r1B6I9O22HvQy+82gBQsvfwzPJcfZ5uPl7LS8ZLPV0D/3TUPkMjP7jsh0HDpqIGAppXRQnU5ERfv21sLkb+BytsINxGb3gZQo34Vj3lB1aeh1Z+39tojcwt4mLlBmEVApwKUzPl4FxgNKVQm99Fj1u125PGw/fR4v/5Bm1mxI5anOA8SnZWRz/GEN5lgv7HtL/sfy2fjfh15gL/vPfLsN/5AWbLC2XQfFXPS2vvSZ678eVOr6SU0xRo1Rfu6rmvdXiw57mbl2o1QFt/PG3V/gVQSwMEFAACAAgAb2bHTjJse8x8AwAA/wsAACEAAAB1bml2ZXJzYWwvZmxhc2hfc2tpbl9zZXR0aW5ncy54bWyNVm1v2jAQ/lx+BWLfYaXdaKUUib4gVWNtNTq+O8kBVh07sh06/v3uTBwcCCVESPFzz9nn587nROaDy+4GtOFK3vWGvXHnIkoKrUHad8hywSx0Y2bgOb3rTf/OZr2BYyih9Bys5XJlECiRLkdWorKcye1MrVQ/ZsnHSqtCpr3xt+kVPdHAUQ+c1tsctODyA3k/hjf3j9NmnuDGPlvI+kuWQF9h4OjwdPk0fBq2ccg1GAMUzO3jZDj5ecZHsBiEX+V6dH1zPWnlsV9m6n6tnDbccOucRsPR1ei62QmlRW5d1y/WyFVe5O3TkGu1otgPPEb0nPEQiqVYDUh/vKXnDB0ra0uLnMm3hX/2jPZxYa2S/URJi0Xbl0pnTKDP0v1a+ZQZbuHhqqhaAiOP0xYOvoLiUZqcEoatoK56AulleipPqB7oOv+r6HdVE4rJmolG8BTjUDp1EcN3evbU8i04+RFpqJV4oxVqHYHqORYwtrqAaOBHZDFr9flaWDzu3hoinvGGe3xjhYHxkglTkvagp/2BTy7TYJ4S8PaFEkUGD7soA1od9+yHh3uXt3DNCqsi07Apof18Aeh5L6j3ES8APW9Oor9KsT0iH1rIwx+he+aStxe6DDlQ+iICyfDdy+NHzkTzz6jzmGDBEnCETKUwdgXxzjOg3EQDh1EUg4MwIsk2fMUsXiO/iRNv5xZyEw0O8F0NNZZMZLkVcFxIiSq0wRjQuKhvtcFCDrujZyZ2BkvruXXQS0+3VJhrN+58KaqffifSbtC1eH/d9TKmP0C/KyVMr1u6YA9Ddd21eUinawLbD+hnuVRtHKSyEM7sgmtkqt1hasVl1rJknWEkzVFX2rnkNSYpKtc7Tp4sshj0Eyacgy+0OkasNV+tBf7tgsMnpHX6CSP52TVOJRmvajgAXIqB6WTt63s3IDwrhOUCNuA7QgDQJk9sJzJ4GI73SIVTL7YAOVtpZfPYV0Kt39UMR/QFxqPqTSg0nClky2LjdrNvCL4JByEEfblsa1SFYUdzY1co4YxobFALUxIoxwqr5pZpW063H7utsg1MJM9c90CYlvGBNZjIRSiVlyI4k+cf4X51ulCqiarpGyzNDtQZx8MmB2epN8Z3PG7jpQYIu6IDO1Wr/gXbWDGdvlSEWu9uMJMv7gwvM9dgDcn3ih8c0SBAXToq5fEdP/vHnc5/UEsDBBQAAgAIAG9mx07mRcYRSAQAABEVAAAmAAAAdW5pdmVyc2FsL2h0bWxfcHVibGlzaGluZ19zZXR0aW5ncy54bWzdWN1y2jgUvs9TaLzTy+KkTTcpY8hkwUyYEqDY6Tazs5MRtsDayJJryVB6tU+zD9Yn2SMLCASSikzYTvYiQ3x8zneOvvOnsXf2NWVoQnJJBa85R5VDBxEeiZjycc25CluvTx0kFeYxZoKTmsOFg87qB15WDBmVSUCUAlWJAIbLaqZqTqJUVnXd6XRaoTLL9VvBCgX4shKJ1M1yIglXJHczhmfwo2YZkc4cwQIA/lLB52b1gwOEPIN0KeKCEURjiJxTfSjMLlTKHNdoDXF0O85FweOGYCJH+XhYc35p+M2j5tuFjkFq0pRwTYmsg1CLVRXHMdVBYBbQbwQlhI4TiPbk2EFTGquk5rw51iig7W6ilNjm5FijNARQwNUcPiUKx1hh82j8KfJVyYXAiOIZxymNQniD9PFrTjO8CTrtpn/T7YV+cHMRXnZMDDsYhf7ncAejsB12/F30beEvrvv+oNPufrgJe71O2O7fWQGja4R47jpjHjArijwiS8I8lRTpkGPKoETv0SiJgiJnOB+TULQoJHGEmSQO+isj448FZlTNoBcOoRduCcnOZUYiNdBpqzkqL4hzB2cAITDI5bIk3r1flsTJ6drRXeP97lhbo/SwUjhKoHhAVobmuauihRrVXYQjRSdQmOTeIUcFY0GRZSJXdR106XtVuIzhARhvJPgac/oZDQWLl3yRdEjiLk4hf/0Wd9AIksqAul5GOAowh66mCuiMlhayGEpFVdnNrbn2eU4xQ9CxMHYIugw26I0SnMu1LC4zqZspqv/RFYrIPw29RvSgasAoeNG1ZKX/uyhYjGaiQIzegp1AUGpFCv8lBK02NBrlIi2lDEuFZOlmQsmUxGc2jq7BRVqAJYy3jBFlPHwp6Dc0JCORAy7BExiGIKfS4Fd2As6wlHegeBHjK9Om7W7T//xKHxDHE8yjHcGhPkmaqb3g4xniQi3sgI4IF5KUSYlpXL6zOVvl6WlYtgjk+ZmysYYvaVow/JzwS0JWoPeY8v142SXxP4zA2m2CJ2Wj6+YtoaHFKaTEYMKLCAYh5fORagEYYY4EZzOEI9hQUo+NCRWFBIkZEAZaPj1CYw9lWj6N4e4DHvOY5FaQh0dv3h6/+/Xk9H214n7/+5/XjxrNd3efYe3OLO/Gg5cDO6t7V4QfGD1yUdiwbYk81YUabzjdfvmxMG93Q39w3gjbn9rh9RaAkr3NneW5eoFu36flreLeOh3+vH0a+OeDxgUa+MFVJwyqNjXUFdCuKkqgCkf6hm1j0x/4n6ywgWIbvd5VCFXhW3WRH1h57ln5/WCjNTD3hv7KncEqBNgDYzPXYBMwmlKoxhfR1VYN9qSB8DKaeuslmT7a1WYO7KmpCc6jZG+V84IH7c/Lyf+Y6a3VL7ctNRSQlGqj/2i7PRvp66wF/mX7t16nuVf6qB1/L6Jmn5c+87T8PrT2Qchzt356OwD5+mfM+sG/UEsDBBQAAgAIAG9mx05xTeVowAEAAH0GAAAfAAAAdW5pdmVyc2FsL2h0bWxfc2tpbl9zZXR0aW5ncy5qc42UwU/CMBTG7/wVZF4N0YFOvGGAxISDid6Mh657jIWur2kLgsb/3XUIdt2b0l7WL798r69dv89evxoRj/r3/c/6u14/Nde1Bk6zegOXTV106KXTIyOKDF6KEkQhIQqQrUOWTBg46V+/COUcydo13T9bUMbzi5CA1cnfEzUBGkLbEto7oe2oIh9HsOc1dWjIO+Z0Yy3KAUdpQdqBRF2ymokulvXwGwxg3IL+B10yDg3Tm/guzTrJX8dRmmR87HMcS8XkfoE5DlLG17nGjcwO9Hzopk+v9gp0deHrU9mH6dwHRGHso4UyLDy7nsWzuJtUGoyBn7rj6SSe3JKwYCkIv6FkdDea/IE2jOf1+IPeFqawRzqJk2Ey8mnFcmidEofsOhs2MVl5tU6zVfzAWdhZrxnWIATbg25ZtX8MhWqjzrhApTF3J9JGEzdJVCDLCpkfuOnYTZJzm3W2Xf9GnRiDFHV2vD24ctNngsOYRI1nhsEzWxGvtuzKljOSwZKP2wRVF1QuCEqk6iIFknkWhOhxOzbMGrd+rRpneg36BVFU8emuBUwVJ6Af5RKdwKxlfFVWWtXQmx8V5N752V2G++x9fQNQSwMEFAACAAgAb2bHTpQTsyJpAAAAbgAAABwAAAB1bml2ZXJzYWwvbG9jYWxfc2V0dGluZ3MueG1sDcwxDoMwDEDRnVNY3int1oHAxlaW0gNYxEWRHBuRgOD2ZPvD02/7MwocvKVg6vD1eCKwzuaDLg5/01C/EVIm9SSm7FANoe+qVmwm+XLOBSZYhS7eJo4lMo8Uixx2EajhU17/wB6brroBUEsDBBQAAgAIAK6QxU6D5MijhQoAAMAZAAAXAAAAdW5pdmVyc2FsL3VuaXZlcnNhbC5wbmftV3lUU1cevlaU6GCJntpOJCVaxrGjdUmfBlkjShusrda2miIBtJGkKkEoYhISEgpULYaktEUJEGLrdLSNEoGySVgKNVEJSdWyxIQEJhpElhACLyxZ5qHTnjk9PTNn5t/hj/t759773eV89/st79O3d5OWLF6xGACwZGdU5DsAzM8B4Jl7qIXIyO4KdTPymZf6Dmk7KNNgB5COFz3irQgAykV/cB5agPQXJUdFpwKw7MRsm2ek4VgAYPbtjIx4jxU33FN+dt1gRmafM+/be5eY0vDPNLGLs3cx/+IzMLSht0US8oLwi4MtqynLqH7UrKC++vD4Qh/p5rtRqZUqq71ZFFZfhDlCut+qWHEV3hg+D4DP/oRC7NdeqwDY9uVKLwDOLEMuC/ZmoQFY+Qb6GQAiF20HIPPlCBQA6NW/BaevRfGn2uJXUAV45R+pgqkL9iuXspGlmSLSf1z7Xx00B54Dz4HnwHPgOfAceA48B54Dz4HnwHPg/2ew6Q30r7+eLPtEVzx/Q40qbPnsnHMK/W/2mziBdsMOvnM8mz+t3cO3Z/M94118z3Gpe8zqntqhrl1vJuTpCUkBAMQSnQPypiAC1k42uc4/tF0MKrVyPWTTUKvVbeZzp2+Q+ZMKpjRQqG1yXJR7HOHRsefZSZZG7MxEgZu9FtU0Lfe4X+JdUDKwNctBZulSvIwaaZ92PuhvmlGcxwVuf+fL+BCqp3QJfCkrORS6dn0eLkXJWAAuJJRgKC/6FTnUKBHdNUzkVhnOsa0CF1f5bsTk6gKX2HsdAPGEjSQFjwfLmzyKGlzl/VN1NA1rLYpMns73BpnPb3yhgVeaoXt01M9SFBSAy7HyviipPJ5kPgmAIgnLvCLcqZ5RYlpEIfS/Zo8+DryF0fMetDMMz4JMBzqnS7TSWZv6ejCqKS/wFvt3xuWhfgQ6RbW0Zj7oDfPqmwhAEUdK8p9t6Qgmq/N/MT6ged8vc6tQTZ8EVRzozw0aUwfLFYrnQO/arNHppTk4pgad4w25m82sYz22ZqJfBGn/IAVP8o/t7zBt8QK1t0Oyk/3CzSZZQm4ASqvtEH0LbVjScmSiCqrWsw8Lr3SKIfep9o2N0639qz2HnQM5HRWk1MNVmjuG6+sd1cwH+WmakexhACgPYyMmG3AZLvZZ/nQlResMKsO5x7tM2CERZs3zStu9wmGCstxCoakptFBbY2wSF2maWmG5wcmdiEMT3brjjXWJJb3d8fBtASOcWpVHptXzHSa9QU4VT1VxZpKHaqameDFmO1vHorTzTUXD12toBrqeeIPgT5c91GgwWcl488flLjvKbDLvNkoxfsze2kSuy+hXgY2+mnrMkg13ptc0hltuBgwKvEdl/NHlCEtWVEvKlcqJxLfbqVUNKdgtIoxqWJHgBwUsI9My1dROV8pjlOiIX6G1MMZkWi9jKF7VD+JMHriiLr7fjUn93lfl9of1RTMnKTyru6h60FhsY91Pn+hOD6Gzbj36oNq3wgYOrIdooebKLaWfRPd8RYLbTEW2bYbwi9caEnnhxDLLzYY0pYPA8EAhEABkNgmdFL+aIHTsbzMUs18JEkqVP3gIUcou5av65sK2RFEN7cf2NBVjxaBarCqBaJaT/YJtWGW6Xt5ErVbdFr3PMBfo4j0wK2OkC8OhCuE++PBPhk4KnZtBCaeV1YRxFD1GRSOJpl9qVYgQddSLiaGtbu9jxJpE3JeOc8XVbSP9pa6P9CJZ0EfHJFOCeydNAu8R3cuzYqn0tsyIV20qyVjGXdgGFyYrjT4FKSGX6tSFR3g4O5w4nx5if7O39qperu3tlgZxVUPZQzeP+snVCvdUSpolrb4JuU8huzMp8dhMhaZD1xfj6IGgJKtCeMjkS+/3iagtnmqFpEveRxjjf8c0fGUWUiSfEyvieSEOdRsZR56VnpuYb3vz9mScqiSsYQlILiBnJXMuEEt6On0K9qE1kFB2uZvH4J9KxhYL+VqdsdoW6dpkTsC27qZnwR9aHI7LHYQ4MdtlHnoEJ0jMFXW+5AjWcZxQd7J5k1XmujJSD1X2aK41hdEtAl9XSI5+QqPO5wyqvTuu6krv4kYkj8MqDtA1YfaxDlUHoqzKoqVZdGryrDvGBV0uPbTFkPsxibawDXXWZmVsa1+jd+CvVWUU3BeIG2wTdWruInMoT7JmQ9yU/0g7PMP+8Sk95b7Va468Hql1BZ8TtxErfFUCs/5qjKpeP5OUNgVBASdYql0kLTonsFNH3AZDuEy9d/fROjzizeo6elzjdG1RgCzNX9IhvhMz/wknowXM53s0awuVcPUabNKCPjf5nKXccuaTck3JMMPP4/96plDb/+nZdXEbgi0BC/pg+1JyalNZ1qgxHAuNSK/GrDljSfORteEkKS5zCr7B/CJJO/r5Hb9BrGRVSWVG75UNuNm3KOFYHsoQpSCxJx/jGbgStz19MBoJxjJB9kSHTXXRLoQI0NtK/F2ByLUr0LEXfzEB+y7jvCTetFBz1KJrL+/BYMgKygm10+1fdV+5DpLzF/bBamMotXZxC+L09Xl1zmvBpT0mJp1upLfWayylq1BMCHfQjjl3Ucx80ODZNBujUrW8uuEnr5G6WY87w3hOKDLbXWNUAMpeFb61X4UTac5cxrzXKhDSabhXZNGv3Qgt4xJoSnWgp1jfLT3C7VdbrXtnvVvmCtlzV23ycE7iNC5Ca2I4/lqwkk9Ca/Sbh6RerISnDvNmawPu73h91yumkBschIaj1b4lhzg6J5dHaUdis0h9UprnPT7JdZOuH/BHoox8YV/hMN54LXjXieP7f6iQ7ntPvebn0+zEOqK7GE6Bsj44xvXVt5mC7DOcn2f1cNQzsoNXz0ecRcH1o+mHh60qcnayQRtjVcg1k5817aiNdRcgpNPVXNqhbiKwCEKSwqOqfUufUHBMOT85zvp4LCb+yRtdrMxrudpR8TS2CMVNpwMFlZEO4QRcuficy5CbO8URmFnHnULdXnUivbRjxeDIRs6vfNTAVph1op4/Mtw6bLXlTZD1xY4bzul1EVv9SfbEB6MjUB0d1XIjUSrBKCUE/6jUavl6nPA7982jEg7kHyXzeCkNeiPCiVb9+DSjCot4iXF5DpKNOJ/33nGcf1ntYaJ5tyozPPm2yXTLp6dIFp+NmAa8OTqT0SAXfMh9QJQgwi4rfKLujMg9soR5oGysbOXmGhKaZwjagTaK9w6Zv3fBuq8OccMf8ziPJ42zHNxAjP2mIfeHQ1Whv5soZ808UJu7UsHz6lNJoLsRkyNdQ2W030m7rpBFsfgaY0ZqG5LoWL4RLBfqn5k9lwnrNN2w2+FL/m0OP23b/TXZqcJXs8c3fBOT5A2aB8u2CvEe5pPTxpBiqVn661ahy3PIjSWjPVASUnqsNyk5L/3cr4uflz6+p0rcRRvqh0oXt2wc8FYXnwdg3DlJb4r2n61fxI/QAybEn6WXspAi40V2F8u+DGSWzVZRbf9aCjm+2fzj+VD5uPbdiK2Uib8FWFccj3sG/ATrTZ470d8GardCrD8vvCQyouPHFPeJe7yRahDw/f/HCjJqenyAD7TWDznbD57FIevAztd2R5ZtP5j1D1BLAwQUAAIACACukMVO5WXGsUsAAABqAAAAGwAAAHVuaXZlcnNhbC91bml2ZXJzYWwucG5nLnhtbLOxr8jNUShLLSrOzM+zVTLUM1Cyt+PlsikoSi3LTC1XqACKAQUhQEmhEsg1QnDLM1NKMmyVLMzNEGIZqZnpGSW2Smam5nBBfaCRAFBLAQIAABQAAgAIABJEbE5rXzME1QIAAPcHAAAPAAAAAAAAAAEAAAAAAAAAAABub25lL3BsYXllci54bWxQSwECAAAUAAIACACpmnpOuPmYuuICAABnCgAAGAAAAAAAAAABAAAAAAACAwAAbm9uZS9jb21tb25fbWVzc2FnZXMubG5nUEsBAgAAFAACAAgAqZp6Tray98ilAAAAggEAACkAAAAAAAAAAQAAAAAAGgYAAG5vbmUvcGxheWJhY2tfYW5kX25hdmlnYXRpb25fc2V0dGluZ3MueG1sUEsBAgAAFAACAAgAqZp6Th9UimowAwAAxw4AACIAAAAAAAAAAQAAAAAABgcAAG5vbmUvZmxhc2hfcHVibGlzaGluZ19zZXR0aW5ncy54bWxQSwECAAAUAAIACACpmnpOQoHExRgBAADUAgAAHAAAAAAAAAABAAAAAAB2CgAAbm9uZS9mbGFzaF9za2luX3NldHRpbmdzLnhtbFBLAQIAABQAAgAIAKmaek7Xm3CWKwMAAG8OAAAhAAAAAAAAAAEAAAAAAMgLAABub25lL2h0bWxfcHVibGlzaGluZ19zZXR0aW5ncy54bWxQSwECAAAUAAIACACpmnpOjnP2+moAAADlAAAAGgAAAAAAAAABAAAAAAAyDwAAbm9uZS9odG1sX3NraW5fc2V0dGluZ3MuanNQSwECAAAUAAIACACwmnpOvH0190oAAABJAAAAFwAAAAAAAAABAAAAAADUDwAAbm9uZS9sb2NhbF9zZXR0aW5ncy54bWxQSwECAAAUAAIACAARRGxONmFYAkcDAADhCQAAFAAAAAAAAAABAAAAAABTEAAAdW5pdmVyc2FsL3BsYXllci54bWxQSwECAAAUAAIACABvZsdOkEkmJSgFAAD2EwAAHQAAAAAAAAABAAAAAADMEwAAdW5pdmVyc2FsL2NvbW1vbl9tZXNzYWdlcy5sbmdQSwECAAAUAAIACABvZsdOZrKi1aUAAACDAQAALgAAAAAAAAABAAAAAAAvGQAAdW5pdmVyc2FsL3BsYXliYWNrX2FuZF9uYXZpZ2F0aW9uX3NldHRpbmdzLnhtbFBLAQIAABQAAgAIAG9mx07QvS+0TgQAAIcVAAAnAAAAAAAAAAEAAAAAACAaAAB1bml2ZXJzYWwvZmxhc2hfcHVibGlzaGluZ19zZXR0aW5ncy54bWxQSwECAAAUAAIACABvZsdOMmx7zHwDAAD/CwAAIQAAAAAAAAABAAAAAACzHgAAdW5pdmVyc2FsL2ZsYXNoX3NraW5fc2V0dGluZ3MueG1sUEsBAgAAFAACAAgAb2bHTuZFxhFIBAAAERUAACYAAAAAAAAAAQAAAAAAbiIAAHVuaXZlcnNhbC9odG1sX3B1Ymxpc2hpbmdfc2V0dGluZ3MueG1sUEsBAgAAFAACAAgAb2bHTnFN5WjAAQAAfQYAAB8AAAAAAAAAAQAAAAAA+iYAAHVuaXZlcnNhbC9odG1sX3NraW5fc2V0dGluZ3MuanNQSwECAAAUAAIACABvZsdOlBOzImkAAABuAAAAHAAAAAAAAAABAAAAAAD3KAAAdW5pdmVyc2FsL2xvY2FsX3NldHRpbmdzLnhtbFBLAQIAABQAAgAIAK6QxU6D5MijhQoAAMAZAAAXAAAAAAAAAAAAAAAAAJopAAB1bml2ZXJzYWwvdW5pdmVyc2FsLnBuZ1BLAQIAABQAAgAIAK6QxU7lZcaxSwAAAGoAAAAbAAAAAAAAAAEAAAAAAFQ0AAB1bml2ZXJzYWwvdW5pdmVyc2FsLnBuZy54bWxQSwUGAAAAABIAEgBWBQAA2DQAAAAA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RZPzN6lvuI-UpZNy4a1Srw&quot;,&quot;gi&quot;:&quot;f6XzewjubCzpwuXtB7YmfA&quot;,&quot;ti&quot;:&quot;characters&quot;,&quot;vs&quot;:{&quot;f&quot;:[1479,674,529],&quot;i&quot;:{&quot;d&quot;:&quot;RZPzN6lvuI-UpZNy4a1Srw&quot;,&quot;p&quot;:true}}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0sujKzXB_DpepKSDmYcmug&quot;,&quot;gi&quot;:&quot;f6XzewjubCzpwuXtB7YmfA&quot;,&quot;ti&quot;:&quot;characters&quot;,&quot;vs&quot;:{&quot;f&quot;:[1479,674],&quot;i&quot;:{&quot;d&quot;:&quot;0sujKzXB_DpepKSDmYcmug&quot;,&quot;p&quot;:true}}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cbBAJOkv06xeTEXaS4KY7w&quot;,&quot;gi&quot;:&quot;f6XzewjubCzpwuXtB7YmfA&quot;,&quot;ti&quot;:&quot;characters&quot;,&quot;vs&quot;:{&quot;f&quot;:[1479,674,543],&quot;i&quot;:{&quot;d&quot;:&quot;cbBAJOkv06xeTEXaS4KY7w&quot;,&quot;p&quot;:true}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XKxppNvxJ7hIBhXYzTzVbg&quot;,&quot;gi&quot;:&quot;f6XzewjubCzpwuXtB7YmfA&quot;,&quot;ti&quot;:&quot;characters&quot;,&quot;vs&quot;:{&quot;f&quot;:[1479,674],&quot;i&quot;:{&quot;d&quot;:&quot;XKxppNvxJ7hIBhXYzTzVbg&quot;,&quot;p&quot;:true}}}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6738</TotalTime>
  <Words>1458</Words>
  <Application>Microsoft Office PowerPoint</Application>
  <PresentationFormat>Widescreen</PresentationFormat>
  <Paragraphs>254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Blackadder ITC</vt:lpstr>
      <vt:lpstr>Calibri</vt:lpstr>
      <vt:lpstr>Calibri Light</vt:lpstr>
      <vt:lpstr>Cambria Math</vt:lpstr>
      <vt:lpstr>Freestyle Script</vt:lpstr>
      <vt:lpstr>Tema do Office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Lesson_03_Q2</dc:title>
  <dc:creator>Filomena Soares</dc:creator>
  <cp:lastModifiedBy>Elena Safiulina</cp:lastModifiedBy>
  <cp:revision>286</cp:revision>
  <dcterms:created xsi:type="dcterms:W3CDTF">2019-03-25T06:42:45Z</dcterms:created>
  <dcterms:modified xsi:type="dcterms:W3CDTF">2025-05-03T21:45:34Z</dcterms:modified>
</cp:coreProperties>
</file>