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5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75" r:id="rId2"/>
    <p:sldId id="277" r:id="rId3"/>
    <p:sldId id="285" r:id="rId4"/>
    <p:sldId id="278" r:id="rId5"/>
    <p:sldId id="286" r:id="rId6"/>
    <p:sldId id="289" r:id="rId7"/>
    <p:sldId id="279" r:id="rId8"/>
    <p:sldId id="287" r:id="rId9"/>
    <p:sldId id="284" r:id="rId10"/>
    <p:sldId id="280" r:id="rId11"/>
    <p:sldId id="288" r:id="rId12"/>
    <p:sldId id="283" r:id="rId13"/>
  </p:sldIdLst>
  <p:sldSz cx="12192000" cy="6858000"/>
  <p:notesSz cx="6858000" cy="9144000"/>
  <p:custDataLst>
    <p:tags r:id="rId15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AF7"/>
    <a:srgbClr val="0C2B8E"/>
    <a:srgbClr val="1D4999"/>
    <a:srgbClr val="F25E4F"/>
    <a:srgbClr val="29A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54" y="72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61666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99516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89689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09220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07158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8647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8967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98010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5916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92053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71082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82843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.jpg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0.xml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g"/><Relationship Id="rId7" Type="http://schemas.openxmlformats.org/officeDocument/2006/relationships/slide" Target="slide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notesSlide" Target="../notesSlides/notesSlide11.xml"/><Relationship Id="rId7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2.xml"/><Relationship Id="rId5" Type="http://schemas.openxmlformats.org/officeDocument/2006/relationships/slide" Target="slide10.xml"/><Relationship Id="rId10" Type="http://schemas.openxmlformats.org/officeDocument/2006/relationships/image" Target="../media/image11.png"/><Relationship Id="rId4" Type="http://schemas.openxmlformats.org/officeDocument/2006/relationships/image" Target="../media/image1.jp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12.xml"/><Relationship Id="rId7" Type="http://schemas.openxmlformats.org/officeDocument/2006/relationships/slide" Target="slide10.xml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11" Type="http://schemas.openxmlformats.org/officeDocument/2006/relationships/image" Target="../media/image3.png"/><Relationship Id="rId5" Type="http://schemas.openxmlformats.org/officeDocument/2006/relationships/image" Target="../media/image22.png"/><Relationship Id="rId10" Type="http://schemas.openxmlformats.org/officeDocument/2006/relationships/slide" Target="slide7.xml"/><Relationship Id="rId4" Type="http://schemas.openxmlformats.org/officeDocument/2006/relationships/image" Target="../media/image1.jpg"/><Relationship Id="rId9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slide" Target="slide10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slide" Target="slide10.xml"/><Relationship Id="rId9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.jpg"/><Relationship Id="rId7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9.png"/><Relationship Id="rId5" Type="http://schemas.openxmlformats.org/officeDocument/2006/relationships/slide" Target="slide10.xml"/><Relationship Id="rId10" Type="http://schemas.openxmlformats.org/officeDocument/2006/relationships/image" Target="../media/image80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notesSlide" Target="../notesSlides/notesSlide6.xml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10.xml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1.jp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.jpg"/><Relationship Id="rId7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0.xml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4.png"/><Relationship Id="rId18" Type="http://schemas.openxmlformats.org/officeDocument/2006/relationships/image" Target="../media/image121.png"/><Relationship Id="rId3" Type="http://schemas.openxmlformats.org/officeDocument/2006/relationships/image" Target="../media/image1.jpg"/><Relationship Id="rId7" Type="http://schemas.openxmlformats.org/officeDocument/2006/relationships/slide" Target="slide4.xml"/><Relationship Id="rId12" Type="http://schemas.openxmlformats.org/officeDocument/2006/relationships/image" Target="../media/image130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120.png"/><Relationship Id="rId5" Type="http://schemas.openxmlformats.org/officeDocument/2006/relationships/slide" Target="slide10.xml"/><Relationship Id="rId15" Type="http://schemas.openxmlformats.org/officeDocument/2006/relationships/image" Target="../media/image16.png"/><Relationship Id="rId10" Type="http://schemas.openxmlformats.org/officeDocument/2006/relationships/image" Target="../media/image110.png"/><Relationship Id="rId4" Type="http://schemas.openxmlformats.org/officeDocument/2006/relationships/image" Target="../media/image3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notesSlide" Target="../notesSlides/notesSlide9.xml"/><Relationship Id="rId7" Type="http://schemas.openxmlformats.org/officeDocument/2006/relationships/slide" Target="slide2.xml"/><Relationship Id="rId12" Type="http://schemas.openxmlformats.org/officeDocument/2006/relationships/image" Target="../media/image130.pn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png"/><Relationship Id="rId1" Type="http://schemas.openxmlformats.org/officeDocument/2006/relationships/tags" Target="../tags/tag3.xml"/><Relationship Id="rId6" Type="http://schemas.openxmlformats.org/officeDocument/2006/relationships/slide" Target="slide10.xml"/><Relationship Id="rId11" Type="http://schemas.openxmlformats.org/officeDocument/2006/relationships/image" Target="../media/image120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110.png"/><Relationship Id="rId4" Type="http://schemas.openxmlformats.org/officeDocument/2006/relationships/image" Target="../media/image1.jpg"/><Relationship Id="rId9" Type="http://schemas.openxmlformats.org/officeDocument/2006/relationships/slide" Target="slide7.xml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F25E4F"/>
                </a:solidFill>
              </a:rPr>
              <a:t>Não esquecer!</a:t>
            </a:r>
            <a:r>
              <a:rPr lang="pt-PT" sz="2000" dirty="0"/>
              <a:t> </a:t>
            </a:r>
          </a:p>
          <a:p>
            <a:r>
              <a:rPr lang="pt-PT" dirty="0">
                <a:solidFill>
                  <a:srgbClr val="0C2B8E"/>
                </a:solidFill>
              </a:rPr>
              <a:t>Podes </a:t>
            </a:r>
            <a:r>
              <a:rPr lang="pt-PT" b="1" dirty="0">
                <a:solidFill>
                  <a:srgbClr val="0C2B8E"/>
                </a:solidFill>
              </a:rPr>
              <a:t>navegar por todas as secções </a:t>
            </a:r>
            <a:r>
              <a:rPr lang="pt-PT" dirty="0">
                <a:solidFill>
                  <a:srgbClr val="0C2B8E"/>
                </a:solidFill>
              </a:rPr>
              <a:t>(</a:t>
            </a:r>
            <a:r>
              <a:rPr lang="pt-PT" i="1" dirty="0" err="1">
                <a:solidFill>
                  <a:srgbClr val="0C2B8E"/>
                </a:solidFill>
              </a:rPr>
              <a:t>ente</a:t>
            </a:r>
            <a:r>
              <a:rPr lang="pt-PT" dirty="0" err="1">
                <a:solidFill>
                  <a:srgbClr val="0C2B8E"/>
                </a:solidFill>
              </a:rPr>
              <a:t>r</a:t>
            </a:r>
            <a:r>
              <a:rPr lang="pt-PT" dirty="0">
                <a:solidFill>
                  <a:srgbClr val="0C2B8E"/>
                </a:solidFill>
              </a:rPr>
              <a:t> ou clique de rato) ou </a:t>
            </a:r>
            <a:r>
              <a:rPr lang="pt-PT" b="1" dirty="0">
                <a:solidFill>
                  <a:srgbClr val="0C2B8E"/>
                </a:solidFill>
              </a:rPr>
              <a:t>escolher a secção </a:t>
            </a:r>
            <a:r>
              <a:rPr lang="pt-PT" dirty="0">
                <a:solidFill>
                  <a:srgbClr val="0C2B8E"/>
                </a:solidFill>
              </a:rPr>
              <a:t>clicando sobre ela.</a:t>
            </a:r>
          </a:p>
          <a:p>
            <a:r>
              <a:rPr lang="pt-PT" dirty="0">
                <a:solidFill>
                  <a:srgbClr val="0C2B8E"/>
                </a:solidFill>
              </a:rPr>
              <a:t>Apenas deves “</a:t>
            </a:r>
            <a:r>
              <a:rPr lang="pt-PT" b="1" i="1" dirty="0" err="1">
                <a:solidFill>
                  <a:srgbClr val="0C2B8E"/>
                </a:solidFill>
              </a:rPr>
              <a:t>Try</a:t>
            </a:r>
            <a:r>
              <a:rPr lang="pt-PT" b="1" i="1" dirty="0">
                <a:solidFill>
                  <a:srgbClr val="0C2B8E"/>
                </a:solidFill>
              </a:rPr>
              <a:t> it</a:t>
            </a:r>
            <a:r>
              <a:rPr lang="pt-PT" dirty="0">
                <a:solidFill>
                  <a:srgbClr val="0C2B8E"/>
                </a:solidFill>
              </a:rPr>
              <a:t>” </a:t>
            </a:r>
            <a:r>
              <a:rPr lang="pt-PT" u="sng" dirty="0">
                <a:solidFill>
                  <a:srgbClr val="0C2B8E"/>
                </a:solidFill>
              </a:rPr>
              <a:t>depois de navegares por todos os conteúdos desta aula</a:t>
            </a:r>
            <a:r>
              <a:rPr lang="pt-PT" dirty="0">
                <a:solidFill>
                  <a:srgbClr val="0C2B8E"/>
                </a:solidFill>
              </a:rPr>
              <a:t>!</a:t>
            </a:r>
            <a:endParaRPr lang="en-GB" sz="1600" dirty="0">
              <a:solidFill>
                <a:srgbClr val="0C2B8E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Retangulares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9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b="1" dirty="0" err="1">
                <a:solidFill>
                  <a:schemeClr val="tx1"/>
                </a:solidFill>
              </a:rPr>
              <a:t>Quadradas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hlinkClick r:id="rId8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Vetor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2 Plano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2</a:t>
            </a:r>
          </a:p>
        </p:txBody>
      </p:sp>
      <p:sp>
        <p:nvSpPr>
          <p:cNvPr id="35" name="Retângulo: Cantos Arredondados 34">
            <a:hlinkClick r:id="rId4" action="ppaction://hlinksldjump"/>
            <a:extLst>
              <a:ext uri="{FF2B5EF4-FFF2-40B4-BE49-F238E27FC236}">
                <a16:creationId xmlns:a16="http://schemas.microsoft.com/office/drawing/2014/main" id="{6D8CBE6F-46E5-496F-9C40-E0D9920F5EF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6" name="Retângulo: Cantos Arredondados 35">
            <a:hlinkClick r:id="rId5" action="ppaction://hlinksldjump"/>
            <a:extLst>
              <a:ext uri="{FF2B5EF4-FFF2-40B4-BE49-F238E27FC236}">
                <a16:creationId xmlns:a16="http://schemas.microsoft.com/office/drawing/2014/main" id="{F0D11691-0AF3-4F15-98A3-63BF45C434C3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Retangulares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37" name="Retângulo: Cantos Arredondados 36">
            <a:hlinkClick r:id="rId6" action="ppaction://hlinksldjump"/>
            <a:extLst>
              <a:ext uri="{FF2B5EF4-FFF2-40B4-BE49-F238E27FC236}">
                <a16:creationId xmlns:a16="http://schemas.microsoft.com/office/drawing/2014/main" id="{26BC6B1C-20CF-4863-BED6-75973EF9CB7E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Quadradas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8" name="Retângulo: Cantos Arredondados 37">
            <a:hlinkClick r:id="rId7" action="ppaction://hlinksldjump"/>
            <a:extLst>
              <a:ext uri="{FF2B5EF4-FFF2-40B4-BE49-F238E27FC236}">
                <a16:creationId xmlns:a16="http://schemas.microsoft.com/office/drawing/2014/main" id="{CBEE5F6A-C241-4679-8C67-F1758233C86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Vetor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1" name="Imagem 10" descr="Uma imagem com edifício&#10;&#10;Descrição gerada automaticamente">
            <a:extLst>
              <a:ext uri="{FF2B5EF4-FFF2-40B4-BE49-F238E27FC236}">
                <a16:creationId xmlns:a16="http://schemas.microsoft.com/office/drawing/2014/main" id="{915D3CBC-F63A-412F-AA91-FF4DC81F2D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899" y="870330"/>
            <a:ext cx="5402428" cy="511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2</a:t>
            </a:r>
          </a:p>
        </p:txBody>
      </p:sp>
      <p:sp>
        <p:nvSpPr>
          <p:cNvPr id="35" name="Retângulo: Cantos Arredondados 34">
            <a:hlinkClick r:id="rId5" action="ppaction://hlinksldjump"/>
            <a:extLst>
              <a:ext uri="{FF2B5EF4-FFF2-40B4-BE49-F238E27FC236}">
                <a16:creationId xmlns:a16="http://schemas.microsoft.com/office/drawing/2014/main" id="{6D8CBE6F-46E5-496F-9C40-E0D9920F5EF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6" name="Retângulo: Cantos Arredondados 35">
            <a:hlinkClick r:id="rId6" action="ppaction://hlinksldjump"/>
            <a:extLst>
              <a:ext uri="{FF2B5EF4-FFF2-40B4-BE49-F238E27FC236}">
                <a16:creationId xmlns:a16="http://schemas.microsoft.com/office/drawing/2014/main" id="{F0D11691-0AF3-4F15-98A3-63BF45C434C3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Rectangulares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37" name="Retângulo: Cantos Arredondados 36">
            <a:hlinkClick r:id="rId7" action="ppaction://hlinksldjump"/>
            <a:extLst>
              <a:ext uri="{FF2B5EF4-FFF2-40B4-BE49-F238E27FC236}">
                <a16:creationId xmlns:a16="http://schemas.microsoft.com/office/drawing/2014/main" id="{26BC6B1C-20CF-4863-BED6-75973EF9CB7E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Quadradas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8" name="Retângulo: Cantos Arredondados 37">
            <a:hlinkClick r:id="rId8" action="ppaction://hlinksldjump"/>
            <a:extLst>
              <a:ext uri="{FF2B5EF4-FFF2-40B4-BE49-F238E27FC236}">
                <a16:creationId xmlns:a16="http://schemas.microsoft.com/office/drawing/2014/main" id="{CBEE5F6A-C241-4679-8C67-F1758233C86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Vetor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608D38D9-C89C-4D63-BDAB-1F61D3CFC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ISPRING_QUIZ_SHAPE1">
            <a:extLst>
              <a:ext uri="{FF2B5EF4-FFF2-40B4-BE49-F238E27FC236}">
                <a16:creationId xmlns:a16="http://schemas.microsoft.com/office/drawing/2014/main" id="{918659D5-2377-4C86-A696-813A6F142844}"/>
              </a:ext>
            </a:extLst>
          </p:cNvPr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6" name="ISPRING_QUIZ_SHAPE2">
            <a:extLst>
              <a:ext uri="{FF2B5EF4-FFF2-40B4-BE49-F238E27FC236}">
                <a16:creationId xmlns:a16="http://schemas.microsoft.com/office/drawing/2014/main" id="{21A0FD35-A469-4488-9670-F1477E78E354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1" name="ISPRING_QUIZ_SHAPE3">
            <a:extLst>
              <a:ext uri="{FF2B5EF4-FFF2-40B4-BE49-F238E27FC236}">
                <a16:creationId xmlns:a16="http://schemas.microsoft.com/office/drawing/2014/main" id="{8A150754-B21B-48C0-9334-0A05AE70A974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2" name="ISPRING_QUIZ_SHAPE4">
            <a:extLst>
              <a:ext uri="{FF2B5EF4-FFF2-40B4-BE49-F238E27FC236}">
                <a16:creationId xmlns:a16="http://schemas.microsoft.com/office/drawing/2014/main" id="{8691F99E-497D-439B-8580-A5C5A0FC374E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GB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9684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3905485" y="450644"/>
            <a:ext cx="6159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dirty="0"/>
              <a:t>Esperamos que tenhas gostado!</a:t>
            </a:r>
            <a:endParaRPr lang="en-GB" sz="3600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Fim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da Aula 2</a:t>
            </a:r>
          </a:p>
        </p:txBody>
      </p:sp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: Cantos Arredondados 23">
            <a:hlinkClick r:id="rId7" action="ppaction://hlinksldjump"/>
            <a:extLst>
              <a:ext uri="{FF2B5EF4-FFF2-40B4-BE49-F238E27FC236}">
                <a16:creationId xmlns:a16="http://schemas.microsoft.com/office/drawing/2014/main" id="{4C7CF4E8-584D-4EBD-8C3B-96F1B773134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24">
            <a:hlinkClick r:id="rId8" action="ppaction://hlinksldjump"/>
            <a:extLst>
              <a:ext uri="{FF2B5EF4-FFF2-40B4-BE49-F238E27FC236}">
                <a16:creationId xmlns:a16="http://schemas.microsoft.com/office/drawing/2014/main" id="{B7858CA7-332F-47BB-898E-46714FF81986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Rectangulares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36" name="Retângulo: Cantos Arredondados 35">
            <a:hlinkClick r:id="rId9" action="ppaction://hlinksldjump"/>
            <a:extLst>
              <a:ext uri="{FF2B5EF4-FFF2-40B4-BE49-F238E27FC236}">
                <a16:creationId xmlns:a16="http://schemas.microsoft.com/office/drawing/2014/main" id="{21321A72-C2E8-483A-BF2B-C2397DEA17BE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Quadradas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7" name="Retângulo: Cantos Arredondados 36">
            <a:hlinkClick r:id="rId10" action="ppaction://hlinksldjump"/>
            <a:extLst>
              <a:ext uri="{FF2B5EF4-FFF2-40B4-BE49-F238E27FC236}">
                <a16:creationId xmlns:a16="http://schemas.microsoft.com/office/drawing/2014/main" id="{7C10AC88-0469-44C4-9B1E-4A7F5075B5D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Vetor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2C9E6A56-381F-4731-B9B4-3B3BCC209A0D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Imagem 38">
            <a:extLst>
              <a:ext uri="{FF2B5EF4-FFF2-40B4-BE49-F238E27FC236}">
                <a16:creationId xmlns:a16="http://schemas.microsoft.com/office/drawing/2014/main" id="{2DDAFF97-8814-41EB-B15A-9C4308975AC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43F6A6E-6AEA-4D6A-AA63-603AF3C2C88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765" y="1143000"/>
            <a:ext cx="169449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2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124000" y="252000"/>
            <a:ext cx="9859639" cy="2553891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  <a:p>
            <a:pPr algn="just"/>
            <a:r>
              <a:rPr lang="en-GB" sz="2400" dirty="0">
                <a:solidFill>
                  <a:sysClr val="windowText" lastClr="000000"/>
                </a:solidFill>
              </a:rPr>
              <a:t>Uma </a:t>
            </a:r>
            <a:r>
              <a:rPr lang="en-GB" sz="2400" dirty="0" err="1">
                <a:solidFill>
                  <a:sysClr val="windowText" lastClr="000000"/>
                </a:solidFill>
              </a:rPr>
              <a:t>Matriz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diz</a:t>
            </a:r>
            <a:r>
              <a:rPr lang="en-GB" sz="2400" dirty="0">
                <a:solidFill>
                  <a:sysClr val="windowText" lastClr="000000"/>
                </a:solidFill>
              </a:rPr>
              <a:t>-se </a:t>
            </a:r>
            <a:r>
              <a:rPr lang="en-GB" sz="2400" b="1" dirty="0">
                <a:solidFill>
                  <a:srgbClr val="F25E4F"/>
                </a:solidFill>
              </a:rPr>
              <a:t>RETANGULAR</a:t>
            </a:r>
            <a:r>
              <a:rPr lang="en-GB" sz="2400" dirty="0">
                <a:solidFill>
                  <a:sysClr val="windowText" lastClr="000000"/>
                </a:solidFill>
              </a:rPr>
              <a:t> se o </a:t>
            </a:r>
            <a:r>
              <a:rPr lang="pt-PT" sz="2400" u="sng" dirty="0">
                <a:solidFill>
                  <a:sysClr val="windowText" lastClr="000000"/>
                </a:solidFill>
              </a:rPr>
              <a:t>número de linhas é diferente do número de colunas</a:t>
            </a:r>
            <a:r>
              <a:rPr lang="en-GB" sz="2400" dirty="0">
                <a:solidFill>
                  <a:sysClr val="windowText" lastClr="000000"/>
                </a:solidFill>
              </a:rPr>
              <a:t>.</a:t>
            </a: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17" name="Retângulo: Cantos Arredondados 16">
            <a:hlinkClick r:id="rId4" action="ppaction://hlinksldjump"/>
            <a:extLst>
              <a:ext uri="{FF2B5EF4-FFF2-40B4-BE49-F238E27FC236}">
                <a16:creationId xmlns:a16="http://schemas.microsoft.com/office/drawing/2014/main" id="{00B964D5-7EE9-4DBF-8329-38E9C86BF14E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0" name="Retângulo: Cantos Arredondados 19">
            <a:hlinkClick r:id="rId5" action="ppaction://hlinksldjump"/>
            <a:extLst>
              <a:ext uri="{FF2B5EF4-FFF2-40B4-BE49-F238E27FC236}">
                <a16:creationId xmlns:a16="http://schemas.microsoft.com/office/drawing/2014/main" id="{35A48AD4-7707-4E00-BA07-873F48A27B5C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Retangulares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21" name="Retângulo: Cantos Arredondados 20">
            <a:hlinkClick r:id="rId6" action="ppaction://hlinksldjump"/>
            <a:extLst>
              <a:ext uri="{FF2B5EF4-FFF2-40B4-BE49-F238E27FC236}">
                <a16:creationId xmlns:a16="http://schemas.microsoft.com/office/drawing/2014/main" id="{7F2B06EF-8636-4055-9667-ED8FCD3FDD5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Quadradas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7" action="ppaction://hlinksldjump"/>
            <a:extLst>
              <a:ext uri="{FF2B5EF4-FFF2-40B4-BE49-F238E27FC236}">
                <a16:creationId xmlns:a16="http://schemas.microsoft.com/office/drawing/2014/main" id="{151B7871-C8E5-4A31-B121-5A6A3AC9403D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Vetor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E884DF9B-58BE-4163-BBC3-09FFCEC64B8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2</a:t>
            </a:r>
          </a:p>
        </p:txBody>
      </p:sp>
      <p:sp>
        <p:nvSpPr>
          <p:cNvPr id="17" name="Retângulo: Cantos Arredondados 16">
            <a:hlinkClick r:id="rId4" action="ppaction://hlinksldjump"/>
            <a:extLst>
              <a:ext uri="{FF2B5EF4-FFF2-40B4-BE49-F238E27FC236}">
                <a16:creationId xmlns:a16="http://schemas.microsoft.com/office/drawing/2014/main" id="{00B964D5-7EE9-4DBF-8329-38E9C86BF14E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0" name="Retângulo: Cantos Arredondados 19">
            <a:hlinkClick r:id="rId5" action="ppaction://hlinksldjump"/>
            <a:extLst>
              <a:ext uri="{FF2B5EF4-FFF2-40B4-BE49-F238E27FC236}">
                <a16:creationId xmlns:a16="http://schemas.microsoft.com/office/drawing/2014/main" id="{35A48AD4-7707-4E00-BA07-873F48A27B5C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Retangulares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21" name="Retângulo: Cantos Arredondados 20">
            <a:hlinkClick r:id="rId6" action="ppaction://hlinksldjump"/>
            <a:extLst>
              <a:ext uri="{FF2B5EF4-FFF2-40B4-BE49-F238E27FC236}">
                <a16:creationId xmlns:a16="http://schemas.microsoft.com/office/drawing/2014/main" id="{7F2B06EF-8636-4055-9667-ED8FCD3FDD5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Quadradas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7" action="ppaction://hlinksldjump"/>
            <a:extLst>
              <a:ext uri="{FF2B5EF4-FFF2-40B4-BE49-F238E27FC236}">
                <a16:creationId xmlns:a16="http://schemas.microsoft.com/office/drawing/2014/main" id="{151B7871-C8E5-4A31-B121-5A6A3AC9403D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Vetor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E884DF9B-58BE-4163-BBC3-09FFCEC64B8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837283D5-7FB9-4961-A1DB-EDB6EF1B8275}"/>
              </a:ext>
            </a:extLst>
          </p:cNvPr>
          <p:cNvSpPr/>
          <p:nvPr/>
        </p:nvSpPr>
        <p:spPr>
          <a:xfrm>
            <a:off x="2124000" y="3092246"/>
            <a:ext cx="9859637" cy="3473562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85BAD87B-E2AE-4AF1-935E-20F2AE5D60DF}"/>
              </a:ext>
            </a:extLst>
          </p:cNvPr>
          <p:cNvSpPr/>
          <p:nvPr/>
        </p:nvSpPr>
        <p:spPr>
          <a:xfrm>
            <a:off x="2513025" y="3405167"/>
            <a:ext cx="1612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 err="1">
                <a:solidFill>
                  <a:srgbClr val="29A6FF"/>
                </a:solidFill>
              </a:rPr>
              <a:t>Exemplos</a:t>
            </a:r>
            <a:r>
              <a:rPr lang="en-GB" sz="2400" b="1" u="sng" dirty="0">
                <a:solidFill>
                  <a:srgbClr val="29A6FF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A0FD21CB-0404-4FD0-8378-6B92B94DCAD9}"/>
                  </a:ext>
                </a:extLst>
              </p:cNvPr>
              <p:cNvSpPr/>
              <p:nvPr/>
            </p:nvSpPr>
            <p:spPr>
              <a:xfrm>
                <a:off x="2664349" y="4108921"/>
                <a:ext cx="8722131" cy="1471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GB" sz="24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GB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GB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GB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GB" sz="2400" dirty="0"/>
                  <a:t> 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GB" sz="2400" dirty="0"/>
                  <a:t>, …. 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11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12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21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22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i="1">
                                                <a:latin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i="1">
                                                <a:latin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i="1">
                                                <a:latin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i="1">
                                                <a:latin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i="1">
                                                <a:latin typeface="Cambria Math" panose="02040503050406030204" pitchFamily="18" charset="0"/>
                                              </a:rPr>
                                              <m:t>⋱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i="1">
                                                <a:latin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i="1">
                                                <a:latin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𝑚𝑛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GB" sz="2400" dirty="0"/>
                  <a:t>, com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/>
                  <a:t> </a:t>
                </a:r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A0FD21CB-0404-4FD0-8378-6B92B94DCA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349" y="4108921"/>
                <a:ext cx="8722131" cy="14719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>
            <a:extLst>
              <a:ext uri="{FF2B5EF4-FFF2-40B4-BE49-F238E27FC236}">
                <a16:creationId xmlns:a16="http://schemas.microsoft.com/office/drawing/2014/main" id="{55F17B37-E1E9-4622-B326-D84A440FD0A7}"/>
              </a:ext>
            </a:extLst>
          </p:cNvPr>
          <p:cNvSpPr/>
          <p:nvPr/>
        </p:nvSpPr>
        <p:spPr>
          <a:xfrm>
            <a:off x="2980300" y="5291432"/>
            <a:ext cx="678391" cy="400110"/>
          </a:xfrm>
          <a:prstGeom prst="rect">
            <a:avLst/>
          </a:prstGeom>
          <a:ln>
            <a:solidFill>
              <a:srgbClr val="0C2B8E"/>
            </a:solidFill>
          </a:ln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0C2B8E"/>
                </a:solidFill>
              </a:rPr>
              <a:t>2 </a:t>
            </a:r>
            <a:r>
              <a:rPr lang="en-GB" sz="2000" b="1" dirty="0">
                <a:solidFill>
                  <a:srgbClr val="0C2B8E"/>
                </a:solidFill>
              </a:rPr>
              <a:t>x 3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670157A7-0065-4DA9-8F7C-0BECAFC15524}"/>
              </a:ext>
            </a:extLst>
          </p:cNvPr>
          <p:cNvSpPr/>
          <p:nvPr/>
        </p:nvSpPr>
        <p:spPr>
          <a:xfrm>
            <a:off x="4665524" y="5537412"/>
            <a:ext cx="678391" cy="400110"/>
          </a:xfrm>
          <a:prstGeom prst="rect">
            <a:avLst/>
          </a:prstGeom>
          <a:ln>
            <a:solidFill>
              <a:srgbClr val="0C2B8E"/>
            </a:solidFill>
          </a:ln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0C2B8E"/>
                </a:solidFill>
              </a:rPr>
              <a:t>3 x 2</a:t>
            </a:r>
            <a:endParaRPr lang="en-GB" sz="2000" b="1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3D20CFB0-581F-4AE3-A409-6226965D8018}"/>
                  </a:ext>
                </a:extLst>
              </p:cNvPr>
              <p:cNvSpPr/>
              <p:nvPr/>
            </p:nvSpPr>
            <p:spPr>
              <a:xfrm>
                <a:off x="7387333" y="5708641"/>
                <a:ext cx="943079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3D20CFB0-581F-4AE3-A409-6226965D80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333" y="5708641"/>
                <a:ext cx="943079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xão reta unidirecional 6">
            <a:extLst>
              <a:ext uri="{FF2B5EF4-FFF2-40B4-BE49-F238E27FC236}">
                <a16:creationId xmlns:a16="http://schemas.microsoft.com/office/drawing/2014/main" id="{13DF4B14-CE0D-4127-9B26-68713D1FA482}"/>
              </a:ext>
            </a:extLst>
          </p:cNvPr>
          <p:cNvCxnSpPr/>
          <p:nvPr/>
        </p:nvCxnSpPr>
        <p:spPr>
          <a:xfrm flipV="1">
            <a:off x="8410470" y="5134708"/>
            <a:ext cx="1632675" cy="773988"/>
          </a:xfrm>
          <a:prstGeom prst="straightConnector1">
            <a:avLst/>
          </a:prstGeom>
          <a:ln>
            <a:solidFill>
              <a:srgbClr val="0C2B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8B4F5602-D20C-43C9-9AF5-B9263C794E81}"/>
              </a:ext>
            </a:extLst>
          </p:cNvPr>
          <p:cNvSpPr/>
          <p:nvPr/>
        </p:nvSpPr>
        <p:spPr>
          <a:xfrm>
            <a:off x="2124000" y="252000"/>
            <a:ext cx="9859639" cy="2553891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  <a:p>
            <a:pPr algn="just"/>
            <a:r>
              <a:rPr lang="en-GB" sz="2400" dirty="0">
                <a:solidFill>
                  <a:sysClr val="windowText" lastClr="000000"/>
                </a:solidFill>
              </a:rPr>
              <a:t>Uma </a:t>
            </a:r>
            <a:r>
              <a:rPr lang="en-GB" sz="2400" dirty="0" err="1">
                <a:solidFill>
                  <a:sysClr val="windowText" lastClr="000000"/>
                </a:solidFill>
              </a:rPr>
              <a:t>Matriz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diz</a:t>
            </a:r>
            <a:r>
              <a:rPr lang="en-GB" sz="2400" dirty="0">
                <a:solidFill>
                  <a:sysClr val="windowText" lastClr="000000"/>
                </a:solidFill>
              </a:rPr>
              <a:t>-se </a:t>
            </a:r>
            <a:r>
              <a:rPr lang="en-GB" sz="2400" b="1" dirty="0">
                <a:solidFill>
                  <a:srgbClr val="F25E4F"/>
                </a:solidFill>
              </a:rPr>
              <a:t>RETANGULAR</a:t>
            </a:r>
            <a:r>
              <a:rPr lang="en-GB" sz="2400" dirty="0">
                <a:solidFill>
                  <a:sysClr val="windowText" lastClr="000000"/>
                </a:solidFill>
              </a:rPr>
              <a:t> se o </a:t>
            </a:r>
            <a:r>
              <a:rPr lang="pt-PT" sz="2400" u="sng" dirty="0">
                <a:solidFill>
                  <a:sysClr val="windowText" lastClr="000000"/>
                </a:solidFill>
              </a:rPr>
              <a:t>número de linhas é diferente do número de colunas</a:t>
            </a:r>
            <a:r>
              <a:rPr lang="en-GB" sz="2400" dirty="0">
                <a:solidFill>
                  <a:sysClr val="windowText" lastClr="000000"/>
                </a:solidFill>
              </a:rPr>
              <a:t>.</a:t>
            </a: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06C86E69-6D2E-4814-90C8-AD5BAB1390BB}"/>
                  </a:ext>
                </a:extLst>
              </p:cNvPr>
              <p:cNvSpPr/>
              <p:nvPr/>
            </p:nvSpPr>
            <p:spPr>
              <a:xfrm>
                <a:off x="3048587" y="1730882"/>
                <a:ext cx="8010463" cy="752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GB" sz="2400" dirty="0" err="1">
                    <a:solidFill>
                      <a:sysClr val="windowText" lastClr="000000"/>
                    </a:solidFill>
                  </a:rPr>
                  <a:t>Assim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uma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é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rectangular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se  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  <a:endParaRPr lang="en-GB" sz="24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06C86E69-6D2E-4814-90C8-AD5BAB1390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587" y="1730882"/>
                <a:ext cx="8010463" cy="752835"/>
              </a:xfrm>
              <a:prstGeom prst="rect">
                <a:avLst/>
              </a:prstGeom>
              <a:blipFill>
                <a:blip r:embed="rId12"/>
                <a:stretch>
                  <a:fillRect l="-1142" t="-2439" r="-12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711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/>
      <p:bldP spid="3" grpId="0"/>
      <p:bldP spid="5" grpId="0" animBg="1"/>
      <p:bldP spid="32" grpId="0" animBg="1"/>
      <p:bldP spid="33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2</a:t>
            </a:r>
          </a:p>
        </p:txBody>
      </p:sp>
      <p:sp>
        <p:nvSpPr>
          <p:cNvPr id="44" name="Retângulo: Cantos Arredondados 43">
            <a:hlinkClick r:id="rId4" action="ppaction://hlinksldjump"/>
            <a:extLst>
              <a:ext uri="{FF2B5EF4-FFF2-40B4-BE49-F238E27FC236}">
                <a16:creationId xmlns:a16="http://schemas.microsoft.com/office/drawing/2014/main" id="{F6071036-3E0B-4AD4-B2CD-DD68CB2D3DFB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44">
            <a:hlinkClick r:id="rId5" action="ppaction://hlinksldjump"/>
            <a:extLst>
              <a:ext uri="{FF2B5EF4-FFF2-40B4-BE49-F238E27FC236}">
                <a16:creationId xmlns:a16="http://schemas.microsoft.com/office/drawing/2014/main" id="{DA929D90-9730-4A16-9745-FD4D971A14D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Retangulares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46" name="Retângulo: Cantos Arredondados 45">
            <a:hlinkClick r:id="rId6" action="ppaction://hlinksldjump"/>
            <a:extLst>
              <a:ext uri="{FF2B5EF4-FFF2-40B4-BE49-F238E27FC236}">
                <a16:creationId xmlns:a16="http://schemas.microsoft.com/office/drawing/2014/main" id="{0E3CA1C5-7D80-43D5-9626-D67FD14428BC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Quadradas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7" name="Retângulo: Cantos Arredondados 46">
            <a:hlinkClick r:id="rId7" action="ppaction://hlinksldjump"/>
            <a:extLst>
              <a:ext uri="{FF2B5EF4-FFF2-40B4-BE49-F238E27FC236}">
                <a16:creationId xmlns:a16="http://schemas.microsoft.com/office/drawing/2014/main" id="{B7472E47-3559-4DD3-A3D5-8192AB984EA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Vetor</a:t>
            </a:r>
            <a:endParaRPr lang="en-GB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: Cantos Arredondados 47">
                <a:extLst>
                  <a:ext uri="{FF2B5EF4-FFF2-40B4-BE49-F238E27FC236}">
                    <a16:creationId xmlns:a16="http://schemas.microsoft.com/office/drawing/2014/main" id="{6D744513-68AF-47C2-BFD4-8D9AA81A90D2}"/>
                  </a:ext>
                </a:extLst>
              </p:cNvPr>
              <p:cNvSpPr/>
              <p:nvPr/>
            </p:nvSpPr>
            <p:spPr>
              <a:xfrm>
                <a:off x="2124000" y="252000"/>
                <a:ext cx="9859639" cy="3438000"/>
              </a:xfrm>
              <a:prstGeom prst="roundRect">
                <a:avLst/>
              </a:prstGeom>
              <a:solidFill>
                <a:schemeClr val="bg1"/>
              </a:solidFill>
              <a:ln cmpd="thickThin">
                <a:solidFill>
                  <a:srgbClr val="F25E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 anchorCtr="0">
                <a:noAutofit/>
              </a:bodyPr>
              <a:lstStyle/>
              <a:p>
                <a:pPr algn="just"/>
                <a:endParaRPr lang="en-GB" sz="2400" b="1" u="sng" dirty="0">
                  <a:solidFill>
                    <a:srgbClr val="F25E4F"/>
                  </a:solidFill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Uma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diz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-se 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QUADRADA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se o </a:t>
                </a:r>
                <a:r>
                  <a:rPr lang="pt-PT" sz="2400" u="sng" dirty="0">
                    <a:solidFill>
                      <a:sysClr val="windowText" lastClr="000000"/>
                    </a:solidFill>
                  </a:rPr>
                  <a:t>número de linhas é igual ao número de colunas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isto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é,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uma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é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quadrada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se  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  <a:p>
                <a:pPr algn="just"/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8" name="Retângulo: Cantos Arredondados 47">
                <a:extLst>
                  <a:ext uri="{FF2B5EF4-FFF2-40B4-BE49-F238E27FC236}">
                    <a16:creationId xmlns:a16="http://schemas.microsoft.com/office/drawing/2014/main" id="{6D744513-68AF-47C2-BFD4-8D9AA81A90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00" y="252000"/>
                <a:ext cx="9859639" cy="34380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cmpd="thickThin"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A8AB9A34-0A32-442D-8AC1-F3DA7377DDE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2</a:t>
            </a:r>
          </a:p>
        </p:txBody>
      </p:sp>
      <p:sp>
        <p:nvSpPr>
          <p:cNvPr id="44" name="Retângulo: Cantos Arredondados 43">
            <a:hlinkClick r:id="rId5" action="ppaction://hlinksldjump"/>
            <a:extLst>
              <a:ext uri="{FF2B5EF4-FFF2-40B4-BE49-F238E27FC236}">
                <a16:creationId xmlns:a16="http://schemas.microsoft.com/office/drawing/2014/main" id="{F6071036-3E0B-4AD4-B2CD-DD68CB2D3DFB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44">
            <a:hlinkClick r:id="rId6" action="ppaction://hlinksldjump"/>
            <a:extLst>
              <a:ext uri="{FF2B5EF4-FFF2-40B4-BE49-F238E27FC236}">
                <a16:creationId xmlns:a16="http://schemas.microsoft.com/office/drawing/2014/main" id="{DA929D90-9730-4A16-9745-FD4D971A14D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Retangulares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46" name="Retângulo: Cantos Arredondados 45">
            <a:hlinkClick r:id="rId7" action="ppaction://hlinksldjump"/>
            <a:extLst>
              <a:ext uri="{FF2B5EF4-FFF2-40B4-BE49-F238E27FC236}">
                <a16:creationId xmlns:a16="http://schemas.microsoft.com/office/drawing/2014/main" id="{0E3CA1C5-7D80-43D5-9626-D67FD14428BC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Quadradas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7" name="Retângulo: Cantos Arredondados 46">
            <a:hlinkClick r:id="rId8" action="ppaction://hlinksldjump"/>
            <a:extLst>
              <a:ext uri="{FF2B5EF4-FFF2-40B4-BE49-F238E27FC236}">
                <a16:creationId xmlns:a16="http://schemas.microsoft.com/office/drawing/2014/main" id="{B7472E47-3559-4DD3-A3D5-8192AB984EA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Vetor</a:t>
            </a:r>
            <a:endParaRPr lang="en-GB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: Cantos Arredondados 47">
                <a:extLst>
                  <a:ext uri="{FF2B5EF4-FFF2-40B4-BE49-F238E27FC236}">
                    <a16:creationId xmlns:a16="http://schemas.microsoft.com/office/drawing/2014/main" id="{6D744513-68AF-47C2-BFD4-8D9AA81A90D2}"/>
                  </a:ext>
                </a:extLst>
              </p:cNvPr>
              <p:cNvSpPr/>
              <p:nvPr/>
            </p:nvSpPr>
            <p:spPr>
              <a:xfrm>
                <a:off x="2124000" y="252000"/>
                <a:ext cx="9859639" cy="3438000"/>
              </a:xfrm>
              <a:prstGeom prst="roundRect">
                <a:avLst/>
              </a:prstGeom>
              <a:solidFill>
                <a:schemeClr val="bg1"/>
              </a:solidFill>
              <a:ln cmpd="thickThin">
                <a:solidFill>
                  <a:srgbClr val="F25E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 anchorCtr="0">
                <a:noAutofit/>
              </a:bodyPr>
              <a:lstStyle/>
              <a:p>
                <a:pPr algn="just"/>
                <a:endParaRPr lang="en-GB" sz="2400" b="1" u="sng" dirty="0">
                  <a:solidFill>
                    <a:srgbClr val="F25E4F"/>
                  </a:solidFill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Uma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diz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-se 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QUADRADA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se o </a:t>
                </a:r>
                <a:r>
                  <a:rPr lang="pt-PT" sz="2400" u="sng" dirty="0">
                    <a:solidFill>
                      <a:sysClr val="windowText" lastClr="000000"/>
                    </a:solidFill>
                  </a:rPr>
                  <a:t>número de linhas é igual ao número de colunas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isto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é,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uma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é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quadrada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se  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pt-PT" sz="2400" dirty="0">
                    <a:solidFill>
                      <a:sysClr val="windowText" lastClr="000000"/>
                    </a:solidFill>
                  </a:rPr>
                  <a:t>Neste caso, é comum ao representar a forma condensada de uma matriz quadrada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identificar apenas um conjunto para ambos os índices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: </a:t>
                </a:r>
              </a:p>
              <a:p>
                <a:pPr 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pt-P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pt-P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P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pt-P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=1,2,..,</m:t>
                        </m:r>
                        <m:r>
                          <a:rPr lang="pt-P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  <a:endParaRPr lang="en-GB" sz="2400" b="1" dirty="0">
                  <a:solidFill>
                    <a:sysClr val="windowText" lastClr="000000"/>
                  </a:solidFill>
                </a:endParaRPr>
              </a:p>
              <a:p>
                <a:pPr algn="just"/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8" name="Retângulo: Cantos Arredondados 47">
                <a:extLst>
                  <a:ext uri="{FF2B5EF4-FFF2-40B4-BE49-F238E27FC236}">
                    <a16:creationId xmlns:a16="http://schemas.microsoft.com/office/drawing/2014/main" id="{6D744513-68AF-47C2-BFD4-8D9AA81A90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00" y="252000"/>
                <a:ext cx="9859639" cy="343800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cmpd="thickThin"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E0657EB3-6C26-4FCF-8128-FDD43E3A53CA}"/>
              </a:ext>
            </a:extLst>
          </p:cNvPr>
          <p:cNvSpPr/>
          <p:nvPr/>
        </p:nvSpPr>
        <p:spPr>
          <a:xfrm>
            <a:off x="6393123" y="2340000"/>
            <a:ext cx="3967433" cy="352958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6F5150B7-7E2C-4514-9FBB-2DDDFFD36A9D}"/>
              </a:ext>
            </a:extLst>
          </p:cNvPr>
          <p:cNvSpPr/>
          <p:nvPr/>
        </p:nvSpPr>
        <p:spPr>
          <a:xfrm>
            <a:off x="7053819" y="2979626"/>
            <a:ext cx="1145636" cy="352958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797C2E65-F9A4-45E7-ABEF-65A7BE36D2F4}"/>
              </a:ext>
            </a:extLst>
          </p:cNvPr>
          <p:cNvSpPr/>
          <p:nvPr/>
        </p:nvSpPr>
        <p:spPr>
          <a:xfrm>
            <a:off x="2124000" y="3861837"/>
            <a:ext cx="9859637" cy="2579526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F82A1C59-6496-4681-BF8B-0551B1A9FC47}"/>
              </a:ext>
            </a:extLst>
          </p:cNvPr>
          <p:cNvSpPr/>
          <p:nvPr/>
        </p:nvSpPr>
        <p:spPr>
          <a:xfrm>
            <a:off x="2507895" y="4110898"/>
            <a:ext cx="1623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 err="1">
                <a:solidFill>
                  <a:srgbClr val="29A6FF"/>
                </a:solidFill>
              </a:rPr>
              <a:t>Exemplos</a:t>
            </a:r>
            <a:r>
              <a:rPr lang="en-GB" sz="2400" b="1" u="sng" dirty="0">
                <a:solidFill>
                  <a:srgbClr val="29A6FF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5F4835F8-436C-4763-95E0-6D0FEC0E2168}"/>
                  </a:ext>
                </a:extLst>
              </p:cNvPr>
              <p:cNvSpPr/>
              <p:nvPr/>
            </p:nvSpPr>
            <p:spPr>
              <a:xfrm>
                <a:off x="3601783" y="4338000"/>
                <a:ext cx="6758773" cy="15685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"/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5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GB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… 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11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12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21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22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1</m:t>
                                                </m:r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2</m:t>
                                                </m:r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𝑛</m:t>
                                                </m:r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𝑛</m:t>
                                                </m:r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⋱</m:t>
                                            </m:r>
                                          </m:e>
                                          <m:e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𝑛𝑛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en-GB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5F4835F8-436C-4763-95E0-6D0FEC0E21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783" y="4338000"/>
                <a:ext cx="6758773" cy="15685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tângulo 51">
            <a:extLst>
              <a:ext uri="{FF2B5EF4-FFF2-40B4-BE49-F238E27FC236}">
                <a16:creationId xmlns:a16="http://schemas.microsoft.com/office/drawing/2014/main" id="{3C769C90-0228-4AF3-BB03-322AA023C427}"/>
              </a:ext>
            </a:extLst>
          </p:cNvPr>
          <p:cNvSpPr/>
          <p:nvPr/>
        </p:nvSpPr>
        <p:spPr>
          <a:xfrm>
            <a:off x="3924845" y="5594932"/>
            <a:ext cx="678391" cy="400110"/>
          </a:xfrm>
          <a:prstGeom prst="rect">
            <a:avLst/>
          </a:prstGeom>
          <a:ln>
            <a:solidFill>
              <a:srgbClr val="0C2B8E"/>
            </a:solidFill>
          </a:ln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0C2B8E"/>
                </a:solidFill>
              </a:rPr>
              <a:t>2 </a:t>
            </a:r>
            <a:r>
              <a:rPr lang="en-GB" sz="2000" b="1" dirty="0">
                <a:solidFill>
                  <a:srgbClr val="0C2B8E"/>
                </a:solidFill>
              </a:rPr>
              <a:t>x 2</a:t>
            </a: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17DEDEE6-AD61-4479-BBD0-0DFD1CDE5DA9}"/>
              </a:ext>
            </a:extLst>
          </p:cNvPr>
          <p:cNvSpPr/>
          <p:nvPr/>
        </p:nvSpPr>
        <p:spPr>
          <a:xfrm>
            <a:off x="5509585" y="5773824"/>
            <a:ext cx="678391" cy="400110"/>
          </a:xfrm>
          <a:prstGeom prst="rect">
            <a:avLst/>
          </a:prstGeom>
          <a:ln>
            <a:solidFill>
              <a:srgbClr val="0C2B8E"/>
            </a:solidFill>
          </a:ln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0C2B8E"/>
                </a:solidFill>
              </a:rPr>
              <a:t>3 x 3</a:t>
            </a:r>
            <a:endParaRPr lang="en-GB" sz="2000" b="1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AC58A13B-0774-4FBA-B72D-CD5A99D32662}"/>
                  </a:ext>
                </a:extLst>
              </p:cNvPr>
              <p:cNvSpPr/>
              <p:nvPr/>
            </p:nvSpPr>
            <p:spPr>
              <a:xfrm>
                <a:off x="8199455" y="5961073"/>
                <a:ext cx="872547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AC58A13B-0774-4FBA-B72D-CD5A99D326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455" y="5961073"/>
                <a:ext cx="872547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870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9" grpId="0" animBg="1"/>
      <p:bldP spid="49" grpId="1" animBg="1"/>
      <p:bldP spid="50" grpId="0" animBg="1"/>
      <p:bldP spid="51" grpId="0"/>
      <p:bldP spid="5" grpId="0"/>
      <p:bldP spid="52" grpId="0" animBg="1"/>
      <p:bldP spid="53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2</a:t>
            </a:r>
          </a:p>
        </p:txBody>
      </p:sp>
      <p:sp>
        <p:nvSpPr>
          <p:cNvPr id="44" name="Retângulo: Cantos Arredondados 43">
            <a:hlinkClick r:id="rId6" action="ppaction://hlinksldjump"/>
            <a:extLst>
              <a:ext uri="{FF2B5EF4-FFF2-40B4-BE49-F238E27FC236}">
                <a16:creationId xmlns:a16="http://schemas.microsoft.com/office/drawing/2014/main" id="{F6071036-3E0B-4AD4-B2CD-DD68CB2D3DFB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44">
            <a:hlinkClick r:id="rId7" action="ppaction://hlinksldjump"/>
            <a:extLst>
              <a:ext uri="{FF2B5EF4-FFF2-40B4-BE49-F238E27FC236}">
                <a16:creationId xmlns:a16="http://schemas.microsoft.com/office/drawing/2014/main" id="{DA929D90-9730-4A16-9745-FD4D971A14D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Retangulares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46" name="Retângulo: Cantos Arredondados 45">
            <a:hlinkClick r:id="rId8" action="ppaction://hlinksldjump"/>
            <a:extLst>
              <a:ext uri="{FF2B5EF4-FFF2-40B4-BE49-F238E27FC236}">
                <a16:creationId xmlns:a16="http://schemas.microsoft.com/office/drawing/2014/main" id="{0E3CA1C5-7D80-43D5-9626-D67FD14428BC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Quadradas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7" name="Retângulo: Cantos Arredondados 46">
            <a:hlinkClick r:id="rId9" action="ppaction://hlinksldjump"/>
            <a:extLst>
              <a:ext uri="{FF2B5EF4-FFF2-40B4-BE49-F238E27FC236}">
                <a16:creationId xmlns:a16="http://schemas.microsoft.com/office/drawing/2014/main" id="{B7472E47-3559-4DD3-A3D5-8192AB984EA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Vetor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ISPRING_QUIZ_SHAPE0">
            <a:extLst>
              <a:ext uri="{FF2B5EF4-FFF2-40B4-BE49-F238E27FC236}">
                <a16:creationId xmlns:a16="http://schemas.microsoft.com/office/drawing/2014/main" id="{DF52677A-0843-4063-85A3-5B320F411C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ISPRING_QUIZ_SHAPE1">
            <a:extLst>
              <a:ext uri="{FF2B5EF4-FFF2-40B4-BE49-F238E27FC236}">
                <a16:creationId xmlns:a16="http://schemas.microsoft.com/office/drawing/2014/main" id="{AC5F9625-3820-45D7-91FA-C3BF9493747A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11" name="ISPRING_QUIZ_SHAPE2">
            <a:extLst>
              <a:ext uri="{FF2B5EF4-FFF2-40B4-BE49-F238E27FC236}">
                <a16:creationId xmlns:a16="http://schemas.microsoft.com/office/drawing/2014/main" id="{DB9A407C-EE96-4AFD-A55A-F3BD7B83C646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4" name="ISPRING_QUIZ_SHAPE3">
            <a:extLst>
              <a:ext uri="{FF2B5EF4-FFF2-40B4-BE49-F238E27FC236}">
                <a16:creationId xmlns:a16="http://schemas.microsoft.com/office/drawing/2014/main" id="{C1050B18-26E4-46CF-976C-5F7EE1E88124}"/>
              </a:ext>
            </a:extLst>
          </p:cNvPr>
          <p:cNvPicPr>
            <a:picLocks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5" name="ISPRING_QUIZ_SHAPE4">
            <a:extLst>
              <a:ext uri="{FF2B5EF4-FFF2-40B4-BE49-F238E27FC236}">
                <a16:creationId xmlns:a16="http://schemas.microsoft.com/office/drawing/2014/main" id="{8702EB60-34D5-4D42-B5BB-6A36948095E6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GB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1373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2</a:t>
            </a:r>
          </a:p>
        </p:txBody>
      </p:sp>
      <p:sp>
        <p:nvSpPr>
          <p:cNvPr id="33" name="Retângulo: Cantos Arredondados 32">
            <a:hlinkClick r:id="rId5" action="ppaction://hlinksldjump"/>
            <a:extLst>
              <a:ext uri="{FF2B5EF4-FFF2-40B4-BE49-F238E27FC236}">
                <a16:creationId xmlns:a16="http://schemas.microsoft.com/office/drawing/2014/main" id="{A63E23E9-504C-4449-B560-17786AD3074C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6" name="Retângulo: Cantos Arredondados 35">
            <a:hlinkClick r:id="rId6" action="ppaction://hlinksldjump"/>
            <a:extLst>
              <a:ext uri="{FF2B5EF4-FFF2-40B4-BE49-F238E27FC236}">
                <a16:creationId xmlns:a16="http://schemas.microsoft.com/office/drawing/2014/main" id="{A8B31CDC-9933-49C6-A36F-3CD5BA2B4E9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Retangulares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39">
            <a:hlinkClick r:id="rId7" action="ppaction://hlinksldjump"/>
            <a:extLst>
              <a:ext uri="{FF2B5EF4-FFF2-40B4-BE49-F238E27FC236}">
                <a16:creationId xmlns:a16="http://schemas.microsoft.com/office/drawing/2014/main" id="{920BABE4-1D61-4B72-A48A-29D4D9C2F06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Quadradas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1" name="Retângulo: Cantos Arredondados 40">
            <a:hlinkClick r:id="rId8" action="ppaction://hlinksldjump"/>
            <a:extLst>
              <a:ext uri="{FF2B5EF4-FFF2-40B4-BE49-F238E27FC236}">
                <a16:creationId xmlns:a16="http://schemas.microsoft.com/office/drawing/2014/main" id="{AFE75093-6887-41DF-9539-7FD02287137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Vetor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CCF5AA5E-BFA7-4A64-91FE-01521D410410}"/>
              </a:ext>
            </a:extLst>
          </p:cNvPr>
          <p:cNvSpPr/>
          <p:nvPr/>
        </p:nvSpPr>
        <p:spPr>
          <a:xfrm>
            <a:off x="2124000" y="252000"/>
            <a:ext cx="9859639" cy="3438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GB" sz="2400" dirty="0">
                <a:solidFill>
                  <a:sysClr val="windowText" lastClr="000000"/>
                </a:solidFill>
              </a:rPr>
              <a:t>Uma Matrix </a:t>
            </a:r>
            <a:r>
              <a:rPr lang="en-GB" sz="2400" b="1" dirty="0">
                <a:solidFill>
                  <a:srgbClr val="F25E4F"/>
                </a:solidFill>
              </a:rPr>
              <a:t>VETOR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tem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apenas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uma</a:t>
            </a:r>
            <a:r>
              <a:rPr lang="en-GB" sz="2400" b="1" dirty="0">
                <a:solidFill>
                  <a:sysClr val="windowText" lastClr="000000"/>
                </a:solidFill>
              </a:rPr>
              <a:t> “fila"</a:t>
            </a:r>
            <a:r>
              <a:rPr lang="en-GB" sz="2400" dirty="0">
                <a:solidFill>
                  <a:sysClr val="windowText" lastClr="000000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CAA18012-2BD2-46EA-BCAC-476C434C2B46}"/>
                  </a:ext>
                </a:extLst>
              </p:cNvPr>
              <p:cNvSpPr/>
              <p:nvPr/>
            </p:nvSpPr>
            <p:spPr>
              <a:xfrm>
                <a:off x="2334566" y="1291224"/>
                <a:ext cx="9442101" cy="1093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Se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esta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fila é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horizontal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(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a matriz tem apenas uma linha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) 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designa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-se por </a:t>
                </a:r>
                <a:r>
                  <a:rPr lang="en-GB" sz="2400" b="1" dirty="0" err="1">
                    <a:solidFill>
                      <a:srgbClr val="F25E4F"/>
                    </a:solidFill>
                  </a:rPr>
                  <a:t>Vetor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  <a:r>
                  <a:rPr lang="en-GB" sz="2400" b="1" dirty="0" err="1">
                    <a:solidFill>
                      <a:srgbClr val="F25E4F"/>
                    </a:solidFill>
                  </a:rPr>
                  <a:t>Linha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ou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rgbClr val="F25E4F"/>
                    </a:solidFill>
                  </a:rPr>
                  <a:t>Matriz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  <a:r>
                  <a:rPr lang="en-GB" sz="2400" b="1" dirty="0" err="1">
                    <a:solidFill>
                      <a:srgbClr val="F25E4F"/>
                    </a:solidFill>
                  </a:rPr>
                  <a:t>Linha</a:t>
                </a:r>
                <a:r>
                  <a:rPr lang="en-GB" sz="2400" dirty="0"/>
                  <a:t>: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CAA18012-2BD2-46EA-BCAC-476C434C2B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566" y="1291224"/>
                <a:ext cx="9442101" cy="1093889"/>
              </a:xfrm>
              <a:prstGeom prst="rect">
                <a:avLst/>
              </a:prstGeom>
              <a:blipFill>
                <a:blip r:embed="rId9"/>
                <a:stretch>
                  <a:fillRect l="-904" t="-4469" r="-9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D025BBE2-D374-45F2-8EF6-446A039F4665}"/>
              </a:ext>
            </a:extLst>
          </p:cNvPr>
          <p:cNvSpPr/>
          <p:nvPr/>
        </p:nvSpPr>
        <p:spPr>
          <a:xfrm>
            <a:off x="6001019" y="1336930"/>
            <a:ext cx="4170065" cy="352958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F7CDE240-1417-488B-AD63-8A17AC7478C8}"/>
              </a:ext>
            </a:extLst>
          </p:cNvPr>
          <p:cNvSpPr/>
          <p:nvPr/>
        </p:nvSpPr>
        <p:spPr>
          <a:xfrm>
            <a:off x="8307603" y="1788939"/>
            <a:ext cx="664834" cy="352958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210E7DA7-993E-4F04-ACCC-C50E7DF09EF5}"/>
                  </a:ext>
                </a:extLst>
              </p:cNvPr>
              <p:cNvSpPr/>
              <p:nvPr/>
            </p:nvSpPr>
            <p:spPr>
              <a:xfrm>
                <a:off x="2334566" y="2340000"/>
                <a:ext cx="9442101" cy="1122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Se a fila for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vertical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(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a matriz tem apenas uma coluna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)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designa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-se por </a:t>
                </a:r>
                <a:r>
                  <a:rPr lang="en-GB" sz="2400" b="1" dirty="0" err="1">
                    <a:solidFill>
                      <a:srgbClr val="F25E4F"/>
                    </a:solidFill>
                  </a:rPr>
                  <a:t>Vetor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  <a:r>
                  <a:rPr lang="en-GB" sz="2400" b="1" dirty="0" err="1">
                    <a:solidFill>
                      <a:srgbClr val="F25E4F"/>
                    </a:solidFill>
                  </a:rPr>
                  <a:t>Coluna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ou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rgbClr val="F25E4F"/>
                    </a:solidFill>
                  </a:rPr>
                  <a:t>Matriz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  <a:r>
                  <a:rPr lang="en-GB" sz="2400" b="1" dirty="0" err="1">
                    <a:solidFill>
                      <a:srgbClr val="F25E4F"/>
                    </a:solidFill>
                  </a:rPr>
                  <a:t>Coluna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  <a:r>
                  <a:rPr lang="en-GB" sz="2400" dirty="0"/>
                  <a:t>: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sub>
                    </m:sSub>
                  </m:oMath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210E7DA7-993E-4F04-ACCC-C50E7DF09E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566" y="2340000"/>
                <a:ext cx="9442101" cy="1122167"/>
              </a:xfrm>
              <a:prstGeom prst="rect">
                <a:avLst/>
              </a:prstGeom>
              <a:blipFill>
                <a:blip r:embed="rId10"/>
                <a:stretch>
                  <a:fillRect l="-904" t="-4348" r="-9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77CDADBF-FFA8-45E5-AC36-3364F566454B}"/>
              </a:ext>
            </a:extLst>
          </p:cNvPr>
          <p:cNvSpPr/>
          <p:nvPr/>
        </p:nvSpPr>
        <p:spPr>
          <a:xfrm>
            <a:off x="5375150" y="2401515"/>
            <a:ext cx="4281469" cy="352958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                      </a:t>
            </a:r>
            <a:endParaRPr lang="en-GB" dirty="0"/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8FE09239-33DF-4BF1-A938-2351E0B3FE68}"/>
              </a:ext>
            </a:extLst>
          </p:cNvPr>
          <p:cNvSpPr/>
          <p:nvPr/>
        </p:nvSpPr>
        <p:spPr>
          <a:xfrm>
            <a:off x="8213840" y="3123833"/>
            <a:ext cx="620535" cy="352958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5" grpId="0"/>
      <p:bldP spid="16" grpId="0" animBg="1"/>
      <p:bldP spid="16" grpId="1" animBg="1"/>
      <p:bldP spid="17" grpId="0" animBg="1"/>
      <p:bldP spid="17" grpId="1" animBg="1"/>
      <p:bldP spid="3" grpId="0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2</a:t>
            </a:r>
          </a:p>
        </p:txBody>
      </p:sp>
      <p:sp>
        <p:nvSpPr>
          <p:cNvPr id="33" name="Retângulo: Cantos Arredondados 32">
            <a:hlinkClick r:id="rId5" action="ppaction://hlinksldjump"/>
            <a:extLst>
              <a:ext uri="{FF2B5EF4-FFF2-40B4-BE49-F238E27FC236}">
                <a16:creationId xmlns:a16="http://schemas.microsoft.com/office/drawing/2014/main" id="{A63E23E9-504C-4449-B560-17786AD3074C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6" name="Retângulo: Cantos Arredondados 35">
            <a:hlinkClick r:id="rId6" action="ppaction://hlinksldjump"/>
            <a:extLst>
              <a:ext uri="{FF2B5EF4-FFF2-40B4-BE49-F238E27FC236}">
                <a16:creationId xmlns:a16="http://schemas.microsoft.com/office/drawing/2014/main" id="{A8B31CDC-9933-49C6-A36F-3CD5BA2B4E9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Retangulares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39">
            <a:hlinkClick r:id="rId7" action="ppaction://hlinksldjump"/>
            <a:extLst>
              <a:ext uri="{FF2B5EF4-FFF2-40B4-BE49-F238E27FC236}">
                <a16:creationId xmlns:a16="http://schemas.microsoft.com/office/drawing/2014/main" id="{920BABE4-1D61-4B72-A48A-29D4D9C2F06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Quadradas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1" name="Retângulo: Cantos Arredondados 40">
            <a:hlinkClick r:id="rId8" action="ppaction://hlinksldjump"/>
            <a:extLst>
              <a:ext uri="{FF2B5EF4-FFF2-40B4-BE49-F238E27FC236}">
                <a16:creationId xmlns:a16="http://schemas.microsoft.com/office/drawing/2014/main" id="{AFE75093-6887-41DF-9539-7FD02287137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Vetor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CCF5AA5E-BFA7-4A64-91FE-01521D410410}"/>
              </a:ext>
            </a:extLst>
          </p:cNvPr>
          <p:cNvSpPr/>
          <p:nvPr/>
        </p:nvSpPr>
        <p:spPr>
          <a:xfrm>
            <a:off x="2124000" y="252000"/>
            <a:ext cx="9859639" cy="3438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GB" sz="2400" dirty="0">
                <a:solidFill>
                  <a:sysClr val="windowText" lastClr="000000"/>
                </a:solidFill>
              </a:rPr>
              <a:t>Uma Matrix </a:t>
            </a:r>
            <a:r>
              <a:rPr lang="en-GB" sz="2400" b="1" dirty="0">
                <a:solidFill>
                  <a:srgbClr val="F25E4F"/>
                </a:solidFill>
              </a:rPr>
              <a:t>VETOR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tem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apenas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uma</a:t>
            </a:r>
            <a:r>
              <a:rPr lang="en-GB" sz="2400" b="1" dirty="0">
                <a:solidFill>
                  <a:sysClr val="windowText" lastClr="000000"/>
                </a:solidFill>
              </a:rPr>
              <a:t> “fila"</a:t>
            </a:r>
            <a:r>
              <a:rPr lang="en-GB" sz="2400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3DE577D5-B103-452E-89CB-4BF2D474B042}"/>
              </a:ext>
            </a:extLst>
          </p:cNvPr>
          <p:cNvSpPr/>
          <p:nvPr/>
        </p:nvSpPr>
        <p:spPr>
          <a:xfrm>
            <a:off x="2124000" y="3861837"/>
            <a:ext cx="9859637" cy="2579526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19EC61B4-3DA0-4ACE-B4E1-1D6963AF801F}"/>
              </a:ext>
            </a:extLst>
          </p:cNvPr>
          <p:cNvSpPr/>
          <p:nvPr/>
        </p:nvSpPr>
        <p:spPr>
          <a:xfrm>
            <a:off x="2507895" y="4110898"/>
            <a:ext cx="1623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 err="1">
                <a:solidFill>
                  <a:srgbClr val="29A6FF"/>
                </a:solidFill>
              </a:rPr>
              <a:t>Exemplos</a:t>
            </a:r>
            <a:r>
              <a:rPr lang="en-GB" sz="2400" b="1" u="sng" dirty="0">
                <a:solidFill>
                  <a:srgbClr val="29A6FF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1B5C6DAB-675F-4984-B40A-8603F6A4C36A}"/>
                  </a:ext>
                </a:extLst>
              </p:cNvPr>
              <p:cNvSpPr/>
              <p:nvPr/>
            </p:nvSpPr>
            <p:spPr>
              <a:xfrm>
                <a:off x="2513025" y="4560930"/>
                <a:ext cx="3190874" cy="1754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4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  <m:r>
                            <a:rPr lang="pt-P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a:rPr lang="pt-P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1B5C6DAB-675F-4984-B40A-8603F6A4C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025" y="4560930"/>
                <a:ext cx="3190874" cy="175432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2A519BF3-0352-4AB6-84FD-21147DF05096}"/>
                  </a:ext>
                </a:extLst>
              </p:cNvPr>
              <p:cNvSpPr/>
              <p:nvPr/>
            </p:nvSpPr>
            <p:spPr>
              <a:xfrm>
                <a:off x="5812296" y="4751490"/>
                <a:ext cx="859723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2A519BF3-0352-4AB6-84FD-21147DF050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296" y="4751490"/>
                <a:ext cx="859723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795876CD-33E9-4A03-8D7C-09F0B869BD02}"/>
                  </a:ext>
                </a:extLst>
              </p:cNvPr>
              <p:cNvSpPr/>
              <p:nvPr/>
            </p:nvSpPr>
            <p:spPr>
              <a:xfrm>
                <a:off x="5811876" y="5314022"/>
                <a:ext cx="859723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GB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795876CD-33E9-4A03-8D7C-09F0B869B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876" y="5314022"/>
                <a:ext cx="859723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9C6A5372-3A9D-45A1-8485-4AB292699582}"/>
                  </a:ext>
                </a:extLst>
              </p:cNvPr>
              <p:cNvSpPr/>
              <p:nvPr/>
            </p:nvSpPr>
            <p:spPr>
              <a:xfrm>
                <a:off x="5812296" y="5876554"/>
                <a:ext cx="859723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9C6A5372-3A9D-45A1-8485-4AB2926995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296" y="5876554"/>
                <a:ext cx="859723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0B0A80AE-DA7A-44D2-ACB4-D1814DF12A23}"/>
              </a:ext>
            </a:extLst>
          </p:cNvPr>
          <p:cNvSpPr/>
          <p:nvPr/>
        </p:nvSpPr>
        <p:spPr>
          <a:xfrm>
            <a:off x="4309028" y="4126264"/>
            <a:ext cx="20467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>
                <a:solidFill>
                  <a:srgbClr val="0C2B8E"/>
                </a:solidFill>
              </a:rPr>
              <a:t>Matrizes</a:t>
            </a:r>
            <a:r>
              <a:rPr lang="en-GB" sz="2400" b="1" dirty="0">
                <a:solidFill>
                  <a:srgbClr val="0C2B8E"/>
                </a:solidFill>
              </a:rPr>
              <a:t> </a:t>
            </a:r>
            <a:r>
              <a:rPr lang="en-GB" sz="2400" b="1" dirty="0" err="1">
                <a:solidFill>
                  <a:srgbClr val="0C2B8E"/>
                </a:solidFill>
              </a:rPr>
              <a:t>Linha</a:t>
            </a:r>
            <a:r>
              <a:rPr lang="en-GB" sz="2400" b="1" dirty="0">
                <a:solidFill>
                  <a:srgbClr val="0C2B8E"/>
                </a:solidFill>
              </a:rPr>
              <a:t>
</a:t>
            </a:r>
            <a:endParaRPr lang="en-GB" sz="2400" dirty="0">
              <a:solidFill>
                <a:srgbClr val="0C2B8E"/>
              </a:solidFill>
            </a:endParaRP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F9056348-9214-44B9-9B58-81E79EB50CDB}"/>
              </a:ext>
            </a:extLst>
          </p:cNvPr>
          <p:cNvSpPr/>
          <p:nvPr/>
        </p:nvSpPr>
        <p:spPr>
          <a:xfrm>
            <a:off x="8350104" y="4126263"/>
            <a:ext cx="22455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>
                <a:solidFill>
                  <a:srgbClr val="0C2B8E"/>
                </a:solidFill>
              </a:rPr>
              <a:t>Matrizes</a:t>
            </a:r>
            <a:r>
              <a:rPr lang="en-GB" sz="2400" b="1" dirty="0">
                <a:solidFill>
                  <a:srgbClr val="0C2B8E"/>
                </a:solidFill>
              </a:rPr>
              <a:t> </a:t>
            </a:r>
            <a:r>
              <a:rPr lang="en-GB" sz="2400" b="1" dirty="0" err="1">
                <a:solidFill>
                  <a:srgbClr val="0C2B8E"/>
                </a:solidFill>
              </a:rPr>
              <a:t>Coluna</a:t>
            </a:r>
            <a:r>
              <a:rPr lang="en-GB" sz="2400" b="1" dirty="0">
                <a:solidFill>
                  <a:srgbClr val="0C2B8E"/>
                </a:solidFill>
              </a:rPr>
              <a:t>
</a:t>
            </a:r>
            <a:endParaRPr lang="en-GB" sz="2400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282AAC28-7DBB-45C8-B9DF-024CA75DE226}"/>
                  </a:ext>
                </a:extLst>
              </p:cNvPr>
              <p:cNvSpPr/>
              <p:nvPr/>
            </p:nvSpPr>
            <p:spPr>
              <a:xfrm>
                <a:off x="8035986" y="4530727"/>
                <a:ext cx="2940870" cy="1841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GB" sz="2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r>
                  <a:rPr lang="pt-PT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GB" sz="2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GB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r>
                  <a:rPr lang="en-GB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d>
                                  <m:dPr>
                                    <m:begChr m:val=""/>
                                    <m:endChr m:val=""/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</m:d>
                              </m:e>
                              <m:e>
                                <m:d>
                                  <m:dPr>
                                    <m:begChr m:val=""/>
                                    <m:endChr m:val=""/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</m:d>
                              </m:e>
                            </m:eqArr>
                          </m:e>
                        </m:d>
                      </m:e>
                    </m:d>
                  </m:oMath>
                </a14:m>
                <a:endParaRPr lang="en-GB" sz="2400" dirty="0"/>
              </a:p>
              <a:p>
                <a:endParaRPr lang="en-GB" sz="2400" dirty="0"/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282AAC28-7DBB-45C8-B9DF-024CA75DE2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986" y="4530727"/>
                <a:ext cx="2940870" cy="184127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FB7D5730-F34F-41BA-A7CD-92562744F217}"/>
                  </a:ext>
                </a:extLst>
              </p:cNvPr>
              <p:cNvSpPr/>
              <p:nvPr/>
            </p:nvSpPr>
            <p:spPr>
              <a:xfrm>
                <a:off x="7195939" y="5092643"/>
                <a:ext cx="859723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FB7D5730-F34F-41BA-A7CD-92562744F2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939" y="5092643"/>
                <a:ext cx="859723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98E6C78B-E88F-48B0-A098-FD34FD180F7C}"/>
                  </a:ext>
                </a:extLst>
              </p:cNvPr>
              <p:cNvSpPr/>
              <p:nvPr/>
            </p:nvSpPr>
            <p:spPr>
              <a:xfrm>
                <a:off x="9015246" y="5871629"/>
                <a:ext cx="859723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98E6C78B-E88F-48B0-A098-FD34FD180F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246" y="5871629"/>
                <a:ext cx="859723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5D17D7E4-495C-467F-82E6-2C73B2198948}"/>
                  </a:ext>
                </a:extLst>
              </p:cNvPr>
              <p:cNvSpPr/>
              <p:nvPr/>
            </p:nvSpPr>
            <p:spPr>
              <a:xfrm>
                <a:off x="10943736" y="5051253"/>
                <a:ext cx="872547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5D17D7E4-495C-467F-82E6-2C73B21989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3736" y="5051253"/>
                <a:ext cx="872547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1219F3EC-6D3C-407A-880B-5D1F0265A3A1}"/>
              </a:ext>
            </a:extLst>
          </p:cNvPr>
          <p:cNvCxnSpPr>
            <a:cxnSpLocks/>
          </p:cNvCxnSpPr>
          <p:nvPr/>
        </p:nvCxnSpPr>
        <p:spPr>
          <a:xfrm>
            <a:off x="6935825" y="4170075"/>
            <a:ext cx="0" cy="2040182"/>
          </a:xfrm>
          <a:prstGeom prst="line">
            <a:avLst/>
          </a:prstGeom>
          <a:ln w="22225" cmpd="dbl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7F1C038C-AA86-4796-BAF0-9DA5F30699B0}"/>
                  </a:ext>
                </a:extLst>
              </p:cNvPr>
              <p:cNvSpPr/>
              <p:nvPr/>
            </p:nvSpPr>
            <p:spPr>
              <a:xfrm>
                <a:off x="2334566" y="1291224"/>
                <a:ext cx="9442101" cy="1093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Se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esta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fila é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horizontal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(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a matriz tem apenas uma linha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)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designa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-se por- </a:t>
                </a:r>
                <a:r>
                  <a:rPr lang="en-GB" sz="2400" b="1" dirty="0" err="1">
                    <a:solidFill>
                      <a:srgbClr val="F25E4F"/>
                    </a:solidFill>
                  </a:rPr>
                  <a:t>Vetor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  <a:r>
                  <a:rPr lang="en-GB" sz="2400" b="1" dirty="0" err="1">
                    <a:solidFill>
                      <a:srgbClr val="F25E4F"/>
                    </a:solidFill>
                  </a:rPr>
                  <a:t>Linha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ou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rgbClr val="F25E4F"/>
                    </a:solidFill>
                  </a:rPr>
                  <a:t>Matriz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  <a:r>
                  <a:rPr lang="en-GB" sz="2400" b="1" dirty="0" err="1">
                    <a:solidFill>
                      <a:srgbClr val="F25E4F"/>
                    </a:solidFill>
                  </a:rPr>
                  <a:t>Linha</a:t>
                </a:r>
                <a:r>
                  <a:rPr lang="en-GB" sz="2400" dirty="0"/>
                  <a:t>: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7F1C038C-AA86-4796-BAF0-9DA5F30699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566" y="1291224"/>
                <a:ext cx="9442101" cy="1093889"/>
              </a:xfrm>
              <a:prstGeom prst="rect">
                <a:avLst/>
              </a:prstGeom>
              <a:blipFill>
                <a:blip r:embed="rId18"/>
                <a:stretch>
                  <a:fillRect l="-904" t="-4469" r="-9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5B044A74-7082-44E0-8BF9-4044BDB204D6}"/>
                  </a:ext>
                </a:extLst>
              </p:cNvPr>
              <p:cNvSpPr/>
              <p:nvPr/>
            </p:nvSpPr>
            <p:spPr>
              <a:xfrm>
                <a:off x="2334566" y="2340000"/>
                <a:ext cx="9442101" cy="1122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Se a fila for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vertical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(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a matriz tem apenas uma coluna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)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designa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-se por- </a:t>
                </a:r>
                <a:r>
                  <a:rPr lang="en-GB" sz="2400" b="1" dirty="0" err="1">
                    <a:solidFill>
                      <a:srgbClr val="F25E4F"/>
                    </a:solidFill>
                  </a:rPr>
                  <a:t>Vetor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  <a:r>
                  <a:rPr lang="en-GB" sz="2400" b="1" dirty="0" err="1">
                    <a:solidFill>
                      <a:srgbClr val="F25E4F"/>
                    </a:solidFill>
                  </a:rPr>
                  <a:t>Coluna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ou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rgbClr val="F25E4F"/>
                    </a:solidFill>
                  </a:rPr>
                  <a:t>Matriz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  <a:r>
                  <a:rPr lang="en-GB" sz="2400" b="1" dirty="0" err="1">
                    <a:solidFill>
                      <a:srgbClr val="F25E4F"/>
                    </a:solidFill>
                  </a:rPr>
                  <a:t>Coluna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  <a:r>
                  <a:rPr lang="en-GB" sz="2400" dirty="0"/>
                  <a:t>: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sub>
                    </m:sSub>
                  </m:oMath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5B044A74-7082-44E0-8BF9-4044BDB204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566" y="2340000"/>
                <a:ext cx="9442101" cy="1122167"/>
              </a:xfrm>
              <a:prstGeom prst="rect">
                <a:avLst/>
              </a:prstGeom>
              <a:blipFill>
                <a:blip r:embed="rId12"/>
                <a:stretch>
                  <a:fillRect l="-904" t="-4348" r="-9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826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3" grpId="0"/>
      <p:bldP spid="52" grpId="0" animBg="1"/>
      <p:bldP spid="53" grpId="0" animBg="1"/>
      <p:bldP spid="54" grpId="0" animBg="1"/>
      <p:bldP spid="4" grpId="0"/>
      <p:bldP spid="55" grpId="0"/>
      <p:bldP spid="5" grpId="0"/>
      <p:bldP spid="56" grpId="0" animBg="1"/>
      <p:bldP spid="57" grpId="0" animBg="1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2</a:t>
            </a:r>
          </a:p>
        </p:txBody>
      </p:sp>
      <p:sp>
        <p:nvSpPr>
          <p:cNvPr id="33" name="Retângulo: Cantos Arredondados 32">
            <a:hlinkClick r:id="rId6" action="ppaction://hlinksldjump"/>
            <a:extLst>
              <a:ext uri="{FF2B5EF4-FFF2-40B4-BE49-F238E27FC236}">
                <a16:creationId xmlns:a16="http://schemas.microsoft.com/office/drawing/2014/main" id="{A63E23E9-504C-4449-B560-17786AD3074C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6" name="Retângulo: Cantos Arredondados 35">
            <a:hlinkClick r:id="rId7" action="ppaction://hlinksldjump"/>
            <a:extLst>
              <a:ext uri="{FF2B5EF4-FFF2-40B4-BE49-F238E27FC236}">
                <a16:creationId xmlns:a16="http://schemas.microsoft.com/office/drawing/2014/main" id="{A8B31CDC-9933-49C6-A36F-3CD5BA2B4E9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Retangulares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39">
            <a:hlinkClick r:id="rId8" action="ppaction://hlinksldjump"/>
            <a:extLst>
              <a:ext uri="{FF2B5EF4-FFF2-40B4-BE49-F238E27FC236}">
                <a16:creationId xmlns:a16="http://schemas.microsoft.com/office/drawing/2014/main" id="{920BABE4-1D61-4B72-A48A-29D4D9C2F06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Quadradas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1" name="Retângulo: Cantos Arredondados 40">
            <a:hlinkClick r:id="rId9" action="ppaction://hlinksldjump"/>
            <a:extLst>
              <a:ext uri="{FF2B5EF4-FFF2-40B4-BE49-F238E27FC236}">
                <a16:creationId xmlns:a16="http://schemas.microsoft.com/office/drawing/2014/main" id="{AFE75093-6887-41DF-9539-7FD02287137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Vetor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3DE577D5-B103-452E-89CB-4BF2D474B042}"/>
              </a:ext>
            </a:extLst>
          </p:cNvPr>
          <p:cNvSpPr/>
          <p:nvPr/>
        </p:nvSpPr>
        <p:spPr>
          <a:xfrm>
            <a:off x="2124000" y="3861837"/>
            <a:ext cx="9859637" cy="2579526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19EC61B4-3DA0-4ACE-B4E1-1D6963AF801F}"/>
              </a:ext>
            </a:extLst>
          </p:cNvPr>
          <p:cNvSpPr/>
          <p:nvPr/>
        </p:nvSpPr>
        <p:spPr>
          <a:xfrm>
            <a:off x="2513025" y="4110898"/>
            <a:ext cx="1612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 err="1">
                <a:solidFill>
                  <a:srgbClr val="29A6FF"/>
                </a:solidFill>
              </a:rPr>
              <a:t>Exemplos</a:t>
            </a:r>
            <a:r>
              <a:rPr lang="en-GB" sz="2400" b="1" u="sng" dirty="0">
                <a:solidFill>
                  <a:srgbClr val="29A6FF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1B5C6DAB-675F-4984-B40A-8603F6A4C36A}"/>
                  </a:ext>
                </a:extLst>
              </p:cNvPr>
              <p:cNvSpPr/>
              <p:nvPr/>
            </p:nvSpPr>
            <p:spPr>
              <a:xfrm>
                <a:off x="2513025" y="4560930"/>
                <a:ext cx="3190874" cy="1754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4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  <m:r>
                            <a:rPr lang="pt-P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a:rPr lang="pt-P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1B5C6DAB-675F-4984-B40A-8603F6A4C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025" y="4560930"/>
                <a:ext cx="3190874" cy="175432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2A519BF3-0352-4AB6-84FD-21147DF05096}"/>
                  </a:ext>
                </a:extLst>
              </p:cNvPr>
              <p:cNvSpPr/>
              <p:nvPr/>
            </p:nvSpPr>
            <p:spPr>
              <a:xfrm>
                <a:off x="5812296" y="4751490"/>
                <a:ext cx="859723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2A519BF3-0352-4AB6-84FD-21147DF050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296" y="4751490"/>
                <a:ext cx="859723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795876CD-33E9-4A03-8D7C-09F0B869BD02}"/>
                  </a:ext>
                </a:extLst>
              </p:cNvPr>
              <p:cNvSpPr/>
              <p:nvPr/>
            </p:nvSpPr>
            <p:spPr>
              <a:xfrm>
                <a:off x="5811876" y="5314022"/>
                <a:ext cx="859723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GB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795876CD-33E9-4A03-8D7C-09F0B869B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876" y="5314022"/>
                <a:ext cx="859723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9C6A5372-3A9D-45A1-8485-4AB292699582}"/>
                  </a:ext>
                </a:extLst>
              </p:cNvPr>
              <p:cNvSpPr/>
              <p:nvPr/>
            </p:nvSpPr>
            <p:spPr>
              <a:xfrm>
                <a:off x="5812296" y="5876554"/>
                <a:ext cx="859723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9C6A5372-3A9D-45A1-8485-4AB2926995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296" y="5876554"/>
                <a:ext cx="859723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0B0A80AE-DA7A-44D2-ACB4-D1814DF12A23}"/>
              </a:ext>
            </a:extLst>
          </p:cNvPr>
          <p:cNvSpPr/>
          <p:nvPr/>
        </p:nvSpPr>
        <p:spPr>
          <a:xfrm>
            <a:off x="4309028" y="4126264"/>
            <a:ext cx="2046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>
                <a:solidFill>
                  <a:srgbClr val="0C2B8E"/>
                </a:solidFill>
              </a:rPr>
              <a:t>Matrizes</a:t>
            </a:r>
            <a:r>
              <a:rPr lang="en-GB" sz="2400" b="1" dirty="0">
                <a:solidFill>
                  <a:srgbClr val="0C2B8E"/>
                </a:solidFill>
              </a:rPr>
              <a:t> </a:t>
            </a:r>
            <a:r>
              <a:rPr lang="en-GB" sz="2400" b="1" dirty="0" err="1">
                <a:solidFill>
                  <a:srgbClr val="0C2B8E"/>
                </a:solidFill>
              </a:rPr>
              <a:t>Linha</a:t>
            </a:r>
            <a:endParaRPr lang="en-GB" sz="2400" dirty="0">
              <a:solidFill>
                <a:srgbClr val="0C2B8E"/>
              </a:solidFill>
            </a:endParaRP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F9056348-9214-44B9-9B58-81E79EB50CDB}"/>
              </a:ext>
            </a:extLst>
          </p:cNvPr>
          <p:cNvSpPr/>
          <p:nvPr/>
        </p:nvSpPr>
        <p:spPr>
          <a:xfrm>
            <a:off x="8350104" y="4126263"/>
            <a:ext cx="2326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>
                <a:solidFill>
                  <a:srgbClr val="0C2B8E"/>
                </a:solidFill>
              </a:rPr>
              <a:t>Matrizes</a:t>
            </a:r>
            <a:r>
              <a:rPr lang="en-GB" sz="2400" b="1" dirty="0">
                <a:solidFill>
                  <a:srgbClr val="0C2B8E"/>
                </a:solidFill>
              </a:rPr>
              <a:t> </a:t>
            </a:r>
            <a:r>
              <a:rPr lang="en-GB" sz="2400" b="1" dirty="0" err="1">
                <a:solidFill>
                  <a:srgbClr val="0C2B8E"/>
                </a:solidFill>
              </a:rPr>
              <a:t>Coluna</a:t>
            </a:r>
            <a:r>
              <a:rPr lang="en-GB" sz="2400" b="1" dirty="0">
                <a:solidFill>
                  <a:srgbClr val="0C2B8E"/>
                </a:solidFill>
              </a:rPr>
              <a:t> </a:t>
            </a:r>
            <a:endParaRPr lang="en-GB" sz="2400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282AAC28-7DBB-45C8-B9DF-024CA75DE226}"/>
                  </a:ext>
                </a:extLst>
              </p:cNvPr>
              <p:cNvSpPr/>
              <p:nvPr/>
            </p:nvSpPr>
            <p:spPr>
              <a:xfrm>
                <a:off x="8035986" y="4530727"/>
                <a:ext cx="2940870" cy="1841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GB" sz="2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r>
                  <a:rPr lang="pt-PT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GB" sz="2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GB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r>
                  <a:rPr lang="en-GB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d>
                                  <m:dPr>
                                    <m:begChr m:val=""/>
                                    <m:endChr m:val=""/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</m:d>
                              </m:e>
                              <m:e>
                                <m:d>
                                  <m:dPr>
                                    <m:begChr m:val=""/>
                                    <m:endChr m:val=""/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</m:d>
                              </m:e>
                            </m:eqArr>
                          </m:e>
                        </m:d>
                      </m:e>
                    </m:d>
                  </m:oMath>
                </a14:m>
                <a:endParaRPr lang="en-GB" sz="2400" dirty="0"/>
              </a:p>
              <a:p>
                <a:endParaRPr lang="en-GB" sz="2400" dirty="0"/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282AAC28-7DBB-45C8-B9DF-024CA75DE2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986" y="4530727"/>
                <a:ext cx="2940870" cy="184127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FB7D5730-F34F-41BA-A7CD-92562744F217}"/>
                  </a:ext>
                </a:extLst>
              </p:cNvPr>
              <p:cNvSpPr/>
              <p:nvPr/>
            </p:nvSpPr>
            <p:spPr>
              <a:xfrm>
                <a:off x="7195939" y="5092643"/>
                <a:ext cx="859723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FB7D5730-F34F-41BA-A7CD-92562744F2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939" y="5092643"/>
                <a:ext cx="859723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98E6C78B-E88F-48B0-A098-FD34FD180F7C}"/>
                  </a:ext>
                </a:extLst>
              </p:cNvPr>
              <p:cNvSpPr/>
              <p:nvPr/>
            </p:nvSpPr>
            <p:spPr>
              <a:xfrm>
                <a:off x="9015246" y="5871629"/>
                <a:ext cx="859723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98E6C78B-E88F-48B0-A098-FD34FD180F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246" y="5871629"/>
                <a:ext cx="859723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5D17D7E4-495C-467F-82E6-2C73B2198948}"/>
                  </a:ext>
                </a:extLst>
              </p:cNvPr>
              <p:cNvSpPr/>
              <p:nvPr/>
            </p:nvSpPr>
            <p:spPr>
              <a:xfrm>
                <a:off x="10943736" y="5051253"/>
                <a:ext cx="872547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5D17D7E4-495C-467F-82E6-2C73B21989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3736" y="5051253"/>
                <a:ext cx="872547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1219F3EC-6D3C-407A-880B-5D1F0265A3A1}"/>
              </a:ext>
            </a:extLst>
          </p:cNvPr>
          <p:cNvCxnSpPr>
            <a:cxnSpLocks/>
          </p:cNvCxnSpPr>
          <p:nvPr/>
        </p:nvCxnSpPr>
        <p:spPr>
          <a:xfrm>
            <a:off x="6935825" y="4170075"/>
            <a:ext cx="0" cy="2040182"/>
          </a:xfrm>
          <a:prstGeom prst="line">
            <a:avLst/>
          </a:prstGeom>
          <a:ln w="22225" cmpd="dbl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>
            <a:extLst>
              <a:ext uri="{FF2B5EF4-FFF2-40B4-BE49-F238E27FC236}">
                <a16:creationId xmlns:a16="http://schemas.microsoft.com/office/drawing/2014/main" id="{2B2A4625-3B72-4FD9-ABBB-9418B82DFB35}"/>
              </a:ext>
            </a:extLst>
          </p:cNvPr>
          <p:cNvSpPr/>
          <p:nvPr/>
        </p:nvSpPr>
        <p:spPr>
          <a:xfrm>
            <a:off x="3684070" y="823934"/>
            <a:ext cx="667913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>
                <a:solidFill>
                  <a:srgbClr val="F25E4F"/>
                </a:solidFill>
              </a:rPr>
              <a:t>Observação</a:t>
            </a:r>
          </a:p>
          <a:p>
            <a:pPr algn="ctr"/>
            <a:r>
              <a:rPr lang="pt-PT" sz="2400" dirty="0">
                <a:solidFill>
                  <a:sysClr val="windowText" lastClr="000000"/>
                </a:solidFill>
              </a:rPr>
              <a:t>Uma </a:t>
            </a:r>
            <a:r>
              <a:rPr lang="pt-PT" sz="2400" b="1" dirty="0">
                <a:solidFill>
                  <a:sysClr val="windowText" lastClr="000000"/>
                </a:solidFill>
              </a:rPr>
              <a:t>Matriz Vetor </a:t>
            </a:r>
            <a:r>
              <a:rPr lang="pt-PT" sz="2400" dirty="0">
                <a:solidFill>
                  <a:sysClr val="windowText" lastClr="000000"/>
                </a:solidFill>
              </a:rPr>
              <a:t>(com mais do que um elemento)</a:t>
            </a:r>
          </a:p>
          <a:p>
            <a:pPr algn="ctr"/>
            <a:r>
              <a:rPr lang="pt-PT" sz="2400" b="1" dirty="0">
                <a:solidFill>
                  <a:sysClr val="windowText" lastClr="000000"/>
                </a:solidFill>
              </a:rPr>
              <a:t>é sempre uma Matriz Retangular</a:t>
            </a:r>
            <a:r>
              <a:rPr lang="pt-PT" sz="2400" dirty="0">
                <a:solidFill>
                  <a:sysClr val="windowText" lastClr="000000"/>
                </a:solidFill>
              </a:rPr>
              <a:t> </a:t>
            </a:r>
          </a:p>
          <a:p>
            <a:pPr algn="ctr"/>
            <a:r>
              <a:rPr lang="pt-PT" sz="2400" dirty="0">
                <a:solidFill>
                  <a:sysClr val="windowText" lastClr="000000"/>
                </a:solidFill>
              </a:rPr>
              <a:t>uma vez que o número de linhas é diferente do número de colunas.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9819E07-0224-456F-8F25-0460A534E5F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241" y="2165307"/>
            <a:ext cx="1851950" cy="176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0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UUID" val="{E1B4C9BE-789F-491F-8678-B62248AD54EE}"/>
  <p:tag name="ISPRING_SCORM_RATE_QUIZZES" val="1"/>
  <p:tag name="ISPRING_SCORM_PASSING_SCORE" val="80.000000"/>
  <p:tag name="ISPRING_OUTPUT_FOLDER" val="[[&quot;*\uFFFD\uFFFD\uFFFD{BB4CDCA5-F38E-475C-8C53-186BBAA01A72}&quot;,&quot;C:\\Users\\filom\\Documents\\ENGIMATH\\LESSONS\\MATRICES\\AULA 2&quot;]]"/>
  <p:tag name="ISPRING_RESOURCE_FOLDER" val="C:\Users\filom\Documents\ENGIMATH\LESSONS\MATRICES\AULA 2\Aula_02_N1\"/>
  <p:tag name="ISPRING_PRESENTATION_PATH" val="C:\Users\filom\Documents\ENGIMATH\LESSONS\MATRICES\AULA 2\Aula_02_N1.pptx"/>
  <p:tag name="ISPRING_SCREEN_RECS_UPDATED" val="C:\Users\filom\Documents\ENGIMATH\LESSONS\MATRICES\AULA 2\Aula_02_N1\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JO+llA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9SEVS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PUhFUmayotWlAAAAgwEAAC4AAAB1bml2ZXJzYWwvcGxheWJhY2tfYW5kX25hdmlnYXRpb25fc2V0dGluZ3MueG1sdZDBCoMwEETvfoV/IPQcAj2XtkL9gRVHCcREsqvg3zeRakubHnfezC47iiFi3MC6KEtFs/iHUBAtYYaq3nOiTAvOzowkxrsoC1j3ZDkacyhFrPdTHcBwsqHd/6Pv12tL67HoWJ8h+UBjRuhTLrCRFHK0mGHTmnWC7gPigS8x+eCotbhgbT2F7nYYXtX8xSkbP5tHXH0Hzam++4Kgqg+1iJXtxT8BUEsDBBQAAgAIAD1IRVLQvS+0TgQAAIcVAAAnAAAAdW5pdmVyc2FsL2ZsYXNoX3B1Ymxpc2hpbmdfc2V0dGluZ3MueG1s5Vjdbts2FL73UxAaelkraZMlNWQHmS0jRh07s5SuwTAEtERbXChSFSmn7tWeZg+2J9mhaCt24rR0FgPpehEkOjznO4ff+SFD7+RzytCM5JIK3nT263sOIjwSMeXTpnMZdl8fO0gqzGPMBCdNhwsHnbRqXlaMGZVJQJQCVYkAhstGpppOolTWcN3b29s6lVmuVwUrFODLeiRSN8uJJFyR3M0YnsMvNc+IdBYIFgDwkwq+MGvVagh5BulcxAUjiMYQOad6U5h1GZaJ4xq1MY5uprkoeNwWTOQon46bzk9tv7PfebvUMVAdmhKuOZEtEGqxauA4pjoKzAL6haCE0GkC4R4dOOiWxippOm8ONApouw9RSmyzdaxR2gI44GoBnxKFY6yw+TT+FPms5FJgRPGc45RGIawgvf+m0wmvg36v418PhqEfXJ+F530TwxZGof8x3MIo7IV9fxt9W/izqwt/1O8N3l+Hw2E/7F3cWQGja4R47jpjHjArijwiFWGeSop0zDFlUKP3aJREQZUznE9JKLoUkjjBTBIH/ZmR6a8FZlTNoRn2oBluCMlOZUYiNdJpazoqL4hzB2cAITDIZVUSh++qkjg6Xtu6a7zfbWtjlB5WCkcJFA/IytA8d1W0VKO6jXCk6AwKk9zb5KRgLCiyTOSqpYMufa8KqxgegfEmgq8xp7/RWLC44oukYxIPcEpWOi64obwLmvsOmkCOGTA5zAhHAebQ5VQBu1EFIIuxVFSV3d1daJ/mFDMEeDCGCDoPHrAdJTiXa0mtEqt7K2r9PhCKyD8M20b0qGrAKHjRpWWl/5soWIzmokCM3oCdQFB5RQp/JQSt9jea5CItpTCBFJKlmxkltyQ+sXF0BS7SAixh3GWMKOPhU0G/oDGZiBxwCZ7BcAQ5lQa/vhVwhqW8A8XLGF+Zru0NOv7HV3qDOJ5hHm0JDuVK0kztBB/PERdqaQd0RLiQpExKTONyzWZv9aenoeoYyPMzZWMNX9K0YPg54StCVqB3mPLdeNkm8d+MwNptgmdlo+vmLaGhxSmkxGDCQgTTjvLFhLUAjDBHgrM5whEcWFKPjRkVhQSJGRAGWj49QmMPZVp+TWEyg8c8JrkV5N7+m7cHhz8fHb9r1N1//vr79VeNFkf5BcPanTnL24/eFeys7t0YvmH0lXvDA9uuyFNdqPEDp5vvQhbmvUHoj07bYe9DL7zaAFCy9/DM8lx9nm4+XstLxks9XQP/dNQ+QyM/uOyHQcOmogYCmldFCdTkRF+/bWwuRv4HK2wg3EZveBlCjfhWPeUHVp6HVn7f22iNzC3iYuUGYRUCnApTM+XgXGA0pVCb30WPW7Xbk8bD99Hi//kGbWbEjlqc4DxKdlZHP8YQ3mWC/se0v+x/LZ+N+HXmAv+898uw3/kBZssLZdB8Vc9La+9Jnrvx5U6vpJTTFGjVF+7qua91eLDnuZuXajVAW388bdX+BVBLAwQUAAIACAA9SEVSMakzHnIDAACiDAAAIQAAAHVuaXZlcnNhbC9mbGFzaF9za2luX3NldHRpbmdzLnhtbJVXbW/aMBD+3l+B2PeyUjZaKUWiQKVqrK3Wrt8dcoCFY0e2Q8e/3zm2iQ1JoURI8d09vrfHZ0jUhvLOFqSigt91+93RRaeTLEopges3yAtGNHRSouAxu+s+/J3Puz1rIpiQr6A15StlJF7WoWiYlloLfrkQXOM+l1zInLDu6NtD9Ul6leUplMCwzsUsyQJqNz/6N/fTsyDOR/9+8HAzaAMsRF4QvpuLlbhMyWKzkqLkmQnt2jxtsPWuAMko35yMiFGlHzXkUUyzq1l/1j8PUkhQCkxIt9Nxf/zzJIqRFJj3NBgObgbjMzG1q88bcwDbUkV1BRv2h9fD1loXZAVxkSez6dX0ut2e4+5xVz6NywI0/NMnM0fy70B+aXNRlMVXOFJIsTIFPcAMzXMSwwTJ8PghYHprnpMAk5BxdJKQitEM2yBkZqn43Txtxm21dK/hkEjM2ZaCvZgmHEwPw5CUwUjLEpKeX1mdWouP51LjYfL6UFLbvGCCL6RUMFoSppxZLawN/8AH5VmwlxPUFu+ClTlMbLzhdrGiBkwm99VgCW33siBECVsnrL0HwtryCet6ZBkIa8tX065nznZH5ocai/GEuCeum0H5XfRR/VENnODSV8yvvNa4mptzrgLfTuBtcpHBqCLWG83BNC7pVTIbU+8oqISTLV0RjTfTb2OX7l41FCrpHcgd1ZqJlWiqGTTxbSFKqTAWVL/HuTdoLMTeHGqs57DU3joW1k0x10XIhWp9cbLW3sm+bnbd0Xib3HVzIjcg34RgqttxODyBWHN7Lx8jzLzG2xTkI1+KMzFcaAj3r+JsMxb2FJ5rTrQmi3WOIbVlsC+p7WxzAxPntqmzvMxTkDMkBAVPyFhm7dZ0tWb41e8UPiCLAS1Ki9Rr3I4Tuud7IHAMACIXa38a7MJq8pJpymALzGkDQZVwW2aJwrPTlK9hV8zJQHIWId0MqokSzc9I0QB4x7hEPM1CxRmc1yRVVWbRRPHzPYglGvl+Thq2hiOyWjsqRTujvqmE2KyonqTU4lUTqd2m9dolT7Yw5jSvRhAqjDsfY4PKgpgQhStMpfSII3kdg7m49pvtXTRo2iBm0I76TZBKczhl3/CAjpYSIByxlfAiuAN+wS4VRGZPe5PoUmhQWzTmiPdmNbGVKeYz/vhMeoHUNmjfCnzH/yaj/1BLAwQUAAIACAA9SEVS5kXGEUgEAAARFQAAJgAAAHVuaXZlcnNhbC9odG1sX3B1Ymxpc2hpbmdfc2V0dGluZ3MueG1s3Vjdcto4FL7PU2i808vipE03KWPIZMFMmBKg2Ok2s7OTEbbA2siSa8lQerVPsw/WJ9kjCwgEkopM2E72IkN8fM53jr7zp7F39jVlaEJySQWvOUeVQwcRHomY8nHNuQpbr08dJBXmMWaCk5rDhYPO6gdeVgwZlUlAlAJViQCGy2qmak6iVFZ13el0WqEyy/VbwQoF+LISidTNciIJVyR3M4Zn8KNmGZHOHMECAP5Swedm9YMDhDyDdCnighFEY4icU30ozC5UyhzXaA1xdDvORcHjhmAiR/l4WHN+afjNo+bbhY5BatKUcE2JrINQi1UVxzHVQWAW0G8EJYSOE4j25NhBUxqrpOa8OdYooO1uopTY5uRYozQEUMDVHD4lCsdYYfNo/CnyVcmFwIjiGccpjUJ4g/Txa04zvAk67aZ/0+2FfnBzEV52TAw7GIX+53AHo7Addvxd9G3hL677/qDT7n64CXu9Ttju31kBo2uEeO46Yx4wK4o8IkvCPJUU6ZBjyqBE79EoiYIiZzgfk1C0KCRxhJkkDvorI+OPBWZUzaAXDqEXbgnJzmVGIjXQaas5Ki+IcwdnACEwyOWyJN69X5bEyena0V3j/e5YW6P0sFI4SqB4QFaG5rmrooUa1V2EI0UnUJjk3iFHBWNBkWUiV3UddOl7VbiM4QEYbyT4GnP6GQ0Fi5d8kXRI4i5OIX/9FnfQCJLKgLpeRjgKMIeupgrojJYWshhKRVXZza259nlOMUPQsTB2CLoMNuiNEpzLtSwuM6mbKar/0RWKyD8NvUb0oGrAKHjRtWSl/7soWIxmokCM3oKdQFBqRQr/JQStNjQa5SItpQxLhWTpZkLJlMRnNo6uwUVagCWMt4wRZTx8Keg3NCQjkQMuwRMYhiCn0uBXdgLOsJR3oHgR4yvTpu1u0//8Sh8QxxPMox3BoT5Jmqm94OMZ4kIt7ICOCBeSlEmJaVy+szlb5elpWLYI5PmZsrGGL2laMPyc8EtCVqD3mPL9eNkl8T+MwNptgidlo+vmLaGhxSmkxGDCiwgGIeXzkWoBGGGOBGczhCPYUFKPjQkVhQSJGRAGWj49QmMPZVo+jeHuAx7zmORWkIdHb94ev/v15PR9teJ+//uf148azXd3n2HtzizvxoOXAzure1eEHxg9clHYsG2JPNWFGm843X75sTBvd0N/cN4I25/a4fUWgJK9zZ3luXqBbt+n5a3i3jod/rx9Gvjng8YFGvjBVScMqjY11BXQripKoApH+oZtY9Mf+J+ssIFiG73eVQhV4Vt1kR9Yee5Z+f1gozUw94b+yp3BKgTYA2Mz12ATMJpSqMYX0dVWDfakgfAymnrrJZk+2tVmDuypqQnOo2RvlfOCB+3Py8n/mOmt1S+3LTUUkJRqo/9ouz0b6eusBf5l+7dep7lX+qgdfy+iZp+XPvO0/D609kHIc7d+ejsA+fpnzPrBv1BLAwQUAAIACAA9SEVSXT/dULgBAAB+BgAAHwAAAHVuaXZlcnNhbC9odG1sX3NraW5fc2V0dGluZ3MuanONlF9PwjAUxd/5FGS+GqJjOvQNHSYmPpjIm/GhG5ex0PU2bUGR8N1dxx+77k5ZX+jJj3N779az7fWrJ8iC/n1/W/+u96/Nfa2B1YxawWVT5x16afVA82IG06IEXggIPGRtkTnjGk767hehnANRu6abNwNSO34BErA8+TuiIkBNaGtC+6QMvyjx+/jvntPVviNnzunKGBSDDIUBYQYCVclqJrh4qh+3Qw/GNah/0DnLoGF6E44ekk7y1zF8iJ5GkctlWEomNi+Y4yBl2TJXuBKzQ/2hXS692EhQ1RtfdpXlhTbPBkq/8OR6Ek7CblIq0BoOde+ScTi+JWHOUuCObxRHo2j8B9owbg/Uo9eFLsyRjsN4GDeGJVkOrSk9TpLrZNjEROXVmmar+J4z8GW6mpGcbUCdY4VyJc94gVJhbifSRmO7SJQjmxUi33PJnV0kZw9rbbu+jToyBimq2emruLLLZVrDaFwz9K7ZgrjKZVe4nBENhrzc2qv6QuUCp0SqLlIgGWheih6PY/yssfv3qnGmlqCmiLzKT/taQFdxAupZzNEKzBiWLcpKqxr6cKOCPHt2dpf+OXu7H1BLAwQUAAIACAA9SEVSlBOzImkAAABuAAAAHAAAAHVuaXZlcnNhbC9sb2NhbF9zZXR0aW5ncy54bWwNzDEOgzAMQNGdU1jeKe3WgcDGVpbSA1jERZEcG5GA4PZk+8PTb/szChy8pWDq8PV4IrDO5oMuDn/TUL8RUib1JKbsUA2h76pWbCb5cs4FJliFLt4mjiUyjxSLHHYRqOFTXv/AHpuuugFQSwMEFAACAAgAPUhFUqqfjlkWCgAAFhkAABcAAAB1bml2ZXJzYWwvdW5pdmVyc2FsLnBuZ+2Ya1RTVxbHjwKKKAXscnwhwaHWdmGliAgEAkKp6GBhxnEKyEtEEpVHwAABAkQeq6IVaNESAiSxr0ErkGKEECCg+EgtMSlggzEPiNBcIISAgRtCSDIXbefDzKxZM/N1+HDXXffc39n/fc7Zd+9z7qU/hoXY2myzAQDYHjkcfAwAi1IAVg9ar0Fawm7z7yK3VYRjIUGgWeA4gTxY4gI/CgSgpXL9UoIV8rwu/XAUAYCNmcvXKjkWlQPAlltHggOP58SpZS2fuhpyLyiWym8ONhAZ/p8JYm1KQonvbpiY2jvSK1PHeHutezuGv8u9jVNzMmyhWei24dSdqkMDl7KHoaJKUjYRu993IE7585lW8vw6AC68FWgNgP0u61UAfGW5E4CD15wtASjbiLgM/lRsD4DzH+xXAxC8LgiB3/lH+OlHgQvzQ/HbE6+4P9qSeCW3n/Pzk2XmrsrhPzPwX6mtwCvwCrwCr8Ar8Aq8Aq/AK/AKvAKvwP+f8NPN64J+PXm6M72GCw1q6Hyn/KNXB1Dezn9jdFLpvHSfSDbNXSXrmeFk3VXz0hzbvIBimBZRpvldWDgJPgunwg7gQjPD9JI4zNguWHpiZ07VLfXH0FFLC17DqPsokxYfYFysCyjw72DXabUo45TE3BkOp/VJD6giBRncBnKaTS/eZCDLH9o9nRqdcgUA86Y7CSpTmvQPmaYF/Tvx+KBj1wKIygUnW7iuOJ2+9ZmkKKJeHAHACeWPI3LOl7n8oznSSY15ok6WSuUJHCEXxKTuOBzi1AhAFz6uYmFJPzncY8i/w2SxbbX1Pi/+6izt7I9wQix0xczpCaq+Q7q2BLpHyFjJTD++ijD3JDUuKQAAuUeENSOg2b572vHzN3pxPUcEKYZaL3buF0YAcjSWCm3Ir6/cZt/2GeriPLk1tRbcJe1GOhXPZEFlmfb+2u+ktZzy0NfmfAMXlhxKmb4h35Sk42k4/i6Syi8RAH/0b+3WvW7vU6S3BRg3NyuwMP6bwk5rN/5SES83WZY7gipvCW2OheTDnpYI4bS1VDJDJWve+7NjYE4+3ViDfnEzsH2qYLpMnd1MDYVFUR7k+8qh4aUJbRXZndybgBeHEh57qhy5ajUA+ZmVNr3LKyKMXupjrO38RVhsnKP0GEynydi9e/i5Un72dkIzp5oa1ce3uqA+r53N5ngStrOkizkazLuFpp81PebnMSPexucYD0nXQ/mBaap6FmOUizJoSSJIjv6EIBXxGiS1lUNDyoxWU0Fam4pexxG2kTemOeFIfTtoLpYKAd8i0YDbphwm7GbEfVnnm959gEFWlSfs5WBpuSNSw8WPVwH/jhBLRT0hVbbtOEHejhNAIp/RKchHUkM9LGWtPk1j0ekNYTl7JHfzH9QbTAKx5BGGxTXqTez4aF7WDgY1lJdeofOWidBt2nn2NDOpczrao7KhiSScZRNKKVem+XDgAbvr3CSsciujKfd3WM0b3LFMvRrNepJkCPjcxQLM9GN+b81mbqzTcrlJ8tqsvT5QBuFlj22VXrqHZXullQ934T+UniDCZ0VRLIFPBL9R3Uw96MiSw9rKGjXnpSfcliGsl5vg/IIdQ5tIHpQKBXzqp+eiEzj/gHhGlCqV6YRns9M0teLsBy6ar5FpedyIomcslmShoRTUNfx77BSKrJlFnxBPD/qdrDi0E9wNIaou6Sca7beEMK7E37uN2R3Twg5KggnIUu1RGSINLNt6daNrEYspETJHvLnnF8p8bG+HLvvRKIk3yzpfdmDiEDf4Hee8JM+7GwmayRmOYbqaaoxlu4cZFONI0IVjjTONOAu4murDfepLHJd+TqKMufnEFirnLhLp92okNT55UVvByNedu63ZuxdHx9s+vjFlpeh40b55k0RIi9tZTxjU62rV3U+sSlpeJAkSKC6BpLMiHbGJmyr1UMHQ5DicRNO2Zm3QFc80JXqz1Bdapm8Nijs1Ffxs39FMcgXfwc3oWyqZr+DvwjexnI5DWNIRclfWTV0VNwvGBs2c2SBYjmJd/XHm99ugUyO1Uff2Jbib5Wue5g2Y969pa2Mei3YnnPPvqY5yS4iBmKreh5jh+9EsY2FzC7uchJWZHEvUH9ZeGs+KwVFblzx56VgBiy2gEfGaTi5zeJ9rEM8lDp1X6uzHEkxYjGWKLNINQBKdpkT0m2lc1ypozevha3Jx/eopq8EUPOmeIsaebvpxAD1UH1mTJUrRpZowbx+ERrMUL7a6bablfussLfTLaK1Qxdl3Z23AKU1iNLHojOzRM8Niqwc7oPLTXxw03nlIWNKjoIFNvZ6StQL5EG6vOBqqpaJgLuUzOumABaJad3Weq72eDDlEpHx8nc95frlykJJGP/TwcrUPW7K307/Htp4bFeGF63TdR58930+dN8Ym47fr+B3GTaUSV5LqsuKVA2xJZF8lVzs5aJgebzSk+E2em3YonjktskjB3D9/VrRDLzK/vyw+kIIqk7xTbxbwGvqEy5NOqLhDdMpUHw1uur7NFZ1GHTwpruPeiIS+YD/i8/Pe7G0tH3Qtr6z/TVY+G7v5rEhjluVtGMqITmijb3nmyyMH2zcXbGsIXy31QHLf1aiAo6NNqBdUdXL1cMcD0mM5eoifHQ8V7UcxzUXq9+yQ71C2vdRDQuhqIX4x3iReXz0o/vTy/ANTJFQtSX+GLq9bd7lJ79QWTx5r1GhOkCTtOLhCc/YHfKXw28T27m5blhoO0/BIJenTUFOIPCKka0xjn0bpWZ5dHBbDej8MBZKVFdF2VeoSHH551M/FhxQi+W0AUDKX4nSs0UlecysYT1PRBHHf1ws4NyJ7eN4QReuLpZzC+qq+EzWSFltDBIum5lYkvJTSWRl9MyIezUs3kPJZJjksKmjxJ4fbC0bPxJY7VnZXkUqdpVQ1yyNx+k6uc5O4uy0/5rtFJG1zkmCnMVLfqtcp2idjOO6tdti4y0Zr3lGqyW3TBOyrZEbTz7RjK2aq+j08hKtTVAXC4FFP8yDnNJ6WDO2Po3CTXiVOqy99XhUj68CFR0dbhEkGNeuDRH96x3AcujD5VVT5bC5JxOeCC5Vh9v5kS4VKgKz/+n+uTd8gtZEpltX9q2o2M0crpbtDcqtM1V9gJDi5b5YKUYELHYRgtDVjVuAvoaYyTCYFPUJsBy7o/q4z4eyoDftKuIDipWgHOq+lcX8sRAo2rnhG72IdT6z4YS2yLUFddM43WfcO0ZaLOq67cbbfw2ADDvZRcvCfLEoXbx0eMt08QBjmZ/gjVT0/POCkPNgKXIegeGOhTvqTH7Yi+OJh8z7CneVtBq5H//jrR3U3AMg0jvB6xJiQ/TqhW+E8Txiiz9N8u1OulQ4GeFkpckR1DL9zXZcQHQmq28C6dcyOztmX89YaSgS+TOeng4Wvf9/znP/HLdlAQ7h5fUvLB+S5uvPLPcCRD8OCm4NOFv8NUEsDBBQAAgAIAEBIRVLlZcaxSwAAAGoAAAAbAAAAdW5pdmVyc2FsL3VuaXZlcnNhbC5wbmcueG1ss7GvyM1RKEstKs7Mz7NVMtQzULK34+WyKShKLctMLVeoAIoBBSFASaESyDVCcMszU0oybJUszM0QYhmpmekZJbZKZqbmcEF9oJEAUEsBAgAAFAACAAgAEkRsTmtfMwTVAgAA9wcAAA8AAAAAAAAAAQAAAAAAAAAAAG5vbmUvcGxheWVyLnhtbFBLAQIAABQAAgAIAKmaek64+Zi64gIAAGcKAAAYAAAAAAAAAAEAAAAAAAIDAABub25lL2NvbW1vbl9tZXNzYWdlcy5sbmdQSwECAAAUAAIACACpmnpOtrL3yKUAAACCAQAAKQAAAAAAAAABAAAAAAAaBgAAbm9uZS9wbGF5YmFja19hbmRfbmF2aWdhdGlvbl9zZXR0aW5ncy54bWxQSwECAAAUAAIACACpmnpOH1SKajADAADHDgAAIgAAAAAAAAABAAAAAAAGBwAAbm9uZS9mbGFzaF9wdWJsaXNoaW5nX3NldHRpbmdzLnhtbFBLAQIAABQAAgAIAKmaek5CgcTFGAEAANQCAAAcAAAAAAAAAAEAAAAAAHYKAABub25lL2ZsYXNoX3NraW5fc2V0dGluZ3MueG1sUEsBAgAAFAACAAgAqZp6TtebcJYrAwAAbw4AACEAAAAAAAAAAQAAAAAAyAsAAG5vbmUvaHRtbF9wdWJsaXNoaW5nX3NldHRpbmdzLnhtbFBLAQIAABQAAgAIAKmaek6Oc/b6agAAAOUAAAAaAAAAAAAAAAEAAAAAADIPAABub25lL2h0bWxfc2tpbl9zZXR0aW5ncy5qc1BLAQIAABQAAgAIALCaek68fTX3SgAAAEkAAAAXAAAAAAAAAAEAAAAAANQPAABub25lL2xvY2FsX3NldHRpbmdzLnhtbFBLAQIAABQAAgAIAJO+llA2YVgCRwMAAOEJAAAUAAAAAAAAAAEAAAAAAFMQAAB1bml2ZXJzYWwvcGxheWVyLnhtbFBLAQIAABQAAgAIAD1IRVKcXjIIFAYAADcXAAAdAAAAAAAAAAEAAAAAAMwTAAB1bml2ZXJzYWwvY29tbW9uX21lc3NhZ2VzLmxuZ1BLAQIAABQAAgAIAD1IRVJmsqLVpQAAAIMBAAAuAAAAAAAAAAEAAAAAABsaAAB1bml2ZXJzYWwvcGxheWJhY2tfYW5kX25hdmlnYXRpb25fc2V0dGluZ3MueG1sUEsBAgAAFAACAAgAPUhFUtC9L7ROBAAAhxUAACcAAAAAAAAAAQAAAAAADBsAAHVuaXZlcnNhbC9mbGFzaF9wdWJsaXNoaW5nX3NldHRpbmdzLnhtbFBLAQIAABQAAgAIAD1IRVIxqTMecgMAAKIMAAAhAAAAAAAAAAEAAAAAAJ8fAAB1bml2ZXJzYWwvZmxhc2hfc2tpbl9zZXR0aW5ncy54bWxQSwECAAAUAAIACAA9SEVS5kXGEUgEAAARFQAAJgAAAAAAAAABAAAAAABQIwAAdW5pdmVyc2FsL2h0bWxfcHVibGlzaGluZ19zZXR0aW5ncy54bWxQSwECAAAUAAIACAA9SEVSXT/dULgBAAB+BgAAHwAAAAAAAAABAAAAAADcJwAAdW5pdmVyc2FsL2h0bWxfc2tpbl9zZXR0aW5ncy5qc1BLAQIAABQAAgAIAD1IRVKUE7MiaQAAAG4AAAAcAAAAAAAAAAEAAAAAANEpAAB1bml2ZXJzYWwvbG9jYWxfc2V0dGluZ3MueG1sUEsBAgAAFAACAAgAPUhFUqqfjlkWCgAAFhkAABcAAAAAAAAAAAAAAAAAdCoAAHVuaXZlcnNhbC91bml2ZXJzYWwucG5nUEsBAgAAFAACAAgAQEhFUuVlxrFLAAAAagAAABsAAAAAAAAAAQAAAAAAvzQAAHVuaXZlcnNhbC91bml2ZXJzYWwucG5nLnhtbFBLBQYAAAAAEgASAFYFAABDNQAAAAA="/>
  <p:tag name="ISPRING_ULTRA_SCORM_COURCE_TITLE" val="Aula_02_N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ORIGINAL_SIZ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PRESENTATION_TITLE" val="Aula_02_N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.quiz"/>
  <p:tag name="ISPRING_QUIZ_FULL_PATH" val="C:\Users\filom\Documents\ENGIMATH\LESSONS\MATRICES\AULA 2\Aula_02_N1\quiz\quiz2.quiz"/>
  <p:tag name="ISPRING_QUIZ_RELATIVE_PATH" val="Aula_02_N1\quiz\quiz2.quiz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yQUMfY2sixsZ9EjuD97vKQ&quot;,&quot;gi&quot;:&quot;baLuB68bWltfw5SejOjx7w&quot;,&quot;ti&quot;:&quot;characters&quot;,&quot;vs&quot;:{&quot;f&quot;:[833,810,642],&quot;i&quot;:{&quot;d&quot;:&quot;yQUMfY2sixsZ9EjuD97vKQ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C:\Users\filom\Documents\ENGIMATH\LESSONS\MATRICES\AULA 2\Aula_02_N1\quiz\quiz1.quiz"/>
  <p:tag name="ISPRING_QUIZ_RELATIVE_PATH" val="Aula_02_N1\quiz\quiz1.qui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DtRS-GwGbFh80OZGRYomNg&quot;,&quot;gi&quot;:&quot;baLuB68bWltfw5SejOjx7w&quot;,&quot;ti&quot;:&quot;characters&quot;,&quot;vs&quot;:{&quot;f&quot;:[833,810],&quot;i&quot;:{&quot;d&quot;:&quot;DtRS-GwGbFh80OZGRYomNg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3536B3E856E114D9A0F128D2740EF3C" ma:contentTypeVersion="15" ma:contentTypeDescription="Criar um novo documento." ma:contentTypeScope="" ma:versionID="19994ce53bd4fd50084cf307932a6689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40d8c5661e452ee98b8ea98e88ce35a2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m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C807F3F-7DAA-4319-B2D6-523B37BADCDE}"/>
</file>

<file path=customXml/itemProps2.xml><?xml version="1.0" encoding="utf-8"?>
<ds:datastoreItem xmlns:ds="http://schemas.openxmlformats.org/officeDocument/2006/customXml" ds:itemID="{804BFC5E-0BD2-4715-8B1E-BD2DD3EADCCA}"/>
</file>

<file path=customXml/itemProps3.xml><?xml version="1.0" encoding="utf-8"?>
<ds:datastoreItem xmlns:ds="http://schemas.openxmlformats.org/officeDocument/2006/customXml" ds:itemID="{2BAD5756-9E23-45FF-BD47-2AFDABFD475D}"/>
</file>

<file path=docProps/app.xml><?xml version="1.0" encoding="utf-8"?>
<Properties xmlns="http://schemas.openxmlformats.org/officeDocument/2006/extended-properties" xmlns:vt="http://schemas.openxmlformats.org/officeDocument/2006/docPropsVTypes">
  <TotalTime>8205</TotalTime>
  <Words>675</Words>
  <Application>Microsoft Office PowerPoint</Application>
  <PresentationFormat>Ecrã Panorâmico</PresentationFormat>
  <Paragraphs>143</Paragraphs>
  <Slides>12</Slides>
  <Notes>12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Segoe UI</vt:lpstr>
      <vt:lpstr>Segoe UI Semibold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Aula_02_N1</dc:title>
  <dc:creator>Filomena Soares</dc:creator>
  <cp:lastModifiedBy>Filomena Soares</cp:lastModifiedBy>
  <cp:revision>270</cp:revision>
  <dcterms:created xsi:type="dcterms:W3CDTF">2019-03-25T06:42:45Z</dcterms:created>
  <dcterms:modified xsi:type="dcterms:W3CDTF">2021-02-05T09:03:41Z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