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5" r:id="rId2"/>
    <p:sldId id="277" r:id="rId3"/>
    <p:sldId id="290" r:id="rId4"/>
    <p:sldId id="296" r:id="rId5"/>
    <p:sldId id="278" r:id="rId6"/>
    <p:sldId id="291" r:id="rId7"/>
    <p:sldId id="288" r:id="rId8"/>
    <p:sldId id="292" r:id="rId9"/>
    <p:sldId id="279" r:id="rId10"/>
    <p:sldId id="293" r:id="rId11"/>
    <p:sldId id="295" r:id="rId12"/>
    <p:sldId id="284" r:id="rId13"/>
    <p:sldId id="285" r:id="rId14"/>
    <p:sldId id="286" r:id="rId15"/>
    <p:sldId id="287" r:id="rId16"/>
    <p:sldId id="289" r:id="rId17"/>
    <p:sldId id="294" r:id="rId18"/>
    <p:sldId id="283" r:id="rId19"/>
  </p:sldIdLst>
  <p:sldSz cx="12192000" cy="6858000"/>
  <p:notesSz cx="6858000" cy="9144000"/>
  <p:custDataLst>
    <p:tags r:id="rId21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29A6F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68" y="90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50121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229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9818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54215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9167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7158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7502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31108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17371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2911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829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855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0904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6772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2810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1730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6066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9193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14.xml"/><Relationship Id="rId12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12.xml"/><Relationship Id="rId10" Type="http://schemas.openxmlformats.org/officeDocument/2006/relationships/slide" Target="slide5.xml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slide" Target="slide5.xml"/><Relationship Id="rId3" Type="http://schemas.openxmlformats.org/officeDocument/2006/relationships/notesSlide" Target="../notesSlides/notesSlide10.xml"/><Relationship Id="rId21" Type="http://schemas.openxmlformats.org/officeDocument/2006/relationships/slide" Target="slide12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slide" Target="slide2.xml"/><Relationship Id="rId1" Type="http://schemas.openxmlformats.org/officeDocument/2006/relationships/tags" Target="../tags/tag3.xml"/><Relationship Id="rId24" Type="http://schemas.openxmlformats.org/officeDocument/2006/relationships/slide" Target="slide15.xml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23" Type="http://schemas.openxmlformats.org/officeDocument/2006/relationships/slide" Target="slide14.xml"/><Relationship Id="rId19" Type="http://schemas.openxmlformats.org/officeDocument/2006/relationships/slide" Target="slide9.xml"/><Relationship Id="rId4" Type="http://schemas.openxmlformats.org/officeDocument/2006/relationships/image" Target="../media/image1.jpg"/><Relationship Id="rId14" Type="http://schemas.openxmlformats.org/officeDocument/2006/relationships/image" Target="../media/image90.png"/><Relationship Id="rId22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1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11" Type="http://schemas.openxmlformats.org/officeDocument/2006/relationships/slide" Target="slide14.xml"/><Relationship Id="rId5" Type="http://schemas.openxmlformats.org/officeDocument/2006/relationships/image" Target="../media/image3.png"/><Relationship Id="rId10" Type="http://schemas.openxmlformats.org/officeDocument/2006/relationships/slide" Target="slide13.xml"/><Relationship Id="rId4" Type="http://schemas.openxmlformats.org/officeDocument/2006/relationships/image" Target="../media/image1.jpg"/><Relationship Id="rId9" Type="http://schemas.openxmlformats.org/officeDocument/2006/relationships/slide" Target="slide12.xml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8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slide" Target="slide13.xml"/><Relationship Id="rId7" Type="http://schemas.openxmlformats.org/officeDocument/2006/relationships/image" Target="../media/image21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00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3.png"/><Relationship Id="rId23" Type="http://schemas.openxmlformats.org/officeDocument/2006/relationships/slide" Target="slide15.xml"/><Relationship Id="rId19" Type="http://schemas.openxmlformats.org/officeDocument/2006/relationships/slide" Target="slide5.xml"/><Relationship Id="rId4" Type="http://schemas.openxmlformats.org/officeDocument/2006/relationships/slide" Target="slide12.xml"/><Relationship Id="rId9" Type="http://schemas.openxmlformats.org/officeDocument/2006/relationships/image" Target="../media/image22.wmf"/><Relationship Id="rId22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slide" Target="slide2.xml"/><Relationship Id="rId3" Type="http://schemas.openxmlformats.org/officeDocument/2006/relationships/image" Target="../media/image1.jpg"/><Relationship Id="rId12" Type="http://schemas.openxmlformats.org/officeDocument/2006/relationships/image" Target="../media/image231.png"/><Relationship Id="rId17" Type="http://schemas.openxmlformats.org/officeDocument/2006/relationships/slide" Target="slide5.xml"/><Relationship Id="rId2" Type="http://schemas.openxmlformats.org/officeDocument/2006/relationships/notesSlide" Target="../notesSlides/notesSlide13.xml"/><Relationship Id="rId16" Type="http://schemas.openxmlformats.org/officeDocument/2006/relationships/slide" Target="slide9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3.xml"/><Relationship Id="rId15" Type="http://schemas.openxmlformats.org/officeDocument/2006/relationships/image" Target="../media/image27.png"/><Relationship Id="rId19" Type="http://schemas.openxmlformats.org/officeDocument/2006/relationships/slide" Target="slide14.xml"/><Relationship Id="rId4" Type="http://schemas.openxmlformats.org/officeDocument/2006/relationships/slide" Target="slide12.xml"/><Relationship Id="rId1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png"/><Relationship Id="rId18" Type="http://schemas.openxmlformats.org/officeDocument/2006/relationships/slide" Target="slide2.xml"/><Relationship Id="rId3" Type="http://schemas.openxmlformats.org/officeDocument/2006/relationships/image" Target="../media/image1.jpg"/><Relationship Id="rId12" Type="http://schemas.openxmlformats.org/officeDocument/2006/relationships/image" Target="../media/image26.png"/><Relationship Id="rId17" Type="http://schemas.openxmlformats.org/officeDocument/2006/relationships/slide" Target="slide5.xml"/><Relationship Id="rId2" Type="http://schemas.openxmlformats.org/officeDocument/2006/relationships/notesSlide" Target="../notesSlides/notesSlide14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3.png"/><Relationship Id="rId15" Type="http://schemas.openxmlformats.org/officeDocument/2006/relationships/slide" Target="slide12.xml"/><Relationship Id="rId4" Type="http://schemas.openxmlformats.org/officeDocument/2006/relationships/slide" Target="slide13.xml"/><Relationship Id="rId1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slide" Target="slide15.xml"/><Relationship Id="rId3" Type="http://schemas.openxmlformats.org/officeDocument/2006/relationships/image" Target="../media/image1.jpg"/><Relationship Id="rId12" Type="http://schemas.openxmlformats.org/officeDocument/2006/relationships/image" Target="../media/image30.png"/><Relationship Id="rId17" Type="http://schemas.openxmlformats.org/officeDocument/2006/relationships/slide" Target="slide2.xml"/><Relationship Id="rId2" Type="http://schemas.openxmlformats.org/officeDocument/2006/relationships/notesSlide" Target="../notesSlides/notesSlide15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15" Type="http://schemas.openxmlformats.org/officeDocument/2006/relationships/slide" Target="slide9.xml"/><Relationship Id="rId4" Type="http://schemas.openxmlformats.org/officeDocument/2006/relationships/slide" Target="slide13.xml"/><Relationship Id="rId1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9.xm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9.png"/><Relationship Id="rId12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11" Type="http://schemas.openxmlformats.org/officeDocument/2006/relationships/slide" Target="slide14.xml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slide" Target="slide13.xml"/><Relationship Id="rId4" Type="http://schemas.openxmlformats.org/officeDocument/2006/relationships/image" Target="../media/image1.jpg"/><Relationship Id="rId9" Type="http://schemas.openxmlformats.org/officeDocument/2006/relationships/slide" Target="slide15.xml"/><Relationship Id="rId1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17.xml"/><Relationship Id="rId7" Type="http://schemas.openxmlformats.org/officeDocument/2006/relationships/slide" Target="slide13.xml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15.xml"/><Relationship Id="rId11" Type="http://schemas.openxmlformats.org/officeDocument/2006/relationships/slide" Target="slide5.xml"/><Relationship Id="rId5" Type="http://schemas.openxmlformats.org/officeDocument/2006/relationships/image" Target="../media/image3.png"/><Relationship Id="rId10" Type="http://schemas.openxmlformats.org/officeDocument/2006/relationships/slide" Target="slide9.xml"/><Relationship Id="rId4" Type="http://schemas.openxmlformats.org/officeDocument/2006/relationships/image" Target="../media/image1.jpg"/><Relationship Id="rId9" Type="http://schemas.openxmlformats.org/officeDocument/2006/relationships/slide" Target="slide12.xml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5.xml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.png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slide" Target="slide14.xml"/><Relationship Id="rId5" Type="http://schemas.openxmlformats.org/officeDocument/2006/relationships/image" Target="../media/image33.png"/><Relationship Id="rId15" Type="http://schemas.openxmlformats.org/officeDocument/2006/relationships/slide" Target="slide15.xml"/><Relationship Id="rId10" Type="http://schemas.openxmlformats.org/officeDocument/2006/relationships/slide" Target="slide13.xml"/><Relationship Id="rId4" Type="http://schemas.openxmlformats.org/officeDocument/2006/relationships/image" Target="../media/image1.jpg"/><Relationship Id="rId9" Type="http://schemas.openxmlformats.org/officeDocument/2006/relationships/slide" Target="slide12.xml"/><Relationship Id="rId1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Relationship Id="rId1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slide" Target="slide14.xml"/><Relationship Id="rId3" Type="http://schemas.openxmlformats.org/officeDocument/2006/relationships/image" Target="../media/image3.png"/><Relationship Id="rId21" Type="http://schemas.openxmlformats.org/officeDocument/2006/relationships/slide" Target="slide15.xml"/><Relationship Id="rId17" Type="http://schemas.openxmlformats.org/officeDocument/2006/relationships/slide" Target="slide13.xml"/><Relationship Id="rId2" Type="http://schemas.openxmlformats.org/officeDocument/2006/relationships/notesSlide" Target="../notesSlides/notesSlide3.xml"/><Relationship Id="rId16" Type="http://schemas.openxmlformats.org/officeDocument/2006/relationships/slide" Target="slide12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15" Type="http://schemas.openxmlformats.org/officeDocument/2006/relationships/image" Target="../media/image7.png"/><Relationship Id="rId19" Type="http://schemas.openxmlformats.org/officeDocument/2006/relationships/slide" Target="slide5.xml"/><Relationship Id="rId4" Type="http://schemas.openxmlformats.org/officeDocument/2006/relationships/slide" Target="slide2.xml"/><Relationship Id="rId1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slide" Target="slide14.xml"/><Relationship Id="rId3" Type="http://schemas.openxmlformats.org/officeDocument/2006/relationships/image" Target="../media/image3.png"/><Relationship Id="rId21" Type="http://schemas.openxmlformats.org/officeDocument/2006/relationships/slide" Target="slide15.xml"/><Relationship Id="rId17" Type="http://schemas.openxmlformats.org/officeDocument/2006/relationships/slide" Target="slide13.xml"/><Relationship Id="rId2" Type="http://schemas.openxmlformats.org/officeDocument/2006/relationships/notesSlide" Target="../notesSlides/notesSlide4.xml"/><Relationship Id="rId16" Type="http://schemas.openxmlformats.org/officeDocument/2006/relationships/slide" Target="slide12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.jpg"/><Relationship Id="rId19" Type="http://schemas.openxmlformats.org/officeDocument/2006/relationships/slide" Target="slide5.xml"/><Relationship Id="rId4" Type="http://schemas.openxmlformats.org/officeDocument/2006/relationships/slide" Target="slide2.xml"/><Relationship Id="rId14" Type="http://schemas.openxmlformats.org/officeDocument/2006/relationships/image" Target="../media/image8.png"/><Relationship Id="rId2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3" Type="http://schemas.openxmlformats.org/officeDocument/2006/relationships/image" Target="../media/image1.jpg"/><Relationship Id="rId12" Type="http://schemas.openxmlformats.org/officeDocument/2006/relationships/image" Target="../media/image81.png"/><Relationship Id="rId17" Type="http://schemas.openxmlformats.org/officeDocument/2006/relationships/slide" Target="slide15.xml"/><Relationship Id="rId2" Type="http://schemas.openxmlformats.org/officeDocument/2006/relationships/notesSlide" Target="../notesSlides/notesSlide5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15" Type="http://schemas.openxmlformats.org/officeDocument/2006/relationships/slide" Target="slide14.xml"/><Relationship Id="rId4" Type="http://schemas.openxmlformats.org/officeDocument/2006/relationships/image" Target="../media/image3.png"/><Relationship Id="rId1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slide" Target="slide14.xml"/><Relationship Id="rId3" Type="http://schemas.openxmlformats.org/officeDocument/2006/relationships/image" Target="../media/image1.jpg"/><Relationship Id="rId12" Type="http://schemas.openxmlformats.org/officeDocument/2006/relationships/image" Target="../media/image9.png"/><Relationship Id="rId17" Type="http://schemas.openxmlformats.org/officeDocument/2006/relationships/slide" Target="slide13.xml"/><Relationship Id="rId2" Type="http://schemas.openxmlformats.org/officeDocument/2006/relationships/notesSlide" Target="../notesSlides/notesSlide6.xml"/><Relationship Id="rId16" Type="http://schemas.openxmlformats.org/officeDocument/2006/relationships/slide" Target="slide12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15" Type="http://schemas.openxmlformats.org/officeDocument/2006/relationships/image" Target="../media/image11.png"/><Relationship Id="rId19" Type="http://schemas.openxmlformats.org/officeDocument/2006/relationships/slide" Target="slide9.xml"/><Relationship Id="rId4" Type="http://schemas.openxmlformats.org/officeDocument/2006/relationships/image" Target="../media/image3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slide" Target="slide2.xml"/><Relationship Id="rId18" Type="http://schemas.openxmlformats.org/officeDocument/2006/relationships/slide" Target="slide9.xml"/><Relationship Id="rId3" Type="http://schemas.openxmlformats.org/officeDocument/2006/relationships/image" Target="../media/image1.jpg"/><Relationship Id="rId12" Type="http://schemas.openxmlformats.org/officeDocument/2006/relationships/image" Target="../media/image90.png"/><Relationship Id="rId17" Type="http://schemas.openxmlformats.org/officeDocument/2006/relationships/slide" Target="slide14.xml"/><Relationship Id="rId2" Type="http://schemas.openxmlformats.org/officeDocument/2006/relationships/notesSlide" Target="../notesSlides/notesSlide7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15" Type="http://schemas.openxmlformats.org/officeDocument/2006/relationships/slide" Target="slide12.xml"/><Relationship Id="rId19" Type="http://schemas.openxmlformats.org/officeDocument/2006/relationships/slide" Target="slide15.xml"/><Relationship Id="rId4" Type="http://schemas.openxmlformats.org/officeDocument/2006/relationships/image" Target="../media/image3.png"/><Relationship Id="rId1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slide" Target="slide12.xml"/><Relationship Id="rId3" Type="http://schemas.openxmlformats.org/officeDocument/2006/relationships/image" Target="../media/image1.jpg"/><Relationship Id="rId21" Type="http://schemas.openxmlformats.org/officeDocument/2006/relationships/slide" Target="slide9.xml"/><Relationship Id="rId12" Type="http://schemas.openxmlformats.org/officeDocument/2006/relationships/image" Target="../media/image12.png"/><Relationship Id="rId17" Type="http://schemas.openxmlformats.org/officeDocument/2006/relationships/slide" Target="slide5.xml"/><Relationship Id="rId2" Type="http://schemas.openxmlformats.org/officeDocument/2006/relationships/notesSlide" Target="../notesSlides/notesSlide8.xml"/><Relationship Id="rId16" Type="http://schemas.openxmlformats.org/officeDocument/2006/relationships/slide" Target="slide2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4.png"/><Relationship Id="rId19" Type="http://schemas.openxmlformats.org/officeDocument/2006/relationships/slide" Target="slide13.xml"/><Relationship Id="rId4" Type="http://schemas.openxmlformats.org/officeDocument/2006/relationships/image" Target="../media/image3.png"/><Relationship Id="rId14" Type="http://schemas.openxmlformats.org/officeDocument/2006/relationships/image" Target="../media/image13.png"/><Relationship Id="rId22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slide" Target="slide2.xml"/><Relationship Id="rId3" Type="http://schemas.openxmlformats.org/officeDocument/2006/relationships/image" Target="../media/image1.jpg"/><Relationship Id="rId12" Type="http://schemas.openxmlformats.org/officeDocument/2006/relationships/image" Target="../media/image90.png"/><Relationship Id="rId17" Type="http://schemas.openxmlformats.org/officeDocument/2006/relationships/slide" Target="slide15.xml"/><Relationship Id="rId2" Type="http://schemas.openxmlformats.org/officeDocument/2006/relationships/notesSlide" Target="../notesSlides/notesSlide9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15" Type="http://schemas.openxmlformats.org/officeDocument/2006/relationships/slide" Target="slide13.xml"/><Relationship Id="rId4" Type="http://schemas.openxmlformats.org/officeDocument/2006/relationships/image" Target="../media/image3.png"/><Relationship Id="rId1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Ține minte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oţi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naviga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toate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secțiunile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ro-R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dă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alege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secțiunea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 ea.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Folosește secțiunea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„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ncearc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o-RO" sz="2000" b="0" i="0" u="sng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doar d</a:t>
            </a:r>
            <a:r>
              <a:rPr kumimoji="0" lang="en-GB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upă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explorarea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întregului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conținut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 </a:t>
            </a:r>
            <a:r>
              <a:rPr kumimoji="0" lang="en-GB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lecției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339301" y="5974782"/>
            <a:ext cx="383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Material creat de echipa</a:t>
            </a:r>
            <a:r>
              <a:rPr lang="en-GB" sz="1600" dirty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Planul lecției 3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identitate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scalare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n</a:t>
            </a:r>
            <a:r>
              <a:rPr lang="en-GB" b="1" dirty="0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917A2710-3EAF-4D05-9726-FE2943ECC1C1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pătratice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31" name="Retângulo: Cantos Arredondados 30">
            <a:hlinkClick r:id="rId10" action="ppaction://hlinksldjump"/>
            <a:extLst>
              <a:ext uri="{FF2B5EF4-FFF2-40B4-BE49-F238E27FC236}">
                <a16:creationId xmlns:a16="http://schemas.microsoft.com/office/drawing/2014/main" id="{B4188679-93A7-4717-8C8B-4EB39A05052D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triunghiulare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33">
            <a:hlinkClick r:id="rId11" action="ppaction://hlinksldjump"/>
            <a:extLst>
              <a:ext uri="{FF2B5EF4-FFF2-40B4-BE49-F238E27FC236}">
                <a16:creationId xmlns:a16="http://schemas.microsoft.com/office/drawing/2014/main" id="{13697529-F100-48FF-8052-2E02FCA7DCC4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d</a:t>
            </a:r>
            <a:r>
              <a:rPr lang="en-GB" b="1" dirty="0" err="1">
                <a:solidFill>
                  <a:schemeClr val="tx1"/>
                </a:solidFill>
              </a:rPr>
              <a:t>iagonal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18">
            <a:hlinkClick r:id="rId12" action="ppaction://hlinksldjump"/>
            <a:extLst>
              <a:ext uri="{FF2B5EF4-FFF2-40B4-BE49-F238E27FC236}">
                <a16:creationId xmlns:a16="http://schemas.microsoft.com/office/drawing/2014/main" id="{0F2F0592-29D7-4FEA-B68A-658D944B624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Încearcă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40CD99C3-7C98-4562-91B1-2635E685792E}"/>
              </a:ext>
            </a:extLst>
          </p:cNvPr>
          <p:cNvSpPr/>
          <p:nvPr/>
        </p:nvSpPr>
        <p:spPr>
          <a:xfrm>
            <a:off x="2124230" y="3855157"/>
            <a:ext cx="7682266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BC42CBA-1D98-4DD5-8CD6-2A71F05C70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EDB4CAAD-366B-412B-BA21-5BCA601EF1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AFA975DA-8373-4561-A804-9E5859588BBD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25A38D8D-BB9D-4691-B662-C1F843E5BB02}"/>
              </a:ext>
            </a:extLst>
          </p:cNvPr>
          <p:cNvSpPr/>
          <p:nvPr/>
        </p:nvSpPr>
        <p:spPr>
          <a:xfrm>
            <a:off x="2124000" y="3866832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FD8EB179-DAC6-4B52-A678-F9862D741F3A}"/>
              </a:ext>
            </a:extLst>
          </p:cNvPr>
          <p:cNvSpPr/>
          <p:nvPr/>
        </p:nvSpPr>
        <p:spPr>
          <a:xfrm>
            <a:off x="2426106" y="402911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</a:t>
            </a:r>
            <a:r>
              <a:rPr lang="ro-RO" sz="2400" b="1" u="sng" dirty="0" err="1">
                <a:solidFill>
                  <a:srgbClr val="29A6FF"/>
                </a:solidFill>
              </a:rPr>
              <a:t>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9613CBFB-A910-4E06-A6DB-5548DED39B98}"/>
                  </a:ext>
                </a:extLst>
              </p:cNvPr>
              <p:cNvSpPr/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9613CBFB-A910-4E06-A6DB-5548DED39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 52">
            <a:extLst>
              <a:ext uri="{FF2B5EF4-FFF2-40B4-BE49-F238E27FC236}">
                <a16:creationId xmlns:a16="http://schemas.microsoft.com/office/drawing/2014/main" id="{10E01E93-31CB-4E4E-A30E-69B45E8356A3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MATRICI DIAGONALE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/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riângulo retângulo 55">
            <a:extLst>
              <a:ext uri="{FF2B5EF4-FFF2-40B4-BE49-F238E27FC236}">
                <a16:creationId xmlns:a16="http://schemas.microsoft.com/office/drawing/2014/main" id="{210FD517-7C79-4080-94CD-67DF03D22636}"/>
              </a:ext>
            </a:extLst>
          </p:cNvPr>
          <p:cNvSpPr/>
          <p:nvPr/>
        </p:nvSpPr>
        <p:spPr>
          <a:xfrm flipH="1" flipV="1">
            <a:off x="8541806" y="179359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F371826F-E2D4-4762-871D-A8AFAB774889}"/>
              </a:ext>
            </a:extLst>
          </p:cNvPr>
          <p:cNvCxnSpPr>
            <a:cxnSpLocks/>
          </p:cNvCxnSpPr>
          <p:nvPr/>
        </p:nvCxnSpPr>
        <p:spPr>
          <a:xfrm flipH="1">
            <a:off x="11149434" y="253800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E696BC5D-FC93-4BE1-8742-1253AD9070F0}"/>
                  </a:ext>
                </a:extLst>
              </p:cNvPr>
              <p:cNvSpPr/>
              <p:nvPr/>
            </p:nvSpPr>
            <p:spPr>
              <a:xfrm>
                <a:off x="2369026" y="2304938"/>
                <a:ext cx="5088575" cy="609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sz="2400" dirty="0">
                    <a:solidFill>
                      <a:sysClr val="windowText" lastClr="000000"/>
                    </a:solidFill>
                  </a:rPr>
                  <a:t>este diagonală dacă</a:t>
                </a:r>
                <a:endParaRPr lang="en-GB" sz="2400" dirty="0"/>
              </a:p>
            </p:txBody>
          </p:sp>
        </mc:Choice>
        <mc:Fallback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E696BC5D-FC93-4BE1-8742-1253AD907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26" y="2304938"/>
                <a:ext cx="5088575" cy="609719"/>
              </a:xfrm>
              <a:prstGeom prst="rect">
                <a:avLst/>
              </a:prstGeom>
              <a:blipFill>
                <a:blip r:embed="rId15"/>
                <a:stretch>
                  <a:fillRect t="-30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A1FBD8D2-DF89-4114-9AA1-C15978D7E49C}"/>
                  </a:ext>
                </a:extLst>
              </p:cNvPr>
              <p:cNvSpPr/>
              <p:nvPr/>
            </p:nvSpPr>
            <p:spPr>
              <a:xfrm>
                <a:off x="3463084" y="3038337"/>
                <a:ext cx="3667200" cy="496674"/>
              </a:xfrm>
              <a:prstGeom prst="rect">
                <a:avLst/>
              </a:prstGeom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pentru toate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b="1" dirty="0"/>
              </a:p>
            </p:txBody>
          </p:sp>
        </mc:Choice>
        <mc:Fallback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A1FBD8D2-DF89-4114-9AA1-C15978D7E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084" y="3038337"/>
                <a:ext cx="3667200" cy="496674"/>
              </a:xfrm>
              <a:prstGeom prst="rect">
                <a:avLst/>
              </a:prstGeom>
              <a:blipFill>
                <a:blip r:embed="rId16"/>
                <a:stretch>
                  <a:fillRect t="-7143" b="-1904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tângulo 62">
            <a:extLst>
              <a:ext uri="{FF2B5EF4-FFF2-40B4-BE49-F238E27FC236}">
                <a16:creationId xmlns:a16="http://schemas.microsoft.com/office/drawing/2014/main" id="{2C4FA7C3-B347-47FC-B215-9CFAB3AB8F8D}"/>
              </a:ext>
            </a:extLst>
          </p:cNvPr>
          <p:cNvSpPr/>
          <p:nvPr/>
        </p:nvSpPr>
        <p:spPr>
          <a:xfrm>
            <a:off x="7493623" y="1332266"/>
            <a:ext cx="4324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ysClr val="windowText" lastClr="000000"/>
                </a:solidFill>
              </a:rPr>
              <a:t>Astfel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  <a:endParaRPr lang="en-GB" sz="2400" dirty="0"/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85523606-3AA1-40C6-8A2E-42AA7A16A81F}"/>
              </a:ext>
            </a:extLst>
          </p:cNvPr>
          <p:cNvSpPr/>
          <p:nvPr/>
        </p:nvSpPr>
        <p:spPr>
          <a:xfrm>
            <a:off x="2174919" y="5796282"/>
            <a:ext cx="9403655" cy="91940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ysClr val="windowText" lastClr="000000"/>
                </a:solidFill>
              </a:rPr>
              <a:t>Observați </a:t>
            </a:r>
            <a:r>
              <a:rPr lang="ro-RO" sz="2400" dirty="0">
                <a:solidFill>
                  <a:sysClr val="windowText" lastClr="000000"/>
                </a:solidFill>
              </a:rPr>
              <a:t>din nou că nu se face referire la </a:t>
            </a:r>
            <a:r>
              <a:rPr lang="ro-RO" sz="2400" b="1" dirty="0">
                <a:solidFill>
                  <a:sysClr val="windowText" lastClr="000000"/>
                </a:solidFill>
              </a:rPr>
              <a:t>elementele diagonalei principale </a:t>
            </a:r>
            <a:r>
              <a:rPr lang="ro-RO" sz="2400" dirty="0">
                <a:solidFill>
                  <a:sysClr val="windowText" lastClr="000000"/>
                </a:solidFill>
              </a:rPr>
              <a:t>care pot fi de asemenea nule (sau nu)!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5" name="Caixa de Texto 2">
            <a:extLst>
              <a:ext uri="{FF2B5EF4-FFF2-40B4-BE49-F238E27FC236}">
                <a16:creationId xmlns:a16="http://schemas.microsoft.com/office/drawing/2014/main" id="{E49FFDDB-100D-4F79-AD9B-98FAC7957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07377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riângulo retângulo 65">
            <a:extLst>
              <a:ext uri="{FF2B5EF4-FFF2-40B4-BE49-F238E27FC236}">
                <a16:creationId xmlns:a16="http://schemas.microsoft.com/office/drawing/2014/main" id="{14371E43-9C3E-4414-9E50-AC075CAE7C47}"/>
              </a:ext>
            </a:extLst>
          </p:cNvPr>
          <p:cNvSpPr/>
          <p:nvPr/>
        </p:nvSpPr>
        <p:spPr>
          <a:xfrm>
            <a:off x="8110010" y="204985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Conexão reta unidirecional 66">
            <a:extLst>
              <a:ext uri="{FF2B5EF4-FFF2-40B4-BE49-F238E27FC236}">
                <a16:creationId xmlns:a16="http://schemas.microsoft.com/office/drawing/2014/main" id="{67EBF9F1-DFAA-4919-A90D-A76FE977E2AA}"/>
              </a:ext>
            </a:extLst>
          </p:cNvPr>
          <p:cNvCxnSpPr>
            <a:cxnSpLocks/>
          </p:cNvCxnSpPr>
          <p:nvPr/>
        </p:nvCxnSpPr>
        <p:spPr>
          <a:xfrm>
            <a:off x="7741108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 de Texto 2">
            <a:extLst>
              <a:ext uri="{FF2B5EF4-FFF2-40B4-BE49-F238E27FC236}">
                <a16:creationId xmlns:a16="http://schemas.microsoft.com/office/drawing/2014/main" id="{2DC564E1-79EC-4CD0-9E55-0E5AD957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113" y="223311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7A6CE1C-CD27-4851-AB5E-D67E47B17D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77"/>
          <a:stretch/>
        </p:blipFill>
        <p:spPr>
          <a:xfrm>
            <a:off x="10269478" y="4094899"/>
            <a:ext cx="1223010" cy="1701813"/>
          </a:xfrm>
          <a:prstGeom prst="rect">
            <a:avLst/>
          </a:prstGeom>
        </p:spPr>
      </p:pic>
      <p:sp>
        <p:nvSpPr>
          <p:cNvPr id="35" name="Retângulo: Cantos Arredondados 41">
            <a:hlinkClick r:id="rId18" action="ppaction://hlinksldjump"/>
            <a:extLst>
              <a:ext uri="{FF2B5EF4-FFF2-40B4-BE49-F238E27FC236}">
                <a16:creationId xmlns:a16="http://schemas.microsoft.com/office/drawing/2014/main" id="{4479D27E-C74C-4C15-8580-DBA031BB08A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triunghiulare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43">
            <a:hlinkClick r:id="rId19" action="ppaction://hlinksldjump"/>
            <a:extLst>
              <a:ext uri="{FF2B5EF4-FFF2-40B4-BE49-F238E27FC236}">
                <a16:creationId xmlns:a16="http://schemas.microsoft.com/office/drawing/2014/main" id="{B0F4ACEC-ED1E-4249-A64D-2A696B4FEC47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d</a:t>
            </a:r>
            <a:r>
              <a:rPr lang="en-GB" b="1" dirty="0" err="1">
                <a:solidFill>
                  <a:schemeClr val="tx1"/>
                </a:solidFill>
              </a:rPr>
              <a:t>iagonal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45">
            <a:hlinkClick r:id="rId20" action="ppaction://hlinksldjump"/>
            <a:extLst>
              <a:ext uri="{FF2B5EF4-FFF2-40B4-BE49-F238E27FC236}">
                <a16:creationId xmlns:a16="http://schemas.microsoft.com/office/drawing/2014/main" id="{C421FE69-05A6-4BC8-9386-6BFC800B7371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pătratice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39" name="Retângulo: Cantos Arredondados 16">
            <a:hlinkClick r:id="rId21" action="ppaction://hlinksldjump"/>
            <a:extLst>
              <a:ext uri="{FF2B5EF4-FFF2-40B4-BE49-F238E27FC236}">
                <a16:creationId xmlns:a16="http://schemas.microsoft.com/office/drawing/2014/main" id="{E65E2757-DF47-4E5F-838A-13E5C027AF4A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identitate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17">
            <a:hlinkClick r:id="rId22" action="ppaction://hlinksldjump"/>
            <a:extLst>
              <a:ext uri="{FF2B5EF4-FFF2-40B4-BE49-F238E27FC236}">
                <a16:creationId xmlns:a16="http://schemas.microsoft.com/office/drawing/2014/main" id="{B7B0CD81-9D4F-4A0B-A864-FB726EC036D6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scalare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18">
            <a:hlinkClick r:id="rId23" action="ppaction://hlinksldjump"/>
            <a:extLst>
              <a:ext uri="{FF2B5EF4-FFF2-40B4-BE49-F238E27FC236}">
                <a16:creationId xmlns:a16="http://schemas.microsoft.com/office/drawing/2014/main" id="{40B05802-C489-4B02-9A5B-478BF4D5DF5D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n</a:t>
            </a:r>
            <a:r>
              <a:rPr lang="en-GB" b="1" dirty="0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24">
            <a:hlinkClick r:id="rId24" action="ppaction://hlinksldjump"/>
            <a:extLst>
              <a:ext uri="{FF2B5EF4-FFF2-40B4-BE49-F238E27FC236}">
                <a16:creationId xmlns:a16="http://schemas.microsoft.com/office/drawing/2014/main" id="{A88353D6-6461-4846-A92C-6B107373FD7A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Încearcă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1" name="Retângulo 53">
            <a:extLst>
              <a:ext uri="{FF2B5EF4-FFF2-40B4-BE49-F238E27FC236}">
                <a16:creationId xmlns:a16="http://schemas.microsoft.com/office/drawing/2014/main" id="{0EA96528-F9B7-4965-89F5-8261D929F894}"/>
              </a:ext>
            </a:extLst>
          </p:cNvPr>
          <p:cNvSpPr/>
          <p:nvPr/>
        </p:nvSpPr>
        <p:spPr>
          <a:xfrm>
            <a:off x="2364711" y="981213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rgbClr val="F25E4F"/>
                </a:solidFill>
              </a:rPr>
              <a:t>O matrice diagonală </a:t>
            </a:r>
            <a:r>
              <a:rPr lang="ro-RO" sz="2400" dirty="0">
                <a:solidFill>
                  <a:sysClr val="windowText" lastClr="000000"/>
                </a:solidFill>
              </a:rPr>
              <a:t>este o matrice în care </a:t>
            </a:r>
            <a:r>
              <a:rPr lang="ro-RO" sz="2400" b="1" dirty="0">
                <a:solidFill>
                  <a:sysClr val="windowText" lastClr="000000"/>
                </a:solidFill>
              </a:rPr>
              <a:t>toate elementele dinafara diagonalei principale sunt egale cu zero</a:t>
            </a:r>
            <a:r>
              <a:rPr lang="ro-RO" sz="2400" dirty="0">
                <a:solidFill>
                  <a:sysClr val="windowText" lastClr="000000"/>
                </a:solidFill>
              </a:rPr>
              <a:t>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8" grpId="0" animBg="1"/>
      <p:bldP spid="48" grpId="1" animBg="1"/>
      <p:bldP spid="49" grpId="0"/>
      <p:bldP spid="50" grpId="0"/>
      <p:bldP spid="58" grpId="0"/>
      <p:bldP spid="61" grpId="0" animBg="1"/>
      <p:bldP spid="63" grpId="0"/>
      <p:bldP spid="64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extLst>
              <a:ext uri="{FF2B5EF4-FFF2-40B4-BE49-F238E27FC236}">
                <a16:creationId xmlns:a16="http://schemas.microsoft.com/office/drawing/2014/main" id="{6BC42CBA-1D98-4DD5-8CD6-2A71F05C70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EDB4CAAD-366B-412B-BA21-5BCA601EF1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1" name="Retângulo 61">
            <a:extLst>
              <a:ext uri="{FF2B5EF4-FFF2-40B4-BE49-F238E27FC236}">
                <a16:creationId xmlns:a16="http://schemas.microsoft.com/office/drawing/2014/main" id="{7CD199DD-B1D8-4DDE-B20F-D52A3F085195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22" name="Retângulo: Cantos Arredondados 41">
            <a:hlinkClick r:id="rId6" action="ppaction://hlinksldjump"/>
            <a:extLst>
              <a:ext uri="{FF2B5EF4-FFF2-40B4-BE49-F238E27FC236}">
                <a16:creationId xmlns:a16="http://schemas.microsoft.com/office/drawing/2014/main" id="{4BA6D0EF-6E15-47D8-AEAA-AD595991652E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triunghiulare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43">
            <a:hlinkClick r:id="rId7" action="ppaction://hlinksldjump"/>
            <a:extLst>
              <a:ext uri="{FF2B5EF4-FFF2-40B4-BE49-F238E27FC236}">
                <a16:creationId xmlns:a16="http://schemas.microsoft.com/office/drawing/2014/main" id="{F15D60D2-B192-4E45-B395-066050404B41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d</a:t>
            </a:r>
            <a:r>
              <a:rPr lang="en-GB" b="1" dirty="0" err="1">
                <a:solidFill>
                  <a:schemeClr val="tx1"/>
                </a:solidFill>
              </a:rPr>
              <a:t>iagonal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A828ED01-3DE8-4628-BF01-8B0678991874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pătratice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25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F0EF2826-C460-4064-A615-3D2313E7AEA8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identitate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17">
            <a:hlinkClick r:id="rId10" action="ppaction://hlinksldjump"/>
            <a:extLst>
              <a:ext uri="{FF2B5EF4-FFF2-40B4-BE49-F238E27FC236}">
                <a16:creationId xmlns:a16="http://schemas.microsoft.com/office/drawing/2014/main" id="{2B9E2346-C778-4E73-9D7D-9085A631E94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scalare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18">
            <a:hlinkClick r:id="rId11" action="ppaction://hlinksldjump"/>
            <a:extLst>
              <a:ext uri="{FF2B5EF4-FFF2-40B4-BE49-F238E27FC236}">
                <a16:creationId xmlns:a16="http://schemas.microsoft.com/office/drawing/2014/main" id="{17962B78-E63F-4565-B2C6-97AFE5775116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n</a:t>
            </a:r>
            <a:r>
              <a:rPr lang="en-GB" b="1" dirty="0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4">
            <a:hlinkClick r:id="rId12" action="ppaction://hlinksldjump"/>
            <a:extLst>
              <a:ext uri="{FF2B5EF4-FFF2-40B4-BE49-F238E27FC236}">
                <a16:creationId xmlns:a16="http://schemas.microsoft.com/office/drawing/2014/main" id="{2331FD8D-1432-4095-8A02-6528C71B271F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Încearcă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70EDA71D-B94C-4BE1-98C4-F53F21344F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EAFA7B8E-F00C-4E98-A8C3-639A49DF3B84}"/>
              </a:ext>
            </a:extLst>
          </p:cNvPr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>
            <a:extLst>
              <a:ext uri="{FF2B5EF4-FFF2-40B4-BE49-F238E27FC236}">
                <a16:creationId xmlns:a16="http://schemas.microsoft.com/office/drawing/2014/main" id="{4A2F21F0-95CC-4012-87B0-41943B2B6E67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0BF9E93E-6504-4088-80CD-3A410C6C06B5}"/>
              </a:ext>
            </a:extLst>
          </p:cNvPr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4" name="ISPRING_QUIZ_SHAPE4">
            <a:extLst>
              <a:ext uri="{FF2B5EF4-FFF2-40B4-BE49-F238E27FC236}">
                <a16:creationId xmlns:a16="http://schemas.microsoft.com/office/drawing/2014/main" id="{09F47945-CBF3-4502-8C91-7CF2C3FD9DA4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08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00FB04DE-030C-4170-A8AA-C07A53B4CCE4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identitate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F54322B-C873-4CCC-9476-60DB3CEED3F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E48B302-6484-415F-912A-85F81A2F5D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0" name="Retângulo: Cantos Arredondados 29">
            <a:hlinkClick r:id="rId6" action="ppaction://hlinksldjump"/>
            <a:extLst>
              <a:ext uri="{FF2B5EF4-FFF2-40B4-BE49-F238E27FC236}">
                <a16:creationId xmlns:a16="http://schemas.microsoft.com/office/drawing/2014/main" id="{81185AAE-1C60-476F-8B7E-E6BAEDCD4036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d</a:t>
            </a:r>
            <a:r>
              <a:rPr lang="en-GB" b="1" dirty="0" err="1">
                <a:solidFill>
                  <a:schemeClr val="tx1"/>
                </a:solidFill>
              </a:rPr>
              <a:t>iagonal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E733FA13-BD9F-4E1D-B8A6-D5E85CF2EC6B}"/>
              </a:ext>
            </a:extLst>
          </p:cNvPr>
          <p:cNvSpPr/>
          <p:nvPr/>
        </p:nvSpPr>
        <p:spPr>
          <a:xfrm>
            <a:off x="2124000" y="472274"/>
            <a:ext cx="9803391" cy="246185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4F6FBA6-D373-42E7-BD93-4EE2AA9B573C}"/>
                  </a:ext>
                </a:extLst>
              </p:cNvPr>
              <p:cNvSpPr/>
              <p:nvPr/>
            </p:nvSpPr>
            <p:spPr>
              <a:xfrm>
                <a:off x="2390738" y="626964"/>
                <a:ext cx="5992073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o-RO" sz="2800" b="1" dirty="0">
                    <a:solidFill>
                      <a:srgbClr val="F25E4F"/>
                    </a:solidFill>
                  </a:rPr>
                  <a:t>Matricea identitate </a:t>
                </a:r>
                <a:r>
                  <a:rPr lang="ro-RO" sz="2800" dirty="0"/>
                  <a:t>de ordin n, notată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b="1" i="1" dirty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pt-PT" sz="2800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800" b="1" dirty="0"/>
                  <a:t> </a:t>
                </a:r>
                <a:r>
                  <a:rPr lang="en-GB" sz="2800" dirty="0"/>
                  <a:t>(</a:t>
                </a:r>
                <a:r>
                  <a:rPr lang="ro-RO" sz="2800" dirty="0"/>
                  <a:t>sau simplu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pt-PT" sz="2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800" dirty="0"/>
                  <a:t>, </a:t>
                </a:r>
                <a:r>
                  <a:rPr lang="ro-RO" sz="2800" dirty="0"/>
                  <a:t>când nu există riscul de confuzie</a:t>
                </a:r>
                <a:r>
                  <a:rPr lang="en-GB" sz="2800" dirty="0"/>
                  <a:t>) </a:t>
                </a:r>
                <a:r>
                  <a:rPr lang="ro-RO" sz="2800" dirty="0"/>
                  <a:t>este o </a:t>
                </a:r>
                <a:r>
                  <a:rPr lang="ro-RO" sz="2800" b="1" dirty="0"/>
                  <a:t>matrice diagonală  de n pe n cu elementele principale egale cu unitatea.</a:t>
                </a:r>
                <a:endParaRPr lang="en-GB" sz="2800" dirty="0"/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4F6FBA6-D373-42E7-BD93-4EE2AA9B5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38" y="626964"/>
                <a:ext cx="5992073" cy="2246769"/>
              </a:xfrm>
              <a:prstGeom prst="rect">
                <a:avLst/>
              </a:prstGeom>
              <a:blipFill>
                <a:blip r:embed="rId7"/>
                <a:stretch>
                  <a:fillRect l="-2035" t="-2717" r="-2136" b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23E01C7-245E-4540-B51E-7BF85BA2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811" y="865661"/>
            <a:ext cx="120456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29A5BC7-269E-4218-A6C7-9833858D6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832700"/>
              </p:ext>
            </p:extLst>
          </p:nvPr>
        </p:nvGraphicFramePr>
        <p:xfrm>
          <a:off x="8744650" y="602123"/>
          <a:ext cx="2714491" cy="2295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500" imgH="914400" progId="Equation.DSMT4">
                  <p:embed/>
                </p:oleObj>
              </mc:Choice>
              <mc:Fallback>
                <p:oleObj name="Equation" r:id="rId8" imgW="10795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650" y="602123"/>
                        <a:ext cx="2714491" cy="22958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81EC0358-B19C-42DA-AAC6-AD1E0904F27A}"/>
              </a:ext>
            </a:extLst>
          </p:cNvPr>
          <p:cNvSpPr/>
          <p:nvPr/>
        </p:nvSpPr>
        <p:spPr>
          <a:xfrm>
            <a:off x="2124000" y="3117339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0F26A57-ED4F-454E-B421-D92925BFEA58}"/>
              </a:ext>
            </a:extLst>
          </p:cNvPr>
          <p:cNvSpPr/>
          <p:nvPr/>
        </p:nvSpPr>
        <p:spPr>
          <a:xfrm>
            <a:off x="2426106" y="3266146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</a:t>
            </a:r>
            <a:r>
              <a:rPr lang="ro-RO" sz="2400" b="1" u="sng" dirty="0" err="1">
                <a:solidFill>
                  <a:srgbClr val="29A6FF"/>
                </a:solidFill>
              </a:rPr>
              <a:t>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B6A892FF-14E2-48B7-8DC9-EEB01A13815F}"/>
                  </a:ext>
                </a:extLst>
              </p:cNvPr>
              <p:cNvSpPr/>
              <p:nvPr/>
            </p:nvSpPr>
            <p:spPr>
              <a:xfrm>
                <a:off x="3627380" y="3304780"/>
                <a:ext cx="7496219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PT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B6A892FF-14E2-48B7-8DC9-EEB01A138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380" y="3304780"/>
                <a:ext cx="7496219" cy="14719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tângulo: Cantos Arredondados 25">
                <a:extLst>
                  <a:ext uri="{FF2B5EF4-FFF2-40B4-BE49-F238E27FC236}">
                    <a16:creationId xmlns:a16="http://schemas.microsoft.com/office/drawing/2014/main" id="{6F989003-0028-433B-BB74-64E7F4C3CF37}"/>
                  </a:ext>
                </a:extLst>
              </p:cNvPr>
              <p:cNvSpPr/>
              <p:nvPr/>
            </p:nvSpPr>
            <p:spPr>
              <a:xfrm>
                <a:off x="4904546" y="5204860"/>
                <a:ext cx="4899800" cy="101361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PT" sz="24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26" name="Retângulo: Cantos Arredondados 25">
                <a:extLst>
                  <a:ext uri="{FF2B5EF4-FFF2-40B4-BE49-F238E27FC236}">
                    <a16:creationId xmlns:a16="http://schemas.microsoft.com/office/drawing/2014/main" id="{6F989003-0028-433B-BB74-64E7F4C3C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46" y="5204860"/>
                <a:ext cx="4899800" cy="1013611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>
            <a:extLst>
              <a:ext uri="{FF2B5EF4-FFF2-40B4-BE49-F238E27FC236}">
                <a16:creationId xmlns:a16="http://schemas.microsoft.com/office/drawing/2014/main" id="{317C5E59-41D0-43BA-9E0A-BBDDAE8A662A}"/>
              </a:ext>
            </a:extLst>
          </p:cNvPr>
          <p:cNvSpPr/>
          <p:nvPr/>
        </p:nvSpPr>
        <p:spPr>
          <a:xfrm>
            <a:off x="2124000" y="5277594"/>
            <a:ext cx="2690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/>
              <a:t>Reprezentarea matricei identitate</a:t>
            </a:r>
            <a:endParaRPr lang="en-GB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8B69531B-A756-48DB-9419-C85D2AFF2764}"/>
                  </a:ext>
                </a:extLst>
              </p:cNvPr>
              <p:cNvSpPr/>
              <p:nvPr/>
            </p:nvSpPr>
            <p:spPr>
              <a:xfrm>
                <a:off x="2034840" y="6238386"/>
                <a:ext cx="9775252" cy="361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o-RO" sz="1600" dirty="0"/>
                  <a:t>Elementele matricei identitate sunt reprezentate prin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:r>
                  <a:rPr lang="ro-RO" sz="1600" dirty="0"/>
                  <a:t>și sunt de obicei recunoscute ca fiind</a:t>
                </a:r>
                <a:r>
                  <a:rPr lang="en-GB" sz="1600" dirty="0"/>
                  <a:t> </a:t>
                </a:r>
                <a:r>
                  <a:rPr lang="ro-RO" sz="1600" b="1" dirty="0"/>
                  <a:t>simboluri</a:t>
                </a:r>
                <a:r>
                  <a:rPr lang="ro-RO" sz="1600" dirty="0"/>
                  <a:t> </a:t>
                </a:r>
                <a:r>
                  <a:rPr lang="en-GB" sz="1600" b="1" dirty="0"/>
                  <a:t>Kronecker</a:t>
                </a:r>
              </a:p>
            </p:txBody>
          </p:sp>
        </mc:Choice>
        <mc:Fallback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8B69531B-A756-48DB-9419-C85D2AFF2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840" y="6238386"/>
                <a:ext cx="9775252" cy="361830"/>
              </a:xfrm>
              <a:prstGeom prst="rect">
                <a:avLst/>
              </a:prstGeom>
              <a:blipFill>
                <a:blip r:embed="rId18"/>
                <a:stretch>
                  <a:fillRect t="-3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: Cantos Arredondados 41">
            <a:hlinkClick r:id="rId19" action="ppaction://hlinksldjump"/>
            <a:extLst>
              <a:ext uri="{FF2B5EF4-FFF2-40B4-BE49-F238E27FC236}">
                <a16:creationId xmlns:a16="http://schemas.microsoft.com/office/drawing/2014/main" id="{D4CF6DB0-482F-4D87-A821-9DBE0BFC0777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triunghiulare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45">
            <a:hlinkClick r:id="rId20" action="ppaction://hlinksldjump"/>
            <a:extLst>
              <a:ext uri="{FF2B5EF4-FFF2-40B4-BE49-F238E27FC236}">
                <a16:creationId xmlns:a16="http://schemas.microsoft.com/office/drawing/2014/main" id="{48DCF3DB-02AA-4DEC-BE8D-D1012981E444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pătratice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35" name="Retângulo: Cantos Arredondados 17">
            <a:hlinkClick r:id="rId21" action="ppaction://hlinksldjump"/>
            <a:extLst>
              <a:ext uri="{FF2B5EF4-FFF2-40B4-BE49-F238E27FC236}">
                <a16:creationId xmlns:a16="http://schemas.microsoft.com/office/drawing/2014/main" id="{2AA412F7-4CAF-4DD8-ABF2-608D2AF199C6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scalare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18">
            <a:hlinkClick r:id="rId22" action="ppaction://hlinksldjump"/>
            <a:extLst>
              <a:ext uri="{FF2B5EF4-FFF2-40B4-BE49-F238E27FC236}">
                <a16:creationId xmlns:a16="http://schemas.microsoft.com/office/drawing/2014/main" id="{0CC26160-EA83-4D3C-80CC-99486B456292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n</a:t>
            </a:r>
            <a:r>
              <a:rPr lang="en-GB" b="1" dirty="0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24">
            <a:hlinkClick r:id="rId23" action="ppaction://hlinksldjump"/>
            <a:extLst>
              <a:ext uri="{FF2B5EF4-FFF2-40B4-BE49-F238E27FC236}">
                <a16:creationId xmlns:a16="http://schemas.microsoft.com/office/drawing/2014/main" id="{70A71C0E-20F5-40B2-AB61-9AD8260C688C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Încearcă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27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36" grpId="0" animBg="1"/>
      <p:bldP spid="37" grpId="0"/>
      <p:bldP spid="38" grpId="0"/>
      <p:bldP spid="26" grpId="0" animBg="1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1FE0D135-8B31-449F-83D4-364A1E13C0FB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identitate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CEEE0368-61A4-4D85-BA9A-A50B2EE75FD9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scalare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33A8273-AD29-4A34-9378-2C5CCDADD55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6308FCDC-C3CA-46C0-9BEC-6DDF84DD6F6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919CDDD6-3574-46DA-9D9C-C951CFCE05BD}"/>
              </a:ext>
            </a:extLst>
          </p:cNvPr>
          <p:cNvSpPr/>
          <p:nvPr/>
        </p:nvSpPr>
        <p:spPr>
          <a:xfrm>
            <a:off x="2124000" y="472273"/>
            <a:ext cx="9803391" cy="327313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AA7C581-822D-4D82-ABB9-110C1D0C785B}"/>
              </a:ext>
            </a:extLst>
          </p:cNvPr>
          <p:cNvSpPr/>
          <p:nvPr/>
        </p:nvSpPr>
        <p:spPr>
          <a:xfrm>
            <a:off x="2475689" y="865661"/>
            <a:ext cx="908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rgbClr val="F25E4F"/>
                </a:solidFill>
              </a:rPr>
              <a:t>O matrice scalară </a:t>
            </a:r>
            <a:r>
              <a:rPr lang="ro-RO" sz="2400" dirty="0"/>
              <a:t>este o matrice </a:t>
            </a:r>
            <a:r>
              <a:rPr lang="ro-RO" sz="2400" b="1" dirty="0"/>
              <a:t>diagonală</a:t>
            </a:r>
            <a:r>
              <a:rPr lang="ro-RO" sz="2400" dirty="0"/>
              <a:t> în care </a:t>
            </a:r>
            <a:r>
              <a:rPr lang="ro-RO" sz="2400" b="1" dirty="0"/>
              <a:t>toate elementele principale</a:t>
            </a:r>
            <a:r>
              <a:rPr lang="ro-RO" sz="2400" dirty="0"/>
              <a:t> (reale sau complexe constante) </a:t>
            </a:r>
            <a:r>
              <a:rPr lang="ro-RO" sz="2400" b="1" dirty="0"/>
              <a:t>sunt egale între ele</a:t>
            </a:r>
            <a:r>
              <a:rPr lang="ro-RO" sz="2400" dirty="0"/>
              <a:t>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DC2D8E8-46ED-419E-91D4-26173E1794D0}"/>
                  </a:ext>
                </a:extLst>
              </p:cNvPr>
              <p:cNvSpPr/>
              <p:nvPr/>
            </p:nvSpPr>
            <p:spPr>
              <a:xfrm>
                <a:off x="2552281" y="1786134"/>
                <a:ext cx="5888333" cy="79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0,   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400" b="0" i="1" spc="-4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DC2D8E8-46ED-419E-91D4-26173E179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281" y="1786134"/>
                <a:ext cx="5888333" cy="7923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2C2F553-78AA-4901-BDCD-A1DBB1AE7C85}"/>
                  </a:ext>
                </a:extLst>
              </p:cNvPr>
              <p:cNvSpPr/>
              <p:nvPr/>
            </p:nvSpPr>
            <p:spPr>
              <a:xfrm>
                <a:off x="2552280" y="2821187"/>
                <a:ext cx="889279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o-RO" sz="2400" dirty="0"/>
                  <a:t>O matrice scalară poate fi scrisă ca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b="1" dirty="0"/>
                  <a:t> !</a:t>
                </a:r>
              </a:p>
              <a:p>
                <a:pPr algn="just"/>
                <a:r>
                  <a:rPr lang="en-GB" dirty="0"/>
                  <a:t>(</a:t>
                </a:r>
                <a:r>
                  <a:rPr lang="ro-RO" dirty="0"/>
                  <a:t>vezi înmulțirea unei matrice cu un scalar în Lecția 5</a:t>
                </a:r>
                <a:r>
                  <a:rPr lang="en-GB" dirty="0"/>
                  <a:t>)</a:t>
                </a:r>
              </a:p>
            </p:txBody>
          </p:sp>
        </mc:Choice>
        <mc:Fallback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2C2F553-78AA-4901-BDCD-A1DBB1AE7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280" y="2821187"/>
                <a:ext cx="8892793" cy="738664"/>
              </a:xfrm>
              <a:prstGeom prst="rect">
                <a:avLst/>
              </a:prstGeom>
              <a:blipFill>
                <a:blip r:embed="rId13"/>
                <a:stretch>
                  <a:fillRect l="-1097" t="-6612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60967CB-592B-4D87-9487-34D02ACF3F03}"/>
              </a:ext>
            </a:extLst>
          </p:cNvPr>
          <p:cNvSpPr/>
          <p:nvPr/>
        </p:nvSpPr>
        <p:spPr>
          <a:xfrm>
            <a:off x="2124000" y="4618559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07B70BAD-DCEB-4A65-9683-61A08948524B}"/>
              </a:ext>
            </a:extLst>
          </p:cNvPr>
          <p:cNvSpPr/>
          <p:nvPr/>
        </p:nvSpPr>
        <p:spPr>
          <a:xfrm>
            <a:off x="2426106" y="4780841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</a:t>
            </a:r>
            <a:r>
              <a:rPr lang="ro-RO" sz="2400" b="1" u="sng" dirty="0" err="1">
                <a:solidFill>
                  <a:srgbClr val="29A6FF"/>
                </a:solidFill>
              </a:rPr>
              <a:t>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3048A34-A6CA-4822-AA82-76F47AF2EDB8}"/>
                  </a:ext>
                </a:extLst>
              </p:cNvPr>
              <p:cNvSpPr/>
              <p:nvPr/>
            </p:nvSpPr>
            <p:spPr>
              <a:xfrm>
                <a:off x="3627380" y="4806000"/>
                <a:ext cx="6266203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3048A34-A6CA-4822-AA82-76F47AF2E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380" y="4806000"/>
                <a:ext cx="6266203" cy="14719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A72B470-65F9-4C0B-A42C-A4CDD3AF391D}"/>
                  </a:ext>
                </a:extLst>
              </p:cNvPr>
              <p:cNvSpPr/>
              <p:nvPr/>
            </p:nvSpPr>
            <p:spPr>
              <a:xfrm>
                <a:off x="8868895" y="1570193"/>
                <a:ext cx="2428101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pt-P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GB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pt-PT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pt-PT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GB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⋱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pt-PT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A72B470-65F9-4C0B-A42C-A4CDD3AF3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895" y="1570193"/>
                <a:ext cx="2428101" cy="14719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: Cantos Arredondados 29">
            <a:hlinkClick r:id="rId16" action="ppaction://hlinksldjump"/>
            <a:extLst>
              <a:ext uri="{FF2B5EF4-FFF2-40B4-BE49-F238E27FC236}">
                <a16:creationId xmlns:a16="http://schemas.microsoft.com/office/drawing/2014/main" id="{65C990FC-264B-484E-B4DD-A9ABB5681A1D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d</a:t>
            </a:r>
            <a:r>
              <a:rPr lang="en-GB" b="1" dirty="0" err="1">
                <a:solidFill>
                  <a:schemeClr val="tx1"/>
                </a:solidFill>
              </a:rPr>
              <a:t>iagonal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41">
            <a:hlinkClick r:id="rId17" action="ppaction://hlinksldjump"/>
            <a:extLst>
              <a:ext uri="{FF2B5EF4-FFF2-40B4-BE49-F238E27FC236}">
                <a16:creationId xmlns:a16="http://schemas.microsoft.com/office/drawing/2014/main" id="{078295AE-F320-4A8F-85E5-1905F75FACD6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triunghiulare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45">
            <a:hlinkClick r:id="rId18" action="ppaction://hlinksldjump"/>
            <a:extLst>
              <a:ext uri="{FF2B5EF4-FFF2-40B4-BE49-F238E27FC236}">
                <a16:creationId xmlns:a16="http://schemas.microsoft.com/office/drawing/2014/main" id="{4D3BAAC6-B40A-4CEB-94E1-C03C07E5D6F2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pătratice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27" name="Retângulo: Cantos Arredondados 18">
            <a:hlinkClick r:id="rId19" action="ppaction://hlinksldjump"/>
            <a:extLst>
              <a:ext uri="{FF2B5EF4-FFF2-40B4-BE49-F238E27FC236}">
                <a16:creationId xmlns:a16="http://schemas.microsoft.com/office/drawing/2014/main" id="{FA926E81-52C5-4D40-AD1E-CD8F7753ED26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n</a:t>
            </a:r>
            <a:r>
              <a:rPr lang="en-GB" b="1" dirty="0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4">
            <a:hlinkClick r:id="rId20" action="ppaction://hlinksldjump"/>
            <a:extLst>
              <a:ext uri="{FF2B5EF4-FFF2-40B4-BE49-F238E27FC236}">
                <a16:creationId xmlns:a16="http://schemas.microsoft.com/office/drawing/2014/main" id="{5164B116-C1F2-47DA-A53B-58103806CC3D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Încearcă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959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5" grpId="0"/>
      <p:bldP spid="36" grpId="0"/>
      <p:bldP spid="37" grpId="0" animBg="1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16" name="Retângulo: Cantos Arredondados 15">
            <a:hlinkClick r:id="rId4" action="ppaction://hlinksldjump"/>
            <a:extLst>
              <a:ext uri="{FF2B5EF4-FFF2-40B4-BE49-F238E27FC236}">
                <a16:creationId xmlns:a16="http://schemas.microsoft.com/office/drawing/2014/main" id="{3406A754-30CE-4497-8173-99E686861B86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scalare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FDF82E5-57A8-4E36-A4FA-D796AC9C114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358BADA-E313-48E8-B26A-DB39B5FC9D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1" name="Retângulo: Cantos Arredondados 30">
            <a:hlinkClick r:id="rId6" action="ppaction://hlinksldjump"/>
            <a:extLst>
              <a:ext uri="{FF2B5EF4-FFF2-40B4-BE49-F238E27FC236}">
                <a16:creationId xmlns:a16="http://schemas.microsoft.com/office/drawing/2014/main" id="{40F297BD-F1BD-46D2-937C-139B743BF2A5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Încearcă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8ECCBFAE-DF50-4800-9D28-C9DFBDE867CB}"/>
              </a:ext>
            </a:extLst>
          </p:cNvPr>
          <p:cNvSpPr/>
          <p:nvPr/>
        </p:nvSpPr>
        <p:spPr>
          <a:xfrm>
            <a:off x="2124000" y="990001"/>
            <a:ext cx="9803391" cy="149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67D044F-B4B0-4D95-9A32-1E0BE169D98B}"/>
              </a:ext>
            </a:extLst>
          </p:cNvPr>
          <p:cNvSpPr/>
          <p:nvPr/>
        </p:nvSpPr>
        <p:spPr>
          <a:xfrm>
            <a:off x="2475689" y="1383388"/>
            <a:ext cx="908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rgbClr val="F25E4F"/>
                </a:solidFill>
              </a:rPr>
              <a:t>O matrice nulă </a:t>
            </a:r>
            <a:r>
              <a:rPr lang="ro-RO" sz="2400" dirty="0"/>
              <a:t>este o matrice de orice tip sau dimensiune în care </a:t>
            </a:r>
            <a:r>
              <a:rPr lang="ro-RO" sz="2400" b="1" dirty="0"/>
              <a:t>toate elementele sunt egale cu zero</a:t>
            </a:r>
            <a:r>
              <a:rPr lang="ro-RO" sz="2400" dirty="0"/>
              <a:t>.</a:t>
            </a:r>
            <a:endParaRPr lang="en-GB" sz="2400" dirty="0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AECC1068-B3D7-4D0F-AA18-AC05E813DFBA}"/>
              </a:ext>
            </a:extLst>
          </p:cNvPr>
          <p:cNvSpPr/>
          <p:nvPr/>
        </p:nvSpPr>
        <p:spPr>
          <a:xfrm>
            <a:off x="2124000" y="2877388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638C67E-2F63-4B7C-A3C2-42DCCFD20A63}"/>
              </a:ext>
            </a:extLst>
          </p:cNvPr>
          <p:cNvSpPr/>
          <p:nvPr/>
        </p:nvSpPr>
        <p:spPr>
          <a:xfrm>
            <a:off x="2426106" y="3039670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</a:t>
            </a:r>
            <a:r>
              <a:rPr lang="ro-RO" sz="2400" b="1" u="sng" dirty="0" err="1">
                <a:solidFill>
                  <a:srgbClr val="29A6FF"/>
                </a:solidFill>
              </a:rPr>
              <a:t>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6B2454C-5B44-4372-861D-70869376C84F}"/>
                  </a:ext>
                </a:extLst>
              </p:cNvPr>
              <p:cNvSpPr/>
              <p:nvPr/>
            </p:nvSpPr>
            <p:spPr>
              <a:xfrm>
                <a:off x="3748170" y="3283715"/>
                <a:ext cx="4257256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6B2454C-5B44-4372-861D-70869376C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170" y="3283715"/>
                <a:ext cx="4257256" cy="1068947"/>
              </a:xfrm>
              <a:prstGeom prst="rect">
                <a:avLst/>
              </a:prstGeom>
              <a:blipFill>
                <a:blip r:embed="rId12"/>
                <a:stretch>
                  <a:fillRect r="-1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: Cantos Arredondados 22">
                <a:extLst>
                  <a:ext uri="{FF2B5EF4-FFF2-40B4-BE49-F238E27FC236}">
                    <a16:creationId xmlns:a16="http://schemas.microsoft.com/office/drawing/2014/main" id="{C6E1D403-37B5-4CF4-A5D6-46B58E16BC54}"/>
                  </a:ext>
                </a:extLst>
              </p:cNvPr>
              <p:cNvSpPr/>
              <p:nvPr/>
            </p:nvSpPr>
            <p:spPr>
              <a:xfrm>
                <a:off x="5088753" y="5707835"/>
                <a:ext cx="4206907" cy="832924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tângulo: Cantos Arredondados 22">
                <a:extLst>
                  <a:ext uri="{FF2B5EF4-FFF2-40B4-BE49-F238E27FC236}">
                    <a16:creationId xmlns:a16="http://schemas.microsoft.com/office/drawing/2014/main" id="{C6E1D403-37B5-4CF4-A5D6-46B58E16B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753" y="5707835"/>
                <a:ext cx="4206907" cy="83292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23">
            <a:extLst>
              <a:ext uri="{FF2B5EF4-FFF2-40B4-BE49-F238E27FC236}">
                <a16:creationId xmlns:a16="http://schemas.microsoft.com/office/drawing/2014/main" id="{CE56949A-876C-4CEE-ADB2-B2AFCB5A3F35}"/>
              </a:ext>
            </a:extLst>
          </p:cNvPr>
          <p:cNvSpPr/>
          <p:nvPr/>
        </p:nvSpPr>
        <p:spPr>
          <a:xfrm>
            <a:off x="2364711" y="4812740"/>
            <a:ext cx="9141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dirty="0"/>
              <a:t>Aceste </a:t>
            </a:r>
            <a:r>
              <a:rPr lang="ro-RO" sz="2400" dirty="0" err="1"/>
              <a:t>matrici</a:t>
            </a:r>
            <a:r>
              <a:rPr lang="ro-RO" sz="2400" dirty="0"/>
              <a:t> sunt de obicei reprezentate prin litera </a:t>
            </a:r>
            <a:r>
              <a:rPr lang="ro-RO" sz="2400" b="1" dirty="0"/>
              <a:t>majusculă </a:t>
            </a:r>
            <a:r>
              <a:rPr lang="ro-RO" sz="2400" b="1" i="1" dirty="0"/>
              <a:t>O</a:t>
            </a:r>
            <a:r>
              <a:rPr lang="ro-RO" sz="2400" dirty="0"/>
              <a:t>, reprezentând </a:t>
            </a:r>
            <a:r>
              <a:rPr lang="ro-RO" sz="2400" b="1" dirty="0"/>
              <a:t>„zero-</a:t>
            </a:r>
            <a:r>
              <a:rPr lang="ro-RO" sz="2400" b="1" dirty="0" err="1"/>
              <a:t>ul</a:t>
            </a:r>
            <a:r>
              <a:rPr lang="ro-RO" sz="2400" b="1" dirty="0"/>
              <a:t>” matricei</a:t>
            </a:r>
            <a:r>
              <a:rPr lang="ro-RO" sz="2400" dirty="0"/>
              <a:t>:</a:t>
            </a:r>
            <a:endParaRPr lang="en-GB" sz="2400" b="1" dirty="0"/>
          </a:p>
        </p:txBody>
      </p:sp>
      <p:sp>
        <p:nvSpPr>
          <p:cNvPr id="25" name="Retângulo: Cantos Arredondados 23">
            <a:hlinkClick r:id="rId14" action="ppaction://hlinksldjump"/>
            <a:extLst>
              <a:ext uri="{FF2B5EF4-FFF2-40B4-BE49-F238E27FC236}">
                <a16:creationId xmlns:a16="http://schemas.microsoft.com/office/drawing/2014/main" id="{8923A585-55F9-4B1C-8D96-3F6A365E9FF8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n</a:t>
            </a:r>
            <a:r>
              <a:rPr lang="en-GB" b="1" dirty="0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14">
            <a:hlinkClick r:id="rId15" action="ppaction://hlinksldjump"/>
            <a:extLst>
              <a:ext uri="{FF2B5EF4-FFF2-40B4-BE49-F238E27FC236}">
                <a16:creationId xmlns:a16="http://schemas.microsoft.com/office/drawing/2014/main" id="{0206F5E4-78EB-4DAD-8D69-71D2F1D4175E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identitate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9">
            <a:hlinkClick r:id="rId16" action="ppaction://hlinksldjump"/>
            <a:extLst>
              <a:ext uri="{FF2B5EF4-FFF2-40B4-BE49-F238E27FC236}">
                <a16:creationId xmlns:a16="http://schemas.microsoft.com/office/drawing/2014/main" id="{CE4E491D-DC47-471D-8FF7-24931C076802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d</a:t>
            </a:r>
            <a:r>
              <a:rPr lang="en-GB" b="1" dirty="0" err="1">
                <a:solidFill>
                  <a:schemeClr val="tx1"/>
                </a:solidFill>
              </a:rPr>
              <a:t>iagonal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41">
            <a:hlinkClick r:id="rId17" action="ppaction://hlinksldjump"/>
            <a:extLst>
              <a:ext uri="{FF2B5EF4-FFF2-40B4-BE49-F238E27FC236}">
                <a16:creationId xmlns:a16="http://schemas.microsoft.com/office/drawing/2014/main" id="{C4C425A6-0ED8-4C37-A424-D9179B3503B3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triunghiulare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45">
            <a:hlinkClick r:id="rId18" action="ppaction://hlinksldjump"/>
            <a:extLst>
              <a:ext uri="{FF2B5EF4-FFF2-40B4-BE49-F238E27FC236}">
                <a16:creationId xmlns:a16="http://schemas.microsoft.com/office/drawing/2014/main" id="{604974E8-7C9A-446E-B287-6CA9551CC469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pătratice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</p:spTree>
    <p:extLst>
      <p:ext uri="{BB962C8B-B14F-4D97-AF65-F5344CB8AC3E}">
        <p14:creationId xmlns:p14="http://schemas.microsoft.com/office/powerpoint/2010/main" val="27709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 animBg="1"/>
      <p:bldP spid="37" grpId="0"/>
      <p:bldP spid="38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16" name="Retângulo: Cantos Arredondados 15">
            <a:hlinkClick r:id="rId4" action="ppaction://hlinksldjump"/>
            <a:extLst>
              <a:ext uri="{FF2B5EF4-FFF2-40B4-BE49-F238E27FC236}">
                <a16:creationId xmlns:a16="http://schemas.microsoft.com/office/drawing/2014/main" id="{BB2B736A-3E9A-40FF-B2CB-F210ED83E50F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scalare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5" action="ppaction://hlinksldjump"/>
            <a:extLst>
              <a:ext uri="{FF2B5EF4-FFF2-40B4-BE49-F238E27FC236}">
                <a16:creationId xmlns:a16="http://schemas.microsoft.com/office/drawing/2014/main" id="{63608D97-8D21-4156-9C5C-97E67A45C368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n</a:t>
            </a:r>
            <a:r>
              <a:rPr lang="en-GB" b="1" dirty="0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49CDB57-6800-4FBB-8C8F-96DE4ABBF95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82EF243-5851-4D5B-A976-4003515021B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1246BA1D-D12F-4736-95D2-A4C54FAFFE7E}"/>
              </a:ext>
            </a:extLst>
          </p:cNvPr>
          <p:cNvSpPr/>
          <p:nvPr/>
        </p:nvSpPr>
        <p:spPr>
          <a:xfrm>
            <a:off x="2126896" y="741169"/>
            <a:ext cx="9803391" cy="149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93454D8-339F-45D2-AB0B-CFD4C19B12D3}"/>
              </a:ext>
            </a:extLst>
          </p:cNvPr>
          <p:cNvSpPr/>
          <p:nvPr/>
        </p:nvSpPr>
        <p:spPr>
          <a:xfrm>
            <a:off x="2458036" y="888004"/>
            <a:ext cx="9089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25E4F"/>
                </a:solidFill>
              </a:rPr>
              <a:t>IMPORTANT – </a:t>
            </a:r>
            <a:r>
              <a:rPr lang="ro-RO" sz="2400" b="1" dirty="0">
                <a:solidFill>
                  <a:srgbClr val="F25E4F"/>
                </a:solidFill>
              </a:rPr>
              <a:t>înainte să încerci</a:t>
            </a:r>
            <a:r>
              <a:rPr lang="en-GB" sz="2400" b="1" dirty="0">
                <a:solidFill>
                  <a:srgbClr val="F25E4F"/>
                </a:solidFill>
              </a:rPr>
              <a:t>!</a:t>
            </a:r>
            <a:endParaRPr lang="en-GB" sz="2400" dirty="0"/>
          </a:p>
          <a:p>
            <a:pPr algn="ctr"/>
            <a:r>
              <a:rPr lang="ro-RO" sz="2400" dirty="0"/>
              <a:t>Toate definițiile/atribuirile prezentate nu se exclud reciproc, însemnând că o matrice poate fi caracterizată din mai multe perspective!</a:t>
            </a:r>
            <a:endParaRPr lang="en-GB" sz="2400" dirty="0"/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0BB1DE87-EA0B-44AD-B4CD-195B97F2A1CE}"/>
              </a:ext>
            </a:extLst>
          </p:cNvPr>
          <p:cNvSpPr/>
          <p:nvPr/>
        </p:nvSpPr>
        <p:spPr>
          <a:xfrm>
            <a:off x="2126897" y="2538000"/>
            <a:ext cx="5710818" cy="3983380"/>
          </a:xfrm>
          <a:prstGeom prst="roundRect">
            <a:avLst>
              <a:gd name="adj" fmla="val 8506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98D8799-4618-466B-A05B-60696A66CC24}"/>
              </a:ext>
            </a:extLst>
          </p:cNvPr>
          <p:cNvSpPr/>
          <p:nvPr/>
        </p:nvSpPr>
        <p:spPr>
          <a:xfrm>
            <a:off x="2429001" y="2564098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</a:t>
            </a:r>
            <a:r>
              <a:rPr lang="ro-RO" sz="2400" b="1" u="sng" dirty="0" err="1">
                <a:solidFill>
                  <a:srgbClr val="29A6FF"/>
                </a:solidFill>
              </a:rPr>
              <a:t>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E68BF6E-A4BC-4AC1-AC75-29CE6092EC1F}"/>
              </a:ext>
            </a:extLst>
          </p:cNvPr>
          <p:cNvSpPr/>
          <p:nvPr/>
        </p:nvSpPr>
        <p:spPr>
          <a:xfrm>
            <a:off x="2387745" y="2993776"/>
            <a:ext cx="5280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Consider</a:t>
            </a:r>
            <a:r>
              <a:rPr lang="ro-RO" sz="2400" dirty="0"/>
              <a:t>ați</a:t>
            </a:r>
            <a:r>
              <a:rPr lang="en-GB" sz="2400" dirty="0"/>
              <a:t> </a:t>
            </a:r>
            <a:r>
              <a:rPr lang="ro-RO" sz="2400" b="1" dirty="0"/>
              <a:t>o matrice pătratică nulă de ordin 3</a:t>
            </a:r>
            <a:r>
              <a:rPr lang="en-GB" sz="2400" dirty="0"/>
              <a:t>: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CC8FC47-A3D1-4CBF-917E-7D83179141DD}"/>
                  </a:ext>
                </a:extLst>
              </p:cNvPr>
              <p:cNvSpPr/>
              <p:nvPr/>
            </p:nvSpPr>
            <p:spPr>
              <a:xfrm>
                <a:off x="2458036" y="4250127"/>
                <a:ext cx="2018566" cy="1231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CC8FC47-A3D1-4CBF-917E-7D8317914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036" y="4250127"/>
                <a:ext cx="2018566" cy="12317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>
            <a:extLst>
              <a:ext uri="{FF2B5EF4-FFF2-40B4-BE49-F238E27FC236}">
                <a16:creationId xmlns:a16="http://schemas.microsoft.com/office/drawing/2014/main" id="{85E4D442-C0C7-4DBF-B663-284B19154D09}"/>
              </a:ext>
            </a:extLst>
          </p:cNvPr>
          <p:cNvSpPr/>
          <p:nvPr/>
        </p:nvSpPr>
        <p:spPr>
          <a:xfrm>
            <a:off x="2387744" y="3699797"/>
            <a:ext cx="4977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dirty="0"/>
              <a:t>Această matrice este</a:t>
            </a:r>
            <a:r>
              <a:rPr lang="en-GB" sz="2400" dirty="0"/>
              <a:t>:</a:t>
            </a:r>
            <a:endParaRPr lang="en-GB" sz="2400" b="1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BDF9E2A2-E891-4829-9951-DE993928FBF8}"/>
              </a:ext>
            </a:extLst>
          </p:cNvPr>
          <p:cNvSpPr/>
          <p:nvPr/>
        </p:nvSpPr>
        <p:spPr>
          <a:xfrm>
            <a:off x="4569747" y="3970612"/>
            <a:ext cx="3267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/>
              <a:t>Superior triunghiulară</a:t>
            </a:r>
            <a:endParaRPr lang="en-GB" sz="2400" b="1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A854322-ABC4-42BC-8505-C4A4FC4DA315}"/>
              </a:ext>
            </a:extLst>
          </p:cNvPr>
          <p:cNvSpPr/>
          <p:nvPr/>
        </p:nvSpPr>
        <p:spPr>
          <a:xfrm>
            <a:off x="4569747" y="4464294"/>
            <a:ext cx="3098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/>
              <a:t>Inferior</a:t>
            </a:r>
            <a:r>
              <a:rPr lang="en-GB" sz="2400" b="1" dirty="0"/>
              <a:t> </a:t>
            </a:r>
            <a:r>
              <a:rPr lang="ro-RO" sz="2400" b="1" dirty="0"/>
              <a:t>triunghiulară</a:t>
            </a:r>
            <a:endParaRPr lang="en-GB" sz="2400" b="1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99C342C-4457-45AC-857C-1CD6C10724AC}"/>
              </a:ext>
            </a:extLst>
          </p:cNvPr>
          <p:cNvSpPr/>
          <p:nvPr/>
        </p:nvSpPr>
        <p:spPr>
          <a:xfrm>
            <a:off x="4569747" y="4939475"/>
            <a:ext cx="2426365" cy="47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Diagonal</a:t>
            </a:r>
            <a:r>
              <a:rPr lang="ro-RO" sz="2400" b="1" dirty="0"/>
              <a:t>ă</a:t>
            </a:r>
            <a:endParaRPr lang="en-GB" sz="2400" b="1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28FC49A-282D-4FB0-A82F-6B174409D1FC}"/>
              </a:ext>
            </a:extLst>
          </p:cNvPr>
          <p:cNvSpPr/>
          <p:nvPr/>
        </p:nvSpPr>
        <p:spPr>
          <a:xfrm>
            <a:off x="4549929" y="5464978"/>
            <a:ext cx="2426365" cy="47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Scalar</a:t>
            </a:r>
            <a:r>
              <a:rPr lang="ro-RO" sz="2400" b="1" dirty="0"/>
              <a:t>ă</a:t>
            </a:r>
            <a:endParaRPr lang="en-GB" sz="2400" b="1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CDF47C3-E295-42C7-8523-6849EE65E465}"/>
              </a:ext>
            </a:extLst>
          </p:cNvPr>
          <p:cNvSpPr/>
          <p:nvPr/>
        </p:nvSpPr>
        <p:spPr>
          <a:xfrm>
            <a:off x="8066875" y="4809755"/>
            <a:ext cx="3863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Cu </a:t>
            </a:r>
            <a:r>
              <a:rPr lang="en-GB" sz="2400" dirty="0" err="1"/>
              <a:t>toate</a:t>
            </a:r>
            <a:r>
              <a:rPr lang="en-GB" sz="2400" dirty="0"/>
              <a:t> </a:t>
            </a:r>
            <a:r>
              <a:rPr lang="en-GB" sz="2400" dirty="0" err="1"/>
              <a:t>acestea</a:t>
            </a:r>
            <a:r>
              <a:rPr lang="en-GB" sz="2400" dirty="0"/>
              <a:t>, </a:t>
            </a:r>
            <a:r>
              <a:rPr lang="en-GB" sz="2400" dirty="0" err="1"/>
              <a:t>niciuna</a:t>
            </a:r>
            <a:r>
              <a:rPr lang="en-GB" sz="2400" dirty="0"/>
              <a:t> </a:t>
            </a:r>
            <a:r>
              <a:rPr lang="en-GB" sz="2400" dirty="0" err="1"/>
              <a:t>dintre</a:t>
            </a:r>
            <a:r>
              <a:rPr lang="en-GB" sz="2400" dirty="0"/>
              <a:t> </a:t>
            </a:r>
            <a:r>
              <a:rPr lang="en-GB" sz="2400" dirty="0" err="1"/>
              <a:t>aceste</a:t>
            </a:r>
            <a:r>
              <a:rPr lang="en-GB" sz="2400" dirty="0"/>
              <a:t> </a:t>
            </a:r>
            <a:r>
              <a:rPr lang="en-GB" sz="2400" dirty="0" err="1"/>
              <a:t>patru</a:t>
            </a:r>
            <a:r>
              <a:rPr lang="en-GB" sz="2400" dirty="0"/>
              <a:t> </a:t>
            </a:r>
            <a:r>
              <a:rPr lang="en-GB" sz="2400" dirty="0" err="1"/>
              <a:t>opțiuni</a:t>
            </a:r>
            <a:r>
              <a:rPr lang="en-GB" sz="2400" dirty="0"/>
              <a:t> nu </a:t>
            </a:r>
            <a:r>
              <a:rPr lang="en-GB" sz="2400" dirty="0" err="1"/>
              <a:t>este</a:t>
            </a:r>
            <a:r>
              <a:rPr lang="en-GB" sz="2400" dirty="0"/>
              <a:t> </a:t>
            </a:r>
            <a:r>
              <a:rPr lang="en-GB" sz="2400" dirty="0" err="1"/>
              <a:t>suficientă</a:t>
            </a:r>
            <a:r>
              <a:rPr lang="en-GB" sz="2400" dirty="0"/>
              <a:t> </a:t>
            </a:r>
            <a:r>
              <a:rPr lang="en-GB" sz="2400" dirty="0" err="1"/>
              <a:t>pentru</a:t>
            </a:r>
            <a:r>
              <a:rPr lang="en-GB" sz="2400" dirty="0"/>
              <a:t> a o </a:t>
            </a:r>
            <a:r>
              <a:rPr lang="en-GB" sz="2400" dirty="0" err="1"/>
              <a:t>defini</a:t>
            </a:r>
            <a:r>
              <a:rPr lang="en-GB" sz="2400" dirty="0"/>
              <a:t> </a:t>
            </a:r>
            <a:r>
              <a:rPr lang="en-GB" sz="2400" dirty="0" err="1"/>
              <a:t>corect</a:t>
            </a:r>
            <a:r>
              <a:rPr lang="en-GB" sz="2400" dirty="0"/>
              <a:t>, </a:t>
            </a:r>
            <a:r>
              <a:rPr lang="en-GB" sz="2400" dirty="0" err="1"/>
              <a:t>așa</a:t>
            </a:r>
            <a:r>
              <a:rPr lang="en-GB" sz="2400" dirty="0"/>
              <a:t> cum o face „</a:t>
            </a:r>
            <a:r>
              <a:rPr lang="en-GB" sz="2400" dirty="0" err="1"/>
              <a:t>matricea</a:t>
            </a:r>
            <a:r>
              <a:rPr lang="en-GB" sz="2400" dirty="0"/>
              <a:t> zero” !!</a:t>
            </a:r>
            <a:endParaRPr lang="en-GB" sz="2400" b="1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8A1DB203-924C-42F4-B677-46FA7C2AC129}"/>
              </a:ext>
            </a:extLst>
          </p:cNvPr>
          <p:cNvSpPr/>
          <p:nvPr/>
        </p:nvSpPr>
        <p:spPr>
          <a:xfrm>
            <a:off x="8140140" y="2705056"/>
            <a:ext cx="386341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25E4F"/>
                </a:solidFill>
              </a:rPr>
              <a:t>Toate elementele de sub diagonala principală sunt zero</a:t>
            </a:r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E90A7D9-83AB-4197-B35D-F4ADEDF93A09}"/>
              </a:ext>
            </a:extLst>
          </p:cNvPr>
          <p:cNvSpPr/>
          <p:nvPr/>
        </p:nvSpPr>
        <p:spPr>
          <a:xfrm>
            <a:off x="2243626" y="5969996"/>
            <a:ext cx="554096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29A6FF"/>
                </a:solidFill>
              </a:rPr>
              <a:t>(</a:t>
            </a:r>
            <a:r>
              <a:rPr lang="ro-RO" b="1" dirty="0">
                <a:solidFill>
                  <a:srgbClr val="29A6FF"/>
                </a:solidFill>
              </a:rPr>
              <a:t>Dați </a:t>
            </a:r>
            <a:r>
              <a:rPr lang="en-GB" b="1" dirty="0">
                <a:solidFill>
                  <a:srgbClr val="29A6FF"/>
                </a:solidFill>
              </a:rPr>
              <a:t>CLICK </a:t>
            </a:r>
            <a:r>
              <a:rPr lang="ro-RO" b="1" dirty="0">
                <a:solidFill>
                  <a:srgbClr val="29A6FF"/>
                </a:solidFill>
              </a:rPr>
              <a:t>pe fiecare denumire pentru a afla de ce)</a:t>
            </a:r>
            <a:endParaRPr lang="en-GB" b="1" dirty="0">
              <a:solidFill>
                <a:srgbClr val="29A6FF"/>
              </a:solidFill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536C5689-DB4C-4AF0-8B10-EDB4DC3AFD06}"/>
              </a:ext>
            </a:extLst>
          </p:cNvPr>
          <p:cNvSpPr/>
          <p:nvPr/>
        </p:nvSpPr>
        <p:spPr>
          <a:xfrm>
            <a:off x="8133397" y="3017839"/>
            <a:ext cx="386341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chemeClr val="accent2"/>
                </a:solidFill>
              </a:rPr>
              <a:t>Toate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</a:rPr>
              <a:t>elementele</a:t>
            </a:r>
            <a:r>
              <a:rPr lang="en-GB" sz="2400" b="1" dirty="0">
                <a:solidFill>
                  <a:schemeClr val="accent2"/>
                </a:solidFill>
              </a:rPr>
              <a:t> de </a:t>
            </a:r>
            <a:r>
              <a:rPr lang="en-GB" sz="2400" b="1" dirty="0" err="1">
                <a:solidFill>
                  <a:schemeClr val="accent2"/>
                </a:solidFill>
              </a:rPr>
              <a:t>deasupra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</a:rPr>
              <a:t>diagonalei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</a:rPr>
              <a:t>principale</a:t>
            </a:r>
            <a:r>
              <a:rPr lang="en-GB" sz="2400" b="1" dirty="0">
                <a:solidFill>
                  <a:schemeClr val="accent2"/>
                </a:solidFill>
              </a:rPr>
              <a:t> sunt zero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FEE3FF2B-20A1-4B97-9032-0F407A6DBD87}"/>
              </a:ext>
            </a:extLst>
          </p:cNvPr>
          <p:cNvSpPr/>
          <p:nvPr/>
        </p:nvSpPr>
        <p:spPr>
          <a:xfrm>
            <a:off x="8133397" y="3348869"/>
            <a:ext cx="386341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chemeClr val="accent6"/>
                </a:solidFill>
              </a:rPr>
              <a:t>Toate</a:t>
            </a:r>
            <a:r>
              <a:rPr lang="en-GB" sz="2400" b="1" dirty="0">
                <a:solidFill>
                  <a:schemeClr val="accent6"/>
                </a:solidFill>
              </a:rPr>
              <a:t> </a:t>
            </a:r>
            <a:r>
              <a:rPr lang="en-GB" sz="2400" b="1" dirty="0" err="1">
                <a:solidFill>
                  <a:schemeClr val="accent6"/>
                </a:solidFill>
              </a:rPr>
              <a:t>elementele</a:t>
            </a:r>
            <a:r>
              <a:rPr lang="en-GB" sz="2400" b="1" dirty="0">
                <a:solidFill>
                  <a:schemeClr val="accent6"/>
                </a:solidFill>
              </a:rPr>
              <a:t> care nu sunt pe </a:t>
            </a:r>
            <a:r>
              <a:rPr lang="en-GB" sz="2400" b="1" dirty="0" err="1">
                <a:solidFill>
                  <a:schemeClr val="accent6"/>
                </a:solidFill>
              </a:rPr>
              <a:t>diagonala</a:t>
            </a:r>
            <a:r>
              <a:rPr lang="en-GB" sz="2400" b="1" dirty="0">
                <a:solidFill>
                  <a:schemeClr val="accent6"/>
                </a:solidFill>
              </a:rPr>
              <a:t> </a:t>
            </a:r>
            <a:r>
              <a:rPr lang="en-GB" sz="2400" b="1" dirty="0" err="1">
                <a:solidFill>
                  <a:schemeClr val="accent6"/>
                </a:solidFill>
              </a:rPr>
              <a:t>principală</a:t>
            </a:r>
            <a:r>
              <a:rPr lang="en-GB" sz="2400" b="1" dirty="0">
                <a:solidFill>
                  <a:schemeClr val="accent6"/>
                </a:solidFill>
              </a:rPr>
              <a:t> sunt zero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D2D3C278-C1F4-48A4-BBF3-9F2313813D4C}"/>
              </a:ext>
            </a:extLst>
          </p:cNvPr>
          <p:cNvSpPr/>
          <p:nvPr/>
        </p:nvSpPr>
        <p:spPr>
          <a:xfrm>
            <a:off x="8133397" y="3673796"/>
            <a:ext cx="386341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0070C0"/>
                </a:solidFill>
              </a:rPr>
              <a:t>Matrice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diagonală</a:t>
            </a:r>
            <a:r>
              <a:rPr lang="en-GB" sz="2400" b="1" dirty="0">
                <a:solidFill>
                  <a:srgbClr val="0070C0"/>
                </a:solidFill>
              </a:rPr>
              <a:t> cu </a:t>
            </a:r>
            <a:r>
              <a:rPr lang="en-GB" sz="2400" b="1" dirty="0" err="1">
                <a:solidFill>
                  <a:srgbClr val="0070C0"/>
                </a:solidFill>
              </a:rPr>
              <a:t>elemente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principale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egale</a:t>
            </a:r>
            <a:endParaRPr lang="ro-RO" sz="2400" b="1" dirty="0">
              <a:solidFill>
                <a:srgbClr val="0070C0"/>
              </a:solidFill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</a:rPr>
              <a:t>(k = 0)</a:t>
            </a:r>
          </a:p>
        </p:txBody>
      </p:sp>
      <p:sp>
        <p:nvSpPr>
          <p:cNvPr id="41" name="Retângulo: Cantos Arredondados 18">
            <a:hlinkClick r:id="rId13" action="ppaction://hlinksldjump"/>
            <a:extLst>
              <a:ext uri="{FF2B5EF4-FFF2-40B4-BE49-F238E27FC236}">
                <a16:creationId xmlns:a16="http://schemas.microsoft.com/office/drawing/2014/main" id="{CCA6E034-7573-4440-AC7C-9AF515C7FB65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Încearcă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42" name="Retângulo: Cantos Arredondados 14">
            <a:hlinkClick r:id="rId14" action="ppaction://hlinksldjump"/>
            <a:extLst>
              <a:ext uri="{FF2B5EF4-FFF2-40B4-BE49-F238E27FC236}">
                <a16:creationId xmlns:a16="http://schemas.microsoft.com/office/drawing/2014/main" id="{2D8BBFF2-2D5B-476A-96A6-906C3B54C625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identitate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29">
            <a:hlinkClick r:id="rId15" action="ppaction://hlinksldjump"/>
            <a:extLst>
              <a:ext uri="{FF2B5EF4-FFF2-40B4-BE49-F238E27FC236}">
                <a16:creationId xmlns:a16="http://schemas.microsoft.com/office/drawing/2014/main" id="{E235B9EC-1B18-4AFB-B9AC-E1C926AD8F00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d</a:t>
            </a:r>
            <a:r>
              <a:rPr lang="en-GB" b="1" dirty="0" err="1">
                <a:solidFill>
                  <a:schemeClr val="tx1"/>
                </a:solidFill>
              </a:rPr>
              <a:t>iagonal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1">
            <a:hlinkClick r:id="rId16" action="ppaction://hlinksldjump"/>
            <a:extLst>
              <a:ext uri="{FF2B5EF4-FFF2-40B4-BE49-F238E27FC236}">
                <a16:creationId xmlns:a16="http://schemas.microsoft.com/office/drawing/2014/main" id="{1BDCE668-5DB5-41FD-B942-B6D27F5CF11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triunghiulare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5">
            <a:hlinkClick r:id="rId17" action="ppaction://hlinksldjump"/>
            <a:extLst>
              <a:ext uri="{FF2B5EF4-FFF2-40B4-BE49-F238E27FC236}">
                <a16:creationId xmlns:a16="http://schemas.microsoft.com/office/drawing/2014/main" id="{CDFBC4E2-F7F8-44C9-90C7-EE13A1409DCD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pătratice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</p:spTree>
    <p:extLst>
      <p:ext uri="{BB962C8B-B14F-4D97-AF65-F5344CB8AC3E}">
        <p14:creationId xmlns:p14="http://schemas.microsoft.com/office/powerpoint/2010/main" val="183328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8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49CDB57-6800-4FBB-8C8F-96DE4ABBF95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82EF243-5851-4D5B-A976-4003515021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1" name="Imagem 20" descr="Uma imagem com edifício&#10;&#10;Descrição gerada automaticamente">
            <a:extLst>
              <a:ext uri="{FF2B5EF4-FFF2-40B4-BE49-F238E27FC236}">
                <a16:creationId xmlns:a16="http://schemas.microsoft.com/office/drawing/2014/main" id="{9167D9FF-0665-4F8B-8CD3-96A0607B34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65" y="1350000"/>
            <a:ext cx="5402428" cy="5117340"/>
          </a:xfrm>
          <a:prstGeom prst="rect">
            <a:avLst/>
          </a:prstGeom>
        </p:spPr>
      </p:pic>
      <p:sp>
        <p:nvSpPr>
          <p:cNvPr id="22" name="Bolha de Pensamento: Nuvem 21">
            <a:extLst>
              <a:ext uri="{FF2B5EF4-FFF2-40B4-BE49-F238E27FC236}">
                <a16:creationId xmlns:a16="http://schemas.microsoft.com/office/drawing/2014/main" id="{F8BB2D8A-008F-49AC-B32E-B65050D5F5B7}"/>
              </a:ext>
            </a:extLst>
          </p:cNvPr>
          <p:cNvSpPr/>
          <p:nvPr/>
        </p:nvSpPr>
        <p:spPr>
          <a:xfrm>
            <a:off x="3171224" y="87549"/>
            <a:ext cx="3343066" cy="1633098"/>
          </a:xfrm>
          <a:prstGeom prst="cloudCallout">
            <a:avLst>
              <a:gd name="adj1" fmla="val -23591"/>
              <a:gd name="adj2" fmla="val 81819"/>
            </a:avLst>
          </a:prstGeom>
          <a:solidFill>
            <a:srgbClr val="F6FAF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lackadder ITC" panose="04020505051007020D02" pitchFamily="82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C06C18F-2597-4F31-86F2-784ADAFA72A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588">
            <a:off x="3629543" y="620327"/>
            <a:ext cx="532592" cy="65079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 rot="21314276">
            <a:off x="4212310" y="153233"/>
            <a:ext cx="2255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Ia o foaie de hârtie și un creion înainte să începi!</a:t>
            </a:r>
            <a:endParaRPr lang="en-GB" sz="28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E414DD-CFD3-4E38-AC0F-5CEDDDCA41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35" y="2164207"/>
            <a:ext cx="1263015" cy="4572000"/>
          </a:xfrm>
          <a:prstGeom prst="rect">
            <a:avLst/>
          </a:prstGeom>
        </p:spPr>
      </p:pic>
      <p:sp>
        <p:nvSpPr>
          <p:cNvPr id="25" name="Retângulo: Cantos Arredondados 18">
            <a:hlinkClick r:id="rId9" action="ppaction://hlinksldjump"/>
            <a:extLst>
              <a:ext uri="{FF2B5EF4-FFF2-40B4-BE49-F238E27FC236}">
                <a16:creationId xmlns:a16="http://schemas.microsoft.com/office/drawing/2014/main" id="{DE8C77C4-BBB3-4E11-8F90-4E6E181A727A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Încearcă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: Cantos Arredondados 15">
            <a:hlinkClick r:id="rId10" action="ppaction://hlinksldjump"/>
            <a:extLst>
              <a:ext uri="{FF2B5EF4-FFF2-40B4-BE49-F238E27FC236}">
                <a16:creationId xmlns:a16="http://schemas.microsoft.com/office/drawing/2014/main" id="{23359EE3-B273-45D4-97E5-3A3B524C18D3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scalare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16">
            <a:hlinkClick r:id="rId11" action="ppaction://hlinksldjump"/>
            <a:extLst>
              <a:ext uri="{FF2B5EF4-FFF2-40B4-BE49-F238E27FC236}">
                <a16:creationId xmlns:a16="http://schemas.microsoft.com/office/drawing/2014/main" id="{CA4E5657-C530-405A-AE6C-13D9DD6B9D24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n</a:t>
            </a:r>
            <a:r>
              <a:rPr lang="en-GB" b="1" dirty="0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14">
            <a:hlinkClick r:id="rId12" action="ppaction://hlinksldjump"/>
            <a:extLst>
              <a:ext uri="{FF2B5EF4-FFF2-40B4-BE49-F238E27FC236}">
                <a16:creationId xmlns:a16="http://schemas.microsoft.com/office/drawing/2014/main" id="{F04FA6BB-2631-40B1-89CE-A42ACF7F2281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identitate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29">
            <a:hlinkClick r:id="rId13" action="ppaction://hlinksldjump"/>
            <a:extLst>
              <a:ext uri="{FF2B5EF4-FFF2-40B4-BE49-F238E27FC236}">
                <a16:creationId xmlns:a16="http://schemas.microsoft.com/office/drawing/2014/main" id="{AE8F2A84-BC00-430C-BD09-19ADF845F9F5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d</a:t>
            </a:r>
            <a:r>
              <a:rPr lang="en-GB" b="1" dirty="0" err="1">
                <a:solidFill>
                  <a:schemeClr val="tx1"/>
                </a:solidFill>
              </a:rPr>
              <a:t>iagonal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41">
            <a:hlinkClick r:id="rId14" action="ppaction://hlinksldjump"/>
            <a:extLst>
              <a:ext uri="{FF2B5EF4-FFF2-40B4-BE49-F238E27FC236}">
                <a16:creationId xmlns:a16="http://schemas.microsoft.com/office/drawing/2014/main" id="{8E41C9C6-78CA-49A6-AB25-3DA7C852E161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triunghiulare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45">
            <a:hlinkClick r:id="rId15" action="ppaction://hlinksldjump"/>
            <a:extLst>
              <a:ext uri="{FF2B5EF4-FFF2-40B4-BE49-F238E27FC236}">
                <a16:creationId xmlns:a16="http://schemas.microsoft.com/office/drawing/2014/main" id="{BCDE7B72-1252-4175-BE85-B1A63B009537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pătratice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</p:spTree>
    <p:extLst>
      <p:ext uri="{BB962C8B-B14F-4D97-AF65-F5344CB8AC3E}">
        <p14:creationId xmlns:p14="http://schemas.microsoft.com/office/powerpoint/2010/main" val="352800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B49CDB57-6800-4FBB-8C8F-96DE4ABBF95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82EF243-5851-4D5B-A976-4003515021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8" name="Retângulo 61">
            <a:extLst>
              <a:ext uri="{FF2B5EF4-FFF2-40B4-BE49-F238E27FC236}">
                <a16:creationId xmlns:a16="http://schemas.microsoft.com/office/drawing/2014/main" id="{F7BF4619-22FA-43B2-A8A9-2742180AC5B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32" name="Retângulo: Cantos Arredondados 18">
            <a:hlinkClick r:id="rId6" action="ppaction://hlinksldjump"/>
            <a:extLst>
              <a:ext uri="{FF2B5EF4-FFF2-40B4-BE49-F238E27FC236}">
                <a16:creationId xmlns:a16="http://schemas.microsoft.com/office/drawing/2014/main" id="{65F0E030-B8A8-4597-8C96-214CA73C1F6A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Încearcă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3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59B892D9-348B-47BA-BA41-ADC5B434AE3F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scalare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222DC092-D3C0-47B8-8314-31A17FDB49D4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n</a:t>
            </a:r>
            <a:r>
              <a:rPr lang="en-GB" b="1" dirty="0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14">
            <a:hlinkClick r:id="rId9" action="ppaction://hlinksldjump"/>
            <a:extLst>
              <a:ext uri="{FF2B5EF4-FFF2-40B4-BE49-F238E27FC236}">
                <a16:creationId xmlns:a16="http://schemas.microsoft.com/office/drawing/2014/main" id="{91C0DB96-4CBF-4CC2-895D-389F72E83718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identitate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B7E5F079-A149-4DFB-BD1E-725154187112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d</a:t>
            </a:r>
            <a:r>
              <a:rPr lang="en-GB" b="1" dirty="0" err="1">
                <a:solidFill>
                  <a:schemeClr val="tx1"/>
                </a:solidFill>
              </a:rPr>
              <a:t>iagonal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41">
            <a:hlinkClick r:id="rId11" action="ppaction://hlinksldjump"/>
            <a:extLst>
              <a:ext uri="{FF2B5EF4-FFF2-40B4-BE49-F238E27FC236}">
                <a16:creationId xmlns:a16="http://schemas.microsoft.com/office/drawing/2014/main" id="{94BB811E-60EC-42BE-A6C8-21F4F1AA8094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triunghiulare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45">
            <a:hlinkClick r:id="rId12" action="ppaction://hlinksldjump"/>
            <a:extLst>
              <a:ext uri="{FF2B5EF4-FFF2-40B4-BE49-F238E27FC236}">
                <a16:creationId xmlns:a16="http://schemas.microsoft.com/office/drawing/2014/main" id="{6DB6D5A8-A3ED-4A8E-A438-7E8056360964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pătratice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21" name="ISPRING_QUIZ_SHAPE0">
            <a:extLst>
              <a:ext uri="{FF2B5EF4-FFF2-40B4-BE49-F238E27FC236}">
                <a16:creationId xmlns:a16="http://schemas.microsoft.com/office/drawing/2014/main" id="{12BA4F46-7C09-4468-9E89-06F23C2A1C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SPRING_QUIZ_SHAPE1">
            <a:extLst>
              <a:ext uri="{FF2B5EF4-FFF2-40B4-BE49-F238E27FC236}">
                <a16:creationId xmlns:a16="http://schemas.microsoft.com/office/drawing/2014/main" id="{66B127C4-C3E3-4670-817E-68A7EEA76A68}"/>
              </a:ext>
            </a:extLst>
          </p:cNvPr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4" name="ISPRING_QUIZ_SHAPE2">
            <a:extLst>
              <a:ext uri="{FF2B5EF4-FFF2-40B4-BE49-F238E27FC236}">
                <a16:creationId xmlns:a16="http://schemas.microsoft.com/office/drawing/2014/main" id="{B07863E0-6C02-4C40-BA25-B75A63F9CF4C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26" name="ISPRING_QUIZ_SHAPE3">
            <a:extLst>
              <a:ext uri="{FF2B5EF4-FFF2-40B4-BE49-F238E27FC236}">
                <a16:creationId xmlns:a16="http://schemas.microsoft.com/office/drawing/2014/main" id="{1B6FF7C1-49CB-4E94-994D-0C0AAC6FF4D3}"/>
              </a:ext>
            </a:extLst>
          </p:cNvPr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7" name="ISPRING_QUIZ_SHAPE4">
            <a:extLst>
              <a:ext uri="{FF2B5EF4-FFF2-40B4-BE49-F238E27FC236}">
                <a16:creationId xmlns:a16="http://schemas.microsoft.com/office/drawing/2014/main" id="{5F931D11-A1D0-4A1C-A798-CBAC4D8895D3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00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184028" y="5206344"/>
            <a:ext cx="3749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/>
              <a:t>Material creat de echipa</a:t>
            </a:r>
            <a:r>
              <a:rPr lang="en-GB" sz="1600" dirty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endParaRPr lang="en-GB" sz="16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215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dirty="0"/>
              <a:t>Sperăm că v-a plăcut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Sfârșitul lecției 3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5B54126E-E8CA-400A-9A15-A9A4DC23CF11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B3728FA-E223-468C-B042-0B91EB1A971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19AD9A5-D4D3-4B04-B863-BAA007015B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24" y="1936102"/>
            <a:ext cx="1288732" cy="4572000"/>
          </a:xfrm>
          <a:prstGeom prst="rect">
            <a:avLst/>
          </a:prstGeom>
        </p:spPr>
      </p:pic>
      <p:sp>
        <p:nvSpPr>
          <p:cNvPr id="23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8789FB01-2D39-423C-ACF5-7CF68027F8D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identitate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935451D1-A00A-43B4-9615-6D9E4D864BC3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scalare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23">
            <a:hlinkClick r:id="rId11" action="ppaction://hlinksldjump"/>
            <a:extLst>
              <a:ext uri="{FF2B5EF4-FFF2-40B4-BE49-F238E27FC236}">
                <a16:creationId xmlns:a16="http://schemas.microsoft.com/office/drawing/2014/main" id="{044337FE-0247-4F86-888F-1C914B373D94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n</a:t>
            </a:r>
            <a:r>
              <a:rPr lang="en-GB" b="1" dirty="0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29">
            <a:hlinkClick r:id="rId12" action="ppaction://hlinksldjump"/>
            <a:extLst>
              <a:ext uri="{FF2B5EF4-FFF2-40B4-BE49-F238E27FC236}">
                <a16:creationId xmlns:a16="http://schemas.microsoft.com/office/drawing/2014/main" id="{FC9DD2EA-329D-45D9-9F4E-4FEFA1050A6E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pătratice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40" name="Retângulo: Cantos Arredondados 30">
            <a:hlinkClick r:id="rId13" action="ppaction://hlinksldjump"/>
            <a:extLst>
              <a:ext uri="{FF2B5EF4-FFF2-40B4-BE49-F238E27FC236}">
                <a16:creationId xmlns:a16="http://schemas.microsoft.com/office/drawing/2014/main" id="{40E2F28F-81C0-4DA3-837A-55C357FB3FEA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triunghiulare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33">
            <a:hlinkClick r:id="rId14" action="ppaction://hlinksldjump"/>
            <a:extLst>
              <a:ext uri="{FF2B5EF4-FFF2-40B4-BE49-F238E27FC236}">
                <a16:creationId xmlns:a16="http://schemas.microsoft.com/office/drawing/2014/main" id="{F7D91BA7-5C83-4950-B244-12FABBC0F1E9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d</a:t>
            </a:r>
            <a:r>
              <a:rPr lang="en-GB" b="1" dirty="0" err="1">
                <a:solidFill>
                  <a:schemeClr val="tx1"/>
                </a:solidFill>
              </a:rPr>
              <a:t>iagonal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18">
            <a:hlinkClick r:id="rId15" action="ppaction://hlinksldjump"/>
            <a:extLst>
              <a:ext uri="{FF2B5EF4-FFF2-40B4-BE49-F238E27FC236}">
                <a16:creationId xmlns:a16="http://schemas.microsoft.com/office/drawing/2014/main" id="{DABE775C-E138-41CC-97C0-1CD1F4E9A65C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Încearcă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990000"/>
            <a:ext cx="9859639" cy="536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000" dirty="0">
              <a:solidFill>
                <a:sysClr val="windowText" lastClr="000000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17" name="Retângulo: Cantos Arredondados 16">
            <a:hlinkClick r:id="rId4" action="ppaction://hlinksldjump"/>
            <a:extLst>
              <a:ext uri="{FF2B5EF4-FFF2-40B4-BE49-F238E27FC236}">
                <a16:creationId xmlns:a16="http://schemas.microsoft.com/office/drawing/2014/main" id="{56EA9440-05F7-4C78-AFC6-EEF8C1607A6E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identitate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5" action="ppaction://hlinksldjump"/>
            <a:extLst>
              <a:ext uri="{FF2B5EF4-FFF2-40B4-BE49-F238E27FC236}">
                <a16:creationId xmlns:a16="http://schemas.microsoft.com/office/drawing/2014/main" id="{248EBE70-E018-412A-BC83-3C7DA898D073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scalare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18">
            <a:hlinkClick r:id="rId6" action="ppaction://hlinksldjump"/>
            <a:extLst>
              <a:ext uri="{FF2B5EF4-FFF2-40B4-BE49-F238E27FC236}">
                <a16:creationId xmlns:a16="http://schemas.microsoft.com/office/drawing/2014/main" id="{32FECC1B-56A2-459E-8AB1-FF22142ED8DD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n</a:t>
            </a:r>
            <a:r>
              <a:rPr lang="en-GB" b="1" dirty="0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CF7FF2-3467-4D93-AB76-0EEDEBA91A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98DED85-5505-44FC-A282-C7318EC4F1B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FCA85137-3FDE-42CF-986B-BFE4F10973F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pătratice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23" name="Retângulo: Cantos Arredondados 22">
            <a:hlinkClick r:id="rId9" action="ppaction://hlinksldjump"/>
            <a:extLst>
              <a:ext uri="{FF2B5EF4-FFF2-40B4-BE49-F238E27FC236}">
                <a16:creationId xmlns:a16="http://schemas.microsoft.com/office/drawing/2014/main" id="{C9C35DC4-546F-40A3-97FA-C63BAD23C26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triunghiulare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9C323A7A-E0CA-4869-9453-7EF38EEF6D35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d</a:t>
            </a:r>
            <a:r>
              <a:rPr lang="en-GB" b="1" dirty="0" err="1">
                <a:solidFill>
                  <a:schemeClr val="tx1"/>
                </a:solidFill>
              </a:rPr>
              <a:t>iagonal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11" action="ppaction://hlinksldjump"/>
            <a:extLst>
              <a:ext uri="{FF2B5EF4-FFF2-40B4-BE49-F238E27FC236}">
                <a16:creationId xmlns:a16="http://schemas.microsoft.com/office/drawing/2014/main" id="{22171309-7936-416F-8764-3804E7E7166D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Încearcă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7120A03-F4B8-4615-BAD7-6006523FD34E}"/>
              </a:ext>
            </a:extLst>
          </p:cNvPr>
          <p:cNvSpPr/>
          <p:nvPr/>
        </p:nvSpPr>
        <p:spPr>
          <a:xfrm>
            <a:off x="2124000" y="181789"/>
            <a:ext cx="969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MATRICI PĂTRATICE </a:t>
            </a:r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ro-RO" sz="3200" b="1" dirty="0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Elemente speciale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/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3A62805-4B1E-4C57-AEF3-2227D14B7DC7}"/>
              </a:ext>
            </a:extLst>
          </p:cNvPr>
          <p:cNvSpPr/>
          <p:nvPr/>
        </p:nvSpPr>
        <p:spPr>
          <a:xfrm>
            <a:off x="10928862" y="4023019"/>
            <a:ext cx="401934" cy="34039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0E8CA582-3EDB-4B95-BBC5-37F91108B06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7C6B7E7-BE0F-49A6-8D96-B348841B76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61" y="3672000"/>
            <a:ext cx="1863090" cy="4572000"/>
          </a:xfrm>
          <a:prstGeom prst="rect">
            <a:avLst/>
          </a:prstGeom>
        </p:spPr>
      </p:pic>
      <p:sp>
        <p:nvSpPr>
          <p:cNvPr id="28" name="Retângulo 63">
            <a:extLst>
              <a:ext uri="{FF2B5EF4-FFF2-40B4-BE49-F238E27FC236}">
                <a16:creationId xmlns:a16="http://schemas.microsoft.com/office/drawing/2014/main" id="{63E99121-3F32-4EA8-B979-B4BB91011769}"/>
              </a:ext>
            </a:extLst>
          </p:cNvPr>
          <p:cNvSpPr/>
          <p:nvPr/>
        </p:nvSpPr>
        <p:spPr>
          <a:xfrm>
            <a:off x="2453942" y="1038282"/>
            <a:ext cx="9111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/>
              <a:t>Când</a:t>
            </a:r>
            <a:r>
              <a:rPr lang="en-GB" sz="2400" dirty="0"/>
              <a:t> </a:t>
            </a:r>
            <a:r>
              <a:rPr lang="ro-RO" sz="2400" dirty="0"/>
              <a:t>lucrăm </a:t>
            </a:r>
            <a:r>
              <a:rPr lang="en-GB" sz="2400" dirty="0"/>
              <a:t>cu </a:t>
            </a:r>
            <a:r>
              <a:rPr lang="en-GB" sz="2400" b="1" dirty="0" err="1"/>
              <a:t>matrici</a:t>
            </a:r>
            <a:r>
              <a:rPr lang="en-GB" sz="2400" b="1" dirty="0"/>
              <a:t> </a:t>
            </a:r>
            <a:r>
              <a:rPr lang="en-GB" sz="2400" b="1" dirty="0" err="1"/>
              <a:t>pătrat</a:t>
            </a:r>
            <a:r>
              <a:rPr lang="ro-RO" sz="2400" b="1" dirty="0"/>
              <a:t>ic</a:t>
            </a:r>
            <a:r>
              <a:rPr lang="en-GB" sz="2400" b="1" dirty="0"/>
              <a:t>e</a:t>
            </a:r>
            <a:r>
              <a:rPr lang="en-GB" sz="2400" dirty="0"/>
              <a:t>, </a:t>
            </a:r>
            <a:r>
              <a:rPr lang="en-GB" sz="2400" dirty="0" err="1"/>
              <a:t>deoarece</a:t>
            </a:r>
            <a:r>
              <a:rPr lang="en-GB" sz="2400" dirty="0"/>
              <a:t> </a:t>
            </a:r>
            <a:r>
              <a:rPr lang="en-GB" sz="2400" dirty="0" err="1"/>
              <a:t>numărul</a:t>
            </a:r>
            <a:r>
              <a:rPr lang="en-GB" sz="2400" dirty="0"/>
              <a:t> de </a:t>
            </a:r>
            <a:r>
              <a:rPr lang="en-GB" sz="2400" dirty="0" err="1"/>
              <a:t>rânduri</a:t>
            </a:r>
            <a:r>
              <a:rPr lang="en-GB" sz="2400" dirty="0"/>
              <a:t> </a:t>
            </a:r>
            <a:r>
              <a:rPr lang="en-GB" sz="2400" dirty="0" err="1"/>
              <a:t>este</a:t>
            </a:r>
            <a:r>
              <a:rPr lang="en-GB" sz="2400" dirty="0"/>
              <a:t> egal cu </a:t>
            </a:r>
            <a:r>
              <a:rPr lang="en-GB" sz="2400" dirty="0" err="1"/>
              <a:t>numărul</a:t>
            </a:r>
            <a:r>
              <a:rPr lang="en-GB" sz="2400" dirty="0"/>
              <a:t> de </a:t>
            </a:r>
            <a:r>
              <a:rPr lang="en-GB" sz="2400" dirty="0" err="1"/>
              <a:t>coloane</a:t>
            </a:r>
            <a:r>
              <a:rPr lang="en-GB" sz="2400" dirty="0"/>
              <a:t>, </a:t>
            </a:r>
            <a:r>
              <a:rPr lang="en-GB" sz="2400" dirty="0" err="1"/>
              <a:t>este</a:t>
            </a:r>
            <a:r>
              <a:rPr lang="en-GB" sz="2400" dirty="0"/>
              <a:t> </a:t>
            </a:r>
            <a:r>
              <a:rPr lang="en-GB" sz="2400" dirty="0" err="1"/>
              <a:t>necesar</a:t>
            </a:r>
            <a:r>
              <a:rPr lang="en-GB" sz="2400" dirty="0"/>
              <a:t> </a:t>
            </a:r>
            <a:r>
              <a:rPr lang="en-GB" sz="2400" dirty="0" err="1"/>
              <a:t>să</a:t>
            </a:r>
            <a:r>
              <a:rPr lang="en-GB" sz="2400" dirty="0"/>
              <a:t> se </a:t>
            </a:r>
            <a:r>
              <a:rPr lang="en-GB" sz="2400" dirty="0" err="1"/>
              <a:t>facă</a:t>
            </a:r>
            <a:r>
              <a:rPr lang="en-GB" sz="2400" dirty="0"/>
              <a:t> </a:t>
            </a:r>
            <a:r>
              <a:rPr lang="en-GB" sz="2400" dirty="0" err="1"/>
              <a:t>referire</a:t>
            </a:r>
            <a:r>
              <a:rPr lang="en-GB" sz="2400" dirty="0"/>
              <a:t> </a:t>
            </a:r>
            <a:r>
              <a:rPr lang="en-GB" sz="2400" dirty="0" err="1"/>
              <a:t>doar</a:t>
            </a:r>
            <a:r>
              <a:rPr lang="en-GB" sz="2400" dirty="0"/>
              <a:t> la un </a:t>
            </a:r>
            <a:r>
              <a:rPr lang="en-GB" sz="2400" dirty="0" err="1"/>
              <a:t>număr</a:t>
            </a:r>
            <a:r>
              <a:rPr lang="en-GB" sz="2400" dirty="0"/>
              <a:t> </a:t>
            </a:r>
            <a:r>
              <a:rPr lang="en-GB" sz="2400" dirty="0" err="1"/>
              <a:t>pentru</a:t>
            </a:r>
            <a:r>
              <a:rPr lang="en-GB" sz="2400" dirty="0"/>
              <a:t> a </a:t>
            </a:r>
            <a:r>
              <a:rPr lang="en-GB" sz="2400" dirty="0" err="1"/>
              <a:t>identifica</a:t>
            </a:r>
            <a:r>
              <a:rPr lang="en-GB" sz="2400" dirty="0"/>
              <a:t> </a:t>
            </a:r>
            <a:r>
              <a:rPr lang="en-GB" sz="2400" dirty="0" err="1"/>
              <a:t>dimensiunea</a:t>
            </a:r>
            <a:r>
              <a:rPr lang="en-GB" sz="2400" dirty="0"/>
              <a:t> </a:t>
            </a:r>
            <a:r>
              <a:rPr lang="en-GB" sz="2400" dirty="0" err="1"/>
              <a:t>acestuia</a:t>
            </a:r>
            <a:r>
              <a:rPr lang="en-GB" sz="2400" dirty="0"/>
              <a:t>, </a:t>
            </a:r>
            <a:r>
              <a:rPr lang="en-GB" sz="2400" dirty="0" err="1"/>
              <a:t>și</a:t>
            </a:r>
            <a:r>
              <a:rPr lang="en-GB" sz="2400" dirty="0"/>
              <a:t> </a:t>
            </a:r>
            <a:r>
              <a:rPr lang="en-GB" sz="2400" dirty="0" err="1"/>
              <a:t>anume</a:t>
            </a:r>
            <a:r>
              <a:rPr lang="en-GB" sz="2400" dirty="0"/>
              <a:t>: </a:t>
            </a:r>
            <a:r>
              <a:rPr lang="en-GB" sz="2400" b="1" dirty="0" err="1"/>
              <a:t>dimensiunea</a:t>
            </a:r>
            <a:r>
              <a:rPr lang="en-GB" sz="2400" dirty="0"/>
              <a:t> </a:t>
            </a:r>
            <a:r>
              <a:rPr lang="en-GB" sz="2400" dirty="0" err="1"/>
              <a:t>sau</a:t>
            </a:r>
            <a:r>
              <a:rPr lang="en-GB" sz="2400" dirty="0"/>
              <a:t> </a:t>
            </a:r>
            <a:r>
              <a:rPr lang="en-GB" sz="2400" b="1" dirty="0" err="1"/>
              <a:t>ordin</a:t>
            </a:r>
            <a:r>
              <a:rPr lang="ro-RO" sz="2400" b="1" dirty="0" err="1"/>
              <a:t>ul</a:t>
            </a:r>
            <a:r>
              <a:rPr lang="en-GB" sz="2400" b="1" dirty="0"/>
              <a:t> 𝒏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6" grpId="0"/>
      <p:bldP spid="30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990000"/>
            <a:ext cx="9859639" cy="536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0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53942" y="1038282"/>
            <a:ext cx="9111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/>
              <a:t>Când</a:t>
            </a:r>
            <a:r>
              <a:rPr lang="en-GB" sz="2400" dirty="0"/>
              <a:t> </a:t>
            </a:r>
            <a:r>
              <a:rPr lang="ro-RO" sz="2400" dirty="0"/>
              <a:t>lucrăm </a:t>
            </a:r>
            <a:r>
              <a:rPr lang="en-GB" sz="2400" dirty="0"/>
              <a:t>cu </a:t>
            </a:r>
            <a:r>
              <a:rPr lang="en-GB" sz="2400" b="1" dirty="0" err="1"/>
              <a:t>matrici</a:t>
            </a:r>
            <a:r>
              <a:rPr lang="en-GB" sz="2400" b="1" dirty="0"/>
              <a:t> </a:t>
            </a:r>
            <a:r>
              <a:rPr lang="en-GB" sz="2400" b="1" dirty="0" err="1"/>
              <a:t>pătrat</a:t>
            </a:r>
            <a:r>
              <a:rPr lang="ro-RO" sz="2400" b="1" dirty="0"/>
              <a:t>ic</a:t>
            </a:r>
            <a:r>
              <a:rPr lang="en-GB" sz="2400" b="1" dirty="0"/>
              <a:t>e</a:t>
            </a:r>
            <a:r>
              <a:rPr lang="en-GB" sz="2400" dirty="0"/>
              <a:t>, </a:t>
            </a:r>
            <a:r>
              <a:rPr lang="en-GB" sz="2400" dirty="0" err="1"/>
              <a:t>deoarece</a:t>
            </a:r>
            <a:r>
              <a:rPr lang="en-GB" sz="2400" dirty="0"/>
              <a:t> </a:t>
            </a:r>
            <a:r>
              <a:rPr lang="en-GB" sz="2400" dirty="0" err="1"/>
              <a:t>numărul</a:t>
            </a:r>
            <a:r>
              <a:rPr lang="en-GB" sz="2400" dirty="0"/>
              <a:t> de </a:t>
            </a:r>
            <a:r>
              <a:rPr lang="en-GB" sz="2400" dirty="0" err="1"/>
              <a:t>rânduri</a:t>
            </a:r>
            <a:r>
              <a:rPr lang="en-GB" sz="2400" dirty="0"/>
              <a:t> </a:t>
            </a:r>
            <a:r>
              <a:rPr lang="en-GB" sz="2400" dirty="0" err="1"/>
              <a:t>este</a:t>
            </a:r>
            <a:r>
              <a:rPr lang="en-GB" sz="2400" dirty="0"/>
              <a:t> egal cu </a:t>
            </a:r>
            <a:r>
              <a:rPr lang="en-GB" sz="2400" dirty="0" err="1"/>
              <a:t>numărul</a:t>
            </a:r>
            <a:r>
              <a:rPr lang="en-GB" sz="2400" dirty="0"/>
              <a:t> de </a:t>
            </a:r>
            <a:r>
              <a:rPr lang="en-GB" sz="2400" dirty="0" err="1"/>
              <a:t>coloane</a:t>
            </a:r>
            <a:r>
              <a:rPr lang="en-GB" sz="2400" dirty="0"/>
              <a:t>, </a:t>
            </a:r>
            <a:r>
              <a:rPr lang="en-GB" sz="2400" dirty="0" err="1"/>
              <a:t>este</a:t>
            </a:r>
            <a:r>
              <a:rPr lang="en-GB" sz="2400" dirty="0"/>
              <a:t> </a:t>
            </a:r>
            <a:r>
              <a:rPr lang="en-GB" sz="2400" dirty="0" err="1"/>
              <a:t>necesar</a:t>
            </a:r>
            <a:r>
              <a:rPr lang="en-GB" sz="2400" dirty="0"/>
              <a:t> </a:t>
            </a:r>
            <a:r>
              <a:rPr lang="en-GB" sz="2400" dirty="0" err="1"/>
              <a:t>să</a:t>
            </a:r>
            <a:r>
              <a:rPr lang="en-GB" sz="2400" dirty="0"/>
              <a:t> se </a:t>
            </a:r>
            <a:r>
              <a:rPr lang="en-GB" sz="2400" dirty="0" err="1"/>
              <a:t>facă</a:t>
            </a:r>
            <a:r>
              <a:rPr lang="en-GB" sz="2400" dirty="0"/>
              <a:t> </a:t>
            </a:r>
            <a:r>
              <a:rPr lang="en-GB" sz="2400" dirty="0" err="1"/>
              <a:t>referire</a:t>
            </a:r>
            <a:r>
              <a:rPr lang="en-GB" sz="2400" dirty="0"/>
              <a:t> </a:t>
            </a:r>
            <a:r>
              <a:rPr lang="en-GB" sz="2400" dirty="0" err="1"/>
              <a:t>doar</a:t>
            </a:r>
            <a:r>
              <a:rPr lang="en-GB" sz="2400" dirty="0"/>
              <a:t> la un </a:t>
            </a:r>
            <a:r>
              <a:rPr lang="en-GB" sz="2400" dirty="0" err="1"/>
              <a:t>număr</a:t>
            </a:r>
            <a:r>
              <a:rPr lang="en-GB" sz="2400" dirty="0"/>
              <a:t> </a:t>
            </a:r>
            <a:r>
              <a:rPr lang="en-GB" sz="2400" dirty="0" err="1"/>
              <a:t>pentru</a:t>
            </a:r>
            <a:r>
              <a:rPr lang="en-GB" sz="2400" dirty="0"/>
              <a:t> a </a:t>
            </a:r>
            <a:r>
              <a:rPr lang="en-GB" sz="2400" dirty="0" err="1"/>
              <a:t>identifica</a:t>
            </a:r>
            <a:r>
              <a:rPr lang="en-GB" sz="2400" dirty="0"/>
              <a:t> </a:t>
            </a:r>
            <a:r>
              <a:rPr lang="en-GB" sz="2400" dirty="0" err="1"/>
              <a:t>dimensiunea</a:t>
            </a:r>
            <a:r>
              <a:rPr lang="en-GB" sz="2400" dirty="0"/>
              <a:t> </a:t>
            </a:r>
            <a:r>
              <a:rPr lang="en-GB" sz="2400" dirty="0" err="1"/>
              <a:t>acestuia</a:t>
            </a:r>
            <a:r>
              <a:rPr lang="en-GB" sz="2400" dirty="0"/>
              <a:t>, </a:t>
            </a:r>
            <a:r>
              <a:rPr lang="en-GB" sz="2400" dirty="0" err="1"/>
              <a:t>și</a:t>
            </a:r>
            <a:r>
              <a:rPr lang="en-GB" sz="2400" dirty="0"/>
              <a:t> </a:t>
            </a:r>
            <a:r>
              <a:rPr lang="en-GB" sz="2400" dirty="0" err="1"/>
              <a:t>anume</a:t>
            </a:r>
            <a:r>
              <a:rPr lang="en-GB" sz="2400" dirty="0"/>
              <a:t>: </a:t>
            </a:r>
            <a:r>
              <a:rPr lang="en-GB" sz="2400" b="1" dirty="0" err="1"/>
              <a:t>dimensiunea</a:t>
            </a:r>
            <a:r>
              <a:rPr lang="en-GB" sz="2400" dirty="0"/>
              <a:t> </a:t>
            </a:r>
            <a:r>
              <a:rPr lang="en-GB" sz="2400" dirty="0" err="1"/>
              <a:t>sau</a:t>
            </a:r>
            <a:r>
              <a:rPr lang="en-GB" sz="2400" dirty="0"/>
              <a:t> </a:t>
            </a:r>
            <a:r>
              <a:rPr lang="en-GB" sz="2400" b="1" dirty="0" err="1"/>
              <a:t>ordin</a:t>
            </a:r>
            <a:r>
              <a:rPr lang="ro-RO" sz="2400" b="1" dirty="0" err="1"/>
              <a:t>ul</a:t>
            </a:r>
            <a:r>
              <a:rPr lang="en-GB" sz="2400" b="1" dirty="0"/>
              <a:t> 𝒏</a:t>
            </a:r>
            <a:r>
              <a:rPr lang="en-GB" sz="2400" dirty="0"/>
              <a:t>.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CF7FF2-3467-4D93-AB76-0EEDEBA91A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98DED85-5505-44FC-A282-C7318EC4F1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tângulo: Cantos Arredondados 21">
            <a:hlinkClick r:id="rId4" action="ppaction://hlinksldjump"/>
            <a:extLst>
              <a:ext uri="{FF2B5EF4-FFF2-40B4-BE49-F238E27FC236}">
                <a16:creationId xmlns:a16="http://schemas.microsoft.com/office/drawing/2014/main" id="{FCA85137-3FDE-42CF-986B-BFE4F10973F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pătratice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7120A03-F4B8-4615-BAD7-6006523FD34E}"/>
              </a:ext>
            </a:extLst>
          </p:cNvPr>
          <p:cNvSpPr/>
          <p:nvPr/>
        </p:nvSpPr>
        <p:spPr>
          <a:xfrm>
            <a:off x="2124000" y="181789"/>
            <a:ext cx="969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MATRICI PĂTRATICE </a:t>
            </a:r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ro-RO" sz="3200" b="1" dirty="0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Elemente speciale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0D7554-3C99-452A-B2E1-69A22AD62C38}"/>
                  </a:ext>
                </a:extLst>
              </p:cNvPr>
              <p:cNvSpPr/>
              <p:nvPr/>
            </p:nvSpPr>
            <p:spPr>
              <a:xfrm>
                <a:off x="2363511" y="2539712"/>
                <a:ext cx="5490777" cy="1604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ro-RO" sz="2400" dirty="0">
                    <a:solidFill>
                      <a:sysClr val="windowText" lastClr="000000"/>
                    </a:solidFill>
                  </a:rPr>
                  <a:t>Elementele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𝒏𝒏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și anume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având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se numesc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rgbClr val="F25E4F"/>
                    </a:solidFill>
                  </a:rPr>
                  <a:t>elementele diagonale</a:t>
                </a:r>
                <a:r>
                  <a:rPr lang="en-GB" sz="2400" dirty="0">
                    <a:solidFill>
                      <a:srgbClr val="F25E4F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sau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rgbClr val="F25E4F"/>
                    </a:solidFill>
                  </a:rPr>
                  <a:t>elementele p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rincipal</a:t>
                </a:r>
                <a:r>
                  <a:rPr lang="ro-RO" sz="2400" b="1" dirty="0">
                    <a:solidFill>
                      <a:srgbClr val="F25E4F"/>
                    </a:solidFill>
                  </a:rPr>
                  <a:t>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ale matricei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0D7554-3C99-452A-B2E1-69A22AD62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11" y="2539712"/>
                <a:ext cx="5490777" cy="1604670"/>
              </a:xfrm>
              <a:prstGeom prst="rect">
                <a:avLst/>
              </a:prstGeom>
              <a:blipFill>
                <a:blip r:embed="rId5"/>
                <a:stretch>
                  <a:fillRect l="-1556" t="-3042" r="-1778" b="-7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1CBE172-2348-43C1-84A2-A6545508062E}"/>
              </a:ext>
            </a:extLst>
          </p:cNvPr>
          <p:cNvSpPr/>
          <p:nvPr/>
        </p:nvSpPr>
        <p:spPr>
          <a:xfrm rot="17888697">
            <a:off x="9611546" y="1809870"/>
            <a:ext cx="453433" cy="3317464"/>
          </a:xfrm>
          <a:prstGeom prst="roundRect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/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95B9EAA4-82EA-4C30-86AA-AEE94F84EB9A}"/>
              </a:ext>
            </a:extLst>
          </p:cNvPr>
          <p:cNvSpPr/>
          <p:nvPr/>
        </p:nvSpPr>
        <p:spPr>
          <a:xfrm>
            <a:off x="2363511" y="4071600"/>
            <a:ext cx="5490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Această diagonală a matricei se mai numește și </a:t>
            </a:r>
            <a:r>
              <a:rPr lang="ro-RO" sz="2400" b="1" dirty="0">
                <a:solidFill>
                  <a:srgbClr val="F25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diagonala p</a:t>
            </a:r>
            <a:r>
              <a:rPr lang="en-GB" sz="2400" b="1" dirty="0" err="1">
                <a:solidFill>
                  <a:srgbClr val="F25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rincipal</a:t>
            </a:r>
            <a:r>
              <a:rPr lang="ro-RO" sz="2400" b="1" dirty="0">
                <a:solidFill>
                  <a:srgbClr val="F25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matricei.</a:t>
            </a:r>
            <a:endParaRPr lang="en-GB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A62805-4B1E-4C57-AEF3-2227D14B7DC7}"/>
              </a:ext>
            </a:extLst>
          </p:cNvPr>
          <p:cNvSpPr/>
          <p:nvPr/>
        </p:nvSpPr>
        <p:spPr>
          <a:xfrm>
            <a:off x="10928862" y="4023019"/>
            <a:ext cx="401934" cy="340395"/>
          </a:xfrm>
          <a:prstGeom prst="ellipse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0E8CA582-3EDB-4B95-BBC5-37F91108B06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768B3FC4-AF72-4D33-AEB3-C490B5054EA5}"/>
                  </a:ext>
                </a:extLst>
              </p:cNvPr>
              <p:cNvSpPr/>
              <p:nvPr/>
            </p:nvSpPr>
            <p:spPr>
              <a:xfrm>
                <a:off x="2363511" y="5085897"/>
                <a:ext cx="945500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ro-RO" sz="2400" b="1" dirty="0">
                    <a:solidFill>
                      <a:sysClr val="windowText" lastClr="000000"/>
                    </a:solidFill>
                  </a:rPr>
                  <a:t>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um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a elementelor diagonalei principale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ale unei matrice pătratice se numește </a:t>
                </a:r>
                <a:r>
                  <a:rPr lang="ro-RO" sz="2400" b="1" dirty="0">
                    <a:solidFill>
                      <a:srgbClr val="F25E4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urma matricei</a:t>
                </a:r>
                <a:r>
                  <a:rPr lang="ro-RO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și este notată cu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𝒕𝒓</m:t>
                    </m:r>
                    <m:d>
                      <m:dPr>
                        <m:ctrlPr>
                          <a:rPr lang="pt-PT" sz="2400" b="1" i="1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PT" sz="2400" b="1" i="1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o-RO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și anume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GB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𝒕𝒓</m:t>
                    </m:r>
                    <m:d>
                      <m:dPr>
                        <m:ctrlPr>
                          <a:rPr lang="pt-PT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pt-PT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pt-PT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𝒊𝒊</m:t>
                            </m:r>
                          </m:sub>
                        </m:sSub>
                      </m:e>
                    </m:nary>
                    <m:r>
                      <a:rPr lang="pt-PT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sub>
                    </m:sSub>
                    <m:r>
                      <a:rPr lang="pt-PT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⋯+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𝒏𝒏</m:t>
                        </m:r>
                      </m:sub>
                    </m:sSub>
                  </m:oMath>
                </a14:m>
                <a:endParaRPr lang="en-GB" sz="2400" b="1" dirty="0"/>
              </a:p>
            </p:txBody>
          </p:sp>
        </mc:Choice>
        <mc:Fallback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768B3FC4-AF72-4D33-AEB3-C490B5054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11" y="5085897"/>
                <a:ext cx="9455004" cy="1200329"/>
              </a:xfrm>
              <a:prstGeom prst="rect">
                <a:avLst/>
              </a:prstGeom>
              <a:blipFill>
                <a:blip r:embed="rId15"/>
                <a:stretch>
                  <a:fillRect l="-903" t="-4061" r="-967" b="-74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: Cantos Arredondados 16">
            <a:hlinkClick r:id="rId16" action="ppaction://hlinksldjump"/>
            <a:extLst>
              <a:ext uri="{FF2B5EF4-FFF2-40B4-BE49-F238E27FC236}">
                <a16:creationId xmlns:a16="http://schemas.microsoft.com/office/drawing/2014/main" id="{96E78413-AC50-4611-BC65-BDD0DA0F37E8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identitate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17">
            <a:hlinkClick r:id="rId17" action="ppaction://hlinksldjump"/>
            <a:extLst>
              <a:ext uri="{FF2B5EF4-FFF2-40B4-BE49-F238E27FC236}">
                <a16:creationId xmlns:a16="http://schemas.microsoft.com/office/drawing/2014/main" id="{DA4AF334-286A-46D8-A0DF-122B4393B5AB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scalare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18">
            <a:hlinkClick r:id="rId18" action="ppaction://hlinksldjump"/>
            <a:extLst>
              <a:ext uri="{FF2B5EF4-FFF2-40B4-BE49-F238E27FC236}">
                <a16:creationId xmlns:a16="http://schemas.microsoft.com/office/drawing/2014/main" id="{22DF168F-2110-4B10-B56E-1CBA923A787D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n</a:t>
            </a:r>
            <a:r>
              <a:rPr lang="en-GB" b="1" dirty="0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22">
            <a:hlinkClick r:id="rId19" action="ppaction://hlinksldjump"/>
            <a:extLst>
              <a:ext uri="{FF2B5EF4-FFF2-40B4-BE49-F238E27FC236}">
                <a16:creationId xmlns:a16="http://schemas.microsoft.com/office/drawing/2014/main" id="{78CF46E2-B6BB-4D08-8959-802DB8127C5C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triunghiulare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23">
            <a:hlinkClick r:id="rId20" action="ppaction://hlinksldjump"/>
            <a:extLst>
              <a:ext uri="{FF2B5EF4-FFF2-40B4-BE49-F238E27FC236}">
                <a16:creationId xmlns:a16="http://schemas.microsoft.com/office/drawing/2014/main" id="{5EDB9EC3-5F52-4BD0-B524-0655335C33F5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d</a:t>
            </a:r>
            <a:r>
              <a:rPr lang="en-GB" b="1" dirty="0" err="1">
                <a:solidFill>
                  <a:schemeClr val="tx1"/>
                </a:solidFill>
              </a:rPr>
              <a:t>iagonal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24">
            <a:hlinkClick r:id="rId21" action="ppaction://hlinksldjump"/>
            <a:extLst>
              <a:ext uri="{FF2B5EF4-FFF2-40B4-BE49-F238E27FC236}">
                <a16:creationId xmlns:a16="http://schemas.microsoft.com/office/drawing/2014/main" id="{4FF82898-CAD7-4C61-ADBB-FB2E356F3069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Încearcă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5" name="Retângulo 76">
            <a:extLst>
              <a:ext uri="{FF2B5EF4-FFF2-40B4-BE49-F238E27FC236}">
                <a16:creationId xmlns:a16="http://schemas.microsoft.com/office/drawing/2014/main" id="{1049DE83-6FD4-44F2-AE91-FAEB3AF5428C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3733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1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990000"/>
            <a:ext cx="9859639" cy="536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000" dirty="0">
              <a:solidFill>
                <a:sysClr val="windowText" lastClr="000000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CF7FF2-3467-4D93-AB76-0EEDEBA91A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98DED85-5505-44FC-A282-C7318EC4F1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tângulo: Cantos Arredondados 21">
            <a:hlinkClick r:id="rId4" action="ppaction://hlinksldjump"/>
            <a:extLst>
              <a:ext uri="{FF2B5EF4-FFF2-40B4-BE49-F238E27FC236}">
                <a16:creationId xmlns:a16="http://schemas.microsoft.com/office/drawing/2014/main" id="{FCA85137-3FDE-42CF-986B-BFE4F10973F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pătratice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7120A03-F4B8-4615-BAD7-6006523FD34E}"/>
              </a:ext>
            </a:extLst>
          </p:cNvPr>
          <p:cNvSpPr/>
          <p:nvPr/>
        </p:nvSpPr>
        <p:spPr>
          <a:xfrm>
            <a:off x="2124000" y="181789"/>
            <a:ext cx="969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MATRICI PĂTRATICE </a:t>
            </a:r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ro-RO" sz="3200" b="1" dirty="0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Elemente speciale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1CBE172-2348-43C1-84A2-A6545508062E}"/>
              </a:ext>
            </a:extLst>
          </p:cNvPr>
          <p:cNvSpPr/>
          <p:nvPr/>
        </p:nvSpPr>
        <p:spPr>
          <a:xfrm rot="17888697">
            <a:off x="9611546" y="1809870"/>
            <a:ext cx="453433" cy="3317464"/>
          </a:xfrm>
          <a:prstGeom prst="roundRect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/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8F5FA98-F123-4CAF-BB9F-81BE98B00011}"/>
                  </a:ext>
                </a:extLst>
              </p:cNvPr>
              <p:cNvSpPr/>
              <p:nvPr/>
            </p:nvSpPr>
            <p:spPr>
              <a:xfrm>
                <a:off x="2321847" y="5268678"/>
                <a:ext cx="9403655" cy="73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o-RO" sz="2000" dirty="0">
                    <a:solidFill>
                      <a:sysClr val="windowText" lastClr="000000"/>
                    </a:solidFill>
                  </a:rPr>
                  <a:t>Cealaltă diagonală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ro-RO" sz="2000" b="1" dirty="0">
                    <a:solidFill>
                      <a:sysClr val="windowText" lastClr="000000"/>
                    </a:solidFill>
                  </a:rPr>
                  <a:t>diagonala secundară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– </a:t>
                </a:r>
                <a:r>
                  <a:rPr lang="ro-RO" sz="2000" dirty="0">
                    <a:solidFill>
                      <a:sysClr val="windowText" lastClr="000000"/>
                    </a:solidFill>
                  </a:rPr>
                  <a:t>nu se folosește foarte frecvent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. </a:t>
                </a:r>
              </a:p>
              <a:p>
                <a:pPr algn="ctr"/>
                <a:r>
                  <a:rPr lang="ro-RO" sz="2000" dirty="0">
                    <a:solidFill>
                      <a:sysClr val="windowText" lastClr="000000"/>
                    </a:solidFill>
                  </a:rPr>
                  <a:t>Indicii elementelor sale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0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000" dirty="0">
                    <a:solidFill>
                      <a:sysClr val="windowText" lastClr="000000"/>
                    </a:solidFill>
                  </a:rPr>
                  <a:t> verifică relația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8F5FA98-F123-4CAF-BB9F-81BE98B00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847" y="5268678"/>
                <a:ext cx="9403655" cy="732573"/>
              </a:xfrm>
              <a:prstGeom prst="rect">
                <a:avLst/>
              </a:prstGeom>
              <a:blipFill>
                <a:blip r:embed="rId14"/>
                <a:stretch>
                  <a:fillRect t="-4167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D6A8C2E1-F033-44CD-948A-66F63FA78EF6}"/>
              </a:ext>
            </a:extLst>
          </p:cNvPr>
          <p:cNvSpPr/>
          <p:nvPr/>
        </p:nvSpPr>
        <p:spPr>
          <a:xfrm rot="3711303" flipV="1">
            <a:off x="9611547" y="1827993"/>
            <a:ext cx="453433" cy="3317464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0E8CA582-3EDB-4B95-BBC5-37F91108B06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7" name="Retângulo: Cantos Arredondados 16">
            <a:hlinkClick r:id="rId16" action="ppaction://hlinksldjump"/>
            <a:extLst>
              <a:ext uri="{FF2B5EF4-FFF2-40B4-BE49-F238E27FC236}">
                <a16:creationId xmlns:a16="http://schemas.microsoft.com/office/drawing/2014/main" id="{48657E9B-7037-4FD8-9082-387A2DEAE301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identitate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17">
            <a:hlinkClick r:id="rId17" action="ppaction://hlinksldjump"/>
            <a:extLst>
              <a:ext uri="{FF2B5EF4-FFF2-40B4-BE49-F238E27FC236}">
                <a16:creationId xmlns:a16="http://schemas.microsoft.com/office/drawing/2014/main" id="{FD737CF4-A938-4248-8D28-02CB9F8E8748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scalare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18">
            <a:hlinkClick r:id="rId18" action="ppaction://hlinksldjump"/>
            <a:extLst>
              <a:ext uri="{FF2B5EF4-FFF2-40B4-BE49-F238E27FC236}">
                <a16:creationId xmlns:a16="http://schemas.microsoft.com/office/drawing/2014/main" id="{AF6E4025-4614-4684-B27C-CC72086DC2CA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n</a:t>
            </a:r>
            <a:r>
              <a:rPr lang="en-GB" b="1" dirty="0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22">
            <a:hlinkClick r:id="rId19" action="ppaction://hlinksldjump"/>
            <a:extLst>
              <a:ext uri="{FF2B5EF4-FFF2-40B4-BE49-F238E27FC236}">
                <a16:creationId xmlns:a16="http://schemas.microsoft.com/office/drawing/2014/main" id="{893ED14A-1E52-4476-B828-A9B87CDE7CDD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triunghiulare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23">
            <a:hlinkClick r:id="rId20" action="ppaction://hlinksldjump"/>
            <a:extLst>
              <a:ext uri="{FF2B5EF4-FFF2-40B4-BE49-F238E27FC236}">
                <a16:creationId xmlns:a16="http://schemas.microsoft.com/office/drawing/2014/main" id="{02FF892E-1300-447F-9A57-34B555169FC4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d</a:t>
            </a:r>
            <a:r>
              <a:rPr lang="en-GB" b="1" dirty="0" err="1">
                <a:solidFill>
                  <a:schemeClr val="tx1"/>
                </a:solidFill>
              </a:rPr>
              <a:t>iagonal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24">
            <a:hlinkClick r:id="rId21" action="ppaction://hlinksldjump"/>
            <a:extLst>
              <a:ext uri="{FF2B5EF4-FFF2-40B4-BE49-F238E27FC236}">
                <a16:creationId xmlns:a16="http://schemas.microsoft.com/office/drawing/2014/main" id="{6F5C655F-6EA7-4CC6-8419-E8CA2F71671D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Încearcă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7" name="Retângulo 76">
            <a:extLst>
              <a:ext uri="{FF2B5EF4-FFF2-40B4-BE49-F238E27FC236}">
                <a16:creationId xmlns:a16="http://schemas.microsoft.com/office/drawing/2014/main" id="{5CF5E828-1F66-4515-92A5-0481A67FCFF8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38" name="Retângulo 63">
            <a:extLst>
              <a:ext uri="{FF2B5EF4-FFF2-40B4-BE49-F238E27FC236}">
                <a16:creationId xmlns:a16="http://schemas.microsoft.com/office/drawing/2014/main" id="{564C6AA9-FC07-4704-B9C7-6C663AA04EF2}"/>
              </a:ext>
            </a:extLst>
          </p:cNvPr>
          <p:cNvSpPr/>
          <p:nvPr/>
        </p:nvSpPr>
        <p:spPr>
          <a:xfrm>
            <a:off x="2453942" y="1038282"/>
            <a:ext cx="9111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/>
              <a:t>Când</a:t>
            </a:r>
            <a:r>
              <a:rPr lang="en-GB" sz="2400" dirty="0"/>
              <a:t> </a:t>
            </a:r>
            <a:r>
              <a:rPr lang="ro-RO" sz="2400" dirty="0"/>
              <a:t>lucrăm </a:t>
            </a:r>
            <a:r>
              <a:rPr lang="en-GB" sz="2400" dirty="0"/>
              <a:t>cu </a:t>
            </a:r>
            <a:r>
              <a:rPr lang="en-GB" sz="2400" b="1" dirty="0" err="1"/>
              <a:t>matrici</a:t>
            </a:r>
            <a:r>
              <a:rPr lang="en-GB" sz="2400" b="1" dirty="0"/>
              <a:t> </a:t>
            </a:r>
            <a:r>
              <a:rPr lang="en-GB" sz="2400" b="1" dirty="0" err="1"/>
              <a:t>pătrat</a:t>
            </a:r>
            <a:r>
              <a:rPr lang="ro-RO" sz="2400" b="1" dirty="0"/>
              <a:t>ic</a:t>
            </a:r>
            <a:r>
              <a:rPr lang="en-GB" sz="2400" b="1" dirty="0"/>
              <a:t>e</a:t>
            </a:r>
            <a:r>
              <a:rPr lang="en-GB" sz="2400" dirty="0"/>
              <a:t>, </a:t>
            </a:r>
            <a:r>
              <a:rPr lang="en-GB" sz="2400" dirty="0" err="1"/>
              <a:t>deoarece</a:t>
            </a:r>
            <a:r>
              <a:rPr lang="en-GB" sz="2400" dirty="0"/>
              <a:t> </a:t>
            </a:r>
            <a:r>
              <a:rPr lang="en-GB" sz="2400" dirty="0" err="1"/>
              <a:t>numărul</a:t>
            </a:r>
            <a:r>
              <a:rPr lang="en-GB" sz="2400" dirty="0"/>
              <a:t> de </a:t>
            </a:r>
            <a:r>
              <a:rPr lang="en-GB" sz="2400" dirty="0" err="1"/>
              <a:t>rânduri</a:t>
            </a:r>
            <a:r>
              <a:rPr lang="en-GB" sz="2400" dirty="0"/>
              <a:t> </a:t>
            </a:r>
            <a:r>
              <a:rPr lang="en-GB" sz="2400" dirty="0" err="1"/>
              <a:t>este</a:t>
            </a:r>
            <a:r>
              <a:rPr lang="en-GB" sz="2400" dirty="0"/>
              <a:t> egal cu </a:t>
            </a:r>
            <a:r>
              <a:rPr lang="en-GB" sz="2400" dirty="0" err="1"/>
              <a:t>numărul</a:t>
            </a:r>
            <a:r>
              <a:rPr lang="en-GB" sz="2400" dirty="0"/>
              <a:t> de </a:t>
            </a:r>
            <a:r>
              <a:rPr lang="en-GB" sz="2400" dirty="0" err="1"/>
              <a:t>coloane</a:t>
            </a:r>
            <a:r>
              <a:rPr lang="en-GB" sz="2400" dirty="0"/>
              <a:t>, </a:t>
            </a:r>
            <a:r>
              <a:rPr lang="en-GB" sz="2400" dirty="0" err="1"/>
              <a:t>este</a:t>
            </a:r>
            <a:r>
              <a:rPr lang="en-GB" sz="2400" dirty="0"/>
              <a:t> </a:t>
            </a:r>
            <a:r>
              <a:rPr lang="en-GB" sz="2400" dirty="0" err="1"/>
              <a:t>necesar</a:t>
            </a:r>
            <a:r>
              <a:rPr lang="en-GB" sz="2400" dirty="0"/>
              <a:t> </a:t>
            </a:r>
            <a:r>
              <a:rPr lang="en-GB" sz="2400" dirty="0" err="1"/>
              <a:t>să</a:t>
            </a:r>
            <a:r>
              <a:rPr lang="en-GB" sz="2400" dirty="0"/>
              <a:t> se </a:t>
            </a:r>
            <a:r>
              <a:rPr lang="en-GB" sz="2400" dirty="0" err="1"/>
              <a:t>facă</a:t>
            </a:r>
            <a:r>
              <a:rPr lang="en-GB" sz="2400" dirty="0"/>
              <a:t> </a:t>
            </a:r>
            <a:r>
              <a:rPr lang="en-GB" sz="2400" dirty="0" err="1"/>
              <a:t>referire</a:t>
            </a:r>
            <a:r>
              <a:rPr lang="en-GB" sz="2400" dirty="0"/>
              <a:t> </a:t>
            </a:r>
            <a:r>
              <a:rPr lang="en-GB" sz="2400" dirty="0" err="1"/>
              <a:t>doar</a:t>
            </a:r>
            <a:r>
              <a:rPr lang="en-GB" sz="2400" dirty="0"/>
              <a:t> la un </a:t>
            </a:r>
            <a:r>
              <a:rPr lang="en-GB" sz="2400" dirty="0" err="1"/>
              <a:t>număr</a:t>
            </a:r>
            <a:r>
              <a:rPr lang="en-GB" sz="2400" dirty="0"/>
              <a:t> </a:t>
            </a:r>
            <a:r>
              <a:rPr lang="en-GB" sz="2400" dirty="0" err="1"/>
              <a:t>pentru</a:t>
            </a:r>
            <a:r>
              <a:rPr lang="en-GB" sz="2400" dirty="0"/>
              <a:t> a </a:t>
            </a:r>
            <a:r>
              <a:rPr lang="en-GB" sz="2400" dirty="0" err="1"/>
              <a:t>identifica</a:t>
            </a:r>
            <a:r>
              <a:rPr lang="en-GB" sz="2400" dirty="0"/>
              <a:t> </a:t>
            </a:r>
            <a:r>
              <a:rPr lang="en-GB" sz="2400" dirty="0" err="1"/>
              <a:t>dimensiunea</a:t>
            </a:r>
            <a:r>
              <a:rPr lang="en-GB" sz="2400" dirty="0"/>
              <a:t> </a:t>
            </a:r>
            <a:r>
              <a:rPr lang="en-GB" sz="2400" dirty="0" err="1"/>
              <a:t>acestuia</a:t>
            </a:r>
            <a:r>
              <a:rPr lang="en-GB" sz="2400" dirty="0"/>
              <a:t>, </a:t>
            </a:r>
            <a:r>
              <a:rPr lang="en-GB" sz="2400" dirty="0" err="1"/>
              <a:t>și</a:t>
            </a:r>
            <a:r>
              <a:rPr lang="en-GB" sz="2400" dirty="0"/>
              <a:t> </a:t>
            </a:r>
            <a:r>
              <a:rPr lang="en-GB" sz="2400" dirty="0" err="1"/>
              <a:t>anume</a:t>
            </a:r>
            <a:r>
              <a:rPr lang="en-GB" sz="2400" dirty="0"/>
              <a:t>: </a:t>
            </a:r>
            <a:r>
              <a:rPr lang="en-GB" sz="2400" b="1" dirty="0" err="1"/>
              <a:t>dimensiunea</a:t>
            </a:r>
            <a:r>
              <a:rPr lang="en-GB" sz="2400" dirty="0"/>
              <a:t> </a:t>
            </a:r>
            <a:r>
              <a:rPr lang="en-GB" sz="2400" dirty="0" err="1"/>
              <a:t>sau</a:t>
            </a:r>
            <a:r>
              <a:rPr lang="en-GB" sz="2400" dirty="0"/>
              <a:t> </a:t>
            </a:r>
            <a:r>
              <a:rPr lang="en-GB" sz="2400" b="1" dirty="0" err="1"/>
              <a:t>ordin</a:t>
            </a:r>
            <a:r>
              <a:rPr lang="ro-RO" sz="2400" b="1" dirty="0" err="1"/>
              <a:t>ul</a:t>
            </a:r>
            <a:r>
              <a:rPr lang="en-GB" sz="2400" b="1" dirty="0"/>
              <a:t> 𝒏</a:t>
            </a:r>
            <a:r>
              <a:rPr lang="en-GB" sz="2400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tângulo 1">
                <a:extLst>
                  <a:ext uri="{FF2B5EF4-FFF2-40B4-BE49-F238E27FC236}">
                    <a16:creationId xmlns:a16="http://schemas.microsoft.com/office/drawing/2014/main" id="{3861C1EB-7916-4E8C-B5B4-E87A299164AF}"/>
                  </a:ext>
                </a:extLst>
              </p:cNvPr>
              <p:cNvSpPr/>
              <p:nvPr/>
            </p:nvSpPr>
            <p:spPr>
              <a:xfrm>
                <a:off x="2363511" y="2539712"/>
                <a:ext cx="5490777" cy="1604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ro-RO" sz="2400" dirty="0">
                    <a:solidFill>
                      <a:sysClr val="windowText" lastClr="000000"/>
                    </a:solidFill>
                  </a:rPr>
                  <a:t>Elementele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𝒏𝒏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și anume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având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se numesc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rgbClr val="F25E4F"/>
                    </a:solidFill>
                  </a:rPr>
                  <a:t>elementele diagonale</a:t>
                </a:r>
                <a:r>
                  <a:rPr lang="en-GB" sz="2400" dirty="0">
                    <a:solidFill>
                      <a:srgbClr val="F25E4F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sau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rgbClr val="F25E4F"/>
                    </a:solidFill>
                  </a:rPr>
                  <a:t>elementele p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rincipal</a:t>
                </a:r>
                <a:r>
                  <a:rPr lang="ro-RO" sz="2400" b="1" dirty="0">
                    <a:solidFill>
                      <a:srgbClr val="F25E4F"/>
                    </a:solidFill>
                  </a:rPr>
                  <a:t>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ale matricei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9" name="Retângulo 1">
                <a:extLst>
                  <a:ext uri="{FF2B5EF4-FFF2-40B4-BE49-F238E27FC236}">
                    <a16:creationId xmlns:a16="http://schemas.microsoft.com/office/drawing/2014/main" id="{3861C1EB-7916-4E8C-B5B4-E87A29916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11" y="2539712"/>
                <a:ext cx="5490777" cy="1604670"/>
              </a:xfrm>
              <a:prstGeom prst="rect">
                <a:avLst/>
              </a:prstGeom>
              <a:blipFill>
                <a:blip r:embed="rId22"/>
                <a:stretch>
                  <a:fillRect l="-1556" t="-3042" r="-1778" b="-7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 3">
            <a:extLst>
              <a:ext uri="{FF2B5EF4-FFF2-40B4-BE49-F238E27FC236}">
                <a16:creationId xmlns:a16="http://schemas.microsoft.com/office/drawing/2014/main" id="{074CA792-33A0-4186-AF02-B6B9C304D3B6}"/>
              </a:ext>
            </a:extLst>
          </p:cNvPr>
          <p:cNvSpPr/>
          <p:nvPr/>
        </p:nvSpPr>
        <p:spPr>
          <a:xfrm>
            <a:off x="2363511" y="4071600"/>
            <a:ext cx="5490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Această diagonală a matricei se mai numește și </a:t>
            </a:r>
            <a:r>
              <a:rPr lang="ro-RO" sz="2400" b="1" dirty="0">
                <a:solidFill>
                  <a:srgbClr val="F25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diagonala p</a:t>
            </a:r>
            <a:r>
              <a:rPr lang="en-GB" sz="2400" b="1" dirty="0" err="1">
                <a:solidFill>
                  <a:srgbClr val="F25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rincipal</a:t>
            </a:r>
            <a:r>
              <a:rPr lang="ro-RO" sz="2400" b="1" dirty="0">
                <a:solidFill>
                  <a:srgbClr val="F25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matricei.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024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1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6" name="Retângulo: Cantos Arredondados 45">
            <a:hlinkClick r:id="rId5" action="ppaction://hlinksldjump"/>
            <a:extLst>
              <a:ext uri="{FF2B5EF4-FFF2-40B4-BE49-F238E27FC236}">
                <a16:creationId xmlns:a16="http://schemas.microsoft.com/office/drawing/2014/main" id="{76C10000-420D-438B-A79B-F494E2CB69AD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pătratice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47" name="Retângulo: Cantos Arredondados 46">
            <a:hlinkClick r:id="rId6" action="ppaction://hlinksldjump"/>
            <a:extLst>
              <a:ext uri="{FF2B5EF4-FFF2-40B4-BE49-F238E27FC236}">
                <a16:creationId xmlns:a16="http://schemas.microsoft.com/office/drawing/2014/main" id="{6AC79138-53DD-4496-B320-8ED35D4477D9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triunghiulare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C64F9518-CDA3-4AFE-941D-423A165105C2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MATRICI TRIUNGHIULARE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541A4F-DB71-4D1D-BCAE-467A79ABBC43}"/>
              </a:ext>
            </a:extLst>
          </p:cNvPr>
          <p:cNvSpPr/>
          <p:nvPr/>
        </p:nvSpPr>
        <p:spPr>
          <a:xfrm>
            <a:off x="2364711" y="103957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rgbClr val="F25E4F"/>
                </a:solidFill>
              </a:rPr>
              <a:t>Matricea triunghiulară superioară </a:t>
            </a:r>
            <a:r>
              <a:rPr lang="ro-RO" sz="2400" dirty="0">
                <a:solidFill>
                  <a:sysClr val="windowText" lastClr="000000"/>
                </a:solidFill>
              </a:rPr>
              <a:t>este o matrice pătratică în care </a:t>
            </a:r>
            <a:r>
              <a:rPr lang="ro-RO" sz="2400" b="1" dirty="0">
                <a:solidFill>
                  <a:sysClr val="windowText" lastClr="000000"/>
                </a:solidFill>
              </a:rPr>
              <a:t>toate elementele de sub diagonala principală sunt egale cu zero.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8182238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238" y="1758892"/>
                <a:ext cx="3667200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>
            <a:off x="8520996" y="204985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>
            <a:off x="8152094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099" y="223311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tângulo: Cantos Arredondados 16">
            <a:hlinkClick r:id="rId13" action="ppaction://hlinksldjump"/>
            <a:extLst>
              <a:ext uri="{FF2B5EF4-FFF2-40B4-BE49-F238E27FC236}">
                <a16:creationId xmlns:a16="http://schemas.microsoft.com/office/drawing/2014/main" id="{82C6E79B-9888-43E2-9566-923DB77DB184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identitate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17">
            <a:hlinkClick r:id="rId14" action="ppaction://hlinksldjump"/>
            <a:extLst>
              <a:ext uri="{FF2B5EF4-FFF2-40B4-BE49-F238E27FC236}">
                <a16:creationId xmlns:a16="http://schemas.microsoft.com/office/drawing/2014/main" id="{806DFBBD-4A70-4E15-AE54-B1875CEDC4BB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scalare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18">
            <a:hlinkClick r:id="rId15" action="ppaction://hlinksldjump"/>
            <a:extLst>
              <a:ext uri="{FF2B5EF4-FFF2-40B4-BE49-F238E27FC236}">
                <a16:creationId xmlns:a16="http://schemas.microsoft.com/office/drawing/2014/main" id="{994E3C34-A418-40F4-9082-4E182250A454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n</a:t>
            </a:r>
            <a:r>
              <a:rPr lang="en-GB" b="1" dirty="0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23">
            <a:hlinkClick r:id="rId16" action="ppaction://hlinksldjump"/>
            <a:extLst>
              <a:ext uri="{FF2B5EF4-FFF2-40B4-BE49-F238E27FC236}">
                <a16:creationId xmlns:a16="http://schemas.microsoft.com/office/drawing/2014/main" id="{2D4B519A-A528-43F3-9E63-0BB9DB6D02D3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d</a:t>
            </a:r>
            <a:r>
              <a:rPr lang="en-GB" b="1" dirty="0" err="1">
                <a:solidFill>
                  <a:schemeClr val="tx1"/>
                </a:solidFill>
              </a:rPr>
              <a:t>iagonal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24">
            <a:hlinkClick r:id="rId17" action="ppaction://hlinksldjump"/>
            <a:extLst>
              <a:ext uri="{FF2B5EF4-FFF2-40B4-BE49-F238E27FC236}">
                <a16:creationId xmlns:a16="http://schemas.microsoft.com/office/drawing/2014/main" id="{E4165B1C-BA21-4E2E-9A49-941143F2C924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Încearcă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5" name="Retângulo 76">
            <a:extLst>
              <a:ext uri="{FF2B5EF4-FFF2-40B4-BE49-F238E27FC236}">
                <a16:creationId xmlns:a16="http://schemas.microsoft.com/office/drawing/2014/main" id="{BF1D81A9-8A48-499F-9B86-E7177020DA77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/>
      <p:bldP spid="2" grpId="0"/>
      <p:bldP spid="56" grpId="0"/>
      <p:bldP spid="3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6" name="Retângulo: Cantos Arredondados 45">
            <a:hlinkClick r:id="rId5" action="ppaction://hlinksldjump"/>
            <a:extLst>
              <a:ext uri="{FF2B5EF4-FFF2-40B4-BE49-F238E27FC236}">
                <a16:creationId xmlns:a16="http://schemas.microsoft.com/office/drawing/2014/main" id="{76C10000-420D-438B-A79B-F494E2CB69AD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pătratice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47" name="Retângulo: Cantos Arredondados 46">
            <a:hlinkClick r:id="rId6" action="ppaction://hlinksldjump"/>
            <a:extLst>
              <a:ext uri="{FF2B5EF4-FFF2-40B4-BE49-F238E27FC236}">
                <a16:creationId xmlns:a16="http://schemas.microsoft.com/office/drawing/2014/main" id="{6AC79138-53DD-4496-B320-8ED35D4477D9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triunghiulare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A8DFCA1C-3D6A-42E1-A3D2-93ABB71B4A52}"/>
              </a:ext>
            </a:extLst>
          </p:cNvPr>
          <p:cNvSpPr/>
          <p:nvPr/>
        </p:nvSpPr>
        <p:spPr>
          <a:xfrm>
            <a:off x="2124000" y="3866832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C980B42C-6006-4B08-B77A-097D3F2FD66E}"/>
              </a:ext>
            </a:extLst>
          </p:cNvPr>
          <p:cNvSpPr/>
          <p:nvPr/>
        </p:nvSpPr>
        <p:spPr>
          <a:xfrm>
            <a:off x="2426106" y="402911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</a:t>
            </a:r>
            <a:r>
              <a:rPr lang="ro-RO" sz="2400" b="1" u="sng" dirty="0" err="1">
                <a:solidFill>
                  <a:srgbClr val="29A6FF"/>
                </a:solidFill>
              </a:rPr>
              <a:t>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/>
              <p:nvPr/>
            </p:nvSpPr>
            <p:spPr>
              <a:xfrm>
                <a:off x="3998752" y="4002771"/>
                <a:ext cx="5884688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52" y="4002771"/>
                <a:ext cx="5884688" cy="1471941"/>
              </a:xfrm>
              <a:prstGeom prst="rect">
                <a:avLst/>
              </a:prstGeom>
              <a:blipFill>
                <a:blip r:embed="rId12"/>
                <a:stretch>
                  <a:fillRect r="-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C64F9518-CDA3-4AFE-941D-423A165105C2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MATRICI TRIUNGHIULARE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8182238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238" y="1758892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>
            <a:off x="8520996" y="204985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>
            <a:off x="8152094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099" y="223311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/>
              <p:nvPr/>
            </p:nvSpPr>
            <p:spPr>
              <a:xfrm>
                <a:off x="2369026" y="1935582"/>
                <a:ext cx="5453212" cy="979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sz="2400" dirty="0">
                    <a:solidFill>
                      <a:sysClr val="windowText" lastClr="000000"/>
                    </a:solidFill>
                  </a:rPr>
                  <a:t>este triunghiulară 		        superioară dacă:</a:t>
                </a:r>
                <a:endParaRPr lang="en-GB" sz="2400" dirty="0"/>
              </a:p>
            </p:txBody>
          </p:sp>
        </mc:Choice>
        <mc:Fallback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26" y="1935582"/>
                <a:ext cx="5453212" cy="979051"/>
              </a:xfrm>
              <a:prstGeom prst="rect">
                <a:avLst/>
              </a:prstGeom>
              <a:blipFill>
                <a:blip r:embed="rId14"/>
                <a:stretch>
                  <a:fillRect t="-1875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/>
              <p:nvPr/>
            </p:nvSpPr>
            <p:spPr>
              <a:xfrm>
                <a:off x="3725272" y="2996946"/>
                <a:ext cx="3667200" cy="496674"/>
              </a:xfrm>
              <a:prstGeom prst="rect">
                <a:avLst/>
              </a:prstGeom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pentru toate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b="1" dirty="0"/>
              </a:p>
            </p:txBody>
          </p:sp>
        </mc:Choice>
        <mc:Fallback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272" y="2996946"/>
                <a:ext cx="3667200" cy="496674"/>
              </a:xfrm>
              <a:prstGeom prst="rect">
                <a:avLst/>
              </a:prstGeom>
              <a:blipFill>
                <a:blip r:embed="rId15"/>
                <a:stretch>
                  <a:fillRect t="-7229" b="-20482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EA136401-1071-40DC-B14D-F80BB3D60E57}"/>
              </a:ext>
            </a:extLst>
          </p:cNvPr>
          <p:cNvSpPr/>
          <p:nvPr/>
        </p:nvSpPr>
        <p:spPr>
          <a:xfrm>
            <a:off x="9848667" y="1390148"/>
            <a:ext cx="2165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ysClr val="windowText" lastClr="000000"/>
                </a:solidFill>
              </a:rPr>
              <a:t>Astfel:</a:t>
            </a:r>
            <a:endParaRPr lang="en-GB" sz="2400" dirty="0"/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89207C4E-304D-4798-A31A-1A31F402A653}"/>
              </a:ext>
            </a:extLst>
          </p:cNvPr>
          <p:cNvSpPr/>
          <p:nvPr/>
        </p:nvSpPr>
        <p:spPr>
          <a:xfrm>
            <a:off x="2174919" y="5796282"/>
            <a:ext cx="9403655" cy="91940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ysClr val="windowText" lastClr="000000"/>
                </a:solidFill>
              </a:rPr>
              <a:t>Observați </a:t>
            </a:r>
            <a:r>
              <a:rPr lang="ro-RO" sz="2400" dirty="0">
                <a:solidFill>
                  <a:sysClr val="windowText" lastClr="000000"/>
                </a:solidFill>
              </a:rPr>
              <a:t>că nu se face referire la </a:t>
            </a:r>
            <a:r>
              <a:rPr lang="ro-RO" sz="2400" b="1" dirty="0">
                <a:solidFill>
                  <a:sysClr val="windowText" lastClr="000000"/>
                </a:solidFill>
              </a:rPr>
              <a:t>elementele diagonalei principale </a:t>
            </a:r>
            <a:r>
              <a:rPr lang="ro-RO" sz="2400" dirty="0">
                <a:solidFill>
                  <a:sysClr val="windowText" lastClr="000000"/>
                </a:solidFill>
              </a:rPr>
              <a:t>sau a </a:t>
            </a:r>
            <a:r>
              <a:rPr lang="ro-RO" sz="2400" b="1" dirty="0">
                <a:solidFill>
                  <a:sysClr val="windowText" lastClr="000000"/>
                </a:solidFill>
              </a:rPr>
              <a:t>altor elemente </a:t>
            </a:r>
            <a:r>
              <a:rPr lang="ro-RO" sz="2400" dirty="0">
                <a:solidFill>
                  <a:sysClr val="windowText" lastClr="000000"/>
                </a:solidFill>
              </a:rPr>
              <a:t>care pot fi de asemenea nule (sau nu)!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Triângulo retângulo 31">
            <a:extLst>
              <a:ext uri="{FF2B5EF4-FFF2-40B4-BE49-F238E27FC236}">
                <a16:creationId xmlns:a16="http://schemas.microsoft.com/office/drawing/2014/main" id="{0CB91601-D080-4BE7-BE03-BEBE0E48A36E}"/>
              </a:ext>
            </a:extLst>
          </p:cNvPr>
          <p:cNvSpPr/>
          <p:nvPr/>
        </p:nvSpPr>
        <p:spPr>
          <a:xfrm>
            <a:off x="4180954" y="4641969"/>
            <a:ext cx="580098" cy="489234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riângulo retângulo 32">
            <a:extLst>
              <a:ext uri="{FF2B5EF4-FFF2-40B4-BE49-F238E27FC236}">
                <a16:creationId xmlns:a16="http://schemas.microsoft.com/office/drawing/2014/main" id="{88AA6A3E-EEB2-4BCB-9102-E4C405FEB06F}"/>
              </a:ext>
            </a:extLst>
          </p:cNvPr>
          <p:cNvSpPr/>
          <p:nvPr/>
        </p:nvSpPr>
        <p:spPr>
          <a:xfrm>
            <a:off x="5710169" y="4447794"/>
            <a:ext cx="1263386" cy="817296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riângulo retângulo 33">
            <a:extLst>
              <a:ext uri="{FF2B5EF4-FFF2-40B4-BE49-F238E27FC236}">
                <a16:creationId xmlns:a16="http://schemas.microsoft.com/office/drawing/2014/main" id="{929BF03A-CFB4-4A65-B78D-A21C0DAD537B}"/>
              </a:ext>
            </a:extLst>
          </p:cNvPr>
          <p:cNvSpPr/>
          <p:nvPr/>
        </p:nvSpPr>
        <p:spPr>
          <a:xfrm>
            <a:off x="7457601" y="4301576"/>
            <a:ext cx="1616061" cy="1132944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riângulo retângulo 34">
            <a:extLst>
              <a:ext uri="{FF2B5EF4-FFF2-40B4-BE49-F238E27FC236}">
                <a16:creationId xmlns:a16="http://schemas.microsoft.com/office/drawing/2014/main" id="{58C73F13-D22D-49E2-8867-ED2591483637}"/>
              </a:ext>
            </a:extLst>
          </p:cNvPr>
          <p:cNvSpPr/>
          <p:nvPr/>
        </p:nvSpPr>
        <p:spPr>
          <a:xfrm flipH="1" flipV="1">
            <a:off x="5398111" y="4261384"/>
            <a:ext cx="1721440" cy="1132944"/>
          </a:xfrm>
          <a:prstGeom prst="rtTriangl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riângulo retângulo 35">
            <a:extLst>
              <a:ext uri="{FF2B5EF4-FFF2-40B4-BE49-F238E27FC236}">
                <a16:creationId xmlns:a16="http://schemas.microsoft.com/office/drawing/2014/main" id="{69E17B7F-6D3A-459D-B024-FEC382C55D9C}"/>
              </a:ext>
            </a:extLst>
          </p:cNvPr>
          <p:cNvSpPr/>
          <p:nvPr/>
        </p:nvSpPr>
        <p:spPr>
          <a:xfrm flipH="1" flipV="1">
            <a:off x="4028040" y="4445999"/>
            <a:ext cx="1143890" cy="899723"/>
          </a:xfrm>
          <a:prstGeom prst="rtTriangl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riângulo retângulo 36">
            <a:extLst>
              <a:ext uri="{FF2B5EF4-FFF2-40B4-BE49-F238E27FC236}">
                <a16:creationId xmlns:a16="http://schemas.microsoft.com/office/drawing/2014/main" id="{898644D6-60B6-465C-B6A2-2C69AFD80AF2}"/>
              </a:ext>
            </a:extLst>
          </p:cNvPr>
          <p:cNvSpPr/>
          <p:nvPr/>
        </p:nvSpPr>
        <p:spPr>
          <a:xfrm flipH="1" flipV="1">
            <a:off x="7126864" y="4102833"/>
            <a:ext cx="2067377" cy="1471940"/>
          </a:xfrm>
          <a:prstGeom prst="rtTriangl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ângulo: Cantos Arredondados 16">
            <a:hlinkClick r:id="rId16" action="ppaction://hlinksldjump"/>
            <a:extLst>
              <a:ext uri="{FF2B5EF4-FFF2-40B4-BE49-F238E27FC236}">
                <a16:creationId xmlns:a16="http://schemas.microsoft.com/office/drawing/2014/main" id="{63F34B1B-DC19-42D6-8F98-C55413BF5A7F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identitate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17">
            <a:hlinkClick r:id="rId17" action="ppaction://hlinksldjump"/>
            <a:extLst>
              <a:ext uri="{FF2B5EF4-FFF2-40B4-BE49-F238E27FC236}">
                <a16:creationId xmlns:a16="http://schemas.microsoft.com/office/drawing/2014/main" id="{6A370FC3-2B53-4B37-8837-BCBC24CD73BB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scalare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18">
            <a:hlinkClick r:id="rId18" action="ppaction://hlinksldjump"/>
            <a:extLst>
              <a:ext uri="{FF2B5EF4-FFF2-40B4-BE49-F238E27FC236}">
                <a16:creationId xmlns:a16="http://schemas.microsoft.com/office/drawing/2014/main" id="{4A01AC4C-4A02-4409-AFCC-370A31458F46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n</a:t>
            </a:r>
            <a:r>
              <a:rPr lang="en-GB" b="1" dirty="0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23">
            <a:hlinkClick r:id="rId19" action="ppaction://hlinksldjump"/>
            <a:extLst>
              <a:ext uri="{FF2B5EF4-FFF2-40B4-BE49-F238E27FC236}">
                <a16:creationId xmlns:a16="http://schemas.microsoft.com/office/drawing/2014/main" id="{0A3C32F0-2BD7-4846-ADEC-67D77924F052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d</a:t>
            </a:r>
            <a:r>
              <a:rPr lang="en-GB" b="1" dirty="0" err="1">
                <a:solidFill>
                  <a:schemeClr val="tx1"/>
                </a:solidFill>
              </a:rPr>
              <a:t>iagonal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24">
            <a:hlinkClick r:id="rId20" action="ppaction://hlinksldjump"/>
            <a:extLst>
              <a:ext uri="{FF2B5EF4-FFF2-40B4-BE49-F238E27FC236}">
                <a16:creationId xmlns:a16="http://schemas.microsoft.com/office/drawing/2014/main" id="{05D58C02-A91F-4CAE-9564-AE9FEFB53688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Încearcă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43" name="Retângulo 76">
            <a:extLst>
              <a:ext uri="{FF2B5EF4-FFF2-40B4-BE49-F238E27FC236}">
                <a16:creationId xmlns:a16="http://schemas.microsoft.com/office/drawing/2014/main" id="{5C870CAD-4351-40A8-B6A3-6202288D0CA4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64" name="Retângulo 1">
            <a:extLst>
              <a:ext uri="{FF2B5EF4-FFF2-40B4-BE49-F238E27FC236}">
                <a16:creationId xmlns:a16="http://schemas.microsoft.com/office/drawing/2014/main" id="{64F87598-754C-4734-A488-ABFFAC7AB5E9}"/>
              </a:ext>
            </a:extLst>
          </p:cNvPr>
          <p:cNvSpPr/>
          <p:nvPr/>
        </p:nvSpPr>
        <p:spPr>
          <a:xfrm>
            <a:off x="2364711" y="103957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rgbClr val="F25E4F"/>
                </a:solidFill>
              </a:rPr>
              <a:t>Matricea triunghiulară superioară </a:t>
            </a:r>
            <a:r>
              <a:rPr lang="ro-RO" sz="2400" dirty="0">
                <a:solidFill>
                  <a:sysClr val="windowText" lastClr="000000"/>
                </a:solidFill>
              </a:rPr>
              <a:t>este o matrice pătratică în care </a:t>
            </a:r>
            <a:r>
              <a:rPr lang="ro-RO" sz="2400" b="1" dirty="0">
                <a:solidFill>
                  <a:sysClr val="windowText" lastClr="000000"/>
                </a:solidFill>
              </a:rPr>
              <a:t>toate elementele de sub diagonala principală sunt egale cu zero.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4" grpId="0"/>
      <p:bldP spid="59" grpId="0" animBg="1"/>
      <p:bldP spid="60" grpId="0"/>
      <p:bldP spid="6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7" grpId="0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C64F9518-CDA3-4AFE-941D-423A165105C2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MATRICI TRIUNGHIULARE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541A4F-DB71-4D1D-BCAE-467A79ABBC43}"/>
              </a:ext>
            </a:extLst>
          </p:cNvPr>
          <p:cNvSpPr/>
          <p:nvPr/>
        </p:nvSpPr>
        <p:spPr>
          <a:xfrm>
            <a:off x="2364711" y="96175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rgbClr val="F25E4F"/>
                </a:solidFill>
              </a:rPr>
              <a:t>Matricea triunghiulară inferioară </a:t>
            </a:r>
            <a:r>
              <a:rPr lang="ro-RO" sz="2400" dirty="0">
                <a:solidFill>
                  <a:sysClr val="windowText" lastClr="000000"/>
                </a:solidFill>
              </a:rPr>
              <a:t>este o matrice pătratică în care </a:t>
            </a:r>
            <a:r>
              <a:rPr lang="ro-RO" sz="2400" b="1" dirty="0">
                <a:solidFill>
                  <a:sysClr val="windowText" lastClr="000000"/>
                </a:solidFill>
              </a:rPr>
              <a:t>toate elementele de deasupra diagonalei principale sunt egale cu zero.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 flipH="1" flipV="1">
            <a:off x="8541806" y="179359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 flipH="1">
            <a:off x="11149434" y="253800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07377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tângulo: Cantos Arredondados 45">
            <a:hlinkClick r:id="rId13" action="ppaction://hlinksldjump"/>
            <a:extLst>
              <a:ext uri="{FF2B5EF4-FFF2-40B4-BE49-F238E27FC236}">
                <a16:creationId xmlns:a16="http://schemas.microsoft.com/office/drawing/2014/main" id="{61E935F9-597F-46B4-B14A-3C02BA936282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pătratice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24" name="Retângulo: Cantos Arredondados 46">
            <a:hlinkClick r:id="rId14" action="ppaction://hlinksldjump"/>
            <a:extLst>
              <a:ext uri="{FF2B5EF4-FFF2-40B4-BE49-F238E27FC236}">
                <a16:creationId xmlns:a16="http://schemas.microsoft.com/office/drawing/2014/main" id="{DAA1A306-197A-4688-A2B4-62F504F878A3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triunghiulare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16">
            <a:hlinkClick r:id="rId15" action="ppaction://hlinksldjump"/>
            <a:extLst>
              <a:ext uri="{FF2B5EF4-FFF2-40B4-BE49-F238E27FC236}">
                <a16:creationId xmlns:a16="http://schemas.microsoft.com/office/drawing/2014/main" id="{40163044-9600-4C47-BEDB-077F366229A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identitate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17">
            <a:hlinkClick r:id="rId16" action="ppaction://hlinksldjump"/>
            <a:extLst>
              <a:ext uri="{FF2B5EF4-FFF2-40B4-BE49-F238E27FC236}">
                <a16:creationId xmlns:a16="http://schemas.microsoft.com/office/drawing/2014/main" id="{645F528F-2096-484E-8707-B439FE09239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scalare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18">
            <a:hlinkClick r:id="rId17" action="ppaction://hlinksldjump"/>
            <a:extLst>
              <a:ext uri="{FF2B5EF4-FFF2-40B4-BE49-F238E27FC236}">
                <a16:creationId xmlns:a16="http://schemas.microsoft.com/office/drawing/2014/main" id="{B4698273-9A1E-4BF1-AC50-A9F960037093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n</a:t>
            </a:r>
            <a:r>
              <a:rPr lang="en-GB" b="1" dirty="0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23">
            <a:hlinkClick r:id="rId18" action="ppaction://hlinksldjump"/>
            <a:extLst>
              <a:ext uri="{FF2B5EF4-FFF2-40B4-BE49-F238E27FC236}">
                <a16:creationId xmlns:a16="http://schemas.microsoft.com/office/drawing/2014/main" id="{37FFFD72-E603-43FB-94F8-CF23F863110D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d</a:t>
            </a:r>
            <a:r>
              <a:rPr lang="en-GB" b="1" dirty="0" err="1">
                <a:solidFill>
                  <a:schemeClr val="tx1"/>
                </a:solidFill>
              </a:rPr>
              <a:t>iagonal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24">
            <a:hlinkClick r:id="rId19" action="ppaction://hlinksldjump"/>
            <a:extLst>
              <a:ext uri="{FF2B5EF4-FFF2-40B4-BE49-F238E27FC236}">
                <a16:creationId xmlns:a16="http://schemas.microsoft.com/office/drawing/2014/main" id="{95D5609B-CC77-408C-B10F-649CB4479DD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Încearcă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3" name="Retângulo 76">
            <a:extLst>
              <a:ext uri="{FF2B5EF4-FFF2-40B4-BE49-F238E27FC236}">
                <a16:creationId xmlns:a16="http://schemas.microsoft.com/office/drawing/2014/main" id="{21ACC391-B3D7-4452-BCD2-7A6136D2E028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7918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  <p:bldP spid="56" grpId="0"/>
      <p:bldP spid="3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A8DFCA1C-3D6A-42E1-A3D2-93ABB71B4A52}"/>
              </a:ext>
            </a:extLst>
          </p:cNvPr>
          <p:cNvSpPr/>
          <p:nvPr/>
        </p:nvSpPr>
        <p:spPr>
          <a:xfrm>
            <a:off x="2124000" y="3866832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C980B42C-6006-4B08-B77A-097D3F2FD66E}"/>
              </a:ext>
            </a:extLst>
          </p:cNvPr>
          <p:cNvSpPr/>
          <p:nvPr/>
        </p:nvSpPr>
        <p:spPr>
          <a:xfrm>
            <a:off x="2426106" y="402911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</a:t>
            </a:r>
            <a:r>
              <a:rPr lang="ro-RO" sz="2400" b="1" u="sng" dirty="0" err="1">
                <a:solidFill>
                  <a:srgbClr val="29A6FF"/>
                </a:solidFill>
              </a:rPr>
              <a:t>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/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C64F9518-CDA3-4AFE-941D-423A165105C2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MATRICI TRIUNGHIULARE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 flipH="1" flipV="1">
            <a:off x="8541806" y="179359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 flipH="1">
            <a:off x="11149434" y="253800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07377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/>
              <p:nvPr/>
            </p:nvSpPr>
            <p:spPr>
              <a:xfrm>
                <a:off x="2405049" y="1835930"/>
                <a:ext cx="5088575" cy="979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sz="2400" dirty="0">
                    <a:solidFill>
                      <a:sysClr val="windowText" lastClr="000000"/>
                    </a:solidFill>
                  </a:rPr>
                  <a:t>este triunghiulară 		        inferioară dacă:</a:t>
                </a:r>
                <a:endParaRPr lang="en-GB" sz="2400" dirty="0"/>
              </a:p>
            </p:txBody>
          </p:sp>
        </mc:Choice>
        <mc:Fallback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049" y="1835930"/>
                <a:ext cx="5088575" cy="979051"/>
              </a:xfrm>
              <a:prstGeom prst="rect">
                <a:avLst/>
              </a:prstGeom>
              <a:blipFill>
                <a:blip r:embed="rId14"/>
                <a:stretch>
                  <a:fillRect t="-1863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/>
              <p:nvPr/>
            </p:nvSpPr>
            <p:spPr>
              <a:xfrm>
                <a:off x="3641311" y="2996946"/>
                <a:ext cx="3790071" cy="496674"/>
              </a:xfrm>
              <a:prstGeom prst="rect">
                <a:avLst/>
              </a:prstGeom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pentru toate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b="1" dirty="0"/>
              </a:p>
            </p:txBody>
          </p:sp>
        </mc:Choice>
        <mc:Fallback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311" y="2996946"/>
                <a:ext cx="3790071" cy="496674"/>
              </a:xfrm>
              <a:prstGeom prst="rect">
                <a:avLst/>
              </a:prstGeom>
              <a:blipFill>
                <a:blip r:embed="rId15"/>
                <a:stretch>
                  <a:fillRect t="-7229" b="-20482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EA136401-1071-40DC-B14D-F80BB3D60E57}"/>
              </a:ext>
            </a:extLst>
          </p:cNvPr>
          <p:cNvSpPr/>
          <p:nvPr/>
        </p:nvSpPr>
        <p:spPr>
          <a:xfrm>
            <a:off x="10627079" y="1309114"/>
            <a:ext cx="2382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ysClr val="windowText" lastClr="000000"/>
                </a:solidFill>
              </a:rPr>
              <a:t>Astfel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  <a:endParaRPr lang="en-GB" sz="2400" dirty="0"/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89207C4E-304D-4798-A31A-1A31F402A653}"/>
              </a:ext>
            </a:extLst>
          </p:cNvPr>
          <p:cNvSpPr/>
          <p:nvPr/>
        </p:nvSpPr>
        <p:spPr>
          <a:xfrm>
            <a:off x="2174919" y="5796282"/>
            <a:ext cx="9403655" cy="91940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ysClr val="windowText" lastClr="000000"/>
                </a:solidFill>
              </a:rPr>
              <a:t>Observați </a:t>
            </a:r>
            <a:r>
              <a:rPr lang="ro-RO" sz="2400" dirty="0">
                <a:solidFill>
                  <a:sysClr val="windowText" lastClr="000000"/>
                </a:solidFill>
              </a:rPr>
              <a:t>din nou că nu se face referire la </a:t>
            </a:r>
            <a:r>
              <a:rPr lang="ro-RO" sz="2400" b="1" dirty="0">
                <a:solidFill>
                  <a:sysClr val="windowText" lastClr="000000"/>
                </a:solidFill>
              </a:rPr>
              <a:t>elementele diagonalei principale </a:t>
            </a:r>
            <a:r>
              <a:rPr lang="ro-RO" sz="2400" dirty="0">
                <a:solidFill>
                  <a:sysClr val="windowText" lastClr="000000"/>
                </a:solidFill>
              </a:rPr>
              <a:t>sau a </a:t>
            </a:r>
            <a:r>
              <a:rPr lang="ro-RO" sz="2400" b="1" dirty="0">
                <a:solidFill>
                  <a:sysClr val="windowText" lastClr="000000"/>
                </a:solidFill>
              </a:rPr>
              <a:t>altor elemente </a:t>
            </a:r>
            <a:r>
              <a:rPr lang="ro-RO" sz="2400" dirty="0">
                <a:solidFill>
                  <a:sysClr val="windowText" lastClr="000000"/>
                </a:solidFill>
              </a:rPr>
              <a:t>care pot fi de asemenea nule (sau nu)!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978FD384-4A98-4D2B-852B-E1B91F9EB7B6}"/>
              </a:ext>
            </a:extLst>
          </p:cNvPr>
          <p:cNvSpPr/>
          <p:nvPr/>
        </p:nvSpPr>
        <p:spPr>
          <a:xfrm>
            <a:off x="4129086" y="4361327"/>
            <a:ext cx="865507" cy="723581"/>
          </a:xfrm>
          <a:custGeom>
            <a:avLst/>
            <a:gdLst>
              <a:gd name="connsiteX0" fmla="*/ 161560 w 865507"/>
              <a:gd name="connsiteY0" fmla="*/ 19754 h 723581"/>
              <a:gd name="connsiteX1" fmla="*/ 864945 w 865507"/>
              <a:gd name="connsiteY1" fmla="*/ 592510 h 723581"/>
              <a:gd name="connsiteX2" fmla="*/ 61077 w 865507"/>
              <a:gd name="connsiteY2" fmla="*/ 682946 h 723581"/>
              <a:gd name="connsiteX3" fmla="*/ 71125 w 865507"/>
              <a:gd name="connsiteY3" fmla="*/ 59948 h 723581"/>
              <a:gd name="connsiteX4" fmla="*/ 191705 w 865507"/>
              <a:gd name="connsiteY4" fmla="*/ 59948 h 7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507" h="723581">
                <a:moveTo>
                  <a:pt x="161560" y="19754"/>
                </a:moveTo>
                <a:cubicBezTo>
                  <a:pt x="521626" y="250866"/>
                  <a:pt x="881692" y="481978"/>
                  <a:pt x="864945" y="592510"/>
                </a:cubicBezTo>
                <a:cubicBezTo>
                  <a:pt x="848198" y="703042"/>
                  <a:pt x="193380" y="771706"/>
                  <a:pt x="61077" y="682946"/>
                </a:cubicBezTo>
                <a:cubicBezTo>
                  <a:pt x="-71226" y="594186"/>
                  <a:pt x="49354" y="163781"/>
                  <a:pt x="71125" y="59948"/>
                </a:cubicBezTo>
                <a:cubicBezTo>
                  <a:pt x="92896" y="-43885"/>
                  <a:pt x="142300" y="8031"/>
                  <a:pt x="191705" y="59948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B679CD12-6974-4CDA-BD1B-CD9CBBAEEC61}"/>
              </a:ext>
            </a:extLst>
          </p:cNvPr>
          <p:cNvSpPr/>
          <p:nvPr/>
        </p:nvSpPr>
        <p:spPr>
          <a:xfrm>
            <a:off x="5264592" y="4128972"/>
            <a:ext cx="1604753" cy="1158329"/>
          </a:xfrm>
          <a:custGeom>
            <a:avLst/>
            <a:gdLst>
              <a:gd name="connsiteX0" fmla="*/ 161560 w 865507"/>
              <a:gd name="connsiteY0" fmla="*/ 19754 h 723581"/>
              <a:gd name="connsiteX1" fmla="*/ 864945 w 865507"/>
              <a:gd name="connsiteY1" fmla="*/ 592510 h 723581"/>
              <a:gd name="connsiteX2" fmla="*/ 61077 w 865507"/>
              <a:gd name="connsiteY2" fmla="*/ 682946 h 723581"/>
              <a:gd name="connsiteX3" fmla="*/ 71125 w 865507"/>
              <a:gd name="connsiteY3" fmla="*/ 59948 h 723581"/>
              <a:gd name="connsiteX4" fmla="*/ 191705 w 865507"/>
              <a:gd name="connsiteY4" fmla="*/ 59948 h 7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507" h="723581">
                <a:moveTo>
                  <a:pt x="161560" y="19754"/>
                </a:moveTo>
                <a:cubicBezTo>
                  <a:pt x="521626" y="250866"/>
                  <a:pt x="881692" y="481978"/>
                  <a:pt x="864945" y="592510"/>
                </a:cubicBezTo>
                <a:cubicBezTo>
                  <a:pt x="848198" y="703042"/>
                  <a:pt x="193380" y="771706"/>
                  <a:pt x="61077" y="682946"/>
                </a:cubicBezTo>
                <a:cubicBezTo>
                  <a:pt x="-71226" y="594186"/>
                  <a:pt x="49354" y="163781"/>
                  <a:pt x="71125" y="59948"/>
                </a:cubicBezTo>
                <a:cubicBezTo>
                  <a:pt x="92896" y="-43885"/>
                  <a:pt x="142300" y="8031"/>
                  <a:pt x="191705" y="59948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13CFA37C-3B68-4A9C-B8B7-BA369DC22306}"/>
              </a:ext>
            </a:extLst>
          </p:cNvPr>
          <p:cNvSpPr/>
          <p:nvPr/>
        </p:nvSpPr>
        <p:spPr>
          <a:xfrm>
            <a:off x="7079364" y="4049861"/>
            <a:ext cx="1893814" cy="1471941"/>
          </a:xfrm>
          <a:custGeom>
            <a:avLst/>
            <a:gdLst>
              <a:gd name="connsiteX0" fmla="*/ 161560 w 865507"/>
              <a:gd name="connsiteY0" fmla="*/ 19754 h 723581"/>
              <a:gd name="connsiteX1" fmla="*/ 864945 w 865507"/>
              <a:gd name="connsiteY1" fmla="*/ 592510 h 723581"/>
              <a:gd name="connsiteX2" fmla="*/ 61077 w 865507"/>
              <a:gd name="connsiteY2" fmla="*/ 682946 h 723581"/>
              <a:gd name="connsiteX3" fmla="*/ 71125 w 865507"/>
              <a:gd name="connsiteY3" fmla="*/ 59948 h 723581"/>
              <a:gd name="connsiteX4" fmla="*/ 191705 w 865507"/>
              <a:gd name="connsiteY4" fmla="*/ 59948 h 7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507" h="723581">
                <a:moveTo>
                  <a:pt x="161560" y="19754"/>
                </a:moveTo>
                <a:cubicBezTo>
                  <a:pt x="521626" y="250866"/>
                  <a:pt x="881692" y="481978"/>
                  <a:pt x="864945" y="592510"/>
                </a:cubicBezTo>
                <a:cubicBezTo>
                  <a:pt x="848198" y="703042"/>
                  <a:pt x="193380" y="771706"/>
                  <a:pt x="61077" y="682946"/>
                </a:cubicBezTo>
                <a:cubicBezTo>
                  <a:pt x="-71226" y="594186"/>
                  <a:pt x="49354" y="163781"/>
                  <a:pt x="71125" y="59948"/>
                </a:cubicBezTo>
                <a:cubicBezTo>
                  <a:pt x="92896" y="-43885"/>
                  <a:pt x="142300" y="8031"/>
                  <a:pt x="191705" y="59948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tângulo: Cantos Arredondados 45">
            <a:hlinkClick r:id="rId16" action="ppaction://hlinksldjump"/>
            <a:extLst>
              <a:ext uri="{FF2B5EF4-FFF2-40B4-BE49-F238E27FC236}">
                <a16:creationId xmlns:a16="http://schemas.microsoft.com/office/drawing/2014/main" id="{ACAB91C3-3A08-45DA-A930-A66DA3B0B5F9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pătratice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34" name="Retângulo: Cantos Arredondados 46">
            <a:hlinkClick r:id="rId17" action="ppaction://hlinksldjump"/>
            <a:extLst>
              <a:ext uri="{FF2B5EF4-FFF2-40B4-BE49-F238E27FC236}">
                <a16:creationId xmlns:a16="http://schemas.microsoft.com/office/drawing/2014/main" id="{393735DB-D072-4CCD-9A97-FCD6C9B1FAC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triunghiulare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16">
            <a:hlinkClick r:id="rId18" action="ppaction://hlinksldjump"/>
            <a:extLst>
              <a:ext uri="{FF2B5EF4-FFF2-40B4-BE49-F238E27FC236}">
                <a16:creationId xmlns:a16="http://schemas.microsoft.com/office/drawing/2014/main" id="{3BC7EE67-1528-48E8-A683-F1FEA270259D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identitate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17">
            <a:hlinkClick r:id="rId19" action="ppaction://hlinksldjump"/>
            <a:extLst>
              <a:ext uri="{FF2B5EF4-FFF2-40B4-BE49-F238E27FC236}">
                <a16:creationId xmlns:a16="http://schemas.microsoft.com/office/drawing/2014/main" id="{5C8D7F9D-CAC5-43C6-AAB0-DB1DDCC09DB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scalare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18">
            <a:hlinkClick r:id="rId20" action="ppaction://hlinksldjump"/>
            <a:extLst>
              <a:ext uri="{FF2B5EF4-FFF2-40B4-BE49-F238E27FC236}">
                <a16:creationId xmlns:a16="http://schemas.microsoft.com/office/drawing/2014/main" id="{C0C98ADD-1535-468F-BFB8-9683D4E5689E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n</a:t>
            </a:r>
            <a:r>
              <a:rPr lang="en-GB" b="1" dirty="0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23">
            <a:hlinkClick r:id="rId21" action="ppaction://hlinksldjump"/>
            <a:extLst>
              <a:ext uri="{FF2B5EF4-FFF2-40B4-BE49-F238E27FC236}">
                <a16:creationId xmlns:a16="http://schemas.microsoft.com/office/drawing/2014/main" id="{C43D602B-5950-436B-800F-A9A5959FC4F5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d</a:t>
            </a:r>
            <a:r>
              <a:rPr lang="en-GB" b="1" dirty="0" err="1">
                <a:solidFill>
                  <a:schemeClr val="tx1"/>
                </a:solidFill>
              </a:rPr>
              <a:t>iagonal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24">
            <a:hlinkClick r:id="rId22" action="ppaction://hlinksldjump"/>
            <a:extLst>
              <a:ext uri="{FF2B5EF4-FFF2-40B4-BE49-F238E27FC236}">
                <a16:creationId xmlns:a16="http://schemas.microsoft.com/office/drawing/2014/main" id="{F86F240A-207D-4E85-A62A-D6469F998D7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Încearcă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42" name="Retângulo 1">
            <a:extLst>
              <a:ext uri="{FF2B5EF4-FFF2-40B4-BE49-F238E27FC236}">
                <a16:creationId xmlns:a16="http://schemas.microsoft.com/office/drawing/2014/main" id="{0E35A67D-3D6A-46E7-B505-74A23DDB3D32}"/>
              </a:ext>
            </a:extLst>
          </p:cNvPr>
          <p:cNvSpPr/>
          <p:nvPr/>
        </p:nvSpPr>
        <p:spPr>
          <a:xfrm>
            <a:off x="2364711" y="96175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rgbClr val="F25E4F"/>
                </a:solidFill>
              </a:rPr>
              <a:t>Matricea triunghiulară inferioară </a:t>
            </a:r>
            <a:r>
              <a:rPr lang="ro-RO" sz="2400" dirty="0">
                <a:solidFill>
                  <a:sysClr val="windowText" lastClr="000000"/>
                </a:solidFill>
              </a:rPr>
              <a:t>este o matrice pătratică în care </a:t>
            </a:r>
            <a:r>
              <a:rPr lang="ro-RO" sz="2400" b="1" dirty="0">
                <a:solidFill>
                  <a:sysClr val="windowText" lastClr="000000"/>
                </a:solidFill>
              </a:rPr>
              <a:t>toate elementele de deasupra diagonalei principale sunt egale cu zero.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4" grpId="0"/>
      <p:bldP spid="59" grpId="0" animBg="1"/>
      <p:bldP spid="60" grpId="0"/>
      <p:bldP spid="61" grpId="0"/>
      <p:bldP spid="9" grpId="0" animBg="1"/>
      <p:bldP spid="37" grpId="0" animBg="1"/>
      <p:bldP spid="38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BC42CBA-1D98-4DD5-8CD6-2A71F05C70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EDB4CAAD-366B-412B-BA21-5BCA601EF1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2" name="Retângulo: Cantos Arredondados 41">
            <a:hlinkClick r:id="rId5" action="ppaction://hlinksldjump"/>
            <a:extLst>
              <a:ext uri="{FF2B5EF4-FFF2-40B4-BE49-F238E27FC236}">
                <a16:creationId xmlns:a16="http://schemas.microsoft.com/office/drawing/2014/main" id="{5FF3DA2F-AEB6-41B9-BB0F-BE28B0227494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triunghiulare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1A2CB8DA-B191-43EE-8460-9345C959A82C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d</a:t>
            </a:r>
            <a:r>
              <a:rPr lang="en-GB" b="1" dirty="0" err="1">
                <a:solidFill>
                  <a:schemeClr val="tx1"/>
                </a:solidFill>
              </a:rPr>
              <a:t>iagonal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AFA975DA-8373-4561-A804-9E5859588BBD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10E01E93-31CB-4E4E-A30E-69B45E8356A3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MATRICI DIAGONALE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EE5F2814-9599-4462-91B3-463376024951}"/>
              </a:ext>
            </a:extLst>
          </p:cNvPr>
          <p:cNvSpPr/>
          <p:nvPr/>
        </p:nvSpPr>
        <p:spPr>
          <a:xfrm>
            <a:off x="2364711" y="981213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rgbClr val="F25E4F"/>
                </a:solidFill>
              </a:rPr>
              <a:t>O matrice diagonală </a:t>
            </a:r>
            <a:r>
              <a:rPr lang="ro-RO" sz="2400" dirty="0">
                <a:solidFill>
                  <a:sysClr val="windowText" lastClr="000000"/>
                </a:solidFill>
              </a:rPr>
              <a:t>este o matrice în care </a:t>
            </a:r>
            <a:r>
              <a:rPr lang="ro-RO" sz="2400" b="1" dirty="0">
                <a:solidFill>
                  <a:sysClr val="windowText" lastClr="000000"/>
                </a:solidFill>
              </a:rPr>
              <a:t>toate elementele dinafara diagonalei principale sunt egale cu zero</a:t>
            </a:r>
            <a:r>
              <a:rPr lang="ro-RO" sz="2400" dirty="0">
                <a:solidFill>
                  <a:sysClr val="windowText" lastClr="000000"/>
                </a:solidFill>
              </a:rPr>
              <a:t>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/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riângulo retângulo 55">
            <a:extLst>
              <a:ext uri="{FF2B5EF4-FFF2-40B4-BE49-F238E27FC236}">
                <a16:creationId xmlns:a16="http://schemas.microsoft.com/office/drawing/2014/main" id="{210FD517-7C79-4080-94CD-67DF03D22636}"/>
              </a:ext>
            </a:extLst>
          </p:cNvPr>
          <p:cNvSpPr/>
          <p:nvPr/>
        </p:nvSpPr>
        <p:spPr>
          <a:xfrm flipH="1" flipV="1">
            <a:off x="8541806" y="179359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F371826F-E2D4-4762-871D-A8AFAB774889}"/>
              </a:ext>
            </a:extLst>
          </p:cNvPr>
          <p:cNvCxnSpPr>
            <a:cxnSpLocks/>
          </p:cNvCxnSpPr>
          <p:nvPr/>
        </p:nvCxnSpPr>
        <p:spPr>
          <a:xfrm flipH="1">
            <a:off x="11149434" y="253800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 de Texto 2">
            <a:extLst>
              <a:ext uri="{FF2B5EF4-FFF2-40B4-BE49-F238E27FC236}">
                <a16:creationId xmlns:a16="http://schemas.microsoft.com/office/drawing/2014/main" id="{E49FFDDB-100D-4F79-AD9B-98FAC7957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07377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riângulo retângulo 65">
            <a:extLst>
              <a:ext uri="{FF2B5EF4-FFF2-40B4-BE49-F238E27FC236}">
                <a16:creationId xmlns:a16="http://schemas.microsoft.com/office/drawing/2014/main" id="{14371E43-9C3E-4414-9E50-AC075CAE7C47}"/>
              </a:ext>
            </a:extLst>
          </p:cNvPr>
          <p:cNvSpPr/>
          <p:nvPr/>
        </p:nvSpPr>
        <p:spPr>
          <a:xfrm>
            <a:off x="8110010" y="204985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Conexão reta unidirecional 66">
            <a:extLst>
              <a:ext uri="{FF2B5EF4-FFF2-40B4-BE49-F238E27FC236}">
                <a16:creationId xmlns:a16="http://schemas.microsoft.com/office/drawing/2014/main" id="{67EBF9F1-DFAA-4919-A90D-A76FE977E2AA}"/>
              </a:ext>
            </a:extLst>
          </p:cNvPr>
          <p:cNvCxnSpPr>
            <a:cxnSpLocks/>
          </p:cNvCxnSpPr>
          <p:nvPr/>
        </p:nvCxnSpPr>
        <p:spPr>
          <a:xfrm>
            <a:off x="7741108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 de Texto 2">
            <a:extLst>
              <a:ext uri="{FF2B5EF4-FFF2-40B4-BE49-F238E27FC236}">
                <a16:creationId xmlns:a16="http://schemas.microsoft.com/office/drawing/2014/main" id="{2DC564E1-79EC-4CD0-9E55-0E5AD957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113" y="223311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tângulo: Cantos Arredondados 45">
            <a:hlinkClick r:id="rId13" action="ppaction://hlinksldjump"/>
            <a:extLst>
              <a:ext uri="{FF2B5EF4-FFF2-40B4-BE49-F238E27FC236}">
                <a16:creationId xmlns:a16="http://schemas.microsoft.com/office/drawing/2014/main" id="{7F422414-998E-4CEA-BD43-9F221282E68E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pătratice</a:t>
            </a:r>
            <a:r>
              <a:rPr lang="en-GB" b="1" dirty="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38" name="Retângulo: Cantos Arredondados 16">
            <a:hlinkClick r:id="rId14" action="ppaction://hlinksldjump"/>
            <a:extLst>
              <a:ext uri="{FF2B5EF4-FFF2-40B4-BE49-F238E27FC236}">
                <a16:creationId xmlns:a16="http://schemas.microsoft.com/office/drawing/2014/main" id="{68C91DA5-303F-410B-8A86-C3F7461907C4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identitate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17">
            <a:hlinkClick r:id="rId15" action="ppaction://hlinksldjump"/>
            <a:extLst>
              <a:ext uri="{FF2B5EF4-FFF2-40B4-BE49-F238E27FC236}">
                <a16:creationId xmlns:a16="http://schemas.microsoft.com/office/drawing/2014/main" id="{CA20EE0C-1FEF-42B7-ACF5-638DF6FA2B2C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scalare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18">
            <a:hlinkClick r:id="rId16" action="ppaction://hlinksldjump"/>
            <a:extLst>
              <a:ext uri="{FF2B5EF4-FFF2-40B4-BE49-F238E27FC236}">
                <a16:creationId xmlns:a16="http://schemas.microsoft.com/office/drawing/2014/main" id="{2C91169F-4FB3-4853-89FF-F6A861FBAF5A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r>
              <a:rPr lang="ro-RO" b="1" dirty="0">
                <a:solidFill>
                  <a:schemeClr val="tx1"/>
                </a:solidFill>
              </a:rPr>
              <a:t> n</a:t>
            </a:r>
            <a:r>
              <a:rPr lang="en-GB" b="1" dirty="0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24">
            <a:hlinkClick r:id="rId17" action="ppaction://hlinksldjump"/>
            <a:extLst>
              <a:ext uri="{FF2B5EF4-FFF2-40B4-BE49-F238E27FC236}">
                <a16:creationId xmlns:a16="http://schemas.microsoft.com/office/drawing/2014/main" id="{9A5642D1-FF9A-4A98-99BC-B496B9BA5640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Încearcă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/>
      <p:bldP spid="54" grpId="0"/>
      <p:bldP spid="55" grpId="0"/>
      <p:bldP spid="56" grpId="0" animBg="1"/>
      <p:bldP spid="65" grpId="0"/>
      <p:bldP spid="66" grpId="0" animBg="1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A7497770-1CF3-4A5E-9DA3-036E8EA688D5}"/>
  <p:tag name="ISPRING_SCORM_RATE_QUIZZES" val="1"/>
  <p:tag name="ISPRING_SCORM_PASSING_SCORE" val="80.000000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RESOURCE_FOLDER" val="D:\01 UTCN\Proiecte\EngiMath - Erasmus+ 2018\IO2\Lessons RO\Lectia 3\Lesson_03_N1"/>
  <p:tag name="ISPRING_PRESENTATION_PATH" val="D:\01 UTCN\Proiecte\EngiMath - Erasmus+ 2018\IO2\Lessons RO\Lectia 3\Lesson_03_N1.pptx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C5Hb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qj3B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Ko9w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CqPc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Aqj3BSNeLgw3wDAAAADAAAIQAAAHVuaXZlcnNhbC9mbGFzaF9za2luX3NldHRpbmdzLnhtbI1WbW/aMBD+XH4FYt9hpd1opRSJviBVY201Or47yQFWHTuyHTr+/e5MHBwIJURI8d3z2OfnzudE5oPL7ga04Ure9Ya9ceciSgqtQdp3yHLBLHRjZuA5vetN/85mvYFDKKH0HKzlcmXQUFq6HFGJynImtzO1Uv2YJR8rrQqZ9sbfplf0RAMHPSCttzloweUH4n4Mb+4fp804wY19tpD1lyyBvsLAkfB0+TR8GrYh5BqMAQrm9nEynPw8wxEsBuFXuR5d31xPWjH2y0zdrxVpww23jjQajq5G180klBaxdV2/WCNXeZG3T0Ou1YpiP2CM6DnDEIqlWA0If7yl5wwcK2tLi5zJt4V/9oz2cWGtkv1ESYtF25dKZ0wgZ+l+rThlhlswXBVVS2DkcdqC4CsoHqXJKWHYCuqqJ5BepqfyhOqBruO/in5XNaGYrBloBE8xDqVTFzF8p2cPLd+Ckx+RhlqJN1qh1hGonmMBY6sLiAZ+RB6zVp+vhcXj7r2hxSPecI9vrDAwXjJhStDe6GF/4JPLNJinNHj/Qokig4ddlOFUdYeHPzzcu8SFyMpWhaZhU5r26wZGj3tBwY9wgdHj5qT6qxTbI/Chhxj+DN0zl7290mXIgdQXEUiG714fP3Iumn9GrccEC5YGB8hUCmNXEe88A0pONHA2imJwEEYk2YavmMV75Ddh4u3cQm6iwYF9V0SNNRNZbgUcV1KiCm0wBnQu6ltt8BBhd/bMxM5gaT22bvTS0zUV5tqNO1+K6qffibQbdC1eYHe9jOkP0O9KCdPrlhRsYqiuuzcP4XRPYP8B/SyXqg1BKgvhzC64RqTanaZWWGYtS9YZRtIcdaWdS15jkqJyvePkySKLQT9hwjn4QqvbCLXmq7XAv11w+IS0Dj/hJJ5d41SS8aqGA4NLMTCdrH197wZkzwphuYANiNIXGGiTJ7YTGTwMx3ukwqkXW2A5W2ll89hXQq3h1RxH8AXGo+pNKHScKWTLYuN2s28IvgsHIQSNuWxrVIVhR3NjVyjhjOhsUAtTEijHCqvmlmlbTrcfu62yDUwkz1z3QDMt4wNrcBFFKJWXIjiXxx/Z/ep0o1QTVdM3eJoJ1BnHwyaC89Qb4zset/FSA4Rd0Rk7Vav+BdtYMZ2+VIBa725wExd3hpeZa7CG5HvFL45oEFhdOirl8R2/+8edzn9QSwMEFAACAAgAKo9wU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Ko9wUsas6DLAAQAAfgYAAB8AAAB1bml2ZXJzYWwvaHRtbF9za2luX3NldHRpbmdzLmpzjZTBT8IwFMbv/BVkXg3RgU68YYDEhIOJ3oyHrnuMha6vaQuCxv/ddQh23ZvSXuiXH9/ra9fvs9evRsSj/n3/s/5dr5+a61oDp1m9gcumLjr00umREUUGL0UJopAQBcjWIUsmDJz0r1+Eco5k7Zruny0o4/lFSMDq5O+JmgANoW0J7Z0y3FHix/HfPa+rQ0feOacba1EOOEoL0g4k6pLVTHSxrIffYQDjFvQ/6JJxaJjexHdp1kn+Oo7SJONjn+NYKib3C8xxkDK+zjVuZHag50M3fXq1V6CrG1+fyj5M5z4gCmMfLZRh4dn1LJ7F3aTSYAz81B1PJ/HkloQFS0H4DSWju9HkD7RhPK/HH/S2MIU90kmcDJORTyuWQ+uUOGTX2bCJycqrdZqt4gfOws56zbAGIdgedMuq/WEoVBt1xgUqjbk7kTaauEmiAllWyPzATcdukpzbrLPt+jbqyBikqLPj7cGVmz4THMYkajwzDJ7ZinjKZVe4nBENlnzcJqi6oHJBUCJVFymQDLQgRY/bsWHWuPVr1TjTa9AviKLKT3ctYKo4Af0ol+gEZi3jq7LSqobe/Kgg987P7jLcZ+/rG1BLAwQUAAIACAAqj3BSlBOzImkAAABuAAAAHAAAAHVuaXZlcnNhbC9sb2NhbF9zZXR0aW5ncy54bWwNzDEOgzAMQNGdU1jeKe3WgcDGVpbSA1jERZEcG5GA4PZk+8PTb/szChy8pWDq8PV4IrDO5oMuDn/TUL8RUib1JKbsUA2h76pWbCb5cs4FJliFLt4mjiUyjxSLHHYRqOFTXv/AHpuuugFQSwMEFAACAAgAx1hC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MdYQlL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C5HbE82YVgCRwMAAOEJAAAUAAAAAAAAAAEAAAAAAFMQAAB1bml2ZXJzYWwvcGxheWVyLnhtbFBLAQIAABQAAgAIACqPcFKcXjIIFAYAADcXAAAdAAAAAAAAAAEAAAAAAMwTAAB1bml2ZXJzYWwvY29tbW9uX21lc3NhZ2VzLmxuZ1BLAQIAABQAAgAIACqPcFJmsqLVpQAAAIMBAAAuAAAAAAAAAAEAAAAAABsaAAB1bml2ZXJzYWwvcGxheWJhY2tfYW5kX25hdmlnYXRpb25fc2V0dGluZ3MueG1sUEsBAgAAFAACAAgAKo9wUtC9L7ROBAAAhxUAACcAAAAAAAAAAQAAAAAADBsAAHVuaXZlcnNhbC9mbGFzaF9wdWJsaXNoaW5nX3NldHRpbmdzLnhtbFBLAQIAABQAAgAIACqPcFI14uDDfAMAAAAMAAAhAAAAAAAAAAEAAAAAAJ8fAAB1bml2ZXJzYWwvZmxhc2hfc2tpbl9zZXR0aW5ncy54bWxQSwECAAAUAAIACAAqj3BS5kXGEUgEAAARFQAAJgAAAAAAAAABAAAAAABaIwAAdW5pdmVyc2FsL2h0bWxfcHVibGlzaGluZ19zZXR0aW5ncy54bWxQSwECAAAUAAIACAAqj3BSxqzoMsABAAB+BgAAHwAAAAAAAAABAAAAAADmJwAAdW5pdmVyc2FsL2h0bWxfc2tpbl9zZXR0aW5ncy5qc1BLAQIAABQAAgAIACqPcFKUE7MiaQAAAG4AAAAcAAAAAAAAAAEAAAAAAOMpAAB1bml2ZXJzYWwvbG9jYWxfc2V0dGluZ3MueG1sUEsBAgAAFAACAAgAx1hCUqqfjlkWCgAAFhkAABcAAAAAAAAAAAAAAAAAhioAAHVuaXZlcnNhbC91bml2ZXJzYWwucG5nUEsBAgAAFAACAAgAx1hCUuVlxrFLAAAAagAAABsAAAAAAAAAAQAAAAAA0TQAAHVuaXZlcnNhbC91bml2ZXJzYWwucG5nLnhtbFBLBQYAAAAAEgASAFYFAABVNQAAAAA="/>
  <p:tag name="ISPRING_SCREEN_RECS_UPDATED" val="D:\01 UTCN\Proiecte\EngiMath - Erasmus+ 2018\IO2\Lessons RO\Lectia 3\Lesson_03_N1"/>
  <p:tag name="ISPRING_ULTRA_SCORM_COURCE_TITLE" val="Lesson_03_N1_202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1FbXf{557BFDBB-85A6-4C55-A8DA-FA0B8F73756A}&quot;,&quot;D:\\01 UTCN\\Proiecte\\EngiMath - Erasmus+ 2018\\IO2\\Lessons RO\\Lectia 3&quot;],[&quot;*\uFFFD\uFFFD\uFFFD{BB4CDCA5-F38E-475C-8C53-186BBAA01A72}&quot;,&quot;C:\\Users\\filom\\Documents\\ENGIMATH\\LESSONS\\MATRICES\\LESSON 3&quot;]]"/>
  <p:tag name="ISPRING_PRESENTATION_TITLE" val="Lesson_03_N1_20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RZPzN6lvuI-UpZNy4a1Srw&quot;,&quot;gi&quot;:&quot;f6XzewjubCzpwuXtB7YmfA&quot;,&quot;ti&quot;:&quot;characters&quot;,&quot;vs&quot;:{&quot;f&quot;:[1479,674,529],&quot;i&quot;:{&quot;d&quot;:&quot;RZPzN6lvuI-UpZNy4a1Sr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sujKzXB_DpepKSDmYcmug&quot;,&quot;gi&quot;:&quot;f6XzewjubCzpwuXtB7YmfA&quot;,&quot;ti&quot;:&quot;characters&quot;,&quot;vs&quot;:{&quot;f&quot;:[1479,674],&quot;i&quot;:{&quot;d&quot;:&quot;0sujKzXB_DpepKSDmYcmug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RELATIVE_PATH" val="Lesson_03_N1\quiz\quiz2.quiz"/>
  <p:tag name="ISPRING_QUIZ_FULL_PATH" val="D:\01 UTCN\Proiecte\EngiMath - Erasmus+ 2018\IO2\Lessons RO\Lectia 3\Lesson_03_N1\quiz\quiz2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bBAJOkv06xeTEXaS4KY7w&quot;,&quot;gi&quot;:&quot;f6XzewjubCzpwuXtB7YmfA&quot;,&quot;ti&quot;:&quot;characters&quot;,&quot;vs&quot;:{&quot;f&quot;:[1479,674,543],&quot;i&quot;:{&quot;d&quot;:&quot;cbBAJOkv06xeTEXaS4KY7w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RELATIVE_PATH" val="Lesson_03_N1\quiz\quiz1.quiz"/>
  <p:tag name="ISPRING_QUIZ_FULL_PATH" val="D:\01 UTCN\Proiecte\EngiMath - Erasmus+ 2018\IO2\Lessons RO\Lectia 3\Lesson_03_N1\quiz\quiz1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KxppNvxJ7hIBhXYzTzVbg&quot;,&quot;gi&quot;:&quot;f6XzewjubCzpwuXtB7YmfA&quot;,&quot;ti&quot;:&quot;characters&quot;,&quot;vs&quot;:{&quot;f&quot;:[1479,674],&quot;i&quot;:{&quot;d&quot;:&quot;XKxppNvxJ7hIBhXYzTzVb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6902</TotalTime>
  <Words>1644</Words>
  <Application>Microsoft Office PowerPoint</Application>
  <PresentationFormat>Widescreen</PresentationFormat>
  <Paragraphs>275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Blackadder ITC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Lesson_03_N1_2021</dc:title>
  <dc:creator>Filomena Soares</dc:creator>
  <cp:lastModifiedBy>Vlad Bocanet</cp:lastModifiedBy>
  <cp:revision>331</cp:revision>
  <dcterms:created xsi:type="dcterms:W3CDTF">2019-03-25T06:42:45Z</dcterms:created>
  <dcterms:modified xsi:type="dcterms:W3CDTF">2021-03-16T16:35:43Z</dcterms:modified>
</cp:coreProperties>
</file>