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5" r:id="rId2"/>
    <p:sldId id="277" r:id="rId3"/>
    <p:sldId id="290" r:id="rId4"/>
    <p:sldId id="284" r:id="rId5"/>
    <p:sldId id="278" r:id="rId6"/>
    <p:sldId id="291" r:id="rId7"/>
    <p:sldId id="289" r:id="rId8"/>
    <p:sldId id="279" r:id="rId9"/>
    <p:sldId id="292" r:id="rId10"/>
    <p:sldId id="285" r:id="rId11"/>
    <p:sldId id="287" r:id="rId12"/>
    <p:sldId id="288" r:id="rId13"/>
    <p:sldId id="280" r:id="rId14"/>
    <p:sldId id="283" r:id="rId15"/>
  </p:sldIdLst>
  <p:sldSz cx="12192000" cy="6858000"/>
  <p:notesSz cx="6858000" cy="9144000"/>
  <p:custDataLst>
    <p:tags r:id="rId17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8E"/>
    <a:srgbClr val="F9FBF7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6DD38-DD49-42F9-BB39-5A9A0426EB79}" v="2" dt="2025-05-03T21:45:06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2B36DD38-DD49-42F9-BB39-5A9A0426EB79}"/>
    <pc:docChg chg="custSel modSld">
      <pc:chgData name="Elena Safiulina" userId="46398a00-a311-4d71-ab86-ad085cba44dd" providerId="ADAL" clId="{2B36DD38-DD49-42F9-BB39-5A9A0426EB79}" dt="2025-05-03T21:45:11.408" v="4" actId="1076"/>
      <pc:docMkLst>
        <pc:docMk/>
      </pc:docMkLst>
      <pc:sldChg chg="addSp delSp modSp mod delAnim">
        <pc:chgData name="Elena Safiulina" userId="46398a00-a311-4d71-ab86-ad085cba44dd" providerId="ADAL" clId="{2B36DD38-DD49-42F9-BB39-5A9A0426EB79}" dt="2025-05-03T21:30:10.679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2B36DD38-DD49-42F9-BB39-5A9A0426EB79}" dt="2025-05-03T21:30:10.679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2B36DD38-DD49-42F9-BB39-5A9A0426EB79}" dt="2025-05-03T21:30:06.485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2B36DD38-DD49-42F9-BB39-5A9A0426EB79}" dt="2025-05-03T21:45:11.408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2B36DD38-DD49-42F9-BB39-5A9A0426EB79}" dt="2025-05-03T21:45:11.408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965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4093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601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34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628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515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086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053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273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3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297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461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000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316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13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7.png"/><Relationship Id="rId1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slide" Target="slide2.xml"/><Relationship Id="rId12" Type="http://schemas.openxmlformats.org/officeDocument/2006/relationships/image" Target="../media/image26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50.png"/><Relationship Id="rId5" Type="http://schemas.openxmlformats.org/officeDocument/2006/relationships/slide" Target="slide13.xml"/><Relationship Id="rId15" Type="http://schemas.openxmlformats.org/officeDocument/2006/relationships/image" Target="../media/image31.png"/><Relationship Id="rId10" Type="http://schemas.openxmlformats.org/officeDocument/2006/relationships/image" Target="../media/image240.png"/><Relationship Id="rId19" Type="http://schemas.openxmlformats.org/officeDocument/2006/relationships/image" Target="../media/image35.png"/><Relationship Id="rId4" Type="http://schemas.openxmlformats.org/officeDocument/2006/relationships/image" Target="../media/image1.jpg"/><Relationship Id="rId9" Type="http://schemas.openxmlformats.org/officeDocument/2006/relationships/slide" Target="slide8.xml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39.png"/><Relationship Id="rId10" Type="http://schemas.openxmlformats.org/officeDocument/2006/relationships/image" Target="../media/image250.png"/><Relationship Id="rId4" Type="http://schemas.openxmlformats.org/officeDocument/2006/relationships/slide" Target="slide13.xml"/><Relationship Id="rId9" Type="http://schemas.openxmlformats.org/officeDocument/2006/relationships/image" Target="../media/image240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250.png"/><Relationship Id="rId4" Type="http://schemas.openxmlformats.org/officeDocument/2006/relationships/slide" Target="slide13.xml"/><Relationship Id="rId9" Type="http://schemas.openxmlformats.org/officeDocument/2006/relationships/image" Target="../media/image240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3.xml"/><Relationship Id="rId7" Type="http://schemas.openxmlformats.org/officeDocument/2006/relationships/slide" Target="slide2.xml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slide" Target="slide13.xml"/><Relationship Id="rId10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4.xml"/><Relationship Id="rId7" Type="http://schemas.openxmlformats.org/officeDocument/2006/relationships/slide" Target="slide13.xml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0.png"/><Relationship Id="rId11" Type="http://schemas.openxmlformats.org/officeDocument/2006/relationships/slide" Target="slide8.xml"/><Relationship Id="rId5" Type="http://schemas.openxmlformats.org/officeDocument/2006/relationships/image" Target="../media/image49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1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slide" Target="slide13.xml"/><Relationship Id="rId9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slide" Target="slide13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0" Type="http://schemas.openxmlformats.org/officeDocument/2006/relationships/image" Target="../media/image250.png"/><Relationship Id="rId4" Type="http://schemas.openxmlformats.org/officeDocument/2006/relationships/slide" Target="slide13.xml"/><Relationship Id="rId9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0" Type="http://schemas.openxmlformats.org/officeDocument/2006/relationships/image" Target="../media/image250.png"/><Relationship Id="rId4" Type="http://schemas.openxmlformats.org/officeDocument/2006/relationships/slide" Target="slide13.xml"/><Relationship Id="rId9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71731" y="1155398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/>
              <p:nvPr/>
            </p:nvSpPr>
            <p:spPr>
              <a:xfrm>
                <a:off x="7435929" y="3423095"/>
                <a:ext cx="4365298" cy="147732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REMARK</a:t>
                </a:r>
                <a:r>
                  <a:rPr lang="en-GB" dirty="0"/>
                  <a:t> - although addition was defined for a pair of matrices, this property </a:t>
                </a:r>
                <a:r>
                  <a:rPr lang="en-GB" b="1" dirty="0"/>
                  <a:t>allows</a:t>
                </a:r>
                <a:r>
                  <a:rPr lang="en-GB" dirty="0"/>
                  <a:t> us </a:t>
                </a:r>
                <a:r>
                  <a:rPr lang="en-GB" b="1" dirty="0"/>
                  <a:t>to sum three or more matrices without inserting any parenthesis</a:t>
                </a:r>
                <a:r>
                  <a:rPr lang="en-GB" dirty="0"/>
                  <a:t>, in this case: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9" y="3423095"/>
                <a:ext cx="4365298" cy="1477328"/>
              </a:xfrm>
              <a:prstGeom prst="rect">
                <a:avLst/>
              </a:prstGeom>
              <a:blipFill>
                <a:blip r:embed="rId3"/>
                <a:stretch>
                  <a:fillRect l="-1257" t="-2479" r="-1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1" name="Retângulo: Cantos Arredondados 40">
            <a:hlinkClick r:id="rId7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42" name="Retângulo: Cantos Arredondados 41">
            <a:hlinkClick r:id="rId8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44" name="Retângulo: Cantos Arredondados 43">
            <a:hlinkClick r:id="rId9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Existence of Additive Identity 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51797" y="2020635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Existence of Additive Inverse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Commutative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Associative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F926BFAB-BA23-4FAE-B842-924A2ACDE93B}"/>
              </a:ext>
            </a:extLst>
          </p:cNvPr>
          <p:cNvSpPr/>
          <p:nvPr/>
        </p:nvSpPr>
        <p:spPr>
          <a:xfrm>
            <a:off x="7380863" y="709150"/>
            <a:ext cx="4610852" cy="2604843"/>
          </a:xfrm>
          <a:prstGeom prst="roundRect">
            <a:avLst>
              <a:gd name="adj" fmla="val 53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3C485EB-0A87-4AAB-94D3-5FF89DB38D1B}"/>
              </a:ext>
            </a:extLst>
          </p:cNvPr>
          <p:cNvSpPr/>
          <p:nvPr/>
        </p:nvSpPr>
        <p:spPr>
          <a:xfrm>
            <a:off x="7573440" y="859197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/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  <a:blipFill>
                <a:blip r:embed="rId1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/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pt-PT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  <a:blipFill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/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  <a:blipFill>
                <a:blip r:embed="rId1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0164A6AC-E637-4A48-B7D9-147379D95232}"/>
              </a:ext>
            </a:extLst>
          </p:cNvPr>
          <p:cNvSpPr/>
          <p:nvPr/>
        </p:nvSpPr>
        <p:spPr>
          <a:xfrm>
            <a:off x="7380863" y="4986000"/>
            <a:ext cx="4610852" cy="617671"/>
          </a:xfrm>
          <a:prstGeom prst="roundRect">
            <a:avLst>
              <a:gd name="adj" fmla="val 1812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/>
              <p:nvPr/>
            </p:nvSpPr>
            <p:spPr>
              <a:xfrm>
                <a:off x="7501409" y="5067242"/>
                <a:ext cx="4400820" cy="455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+2+0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2+1+4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2+2+6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4+5+2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09" y="5067242"/>
                <a:ext cx="4400820" cy="455189"/>
              </a:xfrm>
              <a:prstGeom prst="rect">
                <a:avLst/>
              </a:prstGeom>
              <a:blipFill>
                <a:blip r:embed="rId1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/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d>
                        <m:dPr>
                          <m:ctrlP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/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pt-PT" sz="1400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/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>
                    <a:solidFill>
                      <a:srgbClr val="29A6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0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5" grpId="0" animBg="1"/>
      <p:bldP spid="66" grpId="0"/>
      <p:bldP spid="67" grpId="0"/>
      <p:bldP spid="73" grpId="0"/>
      <p:bldP spid="5" grpId="0"/>
      <p:bldP spid="38" grpId="0" animBg="1"/>
      <p:bldP spid="39" grpId="0"/>
      <p:bldP spid="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Existence of Additive Identity 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51797" y="2020635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Existence of Additive Inverse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Commutative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Associative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/>
          <p:nvPr/>
        </p:nvCxnSpPr>
        <p:spPr>
          <a:xfrm>
            <a:off x="5970486" y="4495004"/>
            <a:ext cx="105507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04346" y="4218631"/>
                <a:ext cx="416422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is the 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Null Matrix</a:t>
                </a:r>
                <a:r>
                  <a:rPr lang="en-GB" sz="2000" dirty="0">
                    <a:solidFill>
                      <a:schemeClr val="tx1"/>
                    </a:solidFill>
                  </a:rPr>
                  <a:t> with the same size of  matrix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346" y="4218631"/>
                <a:ext cx="4164229" cy="783193"/>
              </a:xfrm>
              <a:prstGeom prst="roundRect">
                <a:avLst/>
              </a:prstGeom>
              <a:blipFill>
                <a:blip r:embed="rId13"/>
                <a:stretch>
                  <a:fillRect b="-6870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15929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Existence of Additive Identity 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51797" y="2020635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Existence of Additive Inverse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Commutative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Associative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>
            <a:cxnSpLocks/>
          </p:cNvCxnSpPr>
          <p:nvPr/>
        </p:nvCxnSpPr>
        <p:spPr>
          <a:xfrm>
            <a:off x="6390750" y="6163031"/>
            <a:ext cx="89916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13228" y="5888428"/>
                <a:ext cx="4164229" cy="46998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is the </a:t>
                </a:r>
                <a:r>
                  <a:rPr lang="en-GB" sz="2000" dirty="0"/>
                  <a:t>matrix with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228" y="5888428"/>
                <a:ext cx="4164229" cy="469987"/>
              </a:xfrm>
              <a:prstGeom prst="roundRect">
                <a:avLst/>
              </a:prstGeom>
              <a:blipFill>
                <a:blip r:embed="rId13"/>
                <a:stretch>
                  <a:fillRect b="-1265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615592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A5DBD184-0EBA-478B-8386-A553419DD6CD}"/>
              </a:ext>
            </a:extLst>
          </p:cNvPr>
          <p:cNvCxnSpPr>
            <a:cxnSpLocks/>
          </p:cNvCxnSpPr>
          <p:nvPr/>
        </p:nvCxnSpPr>
        <p:spPr>
          <a:xfrm flipV="1">
            <a:off x="6471138" y="5160171"/>
            <a:ext cx="818779" cy="577438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/>
              <p:nvPr/>
            </p:nvSpPr>
            <p:spPr>
              <a:xfrm>
                <a:off x="7528051" y="4716614"/>
                <a:ext cx="416422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is the 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Additive Identity </a:t>
                </a:r>
                <a:r>
                  <a:rPr lang="en-GB" sz="2000" dirty="0">
                    <a:solidFill>
                      <a:schemeClr val="tx1"/>
                    </a:solidFill>
                  </a:rPr>
                  <a:t>(null </a:t>
                </a:r>
                <a:r>
                  <a:rPr lang="en-GB" sz="2000" dirty="0"/>
                  <a:t>m</a:t>
                </a:r>
                <a:r>
                  <a:rPr lang="en-GB" sz="2000" dirty="0">
                    <a:solidFill>
                      <a:schemeClr val="tx1"/>
                    </a:solidFill>
                  </a:rPr>
                  <a:t>atrix with the same size of  matrix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051" y="4716614"/>
                <a:ext cx="4164229" cy="783193"/>
              </a:xfrm>
              <a:prstGeom prst="roundRect">
                <a:avLst/>
              </a:prstGeom>
              <a:blipFill>
                <a:blip r:embed="rId18"/>
                <a:stretch>
                  <a:fillRect r="-1168" b="-769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1020F42A-C742-4B6F-A7A5-EC3D8CE697C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2EF4487B-B79F-4EC1-804C-BCDF321595C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91161F0-C909-4C46-AC91-6B78E42D45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AA09CD87-E380-481E-9025-B7ED28308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74C7AE9-6C2C-4928-B751-0ED1055FDE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19" y="2294563"/>
            <a:ext cx="1623060" cy="4572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AE142BE-F852-4BDC-A9E6-9A05EEABE3A4}"/>
              </a:ext>
            </a:extLst>
          </p:cNvPr>
          <p:cNvGrpSpPr/>
          <p:nvPr/>
        </p:nvGrpSpPr>
        <p:grpSpPr>
          <a:xfrm>
            <a:off x="2352922" y="231113"/>
            <a:ext cx="3284204" cy="1557494"/>
            <a:chOff x="2352922" y="231113"/>
            <a:chExt cx="3284204" cy="1557494"/>
          </a:xfrm>
        </p:grpSpPr>
        <p:sp>
          <p:nvSpPr>
            <p:cNvPr id="5" name="Bolha de Pensamento: Nuvem 4">
              <a:extLst>
                <a:ext uri="{FF2B5EF4-FFF2-40B4-BE49-F238E27FC236}">
                  <a16:creationId xmlns:a16="http://schemas.microsoft.com/office/drawing/2014/main" id="{E64A28DF-471D-4FF9-905F-F4A9E2DDA90C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26211"/>
                <a:gd name="adj2" fmla="val 82218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34AE4C3-5A9F-4D13-A3F7-67EC2F19F2CE}"/>
                </a:ext>
              </a:extLst>
            </p:cNvPr>
            <p:cNvSpPr txBox="1"/>
            <p:nvPr/>
          </p:nvSpPr>
          <p:spPr>
            <a:xfrm rot="21362075">
              <a:off x="2657225" y="437791"/>
              <a:ext cx="28233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Just 4 questions before ending this lesson!...Better to pick a pen and paper!</a:t>
              </a: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2892D90-7577-4A9B-8504-59C3AD88E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088247" y="1260397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4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4C9FAAE8-95A1-419D-A95D-24562A191B9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8B2CA29D-4D32-45B2-A4B1-33ED58F8CC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8FCA47DB-723D-462E-8393-AAD5404FDD4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2E00991-B7DC-4514-AE94-564E6CA1C9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5" y="1561289"/>
            <a:ext cx="1420177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21579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Two matrices are equal </a:t>
            </a:r>
            <a:r>
              <a:rPr lang="en-GB" sz="2400" dirty="0">
                <a:solidFill>
                  <a:sysClr val="windowText" lastClr="000000"/>
                </a:solidFill>
              </a:rPr>
              <a:t>if and only if: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ysClr val="windowText" lastClr="000000"/>
                </a:solidFill>
              </a:rPr>
              <a:t>They </a:t>
            </a:r>
            <a:r>
              <a:rPr lang="en-GB" sz="2400" b="1" dirty="0">
                <a:solidFill>
                  <a:sysClr val="windowText" lastClr="000000"/>
                </a:solidFill>
              </a:rPr>
              <a:t>both</a:t>
            </a:r>
            <a:r>
              <a:rPr lang="en-GB" sz="2400" dirty="0">
                <a:solidFill>
                  <a:sysClr val="windowText" lastClr="000000"/>
                </a:solidFill>
              </a:rPr>
              <a:t> have exactly the </a:t>
            </a:r>
            <a:r>
              <a:rPr lang="en-GB" sz="2400" b="1" dirty="0">
                <a:solidFill>
                  <a:sysClr val="windowText" lastClr="000000"/>
                </a:solidFill>
              </a:rPr>
              <a:t>same size </a:t>
            </a:r>
            <a:r>
              <a:rPr lang="en-GB" sz="2400" dirty="0">
                <a:solidFill>
                  <a:sysClr val="windowText" lastClr="000000"/>
                </a:solidFill>
              </a:rPr>
              <a:t>– same number of rows and the same number of columns;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Two matrices are equal </a:t>
            </a:r>
            <a:r>
              <a:rPr lang="en-GB" sz="2400" dirty="0">
                <a:solidFill>
                  <a:sysClr val="windowText" lastClr="000000"/>
                </a:solidFill>
              </a:rPr>
              <a:t>if and only if: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ysClr val="windowText" lastClr="000000"/>
                </a:solidFill>
              </a:rPr>
              <a:t>They </a:t>
            </a:r>
            <a:r>
              <a:rPr lang="en-GB" sz="2400" b="1" dirty="0">
                <a:solidFill>
                  <a:sysClr val="windowText" lastClr="000000"/>
                </a:solidFill>
              </a:rPr>
              <a:t>both</a:t>
            </a:r>
            <a:r>
              <a:rPr lang="en-GB" sz="2400" dirty="0">
                <a:solidFill>
                  <a:sysClr val="windowText" lastClr="000000"/>
                </a:solidFill>
              </a:rPr>
              <a:t> have exactly the </a:t>
            </a:r>
            <a:r>
              <a:rPr lang="en-GB" sz="2400" b="1" dirty="0">
                <a:solidFill>
                  <a:sysClr val="windowText" lastClr="000000"/>
                </a:solidFill>
              </a:rPr>
              <a:t>same size </a:t>
            </a:r>
            <a:r>
              <a:rPr lang="en-GB" sz="2400" dirty="0">
                <a:solidFill>
                  <a:sysClr val="windowText" lastClr="000000"/>
                </a:solidFill>
              </a:rPr>
              <a:t>– same number of rows and the same number of columns;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All their corresponding elements are equal</a:t>
            </a:r>
            <a:r>
              <a:rPr lang="en-GB" sz="2400" dirty="0">
                <a:solidFill>
                  <a:sysClr val="windowText" lastClr="000000"/>
                </a:solidFill>
              </a:rPr>
              <a:t> - they have the same numbers (or expressions) in the same positions.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463281" y="291602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/>
              <p:nvPr/>
            </p:nvSpPr>
            <p:spPr>
              <a:xfrm>
                <a:off x="2463281" y="3434707"/>
                <a:ext cx="4020331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434707"/>
                <a:ext cx="4020331" cy="552459"/>
              </a:xfrm>
              <a:prstGeom prst="rect">
                <a:avLst/>
              </a:prstGeom>
              <a:blipFill>
                <a:blip r:embed="rId9"/>
                <a:stretch>
                  <a:fillRect l="-1212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/>
              <p:nvPr/>
            </p:nvSpPr>
            <p:spPr>
              <a:xfrm>
                <a:off x="3817156" y="2978156"/>
                <a:ext cx="71283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>
                    <a:solidFill>
                      <a:sysClr val="windowText" lastClr="000000"/>
                    </a:solidFill>
                  </a:rPr>
                  <a:t>Given the following matrices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, is it possible that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?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56" y="2978156"/>
                <a:ext cx="7128362" cy="400110"/>
              </a:xfrm>
              <a:prstGeom prst="rect">
                <a:avLst/>
              </a:prstGeom>
              <a:blipFill>
                <a:blip r:embed="rId10"/>
                <a:stretch>
                  <a:fillRect l="-855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/>
              <p:nvPr/>
            </p:nvSpPr>
            <p:spPr>
              <a:xfrm>
                <a:off x="2463281" y="4088079"/>
                <a:ext cx="446276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088079"/>
                <a:ext cx="4462760" cy="552459"/>
              </a:xfrm>
              <a:prstGeom prst="rect">
                <a:avLst/>
              </a:prstGeom>
              <a:blipFill>
                <a:blip r:embed="rId11"/>
                <a:stretch>
                  <a:fillRect l="-1093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/>
              <p:nvPr/>
            </p:nvSpPr>
            <p:spPr>
              <a:xfrm>
                <a:off x="2463281" y="4802857"/>
                <a:ext cx="5025928" cy="601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02857"/>
                <a:ext cx="5025928" cy="601575"/>
              </a:xfrm>
              <a:prstGeom prst="rect">
                <a:avLst/>
              </a:prstGeom>
              <a:blipFill>
                <a:blip r:embed="rId1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>
            <a:extLst>
              <a:ext uri="{FF2B5EF4-FFF2-40B4-BE49-F238E27FC236}">
                <a16:creationId xmlns:a16="http://schemas.microsoft.com/office/drawing/2014/main" id="{4360771F-D799-4BF0-9B70-474364F10E1E}"/>
              </a:ext>
            </a:extLst>
          </p:cNvPr>
          <p:cNvSpPr/>
          <p:nvPr/>
        </p:nvSpPr>
        <p:spPr>
          <a:xfrm>
            <a:off x="6778466" y="3504882"/>
            <a:ext cx="5041316" cy="400110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ysClr val="windowText" lastClr="000000"/>
                </a:solidFill>
              </a:rPr>
              <a:t>No!</a:t>
            </a:r>
            <a:r>
              <a:rPr lang="en-GB" sz="2000" dirty="0">
                <a:solidFill>
                  <a:sysClr val="windowText" lastClr="000000"/>
                </a:solidFill>
              </a:rPr>
              <a:t> These matrices do not have the same size!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/>
              <p:nvPr/>
            </p:nvSpPr>
            <p:spPr>
              <a:xfrm>
                <a:off x="7191912" y="4167498"/>
                <a:ext cx="4627870" cy="400110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2000" b="1" dirty="0">
                    <a:solidFill>
                      <a:sysClr val="windowText" lastClr="000000"/>
                    </a:solidFill>
                  </a:rPr>
                  <a:t>No!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Not all elements are equal: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0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12" y="4167498"/>
                <a:ext cx="4627870" cy="400110"/>
              </a:xfrm>
              <a:prstGeom prst="rect">
                <a:avLst/>
              </a:prstGeom>
              <a:blipFill>
                <a:blip r:embed="rId13"/>
                <a:stretch>
                  <a:fillRect l="-1449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/>
              <p:nvPr/>
            </p:nvSpPr>
            <p:spPr>
              <a:xfrm>
                <a:off x="7815737" y="4839966"/>
                <a:ext cx="4004045" cy="400110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ysClr val="windowText" lastClr="000000"/>
                    </a:solidFill>
                  </a:rPr>
                  <a:t>Yes!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But only if: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pt-PT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…… 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pt-PT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……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737" y="4839966"/>
                <a:ext cx="4004045" cy="400110"/>
              </a:xfrm>
              <a:prstGeom prst="rect">
                <a:avLst/>
              </a:prstGeom>
              <a:blipFill>
                <a:blip r:embed="rId14"/>
                <a:stretch>
                  <a:fillRect l="-1522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/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615DADB-B0D3-41F0-A307-24B86ABAD9CE}"/>
              </a:ext>
            </a:extLst>
          </p:cNvPr>
          <p:cNvSpPr/>
          <p:nvPr/>
        </p:nvSpPr>
        <p:spPr>
          <a:xfrm>
            <a:off x="3817156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5934617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5789EB2-F3D5-4E4B-93F1-7DA2350BFFDF}"/>
              </a:ext>
            </a:extLst>
          </p:cNvPr>
          <p:cNvSpPr/>
          <p:nvPr/>
        </p:nvSpPr>
        <p:spPr>
          <a:xfrm>
            <a:off x="9924329" y="4782170"/>
            <a:ext cx="1774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1                  3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3817156" y="5107220"/>
            <a:ext cx="322765" cy="26571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C1957E1-4DBE-4188-9E85-FE8F6633E056}"/>
              </a:ext>
            </a:extLst>
          </p:cNvPr>
          <p:cNvSpPr/>
          <p:nvPr/>
        </p:nvSpPr>
        <p:spPr>
          <a:xfrm>
            <a:off x="5834137" y="5107220"/>
            <a:ext cx="843849" cy="29721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646B9E-4B87-4762-A753-34229A8084CF}"/>
              </a:ext>
            </a:extLst>
          </p:cNvPr>
          <p:cNvSpPr/>
          <p:nvPr/>
        </p:nvSpPr>
        <p:spPr>
          <a:xfrm>
            <a:off x="4263921" y="4875787"/>
            <a:ext cx="322765" cy="26571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>
            <a:off x="6573191" y="4814706"/>
            <a:ext cx="843849" cy="29721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4094870-FD70-4F50-921D-2A889C718716}"/>
              </a:ext>
            </a:extLst>
          </p:cNvPr>
          <p:cNvSpPr/>
          <p:nvPr/>
        </p:nvSpPr>
        <p:spPr>
          <a:xfrm>
            <a:off x="5661192" y="5628830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Mathematical Notation</a:t>
            </a:r>
          </a:p>
        </p:txBody>
      </p:sp>
    </p:spTree>
    <p:extLst>
      <p:ext uri="{BB962C8B-B14F-4D97-AF65-F5344CB8AC3E}">
        <p14:creationId xmlns:p14="http://schemas.microsoft.com/office/powerpoint/2010/main" val="16432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7" grpId="1"/>
      <p:bldP spid="31" grpId="0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3" grpId="0" animBg="1"/>
      <p:bldP spid="3" grpId="1" animBg="1"/>
      <p:bldP spid="40" grpId="0" animBg="1"/>
      <p:bldP spid="40" grpId="1" animBg="1"/>
      <p:bldP spid="4" grpId="0"/>
      <p:bldP spid="4" grpId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Two matrices are equal </a:t>
            </a:r>
            <a:r>
              <a:rPr lang="en-GB" sz="2400" dirty="0">
                <a:solidFill>
                  <a:sysClr val="windowText" lastClr="000000"/>
                </a:solidFill>
              </a:rPr>
              <a:t>if and only if: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ysClr val="windowText" lastClr="000000"/>
                </a:solidFill>
              </a:rPr>
              <a:t>They </a:t>
            </a:r>
            <a:r>
              <a:rPr lang="en-GB" sz="2400" b="1" dirty="0">
                <a:solidFill>
                  <a:sysClr val="windowText" lastClr="000000"/>
                </a:solidFill>
              </a:rPr>
              <a:t>both</a:t>
            </a:r>
            <a:r>
              <a:rPr lang="en-GB" sz="2400" dirty="0">
                <a:solidFill>
                  <a:sysClr val="windowText" lastClr="000000"/>
                </a:solidFill>
              </a:rPr>
              <a:t> have exactly the </a:t>
            </a:r>
            <a:r>
              <a:rPr lang="en-GB" sz="2400" b="1" dirty="0">
                <a:solidFill>
                  <a:sysClr val="windowText" lastClr="000000"/>
                </a:solidFill>
              </a:rPr>
              <a:t>same size </a:t>
            </a:r>
            <a:r>
              <a:rPr lang="en-GB" sz="2400" dirty="0">
                <a:solidFill>
                  <a:sysClr val="windowText" lastClr="000000"/>
                </a:solidFill>
              </a:rPr>
              <a:t>– same number of rows and the same number of columns;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All their corresponding elements are equal</a:t>
            </a:r>
            <a:r>
              <a:rPr lang="en-GB" sz="2400" dirty="0">
                <a:solidFill>
                  <a:sysClr val="windowText" lastClr="000000"/>
                </a:solidFill>
              </a:rPr>
              <a:t> - they have the same numbers (or expressions) in the same positions.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472612" y="2814980"/>
            <a:ext cx="2681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One  more example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BDE3C45-20F7-4716-8976-B3AC5BD47F99}"/>
              </a:ext>
            </a:extLst>
          </p:cNvPr>
          <p:cNvSpPr/>
          <p:nvPr/>
        </p:nvSpPr>
        <p:spPr>
          <a:xfrm>
            <a:off x="2428417" y="3250025"/>
            <a:ext cx="757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Find the values of </a:t>
            </a:r>
            <a:r>
              <a:rPr lang="en-GB" sz="2400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𝑥, 𝑦, 𝑧</a:t>
            </a:r>
            <a:r>
              <a:rPr lang="en-GB" sz="2400" dirty="0">
                <a:solidFill>
                  <a:sysClr val="windowText" lastClr="000000"/>
                </a:solidFill>
              </a:rPr>
              <a:t> which satisfy the matrix equality: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/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/>
              <p:nvPr/>
            </p:nvSpPr>
            <p:spPr>
              <a:xfrm>
                <a:off x="7121207" y="3614009"/>
                <a:ext cx="2693366" cy="17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07" y="3614009"/>
                <a:ext cx="2693366" cy="1757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/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B03173DE-31A6-4DDA-9642-3274DBDD9F9B}"/>
              </a:ext>
            </a:extLst>
          </p:cNvPr>
          <p:cNvCxnSpPr/>
          <p:nvPr/>
        </p:nvCxnSpPr>
        <p:spPr>
          <a:xfrm flipV="1">
            <a:off x="8342285" y="4551895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7DD9AABD-D106-46AB-B099-872045A54C01}"/>
              </a:ext>
            </a:extLst>
          </p:cNvPr>
          <p:cNvCxnSpPr/>
          <p:nvPr/>
        </p:nvCxnSpPr>
        <p:spPr>
          <a:xfrm flipV="1">
            <a:off x="9387829" y="4569104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/>
              <p:nvPr/>
            </p:nvSpPr>
            <p:spPr>
              <a:xfrm>
                <a:off x="9713326" y="3748019"/>
                <a:ext cx="1840889" cy="1463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326" y="3748019"/>
                <a:ext cx="1840889" cy="14638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/>
              <p:nvPr/>
            </p:nvSpPr>
            <p:spPr>
              <a:xfrm>
                <a:off x="2472612" y="4941254"/>
                <a:ext cx="47937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ysClr val="windowText" lastClr="000000"/>
                    </a:solidFill>
                  </a:rPr>
                  <a:t>Solution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GB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12" y="4941254"/>
                <a:ext cx="4793748" cy="461665"/>
              </a:xfrm>
              <a:prstGeom prst="rect">
                <a:avLst/>
              </a:prstGeom>
              <a:blipFill>
                <a:blip r:embed="rId13"/>
                <a:stretch>
                  <a:fillRect l="-203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D5883D53-4405-4E1D-907C-458A8132F18F}"/>
              </a:ext>
            </a:extLst>
          </p:cNvPr>
          <p:cNvSpPr/>
          <p:nvPr/>
        </p:nvSpPr>
        <p:spPr>
          <a:xfrm>
            <a:off x="7899634" y="5157672"/>
            <a:ext cx="399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n-GB" b="1" dirty="0">
                <a:solidFill>
                  <a:srgbClr val="29A6FF"/>
                </a:solidFill>
              </a:rPr>
              <a:t>Click</a:t>
            </a:r>
            <a:r>
              <a:rPr lang="en-GB" dirty="0">
                <a:solidFill>
                  <a:srgbClr val="29A6FF"/>
                </a:solidFill>
              </a:rPr>
              <a:t> over it to see proposed resolution)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/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82852AD4-8BED-4556-AF77-E4F9D7EBD152}"/>
              </a:ext>
            </a:extLst>
          </p:cNvPr>
          <p:cNvSpPr/>
          <p:nvPr/>
        </p:nvSpPr>
        <p:spPr>
          <a:xfrm>
            <a:off x="5661192" y="5628830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Mathematical Notation</a:t>
            </a:r>
          </a:p>
        </p:txBody>
      </p:sp>
    </p:spTree>
    <p:extLst>
      <p:ext uri="{BB962C8B-B14F-4D97-AF65-F5344CB8AC3E}">
        <p14:creationId xmlns:p14="http://schemas.microsoft.com/office/powerpoint/2010/main" val="3866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5" grpId="0"/>
      <p:bldP spid="47" grpId="0"/>
      <p:bldP spid="6" grpId="0"/>
      <p:bldP spid="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Matrix Addiction </a:t>
            </a:r>
            <a:r>
              <a:rPr lang="en-GB" sz="2400" dirty="0">
                <a:solidFill>
                  <a:sysClr val="windowText" lastClr="000000"/>
                </a:solidFill>
              </a:rPr>
              <a:t>or </a:t>
            </a:r>
            <a:r>
              <a:rPr lang="en-GB" sz="2400" b="1" dirty="0">
                <a:solidFill>
                  <a:srgbClr val="F25E4F"/>
                </a:solidFill>
              </a:rPr>
              <a:t>Subtraction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is possible</a:t>
            </a:r>
            <a:r>
              <a:rPr lang="en-GB" sz="2400" dirty="0">
                <a:solidFill>
                  <a:sysClr val="windowText" lastClr="000000"/>
                </a:solidFill>
              </a:rPr>
              <a:t> when, and only when, matrices have exactly the </a:t>
            </a:r>
            <a:r>
              <a:rPr lang="en-GB" sz="2400" b="1" dirty="0">
                <a:solidFill>
                  <a:sysClr val="windowText" lastClr="000000"/>
                </a:solidFill>
              </a:rPr>
              <a:t>same size </a:t>
            </a:r>
            <a:r>
              <a:rPr lang="en-GB" sz="2400" dirty="0">
                <a:solidFill>
                  <a:sysClr val="windowText" lastClr="000000"/>
                </a:solidFill>
              </a:rPr>
              <a:t>– same number of rows and the same number of columns.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Matrix Addiction </a:t>
            </a:r>
            <a:r>
              <a:rPr lang="en-GB" sz="2400" dirty="0">
                <a:solidFill>
                  <a:sysClr val="windowText" lastClr="000000"/>
                </a:solidFill>
              </a:rPr>
              <a:t>or </a:t>
            </a:r>
            <a:r>
              <a:rPr lang="en-GB" sz="2400" b="1" dirty="0">
                <a:solidFill>
                  <a:srgbClr val="F25E4F"/>
                </a:solidFill>
              </a:rPr>
              <a:t>Subtraction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is possible</a:t>
            </a:r>
            <a:r>
              <a:rPr lang="en-GB" sz="2400" dirty="0">
                <a:solidFill>
                  <a:sysClr val="windowText" lastClr="000000"/>
                </a:solidFill>
              </a:rPr>
              <a:t> when, and only when, matrices have exactly the </a:t>
            </a:r>
            <a:r>
              <a:rPr lang="en-GB" sz="2400" b="1" dirty="0">
                <a:solidFill>
                  <a:sysClr val="windowText" lastClr="000000"/>
                </a:solidFill>
              </a:rPr>
              <a:t>same size </a:t>
            </a:r>
            <a:r>
              <a:rPr lang="en-GB" sz="2400" dirty="0">
                <a:solidFill>
                  <a:sysClr val="windowText" lastClr="000000"/>
                </a:solidFill>
              </a:rPr>
              <a:t>– same number of rows and the same number of columns.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is done </a:t>
            </a:r>
            <a:r>
              <a:rPr lang="en-GB" sz="2400" dirty="0">
                <a:solidFill>
                  <a:sysClr val="windowText" lastClr="000000"/>
                </a:solidFill>
              </a:rPr>
              <a:t>by </a:t>
            </a:r>
            <a:r>
              <a:rPr lang="en-GB" sz="2400" b="1" dirty="0">
                <a:solidFill>
                  <a:sysClr val="windowText" lastClr="000000"/>
                </a:solidFill>
              </a:rPr>
              <a:t>adding</a:t>
            </a:r>
            <a:r>
              <a:rPr lang="en-GB" sz="2400" dirty="0">
                <a:solidFill>
                  <a:sysClr val="windowText" lastClr="000000"/>
                </a:solidFill>
              </a:rPr>
              <a:t> or </a:t>
            </a:r>
            <a:r>
              <a:rPr lang="en-GB" sz="2400" b="1" dirty="0">
                <a:solidFill>
                  <a:sysClr val="windowText" lastClr="000000"/>
                </a:solidFill>
              </a:rPr>
              <a:t>subtracting all corresponding elements </a:t>
            </a:r>
            <a:r>
              <a:rPr lang="en-GB" sz="2400" dirty="0">
                <a:solidFill>
                  <a:sysClr val="windowText" lastClr="000000"/>
                </a:solidFill>
              </a:rPr>
              <a:t>- numbers (or expressions) in the same positions.</a:t>
            </a:r>
          </a:p>
        </p:txBody>
      </p:sp>
    </p:spTree>
    <p:extLst>
      <p:ext uri="{BB962C8B-B14F-4D97-AF65-F5344CB8AC3E}">
        <p14:creationId xmlns:p14="http://schemas.microsoft.com/office/powerpoint/2010/main" val="33762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Matrix Addiction </a:t>
            </a:r>
            <a:r>
              <a:rPr lang="en-GB" sz="2400" dirty="0">
                <a:solidFill>
                  <a:sysClr val="windowText" lastClr="000000"/>
                </a:solidFill>
              </a:rPr>
              <a:t>or </a:t>
            </a:r>
            <a:r>
              <a:rPr lang="en-GB" sz="2400" b="1" dirty="0">
                <a:solidFill>
                  <a:srgbClr val="F25E4F"/>
                </a:solidFill>
              </a:rPr>
              <a:t>Subtraction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is possible</a:t>
            </a:r>
            <a:r>
              <a:rPr lang="en-GB" sz="2400" dirty="0">
                <a:solidFill>
                  <a:sysClr val="windowText" lastClr="000000"/>
                </a:solidFill>
              </a:rPr>
              <a:t> when, and only when, matrices have exactly the </a:t>
            </a:r>
            <a:r>
              <a:rPr lang="en-GB" sz="2400" b="1" dirty="0">
                <a:solidFill>
                  <a:sysClr val="windowText" lastClr="000000"/>
                </a:solidFill>
              </a:rPr>
              <a:t>same size </a:t>
            </a:r>
            <a:r>
              <a:rPr lang="en-GB" sz="2400" dirty="0">
                <a:solidFill>
                  <a:sysClr val="windowText" lastClr="000000"/>
                </a:solidFill>
              </a:rPr>
              <a:t>– same number of rows and the same number of columns.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is done </a:t>
            </a:r>
            <a:r>
              <a:rPr lang="en-GB" sz="2400" dirty="0">
                <a:solidFill>
                  <a:sysClr val="windowText" lastClr="000000"/>
                </a:solidFill>
              </a:rPr>
              <a:t>by </a:t>
            </a:r>
            <a:r>
              <a:rPr lang="en-GB" sz="2400" b="1" dirty="0">
                <a:solidFill>
                  <a:sysClr val="windowText" lastClr="000000"/>
                </a:solidFill>
              </a:rPr>
              <a:t>adding</a:t>
            </a:r>
            <a:r>
              <a:rPr lang="en-GB" sz="2400" dirty="0">
                <a:solidFill>
                  <a:sysClr val="windowText" lastClr="000000"/>
                </a:solidFill>
              </a:rPr>
              <a:t> or </a:t>
            </a:r>
            <a:r>
              <a:rPr lang="en-GB" sz="2400" b="1" dirty="0">
                <a:solidFill>
                  <a:sysClr val="windowText" lastClr="000000"/>
                </a:solidFill>
              </a:rPr>
              <a:t>subtracting all corresponding elements </a:t>
            </a:r>
            <a:r>
              <a:rPr lang="en-GB" sz="2400" dirty="0">
                <a:solidFill>
                  <a:sysClr val="windowText" lastClr="000000"/>
                </a:solidFill>
              </a:rPr>
              <a:t>- numbers (or expressions) in the same positions.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F9B706A8-614D-438A-862E-430740BD23B0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00B30B88-FD54-46B1-9440-7C37584ABE5A}"/>
              </a:ext>
            </a:extLst>
          </p:cNvPr>
          <p:cNvSpPr/>
          <p:nvPr/>
        </p:nvSpPr>
        <p:spPr>
          <a:xfrm>
            <a:off x="2401566" y="300680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/>
              <p:nvPr/>
            </p:nvSpPr>
            <p:spPr>
              <a:xfrm>
                <a:off x="2463281" y="3525484"/>
                <a:ext cx="291041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(1)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525484"/>
                <a:ext cx="2910412" cy="552459"/>
              </a:xfrm>
              <a:prstGeom prst="rect">
                <a:avLst/>
              </a:prstGeom>
              <a:blipFill>
                <a:blip r:embed="rId9"/>
                <a:stretch>
                  <a:fillRect l="-1674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/>
              <p:nvPr/>
            </p:nvSpPr>
            <p:spPr>
              <a:xfrm>
                <a:off x="2463281" y="4178856"/>
                <a:ext cx="3545201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(2)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178856"/>
                <a:ext cx="3545201" cy="554254"/>
              </a:xfrm>
              <a:prstGeom prst="rect">
                <a:avLst/>
              </a:prstGeom>
              <a:blipFill>
                <a:blip r:embed="rId10"/>
                <a:stretch>
                  <a:fillRect l="-137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/>
              <p:nvPr/>
            </p:nvSpPr>
            <p:spPr>
              <a:xfrm>
                <a:off x="2463281" y="4893634"/>
                <a:ext cx="283988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(3)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93634"/>
                <a:ext cx="2839880" cy="559833"/>
              </a:xfrm>
              <a:prstGeom prst="rect">
                <a:avLst/>
              </a:prstGeom>
              <a:blipFill>
                <a:blip r:embed="rId11"/>
                <a:stretch>
                  <a:fillRect l="-1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D7F9B01B-5D1F-44FD-BBD9-2E6E343E4691}"/>
              </a:ext>
            </a:extLst>
          </p:cNvPr>
          <p:cNvSpPr/>
          <p:nvPr/>
        </p:nvSpPr>
        <p:spPr>
          <a:xfrm>
            <a:off x="7794246" y="3052971"/>
            <a:ext cx="399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n-GB" b="1" dirty="0">
                <a:solidFill>
                  <a:srgbClr val="29A6FF"/>
                </a:solidFill>
              </a:rPr>
              <a:t>Click</a:t>
            </a:r>
            <a:r>
              <a:rPr lang="en-GB" dirty="0">
                <a:solidFill>
                  <a:srgbClr val="29A6FF"/>
                </a:solidFill>
              </a:rPr>
              <a:t> over it to see proposed resolution)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7416E091-1007-40AC-893E-FA861FF952C9}"/>
              </a:ext>
            </a:extLst>
          </p:cNvPr>
          <p:cNvSpPr/>
          <p:nvPr/>
        </p:nvSpPr>
        <p:spPr>
          <a:xfrm>
            <a:off x="5428348" y="5024329"/>
            <a:ext cx="6358274" cy="400110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Not possible/defined! </a:t>
            </a:r>
            <a:r>
              <a:rPr lang="en-GB" sz="2000" dirty="0">
                <a:solidFill>
                  <a:sysClr val="windowText" lastClr="000000"/>
                </a:solidFill>
              </a:rPr>
              <a:t>Matrices do not have the same size!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/>
              <p:nvPr/>
            </p:nvSpPr>
            <p:spPr>
              <a:xfrm>
                <a:off x="5140314" y="3543696"/>
                <a:ext cx="1380827" cy="558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314" y="3543696"/>
                <a:ext cx="1380827" cy="558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/>
              <p:nvPr/>
            </p:nvSpPr>
            <p:spPr>
              <a:xfrm>
                <a:off x="6439676" y="3543696"/>
                <a:ext cx="2709139" cy="5934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676" y="3543696"/>
                <a:ext cx="2709139" cy="5934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/>
              <p:nvPr/>
            </p:nvSpPr>
            <p:spPr>
              <a:xfrm>
                <a:off x="5840574" y="4178856"/>
                <a:ext cx="174951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74" y="4178856"/>
                <a:ext cx="1749518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/>
              <p:nvPr/>
            </p:nvSpPr>
            <p:spPr>
              <a:xfrm>
                <a:off x="7505659" y="4159235"/>
                <a:ext cx="3490636" cy="6341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−1−0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1−1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59" y="4159235"/>
                <a:ext cx="3490636" cy="6341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/>
              <p:nvPr/>
            </p:nvSpPr>
            <p:spPr>
              <a:xfrm>
                <a:off x="2154063" y="5986957"/>
                <a:ext cx="9572568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PT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PT" sz="2000" b="1" i="1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pt-P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3" y="5986957"/>
                <a:ext cx="9572568" cy="71125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B5EF5619-5DBF-4518-8CCD-1C4BB5AE1751}"/>
              </a:ext>
            </a:extLst>
          </p:cNvPr>
          <p:cNvSpPr/>
          <p:nvPr/>
        </p:nvSpPr>
        <p:spPr>
          <a:xfrm>
            <a:off x="5661192" y="5628830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Mathematical Notation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E419BB2-B092-49EC-B3B2-B641E2B7EBDC}"/>
              </a:ext>
            </a:extLst>
          </p:cNvPr>
          <p:cNvSpPr/>
          <p:nvPr/>
        </p:nvSpPr>
        <p:spPr>
          <a:xfrm>
            <a:off x="2102820" y="204256"/>
            <a:ext cx="9859639" cy="2559470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/>
              <p:nvPr/>
            </p:nvSpPr>
            <p:spPr>
              <a:xfrm>
                <a:off x="2338030" y="321835"/>
                <a:ext cx="945539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are matrices of the same size,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sum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is the matrix obtained by adding the entries of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to the corresponding entries of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difference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the matrix obtained by subtracting the entries of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from the corresponding entries of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r>
                  <a:rPr lang="en-GB" sz="2400" b="1" dirty="0"/>
                  <a:t>Notice</a:t>
                </a:r>
                <a:r>
                  <a:rPr lang="en-GB" sz="2400" dirty="0"/>
                  <a:t> that matrices of different sizes cannot be added or subtracted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30" y="321835"/>
                <a:ext cx="9455397" cy="2308324"/>
              </a:xfrm>
              <a:prstGeom prst="rect">
                <a:avLst/>
              </a:prstGeom>
              <a:blipFill>
                <a:blip r:embed="rId17"/>
                <a:stretch>
                  <a:fillRect l="-1032" t="-2116" r="-967" b="-5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4" grpId="2"/>
      <p:bldP spid="54" grpId="3"/>
      <p:bldP spid="55" grpId="0" animBg="1"/>
      <p:bldP spid="55" grpId="1" animBg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 animBg="1"/>
      <p:bldP spid="61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Existence of Additive Identity 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51797" y="2020635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Existence of Additive Inverse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Commutative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Associative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Equal Matrices</a:t>
            </a: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Addiction and Subtraction</a:t>
            </a: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Properties of Matrix Addiction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Existence of Additive Identity 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51797" y="2020635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Existence of Additive Inverse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Commutative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Associative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04CD7F2A-DA46-44A6-9594-944910C15996}"/>
              </a:ext>
            </a:extLst>
          </p:cNvPr>
          <p:cNvSpPr/>
          <p:nvPr/>
        </p:nvSpPr>
        <p:spPr>
          <a:xfrm>
            <a:off x="7335306" y="272407"/>
            <a:ext cx="4610852" cy="1403156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23518AD1-DEFE-4256-9855-D2E34733DD9C}"/>
              </a:ext>
            </a:extLst>
          </p:cNvPr>
          <p:cNvSpPr/>
          <p:nvPr/>
        </p:nvSpPr>
        <p:spPr>
          <a:xfrm>
            <a:off x="7573440" y="43131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/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mr>
                        </m:m>
                      </m:e>
                    </m:d>
                    <m:r>
                      <a:rPr lang="pt-PT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  <a:blipFill>
                <a:blip r:embed="rId1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9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55E61EDF-D29A-4944-B8B9-F69256F3CC19}"/>
  <p:tag name="ISPRING_OUTPUT_FOLDER" val="[[&quot;*\uFFFD\uFFFD\uFFFD{BB4CDCA5-F38E-475C-8C53-186BBAA01A72}&quot;,&quot;C:\\Users\\filom\\Documents\\ENGIMATH\\LESSONS\\MATRICES\\LESSON 4&quot;]]"/>
  <p:tag name="ISPRING_SCORM_RATE_QUIZZES" val="1"/>
  <p:tag name="ISPRING_SCORM_PASSING_SCORE" val="80.000000"/>
  <p:tag name="ISPRING_RESOURCE_FOLDER" val="C:\Users\filom\Documents\ENGIMATH\LESSONS\MATRICES\LESSON 4\Lesson_04_Q2\"/>
  <p:tag name="ISPRING_PRESENTATION_PATH" val="C:\Users\filom\Documents\ENGIMATH\LESSONS\MATRICES\LESSON 4\Lesson_04_Q2.pptx"/>
  <p:tag name="ISPRING_ULTRA_SCORM_COURCE_TITLE" val="Lesson_04_Q2"/>
  <p:tag name="ISPRING_PRESENTATION_TITLE" val="Lesson_04_Q2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REEN_RECS_UPDATED" val="C:\Users\filom\Documents\ENGIMATH\LESSONS\MATRICES\LESSON 4\Lesson_04_Q2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IaM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Aho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IaM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CGjHTliM7oN6AwAAAgwAACEAAAB1bml2ZXJzYWwvZmxhc2hfc2tpbl9zZXR0aW5ncy54bWyNVm1v2jAQ/lx+BWLfYaXdaKUUib5J1Vhbja7fneQAq44d2Q4d/353ThwcCCVESPFzz2Of787nROaDy/4GtOFK3gzGg2nvLEoKrUHaN8hywSz0Y2bgKb0ZPP6dzwcjx1BC6QVYy+XKIFAhfY6sRGU5k9u5WqlhzJKPlVaFTAfTb48X9EQjR90Trbc5aMHlB/J+jK9u7x/beYIb+2QhGy5ZAkOFjqPg4fxh/DDuIsg1GAPkzPX9bDz7eUIjWAzCr3I5uby6nHVS7JZ5dL9Oog033DrRZDy5mFy2izC0yG3G9Ys1cpUXefc05FqtyPc9xYSeEwqhWIrVgPT7a3pO0LGytrTIiXxb+GdPxD4urFVymChpsWiHUumMCdQs3a+TpspwB4WronoJ9DxOOwh8BcWTNDkWGLaCZtQTSM/TY3nC6IFu8r/yvqyaMJisnWgET9EPpVPnMXynZ0et3oKTH1EMtRKvtEKjI1A9xwKmVhcQjfyILGatPl8Ki8fdW0PEM15xj6+sMDBdMmEq0g70tD/wyWUazFMB3v6uRJHBXellQGvinn13d+vyFq5ZY7VnGjYVtJsvAD3vGeN9wAtAz1tQ0F+k2B6Q9y2k8Efolrnk7QJduRxE+iwCyfDdh8ePnInmn1PnMcGCFeAImUph6grijWdAuYlGDiMvRntuRJJt+IpZvEZ+EyfeLizkJhrt4WUNtZZMZLkVcFhIiSq0QR/Q+N7caouFBOXRMzM7h6X13CboQ0+3VJhrN+59GVQ/fRmkctC3eH9RdwOD/QT0k1yqQb8S3QzcJO7m3FdkTH+AflNKmIBP+WilS2XBdJpYlaepE5dZy5J1hp4fmbuOnktfa5qiasHD9Mkii0E/YMo5+FJrYsRa89Va4N++c/iEtEk/YiSdXeNUkvG6igPAJRmYTta+wssB4VkhLBewAd8TAoA2eWQ7kcHjcLhHKp1muQXIyVqr2seudBodr2E4oL+jP6rZhkLDiVK2LDZuN7uW4Ntw4ELQmavGRmUYMkrAVUo4JRpbwoU5CULHCqsWlmlbbWI3dntlG5hJnrkGgnC4bouJJEKpvIqCM3n+Ae5XpzulnqievsXSLqDmOB23CZyl2Rvf8MBNlxogbIwO7NXd+hdsY8V0+lwTGu27xUxa3BneZ67HGgrfC35zRKMAdemoI4/v+OU/7fX+A1BLAwQUAAIACAAIaMdO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AIaMdO2+CJiawBAABeBgAAHwAAAHVuaXZlcnNhbC9odG1sX3NraW5fc2V0dGluZ3MuanONlM9PwjAUx+/8FWReDZGBTrxhgMSEg4ncjIdue4yFrq9pC4qG/911CHTdG9Je1m8++b4fXd9Pp1uuIAm6T92f6rs6v9bPlQZWM2oDt3Wdt+iF1QPN8xQWeQE8FxB4yNYiS8Y1nPT9GaGcA1G5xrs3A1I7fgESsDz5O6IiQE1oW0L7JLQvKsj3Eew4RR0Kctocb4xB0UtQGBCmJ1AVrGKCm2W13AI9GLeg/kGXLIGa6X34GKet5NlxGEdpMnK5BAvJxG6OGfZilqwzhRuRHujZwG6XXu0kqPLC16ewz5OZC/BcmxcDhR942p+G07CdlAq0hr+4o8k4HD+QMGcxcLegaPg4HF9Aa8azal2gt7nOzZGOwmgQDV1asgwaXUog7aeDOiZKr0Y3G8EPnIEv4xTDagRnO1ANq+aPIVFu5BUXKBVmtiNNNLKbRDmyNBfZgZuM7CY5m6y1bfs3qonRi1Glx9uDO7tdxmvGOKg9M/Se2Yp4tUXbbLliMhjycWsv6pyaC5wSBSUiJZIDzZuix3yMP2zs+b2snKk1qAUiLzP+cGcBmVxydRl+Hp39L1BLAwQUAAIACAAIaMdOlBOzImkAAABuAAAAHAAAAHVuaXZlcnNhbC9sb2NhbF9zZXR0aW5ncy54bWwNzDEOgzAMQNGdU1jeKe3WgcDGVpbSA1jERZEcG5GA4PZk+8PTb/szChy8pWDq8PV4IrDO5oMuDn/TUL8RUib1JKbsUA2h76pWbCb5cs4FJliFLt4mjiUyjxSLHHYRqOFTXv/AHpuuugFQSwMEFAACAAgATmfHToPkyKOFCgAAwBkAABcAAAB1bml2ZXJzYWwvdW5pdmVyc2FsLnBuZ+1XeVRTVx6+VpToYIme2k4kJVrGsaN1SZ8GWSNKG6yt1raaIgG0kaQqQShiEhISClQthqS0RQkQYut0tI0SgbJJWAo1UQlJ1bLEhAQmGkSWEAIvLFnmodOeOT09M2fm3+GP+3vn3vvd5Xz3+y3v07d3k5YsXrEYALBkZ1TkOwDMzwHgmXuohcjI7gp1M/KZl/oOaTso02AHkI4XPeKtCADKRX9wHlqA9BclR0WnArDsxGybZ6ThWABg9u2MjHiPFTfcU3523WBGZp8z79t7l5jS8M80sYuzdzH/4jMwtKG3RRLygvCLgy2rKcuoftSsoL768PhCH+nmu1GplSqrvVkUVl+EOUK636pYcRXeGD4PgM/+hELs116rANj25UovAM4sQy4L9mahAVj5BvoZACIXbQcg8+UIFADo1b8Fp69F8afa4ldQBXjlH6mCqQv2K5eykaWZItJ/XPtfHTQHngPPgefAc+A58Bx4DjwHngPPgefAc+D/Z7DpDfSvv54s+0RXPH9DjSps+eyccwr9b/abOIF2ww6+czybP63dw7dn8z3jXXzPcal7zOqe2qGuXW8m5OkJSQEAxBKdA/KmIALWTja5zj+0XQwqtXI9ZNNQq9Vt5nOnb5D5kwqmNFCobXJclHsc4dGx59lJlkbszESBm70W1TQt97hf4l1QMrA1y0Fm6VK8jBppn3Y+6G+aUZzHBW5/58v4EKqndAl8KSs5FLp2fR4uRclYAC4klGAoL/oVOdQoEd01TORWGc6xrQIXV/luxOTqApfYex0A8YSNJAWPB8ubPIoaXOX9U3U0DWstikyezvcGmc9vfKGBV5qhe3TUz1IUFIDLsfK+KKk8nmQ+CYAiCcu8ItypnlFiWkQh9L9mjz4OvIXR8x60MwzPgkwHOqdLtNJZm/p6MKopL/AW+3fG5aF+BDpFtbRmPugN8+qbCEARR0ryn23pCCar838xPqB53y9zq1BNnwRVHOjPDRpTB8sViudA79qs0emlOTimBp3jDbmbzaxjPbZmol8Eaf8gBU/yj+3vMG3xArW3Q7KT/cLNJllCbgBKq+0QfQttWNJyZKIKqtazDwuvdIoh96n2jY3Trf2rPYedAzkdFaTUw1WaO4br6x3VzAf5aZqR7GEAKA9jIyYbcBku9ln+dCVF6wwqw7nHu0zYIRFmzfNK273CYYKy3EKhqSm0UFtjbBIXaZpaYbnByZ2IQxPduuONdYklvd3x8G0BI5xalUem1fMdJr1BThVPVXFmkodqpqZ4MWY7W8eitPNNRcPXa2gGup54g+BPlz3UaDBZyXjzx+UuO8psMu82SjF+zN7aRK7L6FeBjb6aesySDXem1zSGW24GDAq8R2X80eUIS1ZUS8qVyonEt9upVQ0p2C0ijGpYkeAHBSwj0zLV1E5XymOU6IhfobUwxmRaL2MoXtUP4kweuKIuvt+NSf3eV+X2h/VFMycpPKu7qHrQWGxj3U+f6E4PobNuPfqg2rfCBg6sh2ih5sotpZ9E93xFgttMRbZthvCL1xoSeeHEMsvNhjSlg8DwQCEQAGQ2CZ0Uv5ogdOxvMxSzXwkSSpU/eAhRyi7lq/rmwrZEUQ3tx/Y0FWPFoFqsKoFolpP9gm1YZbpe3kStVt0Wvc8wF+jiPTArY6QLw6EK4T748E+GTgqdm0EJp5XVhHEUPUZFI4mmX2pViBB11IuJoa1u72PEmkTcl45zxdVtI/2lro/0IlnQR8ckU4J7J00C7xHdy7NiqfS2zIhXbSrJWMZd2AYXJiuNPgUpIZfq1IVHeDg7nDifHmJ/s7f2ql6u7e2WBnFVQ9lDN4/6ydUK91RKmiWtvgm5TyG7Mynx2EyFpkPXF+PogaAkq0J4yORL7/eJqC2eaoWkS95HGON/xzR8ZRZSJJ8TK+J5IQ51GxlHnpWem5hve/P2ZJyqJKxhCUguIGclcy4QS3o6fQr2oTWQUHa5m8fgn0rGFgv5Wp2x2hbp2mROwLbupmfBH1ocjssdhDgx22UeegQnSMwVdb7kCNZxnFB3snmTVea6MlIPVfZorjWF0S0CX1dIjn5Co87nDKq9O67qSu/iRiSPwyoO0DVh9rEOVQeirMqipVl0avKsO8YFXS49tMWQ+zGJtrANddZmZWxrX6N34K9VZRTcF4gbbBN1au4icyhPsmZD3JT/SDs8w/7xKT3lvtVrjrweqXUFnxO3ESt8VQKz/mqMql4/k5Q2BUEBJ1iqXSQtOiewU0fcBkO4TL1399E6POLN6jp6XON0bVGALM1f0iG+EzP/CSejBcznezRrC5Vw9Rps0oI+N/mcpdxy5pNyTckww8/j/3qmUNv/6dl1cRuCLQEL+mD7UnJqU1nWqDEcC41Ir8asOWNJ85G14SQpLnMKvsH8Ikk7+vkdv0GsZFVJZUbvlQ242bco4VgeyhClILEnH+MZuBK3PX0wGgnGMkH2RIdNddEuhAjQ20r8XYHItSvQsRd/MQH7LuO8JN60UHPUomsv78FgyArKCbXT7V91X7kOkvMX9sFqYyi1dnEL4vT1eXXOa8GlPSYmnW6kt9ZrLKWrUEwId9COOXdRzHzQ4Nk0G6NStby64SevkbpZjzvDeE4oMttdY1QAyl4VvrVfhRNpzlzGvNcqENJpuFdk0a/dCC3jEmhKdaCnWN8tPcLtV1ute2e9W+YK2XNXbfJwTuI0LkJrYjj+WrCST0Jr9JuHpF6shKcO82ZrA+7veH3XK6aQGxyEhqPVviWHODonl0dpR2KzSH1Smuc9Psl1k64f8EeijHxhX+Ew3ngteNeJ4/t/qJDue0+95ufT7MQ6orsYToGyPjjG9dW3mYLsM5yfZ/Vw1DOyg1fPR5xFwfWj6YeHrSpydrJBG2NVyDWTnzXtqI11FyCk09Vc2qFuIrAIQpLCo6p9S59QcEw5PznO+ngsJv7JG12szGu52lHxNLYIxU2nAwWVkQ7hBFy5+JzLkJs7xRGYWcedQt1edSK9tGPF4MhGzq981MBWmHWinj8y3DpsteVNkPXFjhvO6XURW/1J9sQHoyNQHR3VciNRKsEoJQT/qNRq+Xqc8Dv3zaMSDuQfJfN4KQ16I8KJVv34NKMKi3iJcXkOko04n/fecZx/We1honm3KjM8+bbJdMunp0gWn42YBrw5OpPRIBd8yH1AlCDCLit8ou6MyD2yhHmgbKxs5eYaEppnCNqBNor3Dpm/d8G6rw5xwx/zOI8njbMc3ECM/aYh94dDVaG/myhnzTxQm7tSwfPqU0mguxGTI11DZbTfSbuukEWx+BpjRmobkuhYvhEsF+qfmT2XCes03bDb4Uv+bQ4/bdv9Ndmpwlezxzd8E5PkDZoHy7YK8R7mk9PGkGKpWfrrVqHLc8iNJaM9UBJSeqw3KTkv/dyvi5+XPr6nStxFG+qHShe3bBzwVhefB2DcOUlvivafrV/Ej9ADJsSfpZeykCLjRXYXy74MZJbNVlFt/1oKOb7Z/OP5UPm49t2IrZSJvwVYVxyPewb8BOtNnjvR3wZqt0KsPy+8JDKi48cU94l7vJFqEPD9/8cKMmp6fIAPtNYPOdsPnsUh68DO13ZHlm0/mPUPUEsDBBQAAgAIAE5nx07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BFEbE42YVgCRwMAAOEJAAAUAAAAAAAAAAEAAAAAAFMQAAB1bml2ZXJzYWwvcGxheWVyLnhtbFBLAQIAABQAAgAIAAhox06QSSYlKAUAAPYTAAAdAAAAAAAAAAEAAAAAAMwTAAB1bml2ZXJzYWwvY29tbW9uX21lc3NhZ2VzLmxuZ1BLAQIAABQAAgAIAAhox05msqLVpQAAAIMBAAAuAAAAAAAAAAEAAAAAAC8ZAAB1bml2ZXJzYWwvcGxheWJhY2tfYW5kX25hdmlnYXRpb25fc2V0dGluZ3MueG1sUEsBAgAAFAACAAgACGjHTtC9L7ROBAAAhxUAACcAAAAAAAAAAQAAAAAAIBoAAHVuaXZlcnNhbC9mbGFzaF9wdWJsaXNoaW5nX3NldHRpbmdzLnhtbFBLAQIAABQAAgAIAAhox05YjO6DegMAAAIMAAAhAAAAAAAAAAEAAAAAALMeAAB1bml2ZXJzYWwvZmxhc2hfc2tpbl9zZXR0aW5ncy54bWxQSwECAAAUAAIACAAIaMdO5kXGEUgEAAARFQAAJgAAAAAAAAABAAAAAABsIgAAdW5pdmVyc2FsL2h0bWxfcHVibGlzaGluZ19zZXR0aW5ncy54bWxQSwECAAAUAAIACAAIaMdO2+CJiawBAABeBgAAHwAAAAAAAAABAAAAAAD4JgAAdW5pdmVyc2FsL2h0bWxfc2tpbl9zZXR0aW5ncy5qc1BLAQIAABQAAgAIAAhox06UE7MiaQAAAG4AAAAcAAAAAAAAAAEAAAAAAOEoAAB1bml2ZXJzYWwvbG9jYWxfc2V0dGluZ3MueG1sUEsBAgAAFAACAAgATmfHToPkyKOFCgAAwBkAABcAAAAAAAAAAAAAAAAAhCkAAHVuaXZlcnNhbC91bml2ZXJzYWwucG5nUEsBAgAAFAACAAgATmfHTuVlxrFLAAAAagAAABsAAAAAAAAAAQAAAAAAPjQAAHVuaXZlcnNhbC91bml2ZXJzYWwucG5nLnhtbFBLBQYAAAAAEgASAFYFAADCNAAAAAA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x5LWd9iCkblj4POCWav7w&quot;,&quot;gi&quot;:&quot;YkyE84Em1W6ka3XK-xmuvw&quot;,&quot;ti&quot;:&quot;characters&quot;,&quot;vs&quot;:{&quot;f&quot;:[822,832],&quot;i&quot;:{&quot;d&quot;:&quot;cx5LWd9iCkblj4POCWav7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krvrjiA3bpRqtxPxZKh2g&quot;,&quot;gi&quot;:&quot;YkyE84Em1W6ka3XK-xmuvw&quot;,&quot;ti&quot;:&quot;characters&quot;,&quot;vs&quot;:{&quot;f&quot;:[822,832],&quot;i&quot;:{&quot;d&quot;:&quot;ukrvrjiA3bpRqtxPxZKh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8319</TotalTime>
  <Words>1317</Words>
  <Application>Microsoft Office PowerPoint</Application>
  <PresentationFormat>Widescreen</PresentationFormat>
  <Paragraphs>209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Lesson_04_Q2</dc:title>
  <dc:creator>Filomena Soares</dc:creator>
  <cp:lastModifiedBy>Elena Safiulina</cp:lastModifiedBy>
  <cp:revision>279</cp:revision>
  <dcterms:created xsi:type="dcterms:W3CDTF">2019-03-25T06:42:45Z</dcterms:created>
  <dcterms:modified xsi:type="dcterms:W3CDTF">2025-05-03T21:45:14Z</dcterms:modified>
</cp:coreProperties>
</file>