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295" r:id="rId9"/>
    <p:sldId id="279" r:id="rId10"/>
    <p:sldId id="292" r:id="rId11"/>
    <p:sldId id="285" r:id="rId12"/>
    <p:sldId id="287" r:id="rId13"/>
    <p:sldId id="288" r:id="rId14"/>
    <p:sldId id="280" r:id="rId15"/>
    <p:sldId id="296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30FF8-4D45-4978-BC41-04E1064FF608}" v="2" dt="2025-07-15T03:45:30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E1530FF8-4D45-4978-BC41-04E1064FF608}"/>
    <pc:docChg chg="custSel modSld">
      <pc:chgData name="Elena Safiulina" userId="46398a00-a311-4d71-ab86-ad085cba44dd" providerId="ADAL" clId="{E1530FF8-4D45-4978-BC41-04E1064FF608}" dt="2025-07-15T03:45:35.572" v="4" actId="1076"/>
      <pc:docMkLst>
        <pc:docMk/>
      </pc:docMkLst>
      <pc:sldChg chg="addSp delSp modSp mod delAnim">
        <pc:chgData name="Elena Safiulina" userId="46398a00-a311-4d71-ab86-ad085cba44dd" providerId="ADAL" clId="{E1530FF8-4D45-4978-BC41-04E1064FF608}" dt="2025-07-15T03:23:25.877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E1530FF8-4D45-4978-BC41-04E1064FF608}" dt="2025-07-15T03:23:25.877" v="2" actId="1076"/>
          <ac:picMkLst>
            <pc:docMk/>
            <pc:sldMk cId="214730274" sldId="275"/>
            <ac:picMk id="2" creationId="{D9DD490F-29BD-1966-BB04-309B80FCA994}"/>
          </ac:picMkLst>
        </pc:picChg>
        <pc:picChg chg="del">
          <ac:chgData name="Elena Safiulina" userId="46398a00-a311-4d71-ab86-ad085cba44dd" providerId="ADAL" clId="{E1530FF8-4D45-4978-BC41-04E1064FF608}" dt="2025-07-15T03:23:21.599" v="1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E1530FF8-4D45-4978-BC41-04E1064FF608}" dt="2025-07-15T03:45:35.572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E1530FF8-4D45-4978-BC41-04E1064FF608}" dt="2025-07-15T03:45:35.572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523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4755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00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7.png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slide" Target="slide2.xml"/><Relationship Id="rId12" Type="http://schemas.openxmlformats.org/officeDocument/2006/relationships/image" Target="../media/image26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50.png"/><Relationship Id="rId5" Type="http://schemas.openxmlformats.org/officeDocument/2006/relationships/slide" Target="slide14.xml"/><Relationship Id="rId15" Type="http://schemas.openxmlformats.org/officeDocument/2006/relationships/image" Target="../media/image31.png"/><Relationship Id="rId10" Type="http://schemas.openxmlformats.org/officeDocument/2006/relationships/image" Target="../media/image240.png"/><Relationship Id="rId19" Type="http://schemas.openxmlformats.org/officeDocument/2006/relationships/image" Target="../media/image35.png"/><Relationship Id="rId4" Type="http://schemas.openxmlformats.org/officeDocument/2006/relationships/image" Target="../media/image1.jpg"/><Relationship Id="rId9" Type="http://schemas.openxmlformats.org/officeDocument/2006/relationships/slide" Target="slide9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39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openxmlformats.org/officeDocument/2006/relationships/slide" Target="slide14.xml"/><Relationship Id="rId10" Type="http://schemas.openxmlformats.org/officeDocument/2006/relationships/image" Target="../media/image48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6.xml"/><Relationship Id="rId7" Type="http://schemas.openxmlformats.org/officeDocument/2006/relationships/slide" Target="slide14.xml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11" Type="http://schemas.openxmlformats.org/officeDocument/2006/relationships/slide" Target="slide9.xml"/><Relationship Id="rId5" Type="http://schemas.openxmlformats.org/officeDocument/2006/relationships/image" Target="../media/image52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slide" Target="slide14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M</a:t>
            </a:r>
            <a:r>
              <a:rPr lang="et-EE" sz="1600" dirty="0"/>
              <a:t>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DD490F-29BD-1966-BB04-309B80FCA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7205" y="1161091"/>
            <a:ext cx="4828450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Nullmaatriksi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Vastandmaatriksi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4148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Kommutatiivsuse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9" y="3423095"/>
                <a:ext cx="4365298" cy="14773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MÄRKUS </a:t>
                </a:r>
                <a:r>
                  <a:rPr lang="en-GB" dirty="0"/>
                  <a:t>– </a:t>
                </a:r>
                <a:r>
                  <a:rPr lang="et-EE" dirty="0"/>
                  <a:t>kuigi liitmine oli defineeritud kahe maatriksi jaoks, see omadus lubab liita ka kolme ja rohkema arvu maatrikseid sulge kirjutamata</a:t>
                </a:r>
                <a:r>
                  <a:rPr lang="en-GB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9" y="3423095"/>
                <a:ext cx="4365298" cy="1477328"/>
              </a:xfrm>
              <a:prstGeom prst="rect">
                <a:avLst/>
              </a:prstGeom>
              <a:blipFill>
                <a:blip r:embed="rId3"/>
                <a:stretch>
                  <a:fillRect l="-1257" t="-2479" r="-111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Nullmaatriksi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Vastandmaatriksi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4148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Kommutatiivsuse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4986000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pt-PT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Nullmaatriksi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Vastandmaatriksi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4148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Kommutatiivsuse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59704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on </a:t>
                </a:r>
                <a:r>
                  <a:rPr lang="et-EE" sz="2000" b="1" dirty="0">
                    <a:solidFill>
                      <a:schemeClr val="tx1"/>
                    </a:solidFill>
                  </a:rPr>
                  <a:t>nullmaatriks</a:t>
                </a:r>
                <a:r>
                  <a:rPr lang="et-EE" sz="2000" dirty="0"/>
                  <a:t>, mille mõõtmed on samad mis ka maatriksi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000" dirty="0">
                    <a:solidFill>
                      <a:schemeClr val="tx1"/>
                    </a:solidFill>
                  </a:rPr>
                  <a:t> mõõtmed</a:t>
                </a:r>
                <a:r>
                  <a:rPr lang="en-GB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blipFill>
                <a:blip r:embed="rId13"/>
                <a:stretch>
                  <a:fillRect r="-1752" b="-687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Nullmaatriksi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Vastandmaatriksi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4148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Kommutatiivsuse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39075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on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maatriks elementidega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blipFill>
                <a:blip r:embed="rId13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471138" y="5160171"/>
            <a:ext cx="818779" cy="57743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/>
                  <a:t> </a:t>
                </a:r>
                <a:r>
                  <a:rPr lang="et-EE" sz="2000" dirty="0"/>
                  <a:t>on </a:t>
                </a:r>
                <a:r>
                  <a:rPr lang="et-EE" sz="2000" b="1" dirty="0"/>
                  <a:t>nullmaatriks</a:t>
                </a:r>
                <a:r>
                  <a:rPr lang="et-EE" sz="2000" dirty="0"/>
                  <a:t>, mille mõõtmed on samad mis ka maatriksi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000" dirty="0"/>
                  <a:t> mõõtmed</a:t>
                </a:r>
                <a:r>
                  <a:rPr lang="en-GB" sz="2000" dirty="0"/>
                  <a:t>!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blipFill>
                <a:blip r:embed="rId18"/>
                <a:stretch>
                  <a:fillRect r="-1752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657225" y="437791"/>
              <a:ext cx="2823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Ainult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4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küsimust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enne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selle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tunni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lõppu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 ...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Parem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võtta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pliiats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ja </a:t>
              </a:r>
              <a:r>
                <a:rPr lang="fi-FI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paber</a:t>
              </a:r>
              <a:r>
                <a:rPr lang="fi-FI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</a:t>
              </a:r>
              <a:endParaRPr lang="en-GB" sz="2400" dirty="0">
                <a:solidFill>
                  <a:srgbClr val="0C2B8E"/>
                </a:solidFill>
                <a:latin typeface="Freestyle Script" panose="030804020302050B0404" pitchFamily="66" charset="0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088247" y="1260397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62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8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407037" y="415810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 </a:t>
            </a:r>
            <a:endParaRPr lang="et-EE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C9FAAE8-95A1-419D-A95D-24562A191B9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8B2CA29D-4D32-45B2-A4B1-33ED58F8CC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FCA47DB-723D-462E-8393-AAD5404FDD4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84026" y="1708383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Kaks maatriksit on võrdsed </a:t>
            </a:r>
            <a:r>
              <a:rPr lang="et-EE" sz="2400" dirty="0">
                <a:solidFill>
                  <a:sysClr val="windowText" lastClr="000000"/>
                </a:solidFill>
              </a:rPr>
              <a:t>siis ja ainult siis kui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ysClr val="windowText" lastClr="000000"/>
                </a:solidFill>
              </a:rPr>
              <a:t>maatriksite </a:t>
            </a:r>
            <a:r>
              <a:rPr lang="et-EE" sz="2400" b="1" dirty="0">
                <a:solidFill>
                  <a:sysClr val="windowText" lastClr="000000"/>
                </a:solidFill>
              </a:rPr>
              <a:t>mõõtmed on samad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ridade arv ja veergude arv on sama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Kaks maatriksit on võrdsed </a:t>
            </a:r>
            <a:r>
              <a:rPr lang="et-EE" sz="2400" dirty="0">
                <a:solidFill>
                  <a:sysClr val="windowText" lastClr="000000"/>
                </a:solidFill>
              </a:rPr>
              <a:t>siis ja ainult siis kui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ysClr val="windowText" lastClr="000000"/>
                </a:solidFill>
              </a:rPr>
              <a:t>maatriksite </a:t>
            </a:r>
            <a:r>
              <a:rPr lang="et-EE" sz="2400" b="1" dirty="0">
                <a:solidFill>
                  <a:sysClr val="windowText" lastClr="000000"/>
                </a:solidFill>
              </a:rPr>
              <a:t>mõõtmed on samad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ridade arv ja veergude arv on sama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kõik vastavad elemendid on võrdsed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et-EE" sz="2400" dirty="0">
                <a:solidFill>
                  <a:sysClr val="windowText" lastClr="000000"/>
                </a:solidFill>
              </a:rPr>
              <a:t>samadel positsioonidel on samad arvud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t-EE" sz="2400" dirty="0">
                <a:solidFill>
                  <a:sysClr val="windowText" lastClr="000000"/>
                </a:solidFill>
              </a:rPr>
              <a:t>või avaldised</a:t>
            </a:r>
            <a:r>
              <a:rPr lang="en-GB" sz="2400" dirty="0">
                <a:solidFill>
                  <a:sysClr val="windowText" lastClr="000000"/>
                </a:solidFill>
              </a:rPr>
              <a:t>).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630795" y="291602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385182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3851824" cy="552459"/>
              </a:xfrm>
              <a:prstGeom prst="rect">
                <a:avLst/>
              </a:prstGeom>
              <a:blipFill>
                <a:blip r:embed="rId9"/>
                <a:stretch>
                  <a:fillRect l="-1266" b="-109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46835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000" b="1" dirty="0">
                    <a:solidFill>
                      <a:sysClr val="windowText" lastClr="000000"/>
                    </a:solidFill>
                  </a:rPr>
                  <a:t>On antud maatriksid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. Kas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4683590" cy="400110"/>
              </a:xfrm>
              <a:prstGeom prst="rect">
                <a:avLst/>
              </a:prstGeom>
              <a:blipFill>
                <a:blip r:embed="rId10"/>
                <a:stretch>
                  <a:fillRect l="-1302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210896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210896" cy="554254"/>
              </a:xfrm>
              <a:prstGeom prst="rect">
                <a:avLst/>
              </a:prstGeom>
              <a:blipFill>
                <a:blip r:embed="rId11"/>
                <a:stretch>
                  <a:fillRect l="-1158" b="-109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4857420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4857420" cy="601575"/>
              </a:xfrm>
              <a:prstGeom prst="rect">
                <a:avLst/>
              </a:prstGeom>
              <a:blipFill>
                <a:blip r:embed="rId1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6778466" y="3504882"/>
            <a:ext cx="4897751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t-EE" sz="2000" b="1" dirty="0">
                <a:solidFill>
                  <a:sysClr val="windowText" lastClr="000000"/>
                </a:solidFill>
              </a:rPr>
              <a:t>Ei</a:t>
            </a:r>
            <a:r>
              <a:rPr lang="en-GB" sz="2000" b="1" dirty="0">
                <a:solidFill>
                  <a:sysClr val="windowText" lastClr="000000"/>
                </a:solidFill>
              </a:rPr>
              <a:t>!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Nende maatriksite mõõtmed on erinevad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7191912" y="4167498"/>
                <a:ext cx="4884029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et-EE" sz="2000" b="1" dirty="0">
                    <a:solidFill>
                      <a:sysClr val="windowText" lastClr="000000"/>
                    </a:solidFill>
                  </a:rPr>
                  <a:t>Ei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!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Kõik elemendid ei ole võrdsed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0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12" y="4167498"/>
                <a:ext cx="4884029" cy="400110"/>
              </a:xfrm>
              <a:prstGeom prst="rect">
                <a:avLst/>
              </a:prstGeom>
              <a:blipFill>
                <a:blip r:embed="rId13"/>
                <a:stretch>
                  <a:fillRect l="-1373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t-EE" sz="2000" b="1" dirty="0">
                    <a:solidFill>
                      <a:sysClr val="windowText" lastClr="000000"/>
                    </a:solidFill>
                  </a:rPr>
                  <a:t>Jah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!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Ainult kui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  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blipFill>
                <a:blip r:embed="rId14"/>
                <a:stretch>
                  <a:fillRect l="-1522" t="-9091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ja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siis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81715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757463" y="4381800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9894185" y="4759534"/>
            <a:ext cx="177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1               3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817156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653127" y="5102963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263921" y="487578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366014" y="4835874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647797" y="5628830"/>
            <a:ext cx="269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kirjaviis: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Kaks maatriksit on võrdsed </a:t>
            </a:r>
            <a:r>
              <a:rPr lang="et-EE" sz="2400" dirty="0">
                <a:solidFill>
                  <a:sysClr val="windowText" lastClr="000000"/>
                </a:solidFill>
              </a:rPr>
              <a:t>siis ja ainult siis kui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ysClr val="windowText" lastClr="000000"/>
                </a:solidFill>
              </a:rPr>
              <a:t>maatriksite </a:t>
            </a:r>
            <a:r>
              <a:rPr lang="et-EE" sz="2400" b="1" dirty="0">
                <a:solidFill>
                  <a:sysClr val="windowText" lastClr="000000"/>
                </a:solidFill>
              </a:rPr>
              <a:t>mõõtmed on samad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</a:t>
            </a:r>
            <a:r>
              <a:rPr lang="et-EE" sz="2400" dirty="0">
                <a:solidFill>
                  <a:sysClr val="windowText" lastClr="000000"/>
                </a:solidFill>
              </a:rPr>
              <a:t>ridade arv ja veergude arv on sama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kõik vastavad elemendid on võrdsed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et-EE" sz="2400" dirty="0">
                <a:solidFill>
                  <a:sysClr val="windowText" lastClr="000000"/>
                </a:solidFill>
              </a:rPr>
              <a:t>samadel positsioonidel on samad arvud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t-EE" sz="2400" dirty="0">
                <a:solidFill>
                  <a:sysClr val="windowText" lastClr="000000"/>
                </a:solidFill>
              </a:rPr>
              <a:t>või avaldised</a:t>
            </a:r>
            <a:r>
              <a:rPr lang="en-GB" sz="2400" dirty="0">
                <a:solidFill>
                  <a:sysClr val="windowText" lastClr="000000"/>
                </a:solidFill>
              </a:rPr>
              <a:t>).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377427" y="2830485"/>
            <a:ext cx="2022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Veel üks 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428417" y="3250025"/>
            <a:ext cx="7049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>
                <a:solidFill>
                  <a:sysClr val="windowText" lastClr="000000"/>
                </a:solidFill>
              </a:rPr>
              <a:t>Leia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𝑥, 𝑦, 𝑧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väärtused nii, et maatriksid oleksid võrdsed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42285" y="4551895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87829" y="4569104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326" y="3748019"/>
                <a:ext cx="1840889" cy="1463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472612" y="4941254"/>
                <a:ext cx="46783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400" b="1" dirty="0">
                    <a:solidFill>
                      <a:sysClr val="windowText" lastClr="000000"/>
                    </a:solidFill>
                  </a:rPr>
                  <a:t>Lahendus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2" y="4941254"/>
                <a:ext cx="4678332" cy="461665"/>
              </a:xfrm>
              <a:prstGeom prst="rect">
                <a:avLst/>
              </a:prstGeom>
              <a:blipFill>
                <a:blip r:embed="rId13"/>
                <a:stretch>
                  <a:fillRect l="-2086" t="-10667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7899634" y="5157672"/>
            <a:ext cx="358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t-EE" b="1" dirty="0">
                <a:solidFill>
                  <a:srgbClr val="29A6FF"/>
                </a:solidFill>
              </a:rPr>
              <a:t>Klikki, </a:t>
            </a:r>
            <a:r>
              <a:rPr lang="et-EE" dirty="0">
                <a:solidFill>
                  <a:srgbClr val="29A6FF"/>
                </a:solidFill>
              </a:rPr>
              <a:t>et näha pakutud lahendust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ja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/>
                  <a:t>, siis 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647797" y="5628830"/>
            <a:ext cx="269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kirjaviis: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5" grpId="1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1879200" y="137023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Maatriksite liitmine </a:t>
            </a:r>
            <a:r>
              <a:rPr lang="et-EE" sz="2400" dirty="0">
                <a:solidFill>
                  <a:sysClr val="windowText" lastClr="000000"/>
                </a:solidFill>
              </a:rPr>
              <a:t>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lahutamine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see on võimalik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siis ja ainult siis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kui </a:t>
            </a:r>
            <a:r>
              <a:rPr lang="et-EE" sz="2400" b="1" dirty="0">
                <a:solidFill>
                  <a:sysClr val="windowText" lastClr="000000"/>
                </a:solidFill>
              </a:rPr>
              <a:t>maatriksite mõõtmed on samad </a:t>
            </a:r>
            <a:r>
              <a:rPr lang="et-EE" sz="2400" dirty="0" err="1">
                <a:solidFill>
                  <a:sysClr val="windowText" lastClr="000000"/>
                </a:solidFill>
              </a:rPr>
              <a:t>ehks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sama ridade arv ja sama veergude arv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Maatriksite liitmine </a:t>
            </a:r>
            <a:r>
              <a:rPr lang="et-EE" sz="2400" dirty="0">
                <a:solidFill>
                  <a:sysClr val="windowText" lastClr="000000"/>
                </a:solidFill>
              </a:rPr>
              <a:t>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lahutamine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see on võimalik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siis ja ainult siis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kui </a:t>
            </a:r>
            <a:r>
              <a:rPr lang="et-EE" sz="2400" b="1" dirty="0">
                <a:solidFill>
                  <a:sysClr val="windowText" lastClr="000000"/>
                </a:solidFill>
              </a:rPr>
              <a:t>maatriksite mõõtmed on samad </a:t>
            </a:r>
            <a:r>
              <a:rPr lang="et-EE" sz="2400" dirty="0">
                <a:solidFill>
                  <a:sysClr val="windowText" lastClr="000000"/>
                </a:solidFill>
              </a:rPr>
              <a:t>ehk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sama ridade arv ja sama veergude arv;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seda sooritatakse liites</a:t>
            </a:r>
            <a:r>
              <a:rPr lang="et-EE" sz="2400" dirty="0">
                <a:solidFill>
                  <a:sysClr val="windowText" lastClr="000000"/>
                </a:solidFill>
              </a:rPr>
              <a:t> 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lahutades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vastavaid elemente </a:t>
            </a:r>
            <a:r>
              <a:rPr lang="et-EE" sz="2400" dirty="0">
                <a:solidFill>
                  <a:sysClr val="windowText" lastClr="000000"/>
                </a:solidFill>
              </a:rPr>
              <a:t>ehk elemente, mille positsioonid on samad.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Matrix Addition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Subtraction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possible</a:t>
            </a:r>
            <a:r>
              <a:rPr lang="en-GB" sz="2400" dirty="0">
                <a:solidFill>
                  <a:sysClr val="windowText" lastClr="000000"/>
                </a:solidFill>
              </a:rPr>
              <a:t> when, and only when, matrices have exactly the </a:t>
            </a:r>
            <a:r>
              <a:rPr lang="en-GB" sz="2400" b="1" dirty="0">
                <a:solidFill>
                  <a:sysClr val="windowText" lastClr="000000"/>
                </a:solidFill>
              </a:rPr>
              <a:t>same size </a:t>
            </a:r>
            <a:r>
              <a:rPr lang="en-GB" sz="2400" dirty="0">
                <a:solidFill>
                  <a:sysClr val="windowText" lastClr="000000"/>
                </a:solidFill>
              </a:rPr>
              <a:t>– same number of rows and the same number of columns.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is done </a:t>
            </a:r>
            <a:r>
              <a:rPr lang="en-GB" sz="2400" dirty="0">
                <a:solidFill>
                  <a:sysClr val="windowText" lastClr="000000"/>
                </a:solidFill>
              </a:rPr>
              <a:t>by </a:t>
            </a:r>
            <a:r>
              <a:rPr lang="en-GB" sz="2400" b="1" dirty="0">
                <a:solidFill>
                  <a:sysClr val="windowText" lastClr="000000"/>
                </a:solidFill>
              </a:rPr>
              <a:t>adding</a:t>
            </a:r>
            <a:r>
              <a:rPr lang="en-GB" sz="2400" dirty="0">
                <a:solidFill>
                  <a:sysClr val="windowText" lastClr="000000"/>
                </a:solidFill>
              </a:rPr>
              <a:t> or </a:t>
            </a:r>
            <a:r>
              <a:rPr lang="en-GB" sz="2400" b="1" dirty="0">
                <a:solidFill>
                  <a:sysClr val="windowText" lastClr="000000"/>
                </a:solidFill>
              </a:rPr>
              <a:t>subtracting all corresponding elements </a:t>
            </a:r>
            <a:r>
              <a:rPr lang="en-GB" sz="2400" dirty="0">
                <a:solidFill>
                  <a:sysClr val="windowText" lastClr="000000"/>
                </a:solidFill>
              </a:rPr>
              <a:t>- numbers (or expressions) in the same positions.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114792" y="2899498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674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7794246" y="3052971"/>
            <a:ext cx="347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t-EE" b="1" dirty="0">
                <a:solidFill>
                  <a:srgbClr val="29A6FF"/>
                </a:solidFill>
              </a:rPr>
              <a:t>Klikki, </a:t>
            </a:r>
            <a:r>
              <a:rPr lang="et-EE" dirty="0">
                <a:solidFill>
                  <a:srgbClr val="29A6FF"/>
                </a:solidFill>
              </a:rPr>
              <a:t>et näha pakutud lahendust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303161" y="4793383"/>
            <a:ext cx="5608364" cy="707886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solidFill>
                  <a:sysClr val="windowText" lastClr="000000"/>
                </a:solidFill>
              </a:rPr>
              <a:t>Ei ole võimalik/ei ole määratud</a:t>
            </a:r>
            <a:r>
              <a:rPr lang="en-GB" sz="2000" b="1" dirty="0">
                <a:solidFill>
                  <a:sysClr val="windowText" lastClr="000000"/>
                </a:solidFill>
              </a:rPr>
              <a:t>! </a:t>
            </a:r>
            <a:endParaRPr lang="et-EE" sz="2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t-EE" sz="2000" dirty="0">
                <a:solidFill>
                  <a:sysClr val="windowText" lastClr="000000"/>
                </a:solidFill>
              </a:rPr>
              <a:t>Maatriksite mõõtmed on erinevad.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ja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pt-P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647797" y="5628830"/>
            <a:ext cx="269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kirjaviis: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55947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271234" y="200600"/>
                <a:ext cx="945539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sama mõõtmetega maatriksiid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summa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t-EE" sz="2400" b="1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maatriks,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400" dirty="0"/>
                  <a:t>mille </a:t>
                </a:r>
                <a:r>
                  <a:rPr lang="fi-FI" sz="2400" dirty="0" err="1"/>
                  <a:t>elementideks</a:t>
                </a:r>
                <a:r>
                  <a:rPr lang="fi-FI" sz="2400" dirty="0"/>
                  <a:t> on </a:t>
                </a:r>
                <a:r>
                  <a:rPr lang="fi-FI" sz="2400" dirty="0" err="1"/>
                  <a:t>maatriksite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sz="2400" dirty="0"/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i-FI" sz="2400" dirty="0"/>
                  <a:t> </a:t>
                </a:r>
                <a:r>
                  <a:rPr lang="fi-FI" sz="2400" dirty="0" err="1"/>
                  <a:t>vastavate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elementide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summad</a:t>
                </a:r>
                <a:r>
                  <a:rPr lang="et-EE" sz="2400" dirty="0"/>
                  <a:t>.</a:t>
                </a:r>
              </a:p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Vahe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maatriks, </a:t>
                </a:r>
                <a:r>
                  <a:rPr lang="fi-FI" sz="2400" dirty="0"/>
                  <a:t>mille </a:t>
                </a:r>
                <a:r>
                  <a:rPr lang="fi-FI" sz="2400" dirty="0" err="1"/>
                  <a:t>elementideks</a:t>
                </a:r>
                <a:r>
                  <a:rPr lang="fi-FI" sz="2400" dirty="0"/>
                  <a:t> on </a:t>
                </a:r>
                <a:r>
                  <a:rPr lang="fi-FI" sz="2400" dirty="0" err="1"/>
                  <a:t>maatriksite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sz="2400" dirty="0"/>
                  <a:t> ja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i-FI" sz="2400" dirty="0"/>
                  <a:t> </a:t>
                </a:r>
                <a:r>
                  <a:rPr lang="fi-FI" sz="2400" dirty="0" err="1"/>
                  <a:t>vastavate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elementide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vahed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fi-FI" sz="2400" b="1" dirty="0"/>
                  <a:t>Pane </a:t>
                </a:r>
                <a:r>
                  <a:rPr lang="fi-FI" sz="2400" b="1" dirty="0" err="1"/>
                  <a:t>tähele</a:t>
                </a:r>
                <a:r>
                  <a:rPr lang="fi-FI" sz="2400" b="1" dirty="0"/>
                  <a:t>, </a:t>
                </a:r>
                <a:r>
                  <a:rPr lang="fi-FI" sz="2400" dirty="0"/>
                  <a:t>et erineva </a:t>
                </a:r>
                <a:r>
                  <a:rPr lang="fi-FI" sz="2400" dirty="0" err="1"/>
                  <a:t>suurusega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maatriks</a:t>
                </a:r>
                <a:r>
                  <a:rPr lang="et-EE" sz="2400" dirty="0" err="1"/>
                  <a:t>eid</a:t>
                </a:r>
                <a:r>
                  <a:rPr lang="fi-FI" sz="2400" dirty="0"/>
                  <a:t> ei saa </a:t>
                </a:r>
                <a:r>
                  <a:rPr lang="fi-FI" sz="2400" dirty="0" err="1"/>
                  <a:t>liita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ega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lahutada</a:t>
                </a:r>
                <a:r>
                  <a:rPr lang="fi-FI" sz="2400" dirty="0"/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34" y="200600"/>
                <a:ext cx="9455397" cy="2677656"/>
              </a:xfrm>
              <a:prstGeom prst="rect">
                <a:avLst/>
              </a:prstGeom>
              <a:blipFill>
                <a:blip r:embed="rId17"/>
                <a:stretch>
                  <a:fillRect l="-1032" t="-1822" r="-967" b="-4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15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Võrdsed maatriksid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Maatriksite liitmine ja lahutamine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Maatriksite liitmise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51797" y="381079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Nullmaatriksi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51797" y="2020635"/>
              <a:ext cx="39289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t-EE" sz="2400" b="1" dirty="0">
                  <a:solidFill>
                    <a:srgbClr val="F25E4F"/>
                  </a:solidFill>
                </a:rPr>
                <a:t>Vastandmaatriksi olemasolu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4148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Kommutatiivsuse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t-EE" sz="2400" b="1" dirty="0">
                  <a:solidFill>
                    <a:srgbClr val="F25E4F"/>
                  </a:solidFill>
                </a:rPr>
                <a:t>Assotsiatiivsuse seadus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LTRA_SCORM_COURCE_TITLE" val="Lesson_04_Q2"/>
  <p:tag name="ISPRING_PRESENTATION_TITLE" val="Lesson_04_Q2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Ia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ho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Ia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GjHTliM7oN6AwAAAgwAACEAAAB1bml2ZXJzYWwvZmxhc2hfc2tpbl9zZXR0aW5ncy54bWyNVm1v2jAQ/lx+BWLfYaXdaKUUib5J1Vhbja7fneQAq44d2Q4d/353ThwcCCVESPFzz2Of787nROaDy/4GtOFK3gzGg2nvLEoKrUHaN8hywSz0Y2bgKb0ZPP6dzwcjx1BC6QVYy+XKIFAhfY6sRGU5k9u5WqlhzJKPlVaFTAfTb48X9EQjR90Trbc5aMHlB/J+jK9u7x/beYIb+2QhGy5ZAkOFjqPg4fxh/DDuIsg1GAPkzPX9bDz7eUIjWAzCr3I5uby6nHVS7JZ5dL9Oog033DrRZDy5mFy2izC0yG3G9Ys1cpUXefc05FqtyPc9xYSeEwqhWIrVgPT7a3pO0LGytrTIiXxb+GdPxD4urFVymChpsWiHUumMCdQs3a+TpspwB4WronoJ9DxOOwh8BcWTNDkWGLaCZtQTSM/TY3nC6IFu8r/yvqyaMJisnWgET9EPpVPnMXynZ0et3oKTH1EMtRKvtEKjI1A9xwKmVhcQjfyILGatPl8Ki8fdW0PEM15xj6+sMDBdMmEq0g70tD/wyWUazFMB3v6uRJHBXellQGvinn13d+vyFq5ZY7VnGjYVtJsvAD3vGeN9wAtAz1tQ0F+k2B6Q9y2k8Efolrnk7QJduRxE+iwCyfDdh8ePnInmn1PnMcGCFeAImUph6grijWdAuYlGDiMvRntuRJJt+IpZvEZ+EyfeLizkJhrt4WUNtZZMZLkVcFhIiSq0QR/Q+N7caouFBOXRMzM7h6X13CboQ0+3VJhrN+59GVQ/fRmkctC3eH9RdwOD/QT0k1yqQb8S3QzcJO7m3FdkTH+AflNKmIBP+WilS2XBdJpYlaepE5dZy5J1hp4fmbuOnktfa5qiasHD9Mkii0E/YMo5+FJrYsRa89Va4N++c/iEtEk/YiSdXeNUkvG6igPAJRmYTta+wssB4VkhLBewAd8TAoA2eWQ7kcHjcLhHKp1muQXIyVqr2seudBodr2E4oL+jP6rZhkLDiVK2LDZuN7uW4Ntw4ELQmavGRmUYMkrAVUo4JRpbwoU5CULHCqsWlmlbbWI3dntlG5hJnrkGgnC4bouJJEKpvIqCM3n+Ae5XpzulnqievsXSLqDmOB23CZyl2Rvf8MBNlxogbIwO7NXd+hdsY8V0+lwTGu27xUxa3BneZ67HGgrfC35zRKMAdemoI4/v+OU/7fX+A1BLAwQUAAIACAAIaMd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IaMdO2+CJiawBAABeBgAAHwAAAHVuaXZlcnNhbC9odG1sX3NraW5fc2V0dGluZ3MuanONlM9PwjAUx+/8FWReDZGBTrxhgMSEg4ncjIdue4yFrq9pC4qG/911CHTdG9Je1m8++b4fXd9Pp1uuIAm6T92f6rs6v9bPlQZWM2oDt3Wdt+iF1QPN8xQWeQE8FxB4yNYiS8Y1nPT9GaGcA1G5xrs3A1I7fgESsDz5O6IiQE1oW0L7JLQvKsj3Eew4RR0Kctocb4xB0UtQGBCmJ1AVrGKCm2W13AI9GLeg/kGXLIGa6X34GKet5NlxGEdpMnK5BAvJxG6OGfZilqwzhRuRHujZwG6XXu0kqPLC16ewz5OZC/BcmxcDhR942p+G07CdlAq0hr+4o8k4HD+QMGcxcLegaPg4HF9Aa8azal2gt7nOzZGOwmgQDV1asgwaXUog7aeDOiZKr0Y3G8EPnIEv4xTDagRnO1ANq+aPIVFu5BUXKBVmtiNNNLKbRDmyNBfZgZuM7CY5m6y1bfs3qonRi1Glx9uDO7tdxmvGOKg9M/Se2Yp4tUXbbLliMhjycWsv6pyaC5wSBSUiJZIDzZuix3yMP2zs+b2snKk1qAUiLzP+cGcBmVxydRl+Hp39L1BLAwQUAAIACAAIaMdOlBOzImkAAABuAAAAHAAAAHVuaXZlcnNhbC9sb2NhbF9zZXR0aW5ncy54bWwNzDEOgzAMQNGdU1jeKe3WgcDGVpbSA1jERZEcG5GA4PZk+8PTb/szChy8pWDq8PV4IrDO5oMuDn/TUL8RUib1JKbsUA2h76pWbCb5cs4FJliFLt4mjiUyjxSLHHYRqOFTXv/AHpuuugFQSwMEFAACAAgATmfHToPkyKOFCgAAwBkAABcAAAB1bml2ZXJzYWwvdW5pdmVyc2FsLnBuZ+1XeVRTVx6+VpToYIme2k4kJVrGsaN1SZ8GWSNKG6yt1raaIgG0kaQqQShiEhISClQthqS0RQkQYut0tI0SgbJJWAo1UQlJ1bLEhAQmGkSWEAIvLFnmodOeOT09M2fm3+GP+3vn3vvd5Xz3+y3v07d3k5YsXrEYALBkZ1TkOwDMzwHgmXuohcjI7gp1M/KZl/oOaTso02AHkI4XPeKtCADKRX9wHlqA9BclR0WnArDsxGybZ6ThWABg9u2MjHiPFTfcU3523WBGZp8z79t7l5jS8M80sYuzdzH/4jMwtKG3RRLygvCLgy2rKcuoftSsoL768PhCH+nmu1GplSqrvVkUVl+EOUK636pYcRXeGD4PgM/+hELs116rANj25UovAM4sQy4L9mahAVj5BvoZACIXbQcg8+UIFADo1b8Fp69F8afa4ldQBXjlH6mCqQv2K5eykaWZItJ/XPtfHTQHngPPgefAc+A58Bx4DjwHngPPgefAc+D/Z7DpDfSvv54s+0RXPH9DjSps+eyccwr9b/abOIF2ww6+czybP63dw7dn8z3jXXzPcal7zOqe2qGuXW8m5OkJSQEAxBKdA/KmIALWTja5zj+0XQwqtXI9ZNNQq9Vt5nOnb5D5kwqmNFCobXJclHsc4dGx59lJlkbszESBm70W1TQt97hf4l1QMrA1y0Fm6VK8jBppn3Y+6G+aUZzHBW5/58v4EKqndAl8KSs5FLp2fR4uRclYAC4klGAoL/oVOdQoEd01TORWGc6xrQIXV/luxOTqApfYex0A8YSNJAWPB8ubPIoaXOX9U3U0DWstikyezvcGmc9vfKGBV5qhe3TUz1IUFIDLsfK+KKk8nmQ+CYAiCcu8ItypnlFiWkQh9L9mjz4OvIXR8x60MwzPgkwHOqdLtNJZm/p6MKopL/AW+3fG5aF+BDpFtbRmPugN8+qbCEARR0ryn23pCCar838xPqB53y9zq1BNnwRVHOjPDRpTB8sViudA79qs0emlOTimBp3jDbmbzaxjPbZmol8Eaf8gBU/yj+3vMG3xArW3Q7KT/cLNJllCbgBKq+0QfQttWNJyZKIKqtazDwuvdIoh96n2jY3Trf2rPYedAzkdFaTUw1WaO4br6x3VzAf5aZqR7GEAKA9jIyYbcBku9ln+dCVF6wwqw7nHu0zYIRFmzfNK273CYYKy3EKhqSm0UFtjbBIXaZpaYbnByZ2IQxPduuONdYklvd3x8G0BI5xalUem1fMdJr1BThVPVXFmkodqpqZ4MWY7W8eitPNNRcPXa2gGup54g+BPlz3UaDBZyXjzx+UuO8psMu82SjF+zN7aRK7L6FeBjb6aesySDXem1zSGW24GDAq8R2X80eUIS1ZUS8qVyonEt9upVQ0p2C0ijGpYkeAHBSwj0zLV1E5XymOU6IhfobUwxmRaL2MoXtUP4kweuKIuvt+NSf3eV+X2h/VFMycpPKu7qHrQWGxj3U+f6E4PobNuPfqg2rfCBg6sh2ih5sotpZ9E93xFgttMRbZthvCL1xoSeeHEMsvNhjSlg8DwQCEQAGQ2CZ0Uv5ogdOxvMxSzXwkSSpU/eAhRyi7lq/rmwrZEUQ3tx/Y0FWPFoFqsKoFolpP9gm1YZbpe3kStVt0Wvc8wF+jiPTArY6QLw6EK4T748E+GTgqdm0EJp5XVhHEUPUZFI4mmX2pViBB11IuJoa1u72PEmkTcl45zxdVtI/2lro/0IlnQR8ckU4J7J00C7xHdy7NiqfS2zIhXbSrJWMZd2AYXJiuNPgUpIZfq1IVHeDg7nDifHmJ/s7f2ql6u7e2WBnFVQ9lDN4/6ydUK91RKmiWtvgm5TyG7Mynx2EyFpkPXF+PogaAkq0J4yORL7/eJqC2eaoWkS95HGON/xzR8ZRZSJJ8TK+J5IQ51GxlHnpWem5hve/P2ZJyqJKxhCUguIGclcy4QS3o6fQr2oTWQUHa5m8fgn0rGFgv5Wp2x2hbp2mROwLbupmfBH1ocjssdhDgx22UeegQnSMwVdb7kCNZxnFB3snmTVea6MlIPVfZorjWF0S0CX1dIjn5Co87nDKq9O67qSu/iRiSPwyoO0DVh9rEOVQeirMqipVl0avKsO8YFXS49tMWQ+zGJtrANddZmZWxrX6N34K9VZRTcF4gbbBN1au4icyhPsmZD3JT/SDs8w/7xKT3lvtVrjrweqXUFnxO3ESt8VQKz/mqMql4/k5Q2BUEBJ1iqXSQtOiewU0fcBkO4TL1399E6POLN6jp6XON0bVGALM1f0iG+EzP/CSejBcznezRrC5Vw9Rps0oI+N/mcpdxy5pNyTckww8/j/3qmUNv/6dl1cRuCLQEL+mD7UnJqU1nWqDEcC41Ir8asOWNJ85G14SQpLnMKvsH8Ikk7+vkdv0GsZFVJZUbvlQ242bco4VgeyhClILEnH+MZuBK3PX0wGgnGMkH2RIdNddEuhAjQ20r8XYHItSvQsRd/MQH7LuO8JN60UHPUomsv78FgyArKCbXT7V91X7kOkvMX9sFqYyi1dnEL4vT1eXXOa8GlPSYmnW6kt9ZrLKWrUEwId9COOXdRzHzQ4Nk0G6NStby64SevkbpZjzvDeE4oMttdY1QAyl4VvrVfhRNpzlzGvNcqENJpuFdk0a/dCC3jEmhKdaCnWN8tPcLtV1ute2e9W+YK2XNXbfJwTuI0LkJrYjj+WrCST0Jr9JuHpF6shKcO82ZrA+7veH3XK6aQGxyEhqPVviWHODonl0dpR2KzSH1Smuc9Psl1k64f8EeijHxhX+Ew3ngteNeJ4/t/qJDue0+95ufT7MQ6orsYToGyPjjG9dW3mYLsM5yfZ/Vw1DOyg1fPR5xFwfWj6YeHrSpydrJBG2NVyDWTnzXtqI11FyCk09Vc2qFuIrAIQpLCo6p9S59QcEw5PznO+ngsJv7JG12szGu52lHxNLYIxU2nAwWVkQ7hBFy5+JzLkJs7xRGYWcedQt1edSK9tGPF4MhGzq981MBWmHWinj8y3DpsteVNkPXFjhvO6XURW/1J9sQHoyNQHR3VciNRKsEoJQT/qNRq+Xqc8Dv3zaMSDuQfJfN4KQ16I8KJVv34NKMKi3iJcXkOko04n/fecZx/We1honm3KjM8+bbJdMunp0gWn42YBrw5OpPRIBd8yH1AlCDCLit8ou6MyD2yhHmgbKxs5eYaEppnCNqBNor3Dpm/d8G6rw5xwx/zOI8njbMc3ECM/aYh94dDVaG/myhnzTxQm7tSwfPqU0mguxGTI11DZbTfSbuukEWx+BpjRmobkuhYvhEsF+qfmT2XCes03bDb4Uv+bQ4/bdv9Ndmpwlezxzd8E5PkDZoHy7YK8R7mk9PGkGKpWfrrVqHLc8iNJaM9UBJSeqw3KTkv/dyvi5+XPr6nStxFG+qHShe3bBzwVhefB2DcOUlvivafrV/Ej9ADJsSfpZeykCLjRXYXy74MZJbNVlFt/1oKOb7Z/OP5UPm49t2IrZSJvwVYVxyPewb8BOtNnjvR3wZqt0KsPy+8JDKi48cU94l7vJFqEPD9/8cKMmp6fIAPtNYPOdsPnsUh68DO13ZHlm0/mPUPUEsDBBQAAgAIAE5nx07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BFEbE42YVgCRwMAAOEJAAAUAAAAAAAAAAEAAAAAAFMQAAB1bml2ZXJzYWwvcGxheWVyLnhtbFBLAQIAABQAAgAIAAhox06QSSYlKAUAAPYTAAAdAAAAAAAAAAEAAAAAAMwTAAB1bml2ZXJzYWwvY29tbW9uX21lc3NhZ2VzLmxuZ1BLAQIAABQAAgAIAAhox05msqLVpQAAAIMBAAAuAAAAAAAAAAEAAAAAAC8ZAAB1bml2ZXJzYWwvcGxheWJhY2tfYW5kX25hdmlnYXRpb25fc2V0dGluZ3MueG1sUEsBAgAAFAACAAgACGjHTtC9L7ROBAAAhxUAACcAAAAAAAAAAQAAAAAAIBoAAHVuaXZlcnNhbC9mbGFzaF9wdWJsaXNoaW5nX3NldHRpbmdzLnhtbFBLAQIAABQAAgAIAAhox05YjO6DegMAAAIMAAAhAAAAAAAAAAEAAAAAALMeAAB1bml2ZXJzYWwvZmxhc2hfc2tpbl9zZXR0aW5ncy54bWxQSwECAAAUAAIACAAIaMdO5kXGEUgEAAARFQAAJgAAAAAAAAABAAAAAABsIgAAdW5pdmVyc2FsL2h0bWxfcHVibGlzaGluZ19zZXR0aW5ncy54bWxQSwECAAAUAAIACAAIaMdO2+CJiawBAABeBgAAHwAAAAAAAAABAAAAAAD4JgAAdW5pdmVyc2FsL2h0bWxfc2tpbl9zZXR0aW5ncy5qc1BLAQIAABQAAgAIAAhox06UE7MiaQAAAG4AAAAcAAAAAAAAAAEAAAAAAOEoAAB1bml2ZXJzYWwvbG9jYWxfc2V0dGluZ3MueG1sUEsBAgAAFAACAAgATmfHToPkyKOFCgAAwBkAABcAAAAAAAAAAAAAAAAAhCkAAHVuaXZlcnNhbC91bml2ZXJzYWwucG5nUEsBAgAAFAACAAgATmfHTuVlxrFLAAAAagAAABsAAAAAAAAAAQAAAAAAPjQAAHVuaXZlcnNhbC91bml2ZXJzYWwucG5nLnhtbFBLBQYAAAAAEgASAFYFAADCNAAAAAA="/>
  <p:tag name="ISPRING_UUID" val="{2BD56010-3536-4C68-B133-61B348EA8F88}"/>
  <p:tag name="ISPRING_RESOURCE_FOLDER" val="C:\Users\olabanov\Desktop\EngiMath\iSpring teooria\Lesson_04_Q2\"/>
  <p:tag name="ISPRING_PRESENTATION_PATH" val="C:\Users\olabanov\Desktop\EngiMath\iSpring teooria\Lesson_04_Q2.pptx"/>
  <p:tag name="ISPRING_SCREEN_RECS_UPDATED" val="C:\Users\olabanov\Desktop\EngiMath\iSpring teooria\Lesson_04_Q2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04_Q2\quiz\quiz1.quiz"/>
  <p:tag name="ISPRING_QUIZ_RELATIVE_PATH" val="Lesson_04_Q2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4_Q2\quiz\quiz2.quiz"/>
  <p:tag name="ISPRING_QUIZ_RELATIVE_PATH" val="Lesson_04_Q2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1268</Words>
  <Application>Microsoft Office PowerPoint</Application>
  <PresentationFormat>Widescreen</PresentationFormat>
  <Paragraphs>227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Lesson_04_Q2</dc:title>
  <dc:creator>Filomena Soares</dc:creator>
  <cp:lastModifiedBy>Elena Safiulina</cp:lastModifiedBy>
  <cp:revision>329</cp:revision>
  <dcterms:created xsi:type="dcterms:W3CDTF">2019-03-25T06:42:45Z</dcterms:created>
  <dcterms:modified xsi:type="dcterms:W3CDTF">2025-07-15T03:45:38Z</dcterms:modified>
</cp:coreProperties>
</file>