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90" r:id="rId4"/>
    <p:sldId id="284" r:id="rId5"/>
    <p:sldId id="278" r:id="rId6"/>
    <p:sldId id="291" r:id="rId7"/>
    <p:sldId id="289" r:id="rId8"/>
    <p:sldId id="295" r:id="rId9"/>
    <p:sldId id="297" r:id="rId10"/>
    <p:sldId id="292" r:id="rId11"/>
    <p:sldId id="285" r:id="rId12"/>
    <p:sldId id="287" r:id="rId13"/>
    <p:sldId id="288" r:id="rId14"/>
    <p:sldId id="280" r:id="rId15"/>
    <p:sldId id="298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8E"/>
    <a:srgbClr val="F9FBF7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66" y="87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965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316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409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601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345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628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9978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515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086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053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273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3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297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461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00839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14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0" Type="http://schemas.openxmlformats.org/officeDocument/2006/relationships/image" Target="../media/image250.png"/><Relationship Id="rId4" Type="http://schemas.openxmlformats.org/officeDocument/2006/relationships/slide" Target="slide14.xml"/><Relationship Id="rId9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8" Type="http://schemas.openxmlformats.org/officeDocument/2006/relationships/image" Target="../media/image34.png"/><Relationship Id="rId3" Type="http://schemas.openxmlformats.org/officeDocument/2006/relationships/image" Target="../media/image29.png"/><Relationship Id="rId21" Type="http://schemas.openxmlformats.org/officeDocument/2006/relationships/image" Target="../media/image240.png"/><Relationship Id="rId7" Type="http://schemas.openxmlformats.org/officeDocument/2006/relationships/slide" Target="slide2.xml"/><Relationship Id="rId17" Type="http://schemas.openxmlformats.org/officeDocument/2006/relationships/image" Target="../media/image3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60.png"/><Relationship Id="rId5" Type="http://schemas.openxmlformats.org/officeDocument/2006/relationships/slide" Target="slide14.xml"/><Relationship Id="rId15" Type="http://schemas.openxmlformats.org/officeDocument/2006/relationships/image" Target="../media/image31.png"/><Relationship Id="rId19" Type="http://schemas.openxmlformats.org/officeDocument/2006/relationships/image" Target="../media/image35.png"/><Relationship Id="rId10" Type="http://schemas.openxmlformats.org/officeDocument/2006/relationships/image" Target="../media/image250.png"/><Relationship Id="rId4" Type="http://schemas.openxmlformats.org/officeDocument/2006/relationships/image" Target="../media/image1.jpg"/><Relationship Id="rId9" Type="http://schemas.openxmlformats.org/officeDocument/2006/relationships/slide" Target="slide9.xml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8" Type="http://schemas.openxmlformats.org/officeDocument/2006/relationships/image" Target="../media/image39.png"/><Relationship Id="rId3" Type="http://schemas.openxmlformats.org/officeDocument/2006/relationships/image" Target="../media/image1.jpg"/><Relationship Id="rId21" Type="http://schemas.openxmlformats.org/officeDocument/2006/relationships/image" Target="../media/image240.png"/><Relationship Id="rId7" Type="http://schemas.openxmlformats.org/officeDocument/2006/relationships/slide" Target="slide5.xml"/><Relationship Id="rId17" Type="http://schemas.openxmlformats.org/officeDocument/2006/relationships/image" Target="../media/image3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9" Type="http://schemas.openxmlformats.org/officeDocument/2006/relationships/image" Target="../media/image40.png"/><Relationship Id="rId10" Type="http://schemas.openxmlformats.org/officeDocument/2006/relationships/image" Target="../media/image250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slide" Target="slide5.xml"/><Relationship Id="rId18" Type="http://schemas.openxmlformats.org/officeDocument/2006/relationships/image" Target="../media/image43.png"/><Relationship Id="rId21" Type="http://schemas.openxmlformats.org/officeDocument/2006/relationships/image" Target="../media/image240.png"/><Relationship Id="rId12" Type="http://schemas.openxmlformats.org/officeDocument/2006/relationships/image" Target="../media/image27.png"/><Relationship Id="rId25" Type="http://schemas.openxmlformats.org/officeDocument/2006/relationships/slide" Target="slide2.xml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45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0.png"/><Relationship Id="rId24" Type="http://schemas.openxmlformats.org/officeDocument/2006/relationships/image" Target="../media/image2.png"/><Relationship Id="rId23" Type="http://schemas.openxmlformats.org/officeDocument/2006/relationships/slide" Target="slide14.xml"/><Relationship Id="rId28" Type="http://schemas.openxmlformats.org/officeDocument/2006/relationships/image" Target="../media/image46.png"/><Relationship Id="rId10" Type="http://schemas.openxmlformats.org/officeDocument/2006/relationships/image" Target="../media/image250.png"/><Relationship Id="rId19" Type="http://schemas.openxmlformats.org/officeDocument/2006/relationships/image" Target="../media/image44.png"/><Relationship Id="rId22" Type="http://schemas.openxmlformats.org/officeDocument/2006/relationships/image" Target="../media/image1.jpg"/><Relationship Id="rId27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4.xml"/><Relationship Id="rId7" Type="http://schemas.openxmlformats.org/officeDocument/2006/relationships/slide" Target="slide5.xml"/><Relationship Id="rId12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openxmlformats.org/officeDocument/2006/relationships/image" Target="../media/image50.png"/><Relationship Id="rId5" Type="http://schemas.openxmlformats.org/officeDocument/2006/relationships/image" Target="../media/image2.png"/><Relationship Id="rId10" Type="http://schemas.openxmlformats.org/officeDocument/2006/relationships/image" Target="../media/image49.png"/><Relationship Id="rId4" Type="http://schemas.openxmlformats.org/officeDocument/2006/relationships/image" Target="../media/image1.jp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5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51.png"/><Relationship Id="rId4" Type="http://schemas.openxmlformats.org/officeDocument/2006/relationships/image" Target="../media/image1.jp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6.xml"/><Relationship Id="rId7" Type="http://schemas.openxmlformats.org/officeDocument/2006/relationships/slide" Target="slide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11" Type="http://schemas.openxmlformats.org/officeDocument/2006/relationships/image" Target="../media/image53.png"/><Relationship Id="rId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1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12.png"/><Relationship Id="rId4" Type="http://schemas.openxmlformats.org/officeDocument/2006/relationships/slide" Target="slide14.xml"/><Relationship Id="rId9" Type="http://schemas.openxmlformats.org/officeDocument/2006/relationships/image" Target="../media/image11.png"/><Relationship Id="rId1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slide" Target="slide14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slide" Target="slide14.xml"/><Relationship Id="rId10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0" Type="http://schemas.openxmlformats.org/officeDocument/2006/relationships/image" Target="../media/image250.png"/><Relationship Id="rId4" Type="http://schemas.openxmlformats.org/officeDocument/2006/relationships/slide" Target="slide14.xml"/><Relationship Id="rId9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25E4F"/>
                </a:solidFill>
              </a:rPr>
              <a:t>Ține minte</a:t>
            </a:r>
            <a:r>
              <a:rPr lang="en-GB" sz="2400" b="1" dirty="0">
                <a:solidFill>
                  <a:srgbClr val="F25E4F"/>
                </a:solidFill>
              </a:rPr>
              <a:t>!</a:t>
            </a:r>
            <a:r>
              <a:rPr lang="en-GB" sz="2000" dirty="0"/>
              <a:t> </a:t>
            </a:r>
          </a:p>
          <a:p>
            <a:r>
              <a:rPr lang="ro-RO" sz="2000" dirty="0">
                <a:solidFill>
                  <a:srgbClr val="0C2B8E"/>
                </a:solidFill>
              </a:rPr>
              <a:t>P</a:t>
            </a:r>
            <a:r>
              <a:rPr lang="en-GB" sz="2000" dirty="0" err="1">
                <a:solidFill>
                  <a:srgbClr val="0C2B8E"/>
                </a:solidFill>
              </a:rPr>
              <a:t>oţi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b="1" dirty="0">
                <a:solidFill>
                  <a:srgbClr val="0C2B8E"/>
                </a:solidFill>
              </a:rPr>
              <a:t>naviga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prin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toate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secțiunile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>
                <a:solidFill>
                  <a:srgbClr val="0C2B8E"/>
                </a:solidFill>
              </a:rPr>
              <a:t>(</a:t>
            </a:r>
            <a:r>
              <a:rPr lang="ro-RO" sz="2000" dirty="0" err="1">
                <a:solidFill>
                  <a:srgbClr val="0C2B8E"/>
                </a:solidFill>
              </a:rPr>
              <a:t>enter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dă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)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alege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secțiunea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dând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 pe ea.</a:t>
            </a:r>
          </a:p>
          <a:p>
            <a:r>
              <a:rPr lang="ro-RO" sz="2000" dirty="0">
                <a:solidFill>
                  <a:srgbClr val="0C2B8E"/>
                </a:solidFill>
              </a:rPr>
              <a:t>Folosește secțiunea</a:t>
            </a:r>
            <a:r>
              <a:rPr lang="en-GB" sz="2000" dirty="0">
                <a:solidFill>
                  <a:srgbClr val="0C2B8E"/>
                </a:solidFill>
              </a:rPr>
              <a:t> „</a:t>
            </a:r>
            <a:r>
              <a:rPr lang="ro-RO" sz="2000" b="1" dirty="0">
                <a:solidFill>
                  <a:srgbClr val="0C2B8E"/>
                </a:solidFill>
              </a:rPr>
              <a:t>Î</a:t>
            </a:r>
            <a:r>
              <a:rPr lang="en-GB" sz="2000" b="1" dirty="0" err="1">
                <a:solidFill>
                  <a:srgbClr val="0C2B8E"/>
                </a:solidFill>
              </a:rPr>
              <a:t>ncearc</a:t>
            </a:r>
            <a:r>
              <a:rPr lang="ro-RO" sz="2000" b="1" dirty="0">
                <a:solidFill>
                  <a:srgbClr val="0C2B8E"/>
                </a:solidFill>
              </a:rPr>
              <a:t>ă</a:t>
            </a:r>
            <a:r>
              <a:rPr lang="en-GB" sz="2000" dirty="0">
                <a:solidFill>
                  <a:srgbClr val="0C2B8E"/>
                </a:solidFill>
              </a:rPr>
              <a:t>"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u="sng" dirty="0">
                <a:solidFill>
                  <a:srgbClr val="0C2B8E"/>
                </a:solidFill>
              </a:rPr>
              <a:t>doar d</a:t>
            </a:r>
            <a:r>
              <a:rPr lang="en-GB" sz="2000" u="sng" dirty="0" err="1">
                <a:solidFill>
                  <a:srgbClr val="0C2B8E"/>
                </a:solidFill>
              </a:rPr>
              <a:t>upă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explorarea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întregului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conținut</a:t>
            </a:r>
            <a:r>
              <a:rPr lang="en-GB" sz="2000" u="sng" dirty="0">
                <a:solidFill>
                  <a:srgbClr val="0C2B8E"/>
                </a:solidFill>
              </a:rPr>
              <a:t> al </a:t>
            </a:r>
            <a:r>
              <a:rPr lang="en-GB" sz="2000" u="sng" dirty="0" err="1">
                <a:solidFill>
                  <a:srgbClr val="0C2B8E"/>
                </a:solidFill>
              </a:rPr>
              <a:t>lecției</a:t>
            </a:r>
            <a:r>
              <a:rPr lang="en-GB" sz="20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Planul l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ecți</a:t>
            </a:r>
            <a:r>
              <a:rPr lang="ro-RO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ei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7">
            <a:extLst>
              <a:ext uri="{FF2B5EF4-FFF2-40B4-BE49-F238E27FC236}">
                <a16:creationId xmlns:a16="http://schemas.microsoft.com/office/drawing/2014/main" id="{EB43C468-5EF3-4A15-8B58-406C0789BAF6}"/>
              </a:ext>
            </a:extLst>
          </p:cNvPr>
          <p:cNvSpPr txBox="1"/>
          <p:nvPr/>
        </p:nvSpPr>
        <p:spPr>
          <a:xfrm>
            <a:off x="5038366" y="5918142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pic>
        <p:nvPicPr>
          <p:cNvPr id="17" name="Imagem 11">
            <a:extLst>
              <a:ext uri="{FF2B5EF4-FFF2-40B4-BE49-F238E27FC236}">
                <a16:creationId xmlns:a16="http://schemas.microsoft.com/office/drawing/2014/main" id="{23FDFDF8-B344-4040-9986-E459FDAC5F8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04CD7F2A-DA46-44A6-9594-944910C15996}"/>
              </a:ext>
            </a:extLst>
          </p:cNvPr>
          <p:cNvSpPr/>
          <p:nvPr/>
        </p:nvSpPr>
        <p:spPr>
          <a:xfrm>
            <a:off x="7335306" y="272407"/>
            <a:ext cx="4610852" cy="1403156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23518AD1-DEFE-4256-9855-D2E34733DD9C}"/>
              </a:ext>
            </a:extLst>
          </p:cNvPr>
          <p:cNvSpPr/>
          <p:nvPr/>
        </p:nvSpPr>
        <p:spPr>
          <a:xfrm>
            <a:off x="7573440" y="43131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/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mr>
                        </m:m>
                      </m:e>
                    </m:d>
                    <m:r>
                      <a:rPr lang="pt-PT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  <a:blipFill>
                <a:blip r:embed="rId1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Agrupar 2">
            <a:extLst>
              <a:ext uri="{FF2B5EF4-FFF2-40B4-BE49-F238E27FC236}">
                <a16:creationId xmlns:a16="http://schemas.microsoft.com/office/drawing/2014/main" id="{9274703C-BFC8-4895-B7BD-6B62849B9873}"/>
              </a:ext>
            </a:extLst>
          </p:cNvPr>
          <p:cNvGrpSpPr/>
          <p:nvPr/>
        </p:nvGrpSpPr>
        <p:grpSpPr>
          <a:xfrm>
            <a:off x="2032085" y="3551804"/>
            <a:ext cx="5155095" cy="1403156"/>
            <a:chOff x="2216587" y="225801"/>
            <a:chExt cx="4395228" cy="1403156"/>
          </a:xfrm>
        </p:grpSpPr>
        <p:sp>
          <p:nvSpPr>
            <p:cNvPr id="33" name="Retângulo: Cantos Arredondados 46">
              <a:extLst>
                <a:ext uri="{FF2B5EF4-FFF2-40B4-BE49-F238E27FC236}">
                  <a16:creationId xmlns:a16="http://schemas.microsoft.com/office/drawing/2014/main" id="{CAA16CD7-4507-4630-BB68-4F5B3213334C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tângulo 47">
              <a:extLst>
                <a:ext uri="{FF2B5EF4-FFF2-40B4-BE49-F238E27FC236}">
                  <a16:creationId xmlns:a16="http://schemas.microsoft.com/office/drawing/2014/main" id="{D1A46DC8-1CE9-4585-85CF-51A47BA3D80E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Elementul neutru la adunare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: Cantos Arredondados 48">
                  <a:extLst>
                    <a:ext uri="{FF2B5EF4-FFF2-40B4-BE49-F238E27FC236}">
                      <a16:creationId xmlns:a16="http://schemas.microsoft.com/office/drawing/2014/main" id="{EBE8AAA4-C67C-4F6A-B072-BEC7E01CC5E0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">
            <a:extLst>
              <a:ext uri="{FF2B5EF4-FFF2-40B4-BE49-F238E27FC236}">
                <a16:creationId xmlns:a16="http://schemas.microsoft.com/office/drawing/2014/main" id="{41911644-7C49-46CC-ADC4-9688145A3938}"/>
              </a:ext>
            </a:extLst>
          </p:cNvPr>
          <p:cNvGrpSpPr/>
          <p:nvPr/>
        </p:nvGrpSpPr>
        <p:grpSpPr>
          <a:xfrm>
            <a:off x="1841908" y="5191360"/>
            <a:ext cx="5532305" cy="1403156"/>
            <a:chOff x="2058382" y="1865357"/>
            <a:chExt cx="4712751" cy="1403156"/>
          </a:xfrm>
        </p:grpSpPr>
        <p:sp>
          <p:nvSpPr>
            <p:cNvPr id="37" name="Retângulo: Cantos Arredondados 53">
              <a:extLst>
                <a:ext uri="{FF2B5EF4-FFF2-40B4-BE49-F238E27FC236}">
                  <a16:creationId xmlns:a16="http://schemas.microsoft.com/office/drawing/2014/main" id="{DBBCC635-93BD-43EC-9CE0-D8B051EE4070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Retângulo 54">
              <a:extLst>
                <a:ext uri="{FF2B5EF4-FFF2-40B4-BE49-F238E27FC236}">
                  <a16:creationId xmlns:a16="http://schemas.microsoft.com/office/drawing/2014/main" id="{C08177FB-DB82-4EA9-A029-C0F653FAE946}"/>
                </a:ext>
              </a:extLst>
            </p:cNvPr>
            <p:cNvSpPr/>
            <p:nvPr/>
          </p:nvSpPr>
          <p:spPr>
            <a:xfrm>
              <a:off x="2058382" y="2020635"/>
              <a:ext cx="47127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Existența elementului invers la adunare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tângulo: Cantos Arredondados 55">
                  <a:extLst>
                    <a:ext uri="{FF2B5EF4-FFF2-40B4-BE49-F238E27FC236}">
                      <a16:creationId xmlns:a16="http://schemas.microsoft.com/office/drawing/2014/main" id="{55B36E7A-2044-4546-90E7-6509D75215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Agrupar 56">
            <a:extLst>
              <a:ext uri="{FF2B5EF4-FFF2-40B4-BE49-F238E27FC236}">
                <a16:creationId xmlns:a16="http://schemas.microsoft.com/office/drawing/2014/main" id="{95A0DD2D-B4FE-411B-874F-792138476A72}"/>
              </a:ext>
            </a:extLst>
          </p:cNvPr>
          <p:cNvGrpSpPr/>
          <p:nvPr/>
        </p:nvGrpSpPr>
        <p:grpSpPr>
          <a:xfrm>
            <a:off x="2032084" y="276041"/>
            <a:ext cx="5134887" cy="1403156"/>
            <a:chOff x="2216587" y="225801"/>
            <a:chExt cx="4395228" cy="1403156"/>
          </a:xfrm>
        </p:grpSpPr>
        <p:sp>
          <p:nvSpPr>
            <p:cNvPr id="43" name="Retângulo: Cantos Arredondados 57">
              <a:extLst>
                <a:ext uri="{FF2B5EF4-FFF2-40B4-BE49-F238E27FC236}">
                  <a16:creationId xmlns:a16="http://schemas.microsoft.com/office/drawing/2014/main" id="{6755B2D9-5D1A-4F16-B65B-26A77690B42E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Retângulo 58">
              <a:extLst>
                <a:ext uri="{FF2B5EF4-FFF2-40B4-BE49-F238E27FC236}">
                  <a16:creationId xmlns:a16="http://schemas.microsoft.com/office/drawing/2014/main" id="{6BC0BEAB-22E3-4DEF-B34B-CDB8D6C70C7F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Comutativitate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: Cantos Arredondados 59">
                  <a:extLst>
                    <a:ext uri="{FF2B5EF4-FFF2-40B4-BE49-F238E27FC236}">
                      <a16:creationId xmlns:a16="http://schemas.microsoft.com/office/drawing/2014/main" id="{AD7C4EE6-EFF7-4A7F-A643-6D30CA1DF6CE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Agrupar 60">
            <a:extLst>
              <a:ext uri="{FF2B5EF4-FFF2-40B4-BE49-F238E27FC236}">
                <a16:creationId xmlns:a16="http://schemas.microsoft.com/office/drawing/2014/main" id="{8E5A736E-6FA2-4563-9259-788C81E67AFF}"/>
              </a:ext>
            </a:extLst>
          </p:cNvPr>
          <p:cNvGrpSpPr/>
          <p:nvPr/>
        </p:nvGrpSpPr>
        <p:grpSpPr>
          <a:xfrm>
            <a:off x="2032084" y="1915597"/>
            <a:ext cx="5155093" cy="1403156"/>
            <a:chOff x="2216587" y="1865357"/>
            <a:chExt cx="4395228" cy="1403156"/>
          </a:xfrm>
        </p:grpSpPr>
        <p:sp>
          <p:nvSpPr>
            <p:cNvPr id="51" name="Retângulo: Cantos Arredondados 61">
              <a:extLst>
                <a:ext uri="{FF2B5EF4-FFF2-40B4-BE49-F238E27FC236}">
                  <a16:creationId xmlns:a16="http://schemas.microsoft.com/office/drawing/2014/main" id="{94DE6733-F35D-4EDF-AF0E-7262303A3167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etângulo 62">
              <a:extLst>
                <a:ext uri="{FF2B5EF4-FFF2-40B4-BE49-F238E27FC236}">
                  <a16:creationId xmlns:a16="http://schemas.microsoft.com/office/drawing/2014/main" id="{A8A6B487-00AD-465E-8F67-F9940AA6FB83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A</a:t>
              </a:r>
              <a:r>
                <a:rPr lang="en-GB" sz="2400" b="1" dirty="0" err="1">
                  <a:solidFill>
                    <a:srgbClr val="F25E4F"/>
                  </a:solidFill>
                </a:rPr>
                <a:t>sociativ</a:t>
              </a:r>
              <a:r>
                <a:rPr lang="ro-RO" sz="2400" b="1" dirty="0" err="1">
                  <a:solidFill>
                    <a:srgbClr val="F25E4F"/>
                  </a:solidFill>
                </a:rPr>
                <a:t>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: Cantos Arredondados 63">
                  <a:extLst>
                    <a:ext uri="{FF2B5EF4-FFF2-40B4-BE49-F238E27FC236}">
                      <a16:creationId xmlns:a16="http://schemas.microsoft.com/office/drawing/2014/main" id="{EB25EE24-02B7-4453-9620-7275C0D11C30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89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/>
              <p:nvPr/>
            </p:nvSpPr>
            <p:spPr>
              <a:xfrm>
                <a:off x="7435929" y="3423095"/>
                <a:ext cx="4365298" cy="175432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 err="1">
                    <a:solidFill>
                      <a:srgbClr val="F25E4F"/>
                    </a:solidFill>
                  </a:rPr>
                  <a:t>Observaţie</a:t>
                </a:r>
                <a:r>
                  <a:rPr lang="ro-RO" b="1" dirty="0">
                    <a:solidFill>
                      <a:srgbClr val="F25E4F"/>
                    </a:solidFill>
                  </a:rPr>
                  <a:t>:</a:t>
                </a:r>
                <a:r>
                  <a:rPr lang="en-GB" dirty="0"/>
                  <a:t> </a:t>
                </a:r>
                <a:r>
                  <a:rPr lang="en-GB" dirty="0" err="1"/>
                  <a:t>Deși</a:t>
                </a:r>
                <a:r>
                  <a:rPr lang="en-GB" dirty="0"/>
                  <a:t> </a:t>
                </a:r>
                <a:r>
                  <a:rPr lang="ro-RO" dirty="0"/>
                  <a:t>adunarea</a:t>
                </a:r>
                <a:r>
                  <a:rPr lang="en-GB" dirty="0"/>
                  <a:t> a fost definită pentru o pereche de matrici, această </a:t>
                </a:r>
                <a:r>
                  <a:rPr lang="en-GB" dirty="0" err="1"/>
                  <a:t>proprietate</a:t>
                </a:r>
                <a:r>
                  <a:rPr lang="en-GB" dirty="0"/>
                  <a:t> </a:t>
                </a:r>
                <a:r>
                  <a:rPr lang="ro-RO" dirty="0"/>
                  <a:t>ne p</a:t>
                </a:r>
                <a:r>
                  <a:rPr lang="en-GB" dirty="0" err="1"/>
                  <a:t>ermite</a:t>
                </a:r>
                <a:r>
                  <a:rPr lang="en-GB" dirty="0"/>
                  <a:t> </a:t>
                </a:r>
                <a:r>
                  <a:rPr lang="ro-RO" dirty="0"/>
                  <a:t>să adunăm</a:t>
                </a:r>
                <a:r>
                  <a:rPr lang="en-GB" b="1" dirty="0"/>
                  <a:t> trei sau mai multe matrici fără a introduce nicio paranteză</a:t>
                </a:r>
                <a:r>
                  <a:rPr lang="en-GB" dirty="0"/>
                  <a:t>, în acest caz: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9" y="3423095"/>
                <a:ext cx="4365298" cy="1754326"/>
              </a:xfrm>
              <a:prstGeom prst="rect">
                <a:avLst/>
              </a:prstGeom>
              <a:blipFill>
                <a:blip r:embed="rId3"/>
                <a:stretch>
                  <a:fillRect l="-1257" t="-2091" r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1" name="Retângulo: Cantos Arredondados 40">
            <a:hlinkClick r:id="rId7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8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9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F926BFAB-BA23-4FAE-B842-924A2ACDE93B}"/>
              </a:ext>
            </a:extLst>
          </p:cNvPr>
          <p:cNvSpPr/>
          <p:nvPr/>
        </p:nvSpPr>
        <p:spPr>
          <a:xfrm>
            <a:off x="7380863" y="709150"/>
            <a:ext cx="4610852" cy="2604843"/>
          </a:xfrm>
          <a:prstGeom prst="roundRect">
            <a:avLst>
              <a:gd name="adj" fmla="val 53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3C485EB-0A87-4AAB-94D3-5FF89DB38D1B}"/>
              </a:ext>
            </a:extLst>
          </p:cNvPr>
          <p:cNvSpPr/>
          <p:nvPr/>
        </p:nvSpPr>
        <p:spPr>
          <a:xfrm>
            <a:off x="7573440" y="859197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/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  <a:blipFill>
                <a:blip r:embed="rId1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/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pt-PT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  <a:blipFill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/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  <a:blipFill>
                <a:blip r:embed="rId1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0164A6AC-E637-4A48-B7D9-147379D95232}"/>
              </a:ext>
            </a:extLst>
          </p:cNvPr>
          <p:cNvSpPr/>
          <p:nvPr/>
        </p:nvSpPr>
        <p:spPr>
          <a:xfrm>
            <a:off x="7380863" y="5355651"/>
            <a:ext cx="4610852" cy="617671"/>
          </a:xfrm>
          <a:prstGeom prst="roundRect">
            <a:avLst>
              <a:gd name="adj" fmla="val 1812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/>
              <p:nvPr/>
            </p:nvSpPr>
            <p:spPr>
              <a:xfrm>
                <a:off x="7501409" y="5436887"/>
                <a:ext cx="4400820" cy="455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+2+0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2+1+4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2+2+6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4+5+2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09" y="5436887"/>
                <a:ext cx="4400820" cy="455189"/>
              </a:xfrm>
              <a:prstGeom prst="rect">
                <a:avLst/>
              </a:prstGeom>
              <a:blipFill>
                <a:blip r:embed="rId1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/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d>
                        <m:dPr>
                          <m:ctrlP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/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pt-PT" sz="1400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/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>
                    <a:solidFill>
                      <a:srgbClr val="29A6FF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Agrupar 2">
            <a:extLst>
              <a:ext uri="{FF2B5EF4-FFF2-40B4-BE49-F238E27FC236}">
                <a16:creationId xmlns:a16="http://schemas.microsoft.com/office/drawing/2014/main" id="{F994E0E8-D778-46E4-B69C-D72AE31723A4}"/>
              </a:ext>
            </a:extLst>
          </p:cNvPr>
          <p:cNvGrpSpPr/>
          <p:nvPr/>
        </p:nvGrpSpPr>
        <p:grpSpPr>
          <a:xfrm>
            <a:off x="2024680" y="3551804"/>
            <a:ext cx="5173788" cy="1403156"/>
            <a:chOff x="2216587" y="225801"/>
            <a:chExt cx="4395228" cy="1403156"/>
          </a:xfrm>
        </p:grpSpPr>
        <p:sp>
          <p:nvSpPr>
            <p:cNvPr id="43" name="Retângulo: Cantos Arredondados 46">
              <a:extLst>
                <a:ext uri="{FF2B5EF4-FFF2-40B4-BE49-F238E27FC236}">
                  <a16:creationId xmlns:a16="http://schemas.microsoft.com/office/drawing/2014/main" id="{B1DEF0A2-FF05-4C02-BF03-FA855FBE3DEE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Retângulo 47">
              <a:extLst>
                <a:ext uri="{FF2B5EF4-FFF2-40B4-BE49-F238E27FC236}">
                  <a16:creationId xmlns:a16="http://schemas.microsoft.com/office/drawing/2014/main" id="{44A6A765-CE03-4686-AF91-CCBB5B90B7BD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Elementul neutru la adunare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: Cantos Arredondados 48">
                  <a:extLst>
                    <a:ext uri="{FF2B5EF4-FFF2-40B4-BE49-F238E27FC236}">
                      <a16:creationId xmlns:a16="http://schemas.microsoft.com/office/drawing/2014/main" id="{E340E39B-FBF5-4010-B759-5E94061BFF00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Agrupar 3">
            <a:extLst>
              <a:ext uri="{FF2B5EF4-FFF2-40B4-BE49-F238E27FC236}">
                <a16:creationId xmlns:a16="http://schemas.microsoft.com/office/drawing/2014/main" id="{766F7E63-289D-419C-8C42-DD817725F954}"/>
              </a:ext>
            </a:extLst>
          </p:cNvPr>
          <p:cNvGrpSpPr/>
          <p:nvPr/>
        </p:nvGrpSpPr>
        <p:grpSpPr>
          <a:xfrm>
            <a:off x="2021378" y="5191360"/>
            <a:ext cx="5219999" cy="1403156"/>
            <a:chOff x="2213267" y="1865357"/>
            <a:chExt cx="4434485" cy="1403156"/>
          </a:xfrm>
        </p:grpSpPr>
        <p:sp>
          <p:nvSpPr>
            <p:cNvPr id="51" name="Retângulo: Cantos Arredondados 53">
              <a:extLst>
                <a:ext uri="{FF2B5EF4-FFF2-40B4-BE49-F238E27FC236}">
                  <a16:creationId xmlns:a16="http://schemas.microsoft.com/office/drawing/2014/main" id="{D1116101-AA8C-4099-9EAB-16DB07051182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etângulo 54">
              <a:extLst>
                <a:ext uri="{FF2B5EF4-FFF2-40B4-BE49-F238E27FC236}">
                  <a16:creationId xmlns:a16="http://schemas.microsoft.com/office/drawing/2014/main" id="{CFF4DC4A-BEDD-431C-AA6E-E2410E897D76}"/>
                </a:ext>
              </a:extLst>
            </p:cNvPr>
            <p:cNvSpPr/>
            <p:nvPr/>
          </p:nvSpPr>
          <p:spPr>
            <a:xfrm>
              <a:off x="2213267" y="2020636"/>
              <a:ext cx="44344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Existența elementului invers la adunare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: Cantos Arredondados 55">
                  <a:extLst>
                    <a:ext uri="{FF2B5EF4-FFF2-40B4-BE49-F238E27FC236}">
                      <a16:creationId xmlns:a16="http://schemas.microsoft.com/office/drawing/2014/main" id="{D12422BA-9167-4ACA-9F91-9B4C0C38A30A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Agrupar 56">
            <a:extLst>
              <a:ext uri="{FF2B5EF4-FFF2-40B4-BE49-F238E27FC236}">
                <a16:creationId xmlns:a16="http://schemas.microsoft.com/office/drawing/2014/main" id="{448ECA7F-B30C-4F9C-90E4-B8C69532480E}"/>
              </a:ext>
            </a:extLst>
          </p:cNvPr>
          <p:cNvGrpSpPr/>
          <p:nvPr/>
        </p:nvGrpSpPr>
        <p:grpSpPr>
          <a:xfrm>
            <a:off x="2021378" y="276041"/>
            <a:ext cx="5177099" cy="1403156"/>
            <a:chOff x="2216587" y="225801"/>
            <a:chExt cx="4395228" cy="1403156"/>
          </a:xfrm>
        </p:grpSpPr>
        <p:sp>
          <p:nvSpPr>
            <p:cNvPr id="69" name="Retângulo: Cantos Arredondados 57">
              <a:extLst>
                <a:ext uri="{FF2B5EF4-FFF2-40B4-BE49-F238E27FC236}">
                  <a16:creationId xmlns:a16="http://schemas.microsoft.com/office/drawing/2014/main" id="{6F285D39-EEF4-4A89-B20D-79C716C58D65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Retângulo 58">
              <a:extLst>
                <a:ext uri="{FF2B5EF4-FFF2-40B4-BE49-F238E27FC236}">
                  <a16:creationId xmlns:a16="http://schemas.microsoft.com/office/drawing/2014/main" id="{009D5B89-F199-459E-A539-E8AF1E2FCEB6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Comutativitate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tângulo: Cantos Arredondados 59">
                  <a:extLst>
                    <a:ext uri="{FF2B5EF4-FFF2-40B4-BE49-F238E27FC236}">
                      <a16:creationId xmlns:a16="http://schemas.microsoft.com/office/drawing/2014/main" id="{CD35F8A1-174E-473B-90CE-6BA44B88A314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Agrupar 60">
            <a:extLst>
              <a:ext uri="{FF2B5EF4-FFF2-40B4-BE49-F238E27FC236}">
                <a16:creationId xmlns:a16="http://schemas.microsoft.com/office/drawing/2014/main" id="{7CF955DB-5F5A-498D-8397-2C9EA8CC4C66}"/>
              </a:ext>
            </a:extLst>
          </p:cNvPr>
          <p:cNvGrpSpPr/>
          <p:nvPr/>
        </p:nvGrpSpPr>
        <p:grpSpPr>
          <a:xfrm>
            <a:off x="2024680" y="1915597"/>
            <a:ext cx="5173791" cy="1403156"/>
            <a:chOff x="2216587" y="1865357"/>
            <a:chExt cx="4395228" cy="1403156"/>
          </a:xfrm>
        </p:grpSpPr>
        <p:sp>
          <p:nvSpPr>
            <p:cNvPr id="75" name="Retângulo: Cantos Arredondados 61">
              <a:extLst>
                <a:ext uri="{FF2B5EF4-FFF2-40B4-BE49-F238E27FC236}">
                  <a16:creationId xmlns:a16="http://schemas.microsoft.com/office/drawing/2014/main" id="{CE158F95-C3F5-42AD-8D5B-ACEB16502012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Retângulo 62">
              <a:extLst>
                <a:ext uri="{FF2B5EF4-FFF2-40B4-BE49-F238E27FC236}">
                  <a16:creationId xmlns:a16="http://schemas.microsoft.com/office/drawing/2014/main" id="{FDF7DF8D-307F-4AA7-8BE6-3FC7277F14F2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A</a:t>
              </a:r>
              <a:r>
                <a:rPr lang="en-GB" sz="2400" b="1" dirty="0" err="1">
                  <a:solidFill>
                    <a:srgbClr val="F25E4F"/>
                  </a:solidFill>
                </a:rPr>
                <a:t>sociativ</a:t>
              </a:r>
              <a:r>
                <a:rPr lang="ro-RO" sz="2400" b="1" dirty="0" err="1">
                  <a:solidFill>
                    <a:srgbClr val="F25E4F"/>
                  </a:solidFill>
                </a:rPr>
                <a:t>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tângulo: Cantos Arredondados 63">
                  <a:extLst>
                    <a:ext uri="{FF2B5EF4-FFF2-40B4-BE49-F238E27FC236}">
                      <a16:creationId xmlns:a16="http://schemas.microsoft.com/office/drawing/2014/main" id="{06710B2A-5B48-4E62-8992-3F8CB4818B73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00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5" grpId="0" animBg="1"/>
      <p:bldP spid="66" grpId="0"/>
      <p:bldP spid="67" grpId="0"/>
      <p:bldP spid="73" grpId="0"/>
      <p:bldP spid="5" grpId="0"/>
      <p:bldP spid="38" grpId="0" animBg="1"/>
      <p:bldP spid="39" grpId="0"/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04346" y="4140811"/>
                <a:ext cx="416422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este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b="1" dirty="0" err="1">
                    <a:solidFill>
                      <a:schemeClr val="tx1"/>
                    </a:solidFill>
                  </a:rPr>
                  <a:t>Matrice</a:t>
                </a:r>
                <a:r>
                  <a:rPr lang="ro-RO" sz="2000" b="1" dirty="0">
                    <a:solidFill>
                      <a:schemeClr val="tx1"/>
                    </a:solidFill>
                  </a:rPr>
                  <a:t>a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 nulă</a:t>
                </a:r>
                <a:r>
                  <a:rPr lang="en-GB" sz="2000" dirty="0">
                    <a:solidFill>
                      <a:schemeClr val="tx1"/>
                    </a:solidFill>
                  </a:rPr>
                  <a:t> cu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aceeași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ro-RO" sz="2000" dirty="0">
                    <a:solidFill>
                      <a:schemeClr val="tx1"/>
                    </a:solidFill>
                  </a:rPr>
                  <a:t>dimensiune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ro-RO" sz="2000" dirty="0">
                    <a:solidFill>
                      <a:schemeClr val="tx1"/>
                    </a:solidFill>
                  </a:rPr>
                  <a:t>ca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matrice</a:t>
                </a:r>
                <a:r>
                  <a:rPr lang="ro-RO" sz="2000" dirty="0">
                    <a:solidFill>
                      <a:schemeClr val="tx1"/>
                    </a:solidFill>
                  </a:rPr>
                  <a:t>a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346" y="4140811"/>
                <a:ext cx="4164229" cy="783193"/>
              </a:xfrm>
              <a:prstGeom prst="roundRect">
                <a:avLst/>
              </a:prstGeom>
              <a:blipFill>
                <a:blip r:embed="rId16"/>
                <a:stretch>
                  <a:fillRect b="-7634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15929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  <a:blipFill>
                <a:blip r:embed="rId17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Agrupar 2">
            <a:extLst>
              <a:ext uri="{FF2B5EF4-FFF2-40B4-BE49-F238E27FC236}">
                <a16:creationId xmlns:a16="http://schemas.microsoft.com/office/drawing/2014/main" id="{4B89DB70-1272-4954-8F98-2BE8E2302841}"/>
              </a:ext>
            </a:extLst>
          </p:cNvPr>
          <p:cNvGrpSpPr/>
          <p:nvPr/>
        </p:nvGrpSpPr>
        <p:grpSpPr>
          <a:xfrm>
            <a:off x="2024680" y="3551804"/>
            <a:ext cx="5173788" cy="1403156"/>
            <a:chOff x="2216587" y="225801"/>
            <a:chExt cx="4395228" cy="1403156"/>
          </a:xfrm>
        </p:grpSpPr>
        <p:sp>
          <p:nvSpPr>
            <p:cNvPr id="48" name="Retângulo: Cantos Arredondados 46">
              <a:extLst>
                <a:ext uri="{FF2B5EF4-FFF2-40B4-BE49-F238E27FC236}">
                  <a16:creationId xmlns:a16="http://schemas.microsoft.com/office/drawing/2014/main" id="{E53C5B7C-5DFB-41FC-A172-77A5E6F0B092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tângulo 47">
              <a:extLst>
                <a:ext uri="{FF2B5EF4-FFF2-40B4-BE49-F238E27FC236}">
                  <a16:creationId xmlns:a16="http://schemas.microsoft.com/office/drawing/2014/main" id="{DB72FCAF-16F7-4C4B-861D-67D35C02B64C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Elementul neutru la adunare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tângulo: Cantos Arredondados 48">
                  <a:extLst>
                    <a:ext uri="{FF2B5EF4-FFF2-40B4-BE49-F238E27FC236}">
                      <a16:creationId xmlns:a16="http://schemas.microsoft.com/office/drawing/2014/main" id="{320AC253-2D4B-4943-89B3-3C3C4DF3565B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Agrupar 3">
            <a:extLst>
              <a:ext uri="{FF2B5EF4-FFF2-40B4-BE49-F238E27FC236}">
                <a16:creationId xmlns:a16="http://schemas.microsoft.com/office/drawing/2014/main" id="{D1B5BCAA-44B3-47D8-B3C6-E99223097652}"/>
              </a:ext>
            </a:extLst>
          </p:cNvPr>
          <p:cNvGrpSpPr/>
          <p:nvPr/>
        </p:nvGrpSpPr>
        <p:grpSpPr>
          <a:xfrm>
            <a:off x="2021378" y="5191360"/>
            <a:ext cx="5219999" cy="1403156"/>
            <a:chOff x="2213267" y="1865357"/>
            <a:chExt cx="4434485" cy="1403156"/>
          </a:xfrm>
        </p:grpSpPr>
        <p:sp>
          <p:nvSpPr>
            <p:cNvPr id="56" name="Retângulo: Cantos Arredondados 53">
              <a:extLst>
                <a:ext uri="{FF2B5EF4-FFF2-40B4-BE49-F238E27FC236}">
                  <a16:creationId xmlns:a16="http://schemas.microsoft.com/office/drawing/2014/main" id="{7E6D3522-3DF9-493C-AF17-A895468A47AE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tângulo 54">
              <a:extLst>
                <a:ext uri="{FF2B5EF4-FFF2-40B4-BE49-F238E27FC236}">
                  <a16:creationId xmlns:a16="http://schemas.microsoft.com/office/drawing/2014/main" id="{7779A467-F3CA-4EEB-803D-A19AC354B291}"/>
                </a:ext>
              </a:extLst>
            </p:cNvPr>
            <p:cNvSpPr/>
            <p:nvPr/>
          </p:nvSpPr>
          <p:spPr>
            <a:xfrm>
              <a:off x="2213267" y="2020636"/>
              <a:ext cx="44344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Existența elementului invers la adunare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tângulo: Cantos Arredondados 55">
                  <a:extLst>
                    <a:ext uri="{FF2B5EF4-FFF2-40B4-BE49-F238E27FC236}">
                      <a16:creationId xmlns:a16="http://schemas.microsoft.com/office/drawing/2014/main" id="{32308AF5-32AE-4CB1-A9C0-72DC88EF2A34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Agrupar 56">
            <a:extLst>
              <a:ext uri="{FF2B5EF4-FFF2-40B4-BE49-F238E27FC236}">
                <a16:creationId xmlns:a16="http://schemas.microsoft.com/office/drawing/2014/main" id="{EAF6CBAE-2B67-4B02-BC10-42850B194C43}"/>
              </a:ext>
            </a:extLst>
          </p:cNvPr>
          <p:cNvGrpSpPr/>
          <p:nvPr/>
        </p:nvGrpSpPr>
        <p:grpSpPr>
          <a:xfrm>
            <a:off x="2021378" y="276041"/>
            <a:ext cx="5177099" cy="1403156"/>
            <a:chOff x="2216587" y="225801"/>
            <a:chExt cx="4395228" cy="1403156"/>
          </a:xfrm>
        </p:grpSpPr>
        <p:sp>
          <p:nvSpPr>
            <p:cNvPr id="60" name="Retângulo: Cantos Arredondados 57">
              <a:extLst>
                <a:ext uri="{FF2B5EF4-FFF2-40B4-BE49-F238E27FC236}">
                  <a16:creationId xmlns:a16="http://schemas.microsoft.com/office/drawing/2014/main" id="{80E83D95-A5F2-431D-8F7C-3EE8665B6B80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tângulo 58">
              <a:extLst>
                <a:ext uri="{FF2B5EF4-FFF2-40B4-BE49-F238E27FC236}">
                  <a16:creationId xmlns:a16="http://schemas.microsoft.com/office/drawing/2014/main" id="{AFDB575F-9271-4576-A4DE-0075BA064079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Comutativitate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tângulo: Cantos Arredondados 59">
                  <a:extLst>
                    <a:ext uri="{FF2B5EF4-FFF2-40B4-BE49-F238E27FC236}">
                      <a16:creationId xmlns:a16="http://schemas.microsoft.com/office/drawing/2014/main" id="{DB2E0FC0-628A-47D5-B0CA-D2C98385C403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Agrupar 60">
            <a:extLst>
              <a:ext uri="{FF2B5EF4-FFF2-40B4-BE49-F238E27FC236}">
                <a16:creationId xmlns:a16="http://schemas.microsoft.com/office/drawing/2014/main" id="{41B65212-0FF5-4162-9BE8-10340068DEAC}"/>
              </a:ext>
            </a:extLst>
          </p:cNvPr>
          <p:cNvGrpSpPr/>
          <p:nvPr/>
        </p:nvGrpSpPr>
        <p:grpSpPr>
          <a:xfrm>
            <a:off x="2024680" y="1915597"/>
            <a:ext cx="5173791" cy="1403156"/>
            <a:chOff x="2216587" y="1865357"/>
            <a:chExt cx="4395228" cy="1403156"/>
          </a:xfrm>
        </p:grpSpPr>
        <p:sp>
          <p:nvSpPr>
            <p:cNvPr id="64" name="Retângulo: Cantos Arredondados 61">
              <a:extLst>
                <a:ext uri="{FF2B5EF4-FFF2-40B4-BE49-F238E27FC236}">
                  <a16:creationId xmlns:a16="http://schemas.microsoft.com/office/drawing/2014/main" id="{868F94C3-6A43-4E91-8549-7236D191185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tângulo 62">
              <a:extLst>
                <a:ext uri="{FF2B5EF4-FFF2-40B4-BE49-F238E27FC236}">
                  <a16:creationId xmlns:a16="http://schemas.microsoft.com/office/drawing/2014/main" id="{4D5471FF-C277-484D-A2E2-2947C7F2A02A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A</a:t>
              </a:r>
              <a:r>
                <a:rPr lang="en-GB" sz="2400" b="1" dirty="0" err="1">
                  <a:solidFill>
                    <a:srgbClr val="F25E4F"/>
                  </a:solidFill>
                </a:rPr>
                <a:t>sociativ</a:t>
              </a:r>
              <a:r>
                <a:rPr lang="ro-RO" sz="2400" b="1" dirty="0" err="1">
                  <a:solidFill>
                    <a:srgbClr val="F25E4F"/>
                  </a:solidFill>
                </a:rPr>
                <a:t>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tângulo: Cantos Arredondados 63">
                  <a:extLst>
                    <a:ext uri="{FF2B5EF4-FFF2-40B4-BE49-F238E27FC236}">
                      <a16:creationId xmlns:a16="http://schemas.microsoft.com/office/drawing/2014/main" id="{A28E9715-1A62-4028-8F7E-2D146B8E1400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/>
          <p:nvPr/>
        </p:nvCxnSpPr>
        <p:spPr>
          <a:xfrm>
            <a:off x="6359586" y="4495004"/>
            <a:ext cx="105507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Agrupar 2">
            <a:extLst>
              <a:ext uri="{FF2B5EF4-FFF2-40B4-BE49-F238E27FC236}">
                <a16:creationId xmlns:a16="http://schemas.microsoft.com/office/drawing/2014/main" id="{5C13E3DD-35A3-477A-80EB-0B68A383EF38}"/>
              </a:ext>
            </a:extLst>
          </p:cNvPr>
          <p:cNvGrpSpPr/>
          <p:nvPr/>
        </p:nvGrpSpPr>
        <p:grpSpPr>
          <a:xfrm>
            <a:off x="2024680" y="3551804"/>
            <a:ext cx="5173788" cy="1403156"/>
            <a:chOff x="2216587" y="225801"/>
            <a:chExt cx="4395228" cy="1403156"/>
          </a:xfrm>
        </p:grpSpPr>
        <p:sp>
          <p:nvSpPr>
            <p:cNvPr id="48" name="Retângulo: Cantos Arredondados 46">
              <a:extLst>
                <a:ext uri="{FF2B5EF4-FFF2-40B4-BE49-F238E27FC236}">
                  <a16:creationId xmlns:a16="http://schemas.microsoft.com/office/drawing/2014/main" id="{85AF67CE-1730-4BEB-950E-D3DCF490212C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tângulo 47">
              <a:extLst>
                <a:ext uri="{FF2B5EF4-FFF2-40B4-BE49-F238E27FC236}">
                  <a16:creationId xmlns:a16="http://schemas.microsoft.com/office/drawing/2014/main" id="{DC6C3E1F-A031-42CF-BD25-B09875B27191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Elementul neutru la adunare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tângulo: Cantos Arredondados 48">
                  <a:extLst>
                    <a:ext uri="{FF2B5EF4-FFF2-40B4-BE49-F238E27FC236}">
                      <a16:creationId xmlns:a16="http://schemas.microsoft.com/office/drawing/2014/main" id="{EDA73854-2937-4BB7-91AE-3BE56CFCB4B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Agrupar 3">
            <a:extLst>
              <a:ext uri="{FF2B5EF4-FFF2-40B4-BE49-F238E27FC236}">
                <a16:creationId xmlns:a16="http://schemas.microsoft.com/office/drawing/2014/main" id="{9FA8B746-4E48-4BE4-9790-213E47313FE3}"/>
              </a:ext>
            </a:extLst>
          </p:cNvPr>
          <p:cNvGrpSpPr/>
          <p:nvPr/>
        </p:nvGrpSpPr>
        <p:grpSpPr>
          <a:xfrm>
            <a:off x="2021378" y="5191360"/>
            <a:ext cx="5219999" cy="1403156"/>
            <a:chOff x="2213267" y="1865357"/>
            <a:chExt cx="4434485" cy="1403156"/>
          </a:xfrm>
        </p:grpSpPr>
        <p:sp>
          <p:nvSpPr>
            <p:cNvPr id="56" name="Retângulo: Cantos Arredondados 53">
              <a:extLst>
                <a:ext uri="{FF2B5EF4-FFF2-40B4-BE49-F238E27FC236}">
                  <a16:creationId xmlns:a16="http://schemas.microsoft.com/office/drawing/2014/main" id="{8D71B904-E9F6-44A6-805F-20CBE3E0885B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tângulo 54">
              <a:extLst>
                <a:ext uri="{FF2B5EF4-FFF2-40B4-BE49-F238E27FC236}">
                  <a16:creationId xmlns:a16="http://schemas.microsoft.com/office/drawing/2014/main" id="{AC825A31-9D25-484C-9155-02EC41743B66}"/>
                </a:ext>
              </a:extLst>
            </p:cNvPr>
            <p:cNvSpPr/>
            <p:nvPr/>
          </p:nvSpPr>
          <p:spPr>
            <a:xfrm>
              <a:off x="2213267" y="2020636"/>
              <a:ext cx="44344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Existența elementului invers la adunare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tângulo: Cantos Arredondados 55">
                  <a:extLst>
                    <a:ext uri="{FF2B5EF4-FFF2-40B4-BE49-F238E27FC236}">
                      <a16:creationId xmlns:a16="http://schemas.microsoft.com/office/drawing/2014/main" id="{88AC2AE1-A138-4F4D-811A-01CEF500B030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Agrupar 56">
            <a:extLst>
              <a:ext uri="{FF2B5EF4-FFF2-40B4-BE49-F238E27FC236}">
                <a16:creationId xmlns:a16="http://schemas.microsoft.com/office/drawing/2014/main" id="{5323C996-3573-4BFA-882B-94F83FB3B5A4}"/>
              </a:ext>
            </a:extLst>
          </p:cNvPr>
          <p:cNvGrpSpPr/>
          <p:nvPr/>
        </p:nvGrpSpPr>
        <p:grpSpPr>
          <a:xfrm>
            <a:off x="2021378" y="276041"/>
            <a:ext cx="5177099" cy="1403156"/>
            <a:chOff x="2216587" y="225801"/>
            <a:chExt cx="4395228" cy="1403156"/>
          </a:xfrm>
        </p:grpSpPr>
        <p:sp>
          <p:nvSpPr>
            <p:cNvPr id="60" name="Retângulo: Cantos Arredondados 57">
              <a:extLst>
                <a:ext uri="{FF2B5EF4-FFF2-40B4-BE49-F238E27FC236}">
                  <a16:creationId xmlns:a16="http://schemas.microsoft.com/office/drawing/2014/main" id="{37EE55B7-FEC8-4D6A-A2B8-B986AA253491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tângulo 58">
              <a:extLst>
                <a:ext uri="{FF2B5EF4-FFF2-40B4-BE49-F238E27FC236}">
                  <a16:creationId xmlns:a16="http://schemas.microsoft.com/office/drawing/2014/main" id="{7CBE1A42-8DFB-46BA-9BD5-1983A847A355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Comutativitate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tângulo: Cantos Arredondados 59">
                  <a:extLst>
                    <a:ext uri="{FF2B5EF4-FFF2-40B4-BE49-F238E27FC236}">
                      <a16:creationId xmlns:a16="http://schemas.microsoft.com/office/drawing/2014/main" id="{D70EB922-BE02-42F0-9297-1BDE82BB729B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Agrupar 60">
            <a:extLst>
              <a:ext uri="{FF2B5EF4-FFF2-40B4-BE49-F238E27FC236}">
                <a16:creationId xmlns:a16="http://schemas.microsoft.com/office/drawing/2014/main" id="{5AAB81CB-2460-4743-B8BE-6CCC991417EA}"/>
              </a:ext>
            </a:extLst>
          </p:cNvPr>
          <p:cNvGrpSpPr/>
          <p:nvPr/>
        </p:nvGrpSpPr>
        <p:grpSpPr>
          <a:xfrm>
            <a:off x="2024680" y="1915597"/>
            <a:ext cx="5173791" cy="1403156"/>
            <a:chOff x="2216587" y="1865357"/>
            <a:chExt cx="4395228" cy="1403156"/>
          </a:xfrm>
        </p:grpSpPr>
        <p:sp>
          <p:nvSpPr>
            <p:cNvPr id="64" name="Retângulo: Cantos Arredondados 61">
              <a:extLst>
                <a:ext uri="{FF2B5EF4-FFF2-40B4-BE49-F238E27FC236}">
                  <a16:creationId xmlns:a16="http://schemas.microsoft.com/office/drawing/2014/main" id="{8EFE671C-488F-45CC-AE2E-1124B7AD252C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Retângulo 62">
              <a:extLst>
                <a:ext uri="{FF2B5EF4-FFF2-40B4-BE49-F238E27FC236}">
                  <a16:creationId xmlns:a16="http://schemas.microsoft.com/office/drawing/2014/main" id="{90C7DD46-7EE1-4441-9350-F8A78CAB4084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A</a:t>
              </a:r>
              <a:r>
                <a:rPr lang="en-GB" sz="2400" b="1" dirty="0" err="1">
                  <a:solidFill>
                    <a:srgbClr val="F25E4F"/>
                  </a:solidFill>
                </a:rPr>
                <a:t>sociativ</a:t>
              </a:r>
              <a:r>
                <a:rPr lang="ro-RO" sz="2400" b="1" dirty="0" err="1">
                  <a:solidFill>
                    <a:srgbClr val="F25E4F"/>
                  </a:solidFill>
                </a:rPr>
                <a:t>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tângulo: Cantos Arredondados 63">
                  <a:extLst>
                    <a:ext uri="{FF2B5EF4-FFF2-40B4-BE49-F238E27FC236}">
                      <a16:creationId xmlns:a16="http://schemas.microsoft.com/office/drawing/2014/main" id="{8527AC97-E918-4D8D-9A13-4EFAA86EF70F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2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1" name="Retângulo: Cantos Arredondados 40">
            <a:hlinkClick r:id="rId25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26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27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>
            <a:cxnSpLocks/>
          </p:cNvCxnSpPr>
          <p:nvPr/>
        </p:nvCxnSpPr>
        <p:spPr>
          <a:xfrm>
            <a:off x="6546390" y="6163031"/>
            <a:ext cx="89916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28051" y="5888428"/>
                <a:ext cx="4372718" cy="46998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este </a:t>
                </a:r>
                <a:r>
                  <a:rPr lang="en-GB" sz="2000" dirty="0"/>
                  <a:t>matrice cu elemente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051" y="5888428"/>
                <a:ext cx="4372718" cy="469987"/>
              </a:xfrm>
              <a:prstGeom prst="roundRect">
                <a:avLst/>
              </a:prstGeom>
              <a:blipFill>
                <a:blip r:embed="rId17"/>
                <a:stretch>
                  <a:fillRect b="-1265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615592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  <a:blipFill>
                <a:blip r:embed="rId1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A5DBD184-0EBA-478B-8386-A553419DD6CD}"/>
              </a:ext>
            </a:extLst>
          </p:cNvPr>
          <p:cNvCxnSpPr>
            <a:cxnSpLocks/>
          </p:cNvCxnSpPr>
          <p:nvPr/>
        </p:nvCxnSpPr>
        <p:spPr>
          <a:xfrm flipV="1">
            <a:off x="6762903" y="5082351"/>
            <a:ext cx="682654" cy="264288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/>
              <p:nvPr/>
            </p:nvSpPr>
            <p:spPr>
              <a:xfrm>
                <a:off x="7528051" y="4560974"/>
                <a:ext cx="4372718" cy="112371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este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ro-RO" sz="2000" b="1" dirty="0">
                    <a:solidFill>
                      <a:schemeClr val="tx1"/>
                    </a:solidFill>
                  </a:rPr>
                  <a:t>elementul neutru </a:t>
                </a:r>
                <a:r>
                  <a:rPr lang="en-GB" sz="2000" dirty="0">
                    <a:solidFill>
                      <a:schemeClr val="tx1"/>
                    </a:solidFill>
                  </a:rPr>
                  <a:t>(</a:t>
                </a:r>
                <a:r>
                  <a:rPr lang="ro-RO" sz="2000" dirty="0">
                    <a:solidFill>
                      <a:schemeClr val="tx1"/>
                    </a:solidFill>
                  </a:rPr>
                  <a:t>matricea nulă </a:t>
                </a:r>
                <a:r>
                  <a:rPr lang="en-GB" sz="2000" dirty="0">
                    <a:solidFill>
                      <a:schemeClr val="tx1"/>
                    </a:solidFill>
                  </a:rPr>
                  <a:t>cu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aceeași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ro-RO" sz="2000" dirty="0">
                    <a:solidFill>
                      <a:schemeClr val="tx1"/>
                    </a:solidFill>
                  </a:rPr>
                  <a:t>dimensiune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ro-RO" sz="2000" dirty="0">
                    <a:solidFill>
                      <a:schemeClr val="tx1"/>
                    </a:solidFill>
                  </a:rPr>
                  <a:t>ca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matrice</a:t>
                </a:r>
                <a:r>
                  <a:rPr lang="ro-RO" sz="2000" dirty="0">
                    <a:solidFill>
                      <a:schemeClr val="tx1"/>
                    </a:solidFill>
                  </a:rPr>
                  <a:t>a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051" y="4560974"/>
                <a:ext cx="4372718" cy="1123712"/>
              </a:xfrm>
              <a:prstGeom prst="roundRect">
                <a:avLst/>
              </a:prstGeom>
              <a:blipFill>
                <a:blip r:embed="rId29"/>
                <a:stretch>
                  <a:fillRect b="-3209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1020F42A-C742-4B6F-A7A5-EC3D8CE697C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2EF4487B-B79F-4EC1-804C-BCDF321595C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A91161F0-C909-4C46-AC91-6B78E42D45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AA09CD87-E380-481E-9025-B7ED28308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74C7AE9-6C2C-4928-B751-0ED1055FDE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19" y="2294563"/>
            <a:ext cx="1623060" cy="4572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AE142BE-F852-4BDC-A9E6-9A05EEABE3A4}"/>
              </a:ext>
            </a:extLst>
          </p:cNvPr>
          <p:cNvGrpSpPr/>
          <p:nvPr/>
        </p:nvGrpSpPr>
        <p:grpSpPr>
          <a:xfrm>
            <a:off x="2352922" y="231113"/>
            <a:ext cx="3284204" cy="1557494"/>
            <a:chOff x="2352922" y="231113"/>
            <a:chExt cx="3284204" cy="1557494"/>
          </a:xfrm>
        </p:grpSpPr>
        <p:sp>
          <p:nvSpPr>
            <p:cNvPr id="5" name="Bolha de Pensamento: Nuvem 4">
              <a:extLst>
                <a:ext uri="{FF2B5EF4-FFF2-40B4-BE49-F238E27FC236}">
                  <a16:creationId xmlns:a16="http://schemas.microsoft.com/office/drawing/2014/main" id="{E64A28DF-471D-4FF9-905F-F4A9E2DDA90C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26211"/>
                <a:gd name="adj2" fmla="val 82218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34AE4C3-5A9F-4D13-A3F7-67EC2F19F2CE}"/>
                </a:ext>
              </a:extLst>
            </p:cNvPr>
            <p:cNvSpPr txBox="1"/>
            <p:nvPr/>
          </p:nvSpPr>
          <p:spPr>
            <a:xfrm rot="21362075">
              <a:off x="2657225" y="437791"/>
              <a:ext cx="28233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Doar 4 întrebări înainte de a încheia această lecție!... </a:t>
              </a:r>
              <a:r>
                <a:rPr lang="ro-RO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Ia un creion</a:t>
              </a:r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și hârtie!</a:t>
              </a: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2892D90-7577-4A9B-8504-59C3AD88E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088247" y="1260397"/>
            <a:ext cx="267903" cy="327362"/>
          </a:xfrm>
          <a:prstGeom prst="rect">
            <a:avLst/>
          </a:prstGeom>
        </p:spPr>
      </p:pic>
      <p:sp>
        <p:nvSpPr>
          <p:cNvPr id="19" name="Retângulo: Cantos Arredondados 13">
            <a:hlinkClick r:id="rId12" action="ppaction://hlinksldjump"/>
            <a:extLst>
              <a:ext uri="{FF2B5EF4-FFF2-40B4-BE49-F238E27FC236}">
                <a16:creationId xmlns:a16="http://schemas.microsoft.com/office/drawing/2014/main" id="{56637D8E-9D74-49B1-81DC-FD8173204BA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1020F42A-C742-4B6F-A7A5-EC3D8CE697C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2EF4487B-B79F-4EC1-804C-BCDF321595C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A91161F0-C909-4C46-AC91-6B78E42D45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3">
            <a:hlinkClick r:id="rId9" action="ppaction://hlinksldjump"/>
            <a:extLst>
              <a:ext uri="{FF2B5EF4-FFF2-40B4-BE49-F238E27FC236}">
                <a16:creationId xmlns:a16="http://schemas.microsoft.com/office/drawing/2014/main" id="{56637D8E-9D74-49B1-81DC-FD8173204BA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2A41811A-AC6E-415F-A5E3-FAE996A018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7562C4CE-41FB-4D42-8727-EC280D741AB3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E6AA1B86-4A6C-440F-9BCF-05BF5159109A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453CB677-8D15-4C3A-86F7-CECEEC364A42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0" name="ISPRING_QUIZ_SHAPE4">
            <a:extLst>
              <a:ext uri="{FF2B5EF4-FFF2-40B4-BE49-F238E27FC236}">
                <a16:creationId xmlns:a16="http://schemas.microsoft.com/office/drawing/2014/main" id="{B7B97BDE-3C7D-4662-BF6F-CACFC79134E4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65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215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/>
              <a:t>Sperăm că v-a plăcut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Sfârșitul lecției 4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hlinkClick r:id="rId6" action="ppaction://hlinksldjump"/>
            <a:extLst>
              <a:ext uri="{FF2B5EF4-FFF2-40B4-BE49-F238E27FC236}">
                <a16:creationId xmlns:a16="http://schemas.microsoft.com/office/drawing/2014/main" id="{4C9FAAE8-95A1-419D-A95D-24562A191B9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matrice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8B2CA29D-4D32-45B2-A4B1-33ED58F8CC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matricelor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2E00991-B7DC-4514-AE94-564E6CA1C9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5" y="1561289"/>
            <a:ext cx="1420177" cy="4572000"/>
          </a:xfrm>
          <a:prstGeom prst="rect">
            <a:avLst/>
          </a:prstGeom>
        </p:spPr>
      </p:pic>
      <p:sp>
        <p:nvSpPr>
          <p:cNvPr id="23" name="Retângulo: Cantos Arredondados 13">
            <a:hlinkClick r:id="rId9" action="ppaction://hlinksldjump"/>
            <a:extLst>
              <a:ext uri="{FF2B5EF4-FFF2-40B4-BE49-F238E27FC236}">
                <a16:creationId xmlns:a16="http://schemas.microsoft.com/office/drawing/2014/main" id="{184957E2-BF7F-4559-B6BB-D90857D953E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F7E22C6F-C96B-4C8B-B42D-41BF2563A20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ro-RO" b="1" dirty="0">
                <a:solidFill>
                  <a:schemeClr val="tx1"/>
                </a:solidFill>
              </a:rPr>
              <a:t>lor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0" name="Imagem 18">
            <a:extLst>
              <a:ext uri="{FF2B5EF4-FFF2-40B4-BE49-F238E27FC236}">
                <a16:creationId xmlns:a16="http://schemas.microsoft.com/office/drawing/2014/main" id="{8A754F61-38A1-4DA8-B289-EA620B9D0E8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5" name="CaixaDeTexto 19">
            <a:extLst>
              <a:ext uri="{FF2B5EF4-FFF2-40B4-BE49-F238E27FC236}">
                <a16:creationId xmlns:a16="http://schemas.microsoft.com/office/drawing/2014/main" id="{5D062107-4E94-47FB-9C74-154DF0478E87}"/>
              </a:ext>
            </a:extLst>
          </p:cNvPr>
          <p:cNvSpPr txBox="1"/>
          <p:nvPr/>
        </p:nvSpPr>
        <p:spPr>
          <a:xfrm>
            <a:off x="5184028" y="5206344"/>
            <a:ext cx="374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Material creat de echipa</a:t>
            </a:r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pic>
        <p:nvPicPr>
          <p:cNvPr id="27" name="Imagem 20">
            <a:extLst>
              <a:ext uri="{FF2B5EF4-FFF2-40B4-BE49-F238E27FC236}">
                <a16:creationId xmlns:a16="http://schemas.microsoft.com/office/drawing/2014/main" id="{63EF2245-E368-449A-B4AE-F33DB22F997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Două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matrici</a:t>
            </a:r>
            <a:r>
              <a:rPr lang="en-GB" sz="2400" b="1" dirty="0">
                <a:solidFill>
                  <a:srgbClr val="F25E4F"/>
                </a:solidFill>
              </a:rPr>
              <a:t> sunt </a:t>
            </a:r>
            <a:r>
              <a:rPr lang="en-GB" sz="2400" b="1" dirty="0" err="1">
                <a:solidFill>
                  <a:srgbClr val="F25E4F"/>
                </a:solidFill>
              </a:rPr>
              <a:t>egale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d</a:t>
            </a:r>
            <a:r>
              <a:rPr lang="en-GB" sz="2400" dirty="0" err="1">
                <a:solidFill>
                  <a:sysClr val="windowText" lastClr="000000"/>
                </a:solidFill>
              </a:rPr>
              <a:t>acă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numai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dacă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ysClr val="windowText" lastClr="000000"/>
                </a:solidFill>
              </a:rPr>
              <a:t>Amândouă</a:t>
            </a:r>
            <a:r>
              <a:rPr lang="ro-RO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au exact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aceeași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dimensiune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 </a:t>
            </a:r>
            <a:r>
              <a:rPr lang="en-GB" sz="2400" dirty="0" err="1">
                <a:solidFill>
                  <a:sysClr val="windowText" lastClr="000000"/>
                </a:solidFill>
              </a:rPr>
              <a:t>același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număr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</a:rPr>
              <a:t>rânduri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același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număr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</a:rPr>
              <a:t>coloane</a:t>
            </a:r>
            <a:r>
              <a:rPr lang="en-GB" sz="2400" dirty="0"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7">
            <a:hlinkClick r:id="rId8" action="ppaction://hlinksldjump"/>
            <a:extLst>
              <a:ext uri="{FF2B5EF4-FFF2-40B4-BE49-F238E27FC236}">
                <a16:creationId xmlns:a16="http://schemas.microsoft.com/office/drawing/2014/main" id="{C88669E2-34C9-41C6-8861-92FD3A68750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Două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matrici</a:t>
            </a:r>
            <a:r>
              <a:rPr lang="en-GB" sz="2400" b="1" dirty="0">
                <a:solidFill>
                  <a:srgbClr val="F25E4F"/>
                </a:solidFill>
              </a:rPr>
              <a:t> sunt </a:t>
            </a:r>
            <a:r>
              <a:rPr lang="en-GB" sz="2400" b="1" dirty="0" err="1">
                <a:solidFill>
                  <a:srgbClr val="F25E4F"/>
                </a:solidFill>
              </a:rPr>
              <a:t>egale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d</a:t>
            </a:r>
            <a:r>
              <a:rPr lang="en-GB" sz="2400" dirty="0" err="1">
                <a:solidFill>
                  <a:sysClr val="windowText" lastClr="000000"/>
                </a:solidFill>
              </a:rPr>
              <a:t>acă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numai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dacă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ysClr val="windowText" lastClr="000000"/>
                </a:solidFill>
              </a:rPr>
              <a:t>Amândouă</a:t>
            </a:r>
            <a:r>
              <a:rPr lang="ro-RO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au exact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aceeași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dimensiune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 </a:t>
            </a:r>
            <a:r>
              <a:rPr lang="en-GB" sz="2400" dirty="0" err="1">
                <a:solidFill>
                  <a:sysClr val="windowText" lastClr="000000"/>
                </a:solidFill>
              </a:rPr>
              <a:t>același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număr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</a:rPr>
              <a:t>rânduri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același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număr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</a:rPr>
              <a:t>coloane</a:t>
            </a:r>
            <a:r>
              <a:rPr lang="en-GB" sz="2400" dirty="0">
                <a:solidFill>
                  <a:sysClr val="windowText" lastClr="000000"/>
                </a:solidFill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ysClr val="windowText" lastClr="000000"/>
                </a:solidFill>
              </a:rPr>
              <a:t>Toate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elementele</a:t>
            </a:r>
            <a:r>
              <a:rPr lang="en-GB" sz="2400" b="1" dirty="0">
                <a:solidFill>
                  <a:sysClr val="windowText" lastClr="000000"/>
                </a:solidFill>
              </a:rPr>
              <a:t> lor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corespondente</a:t>
            </a:r>
            <a:r>
              <a:rPr lang="en-GB" sz="2400" b="1" dirty="0">
                <a:solidFill>
                  <a:sysClr val="windowText" lastClr="000000"/>
                </a:solidFill>
              </a:rPr>
              <a:t> sunt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egale</a:t>
            </a:r>
            <a:r>
              <a:rPr lang="en-GB" sz="2400" dirty="0">
                <a:solidFill>
                  <a:sysClr val="windowText" lastClr="000000"/>
                </a:solidFill>
              </a:rPr>
              <a:t> -</a:t>
            </a:r>
            <a:r>
              <a:rPr lang="ro-RO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au </a:t>
            </a:r>
            <a:r>
              <a:rPr lang="en-GB" sz="2400" dirty="0" err="1">
                <a:solidFill>
                  <a:sysClr val="windowText" lastClr="000000"/>
                </a:solidFill>
              </a:rPr>
              <a:t>aceleași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numere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n-GB" sz="2400" dirty="0" err="1">
                <a:solidFill>
                  <a:sysClr val="windowText" lastClr="000000"/>
                </a:solidFill>
              </a:rPr>
              <a:t>sau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expresii</a:t>
            </a:r>
            <a:r>
              <a:rPr lang="en-GB" sz="2400" dirty="0">
                <a:solidFill>
                  <a:sysClr val="windowText" lastClr="000000"/>
                </a:solidFill>
              </a:rPr>
              <a:t>) </a:t>
            </a:r>
            <a:r>
              <a:rPr lang="en-GB" sz="2400" dirty="0" err="1">
                <a:solidFill>
                  <a:sysClr val="windowText" lastClr="000000"/>
                </a:solidFill>
              </a:rPr>
              <a:t>în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aceleași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poziții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463281" y="291602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/>
              <p:nvPr/>
            </p:nvSpPr>
            <p:spPr>
              <a:xfrm>
                <a:off x="2463281" y="3434707"/>
                <a:ext cx="4020331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Şi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434707"/>
                <a:ext cx="4020331" cy="552459"/>
              </a:xfrm>
              <a:prstGeom prst="rect">
                <a:avLst/>
              </a:prstGeom>
              <a:blipFill>
                <a:blip r:embed="rId9"/>
                <a:stretch>
                  <a:fillRect l="-1212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/>
              <p:nvPr/>
            </p:nvSpPr>
            <p:spPr>
              <a:xfrm>
                <a:off x="3817156" y="2978156"/>
                <a:ext cx="71283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>
                    <a:solidFill>
                      <a:sysClr val="windowText" lastClr="000000"/>
                    </a:solidFill>
                  </a:rPr>
                  <a:t>Date fiind următoarele matrici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Şi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, este posibil ca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?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56" y="2978156"/>
                <a:ext cx="7128362" cy="400110"/>
              </a:xfrm>
              <a:prstGeom prst="rect">
                <a:avLst/>
              </a:prstGeom>
              <a:blipFill>
                <a:blip r:embed="rId10"/>
                <a:stretch>
                  <a:fillRect l="-855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/>
              <p:nvPr/>
            </p:nvSpPr>
            <p:spPr>
              <a:xfrm>
                <a:off x="2463281" y="4088079"/>
                <a:ext cx="446276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Şi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088079"/>
                <a:ext cx="4462760" cy="552459"/>
              </a:xfrm>
              <a:prstGeom prst="rect">
                <a:avLst/>
              </a:prstGeom>
              <a:blipFill>
                <a:blip r:embed="rId11"/>
                <a:stretch>
                  <a:fillRect l="-10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/>
              <p:nvPr/>
            </p:nvSpPr>
            <p:spPr>
              <a:xfrm>
                <a:off x="2463281" y="4802857"/>
                <a:ext cx="5025928" cy="601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Şi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02857"/>
                <a:ext cx="5025928" cy="601575"/>
              </a:xfrm>
              <a:prstGeom prst="rect">
                <a:avLst/>
              </a:prstGeom>
              <a:blipFill>
                <a:blip r:embed="rId1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>
            <a:extLst>
              <a:ext uri="{FF2B5EF4-FFF2-40B4-BE49-F238E27FC236}">
                <a16:creationId xmlns:a16="http://schemas.microsoft.com/office/drawing/2014/main" id="{4360771F-D799-4BF0-9B70-474364F10E1E}"/>
              </a:ext>
            </a:extLst>
          </p:cNvPr>
          <p:cNvSpPr/>
          <p:nvPr/>
        </p:nvSpPr>
        <p:spPr>
          <a:xfrm>
            <a:off x="7206479" y="3504882"/>
            <a:ext cx="4541628" cy="400110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ysClr val="windowText" lastClr="000000"/>
                </a:solidFill>
              </a:rPr>
              <a:t>N</a:t>
            </a:r>
            <a:r>
              <a:rPr lang="en-GB" sz="2000" b="1" dirty="0">
                <a:solidFill>
                  <a:sysClr val="windowText" lastClr="000000"/>
                </a:solidFill>
              </a:rPr>
              <a:t>u!</a:t>
            </a:r>
            <a:r>
              <a:rPr lang="en-GB" sz="2000" dirty="0">
                <a:solidFill>
                  <a:sysClr val="windowText" lastClr="000000"/>
                </a:solidFill>
              </a:rPr>
              <a:t> Aceste matrici nu au aceeași mărime!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/>
              <p:nvPr/>
            </p:nvSpPr>
            <p:spPr>
              <a:xfrm>
                <a:off x="6647160" y="4167498"/>
                <a:ext cx="5150384" cy="400110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none">
                <a:spAutoFit/>
              </a:bodyPr>
              <a:lstStyle/>
              <a:p>
                <a:r>
                  <a:rPr lang="ro-RO" sz="2000" b="1" dirty="0">
                    <a:solidFill>
                      <a:sysClr val="windowText" lastClr="000000"/>
                    </a:solidFill>
                  </a:rPr>
                  <a:t>N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u!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Nu toate elementele sunt egale: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0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160" y="4167498"/>
                <a:ext cx="5150384" cy="400110"/>
              </a:xfrm>
              <a:prstGeom prst="rect">
                <a:avLst/>
              </a:prstGeom>
              <a:blipFill>
                <a:blip r:embed="rId13"/>
                <a:stretch>
                  <a:fillRect l="-118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/>
              <p:nvPr/>
            </p:nvSpPr>
            <p:spPr>
              <a:xfrm>
                <a:off x="7815737" y="4839966"/>
                <a:ext cx="4004045" cy="707886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ro-RO" sz="2000" b="1" dirty="0">
                    <a:solidFill>
                      <a:sysClr val="windowText" lastClr="000000"/>
                    </a:solidFill>
                  </a:rPr>
                  <a:t>D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a!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Dar numai în cazul în care: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pt-PT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......   Şi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pt-PT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......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737" y="4839966"/>
                <a:ext cx="4004045" cy="707886"/>
              </a:xfrm>
              <a:prstGeom prst="rect">
                <a:avLst/>
              </a:prstGeom>
              <a:blipFill>
                <a:blip r:embed="rId14"/>
                <a:stretch>
                  <a:fillRect l="-1522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/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Şi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ro-RO" sz="2000" dirty="0">
                    <a:solidFill>
                      <a:schemeClr val="tx1"/>
                    </a:solidFill>
                  </a:rPr>
                  <a:t>atunci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615DADB-B0D3-41F0-A307-24B86ABAD9CE}"/>
              </a:ext>
            </a:extLst>
          </p:cNvPr>
          <p:cNvSpPr/>
          <p:nvPr/>
        </p:nvSpPr>
        <p:spPr>
          <a:xfrm>
            <a:off x="3700426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5603878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5789EB2-F3D5-4E4B-93F1-7DA2350BFFDF}"/>
              </a:ext>
            </a:extLst>
          </p:cNvPr>
          <p:cNvSpPr/>
          <p:nvPr/>
        </p:nvSpPr>
        <p:spPr>
          <a:xfrm>
            <a:off x="8309583" y="5059455"/>
            <a:ext cx="1774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1 </a:t>
            </a:r>
            <a:r>
              <a:rPr lang="ro-RO" sz="2400" b="1" dirty="0">
                <a:solidFill>
                  <a:srgbClr val="0C2B8E"/>
                </a:solidFill>
              </a:rPr>
              <a:t>	    </a:t>
            </a:r>
            <a:r>
              <a:rPr lang="en-GB" sz="2400" b="1" dirty="0">
                <a:solidFill>
                  <a:srgbClr val="0C2B8E"/>
                </a:solidFill>
              </a:rPr>
              <a:t>3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3680971" y="5107220"/>
            <a:ext cx="322765" cy="26571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C1957E1-4DBE-4188-9E85-FE8F6633E056}"/>
              </a:ext>
            </a:extLst>
          </p:cNvPr>
          <p:cNvSpPr/>
          <p:nvPr/>
        </p:nvSpPr>
        <p:spPr>
          <a:xfrm>
            <a:off x="5464489" y="5068310"/>
            <a:ext cx="843849" cy="29721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646B9E-4B87-4762-A753-34229A8084CF}"/>
              </a:ext>
            </a:extLst>
          </p:cNvPr>
          <p:cNvSpPr/>
          <p:nvPr/>
        </p:nvSpPr>
        <p:spPr>
          <a:xfrm>
            <a:off x="4127735" y="4836877"/>
            <a:ext cx="322765" cy="26571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>
            <a:off x="6242451" y="4814706"/>
            <a:ext cx="843849" cy="29721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4094870-FD70-4F50-921D-2A889C718716}"/>
              </a:ext>
            </a:extLst>
          </p:cNvPr>
          <p:cNvSpPr/>
          <p:nvPr/>
        </p:nvSpPr>
        <p:spPr>
          <a:xfrm>
            <a:off x="5661192" y="5628830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Notație matematică</a:t>
            </a:r>
          </a:p>
        </p:txBody>
      </p:sp>
      <p:sp>
        <p:nvSpPr>
          <p:cNvPr id="37" name="Retângulo: Cantos Arredondados 7">
            <a:hlinkClick r:id="rId16" action="ppaction://hlinksldjump"/>
            <a:extLst>
              <a:ext uri="{FF2B5EF4-FFF2-40B4-BE49-F238E27FC236}">
                <a16:creationId xmlns:a16="http://schemas.microsoft.com/office/drawing/2014/main" id="{576C3399-2135-4754-96DE-B048BFBCA5E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7" grpId="1"/>
      <p:bldP spid="31" grpId="0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3" grpId="0" animBg="1"/>
      <p:bldP spid="3" grpId="1" animBg="1"/>
      <p:bldP spid="40" grpId="0" animBg="1"/>
      <p:bldP spid="40" grpId="1" animBg="1"/>
      <p:bldP spid="4" grpId="0"/>
      <p:bldP spid="4" grpId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Două matrici sunt </a:t>
            </a:r>
            <a:r>
              <a:rPr lang="en-GB" sz="2400" b="1" dirty="0" err="1">
                <a:solidFill>
                  <a:srgbClr val="F25E4F"/>
                </a:solidFill>
              </a:rPr>
              <a:t>egale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d</a:t>
            </a:r>
            <a:r>
              <a:rPr lang="en-GB" sz="2400" dirty="0" err="1">
                <a:solidFill>
                  <a:sysClr val="windowText" lastClr="000000"/>
                </a:solidFill>
              </a:rPr>
              <a:t>acă</a:t>
            </a:r>
            <a:r>
              <a:rPr lang="en-GB" sz="2400" dirty="0">
                <a:solidFill>
                  <a:sysClr val="windowText" lastClr="000000"/>
                </a:solidFill>
              </a:rPr>
              <a:t> și numai dacă: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ysClr val="windowText" lastClr="000000"/>
                </a:solidFill>
              </a:rPr>
              <a:t>Amândouă</a:t>
            </a:r>
            <a:r>
              <a:rPr lang="ro-RO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au exact </a:t>
            </a:r>
            <a:r>
              <a:rPr lang="en-GB" sz="2400" b="1" dirty="0">
                <a:solidFill>
                  <a:sysClr val="windowText" lastClr="000000"/>
                </a:solidFill>
              </a:rPr>
              <a:t>aceeași dimensiune </a:t>
            </a:r>
            <a:r>
              <a:rPr lang="en-GB" sz="2400" dirty="0">
                <a:solidFill>
                  <a:sysClr val="windowText" lastClr="000000"/>
                </a:solidFill>
              </a:rPr>
              <a:t>– același număr de rânduri și același număr de coloane;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Toate elementele lor corespondente sunt egale</a:t>
            </a:r>
            <a:r>
              <a:rPr lang="en-GB" sz="2400" dirty="0">
                <a:solidFill>
                  <a:sysClr val="windowText" lastClr="000000"/>
                </a:solidFill>
              </a:rPr>
              <a:t> -au aceleași numere (sau expresii) în aceleași poziții.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676644" y="2814980"/>
            <a:ext cx="2273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sz="2400" b="1" u="sng" dirty="0">
                <a:solidFill>
                  <a:srgbClr val="29A6FF"/>
                </a:solidFill>
              </a:rPr>
              <a:t>Încă un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en-GB" sz="2400" b="1" u="sng" dirty="0" err="1">
                <a:solidFill>
                  <a:srgbClr val="29A6FF"/>
                </a:solidFill>
              </a:rPr>
              <a:t>exemplu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BDE3C45-20F7-4716-8976-B3AC5BD47F99}"/>
              </a:ext>
            </a:extLst>
          </p:cNvPr>
          <p:cNvSpPr/>
          <p:nvPr/>
        </p:nvSpPr>
        <p:spPr>
          <a:xfrm>
            <a:off x="2428417" y="3250025"/>
            <a:ext cx="711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Găsiți </a:t>
            </a:r>
            <a:r>
              <a:rPr lang="en-GB" sz="2400" dirty="0" err="1">
                <a:solidFill>
                  <a:sysClr val="windowText" lastClr="000000"/>
                </a:solidFill>
              </a:rPr>
              <a:t>valorile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 </a:t>
            </a:r>
            <a:r>
              <a:rPr lang="ro-RO" sz="2400" i="1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x</a:t>
            </a:r>
            <a:r>
              <a:rPr lang="en-GB" sz="2400" i="1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 ,  </a:t>
            </a:r>
            <a:r>
              <a:rPr lang="ro-RO" sz="2400" i="1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y</a:t>
            </a:r>
            <a:r>
              <a:rPr lang="en-GB" sz="2400" i="1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 , </a:t>
            </a:r>
            <a:r>
              <a:rPr lang="ro-RO" sz="2400" i="1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z</a:t>
            </a:r>
            <a:r>
              <a:rPr lang="en-GB" sz="2400" i="1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  </a:t>
            </a:r>
            <a:r>
              <a:rPr lang="en-GB" sz="2400" i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care satisfac egalitatea matricei: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/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/>
              <p:nvPr/>
            </p:nvSpPr>
            <p:spPr>
              <a:xfrm>
                <a:off x="7121207" y="3614009"/>
                <a:ext cx="2693366" cy="17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07" y="3614009"/>
                <a:ext cx="2693366" cy="1757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/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B03173DE-31A6-4DDA-9642-3274DBDD9F9B}"/>
              </a:ext>
            </a:extLst>
          </p:cNvPr>
          <p:cNvCxnSpPr/>
          <p:nvPr/>
        </p:nvCxnSpPr>
        <p:spPr>
          <a:xfrm flipV="1">
            <a:off x="8342285" y="4551895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7DD9AABD-D106-46AB-B099-872045A54C01}"/>
              </a:ext>
            </a:extLst>
          </p:cNvPr>
          <p:cNvCxnSpPr/>
          <p:nvPr/>
        </p:nvCxnSpPr>
        <p:spPr>
          <a:xfrm flipV="1">
            <a:off x="9387829" y="4569104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/>
              <p:nvPr/>
            </p:nvSpPr>
            <p:spPr>
              <a:xfrm>
                <a:off x="9713326" y="3748019"/>
                <a:ext cx="1840889" cy="1463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326" y="3748019"/>
                <a:ext cx="1840889" cy="14638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/>
              <p:nvPr/>
            </p:nvSpPr>
            <p:spPr>
              <a:xfrm>
                <a:off x="2472612" y="4941254"/>
                <a:ext cx="47937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ysClr val="windowText" lastClr="000000"/>
                    </a:solidFill>
                  </a:rPr>
                  <a:t>Soluţie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GB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Şi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12" y="4941254"/>
                <a:ext cx="4793748" cy="461665"/>
              </a:xfrm>
              <a:prstGeom prst="rect">
                <a:avLst/>
              </a:prstGeom>
              <a:blipFill>
                <a:blip r:embed="rId13"/>
                <a:stretch>
                  <a:fillRect l="-203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D5883D53-4405-4E1D-907C-458A8132F18F}"/>
              </a:ext>
            </a:extLst>
          </p:cNvPr>
          <p:cNvSpPr/>
          <p:nvPr/>
        </p:nvSpPr>
        <p:spPr>
          <a:xfrm>
            <a:off x="7151387" y="5234231"/>
            <a:ext cx="484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n-GB" b="1" dirty="0">
                <a:solidFill>
                  <a:srgbClr val="29A6FF"/>
                </a:solidFill>
              </a:rPr>
              <a:t>Faceţi clic pe</a:t>
            </a:r>
            <a:r>
              <a:rPr lang="en-GB" dirty="0">
                <a:solidFill>
                  <a:srgbClr val="29A6FF"/>
                </a:solidFill>
              </a:rPr>
              <a:t> pentru a </a:t>
            </a:r>
            <a:r>
              <a:rPr lang="en-GB" dirty="0" err="1">
                <a:solidFill>
                  <a:srgbClr val="29A6FF"/>
                </a:solidFill>
              </a:rPr>
              <a:t>vedea</a:t>
            </a:r>
            <a:r>
              <a:rPr lang="en-GB" dirty="0">
                <a:solidFill>
                  <a:srgbClr val="29A6FF"/>
                </a:solidFill>
              </a:rPr>
              <a:t> </a:t>
            </a:r>
            <a:r>
              <a:rPr lang="ro-RO" dirty="0">
                <a:solidFill>
                  <a:srgbClr val="29A6FF"/>
                </a:solidFill>
              </a:rPr>
              <a:t>rezolvarea</a:t>
            </a:r>
            <a:r>
              <a:rPr lang="en-GB" dirty="0">
                <a:solidFill>
                  <a:srgbClr val="29A6FF"/>
                </a:solidFill>
              </a:rPr>
              <a:t> propusă)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/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Şi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Apoi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82852AD4-8BED-4556-AF77-E4F9D7EBD152}"/>
              </a:ext>
            </a:extLst>
          </p:cNvPr>
          <p:cNvSpPr/>
          <p:nvPr/>
        </p:nvSpPr>
        <p:spPr>
          <a:xfrm>
            <a:off x="5661192" y="5628830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Notație matematică</a:t>
            </a:r>
          </a:p>
        </p:txBody>
      </p:sp>
      <p:sp>
        <p:nvSpPr>
          <p:cNvPr id="32" name="Retângulo: Cantos Arredondados 7">
            <a:hlinkClick r:id="rId15" action="ppaction://hlinksldjump"/>
            <a:extLst>
              <a:ext uri="{FF2B5EF4-FFF2-40B4-BE49-F238E27FC236}">
                <a16:creationId xmlns:a16="http://schemas.microsoft.com/office/drawing/2014/main" id="{0D761506-A9C8-417C-8FCB-68F183347685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5" grpId="0"/>
      <p:bldP spid="47" grpId="0"/>
      <p:bldP spid="6" grpId="0"/>
      <p:bldP spid="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25E4F"/>
                </a:solidFill>
              </a:rPr>
              <a:t>Adunarea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s</a:t>
            </a:r>
            <a:r>
              <a:rPr lang="en-GB" sz="2400" dirty="0">
                <a:solidFill>
                  <a:sysClr val="windowText" lastClr="000000"/>
                </a:solidFill>
              </a:rPr>
              <a:t>au </a:t>
            </a:r>
            <a:r>
              <a:rPr lang="ro-RO" sz="2400" b="1" dirty="0">
                <a:solidFill>
                  <a:srgbClr val="F25E4F"/>
                </a:solidFill>
              </a:rPr>
              <a:t>s</a:t>
            </a:r>
            <a:r>
              <a:rPr lang="en-GB" sz="2400" b="1" dirty="0" err="1">
                <a:solidFill>
                  <a:srgbClr val="F25E4F"/>
                </a:solidFill>
              </a:rPr>
              <a:t>cădere</a:t>
            </a:r>
            <a:r>
              <a:rPr lang="ro-RO" sz="2400" b="1" dirty="0">
                <a:solidFill>
                  <a:srgbClr val="F25E4F"/>
                </a:solidFill>
              </a:rPr>
              <a:t>a </a:t>
            </a:r>
            <a:r>
              <a:rPr lang="ro-RO" sz="2400" b="1" dirty="0" err="1">
                <a:solidFill>
                  <a:srgbClr val="F25E4F"/>
                </a:solidFill>
              </a:rPr>
              <a:t>matricilor</a:t>
            </a:r>
            <a:r>
              <a:rPr lang="en-GB" sz="2400" b="1" dirty="0">
                <a:solidFill>
                  <a:srgbClr val="F25E4F"/>
                </a:solidFill>
              </a:rPr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este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posibilă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doar </a:t>
            </a:r>
            <a:r>
              <a:rPr lang="en-GB" sz="2400" dirty="0" err="1">
                <a:solidFill>
                  <a:sysClr val="windowText" lastClr="000000"/>
                </a:solidFill>
              </a:rPr>
              <a:t>atunci</a:t>
            </a:r>
            <a:r>
              <a:rPr lang="en-GB" sz="2400" dirty="0">
                <a:solidFill>
                  <a:sysClr val="windowText" lastClr="000000"/>
                </a:solidFill>
              </a:rPr>
              <a:t> când, matric</a:t>
            </a:r>
            <a:r>
              <a:rPr lang="ro-RO" sz="2400" dirty="0" err="1">
                <a:solidFill>
                  <a:sysClr val="windowText" lastClr="000000"/>
                </a:solidFill>
              </a:rPr>
              <a:t>ile</a:t>
            </a:r>
            <a:r>
              <a:rPr lang="en-GB" sz="2400" dirty="0">
                <a:solidFill>
                  <a:sysClr val="windowText" lastClr="000000"/>
                </a:solidFill>
              </a:rPr>
              <a:t> au exact </a:t>
            </a:r>
            <a:r>
              <a:rPr lang="en-GB" sz="2400" b="1" dirty="0">
                <a:solidFill>
                  <a:sysClr val="windowText" lastClr="000000"/>
                </a:solidFill>
              </a:rPr>
              <a:t>aceeași dimensiune </a:t>
            </a:r>
            <a:r>
              <a:rPr lang="en-GB" sz="2400" dirty="0">
                <a:solidFill>
                  <a:sysClr val="windowText" lastClr="000000"/>
                </a:solidFill>
              </a:rPr>
              <a:t>– același număr de rânduri și același număr de coloane.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25E4F"/>
                </a:solidFill>
              </a:rPr>
              <a:t>Adunarea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s</a:t>
            </a:r>
            <a:r>
              <a:rPr lang="en-GB" sz="2400" dirty="0">
                <a:solidFill>
                  <a:sysClr val="windowText" lastClr="000000"/>
                </a:solidFill>
              </a:rPr>
              <a:t>au </a:t>
            </a:r>
            <a:r>
              <a:rPr lang="ro-RO" sz="2400" b="1" dirty="0">
                <a:solidFill>
                  <a:srgbClr val="F25E4F"/>
                </a:solidFill>
              </a:rPr>
              <a:t>s</a:t>
            </a:r>
            <a:r>
              <a:rPr lang="en-GB" sz="2400" b="1" dirty="0" err="1">
                <a:solidFill>
                  <a:srgbClr val="F25E4F"/>
                </a:solidFill>
              </a:rPr>
              <a:t>cădere</a:t>
            </a:r>
            <a:r>
              <a:rPr lang="ro-RO" sz="2400" b="1" dirty="0">
                <a:solidFill>
                  <a:srgbClr val="F25E4F"/>
                </a:solidFill>
              </a:rPr>
              <a:t>a </a:t>
            </a:r>
            <a:r>
              <a:rPr lang="ro-RO" sz="2400" b="1" dirty="0" err="1">
                <a:solidFill>
                  <a:srgbClr val="F25E4F"/>
                </a:solidFill>
              </a:rPr>
              <a:t>matricilor</a:t>
            </a:r>
            <a:r>
              <a:rPr lang="en-GB" sz="2400" b="1" dirty="0">
                <a:solidFill>
                  <a:srgbClr val="F25E4F"/>
                </a:solidFill>
              </a:rPr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ysClr val="windowText" lastClr="000000"/>
                </a:solidFill>
              </a:rPr>
              <a:t>este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posibilă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doar </a:t>
            </a:r>
            <a:r>
              <a:rPr lang="en-GB" sz="2400" dirty="0" err="1">
                <a:solidFill>
                  <a:sysClr val="windowText" lastClr="000000"/>
                </a:solidFill>
              </a:rPr>
              <a:t>atunci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când</a:t>
            </a:r>
            <a:r>
              <a:rPr lang="en-GB" sz="2400" dirty="0">
                <a:solidFill>
                  <a:sysClr val="windowText" lastClr="000000"/>
                </a:solidFill>
              </a:rPr>
              <a:t>, matric</a:t>
            </a:r>
            <a:r>
              <a:rPr lang="ro-RO" sz="2400" dirty="0" err="1">
                <a:solidFill>
                  <a:sysClr val="windowText" lastClr="000000"/>
                </a:solidFill>
              </a:rPr>
              <a:t>ile</a:t>
            </a:r>
            <a:r>
              <a:rPr lang="en-GB" sz="2400" dirty="0">
                <a:solidFill>
                  <a:sysClr val="windowText" lastClr="000000"/>
                </a:solidFill>
              </a:rPr>
              <a:t> au exact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aceeași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dimensiune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 </a:t>
            </a:r>
            <a:r>
              <a:rPr lang="en-GB" sz="2400" dirty="0" err="1">
                <a:solidFill>
                  <a:sysClr val="windowText" lastClr="000000"/>
                </a:solidFill>
              </a:rPr>
              <a:t>același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număr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</a:rPr>
              <a:t>rânduri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același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număr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</a:rPr>
              <a:t>coloane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se face </a:t>
            </a:r>
            <a:r>
              <a:rPr lang="ro-RO" sz="2400" dirty="0">
                <a:solidFill>
                  <a:sysClr val="windowText" lastClr="000000"/>
                </a:solidFill>
              </a:rPr>
              <a:t>prin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ysClr val="windowText" lastClr="000000"/>
                </a:solidFill>
              </a:rPr>
              <a:t>a</a:t>
            </a:r>
            <a:r>
              <a:rPr lang="en-GB" sz="2400" b="1" dirty="0">
                <a:solidFill>
                  <a:sysClr val="windowText" lastClr="000000"/>
                </a:solidFill>
              </a:rPr>
              <a:t>d</a:t>
            </a:r>
            <a:r>
              <a:rPr lang="ro-RO" sz="2400" b="1" dirty="0">
                <a:solidFill>
                  <a:sysClr val="windowText" lastClr="000000"/>
                </a:solidFill>
              </a:rPr>
              <a:t>unare</a:t>
            </a:r>
            <a:r>
              <a:rPr lang="en-GB" sz="2400" b="1" dirty="0">
                <a:solidFill>
                  <a:sysClr val="windowText" lastClr="000000"/>
                </a:solidFill>
              </a:rPr>
              <a:t>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s</a:t>
            </a:r>
            <a:r>
              <a:rPr lang="en-GB" sz="2400" dirty="0">
                <a:solidFill>
                  <a:sysClr val="windowText" lastClr="000000"/>
                </a:solidFill>
              </a:rPr>
              <a:t>au </a:t>
            </a:r>
            <a:r>
              <a:rPr lang="en-GB" sz="2400" b="1" dirty="0">
                <a:solidFill>
                  <a:sysClr val="windowText" lastClr="000000"/>
                </a:solidFill>
              </a:rPr>
              <a:t>scăderea tuturor elementelor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corespunzătoare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-</a:t>
            </a:r>
            <a:r>
              <a:rPr lang="ro-RO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numere</a:t>
            </a:r>
            <a:r>
              <a:rPr lang="en-GB" sz="2400" dirty="0">
                <a:solidFill>
                  <a:sysClr val="windowText" lastClr="000000"/>
                </a:solidFill>
              </a:rPr>
              <a:t> (sau expresii) </a:t>
            </a:r>
            <a:r>
              <a:rPr lang="ro-RO" sz="2400" dirty="0">
                <a:solidFill>
                  <a:sysClr val="windowText" lastClr="000000"/>
                </a:solidFill>
              </a:rPr>
              <a:t>din</a:t>
            </a:r>
            <a:r>
              <a:rPr lang="en-GB" sz="2400" dirty="0">
                <a:solidFill>
                  <a:sysClr val="windowText" lastClr="000000"/>
                </a:solidFill>
              </a:rPr>
              <a:t> aceleași poziții.</a:t>
            </a:r>
          </a:p>
        </p:txBody>
      </p:sp>
    </p:spTree>
    <p:extLst>
      <p:ext uri="{BB962C8B-B14F-4D97-AF65-F5344CB8AC3E}">
        <p14:creationId xmlns:p14="http://schemas.microsoft.com/office/powerpoint/2010/main" val="33762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Matrice plus </a:t>
            </a:r>
            <a:r>
              <a:rPr lang="en-GB" sz="2400" dirty="0">
                <a:solidFill>
                  <a:sysClr val="windowText" lastClr="000000"/>
                </a:solidFill>
              </a:rPr>
              <a:t>Sau </a:t>
            </a:r>
            <a:r>
              <a:rPr lang="en-GB" sz="2400" b="1" dirty="0">
                <a:solidFill>
                  <a:srgbClr val="F25E4F"/>
                </a:solidFill>
              </a:rPr>
              <a:t>Scădere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este posibilă</a:t>
            </a:r>
            <a:r>
              <a:rPr lang="en-GB" sz="2400" dirty="0">
                <a:solidFill>
                  <a:sysClr val="windowText" lastClr="000000"/>
                </a:solidFill>
              </a:rPr>
              <a:t> Când, și numai atunci când, matrici au exact </a:t>
            </a:r>
            <a:r>
              <a:rPr lang="en-GB" sz="2400" b="1" dirty="0">
                <a:solidFill>
                  <a:sysClr val="windowText" lastClr="000000"/>
                </a:solidFill>
              </a:rPr>
              <a:t>aceeași dimensiune </a:t>
            </a:r>
            <a:r>
              <a:rPr lang="en-GB" sz="2400" dirty="0">
                <a:solidFill>
                  <a:sysClr val="windowText" lastClr="000000"/>
                </a:solidFill>
              </a:rPr>
              <a:t>– același număr de rânduri și același număr de coloane.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se face </a:t>
            </a:r>
            <a:r>
              <a:rPr lang="en-GB" sz="2400" dirty="0">
                <a:solidFill>
                  <a:sysClr val="windowText" lastClr="000000"/>
                </a:solidFill>
              </a:rPr>
              <a:t>Scrise </a:t>
            </a:r>
            <a:r>
              <a:rPr lang="en-GB" sz="2400" b="1" dirty="0">
                <a:solidFill>
                  <a:sysClr val="windowText" lastClr="000000"/>
                </a:solidFill>
              </a:rPr>
              <a:t>Adăugarea</a:t>
            </a:r>
            <a:r>
              <a:rPr lang="en-GB" sz="2400" dirty="0">
                <a:solidFill>
                  <a:sysClr val="windowText" lastClr="000000"/>
                </a:solidFill>
              </a:rPr>
              <a:t> Sau </a:t>
            </a:r>
            <a:r>
              <a:rPr lang="en-GB" sz="2400" b="1" dirty="0">
                <a:solidFill>
                  <a:sysClr val="windowText" lastClr="000000"/>
                </a:solidFill>
              </a:rPr>
              <a:t>scăderea tuturor elementelor corespunzătoare </a:t>
            </a:r>
            <a:r>
              <a:rPr lang="en-GB" sz="2400" dirty="0">
                <a:solidFill>
                  <a:sysClr val="windowText" lastClr="000000"/>
                </a:solidFill>
              </a:rPr>
              <a:t>-numere (sau expresii) în aceleași poziții.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F9B706A8-614D-438A-862E-430740BD23B0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00B30B88-FD54-46B1-9440-7C37584ABE5A}"/>
              </a:ext>
            </a:extLst>
          </p:cNvPr>
          <p:cNvSpPr/>
          <p:nvPr/>
        </p:nvSpPr>
        <p:spPr>
          <a:xfrm>
            <a:off x="2401566" y="300680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/>
              <p:nvPr/>
            </p:nvSpPr>
            <p:spPr>
              <a:xfrm>
                <a:off x="2463281" y="3525484"/>
                <a:ext cx="291041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1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525484"/>
                <a:ext cx="2910412" cy="552459"/>
              </a:xfrm>
              <a:prstGeom prst="rect">
                <a:avLst/>
              </a:prstGeom>
              <a:blipFill>
                <a:blip r:embed="rId9"/>
                <a:stretch>
                  <a:fillRect l="-1674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/>
              <p:nvPr/>
            </p:nvSpPr>
            <p:spPr>
              <a:xfrm>
                <a:off x="2463281" y="4178856"/>
                <a:ext cx="3545201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2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178856"/>
                <a:ext cx="3545201" cy="554254"/>
              </a:xfrm>
              <a:prstGeom prst="rect">
                <a:avLst/>
              </a:prstGeom>
              <a:blipFill>
                <a:blip r:embed="rId10"/>
                <a:stretch>
                  <a:fillRect l="-137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/>
              <p:nvPr/>
            </p:nvSpPr>
            <p:spPr>
              <a:xfrm>
                <a:off x="2463281" y="4893634"/>
                <a:ext cx="283988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3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93634"/>
                <a:ext cx="2839880" cy="559833"/>
              </a:xfrm>
              <a:prstGeom prst="rect">
                <a:avLst/>
              </a:prstGeom>
              <a:blipFill>
                <a:blip r:embed="rId11"/>
                <a:stretch>
                  <a:fillRect l="-1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D7F9B01B-5D1F-44FD-BBD9-2E6E343E4691}"/>
              </a:ext>
            </a:extLst>
          </p:cNvPr>
          <p:cNvSpPr/>
          <p:nvPr/>
        </p:nvSpPr>
        <p:spPr>
          <a:xfrm>
            <a:off x="7103261" y="3035579"/>
            <a:ext cx="484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n-GB" b="1" dirty="0">
                <a:solidFill>
                  <a:srgbClr val="29A6FF"/>
                </a:solidFill>
              </a:rPr>
              <a:t>Faceţi clic pe</a:t>
            </a:r>
            <a:r>
              <a:rPr lang="en-GB" dirty="0">
                <a:solidFill>
                  <a:srgbClr val="29A6FF"/>
                </a:solidFill>
              </a:rPr>
              <a:t> pentru a </a:t>
            </a:r>
            <a:r>
              <a:rPr lang="en-GB" dirty="0" err="1">
                <a:solidFill>
                  <a:srgbClr val="29A6FF"/>
                </a:solidFill>
              </a:rPr>
              <a:t>vedea</a:t>
            </a:r>
            <a:r>
              <a:rPr lang="en-GB" dirty="0">
                <a:solidFill>
                  <a:srgbClr val="29A6FF"/>
                </a:solidFill>
              </a:rPr>
              <a:t> </a:t>
            </a:r>
            <a:r>
              <a:rPr lang="ro-RO" dirty="0">
                <a:solidFill>
                  <a:srgbClr val="29A6FF"/>
                </a:solidFill>
              </a:rPr>
              <a:t>rezolvarea</a:t>
            </a:r>
            <a:r>
              <a:rPr lang="en-GB" dirty="0">
                <a:solidFill>
                  <a:srgbClr val="29A6FF"/>
                </a:solidFill>
              </a:rPr>
              <a:t> propusă)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7416E091-1007-40AC-893E-FA861FF952C9}"/>
              </a:ext>
            </a:extLst>
          </p:cNvPr>
          <p:cNvSpPr/>
          <p:nvPr/>
        </p:nvSpPr>
        <p:spPr>
          <a:xfrm>
            <a:off x="5140314" y="5024329"/>
            <a:ext cx="6646308" cy="400110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Nu este posibil/definit! </a:t>
            </a:r>
            <a:r>
              <a:rPr lang="en-GB" sz="2000" dirty="0">
                <a:solidFill>
                  <a:sysClr val="windowText" lastClr="000000"/>
                </a:solidFill>
              </a:rPr>
              <a:t>Matric</a:t>
            </a:r>
            <a:r>
              <a:rPr lang="ro-RO" sz="2000" dirty="0" err="1">
                <a:solidFill>
                  <a:sysClr val="windowText" lastClr="000000"/>
                </a:solidFill>
              </a:rPr>
              <a:t>ile</a:t>
            </a:r>
            <a:r>
              <a:rPr lang="en-GB" sz="2000" dirty="0">
                <a:solidFill>
                  <a:sysClr val="windowText" lastClr="000000"/>
                </a:solidFill>
              </a:rPr>
              <a:t> nu au </a:t>
            </a:r>
            <a:r>
              <a:rPr lang="en-GB" sz="2000" dirty="0" err="1">
                <a:solidFill>
                  <a:sysClr val="windowText" lastClr="000000"/>
                </a:solidFill>
              </a:rPr>
              <a:t>aceeași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ro-RO" sz="2000" dirty="0">
                <a:solidFill>
                  <a:sysClr val="windowText" lastClr="000000"/>
                </a:solidFill>
              </a:rPr>
              <a:t>dimensiune</a:t>
            </a:r>
            <a:r>
              <a:rPr lang="en-GB" sz="2000" dirty="0">
                <a:solidFill>
                  <a:sysClr val="windowText" lastClr="000000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/>
              <p:nvPr/>
            </p:nvSpPr>
            <p:spPr>
              <a:xfrm>
                <a:off x="5140314" y="3543696"/>
                <a:ext cx="1380827" cy="558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314" y="3543696"/>
                <a:ext cx="1380827" cy="558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/>
              <p:nvPr/>
            </p:nvSpPr>
            <p:spPr>
              <a:xfrm>
                <a:off x="6439676" y="3543696"/>
                <a:ext cx="2709139" cy="5934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676" y="3543696"/>
                <a:ext cx="2709139" cy="5934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/>
              <p:nvPr/>
            </p:nvSpPr>
            <p:spPr>
              <a:xfrm>
                <a:off x="5840574" y="4178856"/>
                <a:ext cx="174951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74" y="4178856"/>
                <a:ext cx="1749518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/>
              <p:nvPr/>
            </p:nvSpPr>
            <p:spPr>
              <a:xfrm>
                <a:off x="7505659" y="4159235"/>
                <a:ext cx="3490636" cy="6341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−1−0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1−1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59" y="4159235"/>
                <a:ext cx="3490636" cy="6341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/>
              <p:nvPr/>
            </p:nvSpPr>
            <p:spPr>
              <a:xfrm>
                <a:off x="2154063" y="5986957"/>
                <a:ext cx="9572568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Şi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PT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PT" sz="2000" b="1" i="1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pt-P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3" y="5986957"/>
                <a:ext cx="9572568" cy="71125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B5EF5619-5DBF-4518-8CCD-1C4BB5AE1751}"/>
              </a:ext>
            </a:extLst>
          </p:cNvPr>
          <p:cNvSpPr/>
          <p:nvPr/>
        </p:nvSpPr>
        <p:spPr>
          <a:xfrm>
            <a:off x="5661192" y="5628830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Notație matematică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E419BB2-B092-49EC-B3B2-B641E2B7EBDC}"/>
              </a:ext>
            </a:extLst>
          </p:cNvPr>
          <p:cNvSpPr/>
          <p:nvPr/>
        </p:nvSpPr>
        <p:spPr>
          <a:xfrm>
            <a:off x="2102820" y="204256"/>
            <a:ext cx="9859639" cy="2559470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/>
              <p:nvPr/>
            </p:nvSpPr>
            <p:spPr>
              <a:xfrm>
                <a:off x="2260210" y="166195"/>
                <a:ext cx="968610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 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sunt matrici de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aceeași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dimensiune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este matricea obținută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prin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adunarea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elementelor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la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elementele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corespunzătoare din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Diferenţa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matricea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obținută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scăzând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elementele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in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din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elementele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corespunzătoare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din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r>
                  <a:rPr lang="en-GB" sz="2400" b="1" dirty="0" err="1"/>
                  <a:t>Observ</a:t>
                </a:r>
                <a:r>
                  <a:rPr lang="ro-RO" sz="2400" b="1" dirty="0"/>
                  <a:t>ă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că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matri</a:t>
                </a:r>
                <a:r>
                  <a:rPr lang="ro-RO" sz="2400" dirty="0" err="1"/>
                  <a:t>cile</a:t>
                </a:r>
                <a:r>
                  <a:rPr lang="en-GB" sz="2400" dirty="0"/>
                  <a:t> de </a:t>
                </a:r>
                <a:r>
                  <a:rPr lang="ro-RO" sz="2400" dirty="0"/>
                  <a:t>dimensiuni </a:t>
                </a:r>
                <a:r>
                  <a:rPr lang="en-GB" sz="2400" dirty="0" err="1"/>
                  <a:t>diferite</a:t>
                </a:r>
                <a:r>
                  <a:rPr lang="en-GB" sz="2400" dirty="0"/>
                  <a:t> nu pot fi </a:t>
                </a:r>
                <a:r>
                  <a:rPr lang="ro-RO" sz="2400" dirty="0"/>
                  <a:t>adunate</a:t>
                </a:r>
                <a:r>
                  <a:rPr lang="en-GB" sz="2400" dirty="0"/>
                  <a:t> sau scăzute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10" y="166195"/>
                <a:ext cx="9686103" cy="2677656"/>
              </a:xfrm>
              <a:prstGeom prst="rect">
                <a:avLst/>
              </a:prstGeom>
              <a:blipFill>
                <a:blip r:embed="rId17"/>
                <a:stretch>
                  <a:fillRect l="-1007" t="-1818" r="-944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4" grpId="2"/>
      <p:bldP spid="54" grpId="3"/>
      <p:bldP spid="55" grpId="0" animBg="1"/>
      <p:bldP spid="55" grpId="1" animBg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 animBg="1"/>
      <p:bldP spid="61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1" name="Retângulo: Cantos Arredondados 40">
            <a:hlinkClick r:id="rId7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8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9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D711877E-FBC5-45C8-A72F-BDAECCBA60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SPRING_QUIZ_SHAPE1">
            <a:extLst>
              <a:ext uri="{FF2B5EF4-FFF2-40B4-BE49-F238E27FC236}">
                <a16:creationId xmlns:a16="http://schemas.microsoft.com/office/drawing/2014/main" id="{51A855CB-6DB4-4D5F-AAD4-6B682DC06F46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4B46D2DC-2080-4E0B-80E7-11B6694B9AFE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7DEA07AD-CD81-4FF3-9770-571F8B917782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517567CF-3B79-4511-A6DA-87B983B0E85C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57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Egalitatea între </a:t>
            </a:r>
            <a:r>
              <a:rPr lang="ro-RO" b="1" dirty="0" err="1">
                <a:solidFill>
                  <a:schemeClr val="tx1"/>
                </a:solidFill>
              </a:rPr>
              <a:t>matrici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Adunarea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scăderea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Proprietatile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adunării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032084" y="3551804"/>
            <a:ext cx="513488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Elementul neutru la adunare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1957019" y="5191360"/>
            <a:ext cx="5287771" cy="1403156"/>
            <a:chOff x="2152336" y="1865357"/>
            <a:chExt cx="4526091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152336" y="2020637"/>
              <a:ext cx="45260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Existența elementului invers la adunare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032084" y="276041"/>
            <a:ext cx="5134887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Comutativitate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032085" y="1913922"/>
            <a:ext cx="5134886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A</a:t>
              </a:r>
              <a:r>
                <a:rPr lang="en-GB" sz="2400" b="1" dirty="0" err="1">
                  <a:solidFill>
                    <a:srgbClr val="F25E4F"/>
                  </a:solidFill>
                </a:rPr>
                <a:t>sociativ</a:t>
              </a:r>
              <a:r>
                <a:rPr lang="ro-RO" sz="2400" b="1" dirty="0" err="1">
                  <a:solidFill>
                    <a:srgbClr val="F25E4F"/>
                  </a:solidFill>
                </a:rPr>
                <a:t>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60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IaM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Aho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IaM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CGjHTliM7oN6AwAAAgwAACEAAAB1bml2ZXJzYWwvZmxhc2hfc2tpbl9zZXR0aW5ncy54bWyNVm1v2jAQ/lx+BWLfYaXdaKUUib5J1Vhbja7fneQAq44d2Q4d/353ThwcCCVESPFzz2Of787nROaDy/4GtOFK3gzGg2nvLEoKrUHaN8hywSz0Y2bgKb0ZPP6dzwcjx1BC6QVYy+XKIFAhfY6sRGU5k9u5WqlhzJKPlVaFTAfTb48X9EQjR90Trbc5aMHlB/J+jK9u7x/beYIb+2QhGy5ZAkOFjqPg4fxh/DDuIsg1GAPkzPX9bDz7eUIjWAzCr3I5uby6nHVS7JZ5dL9Oog033DrRZDy5mFy2izC0yG3G9Ys1cpUXefc05FqtyPc9xYSeEwqhWIrVgPT7a3pO0LGytrTIiXxb+GdPxD4urFVymChpsWiHUumMCdQs3a+TpspwB4WronoJ9DxOOwh8BcWTNDkWGLaCZtQTSM/TY3nC6IFu8r/yvqyaMJisnWgET9EPpVPnMXynZ0et3oKTH1EMtRKvtEKjI1A9xwKmVhcQjfyILGatPl8Ki8fdW0PEM15xj6+sMDBdMmEq0g70tD/wyWUazFMB3v6uRJHBXellQGvinn13d+vyFq5ZY7VnGjYVtJsvAD3vGeN9wAtAz1tQ0F+k2B6Q9y2k8Efolrnk7QJduRxE+iwCyfDdh8ePnInmn1PnMcGCFeAImUph6grijWdAuYlGDiMvRntuRJJt+IpZvEZ+EyfeLizkJhrt4WUNtZZMZLkVcFhIiSq0QR/Q+N7caouFBOXRMzM7h6X13CboQ0+3VJhrN+59GVQ/fRmkctC3eH9RdwOD/QT0k1yqQb8S3QzcJO7m3FdkTH+AflNKmIBP+WilS2XBdJpYlaepE5dZy5J1hp4fmbuOnktfa5qiasHD9Mkii0E/YMo5+FJrYsRa89Va4N++c/iEtEk/YiSdXeNUkvG6igPAJRmYTta+wssB4VkhLBewAd8TAoA2eWQ7kcHjcLhHKp1muQXIyVqr2seudBodr2E4oL+jP6rZhkLDiVK2LDZuN7uW4Ntw4ELQmavGRmUYMkrAVUo4JRpbwoU5CULHCqsWlmlbbWI3dntlG5hJnrkGgnC4bouJJEKpvIqCM3n+Ae5XpzulnqievsXSLqDmOB23CZyl2Rvf8MBNlxogbIwO7NXd+hdsY8V0+lwTGu27xUxa3BneZ67HGgrfC35zRKMAdemoI4/v+OU/7fX+A1BLAwQUAAIACAAIaMdO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AIaMdO2+CJiawBAABeBgAAHwAAAHVuaXZlcnNhbC9odG1sX3NraW5fc2V0dGluZ3MuanONlM9PwjAUx+/8FWReDZGBTrxhgMSEg4ncjIdue4yFrq9pC4qG/911CHTdG9Je1m8++b4fXd9Pp1uuIAm6T92f6rs6v9bPlQZWM2oDt3Wdt+iF1QPN8xQWeQE8FxB4yNYiS8Y1nPT9GaGcA1G5xrs3A1I7fgESsDz5O6IiQE1oW0L7JLQvKsj3Eew4RR0Kctocb4xB0UtQGBCmJ1AVrGKCm2W13AI9GLeg/kGXLIGa6X34GKet5NlxGEdpMnK5BAvJxG6OGfZilqwzhRuRHujZwG6XXu0kqPLC16ewz5OZC/BcmxcDhR942p+G07CdlAq0hr+4o8k4HD+QMGcxcLegaPg4HF9Aa8azal2gt7nOzZGOwmgQDV1asgwaXUog7aeDOiZKr0Y3G8EPnIEv4xTDagRnO1ANq+aPIVFu5BUXKBVmtiNNNLKbRDmyNBfZgZuM7CY5m6y1bfs3qonRi1Glx9uDO7tdxmvGOKg9M/Se2Yp4tUXbbLliMhjycWsv6pyaC5wSBSUiJZIDzZuix3yMP2zs+b2snKk1qAUiLzP+cGcBmVxydRl+Hp39L1BLAwQUAAIACAAIaMdOlBOzImkAAABuAAAAHAAAAHVuaXZlcnNhbC9sb2NhbF9zZXR0aW5ncy54bWwNzDEOgzAMQNGdU1jeKe3WgcDGVpbSA1jERZEcG5GA4PZk+8PTb/szChy8pWDq8PV4IrDO5oMuDn/TUL8RUib1JKbsUA2h76pWbCb5cs4FJliFLt4mjiUyjxSLHHYRqOFTXv/AHpuuugFQSwMEFAACAAgATmfHToPkyKOFCgAAwBkAABcAAAB1bml2ZXJzYWwvdW5pdmVyc2FsLnBuZ+1XeVRTVx6+VpToYIme2k4kJVrGsaN1SZ8GWSNKG6yt1raaIgG0kaQqQShiEhISClQthqS0RQkQYut0tI0SgbJJWAo1UQlJ1bLEhAQmGkSWEAIvLFnmodOeOT09M2fm3+GP+3vn3vvd5Xz3+y3v07d3k5YsXrEYALBkZ1TkOwDMzwHgmXuohcjI7gp1M/KZl/oOaTso02AHkI4XPeKtCADKRX9wHlqA9BclR0WnArDsxGybZ6ThWABg9u2MjHiPFTfcU3523WBGZp8z79t7l5jS8M80sYuzdzH/4jMwtKG3RRLygvCLgy2rKcuoftSsoL768PhCH+nmu1GplSqrvVkUVl+EOUK636pYcRXeGD4PgM/+hELs116rANj25UovAM4sQy4L9mahAVj5BvoZACIXbQcg8+UIFADo1b8Fp69F8afa4ldQBXjlH6mCqQv2K5eykaWZItJ/XPtfHTQHngPPgefAc+A58Bx4DjwHngPPgefAc+D/Z7DpDfSvv54s+0RXPH9DjSps+eyccwr9b/abOIF2ww6+czybP63dw7dn8z3jXXzPcal7zOqe2qGuXW8m5OkJSQEAxBKdA/KmIALWTja5zj+0XQwqtXI9ZNNQq9Vt5nOnb5D5kwqmNFCobXJclHsc4dGx59lJlkbszESBm70W1TQt97hf4l1QMrA1y0Fm6VK8jBppn3Y+6G+aUZzHBW5/58v4EKqndAl8KSs5FLp2fR4uRclYAC4klGAoL/oVOdQoEd01TORWGc6xrQIXV/luxOTqApfYex0A8YSNJAWPB8ubPIoaXOX9U3U0DWstikyezvcGmc9vfKGBV5qhe3TUz1IUFIDLsfK+KKk8nmQ+CYAiCcu8ItypnlFiWkQh9L9mjz4OvIXR8x60MwzPgkwHOqdLtNJZm/p6MKopL/AW+3fG5aF+BDpFtbRmPugN8+qbCEARR0ryn23pCCar838xPqB53y9zq1BNnwRVHOjPDRpTB8sViudA79qs0emlOTimBp3jDbmbzaxjPbZmol8Eaf8gBU/yj+3vMG3xArW3Q7KT/cLNJllCbgBKq+0QfQttWNJyZKIKqtazDwuvdIoh96n2jY3Trf2rPYedAzkdFaTUw1WaO4br6x3VzAf5aZqR7GEAKA9jIyYbcBku9ln+dCVF6wwqw7nHu0zYIRFmzfNK273CYYKy3EKhqSm0UFtjbBIXaZpaYbnByZ2IQxPduuONdYklvd3x8G0BI5xalUem1fMdJr1BThVPVXFmkodqpqZ4MWY7W8eitPNNRcPXa2gGup54g+BPlz3UaDBZyXjzx+UuO8psMu82SjF+zN7aRK7L6FeBjb6aesySDXem1zSGW24GDAq8R2X80eUIS1ZUS8qVyonEt9upVQ0p2C0ijGpYkeAHBSwj0zLV1E5XymOU6IhfobUwxmRaL2MoXtUP4kweuKIuvt+NSf3eV+X2h/VFMycpPKu7qHrQWGxj3U+f6E4PobNuPfqg2rfCBg6sh2ih5sotpZ9E93xFgttMRbZthvCL1xoSeeHEMsvNhjSlg8DwQCEQAGQ2CZ0Uv5ogdOxvMxSzXwkSSpU/eAhRyi7lq/rmwrZEUQ3tx/Y0FWPFoFqsKoFolpP9gm1YZbpe3kStVt0Wvc8wF+jiPTArY6QLw6EK4T748E+GTgqdm0EJp5XVhHEUPUZFI4mmX2pViBB11IuJoa1u72PEmkTcl45zxdVtI/2lro/0IlnQR8ckU4J7J00C7xHdy7NiqfS2zIhXbSrJWMZd2AYXJiuNPgUpIZfq1IVHeDg7nDifHmJ/s7f2ql6u7e2WBnFVQ9lDN4/6ydUK91RKmiWtvgm5TyG7Mynx2EyFpkPXF+PogaAkq0J4yORL7/eJqC2eaoWkS95HGON/xzR8ZRZSJJ8TK+J5IQ51GxlHnpWem5hve/P2ZJyqJKxhCUguIGclcy4QS3o6fQr2oTWQUHa5m8fgn0rGFgv5Wp2x2hbp2mROwLbupmfBH1ocjssdhDgx22UeegQnSMwVdb7kCNZxnFB3snmTVea6MlIPVfZorjWF0S0CX1dIjn5Co87nDKq9O67qSu/iRiSPwyoO0DVh9rEOVQeirMqipVl0avKsO8YFXS49tMWQ+zGJtrANddZmZWxrX6N34K9VZRTcF4gbbBN1au4icyhPsmZD3JT/SDs8w/7xKT3lvtVrjrweqXUFnxO3ESt8VQKz/mqMql4/k5Q2BUEBJ1iqXSQtOiewU0fcBkO4TL1399E6POLN6jp6XON0bVGALM1f0iG+EzP/CSejBcznezRrC5Vw9Rps0oI+N/mcpdxy5pNyTckww8/j/3qmUNv/6dl1cRuCLQEL+mD7UnJqU1nWqDEcC41Ir8asOWNJ85G14SQpLnMKvsH8Ikk7+vkdv0GsZFVJZUbvlQ242bco4VgeyhClILEnH+MZuBK3PX0wGgnGMkH2RIdNddEuhAjQ20r8XYHItSvQsRd/MQH7LuO8JN60UHPUomsv78FgyArKCbXT7V91X7kOkvMX9sFqYyi1dnEL4vT1eXXOa8GlPSYmnW6kt9ZrLKWrUEwId9COOXdRzHzQ4Nk0G6NStby64SevkbpZjzvDeE4oMttdY1QAyl4VvrVfhRNpzlzGvNcqENJpuFdk0a/dCC3jEmhKdaCnWN8tPcLtV1ute2e9W+YK2XNXbfJwTuI0LkJrYjj+WrCST0Jr9JuHpF6shKcO82ZrA+7veH3XK6aQGxyEhqPVviWHODonl0dpR2KzSH1Smuc9Psl1k64f8EeijHxhX+Ew3ngteNeJ4/t/qJDue0+95ufT7MQ6orsYToGyPjjG9dW3mYLsM5yfZ/Vw1DOyg1fPR5xFwfWj6YeHrSpydrJBG2NVyDWTnzXtqI11FyCk09Vc2qFuIrAIQpLCo6p9S59QcEw5PznO+ngsJv7JG12szGu52lHxNLYIxU2nAwWVkQ7hBFy5+JzLkJs7xRGYWcedQt1edSK9tGPF4MhGzq981MBWmHWinj8y3DpsteVNkPXFjhvO6XURW/1J9sQHoyNQHR3VciNRKsEoJQT/qNRq+Xqc8Dv3zaMSDuQfJfN4KQ16I8KJVv34NKMKi3iJcXkOko04n/fecZx/We1honm3KjM8+bbJdMunp0gWn42YBrw5OpPRIBd8yH1AlCDCLit8ou6MyD2yhHmgbKxs5eYaEppnCNqBNor3Dpm/d8G6rw5xwx/zOI8njbMc3ECM/aYh94dDVaG/myhnzTxQm7tSwfPqU0mguxGTI11DZbTfSbuukEWx+BpjRmobkuhYvhEsF+qfmT2XCes03bDb4Uv+bQ4/bdv9Ndmpwlezxzd8E5PkDZoHy7YK8R7mk9PGkGKpWfrrVqHLc8iNJaM9UBJSeqw3KTkv/dyvi5+XPr6nStxFG+qHShe3bBzwVhefB2DcOUlvivafrV/Ej9ADJsSfpZeykCLjRXYXy74MZJbNVlFt/1oKOb7Z/OP5UPm49t2IrZSJvwVYVxyPewb8BOtNnjvR3wZqt0KsPy+8JDKi48cU94l7vJFqEPD9/8cKMmp6fIAPtNYPOdsPnsUh68DO13ZHlm0/mPUPUEsDBBQAAgAIAE5nx07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BFEbE42YVgCRwMAAOEJAAAUAAAAAAAAAAEAAAAAAFMQAAB1bml2ZXJzYWwvcGxheWVyLnhtbFBLAQIAABQAAgAIAAhox06QSSYlKAUAAPYTAAAdAAAAAAAAAAEAAAAAAMwTAAB1bml2ZXJzYWwvY29tbW9uX21lc3NhZ2VzLmxuZ1BLAQIAABQAAgAIAAhox05msqLVpQAAAIMBAAAuAAAAAAAAAAEAAAAAAC8ZAAB1bml2ZXJzYWwvcGxheWJhY2tfYW5kX25hdmlnYXRpb25fc2V0dGluZ3MueG1sUEsBAgAAFAACAAgACGjHTtC9L7ROBAAAhxUAACcAAAAAAAAAAQAAAAAAIBoAAHVuaXZlcnNhbC9mbGFzaF9wdWJsaXNoaW5nX3NldHRpbmdzLnhtbFBLAQIAABQAAgAIAAhox05YjO6DegMAAAIMAAAhAAAAAAAAAAEAAAAAALMeAAB1bml2ZXJzYWwvZmxhc2hfc2tpbl9zZXR0aW5ncy54bWxQSwECAAAUAAIACAAIaMdO5kXGEUgEAAARFQAAJgAAAAAAAAABAAAAAABsIgAAdW5pdmVyc2FsL2h0bWxfcHVibGlzaGluZ19zZXR0aW5ncy54bWxQSwECAAAUAAIACAAIaMdO2+CJiawBAABeBgAAHwAAAAAAAAABAAAAAAD4JgAAdW5pdmVyc2FsL2h0bWxfc2tpbl9zZXR0aW5ncy5qc1BLAQIAABQAAgAIAAhox06UE7MiaQAAAG4AAAAcAAAAAAAAAAEAAAAAAOEoAAB1bml2ZXJzYWwvbG9jYWxfc2V0dGluZ3MueG1sUEsBAgAAFAACAAgATmfHToPkyKOFCgAAwBkAABcAAAAAAAAAAAAAAAAAhCkAAHVuaXZlcnNhbC91bml2ZXJzYWwucG5nUEsBAgAAFAACAAgATmfHTuVlxrFLAAAAagAAABsAAAAAAAAAAQAAAAAAPjQAAHVuaXZlcnNhbC91bml2ZXJzYWwucG5nLnhtbFBLBQYAAAAAEgASAFYFAADCNAAAAAA="/>
  <p:tag name="ISPRING_UUID" val="{2B6A9B2D-996E-4347-A0E8-8CC8CEFCC60A}"/>
  <p:tag name="ISPRING_RESOURCE_FOLDER" val="D:\01 UTCN\Proiecte\EngiMath - Erasmus+ 2018\IO2\Lessons RO\Lectia 4\Lesson_04_Q2_ro\"/>
  <p:tag name="ISPRING_PRESENTATION_PATH" val="D:\01 UTCN\Proiecte\EngiMath - Erasmus+ 2018\IO2\Lessons RO\Lectia 4\Lesson_04_Q2_ro.pptx"/>
  <p:tag name="ISPRING_SCREEN_RECS_UPDATED" val="D:\01 UTCN\Proiecte\EngiMath - Erasmus+ 2018\IO2\Lessons RO\Lectia 4\Lesson_04_Q2_ro\"/>
  <p:tag name="ISPRING_LMS_API_VERSION" val="SCORM 2004 (2nd edition)"/>
  <p:tag name="ISPRING_OUTPUT_FOLDER" val="[[&quot;\u001FbXf{557BFDBB-85A6-4C55-A8DA-FA0B8F73756A}&quot;,&quot;D:\\01 UTCN\\Proiecte\\EngiMath - Erasmus+ 2018\\IO2\\Lessons RO\\Lectia 4&quot;],[&quot;*\uFFFD\uFFFD\uFFFD{BB4CDCA5-F38E-475C-8C53-186BBAA01A72}&quot;,&quot;C:\\Users\\filom\\Documents\\ENGIMATH\\LESSONS\\MATRICES\\LESSON 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Lesson_04_Q2_202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sson_04_Q2_2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D:\01 UTCN\Proiecte\EngiMath - Erasmus+ 2018\IO2\Lessons RO\Lectia 4\Lesson_04_Q2_ro\quiz\quiz3.quiz"/>
  <p:tag name="ISPRING_QUIZ_RELATIVE_PATH" val="Lesson_04_Q2_ro\quiz\quiz3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x5LWd9iCkblj4POCWav7w&quot;,&quot;gi&quot;:&quot;YkyE84Em1W6ka3XK-xmuvw&quot;,&quot;ti&quot;:&quot;characters&quot;,&quot;vs&quot;:{&quot;f&quot;:[822,832],&quot;i&quot;:{&quot;d&quot;:&quot;cx5LWd9iCkblj4POCWav7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D:\01 UTCN\Proiecte\EngiMath - Erasmus+ 2018\IO2\Lessons RO\Lectia 4\Lesson_04_Q2_ro\quiz\quiz4.quiz"/>
  <p:tag name="ISPRING_QUIZ_RELATIVE_PATH" val="Lesson_04_Q2_ro\quiz\quiz4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krvrjiA3bpRqtxPxZKh2g&quot;,&quot;gi&quot;:&quot;YkyE84Em1W6ka3XK-xmuvw&quot;,&quot;ti&quot;:&quot;characters&quot;,&quot;vs&quot;:{&quot;f&quot;:[822,832],&quot;i&quot;:{&quot;d&quot;:&quot;ukrvrjiA3bpRqtxPxZKh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8430</TotalTime>
  <Words>1388</Words>
  <Application>Microsoft Office PowerPoint</Application>
  <PresentationFormat>Widescreen</PresentationFormat>
  <Paragraphs>225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Lesson_04_Q2_2021</dc:title>
  <dc:creator>Filomena Soares</dc:creator>
  <cp:lastModifiedBy>Vlad Bocanet</cp:lastModifiedBy>
  <cp:revision>302</cp:revision>
  <dcterms:created xsi:type="dcterms:W3CDTF">2019-03-25T06:42:45Z</dcterms:created>
  <dcterms:modified xsi:type="dcterms:W3CDTF">2021-03-16T19:01:24Z</dcterms:modified>
</cp:coreProperties>
</file>