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85" r:id="rId4"/>
    <p:sldId id="278" r:id="rId5"/>
    <p:sldId id="286" r:id="rId6"/>
    <p:sldId id="284" r:id="rId7"/>
    <p:sldId id="279" r:id="rId8"/>
    <p:sldId id="283" r:id="rId9"/>
  </p:sldIdLst>
  <p:sldSz cx="12192000" cy="6858000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DC02A-8CA9-42C9-8CD5-9574BDA1E702}" v="2" dt="2025-05-03T21:44:33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F63DC02A-8CA9-42C9-8CD5-9574BDA1E702}"/>
    <pc:docChg chg="custSel modSld">
      <pc:chgData name="Elena Safiulina" userId="46398a00-a311-4d71-ab86-ad085cba44dd" providerId="ADAL" clId="{F63DC02A-8CA9-42C9-8CD5-9574BDA1E702}" dt="2025-05-03T21:44:45.210" v="4" actId="1076"/>
      <pc:docMkLst>
        <pc:docMk/>
      </pc:docMkLst>
      <pc:sldChg chg="addSp delSp modSp mod delAnim">
        <pc:chgData name="Elena Safiulina" userId="46398a00-a311-4d71-ab86-ad085cba44dd" providerId="ADAL" clId="{F63DC02A-8CA9-42C9-8CD5-9574BDA1E702}" dt="2025-05-03T21:29:58.517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F63DC02A-8CA9-42C9-8CD5-9574BDA1E702}" dt="2025-05-03T21:29:58.517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F63DC02A-8CA9-42C9-8CD5-9574BDA1E702}" dt="2025-05-03T21:29:54.003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F63DC02A-8CA9-42C9-8CD5-9574BDA1E702}" dt="2025-05-03T21:44:45.210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F63DC02A-8CA9-42C9-8CD5-9574BDA1E702}" dt="2025-05-03T21:44:45.210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35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2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29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249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958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658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07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79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48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slide" Target="slide4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.jpg"/><Relationship Id="rId21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24" Type="http://schemas.openxmlformats.org/officeDocument/2006/relationships/image" Target="../media/image32.png"/><Relationship Id="rId5" Type="http://schemas.openxmlformats.org/officeDocument/2006/relationships/slide" Target="slide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.png"/><Relationship Id="rId18" Type="http://schemas.openxmlformats.org/officeDocument/2006/relationships/image" Target="../media/image40.png"/><Relationship Id="rId3" Type="http://schemas.openxmlformats.org/officeDocument/2006/relationships/image" Target="../media/image1.jpg"/><Relationship Id="rId21" Type="http://schemas.openxmlformats.org/officeDocument/2006/relationships/image" Target="../media/image43.png"/><Relationship Id="rId7" Type="http://schemas.openxmlformats.org/officeDocument/2006/relationships/image" Target="../media/image2.png"/><Relationship Id="rId12" Type="http://schemas.openxmlformats.org/officeDocument/2006/relationships/image" Target="../media/image170.png"/><Relationship Id="rId17" Type="http://schemas.openxmlformats.org/officeDocument/2006/relationships/image" Target="../media/image3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35.png"/><Relationship Id="rId24" Type="http://schemas.openxmlformats.org/officeDocument/2006/relationships/image" Target="../media/image46.png"/><Relationship Id="rId5" Type="http://schemas.openxmlformats.org/officeDocument/2006/relationships/slide" Target="slide4.xml"/><Relationship Id="rId15" Type="http://schemas.openxmlformats.org/officeDocument/2006/relationships/image" Target="../media/image36.png"/><Relationship Id="rId23" Type="http://schemas.openxmlformats.org/officeDocument/2006/relationships/image" Target="../media/image45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160.png"/><Relationship Id="rId14" Type="http://schemas.openxmlformats.org/officeDocument/2006/relationships/image" Target="../media/image16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9.png"/><Relationship Id="rId4" Type="http://schemas.openxmlformats.org/officeDocument/2006/relationships/image" Target="../media/image1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slide" Target="slide7.xml"/><Relationship Id="rId4" Type="http://schemas.openxmlformats.org/officeDocument/2006/relationships/image" Target="../media/image1.jp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scalar (constant – usually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is the matrix obtained by multiplying each entry of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569660"/>
              </a:xfrm>
              <a:prstGeom prst="rect">
                <a:avLst/>
              </a:prstGeom>
              <a:blipFill>
                <a:blip r:embed="rId7"/>
                <a:stretch>
                  <a:fillRect l="-966" t="-3101" r="-966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70" name="Retângulo: Cantos Arredondados 69">
            <a:hlinkClick r:id="rId5" action="ppaction://hlinksldjump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221340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Definition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any scalar (constant – usually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then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 is the matrix obtained by multiplying each entry of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/>
                  <a:t>The matrix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/>
                  <a:t> is said to be a </a:t>
                </a:r>
                <a:r>
                  <a:rPr lang="en-GB" sz="2400" b="1" dirty="0"/>
                  <a:t>scalar multiple </a:t>
                </a:r>
                <a:r>
                  <a:rPr lang="en-GB" sz="2400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938992"/>
              </a:xfrm>
              <a:prstGeom prst="rect">
                <a:avLst/>
              </a:prstGeom>
              <a:blipFill>
                <a:blip r:embed="rId7"/>
                <a:stretch>
                  <a:fillRect l="-966" t="-2508" r="-966" b="-5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DF624F3-C88F-4F29-BE19-7EBCAB967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1831271" cy="552459"/>
              </a:xfrm>
              <a:prstGeom prst="rect">
                <a:avLst/>
              </a:prstGeom>
              <a:blipFill>
                <a:blip r:embed="rId8"/>
                <a:stretch>
                  <a:fillRect l="-266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/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000" i="1" spc="-45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 or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D960CA87-0EC3-407B-9EE2-AF2D8355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86957"/>
                <a:ext cx="7305356" cy="734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8BF940DF-8021-4123-A76B-3F9E23E55524}"/>
              </a:ext>
            </a:extLst>
          </p:cNvPr>
          <p:cNvSpPr/>
          <p:nvPr/>
        </p:nvSpPr>
        <p:spPr>
          <a:xfrm>
            <a:off x="5661192" y="5628830"/>
            <a:ext cx="266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Mathematical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9B0C087F-C2BC-44A1-AF63-0361CE6E9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2449260" cy="552459"/>
              </a:xfrm>
              <a:prstGeom prst="rect">
                <a:avLst/>
              </a:prstGeom>
              <a:blipFill>
                <a:blip r:embed="rId10"/>
                <a:stretch>
                  <a:fillRect l="-1990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2B7F25-B125-4B3B-9F5B-1DE6FC8C0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1379224" cy="554254"/>
              </a:xfrm>
              <a:prstGeom prst="rect">
                <a:avLst/>
              </a:prstGeom>
              <a:blipFill>
                <a:blip r:embed="rId11"/>
                <a:stretch>
                  <a:fillRect l="-3540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C4532341-1E10-4155-8545-916B4AFF8F89}"/>
              </a:ext>
            </a:extLst>
          </p:cNvPr>
          <p:cNvSpPr/>
          <p:nvPr/>
        </p:nvSpPr>
        <p:spPr>
          <a:xfrm>
            <a:off x="7794246" y="3052971"/>
            <a:ext cx="399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>
                <a:solidFill>
                  <a:srgbClr val="29A6FF"/>
                </a:solidFill>
              </a:rPr>
              <a:t>Click</a:t>
            </a:r>
            <a:r>
              <a:rPr lang="en-GB" dirty="0">
                <a:solidFill>
                  <a:srgbClr val="29A6FF"/>
                </a:solidFill>
              </a:rPr>
              <a:t> over it to see proposed resolution)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/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5F1DD3BD-B0DC-47F2-884E-238E7BA59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3" y="3543696"/>
                <a:ext cx="1553952" cy="5524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/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C2A093A0-4218-486D-9CA8-627C88A4F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84" y="3543696"/>
                <a:ext cx="2770054" cy="6274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/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069EFDF-D2E6-4956-94F7-7F3E54591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3" y="4198861"/>
                <a:ext cx="1996380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/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PT" b="1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EEC4CD1-DA95-4CA3-B978-87695DD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16" y="4179240"/>
                <a:ext cx="3399264" cy="6274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/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608BAC14-68B0-4B92-9012-5D1D632D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16" y="4893634"/>
                <a:ext cx="1207702" cy="5598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/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160CD4C-E1D8-49F6-AE68-A61C42412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994541"/>
                <a:ext cx="8242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/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680D72BB-4E9E-4C50-B977-CC044097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35" y="4178052"/>
                <a:ext cx="2123017" cy="552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5CDFEE-1478-45DD-ACF7-43E3747E13BD}"/>
              </a:ext>
            </a:extLst>
          </p:cNvPr>
          <p:cNvSpPr/>
          <p:nvPr/>
        </p:nvSpPr>
        <p:spPr>
          <a:xfrm>
            <a:off x="2833635" y="4846848"/>
            <a:ext cx="2671300" cy="641232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84CD3544-E8A7-4E38-97B8-3D52DC4E453E}"/>
              </a:ext>
            </a:extLst>
          </p:cNvPr>
          <p:cNvCxnSpPr>
            <a:cxnSpLocks/>
          </p:cNvCxnSpPr>
          <p:nvPr/>
        </p:nvCxnSpPr>
        <p:spPr>
          <a:xfrm>
            <a:off x="5661192" y="5148147"/>
            <a:ext cx="10550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CED99081-2B57-4ACD-A050-38C125002415}"/>
              </a:ext>
            </a:extLst>
          </p:cNvPr>
          <p:cNvSpPr/>
          <p:nvPr/>
        </p:nvSpPr>
        <p:spPr>
          <a:xfrm>
            <a:off x="6996113" y="4952245"/>
            <a:ext cx="3399264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Scalar M</a:t>
            </a:r>
            <a:r>
              <a:rPr lang="en-GB" sz="2000" b="1" dirty="0">
                <a:solidFill>
                  <a:schemeClr val="tx1"/>
                </a:solidFill>
              </a:rPr>
              <a:t>atrix</a:t>
            </a:r>
            <a:r>
              <a:rPr lang="en-GB" sz="2000" dirty="0">
                <a:solidFill>
                  <a:schemeClr val="tx1"/>
                </a:solidFill>
              </a:rPr>
              <a:t>  (see Lesso</a:t>
            </a:r>
            <a:r>
              <a:rPr lang="en-GB" sz="2000" dirty="0"/>
              <a:t>n </a:t>
            </a:r>
            <a:r>
              <a:rPr lang="pt-PT" sz="2000" dirty="0"/>
              <a:t>2)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4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2" grpId="0" animBg="1"/>
      <p:bldP spid="2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are matrices of the same size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are scalars, the following rules are valid: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are matrices of the same size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are scalars, the following rules are valid: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8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76946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err="1"/>
              <a:t>Distributive</a:t>
            </a:r>
            <a:r>
              <a:rPr lang="pt-PT" dirty="0"/>
              <a:t> </a:t>
            </a:r>
            <a:r>
              <a:rPr lang="pt-PT" dirty="0" err="1"/>
              <a:t>laws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70447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86338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1488641"/>
                <a:ext cx="1980464" cy="50295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2027883"/>
                <a:ext cx="1215115" cy="507960"/>
              </a:xfrm>
              <a:prstGeom prst="rect">
                <a:avLst/>
              </a:prstGeom>
              <a:blipFill>
                <a:blip r:embed="rId13"/>
                <a:stretch>
                  <a:fillRect l="-3015"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1481211"/>
                <a:ext cx="2491255" cy="502958"/>
              </a:xfrm>
              <a:prstGeom prst="rect">
                <a:avLst/>
              </a:prstGeom>
              <a:blipFill>
                <a:blip r:embed="rId14"/>
                <a:stretch>
                  <a:fillRect l="-147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21" y="2021743"/>
                <a:ext cx="1195392" cy="502958"/>
              </a:xfrm>
              <a:prstGeom prst="rect">
                <a:avLst/>
              </a:prstGeom>
              <a:blipFill>
                <a:blip r:embed="rId15"/>
                <a:stretch>
                  <a:fillRect l="-255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965353"/>
                <a:ext cx="159696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21" y="1111879"/>
                <a:ext cx="15969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3042122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3201033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97" y="3826291"/>
                <a:ext cx="1980464" cy="502958"/>
              </a:xfrm>
              <a:prstGeom prst="rect">
                <a:avLst/>
              </a:prstGeom>
              <a:blipFill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/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F442F61-17C2-4648-A18E-F6C16AA90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4365533"/>
                <a:ext cx="1677339" cy="507960"/>
              </a:xfrm>
              <a:prstGeom prst="rect">
                <a:avLst/>
              </a:prstGeom>
              <a:blipFill>
                <a:blip r:embed="rId19"/>
                <a:stretch>
                  <a:fillRect l="-218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/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3−5</m:t>
                        </m:r>
                      </m:e>
                    </m:d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5B8D472-8124-4553-A9CB-8C77B3DFC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364" y="3818861"/>
                <a:ext cx="2491255" cy="501356"/>
              </a:xfrm>
              <a:prstGeom prst="rect">
                <a:avLst/>
              </a:prstGeom>
              <a:blipFill>
                <a:blip r:embed="rId20"/>
                <a:stretch>
                  <a:fillRect l="-14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/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58B00150-594A-43F8-952C-338E7532C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093" y="4349113"/>
                <a:ext cx="1275542" cy="502958"/>
              </a:xfrm>
              <a:prstGeom prst="rect">
                <a:avLst/>
              </a:prstGeom>
              <a:blipFill>
                <a:blip r:embed="rId21"/>
                <a:stretch>
                  <a:fillRect l="-2871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4303003"/>
                <a:ext cx="159696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/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294DCCAC-10D9-4D89-ABF5-64004B47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960" y="3510378"/>
                <a:ext cx="159696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344516DD-3522-45DE-AC16-EA06872D75C5}"/>
              </a:ext>
            </a:extLst>
          </p:cNvPr>
          <p:cNvSpPr/>
          <p:nvPr/>
        </p:nvSpPr>
        <p:spPr>
          <a:xfrm>
            <a:off x="3031108" y="2664858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In practice, when applying these propositions, keep in mind the reflexive property of equality: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8A8FBD8-FDC0-4C13-B9DE-9B557A42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4"/>
                <a:stretch>
                  <a:fillRect l="-804" t="-1351" r="-80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A5FB069E-96A0-4A81-869E-11951D4B7717}"/>
              </a:ext>
            </a:extLst>
          </p:cNvPr>
          <p:cNvSpPr/>
          <p:nvPr/>
        </p:nvSpPr>
        <p:spPr>
          <a:xfrm>
            <a:off x="3021179" y="3326576"/>
            <a:ext cx="1326383" cy="241177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4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4" grpId="0" animBg="1"/>
      <p:bldP spid="14" grpId="1" animBg="1"/>
      <p:bldP spid="77" grpId="0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66" name="Retângulo: Cantos Arredondados 65">
            <a:hlinkClick r:id="rId4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7" name="Retângulo: Cantos Arredondados 66">
            <a:hlinkClick r:id="rId5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68" name="Retângulo: Cantos Arredondados 67">
            <a:hlinkClick r:id="rId6" action="ppaction://hlinksldjump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271307"/>
            <a:ext cx="4717590" cy="5275384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652031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Propositions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/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E2CAB678-887D-431C-BBA4-3265F794A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14" y="4147326"/>
                <a:ext cx="1177553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/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are matrices of the same size and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/>
                  <a:t> are scalars, the following rules are valid:  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A036ADC-1815-46D7-A289-63BE7CE42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28" y="1075509"/>
                <a:ext cx="4077117" cy="1015663"/>
              </a:xfrm>
              <a:prstGeom prst="rect">
                <a:avLst/>
              </a:prstGeom>
              <a:blipFill>
                <a:blip r:embed="rId9"/>
                <a:stretch>
                  <a:fillRect l="-1495" t="-2994" r="-164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/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F7829576-1AAB-41E6-BB53-CA93997E6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51" y="3485524"/>
                <a:ext cx="2958564" cy="4426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/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tângulo: Cantos Arredondados 44">
                <a:extLst>
                  <a:ext uri="{FF2B5EF4-FFF2-40B4-BE49-F238E27FC236}">
                    <a16:creationId xmlns:a16="http://schemas.microsoft.com/office/drawing/2014/main" id="{73953D1A-67D8-442D-A17C-732AC169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24" y="4163510"/>
                <a:ext cx="1192993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000" i="1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𝑘𝐵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04" y="2150853"/>
                <a:ext cx="2522927" cy="44267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𝑠𝐴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47" y="2818188"/>
                <a:ext cx="2451648" cy="44267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13C6C2D9-B551-47E5-A51A-9ACAA53EB0BD}"/>
              </a:ext>
            </a:extLst>
          </p:cNvPr>
          <p:cNvSpPr/>
          <p:nvPr/>
        </p:nvSpPr>
        <p:spPr>
          <a:xfrm>
            <a:off x="5376946" y="2361368"/>
            <a:ext cx="151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err="1"/>
              <a:t>Distributive</a:t>
            </a:r>
            <a:r>
              <a:rPr lang="pt-PT" dirty="0"/>
              <a:t> </a:t>
            </a:r>
            <a:r>
              <a:rPr lang="pt-PT" dirty="0" err="1"/>
              <a:t>laws</a:t>
            </a:r>
            <a:endParaRPr lang="en-GB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1DB2AB-5CD5-4A63-B5DE-CAD9CB9B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1630" y="2091171"/>
            <a:ext cx="188932" cy="123086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BB0A2E2B-3FD9-4B59-AB99-DC39B005CCFE}"/>
              </a:ext>
            </a:extLst>
          </p:cNvPr>
          <p:cNvGrpSpPr/>
          <p:nvPr/>
        </p:nvGrpSpPr>
        <p:grpSpPr>
          <a:xfrm>
            <a:off x="4034516" y="4658041"/>
            <a:ext cx="1751357" cy="814401"/>
            <a:chOff x="3713219" y="4621924"/>
            <a:chExt cx="1751357" cy="8144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/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dirty="0"/>
                    <a:t> 0 - number zero</a:t>
                  </a:r>
                </a:p>
                <a:p>
                  <a:pPr algn="just"/>
                  <a:r>
                    <a:rPr lang="en-GB" dirty="0"/>
                    <a:t>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- null matrix</a:t>
                  </a:r>
                </a:p>
              </p:txBody>
            </p:sp>
          </mc:Choice>
          <mc:Fallback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68459D6D-92A6-462D-AB47-19C2148695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19" y="4789994"/>
                  <a:ext cx="1751357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5660" r="-69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B81FE7E-8130-44D4-97D5-E2206288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6200000">
              <a:off x="4479303" y="3963193"/>
              <a:ext cx="238892" cy="1556353"/>
            </a:xfrm>
            <a:prstGeom prst="rect">
              <a:avLst/>
            </a:prstGeom>
          </p:spPr>
        </p:pic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2B9B7214-2697-4C80-BE86-6295C8FB315C}"/>
              </a:ext>
            </a:extLst>
          </p:cNvPr>
          <p:cNvSpPr/>
          <p:nvPr/>
        </p:nvSpPr>
        <p:spPr>
          <a:xfrm>
            <a:off x="7228568" y="414361"/>
            <a:ext cx="4717590" cy="201861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59F3A57-8E0E-489C-B5EA-81BFF57D6C99}"/>
              </a:ext>
            </a:extLst>
          </p:cNvPr>
          <p:cNvSpPr/>
          <p:nvPr/>
        </p:nvSpPr>
        <p:spPr>
          <a:xfrm>
            <a:off x="7499915" y="57327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/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971BD31F-0FAA-4B69-96F4-4442A3C7E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41" y="1198530"/>
                <a:ext cx="1394587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/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E681596A-A130-455B-8713-B2679E37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393" y="1185616"/>
                <a:ext cx="1215115" cy="507960"/>
              </a:xfrm>
              <a:prstGeom prst="rect">
                <a:avLst/>
              </a:prstGeom>
              <a:blipFill>
                <a:blip r:embed="rId17"/>
                <a:stretch>
                  <a:fillRect l="-3015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/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B05C573-A483-4BA7-9DB7-A48A696B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96" y="1191100"/>
                <a:ext cx="2491255" cy="502958"/>
              </a:xfrm>
              <a:prstGeom prst="rect">
                <a:avLst/>
              </a:prstGeom>
              <a:blipFill>
                <a:blip r:embed="rId18"/>
                <a:stretch>
                  <a:fillRect l="-1222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/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>
                    <a:solidFill>
                      <a:sysClr val="windowText" lastClr="00000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B0EB02E-32D0-4103-984F-768142CA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04" y="1742518"/>
                <a:ext cx="1195392" cy="502958"/>
              </a:xfrm>
              <a:prstGeom prst="rect">
                <a:avLst/>
              </a:prstGeom>
              <a:blipFill>
                <a:blip r:embed="rId19"/>
                <a:stretch>
                  <a:fillRect l="-3061"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/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918ACB43-8237-4B2A-81E7-E1E7A590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9" y="1675242"/>
                <a:ext cx="853028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/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C6E3B8FC-CC09-47B1-A171-A9E93068E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624" y="861522"/>
                <a:ext cx="15969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9AE0A691-75D2-496D-97EA-76F998CBB165}"/>
              </a:ext>
            </a:extLst>
          </p:cNvPr>
          <p:cNvSpPr/>
          <p:nvPr/>
        </p:nvSpPr>
        <p:spPr>
          <a:xfrm>
            <a:off x="7228568" y="2752011"/>
            <a:ext cx="4717590" cy="178398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CE69FC1-A000-48CD-857A-7E72397DEE6A}"/>
              </a:ext>
            </a:extLst>
          </p:cNvPr>
          <p:cNvSpPr/>
          <p:nvPr/>
        </p:nvSpPr>
        <p:spPr>
          <a:xfrm>
            <a:off x="7499915" y="2910922"/>
            <a:ext cx="324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/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3678F65-D7DA-4193-95D6-A7745B8DE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7" y="3473326"/>
                <a:ext cx="338541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/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0653580-6A1B-4F46-AD2B-22D38BB34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18" y="4012892"/>
                <a:ext cx="289284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AE1B7BDD-81E5-4F73-956E-80D7CD41D21D}"/>
              </a:ext>
            </a:extLst>
          </p:cNvPr>
          <p:cNvSpPr/>
          <p:nvPr/>
        </p:nvSpPr>
        <p:spPr>
          <a:xfrm flipH="1">
            <a:off x="2986379" y="4001811"/>
            <a:ext cx="1816732" cy="225900"/>
          </a:xfrm>
          <a:custGeom>
            <a:avLst/>
            <a:gdLst>
              <a:gd name="connsiteX0" fmla="*/ 1326383 w 1326383"/>
              <a:gd name="connsiteY0" fmla="*/ 10048 h 241177"/>
              <a:gd name="connsiteX1" fmla="*/ 622998 w 1326383"/>
              <a:gd name="connsiteY1" fmla="*/ 241160 h 241177"/>
              <a:gd name="connsiteX2" fmla="*/ 0 w 1326383"/>
              <a:gd name="connsiteY2" fmla="*/ 0 h 24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383" h="241177">
                <a:moveTo>
                  <a:pt x="1326383" y="10048"/>
                </a:moveTo>
                <a:cubicBezTo>
                  <a:pt x="1085222" y="126441"/>
                  <a:pt x="844062" y="242835"/>
                  <a:pt x="622998" y="241160"/>
                </a:cubicBezTo>
                <a:cubicBezTo>
                  <a:pt x="401934" y="239485"/>
                  <a:pt x="200967" y="119742"/>
                  <a:pt x="0" y="0"/>
                </a:cubicBezTo>
              </a:path>
            </a:pathLst>
          </a:custGeom>
          <a:noFill/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/>
              <p:nvPr/>
            </p:nvSpPr>
            <p:spPr>
              <a:xfrm>
                <a:off x="7228572" y="4855033"/>
                <a:ext cx="4717586" cy="14804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Attention!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000" dirty="0"/>
              </a:p>
              <a:p>
                <a:pPr marL="271463" indent="-271463" algn="just">
                  <a:buFont typeface="Arial" panose="020B0604020202020204" pitchFamily="34" charset="0"/>
                  <a:buChar char="•"/>
                </a:pPr>
                <a:r>
                  <a:rPr lang="en-GB" b="1" dirty="0"/>
                  <a:t>Avoid “division” symbols</a:t>
                </a:r>
                <a:r>
                  <a:rPr lang="en-GB" dirty="0"/>
                  <a:t> with matrices!     </a:t>
                </a:r>
                <a:r>
                  <a:rPr lang="pt-PT"/>
                  <a:t>Use</a:t>
                </a:r>
                <a:r>
                  <a:rPr lang="pt-PT" sz="240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instead of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 </a:t>
                </a:r>
                <a:r>
                  <a:rPr lang="en-GB" dirty="0"/>
                  <a:t>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) </a:t>
                </a: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5B31E014-7AB4-4887-88E3-30C79E85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72" y="4855033"/>
                <a:ext cx="4717586" cy="1480470"/>
              </a:xfrm>
              <a:prstGeom prst="rect">
                <a:avLst/>
              </a:prstGeom>
              <a:blipFill>
                <a:blip r:embed="rId24"/>
                <a:stretch>
                  <a:fillRect l="-1163" t="-2058" r="-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/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In practice, when applying these propositions, keep in mind the reflexive property of equality: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BB7817B3-6DEA-4C5B-B837-9B0212E9B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98" y="5771352"/>
                <a:ext cx="4717586" cy="923330"/>
              </a:xfrm>
              <a:prstGeom prst="rect">
                <a:avLst/>
              </a:prstGeom>
              <a:blipFill>
                <a:blip r:embed="rId25"/>
                <a:stretch>
                  <a:fillRect l="-1163" t="-3974" r="-103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53" grpId="0" animBg="1"/>
      <p:bldP spid="53" grpId="1" animBg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11" grpId="0"/>
      <p:bldP spid="11" grpId="1"/>
      <p:bldP spid="59" grpId="0"/>
      <p:bldP spid="59" grpId="1"/>
      <p:bldP spid="60" grpId="0"/>
      <p:bldP spid="60" grpId="1"/>
      <p:bldP spid="61" grpId="0" animBg="1"/>
      <p:bldP spid="64" grpId="0"/>
      <p:bldP spid="71" grpId="0"/>
      <p:bldP spid="75" grpId="0"/>
      <p:bldP spid="42" grpId="0" animBg="1"/>
      <p:bldP spid="42" grpId="1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5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65" name="Retângulo: Cantos Arredondados 64">
            <a:hlinkClick r:id="rId7" action="ppaction://hlinksldjump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44DBF5E2-8E4C-486C-AA5A-9A20F7894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AFF1E4-C29B-4F7D-96FD-678C5117C8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75" y="1605224"/>
            <a:ext cx="3080385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97AFAC-2862-4859-8436-A68B1E669279}"/>
              </a:ext>
            </a:extLst>
          </p:cNvPr>
          <p:cNvSpPr txBox="1"/>
          <p:nvPr/>
        </p:nvSpPr>
        <p:spPr>
          <a:xfrm rot="-120000">
            <a:off x="3391877" y="2575698"/>
            <a:ext cx="153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C2B8E"/>
                </a:solidFill>
                <a:latin typeface="Freestyle Script" panose="030804020302050B0404" pitchFamily="66" charset="0"/>
              </a:rPr>
              <a:t>3 questions to finish!...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5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Scalar Multiplication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of a Matrix</a:t>
            </a: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Properties of Scalar Multiplication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19289F-F257-4CD7-ABCE-98B6C539F5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40" y="1764000"/>
            <a:ext cx="1637348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79" y="1679413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138ED943-AF45-4FEF-8FC4-9BF6A8C7A6ED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LESSON 5&quot;]]"/>
  <p:tag name="ISPRING_RESOURCE_FOLDER" val="C:\Users\filom\Documents\ENGIMATH\LESSONS\MATRICES\LESSON 5\Lesson_05_Q3\"/>
  <p:tag name="ISPRING_PRESENTATION_PATH" val="C:\Users\filom\Documents\ENGIMATH\LESSONS\MATRICES\LESSON 5\Lesson_05_Q3.pptx"/>
  <p:tag name="ISPRING_SCREEN_RECS_UPDATED" val="C:\Users\filom\Documents\ENGIMATH\LESSONS\MATRICES\LESSON 5\Lesson_05_Q3\"/>
  <p:tag name="ISPRING_ULTRA_SCORM_COURCE_TITLE" val="Lesson_05_Q3"/>
  <p:tag name="ISPRING_PRESENTATION_TITLE" val="Lesson_05_Q3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CX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Jc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CXM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Alz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AJc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AJc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AlzHTpQTsyJpAAAAbgAAABwAAAB1bml2ZXJzYWwvbG9jYWxfc2V0dGluZ3MueG1sDcwxDoMwDEDRnVNY3int1oHAxlaW0gNYxEWRHBuRgOD2ZPvD02/7MwocvKVg6vD1eCKwzuaDLg5/01C/EVIm9SSm7FANoe+qVmwm+XLOBSZYhS7eJo4lMo8Uixx2EajhU17/wB6brroBUEsDBBQAAgAIAO5b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uW8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CXMdOkEkmJSgFAAD2EwAAHQAAAAAAAAABAAAAAADMEwAAdW5pdmVyc2FsL2NvbW1vbl9tZXNzYWdlcy5sbmdQSwECAAAUAAIACAACXMdOZrKi1aUAAACDAQAALgAAAAAAAAABAAAAAAAvGQAAdW5pdmVyc2FsL3BsYXliYWNrX2FuZF9uYXZpZ2F0aW9uX3NldHRpbmdzLnhtbFBLAQIAABQAAgAIAAJcx07QvS+0TgQAAIcVAAAnAAAAAAAAAAEAAAAAACAaAAB1bml2ZXJzYWwvZmxhc2hfcHVibGlzaGluZ19zZXR0aW5ncy54bWxQSwECAAAUAAIACAACXMdOMmx7zHwDAAD/CwAAIQAAAAAAAAABAAAAAACzHgAAdW5pdmVyc2FsL2ZsYXNoX3NraW5fc2V0dGluZ3MueG1sUEsBAgAAFAACAAgAAlzHTuZFxhFIBAAAERUAACYAAAAAAAAAAQAAAAAAbiIAAHVuaXZlcnNhbC9odG1sX3B1Ymxpc2hpbmdfc2V0dGluZ3MueG1sUEsBAgAAFAACAAgAAlzHTnFN5WjAAQAAfQYAAB8AAAAAAAAAAQAAAAAA+iYAAHVuaXZlcnNhbC9odG1sX3NraW5fc2V0dGluZ3MuanNQSwECAAAUAAIACAACXMdOlBOzImkAAABuAAAAHAAAAAAAAAABAAAAAAD3KAAAdW5pdmVyc2FsL2xvY2FsX3NldHRpbmdzLnhtbFBLAQIAABQAAgAIAO5bx06D5MijhQoAAMAZAAAXAAAAAAAAAAAAAAAAAJopAAB1bml2ZXJzYWwvdW5pdmVyc2FsLnBuZ1BLAQIAABQAAgAIAO5bx07lZcaxSwAAAGoAAAAbAAAAAAAAAAEAAAAAAFQ0AAB1bml2ZXJzYWwvdW5pdmVyc2FsLnBuZy54bWxQSwUGAAAAABIAEgBWBQAA2D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QYd6vnVo91kM03tpv3S2Q&quot;,&quot;gi&quot;:&quot;RqiHlPne-vg_8pOsRi3X_A&quot;,&quot;ti&quot;:&quot;characters&quot;,&quot;vs&quot;:{&quot;f&quot;:[1580,708,544],&quot;i&quot;:{&quot;d&quot;:&quot;1QYd6vnVo91kM03tpv3S2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pr4rI-0B-JezWN1bZ424w&quot;,&quot;gi&quot;:&quot;RqiHlPne-vg_8pOsRi3X_A&quot;,&quot;ti&quot;:&quot;characters&quot;,&quot;vs&quot;:{&quot;f&quot;:[1580,708,501],&quot;i&quot;:{&quot;d&quot;:&quot;Tpr4rI-0B-JezWN1bZ424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663</Words>
  <Application>Microsoft Office PowerPoint</Application>
  <PresentationFormat>Widescreen</PresentationFormat>
  <Paragraphs>121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Lesson_05_Q3</dc:title>
  <dc:creator>Filomena Soares</dc:creator>
  <cp:lastModifiedBy>Elena Safiulina</cp:lastModifiedBy>
  <cp:revision>241</cp:revision>
  <dcterms:created xsi:type="dcterms:W3CDTF">2019-03-25T06:42:45Z</dcterms:created>
  <dcterms:modified xsi:type="dcterms:W3CDTF">2025-05-03T21:44:49Z</dcterms:modified>
</cp:coreProperties>
</file>