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89" r:id="rId5"/>
    <p:sldId id="278" r:id="rId6"/>
    <p:sldId id="286" r:id="rId7"/>
    <p:sldId id="284" r:id="rId8"/>
    <p:sldId id="279" r:id="rId9"/>
    <p:sldId id="290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8E7D7-801F-4666-842A-A685C7F2249A}" v="2" dt="2025-07-15T03:45:0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3B58E7D7-801F-4666-842A-A685C7F2249A}"/>
    <pc:docChg chg="custSel modSld">
      <pc:chgData name="Elena Safiulina" userId="46398a00-a311-4d71-ab86-ad085cba44dd" providerId="ADAL" clId="{3B58E7D7-801F-4666-842A-A685C7F2249A}" dt="2025-07-15T03:45:15.445" v="4" actId="1076"/>
      <pc:docMkLst>
        <pc:docMk/>
      </pc:docMkLst>
      <pc:sldChg chg="addSp delSp modSp mod delAnim">
        <pc:chgData name="Elena Safiulina" userId="46398a00-a311-4d71-ab86-ad085cba44dd" providerId="ADAL" clId="{3B58E7D7-801F-4666-842A-A685C7F2249A}" dt="2025-07-15T03:23:44.845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3B58E7D7-801F-4666-842A-A685C7F2249A}" dt="2025-07-15T03:23:44.845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3B58E7D7-801F-4666-842A-A685C7F2249A}" dt="2025-07-15T03:23:40.678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3B58E7D7-801F-4666-842A-A685C7F2249A}" dt="2025-07-15T03:45:15.445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3B58E7D7-801F-4666-842A-A685C7F2249A}" dt="2025-07-15T03:45:15.445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957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158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21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slide" Target="slide5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0.png"/><Relationship Id="rId19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0.png"/><Relationship Id="rId18" Type="http://schemas.openxmlformats.org/officeDocument/2006/relationships/image" Target="../media/image40.png"/><Relationship Id="rId3" Type="http://schemas.openxmlformats.org/officeDocument/2006/relationships/image" Target="../media/image1.jpg"/><Relationship Id="rId21" Type="http://schemas.openxmlformats.org/officeDocument/2006/relationships/image" Target="../media/image43.png"/><Relationship Id="rId7" Type="http://schemas.openxmlformats.org/officeDocument/2006/relationships/image" Target="../media/image2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5.png"/><Relationship Id="rId24" Type="http://schemas.openxmlformats.org/officeDocument/2006/relationships/image" Target="../media/image46.png"/><Relationship Id="rId5" Type="http://schemas.openxmlformats.org/officeDocument/2006/relationships/slide" Target="slide5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18.png"/><Relationship Id="rId14" Type="http://schemas.openxmlformats.org/officeDocument/2006/relationships/image" Target="../media/image19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49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image" Target="../media/image1.jp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14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538738" y="492208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5 </a:t>
            </a: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38699" y="164876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mistahes 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mistahes reaalarv (ehk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on maatriks, mis on saadud</a:t>
                </a:r>
                <a:r>
                  <a:rPr lang="et-EE" dirty="0"/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iga elementi korrutamisega arvuga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  <a:blipFill>
                <a:blip r:embed="rId7"/>
                <a:stretch>
                  <a:fillRect l="-966" t="-3101" r="-966" b="-775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u="sng" dirty="0">
                    <a:solidFill>
                      <a:srgbClr val="F25E4F"/>
                    </a:solidFill>
                  </a:rPr>
                  <a:t>Definitsioon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mistahes 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ja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mistahes reaalarv (ehk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korrutis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on maatriks, mis on saadud</a:t>
                </a:r>
                <a:r>
                  <a:rPr lang="et-EE" sz="2400" dirty="0"/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iga elementi korrutamisega arvuga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Teiste s</a:t>
                </a:r>
                <a:r>
                  <a:rPr lang="et-EE" sz="2400" i="1" dirty="0">
                    <a:solidFill>
                      <a:sysClr val="windowText" lastClr="000000"/>
                    </a:solidFill>
                  </a:rPr>
                  <a:t>õ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nadega, </a:t>
                </a:r>
                <a:r>
                  <a:rPr lang="et-EE" sz="2400" i="1" dirty="0"/>
                  <a:t>maatriksi korrutamisel reaalarvuga korrutatakse selle arvuga läbi kõik maatriksi elemendid.</a:t>
                </a:r>
                <a:endParaRPr lang="en-GB" sz="24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  <a:blipFill>
                <a:blip r:embed="rId7"/>
                <a:stretch>
                  <a:fillRect l="-966" t="-2508" r="-966" b="-595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ja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647797" y="5628830"/>
            <a:ext cx="269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kirjaviis: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7794246" y="3052971"/>
            <a:ext cx="363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t-EE" b="1" dirty="0">
                <a:solidFill>
                  <a:srgbClr val="29A6FF"/>
                </a:solidFill>
              </a:rPr>
              <a:t>Klikki, </a:t>
            </a:r>
            <a:r>
              <a:rPr lang="et-EE" dirty="0">
                <a:solidFill>
                  <a:srgbClr val="29A6FF"/>
                </a:solidFill>
              </a:rPr>
              <a:t>et näha pakutud lahendust</a:t>
            </a:r>
            <a:r>
              <a:rPr lang="et-EE" b="1" dirty="0">
                <a:solidFill>
                  <a:srgbClr val="29A6FF"/>
                </a:solidFill>
              </a:rPr>
              <a:t> 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7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7389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996113" y="4952245"/>
            <a:ext cx="3651680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000" b="1" dirty="0"/>
              <a:t>Skalaarmaatriks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t-EE" sz="2000" dirty="0">
                <a:solidFill>
                  <a:schemeClr val="tx1"/>
                </a:solidFill>
              </a:rPr>
              <a:t>vaata Tund 3</a:t>
            </a:r>
            <a:r>
              <a:rPr lang="pt-PT" sz="2000" dirty="0"/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6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000" dirty="0"/>
                  <a:t>Kui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samade mõõtmetega maatriksid ja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arvud</a:t>
                </a:r>
                <a:r>
                  <a:rPr lang="en-GB" sz="2000" dirty="0"/>
                  <a:t>, </a:t>
                </a:r>
                <a:r>
                  <a:rPr lang="et-EE" sz="2000" dirty="0"/>
                  <a:t>siis kehtib</a:t>
                </a:r>
                <a:r>
                  <a:rPr lang="en-GB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000" dirty="0"/>
                  <a:t>Kui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samade mõõtmetega maatriksid ja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arvud</a:t>
                </a:r>
                <a:r>
                  <a:rPr lang="en-GB" sz="2000" dirty="0"/>
                  <a:t>, </a:t>
                </a:r>
                <a:r>
                  <a:rPr lang="et-EE" sz="2000" dirty="0"/>
                  <a:t>siis kehtib</a:t>
                </a:r>
                <a:r>
                  <a:rPr lang="en-GB" sz="2000" dirty="0"/>
                  <a:t>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10525" y="2335473"/>
            <a:ext cx="1412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 err="1"/>
              <a:t>Distributiiv-suse</a:t>
            </a:r>
            <a:r>
              <a:rPr lang="et-EE" dirty="0"/>
              <a:t> seadus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MÄRKUS: </a:t>
                </a:r>
                <a:r>
                  <a:rPr lang="et-EE" dirty="0"/>
                  <a:t>Rakendades neid omadusi, pea meeles</a:t>
                </a:r>
              </a:p>
              <a:p>
                <a:pPr algn="just"/>
                <a:endParaRPr lang="et-EE" dirty="0"/>
              </a:p>
              <a:p>
                <a:pPr algn="ctr"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1200329"/>
              </a:xfrm>
              <a:prstGeom prst="rect">
                <a:avLst/>
              </a:prstGeom>
              <a:blipFill>
                <a:blip r:embed="rId24"/>
                <a:stretch>
                  <a:fillRect l="-1163" t="-3046" r="-1034" b="-710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256326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256326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000" dirty="0"/>
                  <a:t>Kui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samade mõõtmetega maatriksid ja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</a:t>
                </a:r>
                <a:r>
                  <a:rPr lang="et-EE" sz="2000" dirty="0"/>
                  <a:t>on arvud</a:t>
                </a:r>
                <a:r>
                  <a:rPr lang="en-GB" sz="2000" dirty="0"/>
                  <a:t>, </a:t>
                </a:r>
                <a:r>
                  <a:rPr lang="et-EE" sz="2000" dirty="0"/>
                  <a:t>siis kehtib</a:t>
                </a:r>
                <a:r>
                  <a:rPr lang="en-GB" sz="2000" dirty="0"/>
                  <a:t>: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75" y="4163510"/>
                <a:ext cx="128609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76946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 err="1"/>
              <a:t>Distributiiv-suse</a:t>
            </a:r>
            <a:r>
              <a:rPr lang="et-EE" dirty="0"/>
              <a:t> seadus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751357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dirty="0"/>
                    <a:t> 0 – </a:t>
                  </a:r>
                  <a:r>
                    <a:rPr lang="et-EE" dirty="0"/>
                    <a:t>arv null</a:t>
                  </a:r>
                  <a:endParaRPr lang="en-GB" dirty="0"/>
                </a:p>
                <a:p>
                  <a:pPr algn="just"/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- </a:t>
                  </a:r>
                  <a:r>
                    <a:rPr lang="et-EE" dirty="0"/>
                    <a:t>nullmaatriks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r="-1742" b="-14151"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228572" y="4855033"/>
                <a:ext cx="4717586" cy="14875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Tähelepanu</a:t>
                </a:r>
                <a:r>
                  <a:rPr lang="en-GB" b="1" dirty="0">
                    <a:solidFill>
                      <a:srgbClr val="F25E4F"/>
                    </a:solidFill>
                  </a:rPr>
                  <a:t>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en-GB" b="1" dirty="0" err="1"/>
                  <a:t>Väl</a:t>
                </a:r>
                <a:r>
                  <a:rPr lang="et-EE" b="1" dirty="0"/>
                  <a:t>di</a:t>
                </a:r>
                <a:r>
                  <a:rPr lang="en-GB" b="1" dirty="0"/>
                  <a:t> </a:t>
                </a:r>
                <a:r>
                  <a:rPr lang="en-GB" b="1" dirty="0" err="1"/>
                  <a:t>maatriksitega</a:t>
                </a:r>
                <a:r>
                  <a:rPr lang="en-GB" b="1" dirty="0"/>
                  <a:t> </a:t>
                </a:r>
                <a:r>
                  <a:rPr lang="et-EE" b="1" dirty="0"/>
                  <a:t>„</a:t>
                </a:r>
                <a:r>
                  <a:rPr lang="en-GB" b="1" dirty="0" err="1"/>
                  <a:t>jagamise</a:t>
                </a:r>
                <a:r>
                  <a:rPr lang="et-EE" b="1" dirty="0"/>
                  <a:t>“</a:t>
                </a:r>
                <a:r>
                  <a:rPr lang="en-GB" b="1" dirty="0"/>
                  <a:t> </a:t>
                </a:r>
                <a:r>
                  <a:rPr lang="en-GB" b="1" dirty="0" err="1"/>
                  <a:t>sümboleid</a:t>
                </a:r>
                <a:r>
                  <a:rPr lang="en-GB" b="1" dirty="0"/>
                  <a:t>!</a:t>
                </a:r>
                <a:r>
                  <a:rPr lang="en-GB" dirty="0"/>
                  <a:t>    </a:t>
                </a:r>
                <a:r>
                  <a:rPr lang="et-EE" dirty="0"/>
                  <a:t>Kasuta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t-EE" dirty="0"/>
                  <a:t>asemel</a:t>
                </a:r>
                <a:r>
                  <a:rPr lang="en-GB" dirty="0"/>
                  <a:t>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 </a:t>
                </a:r>
                <a:r>
                  <a:rPr lang="et-EE" dirty="0"/>
                  <a:t>või</a:t>
                </a:r>
                <a:r>
                  <a:rPr lang="en-GB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72" y="4855033"/>
                <a:ext cx="4717586" cy="1487587"/>
              </a:xfrm>
              <a:prstGeom prst="rect">
                <a:avLst/>
              </a:prstGeom>
              <a:blipFill>
                <a:blip r:embed="rId24"/>
                <a:stretch>
                  <a:fillRect l="-1163" t="-2049" r="-103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t-EE" dirty="0"/>
                  <a:t>:</a:t>
                </a:r>
                <a:r>
                  <a:rPr lang="en-GB" dirty="0"/>
                  <a:t> </a:t>
                </a:r>
                <a:r>
                  <a:rPr lang="et-EE" dirty="0"/>
                  <a:t>Rakendades neid omadusi, pea meeles</a:t>
                </a:r>
              </a:p>
              <a:p>
                <a:pPr algn="ctr"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5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3391877" y="2575698"/>
            <a:ext cx="153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3 </a:t>
            </a:r>
            <a:r>
              <a:rPr lang="en-GB" sz="3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</a:t>
            </a:r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36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lõpuni</a:t>
            </a:r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! ...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korrutamine reaalarvuga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reaalarvuga korrutamise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383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LESSON 5&quot;]]"/>
  <p:tag name="ISPRING_ULTRA_SCORM_COURCE_TITLE" val="Lesson_05_Q3"/>
  <p:tag name="ISPRING_PRESENTATION_TITLE" val="Lesson_05_Q3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X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Jc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X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Alz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AJc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AJc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AlzHTpQTsyJpAAAAbgAAABwAAAB1bml2ZXJzYWwvbG9jYWxfc2V0dGluZ3MueG1sDcwxDoMwDEDRnVNY3int1oHAxlaW0gNYxEWRHBuRgOD2ZPvD02/7MwocvKVg6vD1eCKwzuaDLg5/01C/EVIm9SSm7FANoe+qVmwm+XLOBSZYhS7eJo4lMo8Uixx2EajhU17/wB6brroBUEsDBBQAAgAIAO5b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uW8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XMdOkEkmJSgFAAD2EwAAHQAAAAAAAAABAAAAAADMEwAAdW5pdmVyc2FsL2NvbW1vbl9tZXNzYWdlcy5sbmdQSwECAAAUAAIACAACXMdOZrKi1aUAAACDAQAALgAAAAAAAAABAAAAAAAvGQAAdW5pdmVyc2FsL3BsYXliYWNrX2FuZF9uYXZpZ2F0aW9uX3NldHRpbmdzLnhtbFBLAQIAABQAAgAIAAJcx07QvS+0TgQAAIcVAAAnAAAAAAAAAAEAAAAAACAaAAB1bml2ZXJzYWwvZmxhc2hfcHVibGlzaGluZ19zZXR0aW5ncy54bWxQSwECAAAUAAIACAACXMdOMmx7zHwDAAD/CwAAIQAAAAAAAAABAAAAAACzHgAAdW5pdmVyc2FsL2ZsYXNoX3NraW5fc2V0dGluZ3MueG1sUEsBAgAAFAACAAgAAlzHTuZFxhFIBAAAERUAACYAAAAAAAAAAQAAAAAAbiIAAHVuaXZlcnNhbC9odG1sX3B1Ymxpc2hpbmdfc2V0dGluZ3MueG1sUEsBAgAAFAACAAgAAlzHTnFN5WjAAQAAfQYAAB8AAAAAAAAAAQAAAAAA+iYAAHVuaXZlcnNhbC9odG1sX3NraW5fc2V0dGluZ3MuanNQSwECAAAUAAIACAACXMdOlBOzImkAAABuAAAAHAAAAAAAAAABAAAAAAD3KAAAdW5pdmVyc2FsL2xvY2FsX3NldHRpbmdzLnhtbFBLAQIAABQAAgAIAO5bx06D5MijhQoAAMAZAAAXAAAAAAAAAAAAAAAAAJopAAB1bml2ZXJzYWwvdW5pdmVyc2FsLnBuZ1BLAQIAABQAAgAIAO5bx07lZcaxSwAAAGoAAAAbAAAAAAAAAAEAAAAAAFQ0AAB1bml2ZXJzYWwvdW5pdmVyc2FsLnBuZy54bWxQSwUGAAAAABIAEgBWBQAA2D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939D9E1A-046E-41CB-A886-06800B5099E6}"/>
  <p:tag name="ISPRING_RESOURCE_FOLDER" val="C:\Users\olabanov\Desktop\EngiMath\iSpring teooria\Lesson_05_Q3\"/>
  <p:tag name="ISPRING_PRESENTATION_PATH" val="C:\Users\olabanov\Desktop\EngiMath\iSpring teooria\Lesson_05_Q3.pptx"/>
  <p:tag name="ISPRING_SCREEN_RECS_UPDATED" val="C:\Users\olabanov\Desktop\EngiMath\iSpring teooria\Lesson_05_Q3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05_Q3\quiz\quiz1.quiz"/>
  <p:tag name="ISPRING_QUIZ_RELATIVE_PATH" val="Lesson_05_Q3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5_Q3\quiz\quiz2.quiz"/>
  <p:tag name="ISPRING_QUIZ_RELATIVE_PATH" val="Lesson_05_Q3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632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Lesson_05_Q3</dc:title>
  <dc:creator>Filomena Soares</dc:creator>
  <cp:lastModifiedBy>Elena Safiulina</cp:lastModifiedBy>
  <cp:revision>286</cp:revision>
  <dcterms:created xsi:type="dcterms:W3CDTF">2019-03-25T06:42:45Z</dcterms:created>
  <dcterms:modified xsi:type="dcterms:W3CDTF">2025-07-15T03:45:17Z</dcterms:modified>
</cp:coreProperties>
</file>