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90" r:id="rId4"/>
    <p:sldId id="296" r:id="rId5"/>
    <p:sldId id="278" r:id="rId6"/>
    <p:sldId id="291" r:id="rId7"/>
    <p:sldId id="288" r:id="rId8"/>
    <p:sldId id="292" r:id="rId9"/>
    <p:sldId id="279" r:id="rId10"/>
    <p:sldId id="293" r:id="rId11"/>
    <p:sldId id="295" r:id="rId12"/>
    <p:sldId id="284" r:id="rId13"/>
    <p:sldId id="285" r:id="rId14"/>
    <p:sldId id="286" r:id="rId15"/>
    <p:sldId id="287" r:id="rId16"/>
    <p:sldId id="289" r:id="rId17"/>
    <p:sldId id="294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012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29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818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421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916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715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50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1108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7371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91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829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55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904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772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810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730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606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193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1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png"/><Relationship Id="rId1" Type="http://schemas.openxmlformats.org/officeDocument/2006/relationships/vmlDrawing" Target="../drawings/vmlDrawing1.v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22.wmf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2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27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40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32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7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9.xml"/><Relationship Id="rId3" Type="http://schemas.openxmlformats.org/officeDocument/2006/relationships/notesSlide" Target="../notesSlides/notesSlide18.xml"/><Relationship Id="rId7" Type="http://schemas.openxmlformats.org/officeDocument/2006/relationships/slide" Target="slide12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image" Target="../media/image34.png"/><Relationship Id="rId15" Type="http://schemas.openxmlformats.org/officeDocument/2006/relationships/image" Target="../media/image35.png"/><Relationship Id="rId10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slide" Target="slide14.xml"/><Relationship Id="rId1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2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slide" Target="slide14.xml"/><Relationship Id="rId15" Type="http://schemas.openxmlformats.org/officeDocument/2006/relationships/image" Target="../media/image1.jpg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12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15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 Plano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917A2710-3EAF-4D05-9726-FE2943ECC1C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31" name="Retângulo: Cantos Arredondados 30">
            <a:hlinkClick r:id="rId10" action="ppaction://hlinksldjump"/>
            <a:extLst>
              <a:ext uri="{FF2B5EF4-FFF2-40B4-BE49-F238E27FC236}">
                <a16:creationId xmlns:a16="http://schemas.microsoft.com/office/drawing/2014/main" id="{B4188679-93A7-4717-8C8B-4EB39A05052D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34" name="Retângulo: Cantos Arredondados 33">
            <a:hlinkClick r:id="rId11" action="ppaction://hlinksldjump"/>
            <a:extLst>
              <a:ext uri="{FF2B5EF4-FFF2-40B4-BE49-F238E27FC236}">
                <a16:creationId xmlns:a16="http://schemas.microsoft.com/office/drawing/2014/main" id="{13697529-F100-48FF-8052-2E02FCA7DCC4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19" name="Retângulo: Cantos Arredondados 18">
            <a:hlinkClick r:id="rId12" action="ppaction://hlinksldjump"/>
            <a:extLst>
              <a:ext uri="{FF2B5EF4-FFF2-40B4-BE49-F238E27FC236}">
                <a16:creationId xmlns:a16="http://schemas.microsoft.com/office/drawing/2014/main" id="{0F2F0592-29D7-4FEA-B68A-658D944B624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DB7E6E9-68FE-4784-A69A-FF2E54451B8B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pt-PT" dirty="0">
                <a:solidFill>
                  <a:srgbClr val="0C2B8E"/>
                </a:solidFill>
              </a:rPr>
              <a:t>!</a:t>
            </a:r>
            <a:endParaRPr lang="en-GB" sz="1600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0CD99C3-7C98-4562-91B1-2635E685792E}"/>
              </a:ext>
            </a:extLst>
          </p:cNvPr>
          <p:cNvSpPr/>
          <p:nvPr/>
        </p:nvSpPr>
        <p:spPr>
          <a:xfrm>
            <a:off x="2124230" y="3855157"/>
            <a:ext cx="7682266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F43AAF1C-1C0F-4863-A104-561F630E8B8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EE7AE764-2152-4808-AFE5-026FCF84C25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7" action="ppaction://hlinksldjump"/>
            <a:extLst>
              <a:ext uri="{FF2B5EF4-FFF2-40B4-BE49-F238E27FC236}">
                <a16:creationId xmlns:a16="http://schemas.microsoft.com/office/drawing/2014/main" id="{8735DA8C-F83F-437D-B244-2AE3F6F0FBE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B34A7A77-1A34-4BF9-B8DA-224D8F2C88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2" name="Retângulo: Cantos Arredondados 41">
            <a:hlinkClick r:id="rId10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44" name="Retângulo: Cantos Arredondados 43">
            <a:hlinkClick r:id="rId11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45" name="Retângulo: Cantos Arredondados 44">
            <a:hlinkClick r:id="rId12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85139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5A38D8D-BB9D-4691-B662-C1F843E5BB0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FD8EB179-DAC6-4B52-A678-F9862D741F3A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Diagonal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Diagonal </a:t>
            </a:r>
            <a:r>
              <a:rPr lang="pt-PT" sz="2400" dirty="0">
                <a:solidFill>
                  <a:sysClr val="windowText" lastClr="000000"/>
                </a:solidFill>
              </a:rPr>
              <a:t>é uma matriz quadrada onde </a:t>
            </a:r>
            <a:r>
              <a:rPr lang="pt-PT" sz="2400" b="1" dirty="0"/>
              <a:t>todos os elementos não principais são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90961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909612"/>
                <a:ext cx="3667200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94431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é diagonal se</a:t>
                </a:r>
                <a:endParaRPr lang="en-GB" sz="24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  <a:blipFill>
                <a:blip r:embed="rId15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/>
              <p:nvPr/>
            </p:nvSpPr>
            <p:spPr>
              <a:xfrm>
                <a:off x="4491309" y="2977491"/>
                <a:ext cx="3293161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para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todo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09" y="2977491"/>
                <a:ext cx="3293161" cy="496674"/>
              </a:xfrm>
              <a:prstGeom prst="rect">
                <a:avLst/>
              </a:prstGeom>
              <a:blipFill>
                <a:blip r:embed="rId16"/>
                <a:stretch>
                  <a:fillRect t="-714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>
            <a:extLst>
              <a:ext uri="{FF2B5EF4-FFF2-40B4-BE49-F238E27FC236}">
                <a16:creationId xmlns:a16="http://schemas.microsoft.com/office/drawing/2014/main" id="{2C4FA7C3-B347-47FC-B215-9CFAB3AB8F8D}"/>
              </a:ext>
            </a:extLst>
          </p:cNvPr>
          <p:cNvSpPr/>
          <p:nvPr/>
        </p:nvSpPr>
        <p:spPr>
          <a:xfrm>
            <a:off x="4852579" y="1562767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Neste </a:t>
            </a:r>
            <a:r>
              <a:rPr lang="en-GB" sz="2400" dirty="0" err="1">
                <a:solidFill>
                  <a:sysClr val="windowText" lastClr="000000"/>
                </a:solidFill>
              </a:rPr>
              <a:t>sentido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400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85523606-3AA1-40C6-8A2E-42AA7A16A81F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ysClr val="windowText" lastClr="000000"/>
                </a:solidFill>
              </a:rPr>
              <a:t>Note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aqui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também</a:t>
            </a:r>
            <a:r>
              <a:rPr lang="en-GB" sz="2400" dirty="0">
                <a:solidFill>
                  <a:sysClr val="windowText" lastClr="000000"/>
                </a:solidFill>
              </a:rPr>
              <a:t>, que </a:t>
            </a:r>
            <a:r>
              <a:rPr lang="en-GB" sz="2400" dirty="0" err="1">
                <a:solidFill>
                  <a:sysClr val="windowText" lastClr="000000"/>
                </a:solidFill>
              </a:rPr>
              <a:t>não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há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qualquer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referência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aos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elementos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principais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que podem, também, ser nulos (ou não)</a:t>
            </a:r>
            <a:r>
              <a:rPr lang="en-GB" sz="2400" dirty="0">
                <a:solidFill>
                  <a:sysClr val="windowText" lastClr="000000"/>
                </a:solidFill>
              </a:rPr>
              <a:t>!</a:t>
            </a:r>
          </a:p>
        </p:txBody>
      </p: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22449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20057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38383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A6CE1C-CD27-4851-AB5E-D67E47B17D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7"/>
          <a:stretch/>
        </p:blipFill>
        <p:spPr>
          <a:xfrm>
            <a:off x="10269478" y="4094899"/>
            <a:ext cx="1223010" cy="1701813"/>
          </a:xfrm>
          <a:prstGeom prst="rect">
            <a:avLst/>
          </a:prstGeom>
        </p:spPr>
      </p:pic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D41EE9BB-BC35-49F2-B6F5-E36E276FE9AC}"/>
              </a:ext>
            </a:extLst>
          </p:cNvPr>
          <p:cNvCxnSpPr>
            <a:cxnSpLocks/>
          </p:cNvCxnSpPr>
          <p:nvPr/>
        </p:nvCxnSpPr>
        <p:spPr>
          <a:xfrm>
            <a:off x="7741108" y="283944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48" grpId="1" animBg="1"/>
      <p:bldP spid="49" grpId="0"/>
      <p:bldP spid="50" grpId="0"/>
      <p:bldP spid="58" grpId="0"/>
      <p:bldP spid="61" grpId="0" animBg="1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F43AAF1C-1C0F-4863-A104-561F630E8B8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EE7AE764-2152-4808-AFE5-026FCF84C25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7" action="ppaction://hlinksldjump"/>
            <a:extLst>
              <a:ext uri="{FF2B5EF4-FFF2-40B4-BE49-F238E27FC236}">
                <a16:creationId xmlns:a16="http://schemas.microsoft.com/office/drawing/2014/main" id="{8735DA8C-F83F-437D-B244-2AE3F6F0FBE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B34A7A77-1A34-4BF9-B8DA-224D8F2C88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2" name="Retângulo: Cantos Arredondados 41">
            <a:hlinkClick r:id="rId10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44" name="Retângulo: Cantos Arredondados 43">
            <a:hlinkClick r:id="rId11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45" name="Retângulo: Cantos Arredondados 44">
            <a:hlinkClick r:id="rId12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9274BCE9-4723-427F-8E57-F3385B0D1A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0700957F-0435-4D7B-B42D-0C2D82C5C6CE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58BBE7ED-BFC1-4970-9E81-4D7D4DDFE13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41A47C67-F6E0-43B1-8E89-C76D4CA1EAAF}"/>
              </a:ext>
            </a:extLst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CA59F8A8-F803-4DA3-A257-87C40DE218E7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08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00FB04DE-030C-4170-A8AA-C07A53B4CCE4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5B33C6B2-A40D-4D9F-8D25-7C5BDCA4DCD5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96CF77-0B1B-4C29-930A-C72BE5744412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E198901D-D248-4B68-AD95-0BFB8F9132B7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6AF96BB0-D0FC-44F0-8ACC-5F61DCD74746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81185AAE-1C60-476F-8B7E-E6BAEDCD403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31" name="Retângulo: Cantos Arredondados 30">
            <a:hlinkClick r:id="rId12" action="ppaction://hlinksldjump"/>
            <a:extLst>
              <a:ext uri="{FF2B5EF4-FFF2-40B4-BE49-F238E27FC236}">
                <a16:creationId xmlns:a16="http://schemas.microsoft.com/office/drawing/2014/main" id="{8263F1A2-6560-4A35-A9AB-2189244C5D29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733FA13-BD9F-4E1D-B8A6-D5E85CF2EC6B}"/>
              </a:ext>
            </a:extLst>
          </p:cNvPr>
          <p:cNvSpPr/>
          <p:nvPr/>
        </p:nvSpPr>
        <p:spPr>
          <a:xfrm>
            <a:off x="2124000" y="472274"/>
            <a:ext cx="9803391" cy="246185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/>
              <p:nvPr/>
            </p:nvSpPr>
            <p:spPr>
              <a:xfrm>
                <a:off x="2390738" y="802059"/>
                <a:ext cx="5992073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800" b="1" dirty="0" err="1">
                    <a:solidFill>
                      <a:srgbClr val="F25E4F"/>
                    </a:solidFill>
                  </a:rPr>
                  <a:t>Matriz</a:t>
                </a:r>
                <a:r>
                  <a:rPr lang="en-GB" sz="28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800" b="1" dirty="0" err="1">
                    <a:solidFill>
                      <a:srgbClr val="F25E4F"/>
                    </a:solidFill>
                  </a:rPr>
                  <a:t>Identidade</a:t>
                </a:r>
                <a:r>
                  <a:rPr lang="en-GB" sz="28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800" dirty="0"/>
                  <a:t>de ordem n, </a:t>
                </a:r>
                <a:r>
                  <a:rPr lang="en-GB" sz="2800" dirty="0" err="1"/>
                  <a:t>representada</a:t>
                </a:r>
                <a:r>
                  <a:rPr lang="en-GB" sz="2800" dirty="0"/>
                  <a:t>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800" b="1" dirty="0"/>
                  <a:t> </a:t>
                </a:r>
                <a:r>
                  <a:rPr lang="en-GB" sz="2800" dirty="0"/>
                  <a:t>(ou simplesmente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800" dirty="0"/>
                  <a:t>) é </a:t>
                </a:r>
                <a:r>
                  <a:rPr lang="en-GB" sz="2800" dirty="0" err="1"/>
                  <a:t>uma</a:t>
                </a:r>
                <a:r>
                  <a:rPr lang="en-GB" sz="2800" dirty="0"/>
                  <a:t> </a:t>
                </a:r>
                <a:r>
                  <a:rPr lang="en-GB" sz="2800" b="1" dirty="0" err="1"/>
                  <a:t>matriz</a:t>
                </a:r>
                <a:r>
                  <a:rPr lang="en-GB" sz="2800" b="1" dirty="0"/>
                  <a:t> diagonal </a:t>
                </a:r>
                <a14:m>
                  <m:oMath xmlns:m="http://schemas.openxmlformats.org/officeDocument/2006/math">
                    <m:r>
                      <a:rPr lang="pt-PT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800" b="1" dirty="0"/>
                  <a:t>-por-</a:t>
                </a:r>
                <a14:m>
                  <m:oMath xmlns:m="http://schemas.openxmlformats.org/officeDocument/2006/math">
                    <m:r>
                      <a:rPr lang="pt-PT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800" b="1" dirty="0"/>
                  <a:t> </a:t>
                </a:r>
                <a:r>
                  <a:rPr lang="en-GB" sz="2800" dirty="0" err="1"/>
                  <a:t>cujos</a:t>
                </a:r>
                <a:r>
                  <a:rPr lang="en-GB" sz="2800" dirty="0"/>
                  <a:t> </a:t>
                </a:r>
                <a:r>
                  <a:rPr lang="pt-PT" sz="2800" b="1" dirty="0"/>
                  <a:t>elementos principais </a:t>
                </a:r>
                <a:r>
                  <a:rPr lang="pt-PT" sz="2800" dirty="0"/>
                  <a:t>são </a:t>
                </a:r>
                <a:r>
                  <a:rPr lang="pt-PT" sz="2800" b="1" dirty="0"/>
                  <a:t>iguais a um</a:t>
                </a:r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38" y="802059"/>
                <a:ext cx="5992073" cy="1815882"/>
              </a:xfrm>
              <a:prstGeom prst="rect">
                <a:avLst/>
              </a:prstGeom>
              <a:blipFill>
                <a:blip r:embed="rId13"/>
                <a:stretch>
                  <a:fillRect l="-2035" t="-3367" r="-2136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23E01C7-245E-4540-B51E-7BF85BA2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811" y="865661"/>
            <a:ext cx="120456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29A5BC7-269E-4218-A6C7-9833858D6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32700"/>
              </p:ext>
            </p:extLst>
          </p:nvPr>
        </p:nvGraphicFramePr>
        <p:xfrm>
          <a:off x="8744650" y="602123"/>
          <a:ext cx="2714491" cy="229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14" imgW="1079500" imgH="914400" progId="Equation.DSMT4">
                  <p:embed/>
                </p:oleObj>
              </mc:Choice>
              <mc:Fallback>
                <p:oleObj name="Equation" r:id="rId14" imgW="1079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650" y="602123"/>
                        <a:ext cx="2714491" cy="2295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1EC0358-B19C-42DA-AAC6-AD1E0904F27A}"/>
              </a:ext>
            </a:extLst>
          </p:cNvPr>
          <p:cNvSpPr/>
          <p:nvPr/>
        </p:nvSpPr>
        <p:spPr>
          <a:xfrm>
            <a:off x="2124000" y="311733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0F26A57-ED4F-454E-B421-D92925BFEA58}"/>
              </a:ext>
            </a:extLst>
          </p:cNvPr>
          <p:cNvSpPr/>
          <p:nvPr/>
        </p:nvSpPr>
        <p:spPr>
          <a:xfrm>
            <a:off x="2364711" y="3266146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/>
              <p:nvPr/>
            </p:nvSpPr>
            <p:spPr>
              <a:xfrm>
                <a:off x="3627380" y="3304780"/>
                <a:ext cx="7496219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3304780"/>
                <a:ext cx="7496219" cy="14719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/>
              <p:nvPr/>
            </p:nvSpPr>
            <p:spPr>
              <a:xfrm>
                <a:off x="4709996" y="5204860"/>
                <a:ext cx="4899800" cy="10136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sz="24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996" y="5204860"/>
                <a:ext cx="4899800" cy="101361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317C5E59-41D0-43BA-9E0A-BBDDAE8A662A}"/>
              </a:ext>
            </a:extLst>
          </p:cNvPr>
          <p:cNvSpPr/>
          <p:nvPr/>
        </p:nvSpPr>
        <p:spPr>
          <a:xfrm>
            <a:off x="2124000" y="5277594"/>
            <a:ext cx="2585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/>
              <a:t>Representação da Matriz Identidade
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/>
              <p:nvPr/>
            </p:nvSpPr>
            <p:spPr>
              <a:xfrm>
                <a:off x="2956471" y="6267069"/>
                <a:ext cx="8640113" cy="60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/>
                  <a:t>Os elementos da matriz identidade são representados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:r>
                  <a:rPr lang="pt-PT" sz="1600" dirty="0"/>
                  <a:t>, geralmente reconhecidos como </a:t>
                </a:r>
                <a:r>
                  <a:rPr lang="en-GB" sz="1600" b="1" dirty="0" err="1"/>
                  <a:t>Símbolos</a:t>
                </a:r>
                <a:r>
                  <a:rPr lang="en-GB" sz="1600" b="1" dirty="0"/>
                  <a:t> de Kronecker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471" y="6267069"/>
                <a:ext cx="8640113" cy="608052"/>
              </a:xfrm>
              <a:prstGeom prst="rect">
                <a:avLst/>
              </a:prstGeom>
              <a:blipFill>
                <a:blip r:embed="rId18"/>
                <a:stretch>
                  <a:fillRect t="-2000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7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6" grpId="0" animBg="1"/>
      <p:bldP spid="37" grpId="0"/>
      <p:bldP spid="38" grpId="0"/>
      <p:bldP spid="26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1FE0D135-8B31-449F-83D4-364A1E13C0FB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CEEE0368-61A4-4D85-BA9A-A50B2EE75FD9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9E8A48E2-82F6-40F6-8001-2EF7EDA039F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A8273-AD29-4A34-9378-2C5CCDADD55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308FCDC-C3CA-46C0-9BEC-6DDF84DD6F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11AFB52F-F8F5-49F3-995D-40056A2933F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8B77A091-99F0-46FF-A294-D1B914FF06BF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29EB311E-2302-4A4D-84A0-24B1BAA6C93F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4BA178D1-5DEB-4C60-A823-73616F4900DB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919CDDD6-3574-46DA-9D9C-C951CFCE05BD}"/>
              </a:ext>
            </a:extLst>
          </p:cNvPr>
          <p:cNvSpPr/>
          <p:nvPr/>
        </p:nvSpPr>
        <p:spPr>
          <a:xfrm>
            <a:off x="2124000" y="472273"/>
            <a:ext cx="9803391" cy="327313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A7C581-822D-4D82-ABB9-110C1D0C785B}"/>
              </a:ext>
            </a:extLst>
          </p:cNvPr>
          <p:cNvSpPr/>
          <p:nvPr/>
        </p:nvSpPr>
        <p:spPr>
          <a:xfrm>
            <a:off x="2475689" y="865661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Escalar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pt-PT" sz="2400" dirty="0"/>
              <a:t>é uma </a:t>
            </a:r>
            <a:r>
              <a:rPr lang="pt-PT" sz="2400" b="1" dirty="0"/>
              <a:t>matriz diagonal </a:t>
            </a:r>
            <a:r>
              <a:rPr lang="pt-PT" sz="2400" dirty="0"/>
              <a:t>onde </a:t>
            </a:r>
            <a:r>
              <a:rPr lang="pt-PT" sz="2400" b="1" dirty="0"/>
              <a:t>todos os elementos principais são iguais</a:t>
            </a:r>
            <a:r>
              <a:rPr lang="pt-PT" sz="2400" dirty="0"/>
              <a:t> (constantes - real ou complexa</a:t>
            </a:r>
            <a:r>
              <a:rPr lang="en-GB" sz="2400" dirty="0"/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/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400" b="0" i="1" spc="-4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/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/>
                  <a:t>Uma matriz escalar pode ser escrita como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b="1" dirty="0"/>
                  <a:t> !</a:t>
                </a:r>
              </a:p>
              <a:p>
                <a:pPr algn="just"/>
                <a:r>
                  <a:rPr lang="en-GB" dirty="0"/>
                  <a:t>(</a:t>
                </a:r>
                <a:r>
                  <a:rPr lang="pt-PT" dirty="0"/>
                  <a:t>Ver a multiplicação de uma matriz por um escalar na </a:t>
                </a:r>
                <a:r>
                  <a:rPr lang="en-GB" dirty="0"/>
                  <a:t>Aula 5)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  <a:blipFill>
                <a:blip r:embed="rId13"/>
                <a:stretch>
                  <a:fillRect l="-1097" t="-6612" b="-12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60967CB-592B-4D87-9487-34D02ACF3F03}"/>
              </a:ext>
            </a:extLst>
          </p:cNvPr>
          <p:cNvSpPr/>
          <p:nvPr/>
        </p:nvSpPr>
        <p:spPr>
          <a:xfrm>
            <a:off x="2124000" y="461855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7B70BAD-DCEB-4A65-9683-61A08948524B}"/>
              </a:ext>
            </a:extLst>
          </p:cNvPr>
          <p:cNvSpPr/>
          <p:nvPr/>
        </p:nvSpPr>
        <p:spPr>
          <a:xfrm>
            <a:off x="2364711" y="4780841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/>
              <p:nvPr/>
            </p:nvSpPr>
            <p:spPr>
              <a:xfrm>
                <a:off x="3627380" y="4806000"/>
                <a:ext cx="6266203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4806000"/>
                <a:ext cx="6266203" cy="14719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/>
              <p:nvPr/>
            </p:nvSpPr>
            <p:spPr>
              <a:xfrm>
                <a:off x="8868895" y="1570193"/>
                <a:ext cx="242810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⋱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895" y="1570193"/>
                <a:ext cx="2428101" cy="14719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9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4A94444-5425-4EE2-A62B-88BD8E06162B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3406A754-30CE-4497-8173-99E686861B8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8B2891C5-724C-49ED-B086-8DE3D1908B11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DF82E5-57A8-4E36-A4FA-D796AC9C114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358BADA-E313-48E8-B26A-DB39B5FC9D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6AA03DC5-5DC9-4938-A394-F64561337F9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D3EF6342-F0EC-4AA2-8523-C22117FEF3D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BF2B9515-53E8-43B2-9B5D-BCF92A88D2BE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40F297BD-F1BD-46D2-937C-139B743BF2A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8ECCBFAE-DF50-4800-9D28-C9DFBDE867CB}"/>
              </a:ext>
            </a:extLst>
          </p:cNvPr>
          <p:cNvSpPr/>
          <p:nvPr/>
        </p:nvSpPr>
        <p:spPr>
          <a:xfrm>
            <a:off x="2124000" y="990001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67D044F-B4B0-4D95-9A32-1E0BE169D98B}"/>
              </a:ext>
            </a:extLst>
          </p:cNvPr>
          <p:cNvSpPr/>
          <p:nvPr/>
        </p:nvSpPr>
        <p:spPr>
          <a:xfrm>
            <a:off x="2475689" y="1383388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Nula</a:t>
            </a:r>
            <a:r>
              <a:rPr lang="en-GB" sz="2400" dirty="0"/>
              <a:t> </a:t>
            </a:r>
            <a:r>
              <a:rPr lang="pt-PT" sz="2400" dirty="0"/>
              <a:t>é uma matriz de qualquer tipo ou forma onde </a:t>
            </a:r>
            <a:r>
              <a:rPr lang="pt-PT" sz="2400" b="1" dirty="0"/>
              <a:t>todos os elementos são zero</a:t>
            </a:r>
            <a:r>
              <a:rPr lang="en-GB" sz="2400" dirty="0"/>
              <a:t>.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ECC1068-B3D7-4D0F-AA18-AC05E813DFBA}"/>
              </a:ext>
            </a:extLst>
          </p:cNvPr>
          <p:cNvSpPr/>
          <p:nvPr/>
        </p:nvSpPr>
        <p:spPr>
          <a:xfrm>
            <a:off x="2124000" y="2877388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638C67E-2F63-4B7C-A3C2-42DCCFD20A63}"/>
              </a:ext>
            </a:extLst>
          </p:cNvPr>
          <p:cNvSpPr/>
          <p:nvPr/>
        </p:nvSpPr>
        <p:spPr>
          <a:xfrm>
            <a:off x="2364711" y="303967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/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  <a:blipFill>
                <a:blip r:embed="rId12"/>
                <a:stretch>
                  <a:fillRect r="-1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/>
              <p:nvPr/>
            </p:nvSpPr>
            <p:spPr>
              <a:xfrm>
                <a:off x="5088753" y="5707835"/>
                <a:ext cx="4206907" cy="832924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53" y="5707835"/>
                <a:ext cx="4206907" cy="83292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E56949A-876C-4CEE-ADB2-B2AFCB5A3F35}"/>
                  </a:ext>
                </a:extLst>
              </p:cNvPr>
              <p:cNvSpPr/>
              <p:nvPr/>
            </p:nvSpPr>
            <p:spPr>
              <a:xfrm>
                <a:off x="2364711" y="4736627"/>
                <a:ext cx="91415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/>
                  <a:t>Essas matrizes são comumente representadas por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“ </m:t>
                    </m:r>
                  </m:oMath>
                </a14:m>
                <a:r>
                  <a:rPr lang="en-GB" sz="2400" b="1" dirty="0"/>
                  <a:t>maiúsculo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representando</a:t>
                </a:r>
                <a:r>
                  <a:rPr lang="en-GB" sz="2400" dirty="0"/>
                  <a:t> o </a:t>
                </a:r>
                <a:r>
                  <a:rPr lang="en-GB" sz="2400" b="1" dirty="0"/>
                  <a:t>"zero“ das </a:t>
                </a:r>
                <a:r>
                  <a:rPr lang="en-GB" sz="2400" b="1" dirty="0" err="1"/>
                  <a:t>matrizes</a:t>
                </a:r>
                <a:r>
                  <a:rPr lang="en-GB" sz="2400" b="1" dirty="0"/>
                  <a:t>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E56949A-876C-4CEE-ADB2-B2AFCB5A3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11" y="4736627"/>
                <a:ext cx="9141585" cy="830997"/>
              </a:xfrm>
              <a:prstGeom prst="rect">
                <a:avLst/>
              </a:prstGeom>
              <a:blipFill>
                <a:blip r:embed="rId14"/>
                <a:stretch>
                  <a:fillRect l="-1067" t="-5882" r="-1000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7" grpId="0"/>
      <p:bldP spid="38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C5887E52-AEE1-494A-A80B-35535ED15F5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6E2960E4-D918-4746-95EB-65A660F041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2B508F29-3E3B-4CF3-A075-2481E7DB7E0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78DC2CCF-CD3C-4796-8FC7-17C802E04E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1246BA1D-D12F-4736-95D2-A4C54FAFFE7E}"/>
              </a:ext>
            </a:extLst>
          </p:cNvPr>
          <p:cNvSpPr/>
          <p:nvPr/>
        </p:nvSpPr>
        <p:spPr>
          <a:xfrm>
            <a:off x="2126896" y="741169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93454D8-339F-45D2-AB0B-CFD4C19B12D3}"/>
              </a:ext>
            </a:extLst>
          </p:cNvPr>
          <p:cNvSpPr/>
          <p:nvPr/>
        </p:nvSpPr>
        <p:spPr>
          <a:xfrm>
            <a:off x="2126896" y="888004"/>
            <a:ext cx="9803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IMPORTANTE – antes de “</a:t>
            </a:r>
            <a:r>
              <a:rPr lang="en-GB" sz="2400" b="1" i="1" dirty="0">
                <a:solidFill>
                  <a:srgbClr val="F25E4F"/>
                </a:solidFill>
              </a:rPr>
              <a:t>Try it”</a:t>
            </a:r>
            <a:r>
              <a:rPr lang="en-GB" sz="2400" b="1" dirty="0">
                <a:solidFill>
                  <a:srgbClr val="F25E4F"/>
                </a:solidFill>
              </a:rPr>
              <a:t>!</a:t>
            </a:r>
            <a:endParaRPr lang="en-GB" sz="2400" dirty="0"/>
          </a:p>
          <a:p>
            <a:pPr algn="ctr"/>
            <a:r>
              <a:rPr lang="pt-PT" sz="2400" dirty="0"/>
              <a:t>Todas as definições/designações apresentadas</a:t>
            </a:r>
            <a:r>
              <a:rPr lang="en-GB" sz="2400" dirty="0"/>
              <a:t> “</a:t>
            </a:r>
            <a:r>
              <a:rPr lang="en-GB" sz="2400" b="1" dirty="0" err="1"/>
              <a:t>não</a:t>
            </a:r>
            <a:r>
              <a:rPr lang="en-GB" sz="2400" b="1" dirty="0"/>
              <a:t> </a:t>
            </a:r>
            <a:r>
              <a:rPr lang="en-GB" sz="2400" b="1" dirty="0" err="1"/>
              <a:t>são</a:t>
            </a:r>
            <a:r>
              <a:rPr lang="en-GB" sz="2400" b="1" dirty="0"/>
              <a:t> </a:t>
            </a:r>
            <a:r>
              <a:rPr lang="en-GB" sz="2400" b="1" dirty="0" err="1"/>
              <a:t>exclusivas</a:t>
            </a:r>
            <a:r>
              <a:rPr lang="en-GB" sz="2400" dirty="0"/>
              <a:t>” </a:t>
            </a:r>
            <a:r>
              <a:rPr lang="pt-PT" sz="2400" dirty="0"/>
              <a:t>no sentido de que uma única matriz pode ser "classificada" de várias formas</a:t>
            </a:r>
            <a:r>
              <a:rPr lang="en-GB" sz="2400" dirty="0"/>
              <a:t>!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BB1DE87-EA0B-44AD-B4CD-195B97F2A1CE}"/>
              </a:ext>
            </a:extLst>
          </p:cNvPr>
          <p:cNvSpPr/>
          <p:nvPr/>
        </p:nvSpPr>
        <p:spPr>
          <a:xfrm>
            <a:off x="2126897" y="2538000"/>
            <a:ext cx="5710818" cy="3983380"/>
          </a:xfrm>
          <a:prstGeom prst="roundRect">
            <a:avLst>
              <a:gd name="adj" fmla="val 850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98D8799-4618-466B-A05B-60696A66CC24}"/>
              </a:ext>
            </a:extLst>
          </p:cNvPr>
          <p:cNvSpPr/>
          <p:nvPr/>
        </p:nvSpPr>
        <p:spPr>
          <a:xfrm>
            <a:off x="2429322" y="2700283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E68BF6E-A4BC-4AC1-AC75-29CE6092EC1F}"/>
              </a:ext>
            </a:extLst>
          </p:cNvPr>
          <p:cNvSpPr/>
          <p:nvPr/>
        </p:nvSpPr>
        <p:spPr>
          <a:xfrm>
            <a:off x="2387745" y="3207781"/>
            <a:ext cx="9141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/>
              <a:t>Considere</a:t>
            </a:r>
            <a:r>
              <a:rPr lang="en-GB" sz="2000" dirty="0"/>
              <a:t> a </a:t>
            </a:r>
            <a:r>
              <a:rPr lang="pt-PT" sz="2000" b="1" dirty="0"/>
              <a:t>matriz quadrada nula da ordem 3</a:t>
            </a:r>
            <a:r>
              <a:rPr lang="en-GB" sz="2000" dirty="0"/>
              <a:t>: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/>
              <p:nvPr/>
            </p:nvSpPr>
            <p:spPr>
              <a:xfrm>
                <a:off x="2458036" y="4250127"/>
                <a:ext cx="2018566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36" y="4250127"/>
                <a:ext cx="2018566" cy="12317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85E4D442-C0C7-4DBF-B663-284B19154D09}"/>
              </a:ext>
            </a:extLst>
          </p:cNvPr>
          <p:cNvSpPr/>
          <p:nvPr/>
        </p:nvSpPr>
        <p:spPr>
          <a:xfrm>
            <a:off x="2387744" y="3699797"/>
            <a:ext cx="49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Esta</a:t>
            </a:r>
            <a:r>
              <a:rPr lang="en-GB" sz="2400" dirty="0"/>
              <a:t> </a:t>
            </a:r>
            <a:r>
              <a:rPr lang="en-GB" sz="2400" dirty="0" err="1"/>
              <a:t>matriz</a:t>
            </a:r>
            <a:r>
              <a:rPr lang="en-GB" sz="2400" dirty="0"/>
              <a:t> é:</a:t>
            </a:r>
            <a:endParaRPr lang="en-GB" sz="2400" b="1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DF9E2A2-E891-4829-9951-DE993928FBF8}"/>
              </a:ext>
            </a:extLst>
          </p:cNvPr>
          <p:cNvSpPr/>
          <p:nvPr/>
        </p:nvSpPr>
        <p:spPr>
          <a:xfrm>
            <a:off x="4569747" y="3970612"/>
            <a:ext cx="2795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Triangular Superior 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A854322-ABC4-42BC-8505-C4A4FC4DA315}"/>
              </a:ext>
            </a:extLst>
          </p:cNvPr>
          <p:cNvSpPr/>
          <p:nvPr/>
        </p:nvSpPr>
        <p:spPr>
          <a:xfrm>
            <a:off x="4569747" y="4464294"/>
            <a:ext cx="2795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Triangular Inferior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99C342C-4457-45AC-857C-1CD6C10724AC}"/>
              </a:ext>
            </a:extLst>
          </p:cNvPr>
          <p:cNvSpPr/>
          <p:nvPr/>
        </p:nvSpPr>
        <p:spPr>
          <a:xfrm>
            <a:off x="4569747" y="4939475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Diagonal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28FC49A-282D-4FB0-A82F-6B174409D1FC}"/>
              </a:ext>
            </a:extLst>
          </p:cNvPr>
          <p:cNvSpPr/>
          <p:nvPr/>
        </p:nvSpPr>
        <p:spPr>
          <a:xfrm>
            <a:off x="4549929" y="5464978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Escalar</a:t>
            </a:r>
            <a:endParaRPr lang="en-GB" sz="2400" b="1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CDF47C3-E295-42C7-8523-6849EE65E465}"/>
              </a:ext>
            </a:extLst>
          </p:cNvPr>
          <p:cNvSpPr/>
          <p:nvPr/>
        </p:nvSpPr>
        <p:spPr>
          <a:xfrm>
            <a:off x="8066875" y="4634660"/>
            <a:ext cx="3863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/>
              <a:t>No entanto, nenhuma dessas quatro opções é suficiente para a definir corretamente como "</a:t>
            </a:r>
            <a:r>
              <a:rPr lang="pt-PT" sz="2400" b="1" dirty="0"/>
              <a:t>matriz nula</a:t>
            </a:r>
            <a:r>
              <a:rPr lang="pt-PT" sz="2400" dirty="0"/>
              <a:t>" faz</a:t>
            </a:r>
            <a:r>
              <a:rPr lang="en-GB" sz="2400" dirty="0"/>
              <a:t>!!</a:t>
            </a:r>
            <a:endParaRPr lang="en-GB" sz="2400" b="1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A1DB203-924C-42F4-B677-46FA7C2AC129}"/>
              </a:ext>
            </a:extLst>
          </p:cNvPr>
          <p:cNvSpPr/>
          <p:nvPr/>
        </p:nvSpPr>
        <p:spPr>
          <a:xfrm>
            <a:off x="7996595" y="2528068"/>
            <a:ext cx="406594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F25E4F"/>
                </a:solidFill>
              </a:rPr>
              <a:t>Todos os elementos abaixo da diagonal principal são nulos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E90A7D9-83AB-4197-B35D-F4ADEDF93A09}"/>
              </a:ext>
            </a:extLst>
          </p:cNvPr>
          <p:cNvSpPr/>
          <p:nvPr/>
        </p:nvSpPr>
        <p:spPr>
          <a:xfrm>
            <a:off x="2566223" y="5969996"/>
            <a:ext cx="42991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29A6FF"/>
                </a:solidFill>
              </a:rPr>
              <a:t>(</a:t>
            </a:r>
            <a:r>
              <a:rPr lang="en-GB" b="1" dirty="0" err="1">
                <a:solidFill>
                  <a:srgbClr val="29A6FF"/>
                </a:solidFill>
              </a:rPr>
              <a:t>Clica</a:t>
            </a:r>
            <a:r>
              <a:rPr lang="en-GB" b="1" dirty="0">
                <a:solidFill>
                  <a:srgbClr val="29A6FF"/>
                </a:solidFill>
              </a:rPr>
              <a:t> </a:t>
            </a:r>
            <a:r>
              <a:rPr lang="en-GB" b="1" dirty="0" err="1">
                <a:solidFill>
                  <a:srgbClr val="29A6FF"/>
                </a:solidFill>
              </a:rPr>
              <a:t>sobre</a:t>
            </a:r>
            <a:r>
              <a:rPr lang="en-GB" b="1" dirty="0">
                <a:solidFill>
                  <a:srgbClr val="29A6FF"/>
                </a:solidFill>
              </a:rPr>
              <a:t> </a:t>
            </a:r>
            <a:r>
              <a:rPr lang="en-GB" b="1" dirty="0" err="1">
                <a:solidFill>
                  <a:srgbClr val="29A6FF"/>
                </a:solidFill>
              </a:rPr>
              <a:t>cada</a:t>
            </a:r>
            <a:r>
              <a:rPr lang="en-GB" b="1" dirty="0">
                <a:solidFill>
                  <a:srgbClr val="29A6FF"/>
                </a:solidFill>
              </a:rPr>
              <a:t> </a:t>
            </a:r>
            <a:r>
              <a:rPr lang="en-GB" b="1" dirty="0" err="1">
                <a:solidFill>
                  <a:srgbClr val="29A6FF"/>
                </a:solidFill>
              </a:rPr>
              <a:t>nome</a:t>
            </a:r>
            <a:r>
              <a:rPr lang="en-GB" b="1" dirty="0">
                <a:solidFill>
                  <a:srgbClr val="29A6FF"/>
                </a:solidFill>
              </a:rPr>
              <a:t> para </a:t>
            </a:r>
            <a:r>
              <a:rPr lang="en-GB" b="1" dirty="0" err="1">
                <a:solidFill>
                  <a:srgbClr val="29A6FF"/>
                </a:solidFill>
              </a:rPr>
              <a:t>ver</a:t>
            </a:r>
            <a:r>
              <a:rPr lang="en-GB" b="1" dirty="0">
                <a:solidFill>
                  <a:srgbClr val="29A6FF"/>
                </a:solidFill>
              </a:rPr>
              <a:t> </a:t>
            </a:r>
            <a:r>
              <a:rPr lang="en-GB" b="1" dirty="0" err="1">
                <a:solidFill>
                  <a:srgbClr val="29A6FF"/>
                </a:solidFill>
              </a:rPr>
              <a:t>porquê</a:t>
            </a:r>
            <a:r>
              <a:rPr lang="en-GB" b="1" dirty="0">
                <a:solidFill>
                  <a:srgbClr val="29A6FF"/>
                </a:solidFill>
              </a:rPr>
              <a:t>!)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36C5689-DB4C-4AF0-8B10-EDB4DC3AFD06}"/>
              </a:ext>
            </a:extLst>
          </p:cNvPr>
          <p:cNvSpPr/>
          <p:nvPr/>
        </p:nvSpPr>
        <p:spPr>
          <a:xfrm>
            <a:off x="7989852" y="2840851"/>
            <a:ext cx="406594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accent2"/>
                </a:solidFill>
              </a:rPr>
              <a:t>Todos os elementos acima da diagonal principal são nulos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EE3FF2B-20A1-4B97-9032-0F407A6DBD87}"/>
              </a:ext>
            </a:extLst>
          </p:cNvPr>
          <p:cNvSpPr/>
          <p:nvPr/>
        </p:nvSpPr>
        <p:spPr>
          <a:xfrm>
            <a:off x="8125867" y="3171881"/>
            <a:ext cx="392993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accent6"/>
                </a:solidFill>
              </a:rPr>
              <a:t>Todos os elementos não principais são zero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D2D3C278-C1F4-48A4-BBF3-9F2313813D4C}"/>
              </a:ext>
            </a:extLst>
          </p:cNvPr>
          <p:cNvSpPr/>
          <p:nvPr/>
        </p:nvSpPr>
        <p:spPr>
          <a:xfrm>
            <a:off x="7989852" y="3496808"/>
            <a:ext cx="407269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70C0"/>
                </a:solidFill>
              </a:rPr>
              <a:t>Matriz</a:t>
            </a:r>
            <a:r>
              <a:rPr lang="en-GB" sz="2400" b="1" dirty="0">
                <a:solidFill>
                  <a:srgbClr val="0070C0"/>
                </a:solidFill>
              </a:rPr>
              <a:t> Diagonal com </a:t>
            </a:r>
            <a:r>
              <a:rPr lang="en-GB" sz="2400" b="1" dirty="0" err="1">
                <a:solidFill>
                  <a:srgbClr val="0070C0"/>
                </a:solidFill>
              </a:rPr>
              <a:t>todos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os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elementos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principais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iguais</a:t>
            </a:r>
            <a:r>
              <a:rPr lang="en-GB" sz="2400" b="1" dirty="0">
                <a:solidFill>
                  <a:srgbClr val="0070C0"/>
                </a:solidFill>
              </a:rPr>
              <a:t> (k=0)</a:t>
            </a:r>
          </a:p>
        </p:txBody>
      </p:sp>
    </p:spTree>
    <p:extLst>
      <p:ext uri="{BB962C8B-B14F-4D97-AF65-F5344CB8AC3E}">
        <p14:creationId xmlns:p14="http://schemas.microsoft.com/office/powerpoint/2010/main" val="18332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C5887E52-AEE1-494A-A80B-35535ED15F5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6E2960E4-D918-4746-95EB-65A660F041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2B508F29-3E3B-4CF3-A075-2481E7DB7E0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78DC2CCF-CD3C-4796-8FC7-17C802E04E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31" name="Retângulo: Cantos Arredondados 30">
            <a:hlinkClick r:id="rId12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21" name="Imagem 20" descr="Uma imagem com edifício&#10;&#10;Descrição gerada automaticamente">
            <a:extLst>
              <a:ext uri="{FF2B5EF4-FFF2-40B4-BE49-F238E27FC236}">
                <a16:creationId xmlns:a16="http://schemas.microsoft.com/office/drawing/2014/main" id="{9167D9FF-0665-4F8B-8CD3-96A0607B34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65" y="1350000"/>
            <a:ext cx="5402428" cy="5117340"/>
          </a:xfrm>
          <a:prstGeom prst="rect">
            <a:avLst/>
          </a:prstGeom>
        </p:spPr>
      </p:pic>
      <p:sp>
        <p:nvSpPr>
          <p:cNvPr id="22" name="Bolha de Pensamento: Nuvem 21">
            <a:extLst>
              <a:ext uri="{FF2B5EF4-FFF2-40B4-BE49-F238E27FC236}">
                <a16:creationId xmlns:a16="http://schemas.microsoft.com/office/drawing/2014/main" id="{F8BB2D8A-008F-49AC-B32E-B65050D5F5B7}"/>
              </a:ext>
            </a:extLst>
          </p:cNvPr>
          <p:cNvSpPr/>
          <p:nvPr/>
        </p:nvSpPr>
        <p:spPr>
          <a:xfrm>
            <a:off x="3171224" y="87549"/>
            <a:ext cx="3343066" cy="1633098"/>
          </a:xfrm>
          <a:prstGeom prst="cloudCallout">
            <a:avLst>
              <a:gd name="adj1" fmla="val -23591"/>
              <a:gd name="adj2" fmla="val 81819"/>
            </a:avLst>
          </a:prstGeom>
          <a:solidFill>
            <a:srgbClr val="F6FA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C06C18F-2597-4F31-86F2-784ADAFA72A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588">
            <a:off x="3629543" y="620327"/>
            <a:ext cx="532592" cy="6507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4055722" y="178791"/>
            <a:ext cx="2255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Pega numa folha de 
    papel e num lápis 
antes de começares!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E414DD-CFD3-4E38-AC0F-5CEDDDCA4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5" y="2164207"/>
            <a:ext cx="12630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C5887E52-AEE1-494A-A80B-35535ED15F5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6E2960E4-D918-4746-95EB-65A660F041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2B508F29-3E3B-4CF3-A075-2481E7DB7E0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78DC2CCF-CD3C-4796-8FC7-17C802E04E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31" name="Retângulo: Cantos Arredondados 30">
            <a:hlinkClick r:id="rId12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F6FC72B0-1ACA-4D7D-8927-38C43314C5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SPRING_QUIZ_SHAPE1">
            <a:extLst>
              <a:ext uri="{FF2B5EF4-FFF2-40B4-BE49-F238E27FC236}">
                <a16:creationId xmlns:a16="http://schemas.microsoft.com/office/drawing/2014/main" id="{18780F3E-D2B5-45D7-AF76-B9F28288E64E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967B57D9-36F6-4AB1-866C-30B6EDF99CAA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67A1EC7A-4788-4D25-B1DE-4EF93B7D86FC}"/>
              </a:ext>
            </a:extLst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644B77F3-D3CF-4A9F-B106-2DEB61B9A2A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00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16358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gostado!</a:t>
            </a:r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3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1C17BDC5-0DC3-4B30-88F3-C807AC9F52F6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27C36EB6-31D2-4BD4-AACF-87C89A977965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9" action="ppaction://hlinksldjump"/>
            <a:extLst>
              <a:ext uri="{FF2B5EF4-FFF2-40B4-BE49-F238E27FC236}">
                <a16:creationId xmlns:a16="http://schemas.microsoft.com/office/drawing/2014/main" id="{07608B2A-29B1-49DE-8B25-29FB0F8EA9E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B54126E-E8CA-400A-9A15-A9A4DC23CF11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B3728FA-E223-468C-B042-0B91EB1A971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0C99F182-514E-4B95-8832-3F78909A5AB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32" name="Retângulo: Cantos Arredondados 31">
            <a:hlinkClick r:id="rId12" action="ppaction://hlinksldjump"/>
            <a:extLst>
              <a:ext uri="{FF2B5EF4-FFF2-40B4-BE49-F238E27FC236}">
                <a16:creationId xmlns:a16="http://schemas.microsoft.com/office/drawing/2014/main" id="{0E22ADC2-E085-413C-AAA9-87BD455801E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33" name="Retângulo: Cantos Arredondados 32">
            <a:hlinkClick r:id="rId13" action="ppaction://hlinksldjump"/>
            <a:extLst>
              <a:ext uri="{FF2B5EF4-FFF2-40B4-BE49-F238E27FC236}">
                <a16:creationId xmlns:a16="http://schemas.microsoft.com/office/drawing/2014/main" id="{653EE950-1843-4BC1-A6CB-0C5C7D45D929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36" name="Retângulo: Cantos Arredondados 35">
            <a:hlinkClick r:id="rId14" action="ppaction://hlinksldjump"/>
            <a:extLst>
              <a:ext uri="{FF2B5EF4-FFF2-40B4-BE49-F238E27FC236}">
                <a16:creationId xmlns:a16="http://schemas.microsoft.com/office/drawing/2014/main" id="{286386F9-E081-41B8-9405-815177037E8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9AD9A5-D4D3-4B04-B863-BAA007015B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24" y="1936102"/>
            <a:ext cx="12887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Ao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trabalhar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com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Quadradas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uma vez que o número de linhas é igual ao número de colunas</a:t>
                </a:r>
                <a:r>
                  <a:rPr lang="en-GB" sz="2400" dirty="0"/>
                  <a:t>, </a:t>
                </a:r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só é necessário referir um número para identificar o seu tamanho, nomeadamente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GB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Dimensão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Ordem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4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6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24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25" name="Retângulo: Cantos Arredondados 24">
            <a:hlinkClick r:id="rId12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Matrizes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Quadradas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Alguns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Elementos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Especiais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7C6B7E7-BE0F-49A6-8D96-B348841B76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61" y="3672000"/>
            <a:ext cx="18630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  <p:bldP spid="26" grpId="0"/>
      <p:bldP spid="3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Ao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trabalhar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com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Quadradas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uma vez que o número de linhas é igual ao número de colunas</a:t>
                </a:r>
                <a:r>
                  <a:rPr lang="en-GB" sz="2400" dirty="0"/>
                  <a:t>, </a:t>
                </a:r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só é necessário referir um número para identificar o seu tamanho, nomeadamente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GB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Dimensão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Ordem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3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5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Matrizes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Quadradas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Alguns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Elementos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Especiais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/entradas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isto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é,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onde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d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esignam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-s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e por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elementos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diagonais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elementos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principais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da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  <a:blipFill>
                <a:blip r:embed="rId12"/>
                <a:stretch>
                  <a:fillRect l="-1556" t="-3053" r="-1778" b="-8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168875"/>
            <a:ext cx="5490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diagonal da matriz também se designa por </a:t>
            </a:r>
            <a:r>
              <a:rPr lang="en-GB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 principal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/>
              <p:nvPr/>
            </p:nvSpPr>
            <p:spPr>
              <a:xfrm>
                <a:off x="2363511" y="5085897"/>
                <a:ext cx="9455004" cy="1201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soma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dos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principais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de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quadrada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designa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-se por </a:t>
                </a:r>
                <a:r>
                  <a:rPr lang="en-GB" sz="2400" b="1" dirty="0" err="1">
                    <a:solidFill>
                      <a:srgbClr val="F25E4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Traço</a:t>
                </a:r>
                <a:r>
                  <a:rPr lang="en-GB" sz="2400" b="1" dirty="0">
                    <a:solidFill>
                      <a:srgbClr val="F25E4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 </a:t>
                </a:r>
                <a:r>
                  <a:rPr lang="en-GB" sz="2400" b="1" dirty="0" err="1">
                    <a:solidFill>
                      <a:srgbClr val="F25E4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Matriz</a:t>
                </a:r>
                <a:r>
                  <a:rPr lang="en-GB" sz="2400" b="1" dirty="0">
                    <a:solidFill>
                      <a:srgbClr val="F25E4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</a:t>
                </a:r>
                <a:r>
                  <a:rPr lang="en-GB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representa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-se por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pt-PT" sz="2400" b="1" i="1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sz="2400" b="1" i="1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GB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isto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é:</a:t>
                </a:r>
              </a:p>
              <a:p>
                <a:pPr algn="just"/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PT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𝒊𝒊</m:t>
                            </m:r>
                          </m:sub>
                        </m:sSub>
                      </m:e>
                    </m:nary>
                    <m:r>
                      <a:rPr lang="pt-PT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5085897"/>
                <a:ext cx="9455004" cy="1201932"/>
              </a:xfrm>
              <a:prstGeom prst="rect">
                <a:avLst/>
              </a:prstGeom>
              <a:blipFill>
                <a:blip r:embed="rId15"/>
                <a:stretch>
                  <a:fillRect l="-903" t="-4061" r="-967" b="-74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1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53942" y="1271742"/>
            <a:ext cx="9111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>
                <a:solidFill>
                  <a:sysClr val="windowText" lastClr="000000"/>
                </a:solidFill>
              </a:rPr>
              <a:t>Ao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trabalhar</a:t>
            </a:r>
            <a:r>
              <a:rPr lang="en-GB" sz="2400" dirty="0">
                <a:solidFill>
                  <a:sysClr val="windowText" lastClr="000000"/>
                </a:solidFill>
              </a:rPr>
              <a:t> com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Matrizes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Quadradas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pt-PT" sz="2400" dirty="0">
                <a:solidFill>
                  <a:sysClr val="windowText" lastClr="000000"/>
                </a:solidFill>
              </a:rPr>
              <a:t>uma vez que o número de linhas é igual ao número de colunas</a:t>
            </a:r>
            <a:r>
              <a:rPr lang="en-GB" sz="2400" dirty="0"/>
              <a:t>, 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 é necessário referir um número para identificar o seu tamanho, nomeadamente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Dimensão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Ordem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𝒏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17" name="Retângulo: Cantos Arredondados 16">
            <a:hlinkClick r:id="rId3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4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5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Matrizes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Quadradas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Alguns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Elementos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Especiais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Os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/entradas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isto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é,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onde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 err="1">
                    <a:solidFill>
                      <a:sysClr val="windowText" lastClr="000000"/>
                    </a:solidFill>
                  </a:rPr>
                  <a:t>designam-s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e por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elementos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diagonais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elementos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principais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da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  <a:blipFill>
                <a:blip r:embed="rId11"/>
                <a:stretch>
                  <a:fillRect l="-1556" t="-3053" r="-1778" b="-8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/>
              <p:nvPr/>
            </p:nvSpPr>
            <p:spPr>
              <a:xfrm>
                <a:off x="2321847" y="5268678"/>
                <a:ext cx="9403655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ysClr val="windowText" lastClr="000000"/>
                    </a:solidFill>
                  </a:rPr>
                  <a:t>A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outra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diagonal – 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diagonal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secundária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– </a:t>
                </a:r>
                <a:r>
                  <a:rPr lang="pt-PT" sz="2000" dirty="0">
                    <a:solidFill>
                      <a:sysClr val="windowText" lastClr="000000"/>
                    </a:solidFill>
                  </a:rPr>
                  <a:t>não é muito utilizada ou mencionada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pPr algn="ctr"/>
                <a:r>
                  <a:rPr lang="en-GB" sz="2000" dirty="0" err="1">
                    <a:solidFill>
                      <a:sysClr val="windowText" lastClr="000000"/>
                    </a:solidFill>
                  </a:rPr>
                  <a:t>Os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índices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dos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seus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verificam a relação: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47" y="5268678"/>
                <a:ext cx="9403655" cy="732573"/>
              </a:xfrm>
              <a:prstGeom prst="rect">
                <a:avLst/>
              </a:prstGeom>
              <a:blipFill>
                <a:blip r:embed="rId14"/>
                <a:stretch>
                  <a:fillRect t="-4167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168875"/>
            <a:ext cx="5490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diagonal da matriz também se designa por </a:t>
            </a:r>
            <a:r>
              <a:rPr lang="en-GB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 principal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D6A8C2E1-F033-44CD-948A-66F63FA78EF6}"/>
              </a:ext>
            </a:extLst>
          </p:cNvPr>
          <p:cNvSpPr/>
          <p:nvPr/>
        </p:nvSpPr>
        <p:spPr>
          <a:xfrm rot="3711303" flipV="1">
            <a:off x="9611547" y="1827993"/>
            <a:ext cx="453433" cy="3317464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animBg="1"/>
      <p:bldP spid="31" grpId="0"/>
      <p:bldP spid="4" grpId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Triangular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Triangular Superior </a:t>
            </a:r>
            <a:r>
              <a:rPr lang="pt-PT" sz="2400" dirty="0">
                <a:solidFill>
                  <a:sysClr val="windowText" lastClr="000000"/>
                </a:solidFill>
              </a:rPr>
              <a:t>é uma matriz quadrada onde </a:t>
            </a:r>
            <a:r>
              <a:rPr lang="pt-PT" sz="2400" b="1" dirty="0"/>
              <a:t>todos os elementos abaixo da diagonal principal são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90961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90961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20057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83944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099" y="238383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/>
      <p:bldP spid="2" grpId="0"/>
      <p:bldP spid="56" grpId="0"/>
      <p:bldP spid="3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  <a:blipFill>
                <a:blip r:embed="rId12"/>
                <a:stretch>
                  <a:fillRect r="-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Triangular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Triangular Superior </a:t>
            </a:r>
            <a:r>
              <a:rPr lang="pt-PT" sz="2400" dirty="0">
                <a:solidFill>
                  <a:sysClr val="windowText" lastClr="000000"/>
                </a:solidFill>
              </a:rPr>
              <a:t>é uma matriz quadrada onde </a:t>
            </a:r>
            <a:r>
              <a:rPr lang="pt-PT" sz="2400" b="1" dirty="0"/>
              <a:t>todos os elementos abaixo da diagonal principal são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90961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90961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20057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83944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099" y="238383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488417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é triangular superior se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488417" cy="609719"/>
              </a:xfrm>
              <a:prstGeom prst="rect">
                <a:avLst/>
              </a:prstGeom>
              <a:blipFill>
                <a:blip r:embed="rId14"/>
                <a:stretch>
                  <a:fillRect t="-3000" r="-778" b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4706266" y="2977491"/>
                <a:ext cx="3151177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para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todo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266" y="2977491"/>
                <a:ext cx="3151177" cy="496674"/>
              </a:xfrm>
              <a:prstGeom prst="rect">
                <a:avLst/>
              </a:prstGeom>
              <a:blipFill>
                <a:blip r:embed="rId15"/>
                <a:stretch>
                  <a:fillRect t="-7143" r="-96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2364711" y="1911823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Neste </a:t>
            </a:r>
            <a:r>
              <a:rPr lang="en-GB" sz="2400" dirty="0" err="1">
                <a:solidFill>
                  <a:sysClr val="windowText" lastClr="000000"/>
                </a:solidFill>
              </a:rPr>
              <a:t>sentido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ysClr val="windowText" lastClr="000000"/>
                </a:solidFill>
              </a:rPr>
              <a:t>Note</a:t>
            </a:r>
            <a:r>
              <a:rPr lang="en-GB" sz="2400" dirty="0">
                <a:solidFill>
                  <a:sysClr val="windowText" lastClr="000000"/>
                </a:solidFill>
              </a:rPr>
              <a:t> que </a:t>
            </a:r>
            <a:r>
              <a:rPr lang="en-GB" sz="2400" dirty="0" err="1">
                <a:solidFill>
                  <a:sysClr val="windowText" lastClr="000000"/>
                </a:solidFill>
              </a:rPr>
              <a:t>não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há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qualquer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referência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aos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elementos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principais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ou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ysClr val="windowText" lastClr="000000"/>
                </a:solidFill>
              </a:rPr>
              <a:t>a outros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elementos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que podem, também, ser nulos (ou não)</a:t>
            </a:r>
            <a:r>
              <a:rPr lang="en-GB" sz="2400" dirty="0">
                <a:solidFill>
                  <a:sysClr val="windowText" lastClr="000000"/>
                </a:solidFill>
              </a:rPr>
              <a:t>!</a:t>
            </a:r>
          </a:p>
        </p:txBody>
      </p:sp>
      <p:sp>
        <p:nvSpPr>
          <p:cNvPr id="32" name="Triângulo retângulo 31">
            <a:extLst>
              <a:ext uri="{FF2B5EF4-FFF2-40B4-BE49-F238E27FC236}">
                <a16:creationId xmlns:a16="http://schemas.microsoft.com/office/drawing/2014/main" id="{0CB91601-D080-4BE7-BE03-BEBE0E48A36E}"/>
              </a:ext>
            </a:extLst>
          </p:cNvPr>
          <p:cNvSpPr/>
          <p:nvPr/>
        </p:nvSpPr>
        <p:spPr>
          <a:xfrm>
            <a:off x="4180954" y="4641969"/>
            <a:ext cx="580098" cy="48923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iângulo retângulo 32">
            <a:extLst>
              <a:ext uri="{FF2B5EF4-FFF2-40B4-BE49-F238E27FC236}">
                <a16:creationId xmlns:a16="http://schemas.microsoft.com/office/drawing/2014/main" id="{88AA6A3E-EEB2-4BCB-9102-E4C405FEB06F}"/>
              </a:ext>
            </a:extLst>
          </p:cNvPr>
          <p:cNvSpPr/>
          <p:nvPr/>
        </p:nvSpPr>
        <p:spPr>
          <a:xfrm>
            <a:off x="5710169" y="4447794"/>
            <a:ext cx="1263386" cy="817296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ângulo retângulo 33">
            <a:extLst>
              <a:ext uri="{FF2B5EF4-FFF2-40B4-BE49-F238E27FC236}">
                <a16:creationId xmlns:a16="http://schemas.microsoft.com/office/drawing/2014/main" id="{929BF03A-CFB4-4A65-B78D-A21C0DAD537B}"/>
              </a:ext>
            </a:extLst>
          </p:cNvPr>
          <p:cNvSpPr/>
          <p:nvPr/>
        </p:nvSpPr>
        <p:spPr>
          <a:xfrm>
            <a:off x="7457601" y="4301576"/>
            <a:ext cx="1616061" cy="113294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iângulo retângulo 34">
            <a:extLst>
              <a:ext uri="{FF2B5EF4-FFF2-40B4-BE49-F238E27FC236}">
                <a16:creationId xmlns:a16="http://schemas.microsoft.com/office/drawing/2014/main" id="{58C73F13-D22D-49E2-8867-ED2591483637}"/>
              </a:ext>
            </a:extLst>
          </p:cNvPr>
          <p:cNvSpPr/>
          <p:nvPr/>
        </p:nvSpPr>
        <p:spPr>
          <a:xfrm flipH="1" flipV="1">
            <a:off x="5398111" y="4261384"/>
            <a:ext cx="1721440" cy="1132944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riângulo retângulo 35">
            <a:extLst>
              <a:ext uri="{FF2B5EF4-FFF2-40B4-BE49-F238E27FC236}">
                <a16:creationId xmlns:a16="http://schemas.microsoft.com/office/drawing/2014/main" id="{69E17B7F-6D3A-459D-B024-FEC382C55D9C}"/>
              </a:ext>
            </a:extLst>
          </p:cNvPr>
          <p:cNvSpPr/>
          <p:nvPr/>
        </p:nvSpPr>
        <p:spPr>
          <a:xfrm flipH="1" flipV="1">
            <a:off x="4028040" y="4445999"/>
            <a:ext cx="1143890" cy="899723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riângulo retângulo 36">
            <a:extLst>
              <a:ext uri="{FF2B5EF4-FFF2-40B4-BE49-F238E27FC236}">
                <a16:creationId xmlns:a16="http://schemas.microsoft.com/office/drawing/2014/main" id="{898644D6-60B6-465C-B6A2-2C69AFD80AF2}"/>
              </a:ext>
            </a:extLst>
          </p:cNvPr>
          <p:cNvSpPr/>
          <p:nvPr/>
        </p:nvSpPr>
        <p:spPr>
          <a:xfrm flipH="1" flipV="1">
            <a:off x="7126864" y="4102833"/>
            <a:ext cx="2067377" cy="1471940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Triangular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Triangular Inferior </a:t>
            </a:r>
            <a:r>
              <a:rPr lang="pt-PT" sz="2400" dirty="0">
                <a:solidFill>
                  <a:sysClr val="windowText" lastClr="000000"/>
                </a:solidFill>
              </a:rPr>
              <a:t>é uma matriz quadrada onde </a:t>
            </a:r>
            <a:r>
              <a:rPr lang="pt-PT" sz="2400" b="1" dirty="0"/>
              <a:t>todos os elementos acima da diagonal principal são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90961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90961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94431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22449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56" grpId="0"/>
      <p:bldP spid="3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Triangular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Triangular Inferior </a:t>
            </a:r>
            <a:r>
              <a:rPr lang="pt-PT" sz="2400" dirty="0">
                <a:solidFill>
                  <a:sysClr val="windowText" lastClr="000000"/>
                </a:solidFill>
              </a:rPr>
              <a:t>é uma matriz quadrada onde </a:t>
            </a:r>
            <a:r>
              <a:rPr lang="pt-PT" sz="2400" b="1" dirty="0"/>
              <a:t>todos os elementos acima da diagonal principal são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90961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90961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94431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22449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505880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é triangular inferior se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505880" cy="609719"/>
              </a:xfrm>
              <a:prstGeom prst="rect">
                <a:avLst/>
              </a:prstGeom>
              <a:blipFill>
                <a:blip r:embed="rId14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4736177" y="2977491"/>
                <a:ext cx="3138729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para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todo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77" y="2977491"/>
                <a:ext cx="3138729" cy="496674"/>
              </a:xfrm>
              <a:prstGeom prst="rect">
                <a:avLst/>
              </a:prstGeom>
              <a:blipFill>
                <a:blip r:embed="rId15"/>
                <a:stretch>
                  <a:fillRect t="-7143" r="-1161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2347248" y="1953061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Neste </a:t>
            </a:r>
            <a:r>
              <a:rPr lang="en-GB" sz="2400" dirty="0" err="1">
                <a:solidFill>
                  <a:sysClr val="windowText" lastClr="000000"/>
                </a:solidFill>
              </a:rPr>
              <a:t>sentido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643592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ysClr val="windowText" lastClr="000000"/>
                </a:solidFill>
              </a:rPr>
              <a:t>Note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mais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uma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vez</a:t>
            </a:r>
            <a:r>
              <a:rPr lang="en-GB" sz="2400" dirty="0">
                <a:solidFill>
                  <a:sysClr val="windowText" lastClr="000000"/>
                </a:solidFill>
              </a:rPr>
              <a:t>, que </a:t>
            </a:r>
            <a:r>
              <a:rPr lang="en-GB" sz="2400" dirty="0" err="1">
                <a:solidFill>
                  <a:sysClr val="windowText" lastClr="000000"/>
                </a:solidFill>
              </a:rPr>
              <a:t>não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há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qualquer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referência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aos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elementos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principais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ou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ysClr val="windowText" lastClr="000000"/>
                </a:solidFill>
              </a:rPr>
              <a:t>a outros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elementos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que podem, também, ser nulos (ou não)</a:t>
            </a:r>
            <a:r>
              <a:rPr lang="en-GB" sz="2400" dirty="0">
                <a:solidFill>
                  <a:sysClr val="windowText" lastClr="000000"/>
                </a:solidFill>
              </a:rPr>
              <a:t>!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78FD384-4A98-4D2B-852B-E1B91F9EB7B6}"/>
              </a:ext>
            </a:extLst>
          </p:cNvPr>
          <p:cNvSpPr/>
          <p:nvPr/>
        </p:nvSpPr>
        <p:spPr>
          <a:xfrm>
            <a:off x="4129086" y="4361327"/>
            <a:ext cx="865507" cy="72358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679CD12-6974-4CDA-BD1B-CD9CBBAEEC61}"/>
              </a:ext>
            </a:extLst>
          </p:cNvPr>
          <p:cNvSpPr/>
          <p:nvPr/>
        </p:nvSpPr>
        <p:spPr>
          <a:xfrm>
            <a:off x="5264592" y="4128972"/>
            <a:ext cx="1604753" cy="1158329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13CFA37C-3B68-4A9C-B8B7-BA369DC22306}"/>
              </a:ext>
            </a:extLst>
          </p:cNvPr>
          <p:cNvSpPr/>
          <p:nvPr/>
        </p:nvSpPr>
        <p:spPr>
          <a:xfrm>
            <a:off x="7079364" y="4049861"/>
            <a:ext cx="1893814" cy="147194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9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3</a:t>
            </a:r>
          </a:p>
        </p:txBody>
      </p:sp>
      <p:sp>
        <p:nvSpPr>
          <p:cNvPr id="29" name="Retângulo: Cantos Arredondados 28">
            <a:hlinkClick r:id="rId4" action="ppaction://hlinksldjump"/>
            <a:extLst>
              <a:ext uri="{FF2B5EF4-FFF2-40B4-BE49-F238E27FC236}">
                <a16:creationId xmlns:a16="http://schemas.microsoft.com/office/drawing/2014/main" id="{F43AAF1C-1C0F-4863-A104-561F630E8B8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Identidade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5" action="ppaction://hlinksldjump"/>
            <a:extLst>
              <a:ext uri="{FF2B5EF4-FFF2-40B4-BE49-F238E27FC236}">
                <a16:creationId xmlns:a16="http://schemas.microsoft.com/office/drawing/2014/main" id="{EE7AE764-2152-4808-AFE5-026FCF84C25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8735DA8C-F83F-437D-B244-2AE3F6F0FBE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Nula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B34A7A77-1A34-4BF9-B8DA-224D8F2C88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2" name="Retângulo: Cantos Arredondados 41">
            <a:hlinkClick r:id="rId9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Triangular</a:t>
            </a:r>
          </a:p>
        </p:txBody>
      </p:sp>
      <p:sp>
        <p:nvSpPr>
          <p:cNvPr id="44" name="Retângulo: Cantos Arredondados 43">
            <a:hlinkClick r:id="rId10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Diagonal</a:t>
            </a:r>
          </a:p>
        </p:txBody>
      </p:sp>
      <p:sp>
        <p:nvSpPr>
          <p:cNvPr id="45" name="Retângulo: Cantos Arredondados 44">
            <a:hlinkClick r:id="rId11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Matriz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Diagonal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Diagonal </a:t>
            </a:r>
            <a:r>
              <a:rPr lang="pt-PT" sz="2400" dirty="0">
                <a:solidFill>
                  <a:sysClr val="windowText" lastClr="000000"/>
                </a:solidFill>
              </a:rPr>
              <a:t>é uma matriz quadrada onde </a:t>
            </a:r>
            <a:r>
              <a:rPr lang="pt-PT" sz="2400" b="1" dirty="0"/>
              <a:t>todos os elementos não principais são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90961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90961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94431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22449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20057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83944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38383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/>
      <p:bldP spid="56" grpId="0" animBg="1"/>
      <p:bldP spid="65" grpId="0"/>
      <p:bldP spid="66" grpId="0" animBg="1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A7497770-1CF3-4A5E-9DA3-036E8EA688D5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3&quot;]]"/>
  <p:tag name="ISPRING_RESOURCE_FOLDER" val="C:\Users\filom\Documents\ENGIMATH\LESSONS\MATRICES\AULA 3\AULA_03_N1\"/>
  <p:tag name="ISPRING_PRESENTATION_PATH" val="C:\Users\filom\Documents\ENGIMATH\LESSONS\MATRICES\AULA 3\AULA_03_N1.pptx"/>
  <p:tag name="ISPRING_SCREEN_RECS_UPDATED" val="C:\Users\filom\Documents\ENGIMATH\LESSONS\MATRICES\AULA 3\AULA_03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uXk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Ll5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C5e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AuXk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AuXk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AuXk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C5eRVKUE7MiaQAAAG4AAAAcAAAAdW5pdmVyc2FsL2xvY2FsX3NldHRpbmdzLnhtbA3MMQ6DMAxA0Z1TWN4p7daBwMZWltIDWMRFkRwbkYDg9mT7w9Nv+zMKHLylYOrw9XgisM7mgy4Of9NQvxFSJvUkpuxQDaHvqlZsJvlyzgUmWIUu3iaOJTKPFIscdhGo4VNe/8Aem666AVBLAwQUAAIACAAvXk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L15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Ll5FUpxeMggUBgAANxcAAB0AAAAAAAAAAQAAAAAAzBMAAHVuaXZlcnNhbC9jb21tb25fbWVzc2FnZXMubG5nUEsBAgAAFAACAAgALl5FUmayotWlAAAAgwEAAC4AAAAAAAAAAQAAAAAAGxoAAHVuaXZlcnNhbC9wbGF5YmFja19hbmRfbmF2aWdhdGlvbl9zZXR0aW5ncy54bWxQSwECAAAUAAIACAAuXkVS0L0vtE4EAACHFQAAJwAAAAAAAAABAAAAAAAMGwAAdW5pdmVyc2FsL2ZsYXNoX3B1Ymxpc2hpbmdfc2V0dGluZ3MueG1sUEsBAgAAFAACAAgALl5FUprDbSdyAwAAogwAACEAAAAAAAAAAQAAAAAAnx8AAHVuaXZlcnNhbC9mbGFzaF9za2luX3NldHRpbmdzLnhtbFBLAQIAABQAAgAIAC5eRVLmRcYRSAQAABEVAAAmAAAAAAAAAAEAAAAAAFAjAAB1bml2ZXJzYWwvaHRtbF9wdWJsaXNoaW5nX3NldHRpbmdzLnhtbFBLAQIAABQAAgAIAC5eRVInFvORtwEAAH4GAAAfAAAAAAAAAAEAAAAAANwnAAB1bml2ZXJzYWwvaHRtbF9za2luX3NldHRpbmdzLmpzUEsBAgAAFAACAAgALl5FUpQTsyJpAAAAbgAAABwAAAAAAAAAAQAAAAAA0CkAAHVuaXZlcnNhbC9sb2NhbF9zZXR0aW5ncy54bWxQSwECAAAUAAIACAAvXkVSqp+OWRYKAAAWGQAAFwAAAAAAAAAAAAAAAABzKgAAdW5pdmVyc2FsL3VuaXZlcnNhbC5wbmdQSwECAAAUAAIACAAvXkVS5WXGsUsAAABqAAAAGwAAAAAAAAABAAAAAAC+NAAAdW5pdmVyc2FsL3VuaXZlcnNhbC5wbmcueG1sUEsFBgAAAAASABIAVgUAAEI1AAAAAA=="/>
  <p:tag name="ISPRING_ULTRA_SCORM_COURCE_TITLE" val="Aula_03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03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ZPzN6lvuI-UpZNy4a1Srw&quot;,&quot;gi&quot;:&quot;f6XzewjubCzpwuXtB7YmfA&quot;,&quot;ti&quot;:&quot;characters&quot;,&quot;vs&quot;:{&quot;f&quot;:[1479,674,529],&quot;i&quot;:{&quot;d&quot;:&quot;RZPzN6lvuI-UpZNy4a1Sr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sujKzXB_DpepKSDmYcmug&quot;,&quot;gi&quot;:&quot;f6XzewjubCzpwuXtB7YmfA&quot;,&quot;ti&quot;:&quot;characters&quot;,&quot;vs&quot;:{&quot;f&quot;:[1479,674],&quot;i&quot;:{&quot;d&quot;:&quot;0sujKzXB_DpepKSDmYcmu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3\AULA_03_N1\quiz\quiz2.quiz"/>
  <p:tag name="ISPRING_QUIZ_RELATIVE_PATH" val="AULA_03_N1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,543],&quot;i&quot;:{&quot;d&quot;:&quot;cbBAJOkv06xeTEXaS4KY7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3\AULA_03_N1\quiz\quiz1.quiz"/>
  <p:tag name="ISPRING_QUIZ_RELATIVE_PATH" val="AULA_03_N1\quiz\quiz1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AAB8D0-8077-4D2D-8C3B-F73B6C21E178}"/>
</file>

<file path=customXml/itemProps2.xml><?xml version="1.0" encoding="utf-8"?>
<ds:datastoreItem xmlns:ds="http://schemas.openxmlformats.org/officeDocument/2006/customXml" ds:itemID="{DB93EFC3-AA3D-40ED-A2D5-F46D23E66171}"/>
</file>

<file path=customXml/itemProps3.xml><?xml version="1.0" encoding="utf-8"?>
<ds:datastoreItem xmlns:ds="http://schemas.openxmlformats.org/officeDocument/2006/customXml" ds:itemID="{73830659-F8CF-48F3-B518-13550F76CF20}"/>
</file>

<file path=docProps/app.xml><?xml version="1.0" encoding="utf-8"?>
<Properties xmlns="http://schemas.openxmlformats.org/officeDocument/2006/extended-properties" xmlns:vt="http://schemas.openxmlformats.org/officeDocument/2006/docPropsVTypes">
  <TotalTime>7057</TotalTime>
  <Words>1557</Words>
  <Application>Microsoft Office PowerPoint</Application>
  <PresentationFormat>Ecrã Panorâmico</PresentationFormat>
  <Paragraphs>274</Paragraphs>
  <Slides>18</Slides>
  <Notes>18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Aula_03_N1</dc:title>
  <dc:creator>Filomena Soares</dc:creator>
  <cp:lastModifiedBy>Filomena Soares</cp:lastModifiedBy>
  <cp:revision>321</cp:revision>
  <dcterms:created xsi:type="dcterms:W3CDTF">2019-03-25T06:42:45Z</dcterms:created>
  <dcterms:modified xsi:type="dcterms:W3CDTF">2021-02-05T11:52:52Z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