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78" r:id="rId5"/>
    <p:sldId id="289" r:id="rId6"/>
    <p:sldId id="286" r:id="rId7"/>
    <p:sldId id="284" r:id="rId8"/>
    <p:sldId id="279" r:id="rId9"/>
    <p:sldId id="290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471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4928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16/03/2021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2.xml"/><Relationship Id="rId21" Type="http://schemas.openxmlformats.org/officeDocument/2006/relationships/slide" Target="slide8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21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slide" Target="slide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slide" Target="slide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0.png"/><Relationship Id="rId19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0.png"/><Relationship Id="rId18" Type="http://schemas.openxmlformats.org/officeDocument/2006/relationships/image" Target="../media/image40.png"/><Relationship Id="rId26" Type="http://schemas.openxmlformats.org/officeDocument/2006/relationships/slide" Target="slide8.xml"/><Relationship Id="rId3" Type="http://schemas.openxmlformats.org/officeDocument/2006/relationships/image" Target="../media/image1.jpg"/><Relationship Id="rId21" Type="http://schemas.openxmlformats.org/officeDocument/2006/relationships/image" Target="../media/image43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24" Type="http://schemas.openxmlformats.org/officeDocument/2006/relationships/image" Target="../media/image37.png"/><Relationship Id="rId5" Type="http://schemas.openxmlformats.org/officeDocument/2006/relationships/slide" Target="slide4.xml"/><Relationship Id="rId15" Type="http://schemas.openxmlformats.org/officeDocument/2006/relationships/image" Target="../media/image360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18.png"/><Relationship Id="rId14" Type="http://schemas.openxmlformats.org/officeDocument/2006/relationships/image" Target="../media/image19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5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7">
            <a:extLst>
              <a:ext uri="{FF2B5EF4-FFF2-40B4-BE49-F238E27FC236}">
                <a16:creationId xmlns:a16="http://schemas.microsoft.com/office/drawing/2014/main" id="{D6924E24-A489-4FC6-AA8E-F0D48C561E24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16" name="CaixaDeTexto 12">
            <a:extLst>
              <a:ext uri="{FF2B5EF4-FFF2-40B4-BE49-F238E27FC236}">
                <a16:creationId xmlns:a16="http://schemas.microsoft.com/office/drawing/2014/main" id="{8FB96A2C-9874-403E-8037-98D3F3ADF295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F25E4F"/>
                </a:solidFill>
              </a:rPr>
              <a:t>Ține minte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ro-RO" dirty="0">
                <a:solidFill>
                  <a:srgbClr val="0C2B8E"/>
                </a:solidFill>
              </a:rPr>
              <a:t>P</a:t>
            </a:r>
            <a:r>
              <a:rPr lang="en-GB" dirty="0" err="1">
                <a:solidFill>
                  <a:srgbClr val="0C2B8E"/>
                </a:solidFill>
              </a:rPr>
              <a:t>oţi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ro-RO" b="1" dirty="0">
                <a:solidFill>
                  <a:srgbClr val="0C2B8E"/>
                </a:solidFill>
              </a:rPr>
              <a:t>naviga</a:t>
            </a:r>
            <a:r>
              <a:rPr lang="en-GB" b="1" dirty="0">
                <a:solidFill>
                  <a:srgbClr val="0C2B8E"/>
                </a:solidFill>
              </a:rPr>
              <a:t> prin toate </a:t>
            </a:r>
            <a:r>
              <a:rPr lang="en-GB" b="1" dirty="0" err="1">
                <a:solidFill>
                  <a:srgbClr val="0C2B8E"/>
                </a:solidFill>
              </a:rPr>
              <a:t>secțiunile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ro-RO" dirty="0" err="1">
                <a:solidFill>
                  <a:srgbClr val="0C2B8E"/>
                </a:solidFill>
              </a:rPr>
              <a:t>enter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sau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ro-RO" dirty="0">
                <a:solidFill>
                  <a:srgbClr val="0C2B8E"/>
                </a:solidFill>
              </a:rPr>
              <a:t>dă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) sau </a:t>
            </a:r>
            <a:r>
              <a:rPr lang="en-GB" b="1" dirty="0">
                <a:solidFill>
                  <a:srgbClr val="0C2B8E"/>
                </a:solidFill>
              </a:rPr>
              <a:t>alege </a:t>
            </a:r>
            <a:r>
              <a:rPr lang="en-GB" b="1" dirty="0" err="1">
                <a:solidFill>
                  <a:srgbClr val="0C2B8E"/>
                </a:solidFill>
              </a:rPr>
              <a:t>secțiunea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ro-RO" dirty="0">
                <a:solidFill>
                  <a:srgbClr val="0C2B8E"/>
                </a:solidFill>
              </a:rPr>
              <a:t>dând</a:t>
            </a:r>
            <a:r>
              <a:rPr lang="en-GB" dirty="0">
                <a:solidFill>
                  <a:srgbClr val="0C2B8E"/>
                </a:solidFill>
              </a:rPr>
              <a:t> clic pe ea.</a:t>
            </a:r>
          </a:p>
          <a:p>
            <a:r>
              <a:rPr lang="ro-RO" dirty="0">
                <a:solidFill>
                  <a:srgbClr val="0C2B8E"/>
                </a:solidFill>
              </a:rPr>
              <a:t>Folosește secțiunea</a:t>
            </a:r>
            <a:r>
              <a:rPr lang="en-GB" dirty="0">
                <a:solidFill>
                  <a:srgbClr val="0C2B8E"/>
                </a:solidFill>
              </a:rPr>
              <a:t> „</a:t>
            </a:r>
            <a:r>
              <a:rPr lang="ro-RO" b="1" dirty="0">
                <a:solidFill>
                  <a:srgbClr val="0C2B8E"/>
                </a:solidFill>
              </a:rPr>
              <a:t>Î</a:t>
            </a:r>
            <a:r>
              <a:rPr lang="en-GB" b="1" dirty="0" err="1">
                <a:solidFill>
                  <a:srgbClr val="0C2B8E"/>
                </a:solidFill>
              </a:rPr>
              <a:t>ncearc</a:t>
            </a:r>
            <a:r>
              <a:rPr lang="ro-RO" b="1" dirty="0">
                <a:solidFill>
                  <a:srgbClr val="0C2B8E"/>
                </a:solidFill>
              </a:rPr>
              <a:t>ă</a:t>
            </a:r>
            <a:r>
              <a:rPr lang="en-GB" dirty="0">
                <a:solidFill>
                  <a:srgbClr val="0C2B8E"/>
                </a:solidFill>
              </a:rPr>
              <a:t>"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ro-RO" u="sng" dirty="0">
                <a:solidFill>
                  <a:srgbClr val="0C2B8E"/>
                </a:solidFill>
              </a:rPr>
              <a:t>doar d</a:t>
            </a:r>
            <a:r>
              <a:rPr lang="en-GB" u="sng" dirty="0" err="1">
                <a:solidFill>
                  <a:srgbClr val="0C2B8E"/>
                </a:solidFill>
              </a:rPr>
              <a:t>upă</a:t>
            </a:r>
            <a:r>
              <a:rPr lang="en-GB" u="sng" dirty="0">
                <a:solidFill>
                  <a:srgbClr val="0C2B8E"/>
                </a:solidFill>
              </a:rPr>
              <a:t> explorarea întregului conținut al lecției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pic>
        <p:nvPicPr>
          <p:cNvPr id="17" name="Imagem 11">
            <a:extLst>
              <a:ext uri="{FF2B5EF4-FFF2-40B4-BE49-F238E27FC236}">
                <a16:creationId xmlns:a16="http://schemas.microsoft.com/office/drawing/2014/main" id="{42BBBD80-A73D-411B-8686-D000F8EF62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2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/>
              <a:t>Sperăm că v-a plăcut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5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  <p:sp>
        <p:nvSpPr>
          <p:cNvPr id="18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2E5FD319-FBA8-4EE0-B7DC-E0FDC19565F7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C2633C5E-AB95-489C-877A-7E2D18FF893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0C1A4BBB-5370-4DE9-82A2-DD8140DC767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" name="Imagem 18">
            <a:extLst>
              <a:ext uri="{FF2B5EF4-FFF2-40B4-BE49-F238E27FC236}">
                <a16:creationId xmlns:a16="http://schemas.microsoft.com/office/drawing/2014/main" id="{CB011FB0-B875-41A0-BAAF-4CC648453CA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5" name="CaixaDeTexto 19">
            <a:extLst>
              <a:ext uri="{FF2B5EF4-FFF2-40B4-BE49-F238E27FC236}">
                <a16:creationId xmlns:a16="http://schemas.microsoft.com/office/drawing/2014/main" id="{F02CC535-B01D-4A6E-A1E2-3B2B428515BF}"/>
              </a:ext>
            </a:extLst>
          </p:cNvPr>
          <p:cNvSpPr txBox="1"/>
          <p:nvPr/>
        </p:nvSpPr>
        <p:spPr>
          <a:xfrm>
            <a:off x="5184028" y="5206344"/>
            <a:ext cx="374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Material creat de echipa</a:t>
            </a:r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27" name="Imagem 20">
            <a:extLst>
              <a:ext uri="{FF2B5EF4-FFF2-40B4-BE49-F238E27FC236}">
                <a16:creationId xmlns:a16="http://schemas.microsoft.com/office/drawing/2014/main" id="{120FE471-AB5D-48DF-99D1-A8571E8B27A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8"/>
            <a:ext cx="9859639" cy="242590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matrice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scalar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constantă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– de obicei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(sau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este matricea obținută prin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înmulțirea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fiecăr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ui element din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/>
                  <a:t>Spunem că m</a:t>
                </a:r>
                <a:r>
                  <a:rPr lang="en-GB" sz="2400" dirty="0" err="1"/>
                  <a:t>atricea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este</a:t>
                </a:r>
                <a:r>
                  <a:rPr lang="en-GB" sz="2400" dirty="0"/>
                  <a:t> un </a:t>
                </a:r>
                <a:r>
                  <a:rPr lang="ro-RO" sz="2400" b="1" dirty="0"/>
                  <a:t>multiplu a lui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ro-RO" sz="2400" dirty="0">
                    <a:solidFill>
                      <a:sysClr val="windowText" lastClr="000000"/>
                    </a:solidFill>
                  </a:rPr>
                  <a:t> obținut prin înmulțire cu un scalar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2308324"/>
              </a:xfrm>
              <a:prstGeom prst="rect">
                <a:avLst/>
              </a:prstGeom>
              <a:blipFill>
                <a:blip r:embed="rId7"/>
                <a:stretch>
                  <a:fillRect l="-966" t="-2111" r="-96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8"/>
            <a:ext cx="9859639" cy="242590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matrice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orice scalar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constantă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– de obicei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(sau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este matricea obținută prin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înmulțirea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fiecăr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ui element din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ro-RO" sz="2400" dirty="0"/>
                  <a:t>Spunem că m</a:t>
                </a:r>
                <a:r>
                  <a:rPr lang="en-GB" sz="2400" dirty="0" err="1"/>
                  <a:t>atricea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este</a:t>
                </a:r>
                <a:r>
                  <a:rPr lang="en-GB" sz="2400" dirty="0"/>
                  <a:t> un </a:t>
                </a:r>
                <a:r>
                  <a:rPr lang="ro-RO" sz="2400" b="1" dirty="0"/>
                  <a:t>multiplu a lui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ro-RO" sz="2400" dirty="0">
                    <a:solidFill>
                      <a:sysClr val="windowText" lastClr="000000"/>
                    </a:solidFill>
                  </a:rPr>
                  <a:t> obținut prin înmulțire cu un scalar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2308324"/>
              </a:xfrm>
              <a:prstGeom prst="rect">
                <a:avLst/>
              </a:prstGeom>
              <a:blipFill>
                <a:blip r:embed="rId5"/>
                <a:stretch>
                  <a:fillRect l="-966" t="-2111" r="-96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1  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 Sau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Notație matematică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7016758" y="3099138"/>
            <a:ext cx="4836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Faceţi clic pe</a:t>
            </a:r>
            <a:r>
              <a:rPr lang="en-GB" dirty="0">
                <a:solidFill>
                  <a:srgbClr val="29A6FF"/>
                </a:solidFill>
              </a:rPr>
              <a:t> pentru a </a:t>
            </a:r>
            <a:r>
              <a:rPr lang="en-GB" dirty="0" err="1">
                <a:solidFill>
                  <a:srgbClr val="29A6FF"/>
                </a:solidFill>
              </a:rPr>
              <a:t>vedea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ro-RO" dirty="0">
                <a:solidFill>
                  <a:srgbClr val="29A6FF"/>
                </a:solidFill>
              </a:rPr>
              <a:t>rezolvarea</a:t>
            </a:r>
            <a:r>
              <a:rPr lang="en-GB" dirty="0">
                <a:solidFill>
                  <a:srgbClr val="29A6FF"/>
                </a:solidFill>
              </a:rPr>
              <a:t> propusă)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996113" y="4952245"/>
            <a:ext cx="3399264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/>
              <a:t>Matrice scalară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ro-RO" sz="2000" dirty="0"/>
              <a:t>v</a:t>
            </a:r>
            <a:r>
              <a:rPr lang="en-GB" sz="2000" dirty="0" err="1">
                <a:solidFill>
                  <a:schemeClr val="tx1"/>
                </a:solidFill>
              </a:rPr>
              <a:t>ezi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Lecția</a:t>
            </a:r>
            <a:r>
              <a:rPr lang="en-GB" sz="2000" dirty="0"/>
              <a:t> </a:t>
            </a:r>
            <a:r>
              <a:rPr lang="pt-PT" sz="2000" dirty="0"/>
              <a:t>2</a:t>
            </a:r>
            <a:r>
              <a:rPr lang="ro-RO" sz="2000" dirty="0"/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Retângulo: Cantos Arredondados 68">
            <a:hlinkClick r:id="rId20" action="ppaction://hlinksldjump"/>
            <a:extLst>
              <a:ext uri="{FF2B5EF4-FFF2-40B4-BE49-F238E27FC236}">
                <a16:creationId xmlns:a16="http://schemas.microsoft.com/office/drawing/2014/main" id="{A684D1FB-F120-4070-969A-C64799D2EB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37" name="Retângulo: Cantos Arredondados 69">
            <a:hlinkClick r:id="rId21" action="ppaction://hlinksldjump"/>
            <a:extLst>
              <a:ext uri="{FF2B5EF4-FFF2-40B4-BE49-F238E27FC236}">
                <a16:creationId xmlns:a16="http://schemas.microsoft.com/office/drawing/2014/main" id="{7778B6DD-C645-4CB9-B1D9-95016A5F65E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6" name="Retângulo: Cantos Arredondados 65">
            <a:hlinkClick r:id="rId5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6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Retângulo: Cantos Arredondados 69">
            <a:hlinkClick r:id="rId8" action="ppaction://hlinksldjump"/>
            <a:extLst>
              <a:ext uri="{FF2B5EF4-FFF2-40B4-BE49-F238E27FC236}">
                <a16:creationId xmlns:a16="http://schemas.microsoft.com/office/drawing/2014/main" id="{3978B771-D3C2-4F73-94DF-6234B355490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87820D5-741E-4C3E-8994-0B5D0A3234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E288BD6A-11D5-4419-9452-EDD910FA8FD7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8DCC62D0-E4C0-4D5C-9B36-83DB61D30BA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40A82575-2B89-45BC-A930-CF9807D4B09C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759F63A1-EDEF-47DC-8C35-CAD13351296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Afirmații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Dacă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sunt matrici de </a:t>
                </a:r>
                <a:r>
                  <a:rPr lang="en-GB" sz="2000" dirty="0" err="1"/>
                  <a:t>aceeași</a:t>
                </a:r>
                <a:r>
                  <a:rPr lang="en-GB" sz="2000" dirty="0"/>
                  <a:t> </a:t>
                </a:r>
                <a:r>
                  <a:rPr lang="ro-RO" sz="2000" dirty="0"/>
                  <a:t>dimensiune</a:t>
                </a:r>
                <a:r>
                  <a:rPr lang="en-GB" sz="2000" dirty="0"/>
                  <a:t> și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sunt scalari, următoarele reguli sunt valabile: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7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: Cantos Arredondados 69">
            <a:hlinkClick r:id="rId8" action="ppaction://hlinksldjump"/>
            <a:extLst>
              <a:ext uri="{FF2B5EF4-FFF2-40B4-BE49-F238E27FC236}">
                <a16:creationId xmlns:a16="http://schemas.microsoft.com/office/drawing/2014/main" id="{3978B771-D3C2-4F73-94DF-6234B355490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2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Afirmații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Dacă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sunt matrici de </a:t>
                </a:r>
                <a:r>
                  <a:rPr lang="en-GB" sz="2000" dirty="0" err="1"/>
                  <a:t>aceeași</a:t>
                </a:r>
                <a:r>
                  <a:rPr lang="en-GB" sz="2000" dirty="0"/>
                  <a:t> </a:t>
                </a:r>
                <a:r>
                  <a:rPr lang="ro-RO" sz="2000" dirty="0"/>
                  <a:t>dimensiune</a:t>
                </a:r>
                <a:r>
                  <a:rPr lang="en-GB" sz="2000" dirty="0"/>
                  <a:t> și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sunt scalari, următoarele reguli sunt valabile:  </a:t>
                </a:r>
              </a:p>
            </p:txBody>
          </p:sp>
        </mc:Choice>
        <mc:Fallback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7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222180" y="2361368"/>
            <a:ext cx="167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/>
              <a:t>Legile distributivității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Observaţie</a:t>
                </a:r>
                <a:r>
                  <a:rPr lang="ro-RO" b="1" dirty="0">
                    <a:solidFill>
                      <a:srgbClr val="F25E4F"/>
                    </a:solidFill>
                  </a:rPr>
                  <a:t>:</a:t>
                </a:r>
                <a:r>
                  <a:rPr lang="en-GB" dirty="0"/>
                  <a:t>  În practică, atunci când se aplică aceste propuneri, </a:t>
                </a:r>
                <a:r>
                  <a:rPr lang="en-GB" dirty="0" err="1"/>
                  <a:t>rețineți</a:t>
                </a:r>
                <a:r>
                  <a:rPr lang="en-GB" dirty="0"/>
                  <a:t> </a:t>
                </a:r>
                <a:r>
                  <a:rPr lang="en-GB" dirty="0" err="1"/>
                  <a:t>proprietatea</a:t>
                </a:r>
                <a:r>
                  <a:rPr lang="en-GB" dirty="0"/>
                  <a:t> </a:t>
                </a:r>
                <a:r>
                  <a:rPr lang="ro-RO" dirty="0"/>
                  <a:t>de reflexivitate</a:t>
                </a:r>
                <a:r>
                  <a:rPr lang="en-GB" dirty="0"/>
                  <a:t> a egalității: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4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69">
            <a:hlinkClick r:id="rId25" action="ppaction://hlinksldjump"/>
            <a:extLst>
              <a:ext uri="{FF2B5EF4-FFF2-40B4-BE49-F238E27FC236}">
                <a16:creationId xmlns:a16="http://schemas.microsoft.com/office/drawing/2014/main" id="{B91F27DD-042E-4F19-A3C2-67F433826775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u="sng" dirty="0">
                <a:solidFill>
                  <a:srgbClr val="F25E4F"/>
                </a:solidFill>
              </a:rPr>
              <a:t>Afirmații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Dacă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sunt matrici de </a:t>
                </a:r>
                <a:r>
                  <a:rPr lang="en-GB" sz="2000" dirty="0" err="1"/>
                  <a:t>aceeași</a:t>
                </a:r>
                <a:r>
                  <a:rPr lang="en-GB" sz="2000" dirty="0"/>
                  <a:t> </a:t>
                </a:r>
                <a:r>
                  <a:rPr lang="ro-RO" sz="2000" dirty="0"/>
                  <a:t>dimensiune</a:t>
                </a:r>
                <a:r>
                  <a:rPr lang="en-GB" sz="2000" dirty="0"/>
                  <a:t> și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sunt scalari, următoarele reguli sunt valabile:  </a:t>
                </a:r>
              </a:p>
            </p:txBody>
          </p:sp>
        </mc:Choice>
        <mc:Fallback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220832" y="2361368"/>
            <a:ext cx="155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/>
              <a:t>Legile distributivității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751357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dirty="0"/>
                    <a:t> 0-numărul zero</a:t>
                  </a:r>
                </a:p>
                <a:p>
                  <a:pPr algn="just"/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-matrice nulă</a:t>
                  </a: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r="-69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228572" y="4718848"/>
                <a:ext cx="4717586" cy="201394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Atenţi</a:t>
                </a:r>
                <a:r>
                  <a:rPr lang="ro-RO" b="1" dirty="0">
                    <a:solidFill>
                      <a:srgbClr val="F25E4F"/>
                    </a:solidFill>
                  </a:rPr>
                  <a:t>e</a:t>
                </a:r>
                <a:r>
                  <a:rPr lang="en-GB" b="1" dirty="0">
                    <a:solidFill>
                      <a:srgbClr val="F25E4F"/>
                    </a:solidFill>
                  </a:rPr>
                  <a:t>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en-GB" b="1" dirty="0" err="1"/>
                  <a:t>Evitați</a:t>
                </a:r>
                <a:r>
                  <a:rPr lang="en-GB" b="1" dirty="0"/>
                  <a:t> </a:t>
                </a:r>
                <a:r>
                  <a:rPr lang="en-GB" b="1" dirty="0" err="1"/>
                  <a:t>simbolu</a:t>
                </a:r>
                <a:r>
                  <a:rPr lang="ro-RO" b="1" dirty="0"/>
                  <a:t>l</a:t>
                </a:r>
                <a:r>
                  <a:rPr lang="en-GB" b="1" dirty="0"/>
                  <a:t> „</a:t>
                </a:r>
                <a:r>
                  <a:rPr lang="ro-RO" b="1" dirty="0"/>
                  <a:t>împărțire</a:t>
                </a:r>
                <a:r>
                  <a:rPr lang="en-GB" b="1" dirty="0"/>
                  <a:t>"</a:t>
                </a:r>
                <a:r>
                  <a:rPr lang="en-GB" dirty="0"/>
                  <a:t> </a:t>
                </a:r>
                <a:r>
                  <a:rPr lang="ro-RO" dirty="0"/>
                  <a:t>în lucrul </a:t>
                </a:r>
                <a:r>
                  <a:rPr lang="en-GB" dirty="0"/>
                  <a:t>cu matrici!     </a:t>
                </a:r>
                <a:r>
                  <a:rPr lang="pt-PT" dirty="0"/>
                  <a:t>Utilizaţi</a:t>
                </a:r>
                <a:r>
                  <a:rPr lang="pt-PT" sz="2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în loc de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 </a:t>
                </a:r>
                <a:r>
                  <a:rPr lang="ro-RO" sz="2000" dirty="0"/>
                  <a:t>s</a:t>
                </a:r>
                <a:r>
                  <a:rPr lang="en-GB" dirty="0"/>
                  <a:t>au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72" y="4718848"/>
                <a:ext cx="4717586" cy="2013949"/>
              </a:xfrm>
              <a:prstGeom prst="rect">
                <a:avLst/>
              </a:prstGeom>
              <a:blipFill>
                <a:blip r:embed="rId24"/>
                <a:stretch>
                  <a:fillRect l="-1163" t="-1515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Observaţie</a:t>
                </a:r>
                <a:r>
                  <a:rPr lang="en-GB" dirty="0"/>
                  <a:t> – În practică, atunci când se aplică aceste propuneri, rețineți </a:t>
                </a:r>
                <a:r>
                  <a:rPr lang="en-GB" dirty="0" err="1"/>
                  <a:t>proprietatea</a:t>
                </a:r>
                <a:r>
                  <a:rPr lang="en-GB" dirty="0"/>
                  <a:t> </a:t>
                </a:r>
                <a:r>
                  <a:rPr lang="ro-RO" dirty="0"/>
                  <a:t>de reflexivitate</a:t>
                </a:r>
                <a:r>
                  <a:rPr lang="en-GB" dirty="0"/>
                  <a:t> a egalității: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5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: Cantos Arredondados 69">
            <a:hlinkClick r:id="rId26" action="ppaction://hlinksldjump"/>
            <a:extLst>
              <a:ext uri="{FF2B5EF4-FFF2-40B4-BE49-F238E27FC236}">
                <a16:creationId xmlns:a16="http://schemas.microsoft.com/office/drawing/2014/main" id="{B82AE8DB-46ED-47C2-9E25-29C97A2368C0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2903641" y="2645234"/>
            <a:ext cx="263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3 întrebări pentru a termina!...</a:t>
            </a:r>
          </a:p>
        </p:txBody>
      </p:sp>
      <p:sp>
        <p:nvSpPr>
          <p:cNvPr id="15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6F4981DA-3421-4A18-8DC3-D01CB3B6C485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m</a:t>
            </a:r>
            <a:r>
              <a:rPr lang="en-GB" b="1" dirty="0" err="1">
                <a:solidFill>
                  <a:schemeClr val="tx1"/>
                </a:solidFill>
              </a:rPr>
              <a:t>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r>
              <a:rPr lang="ro-RO" b="1" dirty="0">
                <a:solidFill>
                  <a:schemeClr val="tx1"/>
                </a:solidFill>
              </a:rPr>
              <a:t> cu un 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cu un </a:t>
            </a:r>
            <a:r>
              <a:rPr lang="en-GB" b="1" dirty="0">
                <a:solidFill>
                  <a:schemeClr val="tx1"/>
                </a:solidFill>
              </a:rPr>
              <a:t>scalar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6F4981DA-3421-4A18-8DC3-D01CB3B6C485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Î</a:t>
            </a:r>
            <a:r>
              <a:rPr lang="en-GB" b="1" dirty="0" err="1">
                <a:solidFill>
                  <a:schemeClr val="tx1"/>
                </a:solidFill>
              </a:rPr>
              <a:t>ncearc</a:t>
            </a:r>
            <a:r>
              <a:rPr lang="ro-RO" b="1" dirty="0">
                <a:solidFill>
                  <a:schemeClr val="tx1"/>
                </a:solidFill>
              </a:rPr>
              <a:t>ă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C7BA9C51-87F5-468A-BE62-39D89404F0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F87E014C-0D17-4827-903C-AFA22B9C2679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BB578C43-00B7-4BCB-AC2A-9B36208BF4F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C8C529A3-F14B-4A39-92CB-2144CC71AC8E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BF5F7B58-F76D-4020-8D29-BA274D356DC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896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X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Jc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X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Alz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AJc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AJc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AlzHTpQTsyJpAAAAbgAAABwAAAB1bml2ZXJzYWwvbG9jYWxfc2V0dGluZ3MueG1sDcwxDoMwDEDRnVNY3int1oHAxlaW0gNYxEWRHBuRgOD2ZPvD02/7MwocvKVg6vD1eCKwzuaDLg5/01C/EVIm9SSm7FANoe+qVmwm+XLOBSZYhS7eJo4lMo8Uixx2EajhU17/wB6brroBUEsDBBQAAgAIAO5b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uW8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XMdOkEkmJSgFAAD2EwAAHQAAAAAAAAABAAAAAADMEwAAdW5pdmVyc2FsL2NvbW1vbl9tZXNzYWdlcy5sbmdQSwECAAAUAAIACAACXMdOZrKi1aUAAACDAQAALgAAAAAAAAABAAAAAAAvGQAAdW5pdmVyc2FsL3BsYXliYWNrX2FuZF9uYXZpZ2F0aW9uX3NldHRpbmdzLnhtbFBLAQIAABQAAgAIAAJcx07QvS+0TgQAAIcVAAAnAAAAAAAAAAEAAAAAACAaAAB1bml2ZXJzYWwvZmxhc2hfcHVibGlzaGluZ19zZXR0aW5ncy54bWxQSwECAAAUAAIACAACXMdOMmx7zHwDAAD/CwAAIQAAAAAAAAABAAAAAACzHgAAdW5pdmVyc2FsL2ZsYXNoX3NraW5fc2V0dGluZ3MueG1sUEsBAgAAFAACAAgAAlzHTuZFxhFIBAAAERUAACYAAAAAAAAAAQAAAAAAbiIAAHVuaXZlcnNhbC9odG1sX3B1Ymxpc2hpbmdfc2V0dGluZ3MueG1sUEsBAgAAFAACAAgAAlzHTnFN5WjAAQAAfQYAAB8AAAAAAAAAAQAAAAAA+iYAAHVuaXZlcnNhbC9odG1sX3NraW5fc2V0dGluZ3MuanNQSwECAAAUAAIACAACXMdOlBOzImkAAABuAAAAHAAAAAAAAAABAAAAAAD3KAAAdW5pdmVyc2FsL2xvY2FsX3NldHRpbmdzLnhtbFBLAQIAABQAAgAIAO5bx06D5MijhQoAAMAZAAAXAAAAAAAAAAAAAAAAAJopAAB1bml2ZXJzYWwvdW5pdmVyc2FsLnBuZ1BLAQIAABQAAgAIAO5bx07lZcaxSwAAAGoAAAAbAAAAAAAAAAEAAAAAAFQ0AAB1bml2ZXJzYWwvdW5pdmVyc2FsLnBuZy54bWxQSwUGAAAAABIAEgBWBQAA2DQAAAAA"/>
  <p:tag name="ISPRING_UUID" val="{530280AB-802C-4C26-B9F9-D397F1228D92}"/>
  <p:tag name="ISPRING_RESOURCE_FOLDER" val="D:\01 UTCN\Proiecte\EngiMath - Erasmus+ 2018\IO2\Lessons RO\Lectia 5\Lesson_05_Q3_ro\"/>
  <p:tag name="ISPRING_PRESENTATION_PATH" val="D:\01 UTCN\Proiecte\EngiMath - Erasmus+ 2018\IO2\Lessons RO\Lectia 5\Lesson_05_Q3_ro.pptx"/>
  <p:tag name="ISPRING_SCREEN_RECS_UPDATED" val="D:\01 UTCN\Proiecte\EngiMath - Erasmus+ 2018\IO2\Lessons RO\Lectia 5\Lesson_05_Q3_ro\"/>
  <p:tag name="ISPRING_LMS_API_VERSION" val="SCORM 2004 (2nd edition)"/>
  <p:tag name="ISPRING_OUTPUT_FOLDER" val="[[&quot;\u001FbXf{557BFDBB-85A6-4C55-A8DA-FA0B8F73756A}&quot;,&quot;D:\\01 UTCN\\Proiecte\\EngiMath - Erasmus+ 2018\\IO2\\Lessons RO\\Lectia 5&quot;],[&quot;*\uFFFD\uFFFD\uFFFD{BB4CDCA5-F38E-475C-8C53-186BBAA01A72}&quot;,&quot;C:\\Users\\filom\\Documents\\ENGIMATH\\LESSONS\\MATRICES\\LESSON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sson_05_Q3_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_05_Q3_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01 UTCN\Proiecte\EngiMath - Erasmus+ 2018\IO2\Lessons RO\Lectia 5\Lesson_05_Q3_ro\quiz\quiz2.quiz"/>
  <p:tag name="ISPRING_QUIZ_RELATIVE_PATH" val="Lesson_05_Q3_ro\quiz\quiz2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01 UTCN\Proiecte\EngiMath - Erasmus+ 2018\IO2\Lessons RO\Lectia 5\Lesson_05_Q3_ro\quiz\quiz3.quiz"/>
  <p:tag name="ISPRING_QUIZ_RELATIVE_PATH" val="Lesson_05_Q3_ro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795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Lesson_05_Q3_2021</dc:title>
  <dc:creator>Filomena Soares</dc:creator>
  <cp:lastModifiedBy>Vlad Bocanet</cp:lastModifiedBy>
  <cp:revision>258</cp:revision>
  <dcterms:created xsi:type="dcterms:W3CDTF">2019-03-25T06:42:45Z</dcterms:created>
  <dcterms:modified xsi:type="dcterms:W3CDTF">2021-03-16T19:11:16Z</dcterms:modified>
</cp:coreProperties>
</file>