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5" r:id="rId2"/>
    <p:sldId id="277" r:id="rId3"/>
    <p:sldId id="291" r:id="rId4"/>
    <p:sldId id="284" r:id="rId5"/>
    <p:sldId id="285" r:id="rId6"/>
    <p:sldId id="278" r:id="rId7"/>
    <p:sldId id="292" r:id="rId8"/>
    <p:sldId id="286" r:id="rId9"/>
    <p:sldId id="287" r:id="rId10"/>
    <p:sldId id="288" r:id="rId11"/>
    <p:sldId id="289" r:id="rId12"/>
    <p:sldId id="290" r:id="rId13"/>
    <p:sldId id="279" r:id="rId14"/>
    <p:sldId id="293" r:id="rId15"/>
    <p:sldId id="280" r:id="rId16"/>
    <p:sldId id="283" r:id="rId17"/>
  </p:sldIdLst>
  <p:sldSz cx="12192000" cy="6858000"/>
  <p:notesSz cx="6858000" cy="9144000"/>
  <p:custDataLst>
    <p:tags r:id="rId19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5E4F"/>
    <a:srgbClr val="29A6F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C766DF-FACE-47AA-9962-B00976AE6BBB}" v="2" dt="2025-05-03T21:43:56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7BC766DF-FACE-47AA-9962-B00976AE6BBB}"/>
    <pc:docChg chg="custSel modSld">
      <pc:chgData name="Elena Safiulina" userId="46398a00-a311-4d71-ab86-ad085cba44dd" providerId="ADAL" clId="{7BC766DF-FACE-47AA-9962-B00976AE6BBB}" dt="2025-05-03T21:44:02.325" v="4" actId="1076"/>
      <pc:docMkLst>
        <pc:docMk/>
      </pc:docMkLst>
      <pc:sldChg chg="addSp delSp modSp mod delAnim">
        <pc:chgData name="Elena Safiulina" userId="46398a00-a311-4d71-ab86-ad085cba44dd" providerId="ADAL" clId="{7BC766DF-FACE-47AA-9962-B00976AE6BBB}" dt="2025-05-03T21:29:45.786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7BC766DF-FACE-47AA-9962-B00976AE6BBB}" dt="2025-05-03T21:29:45.786" v="2" actId="1076"/>
          <ac:picMkLst>
            <pc:docMk/>
            <pc:sldMk cId="214730274" sldId="275"/>
            <ac:picMk id="2" creationId="{2B028BB0-8F10-47CA-933C-A4E39113FC17}"/>
          </ac:picMkLst>
        </pc:picChg>
        <pc:picChg chg="del">
          <ac:chgData name="Elena Safiulina" userId="46398a00-a311-4d71-ab86-ad085cba44dd" providerId="ADAL" clId="{7BC766DF-FACE-47AA-9962-B00976AE6BBB}" dt="2025-05-03T21:29:35.760" v="1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 mod">
        <pc:chgData name="Elena Safiulina" userId="46398a00-a311-4d71-ab86-ad085cba44dd" providerId="ADAL" clId="{7BC766DF-FACE-47AA-9962-B00976AE6BBB}" dt="2025-05-03T21:44:02.325" v="4" actId="1076"/>
        <pc:sldMkLst>
          <pc:docMk/>
          <pc:sldMk cId="2434340358" sldId="283"/>
        </pc:sldMkLst>
        <pc:picChg chg="add mod">
          <ac:chgData name="Elena Safiulina" userId="46398a00-a311-4d71-ab86-ad085cba44dd" providerId="ADAL" clId="{7BC766DF-FACE-47AA-9962-B00976AE6BBB}" dt="2025-05-03T21:44:02.325" v="4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8357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1146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63188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0938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4270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13969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47691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054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6976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2116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72509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75158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0499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0330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143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743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5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3.png"/><Relationship Id="rId18" Type="http://schemas.openxmlformats.org/officeDocument/2006/relationships/image" Target="../media/image1.jpg"/><Relationship Id="rId3" Type="http://schemas.openxmlformats.org/officeDocument/2006/relationships/slide" Target="slide15.xml"/><Relationship Id="rId7" Type="http://schemas.openxmlformats.org/officeDocument/2006/relationships/image" Target="../media/image2.png"/><Relationship Id="rId12" Type="http://schemas.openxmlformats.org/officeDocument/2006/relationships/image" Target="../media/image3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32.png"/><Relationship Id="rId5" Type="http://schemas.openxmlformats.org/officeDocument/2006/relationships/slide" Target="slide6.xml"/><Relationship Id="rId15" Type="http://schemas.openxmlformats.org/officeDocument/2006/relationships/image" Target="../media/image46.png"/><Relationship Id="rId10" Type="http://schemas.openxmlformats.org/officeDocument/2006/relationships/image" Target="../media/image38.png"/><Relationship Id="rId4" Type="http://schemas.openxmlformats.org/officeDocument/2006/relationships/slide" Target="slide2.xml"/><Relationship Id="rId9" Type="http://schemas.openxmlformats.org/officeDocument/2006/relationships/image" Target="../media/image31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6.png"/><Relationship Id="rId3" Type="http://schemas.openxmlformats.org/officeDocument/2006/relationships/slide" Target="slide15.xml"/><Relationship Id="rId21" Type="http://schemas.openxmlformats.org/officeDocument/2006/relationships/image" Target="../media/image62.png"/><Relationship Id="rId7" Type="http://schemas.openxmlformats.org/officeDocument/2006/relationships/image" Target="../media/image2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2.png"/><Relationship Id="rId5" Type="http://schemas.openxmlformats.org/officeDocument/2006/relationships/slide" Target="slide6.xml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8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1.png"/><Relationship Id="rId4" Type="http://schemas.openxmlformats.org/officeDocument/2006/relationships/slide" Target="slide2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" Target="slide15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75.png"/><Relationship Id="rId5" Type="http://schemas.openxmlformats.org/officeDocument/2006/relationships/slide" Target="slide6.xml"/><Relationship Id="rId10" Type="http://schemas.openxmlformats.org/officeDocument/2006/relationships/image" Target="../media/image74.png"/><Relationship Id="rId4" Type="http://schemas.openxmlformats.org/officeDocument/2006/relationships/slide" Target="slide2.xml"/><Relationship Id="rId9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79.png"/><Relationship Id="rId5" Type="http://schemas.openxmlformats.org/officeDocument/2006/relationships/slide" Target="slide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80.png"/><Relationship Id="rId3" Type="http://schemas.openxmlformats.org/officeDocument/2006/relationships/image" Target="../media/image760.png"/><Relationship Id="rId7" Type="http://schemas.openxmlformats.org/officeDocument/2006/relationships/slide" Target="slide6.xml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78.png"/><Relationship Id="rId5" Type="http://schemas.openxmlformats.org/officeDocument/2006/relationships/slide" Target="slide15.xml"/><Relationship Id="rId15" Type="http://schemas.openxmlformats.org/officeDocument/2006/relationships/image" Target="../media/image82.png"/><Relationship Id="rId10" Type="http://schemas.openxmlformats.org/officeDocument/2006/relationships/image" Target="../media/image770.png"/><Relationship Id="rId4" Type="http://schemas.openxmlformats.org/officeDocument/2006/relationships/image" Target="../media/image1.jpg"/><Relationship Id="rId9" Type="http://schemas.openxmlformats.org/officeDocument/2006/relationships/image" Target="../media/image2.png"/><Relationship Id="rId1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notesSlide" Target="../notesSlides/notesSlide15.xml"/><Relationship Id="rId7" Type="http://schemas.openxmlformats.org/officeDocument/2006/relationships/slide" Target="slide6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11" Type="http://schemas.openxmlformats.org/officeDocument/2006/relationships/image" Target="../media/image77.png"/><Relationship Id="rId5" Type="http://schemas.openxmlformats.org/officeDocument/2006/relationships/slide" Target="slide15.xml"/><Relationship Id="rId10" Type="http://schemas.openxmlformats.org/officeDocument/2006/relationships/image" Target="../media/image76.png"/><Relationship Id="rId4" Type="http://schemas.openxmlformats.org/officeDocument/2006/relationships/image" Target="../media/image1.jp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6.xml"/><Relationship Id="rId7" Type="http://schemas.openxmlformats.org/officeDocument/2006/relationships/slide" Target="slide15.xml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4.png"/><Relationship Id="rId11" Type="http://schemas.openxmlformats.org/officeDocument/2006/relationships/image" Target="../media/image2.png"/><Relationship Id="rId5" Type="http://schemas.openxmlformats.org/officeDocument/2006/relationships/image" Target="../media/image83.png"/><Relationship Id="rId10" Type="http://schemas.openxmlformats.org/officeDocument/2006/relationships/slide" Target="slide13.xml"/><Relationship Id="rId4" Type="http://schemas.openxmlformats.org/officeDocument/2006/relationships/image" Target="../media/image1.jp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4.png"/><Relationship Id="rId4" Type="http://schemas.openxmlformats.org/officeDocument/2006/relationships/slide" Target="slide15.xml"/><Relationship Id="rId9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" Target="slide15.xml"/><Relationship Id="rId21" Type="http://schemas.openxmlformats.org/officeDocument/2006/relationships/image" Target="../media/image17.png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9.png"/><Relationship Id="rId18" Type="http://schemas.openxmlformats.org/officeDocument/2006/relationships/image" Target="../media/image17.png"/><Relationship Id="rId3" Type="http://schemas.openxmlformats.org/officeDocument/2006/relationships/slide" Target="slide15.xml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9.png"/><Relationship Id="rId4" Type="http://schemas.openxmlformats.org/officeDocument/2006/relationships/slide" Target="slide2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1.png"/><Relationship Id="rId7" Type="http://schemas.openxmlformats.org/officeDocument/2006/relationships/slide" Target="slide13.xml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20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slide" Target="slide6.xml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5" Type="http://schemas.openxmlformats.org/officeDocument/2006/relationships/slide" Target="slide2.xml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10" Type="http://schemas.openxmlformats.org/officeDocument/2006/relationships/image" Target="../media/image7.png"/><Relationship Id="rId19" Type="http://schemas.openxmlformats.org/officeDocument/2006/relationships/image" Target="../media/image1.jpg"/><Relationship Id="rId4" Type="http://schemas.openxmlformats.org/officeDocument/2006/relationships/slide" Target="slide15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5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8.png"/><Relationship Id="rId3" Type="http://schemas.openxmlformats.org/officeDocument/2006/relationships/image" Target="../media/image1.jpg"/><Relationship Id="rId7" Type="http://schemas.openxmlformats.org/officeDocument/2006/relationships/slide" Target="slide13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6.png"/><Relationship Id="rId5" Type="http://schemas.openxmlformats.org/officeDocument/2006/relationships/slide" Target="slide2.xml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slide" Target="slide15.xml"/><Relationship Id="rId9" Type="http://schemas.openxmlformats.org/officeDocument/2006/relationships/image" Target="../media/image240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35.png"/><Relationship Id="rId3" Type="http://schemas.openxmlformats.org/officeDocument/2006/relationships/slide" Target="slide15.xml"/><Relationship Id="rId7" Type="http://schemas.openxmlformats.org/officeDocument/2006/relationships/image" Target="../media/image2.png"/><Relationship Id="rId12" Type="http://schemas.openxmlformats.org/officeDocument/2006/relationships/image" Target="../media/image34.png"/><Relationship Id="rId17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33.png"/><Relationship Id="rId5" Type="http://schemas.openxmlformats.org/officeDocument/2006/relationships/slide" Target="slide6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slide" Target="slide2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41.png"/><Relationship Id="rId18" Type="http://schemas.openxmlformats.org/officeDocument/2006/relationships/image" Target="../media/image44.png"/><Relationship Id="rId3" Type="http://schemas.openxmlformats.org/officeDocument/2006/relationships/slide" Target="slide15.xml"/><Relationship Id="rId7" Type="http://schemas.openxmlformats.org/officeDocument/2006/relationships/image" Target="../media/image2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39.png"/><Relationship Id="rId5" Type="http://schemas.openxmlformats.org/officeDocument/2006/relationships/slide" Target="slide6.xml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19" Type="http://schemas.openxmlformats.org/officeDocument/2006/relationships/image" Target="../media/image1.jpg"/><Relationship Id="rId4" Type="http://schemas.openxmlformats.org/officeDocument/2006/relationships/slide" Target="slide2.xml"/><Relationship Id="rId9" Type="http://schemas.openxmlformats.org/officeDocument/2006/relationships/image" Target="../media/image31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Multiplication</a:t>
            </a: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Properties of Matrix Multiplication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6 Plan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81122" y="1155398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Multiplication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Properties of Matrix Multiplication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6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F9D9C04-3A37-4216-A3F3-F702F40441CC}"/>
              </a:ext>
            </a:extLst>
          </p:cNvPr>
          <p:cNvSpPr/>
          <p:nvPr/>
        </p:nvSpPr>
        <p:spPr>
          <a:xfrm>
            <a:off x="2163108" y="305859"/>
            <a:ext cx="9859639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/>
              <p:nvPr/>
            </p:nvSpPr>
            <p:spPr>
              <a:xfrm>
                <a:off x="2398318" y="374798"/>
                <a:ext cx="9455397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>
                    <a:solidFill>
                      <a:srgbClr val="F25E4F"/>
                    </a:solidFill>
                  </a:rPr>
                  <a:t>Definition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an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 and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matrix, then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product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is an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matrix, whose entries are determined as follows.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To find the entry on row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column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single out row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from matrix </a:t>
                </a:r>
                <a14:m>
                  <m:oMath xmlns:m="http://schemas.openxmlformats.org/officeDocument/2006/math">
                    <m:r>
                      <a:rPr lang="pt-PT" sz="2400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(first factor) and column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from matrix </a:t>
                </a:r>
                <a14:m>
                  <m:oMath xmlns:m="http://schemas.openxmlformats.org/officeDocument/2006/math">
                    <m:r>
                      <a:rPr lang="pt-PT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(second factor). Multiply the corresponding entries from row and column together, and then add up the resulting products (as done in “warm up”).</a:t>
                </a: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374798"/>
                <a:ext cx="9455397" cy="2985433"/>
              </a:xfrm>
              <a:prstGeom prst="rect">
                <a:avLst/>
              </a:prstGeom>
              <a:blipFill>
                <a:blip r:embed="rId8"/>
                <a:stretch>
                  <a:fillRect l="-966" t="-1633" r="-966" b="-3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5449B1D-4B80-46F8-9930-E5AB410F0353}"/>
              </a:ext>
            </a:extLst>
          </p:cNvPr>
          <p:cNvSpPr/>
          <p:nvPr/>
        </p:nvSpPr>
        <p:spPr>
          <a:xfrm>
            <a:off x="2179321" y="3628252"/>
            <a:ext cx="9859639" cy="301574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11B87F-5A85-4318-A7BE-B187F1735A9E}"/>
              </a:ext>
            </a:extLst>
          </p:cNvPr>
          <p:cNvSpPr/>
          <p:nvPr/>
        </p:nvSpPr>
        <p:spPr>
          <a:xfrm>
            <a:off x="2510239" y="3743210"/>
            <a:ext cx="4747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Lets see how the definition “works”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/>
              <p:nvPr/>
            </p:nvSpPr>
            <p:spPr>
              <a:xfrm>
                <a:off x="7350061" y="3743210"/>
                <a:ext cx="41684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if possible, given: 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61" y="3743210"/>
                <a:ext cx="4168449" cy="461665"/>
              </a:xfrm>
              <a:prstGeom prst="rect">
                <a:avLst/>
              </a:prstGeom>
              <a:blipFill>
                <a:blip r:embed="rId9"/>
                <a:stretch>
                  <a:fillRect l="-2339" t="-10526" r="-117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49FDDAC-87E3-4B4B-8B8A-239F1CE0BEF7}"/>
              </a:ext>
            </a:extLst>
          </p:cNvPr>
          <p:cNvGrpSpPr/>
          <p:nvPr/>
        </p:nvGrpSpPr>
        <p:grpSpPr>
          <a:xfrm>
            <a:off x="9043709" y="4574353"/>
            <a:ext cx="3080523" cy="846963"/>
            <a:chOff x="9091103" y="4694926"/>
            <a:chExt cx="3080523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/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PT" b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32DE1B22-38BA-4F57-91D4-2B6C447D9F6B}"/>
                </a:ext>
              </a:extLst>
            </p:cNvPr>
            <p:cNvGrpSpPr/>
            <p:nvPr/>
          </p:nvGrpSpPr>
          <p:grpSpPr>
            <a:xfrm>
              <a:off x="9959408" y="4800687"/>
              <a:ext cx="919534" cy="646547"/>
              <a:chOff x="9959408" y="4800687"/>
              <a:chExt cx="919534" cy="646547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AB8FB905-D90B-4487-B230-A798E2F34F93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7F266DC4-37C6-49B9-9CA9-9F1A6C9C6C2F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tângulo 59">
                  <a:extLst>
                    <a:ext uri="{FF2B5EF4-FFF2-40B4-BE49-F238E27FC236}">
                      <a16:creationId xmlns:a16="http://schemas.microsoft.com/office/drawing/2014/main" id="{D953008A-529B-477B-B2AD-9AA4F8500CCB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F9C11A3-E5B1-4423-BC74-3EEAE0902FD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E09FC0BE-532D-4AA8-A4F7-4FE01F2578CC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BD72E785-3824-496B-B3D9-2A7D415EE1C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EFCBB33E-1F30-4052-B615-C3653014E40B}"/>
                </a:ext>
              </a:extLst>
            </p:cNvPr>
            <p:cNvGrpSpPr/>
            <p:nvPr/>
          </p:nvGrpSpPr>
          <p:grpSpPr>
            <a:xfrm>
              <a:off x="10932557" y="4804861"/>
              <a:ext cx="919534" cy="646547"/>
              <a:chOff x="9959408" y="4800687"/>
              <a:chExt cx="919534" cy="646547"/>
            </a:xfrm>
          </p:grpSpPr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5629F320-76ED-4904-BA03-7A4ED3DC6A4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71" name="Retângulo 70">
                  <a:extLst>
                    <a:ext uri="{FF2B5EF4-FFF2-40B4-BE49-F238E27FC236}">
                      <a16:creationId xmlns:a16="http://schemas.microsoft.com/office/drawing/2014/main" id="{F89484D3-B560-4587-AA28-91ABD27C3C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889C4189-2CFA-40D2-8DD4-626DCAE5C93E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34082A7A-067D-46CE-B221-741E076253D5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30162604-DB40-45EB-9FE9-B74C840001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tângulo 69">
                  <a:extLst>
                    <a:ext uri="{FF2B5EF4-FFF2-40B4-BE49-F238E27FC236}">
                      <a16:creationId xmlns:a16="http://schemas.microsoft.com/office/drawing/2014/main" id="{9B5C19BD-BA11-475C-9835-E54B6E07BD8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250E7149-4962-4A3B-8FE6-2A335E6D58B0}"/>
              </a:ext>
            </a:extLst>
          </p:cNvPr>
          <p:cNvSpPr/>
          <p:nvPr/>
        </p:nvSpPr>
        <p:spPr>
          <a:xfrm>
            <a:off x="10885163" y="5047680"/>
            <a:ext cx="432000" cy="278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3A494258-8A56-4754-9B85-615BF0BED8A5}"/>
              </a:ext>
            </a:extLst>
          </p:cNvPr>
          <p:cNvCxnSpPr>
            <a:cxnSpLocks/>
          </p:cNvCxnSpPr>
          <p:nvPr/>
        </p:nvCxnSpPr>
        <p:spPr>
          <a:xfrm>
            <a:off x="8692497" y="4851640"/>
            <a:ext cx="2038626" cy="3079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2707FC2B-84CF-41A2-8C37-844039E3EFBD}"/>
              </a:ext>
            </a:extLst>
          </p:cNvPr>
          <p:cNvSpPr/>
          <p:nvPr/>
        </p:nvSpPr>
        <p:spPr>
          <a:xfrm>
            <a:off x="3141164" y="4670134"/>
            <a:ext cx="933966" cy="2882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/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37405BC4-66F6-46E7-BF13-03564B2FCC95}"/>
              </a:ext>
            </a:extLst>
          </p:cNvPr>
          <p:cNvSpPr/>
          <p:nvPr/>
        </p:nvSpPr>
        <p:spPr>
          <a:xfrm rot="5400000">
            <a:off x="3702601" y="5500276"/>
            <a:ext cx="829167" cy="3251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/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CC3FBBC9-362C-40E1-A645-77D5A3745046}"/>
              </a:ext>
            </a:extLst>
          </p:cNvPr>
          <p:cNvSpPr/>
          <p:nvPr/>
        </p:nvSpPr>
        <p:spPr>
          <a:xfrm>
            <a:off x="2720375" y="2565814"/>
            <a:ext cx="9084322" cy="74615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AFC23345-A627-4B59-84BA-0DEEE428AF2B}"/>
              </a:ext>
            </a:extLst>
          </p:cNvPr>
          <p:cNvGrpSpPr/>
          <p:nvPr/>
        </p:nvGrpSpPr>
        <p:grpSpPr>
          <a:xfrm>
            <a:off x="4737370" y="5467628"/>
            <a:ext cx="5371487" cy="923330"/>
            <a:chOff x="4737370" y="5467628"/>
            <a:chExt cx="5371487" cy="923330"/>
          </a:xfrm>
        </p:grpSpPr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11EACB48-65C1-44C6-9FDC-B60B67AFF13B}"/>
                </a:ext>
              </a:extLst>
            </p:cNvPr>
            <p:cNvGrpSpPr/>
            <p:nvPr/>
          </p:nvGrpSpPr>
          <p:grpSpPr>
            <a:xfrm>
              <a:off x="4756826" y="5467628"/>
              <a:ext cx="5352031" cy="923330"/>
              <a:chOff x="4756826" y="5467628"/>
              <a:chExt cx="5352031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/>
                  <p:nvPr/>
                </p:nvSpPr>
                <p:spPr>
                  <a:xfrm>
                    <a:off x="4756826" y="5467628"/>
                    <a:ext cx="5352031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Multiply the corresponding entries from row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GB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oMath>
                    </a14:m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and column      together, and then add up the resulting products.</a:t>
                    </a:r>
                    <a:endParaRPr lang="en-GB" dirty="0"/>
                  </a:p>
                </p:txBody>
              </p:sp>
            </mc:Choice>
            <mc:Fallback xmlns="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6826" y="5467628"/>
                    <a:ext cx="5352031" cy="92333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911" t="-3974" r="-1025" b="-993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B7AB48B0-BC55-4EE9-8751-922E5BE8C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1936" y="5713077"/>
                <a:ext cx="502133" cy="633034"/>
              </a:xfrm>
              <a:prstGeom prst="rect">
                <a:avLst/>
              </a:prstGeom>
            </p:spPr>
          </p:pic>
        </p:grpSp>
        <p:sp>
          <p:nvSpPr>
            <p:cNvPr id="84" name="Retângulo: Cantos Arredondados 83">
              <a:extLst>
                <a:ext uri="{FF2B5EF4-FFF2-40B4-BE49-F238E27FC236}">
                  <a16:creationId xmlns:a16="http://schemas.microsoft.com/office/drawing/2014/main" id="{10069D57-5F40-41FE-8135-E0C30115DE90}"/>
                </a:ext>
              </a:extLst>
            </p:cNvPr>
            <p:cNvSpPr/>
            <p:nvPr/>
          </p:nvSpPr>
          <p:spPr>
            <a:xfrm>
              <a:off x="4737370" y="5482609"/>
              <a:ext cx="5352031" cy="906021"/>
            </a:xfrm>
            <a:prstGeom prst="roundRect">
              <a:avLst/>
            </a:prstGeom>
            <a:noFill/>
            <a:ln w="28575"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B1032F13-F0BC-47E0-83D8-5030F536E59C}"/>
                  </a:ext>
                </a:extLst>
              </p:cNvPr>
              <p:cNvSpPr/>
              <p:nvPr/>
            </p:nvSpPr>
            <p:spPr>
              <a:xfrm>
                <a:off x="4323631" y="4645686"/>
                <a:ext cx="1047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B1032F13-F0BC-47E0-83D8-5030F536E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631" y="4645686"/>
                <a:ext cx="104791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Imagem 55">
            <a:extLst>
              <a:ext uri="{FF2B5EF4-FFF2-40B4-BE49-F238E27FC236}">
                <a16:creationId xmlns:a16="http://schemas.microsoft.com/office/drawing/2014/main" id="{9F6E42CB-4E6A-45C8-82DF-771BF6F6A7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3523" y="4435838"/>
            <a:ext cx="628383" cy="792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8A8329B-0DF6-40AA-98F9-38053D05D3E7}"/>
                  </a:ext>
                </a:extLst>
              </p:cNvPr>
              <p:cNvSpPr/>
              <p:nvPr/>
            </p:nvSpPr>
            <p:spPr>
              <a:xfrm>
                <a:off x="5664104" y="4666974"/>
                <a:ext cx="3028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8A8329B-0DF6-40AA-98F9-38053D05D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104" y="4666974"/>
                <a:ext cx="302839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05D3A7A4-5C9A-42FE-A9A6-7BBA7B395F43}"/>
                  </a:ext>
                </a:extLst>
              </p:cNvPr>
              <p:cNvSpPr/>
              <p:nvPr/>
            </p:nvSpPr>
            <p:spPr>
              <a:xfrm>
                <a:off x="10896849" y="501501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05D3A7A4-5C9A-42FE-A9A6-7BBA7B395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849" y="5015018"/>
                <a:ext cx="37542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Imagem 73">
            <a:extLst>
              <a:ext uri="{FF2B5EF4-FFF2-40B4-BE49-F238E27FC236}">
                <a16:creationId xmlns:a16="http://schemas.microsoft.com/office/drawing/2014/main" id="{5BA606D2-1B4C-48C3-A030-BDBB6885EDC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Multiplication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Properties of Matrix Multiplication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6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3FC3E38A-6444-4C6F-911D-76636B4E6BBF}"/>
              </a:ext>
            </a:extLst>
          </p:cNvPr>
          <p:cNvSpPr/>
          <p:nvPr/>
        </p:nvSpPr>
        <p:spPr>
          <a:xfrm>
            <a:off x="2116362" y="259876"/>
            <a:ext cx="9809569" cy="1804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9A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ysClr val="windowText" lastClr="000000"/>
                </a:solidFill>
              </a:rPr>
              <a:t>There are several schemes that may ease the first contact with matrix multiplication procedure. It is important to remember:</a:t>
            </a:r>
          </a:p>
          <a:p>
            <a:pPr marL="342900" indent="-342900" algn="just">
              <a:buFontTx/>
              <a:buChar char="-"/>
            </a:pPr>
            <a:r>
              <a:rPr lang="en-GB" sz="2000" b="1" dirty="0">
                <a:solidFill>
                  <a:sysClr val="windowText" lastClr="000000"/>
                </a:solidFill>
              </a:rPr>
              <a:t>Multiply rows </a:t>
            </a:r>
            <a:r>
              <a:rPr lang="en-GB" sz="2000" dirty="0">
                <a:solidFill>
                  <a:sysClr val="windowText" lastClr="000000"/>
                </a:solidFill>
              </a:rPr>
              <a:t>(1</a:t>
            </a:r>
            <a:r>
              <a:rPr lang="en-GB" sz="2000" baseline="30000" dirty="0">
                <a:solidFill>
                  <a:sysClr val="windowText" lastClr="000000"/>
                </a:solidFill>
              </a:rPr>
              <a:t>st</a:t>
            </a:r>
            <a:r>
              <a:rPr lang="en-GB" sz="2000" dirty="0">
                <a:solidFill>
                  <a:sysClr val="windowText" lastClr="000000"/>
                </a:solidFill>
              </a:rPr>
              <a:t> factor) </a:t>
            </a:r>
            <a:r>
              <a:rPr lang="en-GB" sz="2000" b="1" dirty="0">
                <a:solidFill>
                  <a:sysClr val="windowText" lastClr="000000"/>
                </a:solidFill>
              </a:rPr>
              <a:t>by columns </a:t>
            </a:r>
            <a:r>
              <a:rPr lang="en-GB" sz="2000" dirty="0">
                <a:solidFill>
                  <a:sysClr val="windowText" lastClr="000000"/>
                </a:solidFill>
              </a:rPr>
              <a:t>(2</a:t>
            </a:r>
            <a:r>
              <a:rPr lang="en-GB" sz="2000" baseline="30000" dirty="0">
                <a:solidFill>
                  <a:sysClr val="windowText" lastClr="000000"/>
                </a:solidFill>
              </a:rPr>
              <a:t>nd</a:t>
            </a:r>
            <a:r>
              <a:rPr lang="en-GB" sz="2000" dirty="0">
                <a:solidFill>
                  <a:sysClr val="windowText" lastClr="000000"/>
                </a:solidFill>
              </a:rPr>
              <a:t> factor) </a:t>
            </a:r>
          </a:p>
          <a:p>
            <a:pPr marL="342900" indent="-342900" algn="just">
              <a:buFontTx/>
              <a:buChar char="-"/>
            </a:pPr>
            <a:r>
              <a:rPr lang="en-GB" sz="2000" dirty="0">
                <a:solidFill>
                  <a:sysClr val="windowText" lastClr="000000"/>
                </a:solidFill>
              </a:rPr>
              <a:t>The </a:t>
            </a:r>
            <a:r>
              <a:rPr lang="en-GB" sz="2000" b="1" dirty="0">
                <a:solidFill>
                  <a:sysClr val="windowText" lastClr="000000"/>
                </a:solidFill>
              </a:rPr>
              <a:t>result position</a:t>
            </a:r>
            <a:r>
              <a:rPr lang="en-GB" sz="2000" dirty="0">
                <a:solidFill>
                  <a:sysClr val="windowText" lastClr="000000"/>
                </a:solidFill>
              </a:rPr>
              <a:t>, in the product matrix, depends directly </a:t>
            </a:r>
            <a:r>
              <a:rPr lang="en-GB" sz="2000" b="1" dirty="0">
                <a:solidFill>
                  <a:sysClr val="windowText" lastClr="000000"/>
                </a:solidFill>
              </a:rPr>
              <a:t>on what row and column </a:t>
            </a:r>
            <a:r>
              <a:rPr lang="en-GB" sz="2000" dirty="0">
                <a:solidFill>
                  <a:sysClr val="windowText" lastClr="000000"/>
                </a:solidFill>
              </a:rPr>
              <a:t>have been multiplied.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87BCD823-5353-428D-835D-50A7574AD6D9}"/>
              </a:ext>
            </a:extLst>
          </p:cNvPr>
          <p:cNvSpPr/>
          <p:nvPr/>
        </p:nvSpPr>
        <p:spPr>
          <a:xfrm>
            <a:off x="2091328" y="2286000"/>
            <a:ext cx="9859639" cy="4312124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BBB7214C-BF6D-4022-848B-89E062324D11}"/>
              </a:ext>
            </a:extLst>
          </p:cNvPr>
          <p:cNvSpPr/>
          <p:nvPr/>
        </p:nvSpPr>
        <p:spPr>
          <a:xfrm>
            <a:off x="2422246" y="2400958"/>
            <a:ext cx="3180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  <a:r>
              <a:rPr lang="en-GB" sz="2400" b="1" dirty="0">
                <a:solidFill>
                  <a:srgbClr val="29A6FF"/>
                </a:solidFill>
              </a:rPr>
              <a:t>  </a:t>
            </a:r>
            <a:r>
              <a:rPr lang="en-GB" sz="2400" dirty="0"/>
              <a:t>(continuation)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2E672488-69FD-413C-9D83-3C0C27D32C4C}"/>
                  </a:ext>
                </a:extLst>
              </p:cNvPr>
              <p:cNvSpPr/>
              <p:nvPr/>
            </p:nvSpPr>
            <p:spPr>
              <a:xfrm>
                <a:off x="4422418" y="3641031"/>
                <a:ext cx="1560364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2E672488-69FD-413C-9D83-3C0C27D32C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418" y="3641031"/>
                <a:ext cx="1560364" cy="5524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CF747E70-7013-431D-B26A-9D9DE66CDC33}"/>
                  </a:ext>
                </a:extLst>
              </p:cNvPr>
              <p:cNvSpPr/>
              <p:nvPr/>
            </p:nvSpPr>
            <p:spPr>
              <a:xfrm>
                <a:off x="5839931" y="2715821"/>
                <a:ext cx="2362378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pt-PT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pt-PT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  <m:r>
                            <a:rPr lang="pt-P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CF747E70-7013-431D-B26A-9D9DE66CD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931" y="2715821"/>
                <a:ext cx="2362378" cy="830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>
            <a:extLst>
              <a:ext uri="{FF2B5EF4-FFF2-40B4-BE49-F238E27FC236}">
                <a16:creationId xmlns:a16="http://schemas.microsoft.com/office/drawing/2014/main" id="{74E2A1B3-BE5B-4932-A3B7-D90305ADE4CD}"/>
              </a:ext>
            </a:extLst>
          </p:cNvPr>
          <p:cNvGrpSpPr/>
          <p:nvPr/>
        </p:nvGrpSpPr>
        <p:grpSpPr>
          <a:xfrm>
            <a:off x="5839931" y="3495511"/>
            <a:ext cx="2455352" cy="846963"/>
            <a:chOff x="5691919" y="3205838"/>
            <a:chExt cx="2455352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tângulo 74">
                  <a:extLst>
                    <a:ext uri="{FF2B5EF4-FFF2-40B4-BE49-F238E27FC236}">
                      <a16:creationId xmlns:a16="http://schemas.microsoft.com/office/drawing/2014/main" id="{E09FBF12-1116-46EF-BC1C-27F290A41D5B}"/>
                    </a:ext>
                  </a:extLst>
                </p:cNvPr>
                <p:cNvSpPr/>
                <p:nvPr/>
              </p:nvSpPr>
              <p:spPr>
                <a:xfrm>
                  <a:off x="5691919" y="3205838"/>
                  <a:ext cx="2455352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75" name="Retângulo 74">
                  <a:extLst>
                    <a:ext uri="{FF2B5EF4-FFF2-40B4-BE49-F238E27FC236}">
                      <a16:creationId xmlns:a16="http://schemas.microsoft.com/office/drawing/2014/main" id="{E09FBF12-1116-46EF-BC1C-27F290A41D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1919" y="3205838"/>
                  <a:ext cx="2455352" cy="8469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Agrupar 75">
              <a:extLst>
                <a:ext uri="{FF2B5EF4-FFF2-40B4-BE49-F238E27FC236}">
                  <a16:creationId xmlns:a16="http://schemas.microsoft.com/office/drawing/2014/main" id="{9A789432-6E71-40F3-8F8A-892B24A6C60D}"/>
                </a:ext>
              </a:extLst>
            </p:cNvPr>
            <p:cNvGrpSpPr/>
            <p:nvPr/>
          </p:nvGrpSpPr>
          <p:grpSpPr>
            <a:xfrm>
              <a:off x="5939147" y="3311599"/>
              <a:ext cx="919534" cy="646547"/>
              <a:chOff x="9959408" y="4800687"/>
              <a:chExt cx="919534" cy="646547"/>
            </a:xfrm>
          </p:grpSpPr>
          <p:grpSp>
            <p:nvGrpSpPr>
              <p:cNvPr id="90" name="Agrupar 89">
                <a:extLst>
                  <a:ext uri="{FF2B5EF4-FFF2-40B4-BE49-F238E27FC236}">
                    <a16:creationId xmlns:a16="http://schemas.microsoft.com/office/drawing/2014/main" id="{38158A15-0E3F-4558-A8D2-34D1D6434B6F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94" name="Retângulo 93">
                  <a:extLst>
                    <a:ext uri="{FF2B5EF4-FFF2-40B4-BE49-F238E27FC236}">
                      <a16:creationId xmlns:a16="http://schemas.microsoft.com/office/drawing/2014/main" id="{0E4E552C-B021-492A-960A-DBCF108CDC2A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Retângulo 94">
                  <a:extLst>
                    <a:ext uri="{FF2B5EF4-FFF2-40B4-BE49-F238E27FC236}">
                      <a16:creationId xmlns:a16="http://schemas.microsoft.com/office/drawing/2014/main" id="{926C51A2-A856-46AB-96BC-8895CF3AF585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1" name="Agrupar 90">
                <a:extLst>
                  <a:ext uri="{FF2B5EF4-FFF2-40B4-BE49-F238E27FC236}">
                    <a16:creationId xmlns:a16="http://schemas.microsoft.com/office/drawing/2014/main" id="{B513CBFF-7716-47A5-BCC7-0E6300A9C54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92" name="Retângulo 91">
                  <a:extLst>
                    <a:ext uri="{FF2B5EF4-FFF2-40B4-BE49-F238E27FC236}">
                      <a16:creationId xmlns:a16="http://schemas.microsoft.com/office/drawing/2014/main" id="{9F39F31A-0B71-40CF-AE1C-D438DA687550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Retângulo 92">
                  <a:extLst>
                    <a:ext uri="{FF2B5EF4-FFF2-40B4-BE49-F238E27FC236}">
                      <a16:creationId xmlns:a16="http://schemas.microsoft.com/office/drawing/2014/main" id="{5F994921-BFAC-4599-A661-A23C6C54E14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9" name="Agrupar 78">
              <a:extLst>
                <a:ext uri="{FF2B5EF4-FFF2-40B4-BE49-F238E27FC236}">
                  <a16:creationId xmlns:a16="http://schemas.microsoft.com/office/drawing/2014/main" id="{9F34EB55-641B-4DD6-9455-6A49BB4D932B}"/>
                </a:ext>
              </a:extLst>
            </p:cNvPr>
            <p:cNvGrpSpPr/>
            <p:nvPr/>
          </p:nvGrpSpPr>
          <p:grpSpPr>
            <a:xfrm>
              <a:off x="6912296" y="3315773"/>
              <a:ext cx="919534" cy="646547"/>
              <a:chOff x="9959408" y="4800687"/>
              <a:chExt cx="919534" cy="646547"/>
            </a:xfrm>
          </p:grpSpPr>
          <p:grpSp>
            <p:nvGrpSpPr>
              <p:cNvPr id="82" name="Agrupar 81">
                <a:extLst>
                  <a:ext uri="{FF2B5EF4-FFF2-40B4-BE49-F238E27FC236}">
                    <a16:creationId xmlns:a16="http://schemas.microsoft.com/office/drawing/2014/main" id="{7C6BDBC7-F644-4C6C-8EA4-75EF94C493B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88" name="Retângulo 87">
                  <a:extLst>
                    <a:ext uri="{FF2B5EF4-FFF2-40B4-BE49-F238E27FC236}">
                      <a16:creationId xmlns:a16="http://schemas.microsoft.com/office/drawing/2014/main" id="{FB249119-2AE1-48F1-9BCA-5FCD701AA570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Retângulo 88">
                  <a:extLst>
                    <a:ext uri="{FF2B5EF4-FFF2-40B4-BE49-F238E27FC236}">
                      <a16:creationId xmlns:a16="http://schemas.microsoft.com/office/drawing/2014/main" id="{404BEE9C-EAE5-4B35-A286-71B1C5B57C9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5" name="Agrupar 84">
                <a:extLst>
                  <a:ext uri="{FF2B5EF4-FFF2-40B4-BE49-F238E27FC236}">
                    <a16:creationId xmlns:a16="http://schemas.microsoft.com/office/drawing/2014/main" id="{77C67F8C-8E9B-4E56-B76E-941E6AA4BE7E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86" name="Retângulo 85">
                  <a:extLst>
                    <a:ext uri="{FF2B5EF4-FFF2-40B4-BE49-F238E27FC236}">
                      <a16:creationId xmlns:a16="http://schemas.microsoft.com/office/drawing/2014/main" id="{41293617-3D1E-4599-A146-AAA2987FDBD9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Retângulo 86">
                  <a:extLst>
                    <a:ext uri="{FF2B5EF4-FFF2-40B4-BE49-F238E27FC236}">
                      <a16:creationId xmlns:a16="http://schemas.microsoft.com/office/drawing/2014/main" id="{A7EE86AF-6896-4A23-AF3F-4D2DCB39FE20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834DF362-2EEE-4C50-A983-0B27506499E1}"/>
              </a:ext>
            </a:extLst>
          </p:cNvPr>
          <p:cNvCxnSpPr>
            <a:cxnSpLocks/>
          </p:cNvCxnSpPr>
          <p:nvPr/>
        </p:nvCxnSpPr>
        <p:spPr>
          <a:xfrm>
            <a:off x="4684801" y="3928720"/>
            <a:ext cx="334037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xão reta 99">
            <a:extLst>
              <a:ext uri="{FF2B5EF4-FFF2-40B4-BE49-F238E27FC236}">
                <a16:creationId xmlns:a16="http://schemas.microsoft.com/office/drawing/2014/main" id="{E662D8CB-2620-41B9-B968-5A3B2983954D}"/>
              </a:ext>
            </a:extLst>
          </p:cNvPr>
          <p:cNvCxnSpPr>
            <a:cxnSpLocks/>
          </p:cNvCxnSpPr>
          <p:nvPr/>
        </p:nvCxnSpPr>
        <p:spPr>
          <a:xfrm>
            <a:off x="7029812" y="2797924"/>
            <a:ext cx="0" cy="14498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39F9FEC5-CAE4-4109-BD33-A6FD51186126}"/>
              </a:ext>
            </a:extLst>
          </p:cNvPr>
          <p:cNvCxnSpPr>
            <a:cxnSpLocks/>
          </p:cNvCxnSpPr>
          <p:nvPr/>
        </p:nvCxnSpPr>
        <p:spPr>
          <a:xfrm>
            <a:off x="6553159" y="2797924"/>
            <a:ext cx="0" cy="14498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4FC9FD2E-5530-40A5-98D2-EE81741F95F1}"/>
                  </a:ext>
                </a:extLst>
              </p:cNvPr>
              <p:cNvSpPr/>
              <p:nvPr/>
            </p:nvSpPr>
            <p:spPr>
              <a:xfrm>
                <a:off x="4198567" y="3719362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4FC9FD2E-5530-40A5-98D2-EE81741F9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567" y="3719362"/>
                <a:ext cx="3898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tângulo 101">
                <a:extLst>
                  <a:ext uri="{FF2B5EF4-FFF2-40B4-BE49-F238E27FC236}">
                    <a16:creationId xmlns:a16="http://schemas.microsoft.com/office/drawing/2014/main" id="{DDA3ABC7-5183-4411-9A91-9BFE1EBF061F}"/>
                  </a:ext>
                </a:extLst>
              </p:cNvPr>
              <p:cNvSpPr/>
              <p:nvPr/>
            </p:nvSpPr>
            <p:spPr>
              <a:xfrm>
                <a:off x="6827673" y="233393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2" name="Retângulo 101">
                <a:extLst>
                  <a:ext uri="{FF2B5EF4-FFF2-40B4-BE49-F238E27FC236}">
                    <a16:creationId xmlns:a16="http://schemas.microsoft.com/office/drawing/2014/main" id="{DDA3ABC7-5183-4411-9A91-9BFE1EBF0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673" y="2333937"/>
                <a:ext cx="40427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A2B10D05-A589-4238-9ABC-718EC4F6707C}"/>
                  </a:ext>
                </a:extLst>
              </p:cNvPr>
              <p:cNvSpPr/>
              <p:nvPr/>
            </p:nvSpPr>
            <p:spPr>
              <a:xfrm>
                <a:off x="7293300" y="4359635"/>
                <a:ext cx="44712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GB" b="1" dirty="0">
                    <a:solidFill>
                      <a:sysClr val="windowText" lastClr="000000"/>
                    </a:solidFill>
                  </a:rPr>
                  <a:t>2</a:t>
                </a:r>
                <a:r>
                  <a:rPr lang="en-GB" b="1" baseline="30000" dirty="0">
                    <a:solidFill>
                      <a:sysClr val="windowText" lastClr="000000"/>
                    </a:solidFill>
                  </a:rPr>
                  <a:t>nd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 row of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pt-PT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r"/>
                <a:r>
                  <a:rPr lang="en-GB" dirty="0">
                    <a:solidFill>
                      <a:sysClr val="windowText" lastClr="000000"/>
                    </a:solidFill>
                  </a:rPr>
                  <a:t>Results from 2</a:t>
                </a:r>
                <a:r>
                  <a:rPr lang="en-GB" baseline="30000" dirty="0">
                    <a:solidFill>
                      <a:sysClr val="windowText" lastClr="000000"/>
                    </a:solidFill>
                  </a:rPr>
                  <a:t>nd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row of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x all columns of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A2B10D05-A589-4238-9ABC-718EC4F67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300" y="4359635"/>
                <a:ext cx="4471225" cy="646331"/>
              </a:xfrm>
              <a:prstGeom prst="rect">
                <a:avLst/>
              </a:prstGeom>
              <a:blipFill>
                <a:blip r:embed="rId1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tângulo 102">
                <a:extLst>
                  <a:ext uri="{FF2B5EF4-FFF2-40B4-BE49-F238E27FC236}">
                    <a16:creationId xmlns:a16="http://schemas.microsoft.com/office/drawing/2014/main" id="{5B4AF9E8-8299-4247-B05E-DF37A497E719}"/>
                  </a:ext>
                </a:extLst>
              </p:cNvPr>
              <p:cNvSpPr/>
              <p:nvPr/>
            </p:nvSpPr>
            <p:spPr>
              <a:xfrm>
                <a:off x="7395191" y="4992992"/>
                <a:ext cx="4666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−2+4</m:t>
                      </m:r>
                      <m:r>
                        <a:rPr lang="pt-PT" b="1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spc="-300" dirty="0"/>
              </a:p>
            </p:txBody>
          </p:sp>
        </mc:Choice>
        <mc:Fallback xmlns="">
          <p:sp>
            <p:nvSpPr>
              <p:cNvPr id="103" name="Retângulo 102">
                <a:extLst>
                  <a:ext uri="{FF2B5EF4-FFF2-40B4-BE49-F238E27FC236}">
                    <a16:creationId xmlns:a16="http://schemas.microsoft.com/office/drawing/2014/main" id="{5B4AF9E8-8299-4247-B05E-DF37A497E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91" y="4992992"/>
                <a:ext cx="46665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tângulo 103">
                <a:extLst>
                  <a:ext uri="{FF2B5EF4-FFF2-40B4-BE49-F238E27FC236}">
                    <a16:creationId xmlns:a16="http://schemas.microsoft.com/office/drawing/2014/main" id="{389058B9-66B6-4854-B3E8-D7C3DF2AC082}"/>
                  </a:ext>
                </a:extLst>
              </p:cNvPr>
              <p:cNvSpPr/>
              <p:nvPr/>
            </p:nvSpPr>
            <p:spPr>
              <a:xfrm>
                <a:off x="6519159" y="4242771"/>
                <a:ext cx="1002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4" name="Retângulo 103">
                <a:extLst>
                  <a:ext uri="{FF2B5EF4-FFF2-40B4-BE49-F238E27FC236}">
                    <a16:creationId xmlns:a16="http://schemas.microsoft.com/office/drawing/2014/main" id="{389058B9-66B6-4854-B3E8-D7C3DF2AC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159" y="4242771"/>
                <a:ext cx="100219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ADAF4A31-70D9-4F35-B5A4-FB04702327CE}"/>
                  </a:ext>
                </a:extLst>
              </p:cNvPr>
              <p:cNvSpPr/>
              <p:nvPr/>
            </p:nvSpPr>
            <p:spPr>
              <a:xfrm>
                <a:off x="7395190" y="5362324"/>
                <a:ext cx="345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brk m:alnAt="7"/>
                        </m:rPr>
                        <a:rPr lang="pt-PT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ADAF4A31-70D9-4F35-B5A4-FB0470232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90" y="5362324"/>
                <a:ext cx="345549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tângulo 105">
                <a:extLst>
                  <a:ext uri="{FF2B5EF4-FFF2-40B4-BE49-F238E27FC236}">
                    <a16:creationId xmlns:a16="http://schemas.microsoft.com/office/drawing/2014/main" id="{4C494B7D-27DA-428B-8E5D-13603241A047}"/>
                  </a:ext>
                </a:extLst>
              </p:cNvPr>
              <p:cNvSpPr/>
              <p:nvPr/>
            </p:nvSpPr>
            <p:spPr>
              <a:xfrm>
                <a:off x="7405339" y="5737190"/>
                <a:ext cx="3465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6" name="Retângulo 105">
                <a:extLst>
                  <a:ext uri="{FF2B5EF4-FFF2-40B4-BE49-F238E27FC236}">
                    <a16:creationId xmlns:a16="http://schemas.microsoft.com/office/drawing/2014/main" id="{4C494B7D-27DA-428B-8E5D-13603241A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339" y="5737190"/>
                <a:ext cx="346511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tângulo 106">
                <a:extLst>
                  <a:ext uri="{FF2B5EF4-FFF2-40B4-BE49-F238E27FC236}">
                    <a16:creationId xmlns:a16="http://schemas.microsoft.com/office/drawing/2014/main" id="{E3945077-74C8-4215-A4D5-6297D2B90090}"/>
                  </a:ext>
                </a:extLst>
              </p:cNvPr>
              <p:cNvSpPr/>
              <p:nvPr/>
            </p:nvSpPr>
            <p:spPr>
              <a:xfrm>
                <a:off x="7395189" y="6100988"/>
                <a:ext cx="44365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=8+6=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7" name="Retângulo 106">
                <a:extLst>
                  <a:ext uri="{FF2B5EF4-FFF2-40B4-BE49-F238E27FC236}">
                    <a16:creationId xmlns:a16="http://schemas.microsoft.com/office/drawing/2014/main" id="{E3945077-74C8-4215-A4D5-6297D2B90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89" y="6100988"/>
                <a:ext cx="443653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B613F68-2719-47D7-BB92-F63E90B8AC4A}"/>
                  </a:ext>
                </a:extLst>
              </p:cNvPr>
              <p:cNvSpPr/>
              <p:nvPr/>
            </p:nvSpPr>
            <p:spPr>
              <a:xfrm>
                <a:off x="4528896" y="3605252"/>
                <a:ext cx="1334020" cy="57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pt-PT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pt-PT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pt-PT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pt-PT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mr>
                      </m:m>
                    </m:oMath>
                  </m:oMathPara>
                </a14:m>
                <a:endParaRPr lang="en-GB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B613F68-2719-47D7-BB92-F63E90B8A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896" y="3605252"/>
                <a:ext cx="1334020" cy="57810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tângulo 110">
                <a:extLst>
                  <a:ext uri="{FF2B5EF4-FFF2-40B4-BE49-F238E27FC236}">
                    <a16:creationId xmlns:a16="http://schemas.microsoft.com/office/drawing/2014/main" id="{683A85FF-CC2B-4CD2-9EED-B37BFD29C44E}"/>
                  </a:ext>
                </a:extLst>
              </p:cNvPr>
              <p:cNvSpPr/>
              <p:nvPr/>
            </p:nvSpPr>
            <p:spPr>
              <a:xfrm>
                <a:off x="2360634" y="4359635"/>
                <a:ext cx="439171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ysClr val="windowText" lastClr="000000"/>
                    </a:solidFill>
                  </a:rPr>
                  <a:t>1</a:t>
                </a:r>
                <a:r>
                  <a:rPr lang="en-GB" b="1" baseline="30000" dirty="0">
                    <a:solidFill>
                      <a:sysClr val="windowText" lastClr="000000"/>
                    </a:solidFill>
                  </a:rPr>
                  <a:t>st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 row of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pt-PT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r>
                  <a:rPr lang="en-GB" dirty="0">
                    <a:solidFill>
                      <a:sysClr val="windowText" lastClr="000000"/>
                    </a:solidFill>
                  </a:rPr>
                  <a:t>Results from 1</a:t>
                </a:r>
                <a:r>
                  <a:rPr lang="en-GB" baseline="30000" dirty="0">
                    <a:solidFill>
                      <a:sysClr val="windowText" lastClr="000000"/>
                    </a:solidFill>
                  </a:rPr>
                  <a:t>st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row of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x all columns of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11" name="Retângulo 110">
                <a:extLst>
                  <a:ext uri="{FF2B5EF4-FFF2-40B4-BE49-F238E27FC236}">
                    <a16:creationId xmlns:a16="http://schemas.microsoft.com/office/drawing/2014/main" id="{683A85FF-CC2B-4CD2-9EED-B37BFD29C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4" y="4359635"/>
                <a:ext cx="4391715" cy="646331"/>
              </a:xfrm>
              <a:prstGeom prst="rect">
                <a:avLst/>
              </a:prstGeom>
              <a:blipFill>
                <a:blip r:embed="rId20"/>
                <a:stretch>
                  <a:fillRect l="-111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tângulo 111">
                <a:extLst>
                  <a:ext uri="{FF2B5EF4-FFF2-40B4-BE49-F238E27FC236}">
                    <a16:creationId xmlns:a16="http://schemas.microsoft.com/office/drawing/2014/main" id="{128DAB91-C9CC-40B6-B143-43E9E53D25B1}"/>
                  </a:ext>
                </a:extLst>
              </p:cNvPr>
              <p:cNvSpPr/>
              <p:nvPr/>
            </p:nvSpPr>
            <p:spPr>
              <a:xfrm>
                <a:off x="2360636" y="4992992"/>
                <a:ext cx="51261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=1−2+6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2" name="Retângulo 111">
                <a:extLst>
                  <a:ext uri="{FF2B5EF4-FFF2-40B4-BE49-F238E27FC236}">
                    <a16:creationId xmlns:a16="http://schemas.microsoft.com/office/drawing/2014/main" id="{128DAB91-C9CC-40B6-B143-43E9E53D2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6" y="4992992"/>
                <a:ext cx="512614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EFD43FAF-A9A7-46C8-BF89-C5E86897C543}"/>
                  </a:ext>
                </a:extLst>
              </p:cNvPr>
              <p:cNvSpPr/>
              <p:nvPr/>
            </p:nvSpPr>
            <p:spPr>
              <a:xfrm>
                <a:off x="2360635" y="5362324"/>
                <a:ext cx="44215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brk m:alnAt="7"/>
                        </m:rPr>
                        <a:rPr lang="pt-PT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=3+3=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EFD43FAF-A9A7-46C8-BF89-C5E86897C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5" y="5362324"/>
                <a:ext cx="442159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tângulo 113">
                <a:extLst>
                  <a:ext uri="{FF2B5EF4-FFF2-40B4-BE49-F238E27FC236}">
                    <a16:creationId xmlns:a16="http://schemas.microsoft.com/office/drawing/2014/main" id="{22A5D33B-C06C-4105-B632-C56EF0FEFEEE}"/>
                  </a:ext>
                </a:extLst>
              </p:cNvPr>
              <p:cNvSpPr/>
              <p:nvPr/>
            </p:nvSpPr>
            <p:spPr>
              <a:xfrm>
                <a:off x="2370784" y="5737190"/>
                <a:ext cx="4411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=7+4=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4" name="Retângulo 113">
                <a:extLst>
                  <a:ext uri="{FF2B5EF4-FFF2-40B4-BE49-F238E27FC236}">
                    <a16:creationId xmlns:a16="http://schemas.microsoft.com/office/drawing/2014/main" id="{22A5D33B-C06C-4105-B632-C56EF0FEF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84" y="5737190"/>
                <a:ext cx="4411977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tângulo 114">
                <a:extLst>
                  <a:ext uri="{FF2B5EF4-FFF2-40B4-BE49-F238E27FC236}">
                    <a16:creationId xmlns:a16="http://schemas.microsoft.com/office/drawing/2014/main" id="{A8F4C4CF-D061-4ED9-AC49-9A11C1FF3801}"/>
                  </a:ext>
                </a:extLst>
              </p:cNvPr>
              <p:cNvSpPr/>
              <p:nvPr/>
            </p:nvSpPr>
            <p:spPr>
              <a:xfrm>
                <a:off x="2360634" y="6100988"/>
                <a:ext cx="4973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=5+8+9=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5" name="Retângulo 114">
                <a:extLst>
                  <a:ext uri="{FF2B5EF4-FFF2-40B4-BE49-F238E27FC236}">
                    <a16:creationId xmlns:a16="http://schemas.microsoft.com/office/drawing/2014/main" id="{A8F4C4CF-D061-4ED9-AC49-9A11C1FF3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4" y="6100988"/>
                <a:ext cx="4973028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0" name="Imagem 119">
            <a:extLst>
              <a:ext uri="{FF2B5EF4-FFF2-40B4-BE49-F238E27FC236}">
                <a16:creationId xmlns:a16="http://schemas.microsoft.com/office/drawing/2014/main" id="{19A85FF7-6714-408E-B665-3F3B8EDF220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121" name="Conexão reta 120">
            <a:extLst>
              <a:ext uri="{FF2B5EF4-FFF2-40B4-BE49-F238E27FC236}">
                <a16:creationId xmlns:a16="http://schemas.microsoft.com/office/drawing/2014/main" id="{B9F6A68D-2969-47FF-860B-3AC81B51C1B2}"/>
              </a:ext>
            </a:extLst>
          </p:cNvPr>
          <p:cNvCxnSpPr>
            <a:cxnSpLocks/>
          </p:cNvCxnSpPr>
          <p:nvPr/>
        </p:nvCxnSpPr>
        <p:spPr>
          <a:xfrm>
            <a:off x="7518658" y="2797924"/>
            <a:ext cx="0" cy="14498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tângulo 121">
                <a:extLst>
                  <a:ext uri="{FF2B5EF4-FFF2-40B4-BE49-F238E27FC236}">
                    <a16:creationId xmlns:a16="http://schemas.microsoft.com/office/drawing/2014/main" id="{BB4B088A-D124-4AAC-BF87-BF407931A361}"/>
                  </a:ext>
                </a:extLst>
              </p:cNvPr>
              <p:cNvSpPr/>
              <p:nvPr/>
            </p:nvSpPr>
            <p:spPr>
              <a:xfrm>
                <a:off x="6569116" y="3584805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2" name="Retângulo 121">
                <a:extLst>
                  <a:ext uri="{FF2B5EF4-FFF2-40B4-BE49-F238E27FC236}">
                    <a16:creationId xmlns:a16="http://schemas.microsoft.com/office/drawing/2014/main" id="{BB4B088A-D124-4AAC-BF87-BF407931A3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116" y="3584805"/>
                <a:ext cx="375423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tângulo 122">
                <a:extLst>
                  <a:ext uri="{FF2B5EF4-FFF2-40B4-BE49-F238E27FC236}">
                    <a16:creationId xmlns:a16="http://schemas.microsoft.com/office/drawing/2014/main" id="{224EDFDE-0A2D-4E14-B9B2-945AD35874DB}"/>
                  </a:ext>
                </a:extLst>
              </p:cNvPr>
              <p:cNvSpPr/>
              <p:nvPr/>
            </p:nvSpPr>
            <p:spPr>
              <a:xfrm>
                <a:off x="7026312" y="3584805"/>
                <a:ext cx="513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3" name="Retângulo 122">
                <a:extLst>
                  <a:ext uri="{FF2B5EF4-FFF2-40B4-BE49-F238E27FC236}">
                    <a16:creationId xmlns:a16="http://schemas.microsoft.com/office/drawing/2014/main" id="{224EDFDE-0A2D-4E14-B9B2-945AD3587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312" y="3584805"/>
                <a:ext cx="513282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tângulo 123">
                <a:extLst>
                  <a:ext uri="{FF2B5EF4-FFF2-40B4-BE49-F238E27FC236}">
                    <a16:creationId xmlns:a16="http://schemas.microsoft.com/office/drawing/2014/main" id="{818F8DF3-4100-4745-8DC9-0B4003FFDD6E}"/>
                  </a:ext>
                </a:extLst>
              </p:cNvPr>
              <p:cNvSpPr/>
              <p:nvPr/>
            </p:nvSpPr>
            <p:spPr>
              <a:xfrm>
                <a:off x="7511891" y="3584805"/>
                <a:ext cx="513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4" name="Retângulo 123">
                <a:extLst>
                  <a:ext uri="{FF2B5EF4-FFF2-40B4-BE49-F238E27FC236}">
                    <a16:creationId xmlns:a16="http://schemas.microsoft.com/office/drawing/2014/main" id="{818F8DF3-4100-4745-8DC9-0B4003FFD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891" y="3584805"/>
                <a:ext cx="513282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tângulo 124">
                <a:extLst>
                  <a:ext uri="{FF2B5EF4-FFF2-40B4-BE49-F238E27FC236}">
                    <a16:creationId xmlns:a16="http://schemas.microsoft.com/office/drawing/2014/main" id="{778AB89D-A4D4-4A93-B013-F8C4473E60B5}"/>
                  </a:ext>
                </a:extLst>
              </p:cNvPr>
              <p:cNvSpPr/>
              <p:nvPr/>
            </p:nvSpPr>
            <p:spPr>
              <a:xfrm>
                <a:off x="6083392" y="3584805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5" name="Retângulo 124">
                <a:extLst>
                  <a:ext uri="{FF2B5EF4-FFF2-40B4-BE49-F238E27FC236}">
                    <a16:creationId xmlns:a16="http://schemas.microsoft.com/office/drawing/2014/main" id="{778AB89D-A4D4-4A93-B013-F8C4473E6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392" y="3584805"/>
                <a:ext cx="375423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tângulo 125">
                <a:extLst>
                  <a:ext uri="{FF2B5EF4-FFF2-40B4-BE49-F238E27FC236}">
                    <a16:creationId xmlns:a16="http://schemas.microsoft.com/office/drawing/2014/main" id="{D4FE3B85-BCC7-441A-8D67-C28F80DD5182}"/>
                  </a:ext>
                </a:extLst>
              </p:cNvPr>
              <p:cNvSpPr/>
              <p:nvPr/>
            </p:nvSpPr>
            <p:spPr>
              <a:xfrm>
                <a:off x="6578675" y="392259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6" name="Retângulo 125">
                <a:extLst>
                  <a:ext uri="{FF2B5EF4-FFF2-40B4-BE49-F238E27FC236}">
                    <a16:creationId xmlns:a16="http://schemas.microsoft.com/office/drawing/2014/main" id="{D4FE3B85-BCC7-441A-8D67-C28F80DD5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75" y="3922598"/>
                <a:ext cx="375423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tângulo 126">
                <a:extLst>
                  <a:ext uri="{FF2B5EF4-FFF2-40B4-BE49-F238E27FC236}">
                    <a16:creationId xmlns:a16="http://schemas.microsoft.com/office/drawing/2014/main" id="{41EFCF17-8608-4AB9-94E6-A1F012FFC91E}"/>
                  </a:ext>
                </a:extLst>
              </p:cNvPr>
              <p:cNvSpPr/>
              <p:nvPr/>
            </p:nvSpPr>
            <p:spPr>
              <a:xfrm>
                <a:off x="7074783" y="392259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7" name="Retângulo 126">
                <a:extLst>
                  <a:ext uri="{FF2B5EF4-FFF2-40B4-BE49-F238E27FC236}">
                    <a16:creationId xmlns:a16="http://schemas.microsoft.com/office/drawing/2014/main" id="{41EFCF17-8608-4AB9-94E6-A1F012FFC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783" y="3922598"/>
                <a:ext cx="375423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tângulo 127">
            <a:extLst>
              <a:ext uri="{FF2B5EF4-FFF2-40B4-BE49-F238E27FC236}">
                <a16:creationId xmlns:a16="http://schemas.microsoft.com/office/drawing/2014/main" id="{040A0FCE-7B6B-46D1-B5F5-D62FFA39F080}"/>
              </a:ext>
            </a:extLst>
          </p:cNvPr>
          <p:cNvSpPr/>
          <p:nvPr/>
        </p:nvSpPr>
        <p:spPr>
          <a:xfrm>
            <a:off x="7521450" y="392259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ysClr val="windowText" lastClr="000000"/>
                </a:solidFill>
                <a:ea typeface="Cambria Math" panose="02040503050406030204" pitchFamily="18" charset="0"/>
              </a:rPr>
              <a:t>14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tângulo 128">
                <a:extLst>
                  <a:ext uri="{FF2B5EF4-FFF2-40B4-BE49-F238E27FC236}">
                    <a16:creationId xmlns:a16="http://schemas.microsoft.com/office/drawing/2014/main" id="{91617904-1CF6-4A1B-A130-255352ED0657}"/>
                  </a:ext>
                </a:extLst>
              </p:cNvPr>
              <p:cNvSpPr/>
              <p:nvPr/>
            </p:nvSpPr>
            <p:spPr>
              <a:xfrm>
                <a:off x="6092951" y="392259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9" name="Retângulo 128">
                <a:extLst>
                  <a:ext uri="{FF2B5EF4-FFF2-40B4-BE49-F238E27FC236}">
                    <a16:creationId xmlns:a16="http://schemas.microsoft.com/office/drawing/2014/main" id="{91617904-1CF6-4A1B-A130-255352ED0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51" y="3922598"/>
                <a:ext cx="375423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8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  <p:bldP spid="54" grpId="0"/>
      <p:bldP spid="64" grpId="0"/>
      <p:bldP spid="21" grpId="0"/>
      <p:bldP spid="102" grpId="0"/>
      <p:bldP spid="22" grpId="0"/>
      <p:bldP spid="103" grpId="0"/>
      <p:bldP spid="104" grpId="0"/>
      <p:bldP spid="105" grpId="0"/>
      <p:bldP spid="106" grpId="0"/>
      <p:bldP spid="107" grpId="0"/>
      <p:bldP spid="23" grpId="0"/>
      <p:bldP spid="111" grpId="0"/>
      <p:bldP spid="112" grpId="0"/>
      <p:bldP spid="113" grpId="0"/>
      <p:bldP spid="114" grpId="0"/>
      <p:bldP spid="115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C613D86D-C4E4-41AB-970D-10CD67CC53E6}"/>
              </a:ext>
            </a:extLst>
          </p:cNvPr>
          <p:cNvSpPr/>
          <p:nvPr/>
        </p:nvSpPr>
        <p:spPr>
          <a:xfrm>
            <a:off x="2163108" y="305859"/>
            <a:ext cx="9859639" cy="6270039"/>
          </a:xfrm>
          <a:prstGeom prst="roundRect">
            <a:avLst>
              <a:gd name="adj" fmla="val 7630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2E9E7F8-4832-40BA-8CDC-2C8D48CD358D}"/>
              </a:ext>
            </a:extLst>
          </p:cNvPr>
          <p:cNvSpPr/>
          <p:nvPr/>
        </p:nvSpPr>
        <p:spPr>
          <a:xfrm>
            <a:off x="3073940" y="2291360"/>
            <a:ext cx="8190690" cy="1161957"/>
          </a:xfrm>
          <a:prstGeom prst="roundRect">
            <a:avLst/>
          </a:prstGeom>
          <a:solidFill>
            <a:srgbClr val="F25E4F">
              <a:alpha val="60000"/>
            </a:srgbClr>
          </a:solidFill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Multiplication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Properties of Matrix Multiplication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6</a:t>
            </a:r>
          </a:p>
        </p:txBody>
      </p:sp>
      <p:pic>
        <p:nvPicPr>
          <p:cNvPr id="120" name="Imagem 119">
            <a:extLst>
              <a:ext uri="{FF2B5EF4-FFF2-40B4-BE49-F238E27FC236}">
                <a16:creationId xmlns:a16="http://schemas.microsoft.com/office/drawing/2014/main" id="{19A85FF7-6714-408E-B665-3F3B8EDF220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30686A0B-78D7-4F0B-9EA3-27A52B17022C}"/>
                  </a:ext>
                </a:extLst>
              </p:cNvPr>
              <p:cNvSpPr/>
              <p:nvPr/>
            </p:nvSpPr>
            <p:spPr>
              <a:xfrm>
                <a:off x="2398318" y="588806"/>
                <a:ext cx="9455397" cy="2976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>
                    <a:solidFill>
                      <a:srgbClr val="F25E4F"/>
                    </a:solidFill>
                  </a:rPr>
                  <a:t>Definition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– General notation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e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pt-PT" sz="2400" b="1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e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pt-PT" sz="2400" b="1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e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where: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p>
                        <m:e>
                          <m:sSub>
                            <m:sSubPr>
                              <m:ctrlPr>
                                <a:rPr lang="pt-PT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pt-PT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pt-PT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pt-PT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pt-PT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30686A0B-78D7-4F0B-9EA3-27A52B170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588806"/>
                <a:ext cx="9455397" cy="2976841"/>
              </a:xfrm>
              <a:prstGeom prst="rect">
                <a:avLst/>
              </a:prstGeom>
              <a:blipFill>
                <a:blip r:embed="rId9"/>
                <a:stretch>
                  <a:fillRect l="-966" t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47EEC0FD-A407-4577-8C0C-5492A62A463F}"/>
              </a:ext>
            </a:extLst>
          </p:cNvPr>
          <p:cNvSpPr/>
          <p:nvPr/>
        </p:nvSpPr>
        <p:spPr>
          <a:xfrm>
            <a:off x="4192621" y="5040000"/>
            <a:ext cx="2383278" cy="368579"/>
          </a:xfrm>
          <a:prstGeom prst="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B0793447-4169-425E-8687-CEDF825D682B}"/>
                  </a:ext>
                </a:extLst>
              </p:cNvPr>
              <p:cNvSpPr/>
              <p:nvPr/>
            </p:nvSpPr>
            <p:spPr>
              <a:xfrm>
                <a:off x="3943703" y="3897840"/>
                <a:ext cx="3194271" cy="2271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b="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B0793447-4169-425E-8687-CEDF825D6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703" y="3897840"/>
                <a:ext cx="3194271" cy="22710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>
            <a:extLst>
              <a:ext uri="{FF2B5EF4-FFF2-40B4-BE49-F238E27FC236}">
                <a16:creationId xmlns:a16="http://schemas.microsoft.com/office/drawing/2014/main" id="{41BFB125-C110-4CDF-8D4F-FE2905566E0B}"/>
              </a:ext>
            </a:extLst>
          </p:cNvPr>
          <p:cNvSpPr/>
          <p:nvPr/>
        </p:nvSpPr>
        <p:spPr>
          <a:xfrm>
            <a:off x="3302706" y="5039247"/>
            <a:ext cx="71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Row </a:t>
            </a:r>
            <a:r>
              <a:rPr lang="en-GB" b="1" dirty="0" err="1"/>
              <a:t>i</a:t>
            </a:r>
            <a:endParaRPr lang="en-GB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F074A2BF-1D6A-4999-A6AD-7F15F85C1D71}"/>
              </a:ext>
            </a:extLst>
          </p:cNvPr>
          <p:cNvSpPr/>
          <p:nvPr/>
        </p:nvSpPr>
        <p:spPr>
          <a:xfrm rot="5400000">
            <a:off x="8358336" y="4756588"/>
            <a:ext cx="1755319" cy="540893"/>
          </a:xfrm>
          <a:prstGeom prst="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63CC3FE2-3AF6-491F-840A-CEB732E21D50}"/>
              </a:ext>
            </a:extLst>
          </p:cNvPr>
          <p:cNvSpPr/>
          <p:nvPr/>
        </p:nvSpPr>
        <p:spPr>
          <a:xfrm>
            <a:off x="8719667" y="5899862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Column j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5D4CF9A2-D99A-47C3-905E-F78A6A18FCD9}"/>
                  </a:ext>
                </a:extLst>
              </p:cNvPr>
              <p:cNvSpPr/>
              <p:nvPr/>
            </p:nvSpPr>
            <p:spPr>
              <a:xfrm>
                <a:off x="6947228" y="4110462"/>
                <a:ext cx="4010906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5D4CF9A2-D99A-47C3-905E-F78A6A18F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228" y="4110462"/>
                <a:ext cx="4010906" cy="18457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1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" grpId="0" animBg="1"/>
      <p:bldP spid="5" grpId="0" animBg="1"/>
      <p:bldP spid="66" grpId="0"/>
      <p:bldP spid="7" grpId="0"/>
      <p:bldP spid="68" grpId="0" animBg="1"/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Multiplication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Properties of Matrix Multiplication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6</a:t>
            </a: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2AD116D0-28E5-4060-BC24-EEDA43E8FA39}"/>
              </a:ext>
            </a:extLst>
          </p:cNvPr>
          <p:cNvGrpSpPr/>
          <p:nvPr/>
        </p:nvGrpSpPr>
        <p:grpSpPr>
          <a:xfrm>
            <a:off x="2232000" y="171318"/>
            <a:ext cx="4395228" cy="1152000"/>
            <a:chOff x="2216587" y="225801"/>
            <a:chExt cx="4395228" cy="1403156"/>
          </a:xfrm>
        </p:grpSpPr>
        <p:sp>
          <p:nvSpPr>
            <p:cNvPr id="53" name="Retângulo: Cantos Arredondados 52">
              <a:extLst>
                <a:ext uri="{FF2B5EF4-FFF2-40B4-BE49-F238E27FC236}">
                  <a16:creationId xmlns:a16="http://schemas.microsoft.com/office/drawing/2014/main" id="{2D4091FB-4F17-48AA-8EB1-0938B06D8E4B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49EE812F-A0DA-4065-93D8-A6DD4D324CAF}"/>
                </a:ext>
              </a:extLst>
            </p:cNvPr>
            <p:cNvSpPr/>
            <p:nvPr/>
          </p:nvSpPr>
          <p:spPr>
            <a:xfrm>
              <a:off x="2826920" y="381079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Associative Property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/>
                <p:nvPr/>
              </p:nvSpPr>
              <p:spPr>
                <a:xfrm>
                  <a:off x="3244989" y="955451"/>
                  <a:ext cx="23772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d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/>
                </a:p>
              </p:txBody>
            </p:sp>
          </mc:Choice>
          <mc:Fallback xmlns="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89" y="955451"/>
                  <a:ext cx="2377283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 b="-4839"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22CD13A-BC43-44E0-8FFF-90A100853FB8}"/>
                  </a:ext>
                </a:extLst>
              </p:cNvPr>
              <p:cNvSpPr/>
              <p:nvPr/>
            </p:nvSpPr>
            <p:spPr>
              <a:xfrm>
                <a:off x="7039932" y="1130320"/>
                <a:ext cx="4818084" cy="2616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dirty="0"/>
                  <a:t>Matrix Multiplication is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NOT Commutative</a:t>
                </a:r>
                <a:r>
                  <a:rPr lang="en-GB" sz="2400" b="1" dirty="0"/>
                  <a:t>!  Order matters!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GB" sz="2400" dirty="0"/>
                  <a:t>In general,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𝑩𝑨</m:t>
                    </m:r>
                  </m:oMath>
                </a14:m>
                <a:r>
                  <a:rPr lang="en-GB" sz="2400" i="1" dirty="0"/>
                  <a:t>, </a:t>
                </a:r>
                <a:r>
                  <a:rPr lang="en-GB" sz="2400" dirty="0"/>
                  <a:t>even if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/>
                  <a:t> are both square.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GB" sz="2400" dirty="0"/>
                  <a:t>If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𝑩𝑨</m:t>
                    </m:r>
                  </m:oMath>
                </a14:m>
                <a:r>
                  <a:rPr lang="en-GB" sz="2400" dirty="0"/>
                  <a:t>, then we say that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/>
                  <a:t> and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/>
                  <a:t> commute</a:t>
                </a:r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22CD13A-BC43-44E0-8FFF-90A100853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32" y="1130320"/>
                <a:ext cx="4818084" cy="2616101"/>
              </a:xfrm>
              <a:prstGeom prst="rect">
                <a:avLst/>
              </a:prstGeom>
              <a:blipFill>
                <a:blip r:embed="rId3"/>
                <a:stretch>
                  <a:fillRect b="-65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Multiplication</a:t>
            </a: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Properties of Matrix Multiplication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6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765E99CE-AE66-4A92-AC5D-6CC3EC7DCA34}"/>
              </a:ext>
            </a:extLst>
          </p:cNvPr>
          <p:cNvGrpSpPr/>
          <p:nvPr/>
        </p:nvGrpSpPr>
        <p:grpSpPr>
          <a:xfrm>
            <a:off x="2232000" y="2619318"/>
            <a:ext cx="4395228" cy="1224000"/>
            <a:chOff x="2216587" y="135679"/>
            <a:chExt cx="4395228" cy="1403156"/>
          </a:xfrm>
        </p:grpSpPr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EE5CFDBA-0B2E-49CE-B147-10568D26DD8B}"/>
                </a:ext>
              </a:extLst>
            </p:cNvPr>
            <p:cNvSpPr/>
            <p:nvPr/>
          </p:nvSpPr>
          <p:spPr>
            <a:xfrm>
              <a:off x="2216587" y="135679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D2E8E0FE-C3A5-480E-86D9-2F26A2B6EAA8}"/>
                </a:ext>
              </a:extLst>
            </p:cNvPr>
            <p:cNvSpPr/>
            <p:nvPr/>
          </p:nvSpPr>
          <p:spPr>
            <a:xfrm>
              <a:off x="2451797" y="381079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F25E4F"/>
                  </a:solidFill>
                </a:rPr>
                <a:t>Right Distributive Property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tângulo: Cantos Arredondados 44">
                  <a:extLst>
                    <a:ext uri="{FF2B5EF4-FFF2-40B4-BE49-F238E27FC236}">
                      <a16:creationId xmlns:a16="http://schemas.microsoft.com/office/drawing/2014/main" id="{974F9948-021E-451E-A678-16DED6C5B4E4}"/>
                    </a:ext>
                  </a:extLst>
                </p:cNvPr>
                <p:cNvSpPr/>
                <p:nvPr/>
              </p:nvSpPr>
              <p:spPr>
                <a:xfrm>
                  <a:off x="2927706" y="947937"/>
                  <a:ext cx="2976664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𝐵𝐴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𝐶𝐴</m:t>
                        </m:r>
                      </m:oMath>
                    </m:oMathPara>
                  </a14:m>
                  <a:endParaRPr lang="en-GB" sz="2000" i="1" dirty="0"/>
                </a:p>
              </p:txBody>
            </p:sp>
          </mc:Choice>
          <mc:Fallback xmlns="">
            <p:sp>
              <p:nvSpPr>
                <p:cNvPr id="45" name="Retângulo: Cantos Arredondados 44">
                  <a:extLst>
                    <a:ext uri="{FF2B5EF4-FFF2-40B4-BE49-F238E27FC236}">
                      <a16:creationId xmlns:a16="http://schemas.microsoft.com/office/drawing/2014/main" id="{974F9948-021E-451E-A678-16DED6C5B4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706" y="947937"/>
                  <a:ext cx="2976664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 b="-1538"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24D30DCE-5E73-418A-AD46-CD67D36B790E}"/>
              </a:ext>
            </a:extLst>
          </p:cNvPr>
          <p:cNvGrpSpPr/>
          <p:nvPr/>
        </p:nvGrpSpPr>
        <p:grpSpPr>
          <a:xfrm>
            <a:off x="2232000" y="3915318"/>
            <a:ext cx="4395228" cy="1512000"/>
            <a:chOff x="2216587" y="1713997"/>
            <a:chExt cx="4395228" cy="1554516"/>
          </a:xfrm>
        </p:grpSpPr>
        <p:sp>
          <p:nvSpPr>
            <p:cNvPr id="48" name="Retângulo: Cantos Arredondados 47">
              <a:extLst>
                <a:ext uri="{FF2B5EF4-FFF2-40B4-BE49-F238E27FC236}">
                  <a16:creationId xmlns:a16="http://schemas.microsoft.com/office/drawing/2014/main" id="{6F30D659-4164-4421-9043-4E2FB22FC4F9}"/>
                </a:ext>
              </a:extLst>
            </p:cNvPr>
            <p:cNvSpPr/>
            <p:nvPr/>
          </p:nvSpPr>
          <p:spPr>
            <a:xfrm>
              <a:off x="2216587" y="1713997"/>
              <a:ext cx="4395228" cy="155451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28E5D7C3-7B6D-492F-A2AF-A1C9C81F2E0F}"/>
                </a:ext>
              </a:extLst>
            </p:cNvPr>
            <p:cNvSpPr/>
            <p:nvPr/>
          </p:nvSpPr>
          <p:spPr>
            <a:xfrm>
              <a:off x="2451797" y="1767871"/>
              <a:ext cx="392890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F25E4F"/>
                  </a:solidFill>
                </a:rPr>
                <a:t>Associative Property of Scalar</a:t>
              </a:r>
            </a:p>
            <a:p>
              <a:pPr algn="ctr"/>
              <a:r>
                <a:rPr lang="en-GB" sz="2400" b="1" dirty="0">
                  <a:solidFill>
                    <a:srgbClr val="F25E4F"/>
                  </a:solidFill>
                </a:rPr>
                <a:t>Multiplication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tângulo: Cantos Arredondados 49">
                  <a:extLst>
                    <a:ext uri="{FF2B5EF4-FFF2-40B4-BE49-F238E27FC236}">
                      <a16:creationId xmlns:a16="http://schemas.microsoft.com/office/drawing/2014/main" id="{742190F9-1566-48A3-9463-A8543E22680C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pt-P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pt-PT" sz="20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tângulo: Cantos Arredondados 49">
                  <a:extLst>
                    <a:ext uri="{FF2B5EF4-FFF2-40B4-BE49-F238E27FC236}">
                      <a16:creationId xmlns:a16="http://schemas.microsoft.com/office/drawing/2014/main" id="{742190F9-1566-48A3-9463-A8543E2268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2AD116D0-28E5-4060-BC24-EEDA43E8FA39}"/>
              </a:ext>
            </a:extLst>
          </p:cNvPr>
          <p:cNvGrpSpPr/>
          <p:nvPr/>
        </p:nvGrpSpPr>
        <p:grpSpPr>
          <a:xfrm>
            <a:off x="2232000" y="171318"/>
            <a:ext cx="4395228" cy="1152000"/>
            <a:chOff x="2216587" y="225801"/>
            <a:chExt cx="4395228" cy="1403156"/>
          </a:xfrm>
        </p:grpSpPr>
        <p:sp>
          <p:nvSpPr>
            <p:cNvPr id="53" name="Retângulo: Cantos Arredondados 52">
              <a:extLst>
                <a:ext uri="{FF2B5EF4-FFF2-40B4-BE49-F238E27FC236}">
                  <a16:creationId xmlns:a16="http://schemas.microsoft.com/office/drawing/2014/main" id="{2D4091FB-4F17-48AA-8EB1-0938B06D8E4B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49EE812F-A0DA-4065-93D8-A6DD4D324CAF}"/>
                </a:ext>
              </a:extLst>
            </p:cNvPr>
            <p:cNvSpPr/>
            <p:nvPr/>
          </p:nvSpPr>
          <p:spPr>
            <a:xfrm>
              <a:off x="2826920" y="381079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Associative Property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/>
                <p:nvPr/>
              </p:nvSpPr>
              <p:spPr>
                <a:xfrm>
                  <a:off x="3244989" y="955451"/>
                  <a:ext cx="23772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d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/>
                </a:p>
              </p:txBody>
            </p:sp>
          </mc:Choice>
          <mc:Fallback xmlns="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89" y="955451"/>
                  <a:ext cx="23772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 b="-4839"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FC5555E2-FD24-4127-9EC5-A5D1A51AEB52}"/>
              </a:ext>
            </a:extLst>
          </p:cNvPr>
          <p:cNvGrpSpPr/>
          <p:nvPr/>
        </p:nvGrpSpPr>
        <p:grpSpPr>
          <a:xfrm>
            <a:off x="2232000" y="1395318"/>
            <a:ext cx="4395228" cy="1152000"/>
            <a:chOff x="2216587" y="1865357"/>
            <a:chExt cx="4395228" cy="1403156"/>
          </a:xfrm>
        </p:grpSpPr>
        <p:sp>
          <p:nvSpPr>
            <p:cNvPr id="57" name="Retângulo: Cantos Arredondados 56">
              <a:extLst>
                <a:ext uri="{FF2B5EF4-FFF2-40B4-BE49-F238E27FC236}">
                  <a16:creationId xmlns:a16="http://schemas.microsoft.com/office/drawing/2014/main" id="{81047C1D-1EC5-43E2-8EAE-05A5B5B08EFF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2BC55B8B-D599-4F66-B72E-039B09DA1CE4}"/>
                </a:ext>
              </a:extLst>
            </p:cNvPr>
            <p:cNvSpPr/>
            <p:nvPr/>
          </p:nvSpPr>
          <p:spPr>
            <a:xfrm>
              <a:off x="2586609" y="2020635"/>
              <a:ext cx="36551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F25E4F"/>
                  </a:solidFill>
                </a:rPr>
                <a:t>Left distributive Property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tângulo: Cantos Arredondados 58">
                  <a:extLst>
                    <a:ext uri="{FF2B5EF4-FFF2-40B4-BE49-F238E27FC236}">
                      <a16:creationId xmlns:a16="http://schemas.microsoft.com/office/drawing/2014/main" id="{C3C3F6F7-C533-4E0E-A3D9-F67F8A3AB9E1}"/>
                    </a:ext>
                  </a:extLst>
                </p:cNvPr>
                <p:cNvSpPr/>
                <p:nvPr/>
              </p:nvSpPr>
              <p:spPr>
                <a:xfrm>
                  <a:off x="2927706" y="2587493"/>
                  <a:ext cx="2976664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tângulo: Cantos Arredondados 58">
                  <a:extLst>
                    <a:ext uri="{FF2B5EF4-FFF2-40B4-BE49-F238E27FC236}">
                      <a16:creationId xmlns:a16="http://schemas.microsoft.com/office/drawing/2014/main" id="{C3C3F6F7-C533-4E0E-A3D9-F67F8A3AB9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706" y="2587493"/>
                  <a:ext cx="2976664" cy="442674"/>
                </a:xfrm>
                <a:prstGeom prst="roundRect">
                  <a:avLst/>
                </a:prstGeom>
                <a:blipFill>
                  <a:blip r:embed="rId13"/>
                  <a:stretch>
                    <a:fillRect b="-6452"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tângulo 59">
            <a:extLst>
              <a:ext uri="{FF2B5EF4-FFF2-40B4-BE49-F238E27FC236}">
                <a16:creationId xmlns:a16="http://schemas.microsoft.com/office/drawing/2014/main" id="{FCAD15EB-258F-4E68-8828-CC0E439AAA1A}"/>
              </a:ext>
            </a:extLst>
          </p:cNvPr>
          <p:cNvSpPr/>
          <p:nvPr/>
        </p:nvSpPr>
        <p:spPr>
          <a:xfrm>
            <a:off x="7039932" y="400670"/>
            <a:ext cx="48180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F25E4F"/>
                </a:solidFill>
              </a:rPr>
              <a:t>IMPORTANT 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4E2BCD1-6743-41F0-B6AF-B96FD1B055E7}"/>
                  </a:ext>
                </a:extLst>
              </p:cNvPr>
              <p:cNvSpPr/>
              <p:nvPr/>
            </p:nvSpPr>
            <p:spPr>
              <a:xfrm>
                <a:off x="7039932" y="4061966"/>
                <a:ext cx="4818084" cy="240065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dirty="0"/>
                  <a:t>Be careful! </a:t>
                </a:r>
                <a:r>
                  <a:rPr lang="en-GB" sz="2400" dirty="0"/>
                  <a:t>Several scalar relations are </a:t>
                </a:r>
                <a:r>
                  <a:rPr lang="en-GB" sz="2400" b="1" dirty="0"/>
                  <a:t>not valid </a:t>
                </a:r>
                <a:r>
                  <a:rPr lang="en-GB" sz="2400" dirty="0"/>
                  <a:t>for matrices!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endParaRPr lang="pt-PT" sz="2400" b="1" dirty="0">
                  <a:ea typeface="Cambria Math" panose="02040503050406030204" pitchFamily="18" charset="0"/>
                </a:endParaRP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endParaRPr lang="pt-PT" sz="2400" b="1" dirty="0">
                  <a:ea typeface="Cambria Math" panose="02040503050406030204" pitchFamily="18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en-GB" sz="2400" dirty="0"/>
                  <a:t>Among many others…</a:t>
                </a: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4E2BCD1-6743-41F0-B6AF-B96FD1B05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32" y="4061966"/>
                <a:ext cx="4818084" cy="2400657"/>
              </a:xfrm>
              <a:prstGeom prst="rect">
                <a:avLst/>
              </a:prstGeom>
              <a:blipFill>
                <a:blip r:embed="rId14"/>
                <a:stretch>
                  <a:fillRect b="-94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Agrupar 61">
            <a:extLst>
              <a:ext uri="{FF2B5EF4-FFF2-40B4-BE49-F238E27FC236}">
                <a16:creationId xmlns:a16="http://schemas.microsoft.com/office/drawing/2014/main" id="{1CBD1EBC-0DAD-4816-A245-2B573DE34F8F}"/>
              </a:ext>
            </a:extLst>
          </p:cNvPr>
          <p:cNvGrpSpPr/>
          <p:nvPr/>
        </p:nvGrpSpPr>
        <p:grpSpPr>
          <a:xfrm>
            <a:off x="2232000" y="5499318"/>
            <a:ext cx="4401621" cy="1152000"/>
            <a:chOff x="2216587" y="225801"/>
            <a:chExt cx="4401621" cy="1403156"/>
          </a:xfrm>
        </p:grpSpPr>
        <p:sp>
          <p:nvSpPr>
            <p:cNvPr id="63" name="Retângulo: Cantos Arredondados 62">
              <a:extLst>
                <a:ext uri="{FF2B5EF4-FFF2-40B4-BE49-F238E27FC236}">
                  <a16:creationId xmlns:a16="http://schemas.microsoft.com/office/drawing/2014/main" id="{BECAE2F5-08A0-425B-9BD6-55208FD19201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CC0B8144-B40A-41FB-A3CC-2B6187D9FCBF}"/>
                </a:ext>
              </a:extLst>
            </p:cNvPr>
            <p:cNvSpPr/>
            <p:nvPr/>
          </p:nvSpPr>
          <p:spPr>
            <a:xfrm>
              <a:off x="2222980" y="381079"/>
              <a:ext cx="4395228" cy="56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F25E4F"/>
                  </a:solidFill>
                </a:rPr>
                <a:t>Identity for Matrix Multiplication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tângulo: Cantos Arredondados 64">
                  <a:extLst>
                    <a:ext uri="{FF2B5EF4-FFF2-40B4-BE49-F238E27FC236}">
                      <a16:creationId xmlns:a16="http://schemas.microsoft.com/office/drawing/2014/main" id="{5BB72C4F-9B3F-444C-90AE-458A8E78445A}"/>
                    </a:ext>
                  </a:extLst>
                </p:cNvPr>
                <p:cNvSpPr/>
                <p:nvPr/>
              </p:nvSpPr>
              <p:spPr>
                <a:xfrm>
                  <a:off x="3244989" y="955451"/>
                  <a:ext cx="2377283" cy="539185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2000" i="1" dirty="0"/>
                </a:p>
              </p:txBody>
            </p:sp>
          </mc:Choice>
          <mc:Fallback xmlns="">
            <p:sp>
              <p:nvSpPr>
                <p:cNvPr id="65" name="Retângulo: Cantos Arredondados 64">
                  <a:extLst>
                    <a:ext uri="{FF2B5EF4-FFF2-40B4-BE49-F238E27FC236}">
                      <a16:creationId xmlns:a16="http://schemas.microsoft.com/office/drawing/2014/main" id="{5BB72C4F-9B3F-444C-90AE-458A8E7844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89" y="955451"/>
                  <a:ext cx="2377283" cy="539185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903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Multiplication</a:t>
            </a: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Properties of Matrix Multiplication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6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9BAE4B9-2135-459B-9B0E-8559535D71DA}"/>
              </a:ext>
            </a:extLst>
          </p:cNvPr>
          <p:cNvGrpSpPr/>
          <p:nvPr/>
        </p:nvGrpSpPr>
        <p:grpSpPr>
          <a:xfrm>
            <a:off x="1964932" y="211253"/>
            <a:ext cx="3903295" cy="1385822"/>
            <a:chOff x="2352922" y="231113"/>
            <a:chExt cx="3284204" cy="1557494"/>
          </a:xfrm>
        </p:grpSpPr>
        <p:sp>
          <p:nvSpPr>
            <p:cNvPr id="16" name="Bolha de Pensamento: Nuvem 15">
              <a:extLst>
                <a:ext uri="{FF2B5EF4-FFF2-40B4-BE49-F238E27FC236}">
                  <a16:creationId xmlns:a16="http://schemas.microsoft.com/office/drawing/2014/main" id="{BA4432DB-8D1E-4401-928C-445E8293F7F4}"/>
                </a:ext>
              </a:extLst>
            </p:cNvPr>
            <p:cNvSpPr/>
            <p:nvPr/>
          </p:nvSpPr>
          <p:spPr>
            <a:xfrm>
              <a:off x="2352922" y="231113"/>
              <a:ext cx="3284204" cy="1557494"/>
            </a:xfrm>
            <a:prstGeom prst="cloudCallout">
              <a:avLst>
                <a:gd name="adj1" fmla="val -5339"/>
                <a:gd name="adj2" fmla="val 90919"/>
              </a:avLst>
            </a:prstGeom>
            <a:solidFill>
              <a:srgbClr val="F9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B2B79E2F-9328-4F06-993F-18497229456E}"/>
                </a:ext>
              </a:extLst>
            </p:cNvPr>
            <p:cNvSpPr txBox="1"/>
            <p:nvPr/>
          </p:nvSpPr>
          <p:spPr>
            <a:xfrm rot="21362075">
              <a:off x="2625041" y="458775"/>
              <a:ext cx="2758403" cy="93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Perhaps you will need a pen and paper to answer these final questions!…</a:t>
              </a:r>
            </a:p>
          </p:txBody>
        </p:sp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E3A5F094-378B-44A3-9606-419FB34DE1F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3867958" y="1193499"/>
            <a:ext cx="267903" cy="32736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54897A2-5355-4E6C-A2E4-25E14819D4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47" y="2219605"/>
            <a:ext cx="128016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Hope you enjoyed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Multiplication</a:t>
            </a: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Elements or Entries of a Matrix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End of Lesson 6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6834CD9-31E2-4EDC-AFF0-89531A9A5F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68" y="1676255"/>
            <a:ext cx="1403032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113154" y="1648765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Multiplication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Properties of Matrix Multiplication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Before introducing Matrix Multiplication lets analyse this more “basic” and introductory multiplication problem: </a:t>
            </a:r>
            <a:r>
              <a:rPr lang="en-GB" sz="2400" b="1" dirty="0"/>
              <a:t>ROW Matrix  X  COLUMN Matrix</a:t>
            </a: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149A6FA-22C0-4B82-8639-014D660046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57" y="1404000"/>
            <a:ext cx="22259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D80242A-E9A1-4061-9978-8B3687C9CC55}"/>
              </a:ext>
            </a:extLst>
          </p:cNvPr>
          <p:cNvSpPr/>
          <p:nvPr/>
        </p:nvSpPr>
        <p:spPr>
          <a:xfrm>
            <a:off x="1982740" y="1087607"/>
            <a:ext cx="10065234" cy="4931356"/>
          </a:xfrm>
          <a:prstGeom prst="roundRect">
            <a:avLst>
              <a:gd name="adj" fmla="val 5491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Multiplication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Properties of Matrix Multiplication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Before introducing Matrix Multiplication lets analyse this more “basic” and introductory multiplication problem: </a:t>
            </a:r>
            <a:r>
              <a:rPr lang="en-GB" sz="2400" b="1" dirty="0"/>
              <a:t>ROW Matrix  X  COLUMN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/>
              <p:nvPr/>
            </p:nvSpPr>
            <p:spPr>
              <a:xfrm>
                <a:off x="2052735" y="1131640"/>
                <a:ext cx="10035085" cy="2249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Consider a row matrix 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pt-PT" sz="2400" b="0" i="1" spc="-3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pc="-3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 and a column matrix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/>
                  <a:t> with the same number of elements - </a:t>
                </a:r>
                <a14:m>
                  <m:oMath xmlns:m="http://schemas.openxmlformats.org/officeDocument/2006/math"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- if not, the product will not be possible.</a:t>
                </a:r>
              </a:p>
              <a:p>
                <a:pPr algn="ctr"/>
                <a:endParaRPr lang="en-GB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5" y="1131640"/>
                <a:ext cx="10035085" cy="2249718"/>
              </a:xfrm>
              <a:prstGeom prst="rect">
                <a:avLst/>
              </a:prstGeom>
              <a:blipFill>
                <a:blip r:embed="rId8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/>
              <p:nvPr/>
            </p:nvSpPr>
            <p:spPr>
              <a:xfrm>
                <a:off x="2052736" y="3228040"/>
                <a:ext cx="9890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/>
                  <a:t>The </a:t>
                </a:r>
                <a:r>
                  <a:rPr lang="en-GB" sz="2400" b="1" dirty="0"/>
                  <a:t>product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n-GB" sz="2400" dirty="0"/>
                  <a:t>will be 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GB" sz="2400" dirty="0"/>
                  <a:t> matrix (or a scalar) obtained by </a:t>
                </a:r>
                <a:r>
                  <a:rPr lang="en-GB" sz="2400" b="1" dirty="0"/>
                  <a:t>adding the products of the corresponding entries</a:t>
                </a:r>
                <a:r>
                  <a:rPr lang="en-GB" sz="2400" dirty="0"/>
                  <a:t>: </a:t>
                </a: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6" y="3228040"/>
                <a:ext cx="9890448" cy="830997"/>
              </a:xfrm>
              <a:prstGeom prst="rect">
                <a:avLst/>
              </a:prstGeom>
              <a:blipFill>
                <a:blip r:embed="rId9"/>
                <a:stretch>
                  <a:fillRect l="-986" t="-5882" r="-925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/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/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/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/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/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/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8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3D7B1AB-5B26-44F9-AA26-0A63A325914A}"/>
              </a:ext>
            </a:extLst>
          </p:cNvPr>
          <p:cNvSpPr/>
          <p:nvPr/>
        </p:nvSpPr>
        <p:spPr>
          <a:xfrm>
            <a:off x="4903596" y="1657981"/>
            <a:ext cx="2640004" cy="46839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7767B63E-7C3C-4956-BF91-FE8DB3ED1AB4}"/>
              </a:ext>
            </a:extLst>
          </p:cNvPr>
          <p:cNvSpPr/>
          <p:nvPr/>
        </p:nvSpPr>
        <p:spPr>
          <a:xfrm rot="5400000">
            <a:off x="10150207" y="1187080"/>
            <a:ext cx="1471820" cy="143945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3918D1-74D8-4A63-B346-5B8235588FDA}"/>
              </a:ext>
            </a:extLst>
          </p:cNvPr>
          <p:cNvSpPr/>
          <p:nvPr/>
        </p:nvSpPr>
        <p:spPr>
          <a:xfrm>
            <a:off x="4174126" y="4973016"/>
            <a:ext cx="411982" cy="41198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ECD8D36-E800-44EF-86F9-2016BC270EF2}"/>
              </a:ext>
            </a:extLst>
          </p:cNvPr>
          <p:cNvSpPr/>
          <p:nvPr/>
        </p:nvSpPr>
        <p:spPr>
          <a:xfrm>
            <a:off x="6231133" y="4444682"/>
            <a:ext cx="411982" cy="41198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exão: Ângulo Reto 16">
            <a:extLst>
              <a:ext uri="{FF2B5EF4-FFF2-40B4-BE49-F238E27FC236}">
                <a16:creationId xmlns:a16="http://schemas.microsoft.com/office/drawing/2014/main" id="{D74A797C-9FC0-40AF-AF6F-5427BC282DC2}"/>
              </a:ext>
            </a:extLst>
          </p:cNvPr>
          <p:cNvCxnSpPr>
            <a:cxnSpLocks/>
            <a:stCxn id="10" idx="0"/>
            <a:endCxn id="34" idx="1"/>
          </p:cNvCxnSpPr>
          <p:nvPr/>
        </p:nvCxnSpPr>
        <p:spPr>
          <a:xfrm rot="5400000" flipH="1" flipV="1">
            <a:off x="5101791" y="3783342"/>
            <a:ext cx="468001" cy="1911349"/>
          </a:xfrm>
          <a:prstGeom prst="bentConnector3">
            <a:avLst>
              <a:gd name="adj1" fmla="val 161738"/>
            </a:avLst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398365DB-FACE-4B57-A1A1-DD266E0DDDD8}"/>
              </a:ext>
            </a:extLst>
          </p:cNvPr>
          <p:cNvSpPr/>
          <p:nvPr/>
        </p:nvSpPr>
        <p:spPr>
          <a:xfrm>
            <a:off x="7338481" y="4973016"/>
            <a:ext cx="736864" cy="41198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4C1FD8-0E19-47FC-B824-EE3B42F71317}"/>
              </a:ext>
            </a:extLst>
          </p:cNvPr>
          <p:cNvSpPr/>
          <p:nvPr/>
        </p:nvSpPr>
        <p:spPr>
          <a:xfrm>
            <a:off x="4676851" y="4958275"/>
            <a:ext cx="411982" cy="411982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98D8A2-5C4E-4D20-B214-C161D23E7FEB}"/>
              </a:ext>
            </a:extLst>
          </p:cNvPr>
          <p:cNvSpPr/>
          <p:nvPr/>
        </p:nvSpPr>
        <p:spPr>
          <a:xfrm>
            <a:off x="6251056" y="4797169"/>
            <a:ext cx="411982" cy="411982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exão: Ângulo Reto 41">
            <a:extLst>
              <a:ext uri="{FF2B5EF4-FFF2-40B4-BE49-F238E27FC236}">
                <a16:creationId xmlns:a16="http://schemas.microsoft.com/office/drawing/2014/main" id="{D3923CEC-C461-4D78-837B-F1666197DE21}"/>
              </a:ext>
            </a:extLst>
          </p:cNvPr>
          <p:cNvCxnSpPr>
            <a:cxnSpLocks/>
            <a:stCxn id="40" idx="0"/>
            <a:endCxn id="41" idx="1"/>
          </p:cNvCxnSpPr>
          <p:nvPr/>
        </p:nvCxnSpPr>
        <p:spPr>
          <a:xfrm rot="5400000" flipH="1" flipV="1">
            <a:off x="5546729" y="4193616"/>
            <a:ext cx="100773" cy="1428547"/>
          </a:xfrm>
          <a:prstGeom prst="bentConnector3">
            <a:avLst>
              <a:gd name="adj1" fmla="val 386717"/>
            </a:avLst>
          </a:prstGeom>
          <a:ln w="28575">
            <a:solidFill>
              <a:srgbClr val="0C2B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76B9FF7A-138E-412F-9CF3-B98B7A1B17A4}"/>
                  </a:ext>
                </a:extLst>
              </p:cNvPr>
              <p:cNvSpPr/>
              <p:nvPr/>
            </p:nvSpPr>
            <p:spPr>
              <a:xfrm>
                <a:off x="4209297" y="4011499"/>
                <a:ext cx="3642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pc="-300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1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76B9FF7A-138E-412F-9CF3-B98B7A1B1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297" y="4011499"/>
                <a:ext cx="36420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62D10712-267D-4DAA-B8E4-CC31947C7A3E}"/>
                  </a:ext>
                </a:extLst>
              </p:cNvPr>
              <p:cNvSpPr/>
              <p:nvPr/>
            </p:nvSpPr>
            <p:spPr>
              <a:xfrm>
                <a:off x="4738274" y="4390323"/>
                <a:ext cx="36420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62D10712-267D-4DAA-B8E4-CC31947C7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274" y="4390323"/>
                <a:ext cx="36420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2FD17D5C-E236-4E5D-9A0A-5B4A1313BE09}"/>
              </a:ext>
            </a:extLst>
          </p:cNvPr>
          <p:cNvSpPr/>
          <p:nvPr/>
        </p:nvSpPr>
        <p:spPr>
          <a:xfrm>
            <a:off x="8445040" y="4957572"/>
            <a:ext cx="736864" cy="411982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/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/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B4361706-5987-4B04-BCED-2C1857C39979}"/>
              </a:ext>
            </a:extLst>
          </p:cNvPr>
          <p:cNvSpPr/>
          <p:nvPr/>
        </p:nvSpPr>
        <p:spPr>
          <a:xfrm>
            <a:off x="5512354" y="4991722"/>
            <a:ext cx="411982" cy="4119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0B335FB-F43F-4F21-A1C1-D3EAD2C99FE1}"/>
              </a:ext>
            </a:extLst>
          </p:cNvPr>
          <p:cNvSpPr/>
          <p:nvPr/>
        </p:nvSpPr>
        <p:spPr>
          <a:xfrm>
            <a:off x="6241930" y="5515183"/>
            <a:ext cx="411982" cy="4119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Conexão: Ângulo Reto 54">
            <a:extLst>
              <a:ext uri="{FF2B5EF4-FFF2-40B4-BE49-F238E27FC236}">
                <a16:creationId xmlns:a16="http://schemas.microsoft.com/office/drawing/2014/main" id="{414185BD-56BF-4249-9C20-64CDCAD30A8B}"/>
              </a:ext>
            </a:extLst>
          </p:cNvPr>
          <p:cNvCxnSpPr>
            <a:cxnSpLocks/>
            <a:stCxn id="53" idx="4"/>
            <a:endCxn id="54" idx="2"/>
          </p:cNvCxnSpPr>
          <p:nvPr/>
        </p:nvCxnSpPr>
        <p:spPr>
          <a:xfrm rot="16200000" flipH="1">
            <a:off x="5821402" y="5300646"/>
            <a:ext cx="317470" cy="523585"/>
          </a:xfrm>
          <a:prstGeom prst="bentConnector2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50C91C1F-CFB2-486F-BEA8-28E0B0F3266C}"/>
                  </a:ext>
                </a:extLst>
              </p:cNvPr>
              <p:cNvSpPr/>
              <p:nvPr/>
            </p:nvSpPr>
            <p:spPr>
              <a:xfrm>
                <a:off x="5500214" y="5578370"/>
                <a:ext cx="36420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pc="-3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50C91C1F-CFB2-486F-BEA8-28E0B0F32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214" y="5578370"/>
                <a:ext cx="36420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/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40C31D04-155B-4BD7-9F0D-F30E8E592225}"/>
              </a:ext>
            </a:extLst>
          </p:cNvPr>
          <p:cNvSpPr/>
          <p:nvPr/>
        </p:nvSpPr>
        <p:spPr>
          <a:xfrm>
            <a:off x="10278435" y="4968370"/>
            <a:ext cx="736864" cy="4119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/>
      <p:bldP spid="5" grpId="0"/>
      <p:bldP spid="6" grpId="0"/>
      <p:bldP spid="7" grpId="0"/>
      <p:bldP spid="23" grpId="0"/>
      <p:bldP spid="25" grpId="0"/>
      <p:bldP spid="26" grpId="0"/>
      <p:bldP spid="8" grpId="0"/>
      <p:bldP spid="9" grpId="0" animBg="1"/>
      <p:bldP spid="33" grpId="0" animBg="1"/>
      <p:bldP spid="10" grpId="0" animBg="1"/>
      <p:bldP spid="34" grpId="0" animBg="1"/>
      <p:bldP spid="38" grpId="0" animBg="1"/>
      <p:bldP spid="40" grpId="0" animBg="1"/>
      <p:bldP spid="41" grpId="0" animBg="1"/>
      <p:bldP spid="45" grpId="0" animBg="1"/>
      <p:bldP spid="49" grpId="0" animBg="1"/>
      <p:bldP spid="50" grpId="0" animBg="1"/>
      <p:bldP spid="51" grpId="0"/>
      <p:bldP spid="52" grpId="0"/>
      <p:bldP spid="53" grpId="0" animBg="1"/>
      <p:bldP spid="54" grpId="0" animBg="1"/>
      <p:bldP spid="56" grpId="0" animBg="1"/>
      <p:bldP spid="62" grpId="0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D80242A-E9A1-4061-9978-8B3687C9CC55}"/>
              </a:ext>
            </a:extLst>
          </p:cNvPr>
          <p:cNvSpPr/>
          <p:nvPr/>
        </p:nvSpPr>
        <p:spPr>
          <a:xfrm>
            <a:off x="1982740" y="1087607"/>
            <a:ext cx="10065234" cy="4931356"/>
          </a:xfrm>
          <a:prstGeom prst="roundRect">
            <a:avLst>
              <a:gd name="adj" fmla="val 5491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Multiplication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Properties of Matrix Multiplication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Before introducing Matrix Multiplication lets analyse this more “basic” and introductory multiplication problem: </a:t>
            </a:r>
            <a:r>
              <a:rPr lang="en-GB" sz="2400" b="1" dirty="0"/>
              <a:t>ROW Matrix  X  COLUMN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/>
              <p:nvPr/>
            </p:nvSpPr>
            <p:spPr>
              <a:xfrm>
                <a:off x="2052735" y="1131640"/>
                <a:ext cx="10035085" cy="2249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Consider a row matrix 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pt-PT" sz="2400" b="0" i="1" spc="-3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pc="-3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 and a column matrix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/>
                  <a:t> with the same number of elements - </a:t>
                </a:r>
                <a14:m>
                  <m:oMath xmlns:m="http://schemas.openxmlformats.org/officeDocument/2006/math"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- if not, the product will not be possible.</a:t>
                </a:r>
              </a:p>
              <a:p>
                <a:pPr algn="ctr"/>
                <a:endParaRPr lang="en-GB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5" y="1131640"/>
                <a:ext cx="10035085" cy="2249718"/>
              </a:xfrm>
              <a:prstGeom prst="rect">
                <a:avLst/>
              </a:prstGeom>
              <a:blipFill>
                <a:blip r:embed="rId8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/>
              <p:nvPr/>
            </p:nvSpPr>
            <p:spPr>
              <a:xfrm>
                <a:off x="2052736" y="3228040"/>
                <a:ext cx="9890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/>
                  <a:t>The </a:t>
                </a:r>
                <a:r>
                  <a:rPr lang="en-GB" sz="2400" b="1" dirty="0"/>
                  <a:t>product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n-GB" sz="2400" dirty="0"/>
                  <a:t>will be 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GB" sz="2400" dirty="0"/>
                  <a:t> matrix (or a scalar) obtained by </a:t>
                </a:r>
                <a:r>
                  <a:rPr lang="en-GB" sz="2400" b="1" dirty="0"/>
                  <a:t>adding the products of the corresponding entries</a:t>
                </a:r>
                <a:r>
                  <a:rPr lang="en-GB" sz="2400" dirty="0"/>
                  <a:t>: </a:t>
                </a: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6" y="3228040"/>
                <a:ext cx="9890448" cy="830997"/>
              </a:xfrm>
              <a:prstGeom prst="rect">
                <a:avLst/>
              </a:prstGeom>
              <a:blipFill>
                <a:blip r:embed="rId9"/>
                <a:stretch>
                  <a:fillRect l="-986" t="-5882" r="-925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/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/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/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/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/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/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8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3D7B1AB-5B26-44F9-AA26-0A63A325914A}"/>
              </a:ext>
            </a:extLst>
          </p:cNvPr>
          <p:cNvSpPr/>
          <p:nvPr/>
        </p:nvSpPr>
        <p:spPr>
          <a:xfrm>
            <a:off x="4903596" y="1657981"/>
            <a:ext cx="2640004" cy="46839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7767B63E-7C3C-4956-BF91-FE8DB3ED1AB4}"/>
              </a:ext>
            </a:extLst>
          </p:cNvPr>
          <p:cNvSpPr/>
          <p:nvPr/>
        </p:nvSpPr>
        <p:spPr>
          <a:xfrm rot="5400000">
            <a:off x="10150207" y="1187080"/>
            <a:ext cx="1471820" cy="143945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/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/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/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/>
              <p:nvPr/>
            </p:nvSpPr>
            <p:spPr>
              <a:xfrm>
                <a:off x="2025776" y="6059248"/>
                <a:ext cx="9995237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>
                    <a:solidFill>
                      <a:srgbClr val="F25E4F"/>
                    </a:solidFill>
                  </a:rPr>
                  <a:t>Notice</a:t>
                </a:r>
                <a:r>
                  <a:rPr lang="en-GB" dirty="0"/>
                  <a:t> – “</a:t>
                </a:r>
                <a:r>
                  <a:rPr lang="en-GB" b="1" dirty="0"/>
                  <a:t>moving from left to right</a:t>
                </a:r>
                <a:r>
                  <a:rPr lang="en-GB" dirty="0"/>
                  <a:t>” in matrix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is simultaneous with “</a:t>
                </a:r>
                <a:r>
                  <a:rPr lang="en-GB" b="1" dirty="0"/>
                  <a:t>moving from top to bottom</a:t>
                </a:r>
                <a:r>
                  <a:rPr lang="en-GB" dirty="0"/>
                  <a:t>” in matrix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. This “product” is possible if the number of entries in this two matrices is equal!</a:t>
                </a:r>
                <a:endParaRPr lang="en-GB" b="1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776" y="6059248"/>
                <a:ext cx="9995237" cy="646331"/>
              </a:xfrm>
              <a:prstGeom prst="rect">
                <a:avLst/>
              </a:prstGeom>
              <a:blipFill>
                <a:blip r:embed="rId19"/>
                <a:stretch>
                  <a:fillRect l="-488" t="-5660" r="-549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00793DEF-B179-4012-8385-5A05B519C6E0}"/>
              </a:ext>
            </a:extLst>
          </p:cNvPr>
          <p:cNvCxnSpPr>
            <a:cxnSpLocks/>
          </p:cNvCxnSpPr>
          <p:nvPr/>
        </p:nvCxnSpPr>
        <p:spPr>
          <a:xfrm>
            <a:off x="4280598" y="5422309"/>
            <a:ext cx="1617784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C23EE834-D1C9-48A4-9D68-F34F778B8CE9}"/>
              </a:ext>
            </a:extLst>
          </p:cNvPr>
          <p:cNvCxnSpPr>
            <a:cxnSpLocks/>
          </p:cNvCxnSpPr>
          <p:nvPr/>
        </p:nvCxnSpPr>
        <p:spPr>
          <a:xfrm>
            <a:off x="6879771" y="4510420"/>
            <a:ext cx="0" cy="140937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1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D80242A-E9A1-4061-9978-8B3687C9CC55}"/>
              </a:ext>
            </a:extLst>
          </p:cNvPr>
          <p:cNvSpPr/>
          <p:nvPr/>
        </p:nvSpPr>
        <p:spPr>
          <a:xfrm>
            <a:off x="1982740" y="4126589"/>
            <a:ext cx="10065234" cy="1892374"/>
          </a:xfrm>
          <a:prstGeom prst="roundRect">
            <a:avLst>
              <a:gd name="adj" fmla="val 12394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Multiplication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Properties of Matrix Multiplication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Before introducing Matrix Multiplication lets analyse this more “basic” and introductory multiplication problem: </a:t>
            </a:r>
            <a:r>
              <a:rPr lang="en-GB" sz="2400" b="1" dirty="0"/>
              <a:t>ROW Matrix  X  COLUMN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/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/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/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/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/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/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8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/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/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/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/>
              <p:nvPr/>
            </p:nvSpPr>
            <p:spPr>
              <a:xfrm>
                <a:off x="2025776" y="6059248"/>
                <a:ext cx="9995237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>
                    <a:solidFill>
                      <a:srgbClr val="F25E4F"/>
                    </a:solidFill>
                  </a:rPr>
                  <a:t>Notice</a:t>
                </a:r>
                <a:r>
                  <a:rPr lang="en-GB" dirty="0"/>
                  <a:t> – “</a:t>
                </a:r>
                <a:r>
                  <a:rPr lang="en-GB" b="1" dirty="0"/>
                  <a:t>moving from left to right</a:t>
                </a:r>
                <a:r>
                  <a:rPr lang="en-GB" dirty="0"/>
                  <a:t>” in matrix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is simultaneous with “</a:t>
                </a:r>
                <a:r>
                  <a:rPr lang="en-GB" b="1" dirty="0"/>
                  <a:t>moving from top to bottom</a:t>
                </a:r>
                <a:r>
                  <a:rPr lang="en-GB" dirty="0"/>
                  <a:t>” in matrix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. This “product” is possible if the number of entries in this two matrices is equal!</a:t>
                </a:r>
                <a:endParaRPr lang="en-GB" b="1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776" y="6059248"/>
                <a:ext cx="9995237" cy="646331"/>
              </a:xfrm>
              <a:prstGeom prst="rect">
                <a:avLst/>
              </a:prstGeom>
              <a:blipFill>
                <a:blip r:embed="rId18"/>
                <a:stretch>
                  <a:fillRect l="-488" t="-5660" r="-549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00793DEF-B179-4012-8385-5A05B519C6E0}"/>
              </a:ext>
            </a:extLst>
          </p:cNvPr>
          <p:cNvCxnSpPr>
            <a:cxnSpLocks/>
          </p:cNvCxnSpPr>
          <p:nvPr/>
        </p:nvCxnSpPr>
        <p:spPr>
          <a:xfrm>
            <a:off x="4280598" y="5422309"/>
            <a:ext cx="1617784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C23EE834-D1C9-48A4-9D68-F34F778B8CE9}"/>
              </a:ext>
            </a:extLst>
          </p:cNvPr>
          <p:cNvCxnSpPr>
            <a:cxnSpLocks/>
          </p:cNvCxnSpPr>
          <p:nvPr/>
        </p:nvCxnSpPr>
        <p:spPr>
          <a:xfrm>
            <a:off x="6879771" y="4510420"/>
            <a:ext cx="0" cy="140937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05EEC7C0-2BC6-4BC8-B358-8C91E380BEFD}"/>
              </a:ext>
            </a:extLst>
          </p:cNvPr>
          <p:cNvSpPr/>
          <p:nvPr/>
        </p:nvSpPr>
        <p:spPr>
          <a:xfrm>
            <a:off x="2070648" y="1267555"/>
            <a:ext cx="9859639" cy="261385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16C5E29-A8A2-44E7-99BE-CBD1AB20E68F}"/>
              </a:ext>
            </a:extLst>
          </p:cNvPr>
          <p:cNvSpPr/>
          <p:nvPr/>
        </p:nvSpPr>
        <p:spPr>
          <a:xfrm>
            <a:off x="2401566" y="1382514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C3D565B3-66D2-4386-9643-B614965C7EF6}"/>
                  </a:ext>
                </a:extLst>
              </p:cNvPr>
              <p:cNvSpPr/>
              <p:nvPr/>
            </p:nvSpPr>
            <p:spPr>
              <a:xfrm>
                <a:off x="2371945" y="2030917"/>
                <a:ext cx="2664447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C3D565B3-66D2-4386-9643-B614965C7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945" y="2030917"/>
                <a:ext cx="2664447" cy="14719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6AC9A54-D663-4EFA-98E9-B35F0EF549CA}"/>
                  </a:ext>
                </a:extLst>
              </p:cNvPr>
              <p:cNvSpPr/>
              <p:nvPr/>
            </p:nvSpPr>
            <p:spPr>
              <a:xfrm>
                <a:off x="4891124" y="2536054"/>
                <a:ext cx="3874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6AC9A54-D663-4EFA-98E9-B35F0EF54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124" y="2536054"/>
                <a:ext cx="3874522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EBFA640-DE4F-498C-A183-BE3E5267A9FF}"/>
              </a:ext>
            </a:extLst>
          </p:cNvPr>
          <p:cNvSpPr/>
          <p:nvPr/>
        </p:nvSpPr>
        <p:spPr>
          <a:xfrm>
            <a:off x="8534045" y="1502395"/>
            <a:ext cx="310610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Try it on your own!!!!</a:t>
            </a:r>
          </a:p>
          <a:p>
            <a:pPr algn="ctr"/>
            <a:r>
              <a:rPr lang="pt-PT" sz="1100" dirty="0"/>
              <a:t>(</a:t>
            </a:r>
            <a:r>
              <a:rPr lang="pt-PT" sz="1100" b="1" dirty="0" err="1"/>
              <a:t>click</a:t>
            </a:r>
            <a:r>
              <a:rPr lang="pt-PT" sz="1100" b="1" dirty="0"/>
              <a:t> </a:t>
            </a:r>
            <a:r>
              <a:rPr lang="pt-PT" sz="1100" dirty="0"/>
              <a:t>to </a:t>
            </a:r>
            <a:r>
              <a:rPr lang="pt-PT" sz="1100" dirty="0" err="1"/>
              <a:t>see</a:t>
            </a:r>
            <a:r>
              <a:rPr lang="pt-PT" sz="1100" dirty="0"/>
              <a:t> </a:t>
            </a:r>
            <a:r>
              <a:rPr lang="pt-PT" sz="1100" dirty="0" err="1"/>
              <a:t>the</a:t>
            </a:r>
            <a:r>
              <a:rPr lang="pt-PT" sz="1100" dirty="0"/>
              <a:t> </a:t>
            </a:r>
            <a:r>
              <a:rPr lang="pt-PT" sz="1100" dirty="0" err="1"/>
              <a:t>solution</a:t>
            </a:r>
            <a:r>
              <a:rPr lang="pt-PT" sz="1100" dirty="0"/>
              <a:t>!)</a:t>
            </a:r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1460792-CD60-4EC2-9D1E-31118FA2F310}"/>
                  </a:ext>
                </a:extLst>
              </p:cNvPr>
              <p:cNvSpPr/>
              <p:nvPr/>
            </p:nvSpPr>
            <p:spPr>
              <a:xfrm>
                <a:off x="8659818" y="2536054"/>
                <a:ext cx="22504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sz="2400" b="0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sz="2400" b="0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21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1460792-CD60-4EC2-9D1E-31118FA2F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818" y="2536054"/>
                <a:ext cx="2250488" cy="461665"/>
              </a:xfrm>
              <a:prstGeom prst="rect">
                <a:avLst/>
              </a:prstGeom>
              <a:blipFill>
                <a:blip r:embed="rId22"/>
                <a:stretch>
                  <a:fillRect t="-10526" r="-298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851E98D-B998-4147-A380-1D5E7617BDA5}"/>
                  </a:ext>
                </a:extLst>
              </p:cNvPr>
              <p:cNvSpPr/>
              <p:nvPr/>
            </p:nvSpPr>
            <p:spPr>
              <a:xfrm>
                <a:off x="10768766" y="2536054"/>
                <a:ext cx="8311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851E98D-B998-4147-A380-1D5E7617B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766" y="2536054"/>
                <a:ext cx="831190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4E853372-51FD-43AC-9B51-DCE38DB836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71"/>
          <a:stretch/>
        </p:blipFill>
        <p:spPr>
          <a:xfrm>
            <a:off x="9704388" y="2370629"/>
            <a:ext cx="1097594" cy="15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5" grpId="0"/>
      <p:bldP spid="36" grpId="0"/>
      <p:bldP spid="37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Multiplication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Properties of Matrix Multiplication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6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12FD9F12-0907-4B34-8A0F-3152ABE09A15}"/>
              </a:ext>
            </a:extLst>
          </p:cNvPr>
          <p:cNvSpPr/>
          <p:nvPr/>
        </p:nvSpPr>
        <p:spPr>
          <a:xfrm>
            <a:off x="2163108" y="305859"/>
            <a:ext cx="9859639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/>
              <p:nvPr/>
            </p:nvSpPr>
            <p:spPr>
              <a:xfrm>
                <a:off x="2398318" y="374798"/>
                <a:ext cx="9455397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>
                    <a:solidFill>
                      <a:srgbClr val="F25E4F"/>
                    </a:solidFill>
                  </a:rPr>
                  <a:t>Definition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an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 and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matrix, then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product 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is an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matrix, whose entries are determined as follows.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374798"/>
                <a:ext cx="9455397" cy="1354217"/>
              </a:xfrm>
              <a:prstGeom prst="rect">
                <a:avLst/>
              </a:prstGeom>
              <a:blipFill>
                <a:blip r:embed="rId9"/>
                <a:stretch>
                  <a:fillRect l="-966" t="-3587" r="-966" b="-8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28798741-B33D-458E-92E2-BD080E76659B}"/>
              </a:ext>
            </a:extLst>
          </p:cNvPr>
          <p:cNvSpPr/>
          <p:nvPr/>
        </p:nvSpPr>
        <p:spPr>
          <a:xfrm>
            <a:off x="2159177" y="4640613"/>
            <a:ext cx="9859639" cy="2108269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Multiplication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Properties of Matrix Multiplication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6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12FD9F12-0907-4B34-8A0F-3152ABE09A15}"/>
              </a:ext>
            </a:extLst>
          </p:cNvPr>
          <p:cNvSpPr/>
          <p:nvPr/>
        </p:nvSpPr>
        <p:spPr>
          <a:xfrm>
            <a:off x="2163108" y="305859"/>
            <a:ext cx="9859639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/>
              <p:nvPr/>
            </p:nvSpPr>
            <p:spPr>
              <a:xfrm>
                <a:off x="2398318" y="374798"/>
                <a:ext cx="9455397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>
                    <a:solidFill>
                      <a:srgbClr val="F25E4F"/>
                    </a:solidFill>
                  </a:rPr>
                  <a:t>Definition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an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 and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matrix, then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product 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is an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matrix, whose entries are determined as follows.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To find the entry on row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column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single out row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from matrix </a:t>
                </a:r>
                <a14:m>
                  <m:oMath xmlns:m="http://schemas.openxmlformats.org/officeDocument/2006/math">
                    <m:r>
                      <a:rPr lang="pt-PT" sz="2400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(first factor) and column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from matrix </a:t>
                </a:r>
                <a14:m>
                  <m:oMath xmlns:m="http://schemas.openxmlformats.org/officeDocument/2006/math">
                    <m:r>
                      <a:rPr lang="pt-PT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(second factor). Multiply the corresponding entries from row and column together, and then add up the resulting products (as done in “warm up”).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374798"/>
                <a:ext cx="9455397" cy="2985433"/>
              </a:xfrm>
              <a:prstGeom prst="rect">
                <a:avLst/>
              </a:prstGeom>
              <a:blipFill>
                <a:blip r:embed="rId9"/>
                <a:stretch>
                  <a:fillRect l="-966" t="-1633" r="-966" b="-3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6FE9AE4-A65E-47D9-A6FD-1DFC0538D451}"/>
                  </a:ext>
                </a:extLst>
              </p:cNvPr>
              <p:cNvSpPr/>
              <p:nvPr/>
            </p:nvSpPr>
            <p:spPr>
              <a:xfrm>
                <a:off x="2213178" y="3643210"/>
                <a:ext cx="9809569" cy="7831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000" dirty="0">
                    <a:solidFill>
                      <a:sysClr val="windowText" lastClr="000000"/>
                    </a:solidFill>
                  </a:rPr>
                  <a:t>If the number of columns of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(number of elements of its rows) does not equal the number of rows of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(number of elements of its columns),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the matrix product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is not defined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6FE9AE4-A65E-47D9-A6FD-1DFC0538D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78" y="3643210"/>
                <a:ext cx="9809569" cy="783193"/>
              </a:xfrm>
              <a:prstGeom prst="roundRect">
                <a:avLst/>
              </a:prstGeom>
              <a:blipFill>
                <a:blip r:embed="rId10"/>
                <a:stretch>
                  <a:fillRect l="-186" r="-186" b="-7692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CEC4757E-89A1-4B07-8CAB-B4C4B627791C}"/>
              </a:ext>
            </a:extLst>
          </p:cNvPr>
          <p:cNvSpPr/>
          <p:nvPr/>
        </p:nvSpPr>
        <p:spPr>
          <a:xfrm>
            <a:off x="2232396" y="4657511"/>
            <a:ext cx="505613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GB" dirty="0">
                <a:solidFill>
                  <a:sysClr val="windowText" lastClr="000000"/>
                </a:solidFill>
              </a:rPr>
              <a:t>A simple way to verify if the product of two matrices is defined is to </a:t>
            </a:r>
            <a:r>
              <a:rPr lang="en-GB" b="1" dirty="0">
                <a:solidFill>
                  <a:sysClr val="windowText" lastClr="000000"/>
                </a:solidFill>
              </a:rPr>
              <a:t>write side by side </a:t>
            </a:r>
            <a:r>
              <a:rPr lang="en-GB" dirty="0">
                <a:solidFill>
                  <a:sysClr val="windowText" lastClr="000000"/>
                </a:solidFill>
              </a:rPr>
              <a:t>and in the respective product order the sizes of the matrices.</a:t>
            </a:r>
          </a:p>
          <a:p>
            <a:pPr algn="just"/>
            <a:r>
              <a:rPr lang="en-GB" dirty="0">
                <a:solidFill>
                  <a:sysClr val="windowText" lastClr="000000"/>
                </a:solidFill>
              </a:rPr>
              <a:t>If the </a:t>
            </a:r>
            <a:r>
              <a:rPr lang="en-GB" b="1" dirty="0">
                <a:solidFill>
                  <a:schemeClr val="accent1"/>
                </a:solidFill>
              </a:rPr>
              <a:t>“inside” numbers are the same, the product is defined</a:t>
            </a:r>
            <a:r>
              <a:rPr lang="en-GB" dirty="0">
                <a:solidFill>
                  <a:sysClr val="windowText" lastClr="000000"/>
                </a:solidFill>
              </a:rPr>
              <a:t>. </a:t>
            </a:r>
          </a:p>
          <a:p>
            <a:pPr algn="just"/>
            <a:r>
              <a:rPr lang="en-GB" dirty="0"/>
              <a:t>The </a:t>
            </a:r>
            <a:r>
              <a:rPr lang="en-GB" b="1" dirty="0">
                <a:solidFill>
                  <a:schemeClr val="accent6"/>
                </a:solidFill>
              </a:rPr>
              <a:t>outside numbers </a:t>
            </a:r>
            <a:r>
              <a:rPr lang="en-GB" dirty="0"/>
              <a:t>then give the </a:t>
            </a:r>
            <a:r>
              <a:rPr lang="en-GB" b="1" dirty="0">
                <a:solidFill>
                  <a:schemeClr val="accent6"/>
                </a:solidFill>
              </a:rPr>
              <a:t>size of the product matrix!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58AEA2-FB91-46E8-A324-7577DD140BB1}"/>
                  </a:ext>
                </a:extLst>
              </p:cNvPr>
              <p:cNvSpPr/>
              <p:nvPr/>
            </p:nvSpPr>
            <p:spPr>
              <a:xfrm>
                <a:off x="7569999" y="5265593"/>
                <a:ext cx="2653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pt-PT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pt-P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pt-PT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58AEA2-FB91-46E8-A324-7577DD140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999" y="5265593"/>
                <a:ext cx="2653290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1698FCE-A5D7-4131-ABFC-7D1E6EBC73C9}"/>
                  </a:ext>
                </a:extLst>
              </p:cNvPr>
              <p:cNvSpPr/>
              <p:nvPr/>
            </p:nvSpPr>
            <p:spPr>
              <a:xfrm>
                <a:off x="7919310" y="4958507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1698FCE-A5D7-4131-ABFC-7D1E6EBC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310" y="4958507"/>
                <a:ext cx="3898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7439D2D3-BAB9-4969-8286-3E4F1EB11278}"/>
                  </a:ext>
                </a:extLst>
              </p:cNvPr>
              <p:cNvSpPr/>
              <p:nvPr/>
            </p:nvSpPr>
            <p:spPr>
              <a:xfrm>
                <a:off x="9272204" y="4955548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7439D2D3-BAB9-4969-8286-3E4F1EB11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204" y="4955548"/>
                <a:ext cx="40427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D43F0015-4D39-4CEA-B7B8-909CA66CFB6E}"/>
                  </a:ext>
                </a:extLst>
              </p:cNvPr>
              <p:cNvSpPr/>
              <p:nvPr/>
            </p:nvSpPr>
            <p:spPr>
              <a:xfrm>
                <a:off x="10728086" y="5265593"/>
                <a:ext cx="1125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 ×  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D43F0015-4D39-4CEA-B7B8-909CA66CF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086" y="5265593"/>
                <a:ext cx="11256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3DF332D6-503B-4F2C-8ADF-D53120799614}"/>
                  </a:ext>
                </a:extLst>
              </p:cNvPr>
              <p:cNvSpPr/>
              <p:nvPr/>
            </p:nvSpPr>
            <p:spPr>
              <a:xfrm>
                <a:off x="11006189" y="4994970"/>
                <a:ext cx="5565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3DF332D6-503B-4F2C-8ADF-D53120799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6189" y="4994970"/>
                <a:ext cx="55656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tângulo 51">
            <a:extLst>
              <a:ext uri="{FF2B5EF4-FFF2-40B4-BE49-F238E27FC236}">
                <a16:creationId xmlns:a16="http://schemas.microsoft.com/office/drawing/2014/main" id="{BC86990C-1B51-4C2C-B777-DBFAEC83059F}"/>
              </a:ext>
            </a:extLst>
          </p:cNvPr>
          <p:cNvSpPr/>
          <p:nvPr/>
        </p:nvSpPr>
        <p:spPr>
          <a:xfrm>
            <a:off x="8442207" y="6009208"/>
            <a:ext cx="755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Outside</a:t>
            </a:r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029E3B5D-A6AF-4E23-92A1-4457040A5CE2}"/>
              </a:ext>
            </a:extLst>
          </p:cNvPr>
          <p:cNvGrpSpPr/>
          <p:nvPr/>
        </p:nvGrpSpPr>
        <p:grpSpPr>
          <a:xfrm>
            <a:off x="8352168" y="5621162"/>
            <a:ext cx="958662" cy="325471"/>
            <a:chOff x="5700407" y="6075955"/>
            <a:chExt cx="958662" cy="325471"/>
          </a:xfrm>
        </p:grpSpPr>
        <p:cxnSp>
          <p:nvCxnSpPr>
            <p:cNvPr id="51" name="Conexão reta 50">
              <a:extLst>
                <a:ext uri="{FF2B5EF4-FFF2-40B4-BE49-F238E27FC236}">
                  <a16:creationId xmlns:a16="http://schemas.microsoft.com/office/drawing/2014/main" id="{445AF369-31A7-4669-98C1-14A226CD1D2A}"/>
                </a:ext>
              </a:extLst>
            </p:cNvPr>
            <p:cNvCxnSpPr/>
            <p:nvPr/>
          </p:nvCxnSpPr>
          <p:spPr>
            <a:xfrm>
              <a:off x="5700407" y="6391456"/>
              <a:ext cx="95866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xão reta 52">
              <a:extLst>
                <a:ext uri="{FF2B5EF4-FFF2-40B4-BE49-F238E27FC236}">
                  <a16:creationId xmlns:a16="http://schemas.microsoft.com/office/drawing/2014/main" id="{F1265567-57CF-49B6-A00B-FA463F0A458B}"/>
                </a:ext>
              </a:extLst>
            </p:cNvPr>
            <p:cNvCxnSpPr>
              <a:cxnSpLocks/>
            </p:cNvCxnSpPr>
            <p:nvPr/>
          </p:nvCxnSpPr>
          <p:spPr>
            <a:xfrm>
              <a:off x="5700407" y="6075955"/>
              <a:ext cx="0" cy="325471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xão reta 54">
              <a:extLst>
                <a:ext uri="{FF2B5EF4-FFF2-40B4-BE49-F238E27FC236}">
                  <a16:creationId xmlns:a16="http://schemas.microsoft.com/office/drawing/2014/main" id="{F3F2BDF7-30F7-4522-9AEA-2682F0E2792A}"/>
                </a:ext>
              </a:extLst>
            </p:cNvPr>
            <p:cNvCxnSpPr>
              <a:cxnSpLocks/>
            </p:cNvCxnSpPr>
            <p:nvPr/>
          </p:nvCxnSpPr>
          <p:spPr>
            <a:xfrm>
              <a:off x="6655259" y="6075955"/>
              <a:ext cx="0" cy="325471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FB0E90DA-2764-4278-A98F-AE36831E07BF}"/>
              </a:ext>
            </a:extLst>
          </p:cNvPr>
          <p:cNvGrpSpPr/>
          <p:nvPr/>
        </p:nvGrpSpPr>
        <p:grpSpPr>
          <a:xfrm>
            <a:off x="7739651" y="5559886"/>
            <a:ext cx="2250165" cy="735330"/>
            <a:chOff x="5700407" y="6075955"/>
            <a:chExt cx="958662" cy="325471"/>
          </a:xfrm>
        </p:grpSpPr>
        <p:cxnSp>
          <p:nvCxnSpPr>
            <p:cNvPr id="58" name="Conexão reta 57">
              <a:extLst>
                <a:ext uri="{FF2B5EF4-FFF2-40B4-BE49-F238E27FC236}">
                  <a16:creationId xmlns:a16="http://schemas.microsoft.com/office/drawing/2014/main" id="{8BB833B0-045B-4C2A-BCFC-7EB8432C1A65}"/>
                </a:ext>
              </a:extLst>
            </p:cNvPr>
            <p:cNvCxnSpPr/>
            <p:nvPr/>
          </p:nvCxnSpPr>
          <p:spPr>
            <a:xfrm>
              <a:off x="5700407" y="6391456"/>
              <a:ext cx="958662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xão reta 58">
              <a:extLst>
                <a:ext uri="{FF2B5EF4-FFF2-40B4-BE49-F238E27FC236}">
                  <a16:creationId xmlns:a16="http://schemas.microsoft.com/office/drawing/2014/main" id="{5714D65F-E25A-4F1F-A1D9-640F6A48E35C}"/>
                </a:ext>
              </a:extLst>
            </p:cNvPr>
            <p:cNvCxnSpPr>
              <a:cxnSpLocks/>
            </p:cNvCxnSpPr>
            <p:nvPr/>
          </p:nvCxnSpPr>
          <p:spPr>
            <a:xfrm>
              <a:off x="5700407" y="6075955"/>
              <a:ext cx="0" cy="325471"/>
            </a:xfrm>
            <a:prstGeom prst="line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xão reta 59">
              <a:extLst>
                <a:ext uri="{FF2B5EF4-FFF2-40B4-BE49-F238E27FC236}">
                  <a16:creationId xmlns:a16="http://schemas.microsoft.com/office/drawing/2014/main" id="{B432F2F4-5708-4364-B288-011C315293C5}"/>
                </a:ext>
              </a:extLst>
            </p:cNvPr>
            <p:cNvCxnSpPr>
              <a:cxnSpLocks/>
            </p:cNvCxnSpPr>
            <p:nvPr/>
          </p:nvCxnSpPr>
          <p:spPr>
            <a:xfrm>
              <a:off x="6655259" y="6075955"/>
              <a:ext cx="0" cy="325471"/>
            </a:xfrm>
            <a:prstGeom prst="line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tângulo 60">
            <a:extLst>
              <a:ext uri="{FF2B5EF4-FFF2-40B4-BE49-F238E27FC236}">
                <a16:creationId xmlns:a16="http://schemas.microsoft.com/office/drawing/2014/main" id="{8DE2AC1F-2525-4E39-A5D9-E13D62D0D63C}"/>
              </a:ext>
            </a:extLst>
          </p:cNvPr>
          <p:cNvSpPr/>
          <p:nvPr/>
        </p:nvSpPr>
        <p:spPr>
          <a:xfrm>
            <a:off x="8509534" y="5640201"/>
            <a:ext cx="620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Inside</a:t>
            </a:r>
          </a:p>
        </p:txBody>
      </p:sp>
      <p:sp>
        <p:nvSpPr>
          <p:cNvPr id="62" name="Seta: Para a Direita 61">
            <a:extLst>
              <a:ext uri="{FF2B5EF4-FFF2-40B4-BE49-F238E27FC236}">
                <a16:creationId xmlns:a16="http://schemas.microsoft.com/office/drawing/2014/main" id="{EEACD159-3582-4BDD-BFBE-9D19DCCFFD7C}"/>
              </a:ext>
            </a:extLst>
          </p:cNvPr>
          <p:cNvSpPr/>
          <p:nvPr/>
        </p:nvSpPr>
        <p:spPr>
          <a:xfrm>
            <a:off x="10312941" y="5364302"/>
            <a:ext cx="337976" cy="1955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4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6" grpId="0" animBg="1"/>
      <p:bldP spid="2" grpId="0"/>
      <p:bldP spid="3" grpId="0"/>
      <p:bldP spid="47" grpId="0"/>
      <p:bldP spid="48" grpId="0"/>
      <p:bldP spid="49" grpId="0"/>
      <p:bldP spid="52" grpId="0"/>
      <p:bldP spid="61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Multiplication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Properties of Matrix Multiplication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6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F9D9C04-3A37-4216-A3F3-F702F40441CC}"/>
              </a:ext>
            </a:extLst>
          </p:cNvPr>
          <p:cNvSpPr/>
          <p:nvPr/>
        </p:nvSpPr>
        <p:spPr>
          <a:xfrm>
            <a:off x="2163108" y="305859"/>
            <a:ext cx="9859639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/>
              <p:nvPr/>
            </p:nvSpPr>
            <p:spPr>
              <a:xfrm>
                <a:off x="2398318" y="374798"/>
                <a:ext cx="9455397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>
                    <a:solidFill>
                      <a:srgbClr val="F25E4F"/>
                    </a:solidFill>
                  </a:rPr>
                  <a:t>Definition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an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 and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matrix, then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product 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is an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matrix, whose entries are determined as follows.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To find the entry on row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column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single out row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from matrix </a:t>
                </a:r>
                <a14:m>
                  <m:oMath xmlns:m="http://schemas.openxmlformats.org/officeDocument/2006/math">
                    <m:r>
                      <a:rPr lang="pt-PT" sz="2400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(first factor) and column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from matrix </a:t>
                </a:r>
                <a14:m>
                  <m:oMath xmlns:m="http://schemas.openxmlformats.org/officeDocument/2006/math">
                    <m:r>
                      <a:rPr lang="pt-PT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(second factor). Multiply the corresponding entries from row and column together, and then add up the resulting products (as done in “warm up”).</a:t>
                </a: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374798"/>
                <a:ext cx="9455397" cy="2985433"/>
              </a:xfrm>
              <a:prstGeom prst="rect">
                <a:avLst/>
              </a:prstGeom>
              <a:blipFill>
                <a:blip r:embed="rId8"/>
                <a:stretch>
                  <a:fillRect l="-966" t="-1633" r="-966" b="-3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5449B1D-4B80-46F8-9930-E5AB410F0353}"/>
              </a:ext>
            </a:extLst>
          </p:cNvPr>
          <p:cNvSpPr/>
          <p:nvPr/>
        </p:nvSpPr>
        <p:spPr>
          <a:xfrm>
            <a:off x="2179321" y="3628252"/>
            <a:ext cx="9859639" cy="301574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11B87F-5A85-4318-A7BE-B187F1735A9E}"/>
              </a:ext>
            </a:extLst>
          </p:cNvPr>
          <p:cNvSpPr/>
          <p:nvPr/>
        </p:nvSpPr>
        <p:spPr>
          <a:xfrm>
            <a:off x="2510239" y="3743210"/>
            <a:ext cx="4747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Lets see how the definition “works”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/>
              <p:nvPr/>
            </p:nvSpPr>
            <p:spPr>
              <a:xfrm>
                <a:off x="7350061" y="3743210"/>
                <a:ext cx="41684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if possible, given: 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61" y="3743210"/>
                <a:ext cx="4168449" cy="461665"/>
              </a:xfrm>
              <a:prstGeom prst="rect">
                <a:avLst/>
              </a:prstGeom>
              <a:blipFill>
                <a:blip r:embed="rId9"/>
                <a:stretch>
                  <a:fillRect l="-2339" t="-10526" r="-117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FB1B4404-EED1-4407-9609-2A0ACBC3155F}"/>
                  </a:ext>
                </a:extLst>
              </p:cNvPr>
              <p:cNvSpPr/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FB1B4404-EED1-4407-9609-2A0ACBC31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4F9DD7EE-F375-442B-BD30-4AEDB3D79BB2}"/>
                  </a:ext>
                </a:extLst>
              </p:cNvPr>
              <p:cNvSpPr/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4F9DD7EE-F375-442B-BD30-4AEDB3D79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D50E3336-F225-4A2A-A713-C750FAD5F63F}"/>
              </a:ext>
            </a:extLst>
          </p:cNvPr>
          <p:cNvGrpSpPr/>
          <p:nvPr/>
        </p:nvGrpSpPr>
        <p:grpSpPr>
          <a:xfrm>
            <a:off x="9135553" y="3790552"/>
            <a:ext cx="1331409" cy="1025467"/>
            <a:chOff x="9135553" y="3790552"/>
            <a:chExt cx="1331409" cy="1025467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D0CE2183-AE87-4DBF-AFDB-1D9F6CC257A2}"/>
                </a:ext>
              </a:extLst>
            </p:cNvPr>
            <p:cNvSpPr/>
            <p:nvPr/>
          </p:nvSpPr>
          <p:spPr>
            <a:xfrm>
              <a:off x="9135553" y="3790552"/>
              <a:ext cx="1331409" cy="41432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E304C3C2-BC7A-423A-9DA1-263FA9E08982}"/>
                </a:ext>
              </a:extLst>
            </p:cNvPr>
            <p:cNvSpPr/>
            <p:nvPr/>
          </p:nvSpPr>
          <p:spPr>
            <a:xfrm>
              <a:off x="9602324" y="4169688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3B6F3BD-0464-491B-9F3B-66894410EF77}"/>
              </a:ext>
            </a:extLst>
          </p:cNvPr>
          <p:cNvGrpSpPr/>
          <p:nvPr/>
        </p:nvGrpSpPr>
        <p:grpSpPr>
          <a:xfrm>
            <a:off x="5211369" y="4816019"/>
            <a:ext cx="1748266" cy="369332"/>
            <a:chOff x="4200265" y="4773792"/>
            <a:chExt cx="174826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23BDC1B1-C997-4792-8BDD-ED7F7595891C}"/>
                    </a:ext>
                  </a:extLst>
                </p:cNvPr>
                <p:cNvSpPr/>
                <p:nvPr/>
              </p:nvSpPr>
              <p:spPr>
                <a:xfrm>
                  <a:off x="4200265" y="4773792"/>
                  <a:ext cx="780983" cy="369332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23BDC1B1-C997-4792-8BDD-ED7F759589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0265" y="4773792"/>
                  <a:ext cx="78098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70A64A22-B35C-4CF8-9561-879F42FAA582}"/>
                    </a:ext>
                  </a:extLst>
                </p:cNvPr>
                <p:cNvSpPr/>
                <p:nvPr/>
              </p:nvSpPr>
              <p:spPr>
                <a:xfrm>
                  <a:off x="5167548" y="4773792"/>
                  <a:ext cx="780983" cy="369332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70A64A22-B35C-4CF8-9561-879F42FAA5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7548" y="4773792"/>
                  <a:ext cx="78098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E5310702-A0C1-4698-825A-4AE41DBD5B7E}"/>
              </a:ext>
            </a:extLst>
          </p:cNvPr>
          <p:cNvCxnSpPr>
            <a:cxnSpLocks/>
          </p:cNvCxnSpPr>
          <p:nvPr/>
        </p:nvCxnSpPr>
        <p:spPr>
          <a:xfrm>
            <a:off x="4300193" y="4681254"/>
            <a:ext cx="911176" cy="1347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CBE84AF8-F392-4F26-90BF-236C3199FF23}"/>
              </a:ext>
            </a:extLst>
          </p:cNvPr>
          <p:cNvCxnSpPr>
            <a:cxnSpLocks/>
          </p:cNvCxnSpPr>
          <p:nvPr/>
        </p:nvCxnSpPr>
        <p:spPr>
          <a:xfrm flipV="1">
            <a:off x="4896296" y="5178311"/>
            <a:ext cx="1303354" cy="4967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2E8ED31-E103-480E-B590-7ED2220FCD3A}"/>
                  </a:ext>
                </a:extLst>
              </p:cNvPr>
              <p:cNvSpPr/>
              <p:nvPr/>
            </p:nvSpPr>
            <p:spPr>
              <a:xfrm>
                <a:off x="7457712" y="4801334"/>
                <a:ext cx="1048684" cy="369332"/>
              </a:xfrm>
              <a:prstGeom prst="rect">
                <a:avLst/>
              </a:prstGeom>
              <a:ln w="28575"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 ×  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2E8ED31-E103-480E-B590-7ED2220F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712" y="4801334"/>
                <a:ext cx="104868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eta: Para a Direita 38">
            <a:extLst>
              <a:ext uri="{FF2B5EF4-FFF2-40B4-BE49-F238E27FC236}">
                <a16:creationId xmlns:a16="http://schemas.microsoft.com/office/drawing/2014/main" id="{4A3431C4-9391-40BA-A7D1-67214B16CEF7}"/>
              </a:ext>
            </a:extLst>
          </p:cNvPr>
          <p:cNvSpPr/>
          <p:nvPr/>
        </p:nvSpPr>
        <p:spPr>
          <a:xfrm>
            <a:off x="7042567" y="4900043"/>
            <a:ext cx="337976" cy="1955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eta: Para a Direita 40">
            <a:extLst>
              <a:ext uri="{FF2B5EF4-FFF2-40B4-BE49-F238E27FC236}">
                <a16:creationId xmlns:a16="http://schemas.microsoft.com/office/drawing/2014/main" id="{89264017-10AE-41E8-B97F-B3AE4649EADC}"/>
              </a:ext>
            </a:extLst>
          </p:cNvPr>
          <p:cNvSpPr/>
          <p:nvPr/>
        </p:nvSpPr>
        <p:spPr>
          <a:xfrm rot="16200000">
            <a:off x="7813066" y="5393102"/>
            <a:ext cx="337976" cy="195584"/>
          </a:xfrm>
          <a:prstGeom prst="rightArrow">
            <a:avLst/>
          </a:prstGeom>
          <a:solidFill>
            <a:srgbClr val="29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6338EE-A399-4935-AE13-C21BD319D4FD}"/>
                  </a:ext>
                </a:extLst>
              </p:cNvPr>
              <p:cNvSpPr/>
              <p:nvPr/>
            </p:nvSpPr>
            <p:spPr>
              <a:xfrm>
                <a:off x="7457712" y="5725168"/>
                <a:ext cx="9056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/>
                  <a:t> size</a:t>
                </a: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6338EE-A399-4935-AE13-C21BD319D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712" y="5725168"/>
                <a:ext cx="905633" cy="369332"/>
              </a:xfrm>
              <a:prstGeom prst="rect">
                <a:avLst/>
              </a:prstGeom>
              <a:blipFill>
                <a:blip r:embed="rId15"/>
                <a:stretch>
                  <a:fillRect t="-8197" r="-6040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25BEB0E4-B740-49A4-A407-D7BF85071089}"/>
              </a:ext>
            </a:extLst>
          </p:cNvPr>
          <p:cNvCxnSpPr>
            <a:cxnSpLocks/>
          </p:cNvCxnSpPr>
          <p:nvPr/>
        </p:nvCxnSpPr>
        <p:spPr>
          <a:xfrm>
            <a:off x="8506396" y="4968448"/>
            <a:ext cx="537313" cy="0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49FDDAC-87E3-4B4B-8B8A-239F1CE0BEF7}"/>
              </a:ext>
            </a:extLst>
          </p:cNvPr>
          <p:cNvGrpSpPr/>
          <p:nvPr/>
        </p:nvGrpSpPr>
        <p:grpSpPr>
          <a:xfrm>
            <a:off x="9043709" y="4574353"/>
            <a:ext cx="3080523" cy="846963"/>
            <a:chOff x="9091103" y="4694926"/>
            <a:chExt cx="3080523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/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PT" b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32DE1B22-38BA-4F57-91D4-2B6C447D9F6B}"/>
                </a:ext>
              </a:extLst>
            </p:cNvPr>
            <p:cNvGrpSpPr/>
            <p:nvPr/>
          </p:nvGrpSpPr>
          <p:grpSpPr>
            <a:xfrm>
              <a:off x="9959408" y="4800687"/>
              <a:ext cx="919534" cy="646547"/>
              <a:chOff x="9959408" y="4800687"/>
              <a:chExt cx="919534" cy="646547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AB8FB905-D90B-4487-B230-A798E2F34F93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7F266DC4-37C6-49B9-9CA9-9F1A6C9C6C2F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tângulo 59">
                  <a:extLst>
                    <a:ext uri="{FF2B5EF4-FFF2-40B4-BE49-F238E27FC236}">
                      <a16:creationId xmlns:a16="http://schemas.microsoft.com/office/drawing/2014/main" id="{D953008A-529B-477B-B2AD-9AA4F8500CCB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F9C11A3-E5B1-4423-BC74-3EEAE0902FD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E09FC0BE-532D-4AA8-A4F7-4FE01F2578CC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BD72E785-3824-496B-B3D9-2A7D415EE1C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EFCBB33E-1F30-4052-B615-C3653014E40B}"/>
                </a:ext>
              </a:extLst>
            </p:cNvPr>
            <p:cNvGrpSpPr/>
            <p:nvPr/>
          </p:nvGrpSpPr>
          <p:grpSpPr>
            <a:xfrm>
              <a:off x="10932557" y="4804861"/>
              <a:ext cx="919534" cy="646547"/>
              <a:chOff x="9959408" y="4800687"/>
              <a:chExt cx="919534" cy="646547"/>
            </a:xfrm>
          </p:grpSpPr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5629F320-76ED-4904-BA03-7A4ED3DC6A4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71" name="Retângulo 70">
                  <a:extLst>
                    <a:ext uri="{FF2B5EF4-FFF2-40B4-BE49-F238E27FC236}">
                      <a16:creationId xmlns:a16="http://schemas.microsoft.com/office/drawing/2014/main" id="{F89484D3-B560-4587-AA28-91ABD27C3C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889C4189-2CFA-40D2-8DD4-626DCAE5C93E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34082A7A-067D-46CE-B221-741E076253D5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30162604-DB40-45EB-9FE9-B74C840001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tângulo 69">
                  <a:extLst>
                    <a:ext uri="{FF2B5EF4-FFF2-40B4-BE49-F238E27FC236}">
                      <a16:creationId xmlns:a16="http://schemas.microsoft.com/office/drawing/2014/main" id="{9B5C19BD-BA11-475C-9835-E54B6E07BD8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9C7EDC10-1F57-410E-BA8A-C80E0B794643}"/>
              </a:ext>
            </a:extLst>
          </p:cNvPr>
          <p:cNvSpPr/>
          <p:nvPr/>
        </p:nvSpPr>
        <p:spPr>
          <a:xfrm>
            <a:off x="9387191" y="3790551"/>
            <a:ext cx="1079771" cy="414323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F3596D5A-3990-4F31-B041-CE39F85E5AE8}"/>
              </a:ext>
            </a:extLst>
          </p:cNvPr>
          <p:cNvSpPr/>
          <p:nvPr/>
        </p:nvSpPr>
        <p:spPr>
          <a:xfrm>
            <a:off x="9700886" y="4114701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6"/>
                </a:solidFill>
              </a:rPr>
              <a:t>V</a:t>
            </a: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BBF69C83-58AE-407B-9959-74DB5635BAE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  <p:bldP spid="3" grpId="0"/>
      <p:bldP spid="31" grpId="0"/>
      <p:bldP spid="38" grpId="0" animBg="1"/>
      <p:bldP spid="39" grpId="0" animBg="1"/>
      <p:bldP spid="41" grpId="0" animBg="1"/>
      <p:bldP spid="37" grpId="0"/>
      <p:bldP spid="74" grpId="0" animBg="1"/>
      <p:bldP spid="74" grpId="1" animBg="1"/>
      <p:bldP spid="75" grpId="0"/>
      <p:bldP spid="7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Warm up!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Multiplication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Properties of Matrix Multiplication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6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F9D9C04-3A37-4216-A3F3-F702F40441CC}"/>
              </a:ext>
            </a:extLst>
          </p:cNvPr>
          <p:cNvSpPr/>
          <p:nvPr/>
        </p:nvSpPr>
        <p:spPr>
          <a:xfrm>
            <a:off x="2163108" y="305859"/>
            <a:ext cx="9859639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/>
              <p:nvPr/>
            </p:nvSpPr>
            <p:spPr>
              <a:xfrm>
                <a:off x="2398318" y="374798"/>
                <a:ext cx="9455397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>
                    <a:solidFill>
                      <a:srgbClr val="F25E4F"/>
                    </a:solidFill>
                  </a:rPr>
                  <a:t>Definition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an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 and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matrix, then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product 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is an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matrix, whose entries are determined as follows.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To find the entry on row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column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single out row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from matrix </a:t>
                </a:r>
                <a14:m>
                  <m:oMath xmlns:m="http://schemas.openxmlformats.org/officeDocument/2006/math">
                    <m:r>
                      <a:rPr lang="pt-PT" sz="2400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(first factor) and column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from matrix </a:t>
                </a:r>
                <a14:m>
                  <m:oMath xmlns:m="http://schemas.openxmlformats.org/officeDocument/2006/math">
                    <m:r>
                      <a:rPr lang="pt-PT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(second factor). Multiply the corresponding entries from row and column together, and then add up the resulting products (as done in “warm up”).</a:t>
                </a: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374798"/>
                <a:ext cx="9455397" cy="2985433"/>
              </a:xfrm>
              <a:prstGeom prst="rect">
                <a:avLst/>
              </a:prstGeom>
              <a:blipFill>
                <a:blip r:embed="rId8"/>
                <a:stretch>
                  <a:fillRect l="-966" t="-1633" r="-966" b="-3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5449B1D-4B80-46F8-9930-E5AB410F0353}"/>
              </a:ext>
            </a:extLst>
          </p:cNvPr>
          <p:cNvSpPr/>
          <p:nvPr/>
        </p:nvSpPr>
        <p:spPr>
          <a:xfrm>
            <a:off x="2179321" y="3628252"/>
            <a:ext cx="9859639" cy="301574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11B87F-5A85-4318-A7BE-B187F1735A9E}"/>
              </a:ext>
            </a:extLst>
          </p:cNvPr>
          <p:cNvSpPr/>
          <p:nvPr/>
        </p:nvSpPr>
        <p:spPr>
          <a:xfrm>
            <a:off x="2510239" y="3743210"/>
            <a:ext cx="4747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Lets see how the definition “works”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/>
              <p:nvPr/>
            </p:nvSpPr>
            <p:spPr>
              <a:xfrm>
                <a:off x="7350061" y="3743210"/>
                <a:ext cx="41684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if possible, given: 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61" y="3743210"/>
                <a:ext cx="4168449" cy="461665"/>
              </a:xfrm>
              <a:prstGeom prst="rect">
                <a:avLst/>
              </a:prstGeom>
              <a:blipFill>
                <a:blip r:embed="rId9"/>
                <a:stretch>
                  <a:fillRect l="-2339" t="-10526" r="-117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0CE2183-AE87-4DBF-AFDB-1D9F6CC257A2}"/>
              </a:ext>
            </a:extLst>
          </p:cNvPr>
          <p:cNvSpPr/>
          <p:nvPr/>
        </p:nvSpPr>
        <p:spPr>
          <a:xfrm>
            <a:off x="2724422" y="1806111"/>
            <a:ext cx="6147204" cy="4143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49FDDAC-87E3-4B4B-8B8A-239F1CE0BEF7}"/>
              </a:ext>
            </a:extLst>
          </p:cNvPr>
          <p:cNvGrpSpPr/>
          <p:nvPr/>
        </p:nvGrpSpPr>
        <p:grpSpPr>
          <a:xfrm>
            <a:off x="9043709" y="4574353"/>
            <a:ext cx="3080523" cy="846963"/>
            <a:chOff x="9091103" y="4694926"/>
            <a:chExt cx="3080523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/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PT" b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32DE1B22-38BA-4F57-91D4-2B6C447D9F6B}"/>
                </a:ext>
              </a:extLst>
            </p:cNvPr>
            <p:cNvGrpSpPr/>
            <p:nvPr/>
          </p:nvGrpSpPr>
          <p:grpSpPr>
            <a:xfrm>
              <a:off x="9959408" y="4800687"/>
              <a:ext cx="919534" cy="646547"/>
              <a:chOff x="9959408" y="4800687"/>
              <a:chExt cx="919534" cy="646547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AB8FB905-D90B-4487-B230-A798E2F34F93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7F266DC4-37C6-49B9-9CA9-9F1A6C9C6C2F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tângulo 59">
                  <a:extLst>
                    <a:ext uri="{FF2B5EF4-FFF2-40B4-BE49-F238E27FC236}">
                      <a16:creationId xmlns:a16="http://schemas.microsoft.com/office/drawing/2014/main" id="{D953008A-529B-477B-B2AD-9AA4F8500CCB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F9C11A3-E5B1-4423-BC74-3EEAE0902FD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E09FC0BE-532D-4AA8-A4F7-4FE01F2578CC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BD72E785-3824-496B-B3D9-2A7D415EE1C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EFCBB33E-1F30-4052-B615-C3653014E40B}"/>
                </a:ext>
              </a:extLst>
            </p:cNvPr>
            <p:cNvGrpSpPr/>
            <p:nvPr/>
          </p:nvGrpSpPr>
          <p:grpSpPr>
            <a:xfrm>
              <a:off x="10932557" y="4804861"/>
              <a:ext cx="919534" cy="646547"/>
              <a:chOff x="9959408" y="4800687"/>
              <a:chExt cx="919534" cy="646547"/>
            </a:xfrm>
          </p:grpSpPr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5629F320-76ED-4904-BA03-7A4ED3DC6A4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71" name="Retângulo 70">
                  <a:extLst>
                    <a:ext uri="{FF2B5EF4-FFF2-40B4-BE49-F238E27FC236}">
                      <a16:creationId xmlns:a16="http://schemas.microsoft.com/office/drawing/2014/main" id="{F89484D3-B560-4587-AA28-91ABD27C3C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889C4189-2CFA-40D2-8DD4-626DCAE5C93E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34082A7A-067D-46CE-B221-741E076253D5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30162604-DB40-45EB-9FE9-B74C840001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tângulo 69">
                  <a:extLst>
                    <a:ext uri="{FF2B5EF4-FFF2-40B4-BE49-F238E27FC236}">
                      <a16:creationId xmlns:a16="http://schemas.microsoft.com/office/drawing/2014/main" id="{9B5C19BD-BA11-475C-9835-E54B6E07BD8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3CE5692-76E1-4315-A856-1A7203186A6B}"/>
                  </a:ext>
                </a:extLst>
              </p:cNvPr>
              <p:cNvSpPr/>
              <p:nvPr/>
            </p:nvSpPr>
            <p:spPr>
              <a:xfrm>
                <a:off x="4511102" y="4369057"/>
                <a:ext cx="267763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ysClr val="windowText" lastClr="000000"/>
                    </a:solidFill>
                  </a:rPr>
                  <a:t>To find the entry on row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3CE5692-76E1-4315-A856-1A7203186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102" y="4369057"/>
                <a:ext cx="2677638" cy="369332"/>
              </a:xfrm>
              <a:prstGeom prst="rect">
                <a:avLst/>
              </a:prstGeom>
              <a:blipFill>
                <a:blip r:embed="rId11"/>
                <a:stretch>
                  <a:fillRect l="-1822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>
            <a:extLst>
              <a:ext uri="{FF2B5EF4-FFF2-40B4-BE49-F238E27FC236}">
                <a16:creationId xmlns:a16="http://schemas.microsoft.com/office/drawing/2014/main" id="{250E7149-4962-4A3B-8FE6-2A335E6D58B0}"/>
              </a:ext>
            </a:extLst>
          </p:cNvPr>
          <p:cNvSpPr/>
          <p:nvPr/>
        </p:nvSpPr>
        <p:spPr>
          <a:xfrm>
            <a:off x="10885163" y="5047680"/>
            <a:ext cx="432000" cy="278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Conexão reta unidirecional 51">
            <a:extLst>
              <a:ext uri="{FF2B5EF4-FFF2-40B4-BE49-F238E27FC236}">
                <a16:creationId xmlns:a16="http://schemas.microsoft.com/office/drawing/2014/main" id="{6A7B6160-4FCF-410C-957A-FCA61CA0704B}"/>
              </a:ext>
            </a:extLst>
          </p:cNvPr>
          <p:cNvCxnSpPr>
            <a:cxnSpLocks/>
          </p:cNvCxnSpPr>
          <p:nvPr/>
        </p:nvCxnSpPr>
        <p:spPr>
          <a:xfrm>
            <a:off x="9197059" y="5246932"/>
            <a:ext cx="4916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3A494258-8A56-4754-9B85-615BF0BED8A5}"/>
              </a:ext>
            </a:extLst>
          </p:cNvPr>
          <p:cNvCxnSpPr>
            <a:cxnSpLocks/>
          </p:cNvCxnSpPr>
          <p:nvPr/>
        </p:nvCxnSpPr>
        <p:spPr>
          <a:xfrm rot="16200000">
            <a:off x="10828063" y="5667161"/>
            <a:ext cx="4916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E820DCE-BF92-480F-AF9D-39A42CBB0B81}"/>
                  </a:ext>
                </a:extLst>
              </p:cNvPr>
              <p:cNvSpPr/>
              <p:nvPr/>
            </p:nvSpPr>
            <p:spPr>
              <a:xfrm>
                <a:off x="7015991" y="4357050"/>
                <a:ext cx="20821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ysClr val="windowText" lastClr="000000"/>
                    </a:solidFill>
                  </a:rPr>
                  <a:t>and column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E820DCE-BF92-480F-AF9D-39A42CBB0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991" y="4357050"/>
                <a:ext cx="2082108" cy="369332"/>
              </a:xfrm>
              <a:prstGeom prst="rect">
                <a:avLst/>
              </a:prstGeom>
              <a:blipFill>
                <a:blip r:embed="rId12"/>
                <a:stretch>
                  <a:fillRect l="-2639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E444DE28-AF29-40B2-8FB6-6859CD6FFA9E}"/>
                  </a:ext>
                </a:extLst>
              </p:cNvPr>
              <p:cNvSpPr/>
              <p:nvPr/>
            </p:nvSpPr>
            <p:spPr>
              <a:xfrm>
                <a:off x="4574776" y="4677612"/>
                <a:ext cx="42284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ysClr val="windowText" lastClr="000000"/>
                    </a:solidFill>
                  </a:rPr>
                  <a:t>single out row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b="1" dirty="0">
                    <a:solidFill>
                      <a:srgbClr val="0070C0"/>
                    </a:solidFill>
                  </a:rPr>
                  <a:t> 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from matrix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(first factor)</a:t>
                </a:r>
                <a:endParaRPr lang="en-GB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E444DE28-AF29-40B2-8FB6-6859CD6FF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776" y="4677612"/>
                <a:ext cx="4228402" cy="369332"/>
              </a:xfrm>
              <a:prstGeom prst="rect">
                <a:avLst/>
              </a:prstGeom>
              <a:blipFill>
                <a:blip r:embed="rId13"/>
                <a:stretch>
                  <a:fillRect l="-1153" t="-8197" r="-43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D3E9024D-9E55-481E-855D-251CE7037EED}"/>
              </a:ext>
            </a:extLst>
          </p:cNvPr>
          <p:cNvSpPr/>
          <p:nvPr/>
        </p:nvSpPr>
        <p:spPr>
          <a:xfrm>
            <a:off x="2720375" y="2171794"/>
            <a:ext cx="2970306" cy="414323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96148C33-153B-4DB7-A44B-6A555BC6AE90}"/>
              </a:ext>
            </a:extLst>
          </p:cNvPr>
          <p:cNvSpPr/>
          <p:nvPr/>
        </p:nvSpPr>
        <p:spPr>
          <a:xfrm>
            <a:off x="8956192" y="1806111"/>
            <a:ext cx="2848505" cy="414323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2707FC2B-84CF-41A2-8C37-844039E3EFBD}"/>
              </a:ext>
            </a:extLst>
          </p:cNvPr>
          <p:cNvSpPr/>
          <p:nvPr/>
        </p:nvSpPr>
        <p:spPr>
          <a:xfrm>
            <a:off x="3141164" y="4670134"/>
            <a:ext cx="933966" cy="2882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/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F5A8B1B5-CB1A-48CD-8AD5-04A58CF06030}"/>
              </a:ext>
            </a:extLst>
          </p:cNvPr>
          <p:cNvSpPr/>
          <p:nvPr/>
        </p:nvSpPr>
        <p:spPr>
          <a:xfrm>
            <a:off x="6345549" y="2168848"/>
            <a:ext cx="5337370" cy="41432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29D43D1F-F256-40C2-BCAB-A3D62E8D37CE}"/>
                  </a:ext>
                </a:extLst>
              </p:cNvPr>
              <p:cNvSpPr/>
              <p:nvPr/>
            </p:nvSpPr>
            <p:spPr>
              <a:xfrm>
                <a:off x="4574776" y="4976056"/>
                <a:ext cx="43182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ysClr val="windowText" lastClr="000000"/>
                    </a:solidFill>
                  </a:rPr>
                  <a:t>and column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from matrix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(second factor)</a:t>
                </a:r>
                <a:endParaRPr lang="en-GB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29D43D1F-F256-40C2-BCAB-A3D62E8D3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776" y="4976056"/>
                <a:ext cx="4318233" cy="369332"/>
              </a:xfrm>
              <a:prstGeom prst="rect">
                <a:avLst/>
              </a:prstGeom>
              <a:blipFill>
                <a:blip r:embed="rId15"/>
                <a:stretch>
                  <a:fillRect l="-1128" t="-8197" r="-423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37405BC4-66F6-46E7-BF13-03564B2FCC95}"/>
              </a:ext>
            </a:extLst>
          </p:cNvPr>
          <p:cNvSpPr/>
          <p:nvPr/>
        </p:nvSpPr>
        <p:spPr>
          <a:xfrm rot="5400000">
            <a:off x="3702601" y="5500276"/>
            <a:ext cx="829167" cy="3251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/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CC3FBBC9-362C-40E1-A645-77D5A3745046}"/>
              </a:ext>
            </a:extLst>
          </p:cNvPr>
          <p:cNvSpPr/>
          <p:nvPr/>
        </p:nvSpPr>
        <p:spPr>
          <a:xfrm>
            <a:off x="2720375" y="2565814"/>
            <a:ext cx="9084322" cy="74615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AFC23345-A627-4B59-84BA-0DEEE428AF2B}"/>
              </a:ext>
            </a:extLst>
          </p:cNvPr>
          <p:cNvGrpSpPr/>
          <p:nvPr/>
        </p:nvGrpSpPr>
        <p:grpSpPr>
          <a:xfrm>
            <a:off x="4737370" y="5467628"/>
            <a:ext cx="5371487" cy="923330"/>
            <a:chOff x="4737370" y="5467628"/>
            <a:chExt cx="5371487" cy="923330"/>
          </a:xfrm>
        </p:grpSpPr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11EACB48-65C1-44C6-9FDC-B60B67AFF13B}"/>
                </a:ext>
              </a:extLst>
            </p:cNvPr>
            <p:cNvGrpSpPr/>
            <p:nvPr/>
          </p:nvGrpSpPr>
          <p:grpSpPr>
            <a:xfrm>
              <a:off x="4756826" y="5467628"/>
              <a:ext cx="5352031" cy="923330"/>
              <a:chOff x="4756826" y="5467628"/>
              <a:chExt cx="5352031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/>
                  <p:nvPr/>
                </p:nvSpPr>
                <p:spPr>
                  <a:xfrm>
                    <a:off x="4756826" y="5467628"/>
                    <a:ext cx="5352031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Multiply the corresponding entries from row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GB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oMath>
                    </a14:m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and column      together, and then add up the resulting products.</a:t>
                    </a:r>
                    <a:endParaRPr lang="en-GB" dirty="0"/>
                  </a:p>
                </p:txBody>
              </p:sp>
            </mc:Choice>
            <mc:Fallback xmlns="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6826" y="5467628"/>
                    <a:ext cx="5352031" cy="92333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911" t="-3974" r="-1025" b="-993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B7AB48B0-BC55-4EE9-8751-922E5BE8C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61936" y="5713077"/>
                <a:ext cx="502133" cy="633034"/>
              </a:xfrm>
              <a:prstGeom prst="rect">
                <a:avLst/>
              </a:prstGeom>
            </p:spPr>
          </p:pic>
        </p:grpSp>
        <p:sp>
          <p:nvSpPr>
            <p:cNvPr id="84" name="Retângulo: Cantos Arredondados 83">
              <a:extLst>
                <a:ext uri="{FF2B5EF4-FFF2-40B4-BE49-F238E27FC236}">
                  <a16:creationId xmlns:a16="http://schemas.microsoft.com/office/drawing/2014/main" id="{10069D57-5F40-41FE-8135-E0C30115DE90}"/>
                </a:ext>
              </a:extLst>
            </p:cNvPr>
            <p:cNvSpPr/>
            <p:nvPr/>
          </p:nvSpPr>
          <p:spPr>
            <a:xfrm>
              <a:off x="4737370" y="5482609"/>
              <a:ext cx="5352031" cy="906021"/>
            </a:xfrm>
            <a:prstGeom prst="roundRect">
              <a:avLst/>
            </a:prstGeom>
            <a:noFill/>
            <a:ln w="28575"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5" name="Imagem 84">
            <a:extLst>
              <a:ext uri="{FF2B5EF4-FFF2-40B4-BE49-F238E27FC236}">
                <a16:creationId xmlns:a16="http://schemas.microsoft.com/office/drawing/2014/main" id="{C21C2F50-B27E-4BBB-88C8-5D5B00C9F62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3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  <p:bldP spid="7" grpId="1"/>
      <p:bldP spid="9" grpId="0" animBg="1"/>
      <p:bldP spid="22" grpId="0"/>
      <p:bldP spid="22" grpId="1"/>
      <p:bldP spid="23" grpId="0"/>
      <p:bldP spid="23" grpId="1"/>
      <p:bldP spid="64" grpId="0" animBg="1"/>
      <p:bldP spid="64" grpId="1" animBg="1"/>
      <p:bldP spid="76" grpId="0" animBg="1"/>
      <p:bldP spid="76" grpId="1" animBg="1"/>
      <p:bldP spid="77" grpId="0" animBg="1"/>
      <p:bldP spid="79" grpId="0" animBg="1"/>
      <p:bldP spid="24" grpId="0"/>
      <p:bldP spid="24" grpId="1"/>
      <p:bldP spid="80" grpId="0" animBg="1"/>
      <p:bldP spid="8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A3CD906D-630B-42FC-AEDB-C9C655571D6C}"/>
  <p:tag name="ISPRING_OUTPUT_FOLDER" val="[[&quot;*\uFFFD\uFFFD\uFFFD{BB4CDCA5-F38E-475C-8C53-186BBAA01A72}&quot;,&quot;C:\\Users\\filom\\Documents\\ENGIMATH\\LESSONS\\MATRICES\\LESSON 6&quot;]]"/>
  <p:tag name="ISPRING_SCORM_RATE_QUIZZES" val="1"/>
  <p:tag name="ISPRING_SCORM_PASSING_SCORE" val="80.000000"/>
  <p:tag name="ISPRING_RESOURCE_FOLDER" val="C:\Users\filom\Documents\ENGIMATH\LESSONS\MATRICES\LESSON 6\Lesson_06_Q2\"/>
  <p:tag name="ISPRING_PRESENTATION_PATH" val="C:\Users\filom\Documents\ENGIMATH\LESSONS\MATRICES\LESSON 6\Lesson_06_Q2.pptx"/>
  <p:tag name="ISPRING_SCREEN_RECS_UPDATED" val="C:\Users\filom\Documents\ENGIMATH\LESSONS\MATRICES\LESSON 6\Lesson_06_Q2\"/>
  <p:tag name="ISPRING_ULTRA_SCORM_COURCE_TITLE" val="Lesson_06_Q2"/>
  <p:tag name="ISPRING_PRESENTATION_TITLE" val="Lesson_06_Q2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4Xs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Dhe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4Xs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OF7HThlYqJRzAwAAogwAACEAAAB1bml2ZXJzYWwvZmxhc2hfc2tpbl9zZXR0aW5ncy54bWyVV11vGjsQfc+vQPQ9tCS9NNIGiQCVokub6CY37152ACtee2V7Sfn3HX/t2rBbaFAkPHOOPR/H4yRT75QP9iAVFfx+OB5OrwaDbF1LCVy/QlkxomGQEwWPxf3w+/+r1XDkIIIJ+QJaU75VxhJsA4rAvNZa8Ou14Br3ueZCloQNp5++259sZJHnWALDupSzIWtoj/k6/vawuIjiz7h9mCzmd32EtSgrwg8rsRXXOVm/b6WoeWFCuzGfPtruUIFklL+fjYhRpR81lElMyy/L8XJ8GaWSoBSYkO4Ws/Hsn7MsRnJgTfaT22+3sws57VF/bswRbU8V1ZY2GU9uJrd9tIpsIS3yfLn4srjpx3PcPe3KH+NyBA2/9NnMUfwHkH+1uajq6m80UkmxNQU94kzM5yyHCVLg9UPC4s58zhJMQuags4JUjBbYBiELJ8XP5tMH7qul/xoPiczcbSnYs2nC0fQwCskZTLWsIRuFlfOpnfh4qjVepuCPLS3mGRN8JrWC6YYw5WGtsQX+Bx+UF9Fe3tAi3gSrS5i7eCNgam/x8/mDnSvxyY0tilDC3hvbPSNji/yJZT1BRsYW+WK69cTZ4QR+7HGcoIcH4psZVd9Hn5Qf3cAJLkPBwip4zVErc81VdLY3BEwpCphaXb3SEkzfspG1uZhGJ0FlnOzplmh8mH4YXH6w2ahsdOTwUusWVqapZtClt7WopcJg0P2WJt/hcRT3cqiZXsFGB3RqbLtinotYDHZ9dbbY4ZCmcG490Pia3A9LIt9BvgrB1HDgeXgDsejuXT5lmHmNrynIR74RF3K40BDvb+PsAwt3Cy+FE63JeldiSH0ZNCV1ne1uYOaP7eosr8sc5BIFQSEoMrU53I5udwx/9RuFDyhSQo/TMfUOt+OENoKPDF4BQOR6F66DWzhPWTNNGewhTJXIYBPuyyxTKP+ufI26Uk1GlosE6YdQK5RkfiaODsIbxiXScRY7LtC8JrmymSUjJcz3KJZk5IdBadQaz0i79lJKdkZ/VwmxWUk9Sa3FiyZS+03btU+e7GHGaWlHEDrMcSHGDpcjMSEqXxjrDIwTexuDebiazZojOjx9FDNpp+MuivUcj9lXvKDTjQSIR6w1XkWPwL9wyAWRxc8GkrwKHW7Hxhzx4bQTW5liPuEfn9kosroGNa3A7/i/yfQ3UEsDBBQAAgAIADhe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Dhex06UmawHtwEAAH4GAAAfAAAAdW5pdmVyc2FsL2h0bWxfc2tpbl9zZXR0aW5ncy5qc42UwU/CMBTG7/wVZF4N0YFOvAHDhISDidyMh248xkLX17QFRcP/7joEu+5NWS/rl1++1/e2fl+dbvkEadB97H5V79X+ub6vNLCaUVu4ruu8RS+sHmieL2GRF8BzAYGH7CyyYlzDWT/8IpRzICrXZP9ifbVjGCBBy3MBR1QEqAltR2jvhPZBFfk8gR2nq2NHzpyTrTEoeikKA8L0BKqCVUxw9VQ9boMejDtQ/6ArlkLN9C58GMet5K/jYBzFk6HLpVhIJvZzzLCXsHSTKdyK5U/9vl0uvd5LUOUX37SV5bk2MwOFX3h6Ow2nYTspFWgNP3WH8Sgc3ZMwZwlwt6Fo8DAY/YHWjJsD9ehdrnNzoqMw6kcDl5Ysg8aUJtP4Nu7XMVF6NabZKH7kDHyYtmYkZ3tQl1ih3MoLPqBUmNmJNNHILhLlyJa5yI5cPLSL5OxhrW3bv1FFRi9BtTz/FTd2uUxjGLVrht41WxO3tmgLlwuSwZCXW3tV51QucEqk6iIFknnmpejpOMbPGrt/LRtnagNqgcjL+LSfBXQZJ6BmYoVWYMawdF2UWtnQmxsV5NnTi7v0z9k5fANQSwMEFAACAAgAOF7HTpQTsyJpAAAAbgAAABwAAAB1bml2ZXJzYWwvbG9jYWxfc2V0dGluZ3MueG1sDcwxDoMwDEDRnVNY3int1oHAxlaW0gNYxEWRHBuRgOD2ZPvD02/7MwocvKVg6vD1eCKwzuaDLg5/01C/EVIm9SSm7FANoe+qVmwm+XLOBSZYhS7eJo4lMo8Uixx2EajhU17/wB6brroBUEsDBBQAAgAIADlex0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5Xsd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A4XsdOkEkmJSgFAAD2EwAAHQAAAAAAAAABAAAAAADMEwAAdW5pdmVyc2FsL2NvbW1vbl9tZXNzYWdlcy5sbmdQSwECAAAUAAIACAA4XsdOZrKi1aUAAACDAQAALgAAAAAAAAABAAAAAAAvGQAAdW5pdmVyc2FsL3BsYXliYWNrX2FuZF9uYXZpZ2F0aW9uX3NldHRpbmdzLnhtbFBLAQIAABQAAgAIADhex07QvS+0TgQAAIcVAAAnAAAAAAAAAAEAAAAAACAaAAB1bml2ZXJzYWwvZmxhc2hfcHVibGlzaGluZ19zZXR0aW5ncy54bWxQSwECAAAUAAIACAA4XsdOGViolHMDAACiDAAAIQAAAAAAAAABAAAAAACzHgAAdW5pdmVyc2FsL2ZsYXNoX3NraW5fc2V0dGluZ3MueG1sUEsBAgAAFAACAAgAOF7HTuZFxhFIBAAAERUAACYAAAAAAAAAAQAAAAAAZSIAAHVuaXZlcnNhbC9odG1sX3B1Ymxpc2hpbmdfc2V0dGluZ3MueG1sUEsBAgAAFAACAAgAOF7HTpSZrAe3AQAAfgYAAB8AAAAAAAAAAQAAAAAA8SYAAHVuaXZlcnNhbC9odG1sX3NraW5fc2V0dGluZ3MuanNQSwECAAAUAAIACAA4XsdOlBOzImkAAABuAAAAHAAAAAAAAAABAAAAAADlKAAAdW5pdmVyc2FsL2xvY2FsX3NldHRpbmdzLnhtbFBLAQIAABQAAgAIADlex06D5MijhQoAAMAZAAAXAAAAAAAAAAAAAAAAAIgpAAB1bml2ZXJzYWwvdW5pdmVyc2FsLnBuZ1BLAQIAABQAAgAIADlex07lZcaxSwAAAGoAAAAbAAAAAAAAAAEAAAAAAEI0AAB1bml2ZXJzYWwvdW5pdmVyc2FsLnBuZy54bWxQSwUGAAAAABIAEgBWBQAAxjQAAA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0S0u029LpDAUl70bCKz4g&quot;,&quot;gi&quot;:&quot;uzOZGi5iumZKPXSrEDZTTA&quot;,&quot;ti&quot;:&quot;characters&quot;,&quot;vs&quot;:{&quot;f&quot;:[1547,708,529],&quot;i&quot;:{&quot;d&quot;:&quot;L0S0u029LpDAUl70bCKz4g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GV9JvYfjlTIuBXAhIpw2A&quot;,&quot;gi&quot;:&quot;uzOZGi5iumZKPXSrEDZTTA&quot;,&quot;ti&quot;:&quot;characters&quot;,&quot;vs&quot;:{&quot;f&quot;:[1547,708],&quot;i&quot;:{&quot;d&quot;:&quot;2GV9JvYfjlTIuBXAhIpw2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GV9JvYfjlTIuBXAhIpw2A&quot;,&quot;gi&quot;:&quot;uzOZGi5iumZKPXSrEDZTTA&quot;,&quot;ti&quot;:&quot;characters&quot;,&quot;vs&quot;:{&quot;f&quot;:[1547,708,544],&quot;i&quot;:{&quot;d&quot;:&quot;2GV9JvYfjlTIuBXAhIpw2A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6bKjcNb5RTM3XvXLVuJwHQ&quot;,&quot;gi&quot;:&quot;uzOZGi5iumZKPXSrEDZTTA&quot;,&quot;ti&quot;:&quot;characters&quot;,&quot;vs&quot;:{&quot;f&quot;:[1547,501],&quot;i&quot;:{&quot;d&quot;:&quot;6bKjcNb5RTM3XvXLVuJwH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7670</TotalTime>
  <Words>1882</Words>
  <Application>Microsoft Office PowerPoint</Application>
  <PresentationFormat>Widescreen</PresentationFormat>
  <Paragraphs>264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Freestyle Script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Lesson_06_Q2</dc:title>
  <dc:creator>Filomena Soares</dc:creator>
  <cp:lastModifiedBy>Elena Safiulina</cp:lastModifiedBy>
  <cp:revision>288</cp:revision>
  <dcterms:created xsi:type="dcterms:W3CDTF">2019-03-25T06:42:45Z</dcterms:created>
  <dcterms:modified xsi:type="dcterms:W3CDTF">2025-05-03T21:44:06Z</dcterms:modified>
</cp:coreProperties>
</file>