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91" r:id="rId4"/>
    <p:sldId id="284" r:id="rId5"/>
    <p:sldId id="285" r:id="rId6"/>
    <p:sldId id="278" r:id="rId7"/>
    <p:sldId id="292" r:id="rId8"/>
    <p:sldId id="286" r:id="rId9"/>
    <p:sldId id="287" r:id="rId10"/>
    <p:sldId id="288" r:id="rId11"/>
    <p:sldId id="289" r:id="rId12"/>
    <p:sldId id="290" r:id="rId13"/>
    <p:sldId id="279" r:id="rId14"/>
    <p:sldId id="296" r:id="rId15"/>
    <p:sldId id="293" r:id="rId16"/>
    <p:sldId id="280" r:id="rId17"/>
    <p:sldId id="297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6" y="87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835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146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1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938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4270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778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3969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691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5461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54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97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116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250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51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99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33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43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43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24/03/2021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1.jpg"/><Relationship Id="rId3" Type="http://schemas.openxmlformats.org/officeDocument/2006/relationships/image" Target="../media/image2.png"/><Relationship Id="rId21" Type="http://schemas.openxmlformats.org/officeDocument/2006/relationships/slide" Target="slide16.xml"/><Relationship Id="rId12" Type="http://schemas.openxmlformats.org/officeDocument/2006/relationships/image" Target="../media/image33.png"/><Relationship Id="rId17" Type="http://schemas.openxmlformats.org/officeDocument/2006/relationships/image" Target="../media/image4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0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0.png"/><Relationship Id="rId5" Type="http://schemas.openxmlformats.org/officeDocument/2006/relationships/image" Target="../media/image50.png"/><Relationship Id="rId15" Type="http://schemas.openxmlformats.org/officeDocument/2006/relationships/image" Target="../media/image460.png"/><Relationship Id="rId10" Type="http://schemas.openxmlformats.org/officeDocument/2006/relationships/image" Target="../media/image38.png"/><Relationship Id="rId19" Type="http://schemas.openxmlformats.org/officeDocument/2006/relationships/slide" Target="slide2.xml"/><Relationship Id="rId4" Type="http://schemas.openxmlformats.org/officeDocument/2006/relationships/image" Target="../media/image31.png"/><Relationship Id="rId14" Type="http://schemas.openxmlformats.org/officeDocument/2006/relationships/image" Target="../media/image48.png"/><Relationship Id="rId22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34" Type="http://schemas.openxmlformats.org/officeDocument/2006/relationships/slide" Target="slide6.xml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.jpg"/><Relationship Id="rId33" Type="http://schemas.openxmlformats.org/officeDocument/2006/relationships/slide" Target="slide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2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8.png"/><Relationship Id="rId36" Type="http://schemas.openxmlformats.org/officeDocument/2006/relationships/slide" Target="slide13.xml"/><Relationship Id="rId10" Type="http://schemas.openxmlformats.org/officeDocument/2006/relationships/image" Target="../media/image510.png"/><Relationship Id="rId19" Type="http://schemas.openxmlformats.org/officeDocument/2006/relationships/image" Target="../media/image60.png"/><Relationship Id="rId31" Type="http://schemas.openxmlformats.org/officeDocument/2006/relationships/image" Target="../media/image71.png"/><Relationship Id="rId9" Type="http://schemas.openxmlformats.org/officeDocument/2006/relationships/image" Target="../media/image50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6.xml"/><Relationship Id="rId3" Type="http://schemas.openxmlformats.org/officeDocument/2006/relationships/image" Target="../media/image2.png"/><Relationship Id="rId12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5.png"/><Relationship Id="rId15" Type="http://schemas.openxmlformats.org/officeDocument/2006/relationships/slide" Target="slide13.xml"/><Relationship Id="rId10" Type="http://schemas.openxmlformats.org/officeDocument/2006/relationships/image" Target="../media/image74.png"/><Relationship Id="rId4" Type="http://schemas.openxmlformats.org/officeDocument/2006/relationships/image" Target="../media/image1.jpg"/><Relationship Id="rId9" Type="http://schemas.openxmlformats.org/officeDocument/2006/relationships/image" Target="../media/image73.png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11" Type="http://schemas.openxmlformats.org/officeDocument/2006/relationships/image" Target="../media/image76.png"/><Relationship Id="rId5" Type="http://schemas.openxmlformats.org/officeDocument/2006/relationships/slide" Target="slide6.xml"/><Relationship Id="rId10" Type="http://schemas.openxmlformats.org/officeDocument/2006/relationships/image" Target="../media/image49.png"/><Relationship Id="rId4" Type="http://schemas.openxmlformats.org/officeDocument/2006/relationships/image" Target="../media/image1.jp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16.xml"/><Relationship Id="rId3" Type="http://schemas.openxmlformats.org/officeDocument/2006/relationships/image" Target="../media/image1.jpg"/><Relationship Id="rId12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9.png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slide" Target="slide2.xml"/><Relationship Id="rId3" Type="http://schemas.openxmlformats.org/officeDocument/2006/relationships/image" Target="../media/image78.png"/><Relationship Id="rId12" Type="http://schemas.openxmlformats.org/officeDocument/2006/relationships/image" Target="../media/image79.png"/><Relationship Id="rId1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80.png"/><Relationship Id="rId5" Type="http://schemas.openxmlformats.org/officeDocument/2006/relationships/image" Target="../media/image2.png"/><Relationship Id="rId15" Type="http://schemas.openxmlformats.org/officeDocument/2006/relationships/image" Target="../media/image82.png"/><Relationship Id="rId10" Type="http://schemas.openxmlformats.org/officeDocument/2006/relationships/image" Target="../media/image770.png"/><Relationship Id="rId19" Type="http://schemas.openxmlformats.org/officeDocument/2006/relationships/slide" Target="slide16.xml"/><Relationship Id="rId4" Type="http://schemas.openxmlformats.org/officeDocument/2006/relationships/image" Target="../media/image1.jp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3.png"/><Relationship Id="rId12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7.pn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7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11" Type="http://schemas.openxmlformats.org/officeDocument/2006/relationships/image" Target="../media/image76.png"/><Relationship Id="rId5" Type="http://schemas.openxmlformats.org/officeDocument/2006/relationships/image" Target="../media/image2.png"/><Relationship Id="rId10" Type="http://schemas.openxmlformats.org/officeDocument/2006/relationships/image" Target="../media/image84.png"/><Relationship Id="rId4" Type="http://schemas.openxmlformats.org/officeDocument/2006/relationships/image" Target="../media/image1.jp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8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5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slide" Target="slide2.xml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24" Type="http://schemas.openxmlformats.org/officeDocument/2006/relationships/slide" Target="slide6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slide" Target="slide16.xml"/><Relationship Id="rId10" Type="http://schemas.openxmlformats.org/officeDocument/2006/relationships/image" Target="../media/image610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slide" Target="slide1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24" Type="http://schemas.openxmlformats.org/officeDocument/2006/relationships/slide" Target="slide2.xml"/><Relationship Id="rId15" Type="http://schemas.openxmlformats.org/officeDocument/2006/relationships/image" Target="../media/image11.png"/><Relationship Id="rId23" Type="http://schemas.openxmlformats.org/officeDocument/2006/relationships/slide" Target="slide13.xml"/><Relationship Id="rId10" Type="http://schemas.openxmlformats.org/officeDocument/2006/relationships/image" Target="../media/image610.png"/><Relationship Id="rId19" Type="http://schemas.openxmlformats.org/officeDocument/2006/relationships/image" Target="../media/image18.png"/><Relationship Id="rId14" Type="http://schemas.openxmlformats.org/officeDocument/2006/relationships/image" Target="../media/image10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26" Type="http://schemas.openxmlformats.org/officeDocument/2006/relationships/slide" Target="slide6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0.png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5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200.png"/><Relationship Id="rId1" Type="http://schemas.openxmlformats.org/officeDocument/2006/relationships/tags" Target="../tags/tag3.xml"/><Relationship Id="rId11" Type="http://schemas.openxmlformats.org/officeDocument/2006/relationships/image" Target="../media/image8.png"/><Relationship Id="rId24" Type="http://schemas.openxmlformats.org/officeDocument/2006/relationships/image" Target="../media/image2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28" Type="http://schemas.openxmlformats.org/officeDocument/2006/relationships/slide" Target="slide2.xml"/><Relationship Id="rId10" Type="http://schemas.openxmlformats.org/officeDocument/2006/relationships/image" Target="../media/image7.png"/><Relationship Id="rId19" Type="http://schemas.openxmlformats.org/officeDocument/2006/relationships/image" Target="../media/image1.jpg"/><Relationship Id="rId4" Type="http://schemas.openxmlformats.org/officeDocument/2006/relationships/image" Target="../media/image2.png"/><Relationship Id="rId9" Type="http://schemas.openxmlformats.org/officeDocument/2006/relationships/image" Target="../media/image610.png"/><Relationship Id="rId14" Type="http://schemas.openxmlformats.org/officeDocument/2006/relationships/image" Target="../media/image11.png"/><Relationship Id="rId22" Type="http://schemas.openxmlformats.org/officeDocument/2006/relationships/image" Target="../media/image22.png"/><Relationship Id="rId27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slide" Target="slide16.xml"/><Relationship Id="rId3" Type="http://schemas.openxmlformats.org/officeDocument/2006/relationships/image" Target="../media/image1.jpg"/><Relationship Id="rId12" Type="http://schemas.openxmlformats.org/officeDocument/2006/relationships/image" Target="../media/image270.png"/><Relationship Id="rId17" Type="http://schemas.openxmlformats.org/officeDocument/2006/relationships/slide" Target="slide6.xml"/><Relationship Id="rId2" Type="http://schemas.openxmlformats.org/officeDocument/2006/relationships/notesSlide" Target="../notesSlides/notesSlide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60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slide" Target="slide2.xml"/><Relationship Id="rId3" Type="http://schemas.openxmlformats.org/officeDocument/2006/relationships/image" Target="../media/image2.png"/><Relationship Id="rId21" Type="http://schemas.openxmlformats.org/officeDocument/2006/relationships/slide" Target="slide13.xml"/><Relationship Id="rId12" Type="http://schemas.openxmlformats.org/officeDocument/2006/relationships/image" Target="../media/image34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image" Target="../media/image320.png"/><Relationship Id="rId19" Type="http://schemas.openxmlformats.org/officeDocument/2006/relationships/slide" Target="slide6.xml"/><Relationship Id="rId4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23" Type="http://schemas.openxmlformats.org/officeDocument/2006/relationships/slide" Target="slide13.xml"/><Relationship Id="rId10" Type="http://schemas.openxmlformats.org/officeDocument/2006/relationships/image" Target="../media/image38.png"/><Relationship Id="rId19" Type="http://schemas.openxmlformats.org/officeDocument/2006/relationships/image" Target="../media/image1.jpg"/><Relationship Id="rId4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25E4F"/>
                </a:solidFill>
              </a:rPr>
              <a:t>Ține minte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r>
              <a:rPr lang="en-GB" sz="2000" dirty="0"/>
              <a:t> </a:t>
            </a:r>
          </a:p>
          <a:p>
            <a:r>
              <a:rPr lang="ro-RO" sz="2000" dirty="0">
                <a:solidFill>
                  <a:srgbClr val="0C2B8E"/>
                </a:solidFill>
              </a:rPr>
              <a:t>P</a:t>
            </a:r>
            <a:r>
              <a:rPr lang="en-GB" sz="2000" dirty="0" err="1">
                <a:solidFill>
                  <a:srgbClr val="0C2B8E"/>
                </a:solidFill>
              </a:rPr>
              <a:t>oţi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b="1" dirty="0">
                <a:solidFill>
                  <a:srgbClr val="0C2B8E"/>
                </a:solidFill>
              </a:rPr>
              <a:t>naviga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prin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toate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secțiunile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(</a:t>
            </a:r>
            <a:r>
              <a:rPr lang="ro-RO" sz="2000" dirty="0" err="1">
                <a:solidFill>
                  <a:srgbClr val="0C2B8E"/>
                </a:solidFill>
              </a:rPr>
              <a:t>enter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dă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)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alege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secțiunea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dând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 pe ea.</a:t>
            </a:r>
          </a:p>
          <a:p>
            <a:r>
              <a:rPr lang="ro-RO" sz="2000" dirty="0">
                <a:solidFill>
                  <a:srgbClr val="0C2B8E"/>
                </a:solidFill>
              </a:rPr>
              <a:t>Folosește secțiunea</a:t>
            </a:r>
            <a:r>
              <a:rPr lang="en-GB" sz="2000" dirty="0">
                <a:solidFill>
                  <a:srgbClr val="0C2B8E"/>
                </a:solidFill>
              </a:rPr>
              <a:t> „</a:t>
            </a:r>
            <a:r>
              <a:rPr lang="ro-RO" sz="2000" b="1" dirty="0">
                <a:solidFill>
                  <a:srgbClr val="0C2B8E"/>
                </a:solidFill>
              </a:rPr>
              <a:t>Î</a:t>
            </a:r>
            <a:r>
              <a:rPr lang="en-GB" sz="2000" b="1" dirty="0" err="1">
                <a:solidFill>
                  <a:srgbClr val="0C2B8E"/>
                </a:solidFill>
              </a:rPr>
              <a:t>ncearc</a:t>
            </a:r>
            <a:r>
              <a:rPr lang="ro-RO" sz="2000" b="1" dirty="0">
                <a:solidFill>
                  <a:srgbClr val="0C2B8E"/>
                </a:solidFill>
              </a:rPr>
              <a:t>ă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u="sng" dirty="0">
                <a:solidFill>
                  <a:srgbClr val="0C2B8E"/>
                </a:solidFill>
              </a:rPr>
              <a:t>doar d</a:t>
            </a:r>
            <a:r>
              <a:rPr lang="en-GB" sz="2000" u="sng" dirty="0" err="1">
                <a:solidFill>
                  <a:srgbClr val="0C2B8E"/>
                </a:solidFill>
              </a:rPr>
              <a:t>upă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explorarea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întregului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conținut</a:t>
            </a:r>
            <a:r>
              <a:rPr lang="en-GB" sz="2000" u="sng" dirty="0">
                <a:solidFill>
                  <a:srgbClr val="0C2B8E"/>
                </a:solidFill>
              </a:rPr>
              <a:t> al </a:t>
            </a:r>
            <a:r>
              <a:rPr lang="en-GB" sz="2000" u="sng" dirty="0" err="1">
                <a:solidFill>
                  <a:srgbClr val="0C2B8E"/>
                </a:solidFill>
              </a:rPr>
              <a:t>lecției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lecției 6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1">
            <a:extLst>
              <a:ext uri="{FF2B5EF4-FFF2-40B4-BE49-F238E27FC236}">
                <a16:creationId xmlns:a16="http://schemas.microsoft.com/office/drawing/2014/main" id="{8C8B231F-E951-47BB-A05D-D6130A2B55E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169674"/>
            <a:ext cx="9859639" cy="3360520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121883"/>
                <a:ext cx="9455397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și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pr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căror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determinate după urmează.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Pentru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găsi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elementul 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găsiți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(primul factor) și coloana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(al doilea factor).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Înmulțiți elementele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de pe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rând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apoi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adunați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produsele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rezultate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ca în ‘Încălzire’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</a:t>
                </a:r>
              </a:p>
            </p:txBody>
          </p:sp>
        </mc:Choice>
        <mc:Fallback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21883"/>
                <a:ext cx="9455397" cy="3354765"/>
              </a:xfrm>
              <a:prstGeom prst="rect">
                <a:avLst/>
              </a:prstGeom>
              <a:blipFill>
                <a:blip r:embed="rId4"/>
                <a:stretch>
                  <a:fillRect l="-966" t="-1455" r="-966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885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Să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vedem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ro-RO" sz="2400" b="1" u="sng" dirty="0">
                <a:solidFill>
                  <a:srgbClr val="29A6FF"/>
                </a:solidFill>
              </a:rPr>
              <a:t>cum </a:t>
            </a:r>
            <a:r>
              <a:rPr lang="en-GB" sz="2400" b="1" u="sng" dirty="0" err="1">
                <a:solidFill>
                  <a:srgbClr val="29A6FF"/>
                </a:solidFill>
              </a:rPr>
              <a:t>funcționează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definiția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272241" y="3743210"/>
                <a:ext cx="4880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Calcu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lează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dacă este posibil, dat: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241" y="3743210"/>
                <a:ext cx="4880375" cy="461665"/>
              </a:xfrm>
              <a:prstGeom prst="rect">
                <a:avLst/>
              </a:prstGeom>
              <a:blipFill>
                <a:blip r:embed="rId5"/>
                <a:stretch>
                  <a:fillRect l="-1998" t="-10526" r="-74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>
            <a:off x="8692497" y="4851640"/>
            <a:ext cx="2038626" cy="3079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702601" y="550027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720375" y="2701999"/>
            <a:ext cx="9084322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70" y="5467628"/>
            <a:ext cx="5993753" cy="923330"/>
            <a:chOff x="4737370" y="5467628"/>
            <a:chExt cx="5371487" cy="9233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756826" y="5467628"/>
              <a:ext cx="5352031" cy="923330"/>
              <a:chOff x="4756826" y="5467628"/>
              <a:chExt cx="5352031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Înmulțiți </a:t>
                    </a:r>
                    <a:r>
                      <a:rPr lang="ro-RO" dirty="0">
                        <a:solidFill>
                          <a:sysClr val="windowText" lastClr="000000"/>
                        </a:solidFill>
                      </a:rPr>
                      <a:t>elementele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corespunzătoare din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rând</a:t>
                    </a:r>
                    <a:r>
                      <a:rPr lang="ro-RO" dirty="0" err="1">
                        <a:solidFill>
                          <a:sysClr val="windowText" lastClr="000000"/>
                        </a:solidFill>
                      </a:rPr>
                      <a:t>ul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și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coloan</a:t>
                    </a:r>
                    <a:r>
                      <a:rPr lang="ro-RO" dirty="0">
                        <a:solidFill>
                          <a:sysClr val="windowText" lastClr="000000"/>
                        </a:solidFill>
                      </a:rPr>
                      <a:t>a          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, și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apoi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ro-RO" dirty="0">
                        <a:solidFill>
                          <a:sysClr val="windowText" lastClr="000000"/>
                        </a:solidFill>
                      </a:rPr>
                      <a:t>adunați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produsele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rezultate.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6826" y="5467628"/>
                    <a:ext cx="5352031" cy="9233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19" t="-3974" r="-8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0919" y="5713077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/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P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032F13-F0BC-47E0-83D8-5030F536E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1" y="4645686"/>
                <a:ext cx="104791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>
            <a:extLst>
              <a:ext uri="{FF2B5EF4-FFF2-40B4-BE49-F238E27FC236}">
                <a16:creationId xmlns:a16="http://schemas.microsoft.com/office/drawing/2014/main" id="{9F6E42CB-4E6A-45C8-82DF-771BF6F6A7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3523" y="4435838"/>
            <a:ext cx="628383" cy="79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/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A8329B-0DF6-40AA-98F9-38053D0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04" y="4666974"/>
                <a:ext cx="302839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/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5D3A7A4-5C9A-42FE-A9A6-7BBA7B39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849" y="5015018"/>
                <a:ext cx="3754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Imagem 73">
            <a:extLst>
              <a:ext uri="{FF2B5EF4-FFF2-40B4-BE49-F238E27FC236}">
                <a16:creationId xmlns:a16="http://schemas.microsoft.com/office/drawing/2014/main" id="{5BA606D2-1B4C-48C3-A030-BDBB6885ED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0" name="Retângulo: Cantos Arredondados 13">
            <a:hlinkClick r:id="rId19" action="ppaction://hlinksldjump"/>
            <a:extLst>
              <a:ext uri="{FF2B5EF4-FFF2-40B4-BE49-F238E27FC236}">
                <a16:creationId xmlns:a16="http://schemas.microsoft.com/office/drawing/2014/main" id="{09CBBA1C-CCD9-4AD0-B5CE-CFB20DC3C8F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" name="Retângulo: Cantos Arredondados 14">
            <a:hlinkClick r:id="rId20" action="ppaction://hlinksldjump"/>
            <a:extLst>
              <a:ext uri="{FF2B5EF4-FFF2-40B4-BE49-F238E27FC236}">
                <a16:creationId xmlns:a16="http://schemas.microsoft.com/office/drawing/2014/main" id="{63409331-1203-4F1F-88CD-3BD4589A262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12">
            <a:hlinkClick r:id="rId21" action="ppaction://hlinksldjump"/>
            <a:extLst>
              <a:ext uri="{FF2B5EF4-FFF2-40B4-BE49-F238E27FC236}">
                <a16:creationId xmlns:a16="http://schemas.microsoft.com/office/drawing/2014/main" id="{563FD89B-132F-473B-8CCC-23D270EC1E6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15">
            <a:hlinkClick r:id="rId22" action="ppaction://hlinksldjump"/>
            <a:extLst>
              <a:ext uri="{FF2B5EF4-FFF2-40B4-BE49-F238E27FC236}">
                <a16:creationId xmlns:a16="http://schemas.microsoft.com/office/drawing/2014/main" id="{23F13F5C-EB82-46A7-9A49-871263C588B0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FC3E38A-6444-4C6F-911D-76636B4E6BBF}"/>
              </a:ext>
            </a:extLst>
          </p:cNvPr>
          <p:cNvSpPr/>
          <p:nvPr/>
        </p:nvSpPr>
        <p:spPr>
          <a:xfrm>
            <a:off x="2116362" y="259876"/>
            <a:ext cx="9809569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ysClr val="windowText" lastClr="000000"/>
                </a:solidFill>
              </a:rPr>
              <a:t>Există mai multe scheme care pot ușura primul contact cu procedura de </a:t>
            </a:r>
            <a:r>
              <a:rPr lang="ro-RO" sz="2000" dirty="0">
                <a:solidFill>
                  <a:sysClr val="windowText" lastClr="000000"/>
                </a:solidFill>
              </a:rPr>
              <a:t>înmulțire a</a:t>
            </a:r>
            <a:r>
              <a:rPr lang="en-GB" sz="2000" dirty="0">
                <a:solidFill>
                  <a:sysClr val="windowText" lastClr="000000"/>
                </a:solidFill>
              </a:rPr>
              <a:t> matric</a:t>
            </a:r>
            <a:r>
              <a:rPr lang="ro-RO" sz="2000" dirty="0" err="1">
                <a:solidFill>
                  <a:sysClr val="windowText" lastClr="000000"/>
                </a:solidFill>
              </a:rPr>
              <a:t>ilor</a:t>
            </a:r>
            <a:r>
              <a:rPr lang="en-GB" sz="2000" dirty="0">
                <a:solidFill>
                  <a:sysClr val="windowText" lastClr="000000"/>
                </a:solidFill>
              </a:rPr>
              <a:t>. Este important </a:t>
            </a:r>
            <a:r>
              <a:rPr lang="en-GB" sz="2000" dirty="0" err="1">
                <a:solidFill>
                  <a:sysClr val="windowText" lastClr="000000"/>
                </a:solidFill>
              </a:rPr>
              <a:t>să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ro-RO" sz="2000" dirty="0">
                <a:solidFill>
                  <a:sysClr val="windowText" lastClr="000000"/>
                </a:solidFill>
              </a:rPr>
              <a:t>ținem minte</a:t>
            </a:r>
            <a:r>
              <a:rPr lang="en-GB" sz="20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GB" sz="2000" b="1" dirty="0">
                <a:solidFill>
                  <a:sysClr val="windowText" lastClr="000000"/>
                </a:solidFill>
              </a:rPr>
              <a:t>Înmulțiți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rândurile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(</a:t>
            </a:r>
            <a:r>
              <a:rPr lang="ro-RO" sz="2000" dirty="0">
                <a:solidFill>
                  <a:sysClr val="windowText" lastClr="000000"/>
                </a:solidFill>
              </a:rPr>
              <a:t>primul factor)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ro-RO" sz="2000" b="1" dirty="0">
                <a:solidFill>
                  <a:sysClr val="windowText" lastClr="000000"/>
                </a:solidFill>
              </a:rPr>
              <a:t>cu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coloane</a:t>
            </a:r>
            <a:r>
              <a:rPr lang="ro-RO" sz="2000" b="1" dirty="0">
                <a:solidFill>
                  <a:sysClr val="windowText" lastClr="000000"/>
                </a:solidFill>
              </a:rPr>
              <a:t>le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(</a:t>
            </a:r>
            <a:r>
              <a:rPr lang="ro-RO" sz="2000" dirty="0">
                <a:solidFill>
                  <a:sysClr val="windowText" lastClr="000000"/>
                </a:solidFill>
              </a:rPr>
              <a:t>al doilea</a:t>
            </a:r>
            <a:r>
              <a:rPr lang="en-GB" sz="2000" dirty="0">
                <a:solidFill>
                  <a:sysClr val="windowText" lastClr="000000"/>
                </a:solidFill>
              </a:rPr>
              <a:t> factor</a:t>
            </a:r>
            <a:r>
              <a:rPr lang="ro-RO" sz="2000" dirty="0">
                <a:solidFill>
                  <a:sysClr val="windowText" lastClr="000000"/>
                </a:solidFill>
              </a:rPr>
              <a:t>)</a:t>
            </a:r>
            <a:endParaRPr lang="en-GB" sz="2000" dirty="0">
              <a:solidFill>
                <a:sysClr val="windowText" lastClr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o-RO" sz="2000" b="1" dirty="0">
                <a:solidFill>
                  <a:sysClr val="windowText" lastClr="000000"/>
                </a:solidFill>
              </a:rPr>
              <a:t>P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oziția</a:t>
            </a:r>
            <a:r>
              <a:rPr lang="en-GB" sz="2000" b="1" dirty="0">
                <a:solidFill>
                  <a:sysClr val="windowText" lastClr="000000"/>
                </a:solidFill>
              </a:rPr>
              <a:t> rezultatului</a:t>
            </a:r>
            <a:r>
              <a:rPr lang="en-GB" sz="2000" dirty="0">
                <a:solidFill>
                  <a:sysClr val="windowText" lastClr="000000"/>
                </a:solidFill>
              </a:rPr>
              <a:t>, în matricea produsului, depinde direct de </a:t>
            </a:r>
            <a:r>
              <a:rPr lang="en-GB" sz="2000" b="1" dirty="0">
                <a:solidFill>
                  <a:sysClr val="windowText" lastClr="000000"/>
                </a:solidFill>
              </a:rPr>
              <a:t>pe ce rând și coloană </a:t>
            </a:r>
            <a:r>
              <a:rPr lang="en-GB" sz="2000" dirty="0">
                <a:solidFill>
                  <a:sysClr val="windowText" lastClr="000000"/>
                </a:solidFill>
              </a:rPr>
              <a:t>au </a:t>
            </a:r>
            <a:r>
              <a:rPr lang="en-GB" sz="2000" dirty="0" err="1">
                <a:solidFill>
                  <a:sysClr val="windowText" lastClr="000000"/>
                </a:solidFill>
              </a:rPr>
              <a:t>fost</a:t>
            </a:r>
            <a:r>
              <a:rPr lang="en-GB" sz="2000" dirty="0">
                <a:solidFill>
                  <a:sysClr val="windowText" lastClr="000000"/>
                </a:solidFill>
              </a:rPr>
              <a:t> </a:t>
            </a:r>
            <a:r>
              <a:rPr lang="ro-RO" sz="2000" dirty="0">
                <a:solidFill>
                  <a:sysClr val="windowText" lastClr="000000"/>
                </a:solidFill>
              </a:rPr>
              <a:t>înmulțite</a:t>
            </a:r>
            <a:r>
              <a:rPr lang="en-GB" sz="20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87BCD823-5353-428D-835D-50A7574AD6D9}"/>
              </a:ext>
            </a:extLst>
          </p:cNvPr>
          <p:cNvSpPr/>
          <p:nvPr/>
        </p:nvSpPr>
        <p:spPr>
          <a:xfrm>
            <a:off x="2091328" y="2286000"/>
            <a:ext cx="9859639" cy="431212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BB7214C-BF6D-4022-848B-89E062324D11}"/>
              </a:ext>
            </a:extLst>
          </p:cNvPr>
          <p:cNvSpPr/>
          <p:nvPr/>
        </p:nvSpPr>
        <p:spPr>
          <a:xfrm>
            <a:off x="2422246" y="2400958"/>
            <a:ext cx="3104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Exemplu</a:t>
            </a:r>
            <a:r>
              <a:rPr lang="en-GB" sz="2400" b="1" dirty="0">
                <a:solidFill>
                  <a:srgbClr val="29A6FF"/>
                </a:solidFill>
              </a:rPr>
              <a:t>  </a:t>
            </a:r>
            <a:r>
              <a:rPr lang="ro-RO" sz="2400" b="1" dirty="0">
                <a:solidFill>
                  <a:srgbClr val="29A6FF"/>
                </a:solidFill>
              </a:rPr>
              <a:t>(</a:t>
            </a:r>
            <a:r>
              <a:rPr lang="en-GB" sz="2400" dirty="0" err="1"/>
              <a:t>continuarea</a:t>
            </a:r>
            <a:r>
              <a:rPr lang="ro-RO" sz="2400" dirty="0"/>
              <a:t>)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/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2E672488-69FD-413C-9D83-3C0C27D32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18" y="3641031"/>
                <a:ext cx="1560364" cy="552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/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pt-PT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  <m:r>
                            <a:rPr lang="pt-P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CF747E70-7013-431D-B26A-9D9DE66CD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31" y="2715821"/>
                <a:ext cx="2362378" cy="830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74E2A1B3-BE5B-4932-A3B7-D90305ADE4CD}"/>
              </a:ext>
            </a:extLst>
          </p:cNvPr>
          <p:cNvGrpSpPr/>
          <p:nvPr/>
        </p:nvGrpSpPr>
        <p:grpSpPr>
          <a:xfrm>
            <a:off x="5839931" y="3495511"/>
            <a:ext cx="2455352" cy="846963"/>
            <a:chOff x="5691919" y="3205838"/>
            <a:chExt cx="2455352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/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75" name="Retângulo 74">
                  <a:extLst>
                    <a:ext uri="{FF2B5EF4-FFF2-40B4-BE49-F238E27FC236}">
                      <a16:creationId xmlns:a16="http://schemas.microsoft.com/office/drawing/2014/main" id="{E09FBF12-1116-46EF-BC1C-27F290A41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919" y="3205838"/>
                  <a:ext cx="2455352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9A789432-6E71-40F3-8F8A-892B24A6C60D}"/>
                </a:ext>
              </a:extLst>
            </p:cNvPr>
            <p:cNvGrpSpPr/>
            <p:nvPr/>
          </p:nvGrpSpPr>
          <p:grpSpPr>
            <a:xfrm>
              <a:off x="5939147" y="3311599"/>
              <a:ext cx="919534" cy="646547"/>
              <a:chOff x="9959408" y="4800687"/>
              <a:chExt cx="919534" cy="646547"/>
            </a:xfrm>
          </p:grpSpPr>
          <p:grpSp>
            <p:nvGrpSpPr>
              <p:cNvPr id="90" name="Agrupar 89">
                <a:extLst>
                  <a:ext uri="{FF2B5EF4-FFF2-40B4-BE49-F238E27FC236}">
                    <a16:creationId xmlns:a16="http://schemas.microsoft.com/office/drawing/2014/main" id="{38158A15-0E3F-4558-A8D2-34D1D6434B6F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4" name="Retângulo 93">
                  <a:extLst>
                    <a:ext uri="{FF2B5EF4-FFF2-40B4-BE49-F238E27FC236}">
                      <a16:creationId xmlns:a16="http://schemas.microsoft.com/office/drawing/2014/main" id="{0E4E552C-B021-492A-960A-DBCF108CDC2A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Retângulo 94">
                  <a:extLst>
                    <a:ext uri="{FF2B5EF4-FFF2-40B4-BE49-F238E27FC236}">
                      <a16:creationId xmlns:a16="http://schemas.microsoft.com/office/drawing/2014/main" id="{926C51A2-A856-46AB-96BC-8895CF3AF585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Agrupar 90">
                <a:extLst>
                  <a:ext uri="{FF2B5EF4-FFF2-40B4-BE49-F238E27FC236}">
                    <a16:creationId xmlns:a16="http://schemas.microsoft.com/office/drawing/2014/main" id="{B513CBFF-7716-47A5-BCC7-0E6300A9C54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9F39F31A-0B71-40CF-AE1C-D438DA68755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tângulo 92">
                  <a:extLst>
                    <a:ext uri="{FF2B5EF4-FFF2-40B4-BE49-F238E27FC236}">
                      <a16:creationId xmlns:a16="http://schemas.microsoft.com/office/drawing/2014/main" id="{5F994921-BFAC-4599-A661-A23C6C54E14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9" name="Agrupar 78">
              <a:extLst>
                <a:ext uri="{FF2B5EF4-FFF2-40B4-BE49-F238E27FC236}">
                  <a16:creationId xmlns:a16="http://schemas.microsoft.com/office/drawing/2014/main" id="{9F34EB55-641B-4DD6-9455-6A49BB4D932B}"/>
                </a:ext>
              </a:extLst>
            </p:cNvPr>
            <p:cNvGrpSpPr/>
            <p:nvPr/>
          </p:nvGrpSpPr>
          <p:grpSpPr>
            <a:xfrm>
              <a:off x="6912296" y="3315773"/>
              <a:ext cx="919534" cy="646547"/>
              <a:chOff x="9959408" y="4800687"/>
              <a:chExt cx="919534" cy="646547"/>
            </a:xfrm>
          </p:grpSpPr>
          <p:grpSp>
            <p:nvGrpSpPr>
              <p:cNvPr id="82" name="Agrupar 81">
                <a:extLst>
                  <a:ext uri="{FF2B5EF4-FFF2-40B4-BE49-F238E27FC236}">
                    <a16:creationId xmlns:a16="http://schemas.microsoft.com/office/drawing/2014/main" id="{7C6BDBC7-F644-4C6C-8EA4-75EF94C493B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8" name="Retângulo 87">
                  <a:extLst>
                    <a:ext uri="{FF2B5EF4-FFF2-40B4-BE49-F238E27FC236}">
                      <a16:creationId xmlns:a16="http://schemas.microsoft.com/office/drawing/2014/main" id="{FB249119-2AE1-48F1-9BCA-5FCD701AA570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Retângulo 88">
                  <a:extLst>
                    <a:ext uri="{FF2B5EF4-FFF2-40B4-BE49-F238E27FC236}">
                      <a16:creationId xmlns:a16="http://schemas.microsoft.com/office/drawing/2014/main" id="{404BEE9C-EAE5-4B35-A286-71B1C5B57C9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Agrupar 84">
                <a:extLst>
                  <a:ext uri="{FF2B5EF4-FFF2-40B4-BE49-F238E27FC236}">
                    <a16:creationId xmlns:a16="http://schemas.microsoft.com/office/drawing/2014/main" id="{77C67F8C-8E9B-4E56-B76E-941E6AA4BE7E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86" name="Retângulo 85">
                  <a:extLst>
                    <a:ext uri="{FF2B5EF4-FFF2-40B4-BE49-F238E27FC236}">
                      <a16:creationId xmlns:a16="http://schemas.microsoft.com/office/drawing/2014/main" id="{41293617-3D1E-4599-A146-AAA2987FDBD9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Retângulo 86">
                  <a:extLst>
                    <a:ext uri="{FF2B5EF4-FFF2-40B4-BE49-F238E27FC236}">
                      <a16:creationId xmlns:a16="http://schemas.microsoft.com/office/drawing/2014/main" id="{A7EE86AF-6896-4A23-AF3F-4D2DCB39FE20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834DF362-2EEE-4C50-A983-0B27506499E1}"/>
              </a:ext>
            </a:extLst>
          </p:cNvPr>
          <p:cNvCxnSpPr>
            <a:cxnSpLocks/>
          </p:cNvCxnSpPr>
          <p:nvPr/>
        </p:nvCxnSpPr>
        <p:spPr>
          <a:xfrm>
            <a:off x="4684801" y="3928720"/>
            <a:ext cx="33403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E662D8CB-2620-41B9-B968-5A3B2983954D}"/>
              </a:ext>
            </a:extLst>
          </p:cNvPr>
          <p:cNvCxnSpPr>
            <a:cxnSpLocks/>
          </p:cNvCxnSpPr>
          <p:nvPr/>
        </p:nvCxnSpPr>
        <p:spPr>
          <a:xfrm>
            <a:off x="7029812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39F9FEC5-CAE4-4109-BD33-A6FD51186126}"/>
              </a:ext>
            </a:extLst>
          </p:cNvPr>
          <p:cNvCxnSpPr>
            <a:cxnSpLocks/>
          </p:cNvCxnSpPr>
          <p:nvPr/>
        </p:nvCxnSpPr>
        <p:spPr>
          <a:xfrm>
            <a:off x="6553159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/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FC9FD2E-5530-40A5-98D2-EE81741F9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7" y="3719362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/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DDA3ABC7-5183-4411-9A91-9BFE1EBF0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73" y="233393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/>
              <p:nvPr/>
            </p:nvSpPr>
            <p:spPr>
              <a:xfrm>
                <a:off x="7546299" y="4184540"/>
                <a:ext cx="421822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o-RO" b="1" dirty="0">
                    <a:solidFill>
                      <a:sysClr val="windowText" lastClr="000000"/>
                    </a:solidFill>
                  </a:rPr>
                  <a:t>Al doilea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r"/>
                <a:r>
                  <a:rPr lang="en-GB" dirty="0">
                    <a:solidFill>
                      <a:sysClr val="windowText" lastClr="000000"/>
                    </a:solidFill>
                  </a:rPr>
                  <a:t>Rezultate din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al doilea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x toate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coloanele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2B10D05-A589-4238-9ABC-718EC4F67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299" y="4184540"/>
                <a:ext cx="4218225" cy="923330"/>
              </a:xfrm>
              <a:prstGeom prst="rect">
                <a:avLst/>
              </a:prstGeom>
              <a:blipFill>
                <a:blip r:embed="rId13"/>
                <a:stretch>
                  <a:fillRect t="-3289" r="-202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/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−2+4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spc="-3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3" name="Retângulo 102">
                <a:extLst>
                  <a:ext uri="{FF2B5EF4-FFF2-40B4-BE49-F238E27FC236}">
                    <a16:creationId xmlns:a16="http://schemas.microsoft.com/office/drawing/2014/main" id="{5B4AF9E8-8299-4247-B05E-DF37A497E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1" y="4992992"/>
                <a:ext cx="46665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/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4" name="Retângulo 103">
                <a:extLst>
                  <a:ext uri="{FF2B5EF4-FFF2-40B4-BE49-F238E27FC236}">
                    <a16:creationId xmlns:a16="http://schemas.microsoft.com/office/drawing/2014/main" id="{389058B9-66B6-4854-B3E8-D7C3DF2AC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159" y="4242771"/>
                <a:ext cx="10021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/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5" name="Retângulo 104">
                <a:extLst>
                  <a:ext uri="{FF2B5EF4-FFF2-40B4-BE49-F238E27FC236}">
                    <a16:creationId xmlns:a16="http://schemas.microsoft.com/office/drawing/2014/main" id="{ADAF4A31-70D9-4F35-B5A4-FB047023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90" y="5362324"/>
                <a:ext cx="34554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/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4C494B7D-27DA-428B-8E5D-13603241A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39" y="5737190"/>
                <a:ext cx="346511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/>
              <p:nvPr/>
            </p:nvSpPr>
            <p:spPr>
              <a:xfrm>
                <a:off x="7395189" y="6100988"/>
                <a:ext cx="4436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=8+6=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E3945077-74C8-4215-A4D5-6297D2B90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89" y="6100988"/>
                <a:ext cx="443653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/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pt-PT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</m:m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B613F68-2719-47D7-BB92-F63E90B8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96" y="3605252"/>
                <a:ext cx="1334020" cy="5781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/>
              <p:nvPr/>
            </p:nvSpPr>
            <p:spPr>
              <a:xfrm>
                <a:off x="2351922" y="4203995"/>
                <a:ext cx="448904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RO" b="1" dirty="0">
                    <a:solidFill>
                      <a:sysClr val="windowText" lastClr="000000"/>
                    </a:solidFill>
                  </a:rPr>
                  <a:t>Primul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pt-PT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Rezultate de la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primul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x toate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coloanele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d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in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11" name="Retângulo 110">
                <a:extLst>
                  <a:ext uri="{FF2B5EF4-FFF2-40B4-BE49-F238E27FC236}">
                    <a16:creationId xmlns:a16="http://schemas.microsoft.com/office/drawing/2014/main" id="{683A85FF-CC2B-4CD2-9EED-B37BFD29C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22" y="4203995"/>
                <a:ext cx="4489040" cy="923330"/>
              </a:xfrm>
              <a:prstGeom prst="rect">
                <a:avLst/>
              </a:prstGeom>
              <a:blipFill>
                <a:blip r:embed="rId20"/>
                <a:stretch>
                  <a:fillRect l="-122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/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pc="-30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=1−2+6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12" name="Retângulo 111">
                <a:extLst>
                  <a:ext uri="{FF2B5EF4-FFF2-40B4-BE49-F238E27FC236}">
                    <a16:creationId xmlns:a16="http://schemas.microsoft.com/office/drawing/2014/main" id="{128DAB91-C9CC-40B6-B143-43E9E53D2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6" y="4992992"/>
                <a:ext cx="512614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/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brk m:alnAt="7"/>
                        </m:rP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=3+3=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EFD43FAF-A9A7-46C8-BF89-C5E86897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5" y="5362324"/>
                <a:ext cx="442159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/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=7+4=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22A5D33B-C06C-4105-B632-C56EF0FEF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84" y="5737190"/>
                <a:ext cx="44119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/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=5+8+9=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15" name="Retângulo 114">
                <a:extLst>
                  <a:ext uri="{FF2B5EF4-FFF2-40B4-BE49-F238E27FC236}">
                    <a16:creationId xmlns:a16="http://schemas.microsoft.com/office/drawing/2014/main" id="{A8F4C4CF-D061-4ED9-AC49-9A11C1FF3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34" y="6100988"/>
                <a:ext cx="497302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121" name="Conexão reta 120">
            <a:extLst>
              <a:ext uri="{FF2B5EF4-FFF2-40B4-BE49-F238E27FC236}">
                <a16:creationId xmlns:a16="http://schemas.microsoft.com/office/drawing/2014/main" id="{B9F6A68D-2969-47FF-860B-3AC81B51C1B2}"/>
              </a:ext>
            </a:extLst>
          </p:cNvPr>
          <p:cNvCxnSpPr>
            <a:cxnSpLocks/>
          </p:cNvCxnSpPr>
          <p:nvPr/>
        </p:nvCxnSpPr>
        <p:spPr>
          <a:xfrm>
            <a:off x="7518658" y="2797924"/>
            <a:ext cx="0" cy="144989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/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2" name="Retângulo 121">
                <a:extLst>
                  <a:ext uri="{FF2B5EF4-FFF2-40B4-BE49-F238E27FC236}">
                    <a16:creationId xmlns:a16="http://schemas.microsoft.com/office/drawing/2014/main" id="{BB4B088A-D124-4AAC-BF87-BF407931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16" y="3584805"/>
                <a:ext cx="37542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/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3" name="Retângulo 122">
                <a:extLst>
                  <a:ext uri="{FF2B5EF4-FFF2-40B4-BE49-F238E27FC236}">
                    <a16:creationId xmlns:a16="http://schemas.microsoft.com/office/drawing/2014/main" id="{224EDFDE-0A2D-4E14-B9B2-945AD3587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312" y="3584805"/>
                <a:ext cx="513282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/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818F8DF3-4100-4745-8DC9-0B4003FFD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91" y="3584805"/>
                <a:ext cx="513282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/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778AB89D-A4D4-4A93-B013-F8C4473E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92" y="3584805"/>
                <a:ext cx="375423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/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6" name="Retângulo 125">
                <a:extLst>
                  <a:ext uri="{FF2B5EF4-FFF2-40B4-BE49-F238E27FC236}">
                    <a16:creationId xmlns:a16="http://schemas.microsoft.com/office/drawing/2014/main" id="{D4FE3B85-BCC7-441A-8D67-C28F80DD5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75" y="3922598"/>
                <a:ext cx="375423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/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7" name="Retângulo 126">
                <a:extLst>
                  <a:ext uri="{FF2B5EF4-FFF2-40B4-BE49-F238E27FC236}">
                    <a16:creationId xmlns:a16="http://schemas.microsoft.com/office/drawing/2014/main" id="{41EFCF17-8608-4AB9-94E6-A1F012FFC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783" y="3922598"/>
                <a:ext cx="375423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tângulo 127">
            <a:extLst>
              <a:ext uri="{FF2B5EF4-FFF2-40B4-BE49-F238E27FC236}">
                <a16:creationId xmlns:a16="http://schemas.microsoft.com/office/drawing/2014/main" id="{040A0FCE-7B6B-46D1-B5F5-D62FFA39F080}"/>
              </a:ext>
            </a:extLst>
          </p:cNvPr>
          <p:cNvSpPr/>
          <p:nvPr/>
        </p:nvSpPr>
        <p:spPr>
          <a:xfrm>
            <a:off x="7521450" y="392259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ysClr val="windowText" lastClr="000000"/>
                </a:solidFill>
                <a:ea typeface="Cambria Math" panose="02040503050406030204" pitchFamily="18" charset="0"/>
              </a:rPr>
              <a:t>14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/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129" name="Retângulo 128">
                <a:extLst>
                  <a:ext uri="{FF2B5EF4-FFF2-40B4-BE49-F238E27FC236}">
                    <a16:creationId xmlns:a16="http://schemas.microsoft.com/office/drawing/2014/main" id="{91617904-1CF6-4A1B-A130-255352ED0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1" y="3922598"/>
                <a:ext cx="375423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: Cantos Arredondados 13">
            <a:hlinkClick r:id="rId33" action="ppaction://hlinksldjump"/>
            <a:extLst>
              <a:ext uri="{FF2B5EF4-FFF2-40B4-BE49-F238E27FC236}">
                <a16:creationId xmlns:a16="http://schemas.microsoft.com/office/drawing/2014/main" id="{44B74785-9295-4B0F-9271-C5A2FC22F87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" name="Retângulo: Cantos Arredondados 14">
            <a:hlinkClick r:id="rId34" action="ppaction://hlinksldjump"/>
            <a:extLst>
              <a:ext uri="{FF2B5EF4-FFF2-40B4-BE49-F238E27FC236}">
                <a16:creationId xmlns:a16="http://schemas.microsoft.com/office/drawing/2014/main" id="{5968BEEB-AE05-48F8-B968-369CCB92D07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12">
            <a:hlinkClick r:id="rId35" action="ppaction://hlinksldjump"/>
            <a:extLst>
              <a:ext uri="{FF2B5EF4-FFF2-40B4-BE49-F238E27FC236}">
                <a16:creationId xmlns:a16="http://schemas.microsoft.com/office/drawing/2014/main" id="{F214E5EC-8913-4A64-8877-9B89A68390B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15">
            <a:hlinkClick r:id="rId36" action="ppaction://hlinksldjump"/>
            <a:extLst>
              <a:ext uri="{FF2B5EF4-FFF2-40B4-BE49-F238E27FC236}">
                <a16:creationId xmlns:a16="http://schemas.microsoft.com/office/drawing/2014/main" id="{71958375-CEE0-401F-8A4D-3196DF9D7AB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4" grpId="0"/>
      <p:bldP spid="64" grpId="0"/>
      <p:bldP spid="21" grpId="0"/>
      <p:bldP spid="102" grpId="0"/>
      <p:bldP spid="22" grpId="0"/>
      <p:bldP spid="103" grpId="0"/>
      <p:bldP spid="104" grpId="0"/>
      <p:bldP spid="105" grpId="0"/>
      <p:bldP spid="106" grpId="0"/>
      <p:bldP spid="107" grpId="0"/>
      <p:bldP spid="23" grpId="0"/>
      <p:bldP spid="111" grpId="0"/>
      <p:bldP spid="112" grpId="0"/>
      <p:bldP spid="113" grpId="0"/>
      <p:bldP spid="114" grpId="0"/>
      <p:bldP spid="115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613D86D-C4E4-41AB-970D-10CD67CC53E6}"/>
              </a:ext>
            </a:extLst>
          </p:cNvPr>
          <p:cNvSpPr/>
          <p:nvPr/>
        </p:nvSpPr>
        <p:spPr>
          <a:xfrm>
            <a:off x="2163108" y="305859"/>
            <a:ext cx="9859639" cy="6270039"/>
          </a:xfrm>
          <a:prstGeom prst="roundRect">
            <a:avLst>
              <a:gd name="adj" fmla="val 7630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E9E7F8-4832-40BA-8CDC-2C8D48CD358D}"/>
              </a:ext>
            </a:extLst>
          </p:cNvPr>
          <p:cNvSpPr/>
          <p:nvPr/>
        </p:nvSpPr>
        <p:spPr>
          <a:xfrm>
            <a:off x="3073940" y="2291360"/>
            <a:ext cx="8190690" cy="1161957"/>
          </a:xfrm>
          <a:prstGeom prst="roundRect">
            <a:avLst/>
          </a:prstGeom>
          <a:solidFill>
            <a:srgbClr val="F25E4F">
              <a:alpha val="60000"/>
            </a:srgbClr>
          </a:solidFill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19A85FF7-6714-408E-B665-3F3B8EDF2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/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– Notație generală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Apoi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pt-PT" sz="2400" b="1" i="1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pt-PT" sz="2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Unde: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PT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PT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pt-PT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pt-PT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30686A0B-78D7-4F0B-9EA3-27A52B170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588806"/>
                <a:ext cx="9455397" cy="2976841"/>
              </a:xfrm>
              <a:prstGeom prst="rect">
                <a:avLst/>
              </a:prstGeom>
              <a:blipFill>
                <a:blip r:embed="rId9"/>
                <a:stretch>
                  <a:fillRect l="-966" t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47EEC0FD-A407-4577-8C0C-5492A62A463F}"/>
              </a:ext>
            </a:extLst>
          </p:cNvPr>
          <p:cNvSpPr/>
          <p:nvPr/>
        </p:nvSpPr>
        <p:spPr>
          <a:xfrm>
            <a:off x="4192621" y="5040000"/>
            <a:ext cx="2383278" cy="368579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/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B0793447-4169-425E-8687-CEDF825D6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03" y="3897840"/>
                <a:ext cx="3154710" cy="227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1BFB125-C110-4CDF-8D4F-FE2905566E0B}"/>
              </a:ext>
            </a:extLst>
          </p:cNvPr>
          <p:cNvSpPr/>
          <p:nvPr/>
        </p:nvSpPr>
        <p:spPr>
          <a:xfrm>
            <a:off x="3302706" y="5039247"/>
            <a:ext cx="71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Rând </a:t>
            </a:r>
            <a:r>
              <a:rPr lang="en-GB" b="1" dirty="0" err="1"/>
              <a:t>I</a:t>
            </a:r>
            <a:endParaRPr lang="en-GB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074A2BF-1D6A-4999-A6AD-7F15F85C1D71}"/>
              </a:ext>
            </a:extLst>
          </p:cNvPr>
          <p:cNvSpPr/>
          <p:nvPr/>
        </p:nvSpPr>
        <p:spPr>
          <a:xfrm rot="5400000">
            <a:off x="8358336" y="4756588"/>
            <a:ext cx="1755319" cy="540893"/>
          </a:xfrm>
          <a:prstGeom prst="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63CC3FE2-3AF6-491F-840A-CEB732E21D50}"/>
              </a:ext>
            </a:extLst>
          </p:cNvPr>
          <p:cNvSpPr/>
          <p:nvPr/>
        </p:nvSpPr>
        <p:spPr>
          <a:xfrm>
            <a:off x="8719667" y="589986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Coloana j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/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pt-PT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5D4CF9A2-D99A-47C3-905E-F78A6A18F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28" y="4110462"/>
                <a:ext cx="4010906" cy="18457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: Cantos Arredondados 13">
            <a:hlinkClick r:id="rId12" action="ppaction://hlinksldjump"/>
            <a:extLst>
              <a:ext uri="{FF2B5EF4-FFF2-40B4-BE49-F238E27FC236}">
                <a16:creationId xmlns:a16="http://schemas.microsoft.com/office/drawing/2014/main" id="{8BC0FADD-000E-40EF-A7F0-64CA4BEA12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tângulo: Cantos Arredondados 14">
            <a:hlinkClick r:id="rId13" action="ppaction://hlinksldjump"/>
            <a:extLst>
              <a:ext uri="{FF2B5EF4-FFF2-40B4-BE49-F238E27FC236}">
                <a16:creationId xmlns:a16="http://schemas.microsoft.com/office/drawing/2014/main" id="{6732010B-A359-47EA-A8FB-C7833638C43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12">
            <a:hlinkClick r:id="rId14" action="ppaction://hlinksldjump"/>
            <a:extLst>
              <a:ext uri="{FF2B5EF4-FFF2-40B4-BE49-F238E27FC236}">
                <a16:creationId xmlns:a16="http://schemas.microsoft.com/office/drawing/2014/main" id="{035788F8-8629-460F-9EF2-78B93CCEA68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15">
            <a:hlinkClick r:id="rId15" action="ppaction://hlinksldjump"/>
            <a:extLst>
              <a:ext uri="{FF2B5EF4-FFF2-40B4-BE49-F238E27FC236}">
                <a16:creationId xmlns:a16="http://schemas.microsoft.com/office/drawing/2014/main" id="{BB34560B-2020-493A-B94E-A839CA43816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 animBg="1"/>
      <p:bldP spid="5" grpId="0" animBg="1"/>
      <p:bldP spid="66" grpId="0"/>
      <p:bldP spid="7" grpId="0"/>
      <p:bldP spid="68" grpId="0" animBg="1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18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48970276-A84B-4271-AC87-B6D2B2A2BC6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tângulo: Cantos Arredondados 12">
            <a:hlinkClick r:id="rId9" action="ppaction://hlinksldjump"/>
            <a:extLst>
              <a:ext uri="{FF2B5EF4-FFF2-40B4-BE49-F238E27FC236}">
                <a16:creationId xmlns:a16="http://schemas.microsoft.com/office/drawing/2014/main" id="{BBF84CB3-6462-42B7-9878-1F3F0F50F971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2D548F7A-2E4D-4CD0-8689-4363BFCF17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6FA631B0-65F5-4B38-8E4E-35B39918E86E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ECF7273D-F611-4090-A9EA-AE7329FA4A1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D75CEDD4-7035-4519-A764-53695DAE87E2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F727A2D0-8E80-4CE6-AF90-9C7FF5FBE7B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460627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416581" y="381079"/>
              <a:ext cx="3925609" cy="574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Proprietate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ro-RO" sz="2400" b="1" dirty="0">
                  <a:solidFill>
                    <a:srgbClr val="F25E4F"/>
                  </a:solidFill>
                </a:rPr>
                <a:t>de asociativitate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tângulo: Cantos Arredondados 13">
            <a:hlinkClick r:id="rId12" action="ppaction://hlinksldjump"/>
            <a:extLst>
              <a:ext uri="{FF2B5EF4-FFF2-40B4-BE49-F238E27FC236}">
                <a16:creationId xmlns:a16="http://schemas.microsoft.com/office/drawing/2014/main" id="{48970276-A84B-4271-AC87-B6D2B2A2BC6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tângulo: Cantos Arredondados 12">
            <a:hlinkClick r:id="rId13" action="ppaction://hlinksldjump"/>
            <a:extLst>
              <a:ext uri="{FF2B5EF4-FFF2-40B4-BE49-F238E27FC236}">
                <a16:creationId xmlns:a16="http://schemas.microsoft.com/office/drawing/2014/main" id="{BBF84CB3-6462-42B7-9878-1F3F0F50F971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/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ro-RO" sz="2400" b="1" dirty="0"/>
                  <a:t>Înmulțirea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matrici</a:t>
                </a:r>
                <a:r>
                  <a:rPr lang="ro-RO" sz="2400" b="1" dirty="0"/>
                  <a:t>lor</a:t>
                </a:r>
                <a:r>
                  <a:rPr lang="en-GB" sz="2400" b="1" dirty="0"/>
                  <a:t> 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NU este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comutativ</a:t>
                </a:r>
                <a:r>
                  <a:rPr lang="ro-RO" sz="2400" b="1" dirty="0">
                    <a:solidFill>
                      <a:srgbClr val="F25E4F"/>
                    </a:solidFill>
                  </a:rPr>
                  <a:t>ă</a:t>
                </a:r>
                <a:r>
                  <a:rPr lang="en-GB" sz="2400" b="1" dirty="0"/>
                  <a:t>!  Ordinea contează!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În general,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i="1" dirty="0"/>
                  <a:t>, </a:t>
                </a:r>
                <a:r>
                  <a:rPr lang="en-GB" sz="2400" dirty="0" err="1"/>
                  <a:t>Chiar</a:t>
                </a:r>
                <a:r>
                  <a:rPr lang="en-GB" sz="2400" dirty="0"/>
                  <a:t> </a:t>
                </a:r>
                <a:r>
                  <a:rPr lang="ro-RO" sz="2400" dirty="0"/>
                  <a:t>și </a:t>
                </a:r>
                <a:r>
                  <a:rPr lang="en-GB" sz="2400" dirty="0" err="1"/>
                  <a:t>dacă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</a:t>
                </a:r>
                <a:r>
                  <a:rPr lang="ro-RO" sz="2400" dirty="0"/>
                  <a:t>ș</a:t>
                </a:r>
                <a:r>
                  <a:rPr lang="en-GB" sz="2400" dirty="0"/>
                  <a:t>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/>
                  <a:t> sunt </a:t>
                </a:r>
                <a:r>
                  <a:rPr lang="en-GB" sz="2400" dirty="0" err="1"/>
                  <a:t>ambele</a:t>
                </a:r>
                <a:r>
                  <a:rPr lang="en-GB" sz="2400" dirty="0"/>
                  <a:t> p</a:t>
                </a:r>
                <a:r>
                  <a:rPr lang="ro-RO" sz="2400" dirty="0"/>
                  <a:t>ă</a:t>
                </a:r>
                <a:r>
                  <a:rPr lang="en-GB" sz="2400" dirty="0" err="1"/>
                  <a:t>tratice</a:t>
                </a:r>
                <a:r>
                  <a:rPr lang="en-GB" sz="2400" dirty="0"/>
                  <a:t>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Dacă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2400" dirty="0"/>
                  <a:t>, atunci spunem că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ro-RO" sz="2400" b="1" dirty="0"/>
                  <a:t>ș</a:t>
                </a:r>
                <a:r>
                  <a:rPr lang="en-GB" sz="2400" b="1" dirty="0"/>
                  <a:t>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US" sz="2400" b="1" dirty="0"/>
                  <a:t>comut</a:t>
                </a:r>
                <a:r>
                  <a:rPr lang="ro-RO" sz="2400" b="1" dirty="0"/>
                  <a:t>ă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22CD13A-BC43-44E0-8FFF-90A100853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1130320"/>
                <a:ext cx="4818084" cy="2616101"/>
              </a:xfrm>
              <a:prstGeom prst="rect">
                <a:avLst/>
              </a:prstGeom>
              <a:blipFill>
                <a:blip r:embed="rId3"/>
                <a:stretch>
                  <a:fillRect b="-65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65E99CE-AE66-4A92-AC5D-6CC3EC7DCA34}"/>
              </a:ext>
            </a:extLst>
          </p:cNvPr>
          <p:cNvGrpSpPr/>
          <p:nvPr/>
        </p:nvGrpSpPr>
        <p:grpSpPr>
          <a:xfrm>
            <a:off x="2232000" y="2619318"/>
            <a:ext cx="4395228" cy="1224000"/>
            <a:chOff x="2216587" y="135679"/>
            <a:chExt cx="4395228" cy="1403156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EE5CFDBA-0B2E-49CE-B147-10568D26DD8B}"/>
                </a:ext>
              </a:extLst>
            </p:cNvPr>
            <p:cNvSpPr/>
            <p:nvPr/>
          </p:nvSpPr>
          <p:spPr>
            <a:xfrm>
              <a:off x="2216587" y="135679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2E8E0FE-C3A5-480E-86D9-2F26A2B6EAA8}"/>
                </a:ext>
              </a:extLst>
            </p:cNvPr>
            <p:cNvSpPr/>
            <p:nvPr/>
          </p:nvSpPr>
          <p:spPr>
            <a:xfrm>
              <a:off x="2451797" y="381079"/>
              <a:ext cx="3928905" cy="52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Distributivitatea la dreapta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/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𝐶𝐴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45" name="Retângulo: Cantos Arredondados 44">
                  <a:extLst>
                    <a:ext uri="{FF2B5EF4-FFF2-40B4-BE49-F238E27FC236}">
                      <a16:creationId xmlns:a16="http://schemas.microsoft.com/office/drawing/2014/main" id="{974F9948-021E-451E-A678-16DED6C5B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947937"/>
                  <a:ext cx="2976664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 b="-1538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24D30DCE-5E73-418A-AD46-CD67D36B790E}"/>
              </a:ext>
            </a:extLst>
          </p:cNvPr>
          <p:cNvGrpSpPr/>
          <p:nvPr/>
        </p:nvGrpSpPr>
        <p:grpSpPr>
          <a:xfrm>
            <a:off x="2232000" y="3915318"/>
            <a:ext cx="4395228" cy="1512000"/>
            <a:chOff x="2216587" y="1713997"/>
            <a:chExt cx="4395228" cy="1554516"/>
          </a:xfrm>
        </p:grpSpPr>
        <p:sp>
          <p:nvSpPr>
            <p:cNvPr id="48" name="Retângulo: Cantos Arredondados 47">
              <a:extLst>
                <a:ext uri="{FF2B5EF4-FFF2-40B4-BE49-F238E27FC236}">
                  <a16:creationId xmlns:a16="http://schemas.microsoft.com/office/drawing/2014/main" id="{6F30D659-4164-4421-9043-4E2FB22FC4F9}"/>
                </a:ext>
              </a:extLst>
            </p:cNvPr>
            <p:cNvSpPr/>
            <p:nvPr/>
          </p:nvSpPr>
          <p:spPr>
            <a:xfrm>
              <a:off x="2216587" y="1713997"/>
              <a:ext cx="4395228" cy="155451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8E5D7C3-7B6D-492F-A2AF-A1C9C81F2E0F}"/>
                </a:ext>
              </a:extLst>
            </p:cNvPr>
            <p:cNvSpPr/>
            <p:nvPr/>
          </p:nvSpPr>
          <p:spPr>
            <a:xfrm>
              <a:off x="2451797" y="1767871"/>
              <a:ext cx="3928905" cy="854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400" b="1" dirty="0">
                  <a:solidFill>
                    <a:srgbClr val="F25E4F"/>
                  </a:solidFill>
                </a:rPr>
                <a:t>Asociativitatea înmulțirii cu </a:t>
              </a:r>
              <a:r>
                <a:rPr lang="en-US" sz="2400" b="1" dirty="0">
                  <a:solidFill>
                    <a:srgbClr val="F25E4F"/>
                  </a:solidFill>
                </a:rPr>
                <a:t>un </a:t>
              </a:r>
              <a:r>
                <a:rPr lang="ro-RO" sz="2400" b="1" dirty="0">
                  <a:solidFill>
                    <a:srgbClr val="F25E4F"/>
                  </a:solidFill>
                </a:rPr>
                <a:t>scalar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pt-P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pt-PT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id="{742190F9-1566-48A3-9463-A8543E226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AD116D0-28E5-4060-BC24-EEDA43E8FA39}"/>
              </a:ext>
            </a:extLst>
          </p:cNvPr>
          <p:cNvGrpSpPr/>
          <p:nvPr/>
        </p:nvGrpSpPr>
        <p:grpSpPr>
          <a:xfrm>
            <a:off x="2232000" y="171318"/>
            <a:ext cx="4395228" cy="1152000"/>
            <a:chOff x="2216587" y="225801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2D4091FB-4F17-48AA-8EB1-0938B06D8E4B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9EE812F-A0DA-4065-93D8-A6DD4D324CAF}"/>
                </a:ext>
              </a:extLst>
            </p:cNvPr>
            <p:cNvSpPr/>
            <p:nvPr/>
          </p:nvSpPr>
          <p:spPr>
            <a:xfrm>
              <a:off x="2451797" y="381079"/>
              <a:ext cx="3928905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Proprietate</a:t>
              </a:r>
              <a:r>
                <a:rPr lang="ro-RO" sz="2400" b="1" dirty="0">
                  <a:solidFill>
                    <a:srgbClr val="F25E4F"/>
                  </a:solidFill>
                </a:rPr>
                <a:t>a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ro-RO" sz="2400" b="1" dirty="0">
                  <a:solidFill>
                    <a:srgbClr val="F25E4F"/>
                  </a:solidFill>
                </a:rPr>
                <a:t>de asociativitate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55" name="Retângulo: Cantos Arredondados 54">
                  <a:extLst>
                    <a:ext uri="{FF2B5EF4-FFF2-40B4-BE49-F238E27FC236}">
                      <a16:creationId xmlns:a16="http://schemas.microsoft.com/office/drawing/2014/main" id="{6A65BFE1-93EB-4F21-8C5A-6EA3B7231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 b="-4839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FC5555E2-FD24-4127-9EC5-A5D1A51AEB52}"/>
              </a:ext>
            </a:extLst>
          </p:cNvPr>
          <p:cNvGrpSpPr/>
          <p:nvPr/>
        </p:nvGrpSpPr>
        <p:grpSpPr>
          <a:xfrm>
            <a:off x="2232000" y="1395318"/>
            <a:ext cx="4395228" cy="1152000"/>
            <a:chOff x="2216587" y="1865357"/>
            <a:chExt cx="4395228" cy="1403156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1047C1D-1EC5-43E2-8EAE-05A5B5B08EF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2BC55B8B-D599-4F66-B72E-039B09DA1CE4}"/>
                </a:ext>
              </a:extLst>
            </p:cNvPr>
            <p:cNvSpPr/>
            <p:nvPr/>
          </p:nvSpPr>
          <p:spPr>
            <a:xfrm>
              <a:off x="2251292" y="2020635"/>
              <a:ext cx="4360523" cy="1012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rgbClr val="F25E4F"/>
                  </a:solidFill>
                </a:rPr>
                <a:t>Proprietate</a:t>
              </a:r>
              <a:r>
                <a:rPr lang="ro-RO" sz="2400" b="1" dirty="0">
                  <a:solidFill>
                    <a:srgbClr val="F25E4F"/>
                  </a:solidFill>
                </a:rPr>
                <a:t>a 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distributiv</a:t>
              </a:r>
              <a:r>
                <a:rPr lang="ro-RO" sz="2400" b="1" dirty="0" err="1">
                  <a:solidFill>
                    <a:srgbClr val="F25E4F"/>
                  </a:solidFill>
                </a:rPr>
                <a:t>itate</a:t>
              </a:r>
              <a:r>
                <a:rPr lang="en-GB" sz="2400" b="1" dirty="0">
                  <a:solidFill>
                    <a:srgbClr val="F25E4F"/>
                  </a:solidFill>
                </a:rPr>
                <a:t> stânga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/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C3C3F6F7-C533-4E0E-A3D9-F67F8A3AB9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06" y="2587493"/>
                  <a:ext cx="2976664" cy="442674"/>
                </a:xfrm>
                <a:prstGeom prst="roundRect">
                  <a:avLst/>
                </a:prstGeom>
                <a:blipFill>
                  <a:blip r:embed="rId13"/>
                  <a:stretch>
                    <a:fillRect b="-6452"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tângulo 59">
            <a:extLst>
              <a:ext uri="{FF2B5EF4-FFF2-40B4-BE49-F238E27FC236}">
                <a16:creationId xmlns:a16="http://schemas.microsoft.com/office/drawing/2014/main" id="{FCAD15EB-258F-4E68-8828-CC0E439AAA1A}"/>
              </a:ext>
            </a:extLst>
          </p:cNvPr>
          <p:cNvSpPr/>
          <p:nvPr/>
        </p:nvSpPr>
        <p:spPr>
          <a:xfrm>
            <a:off x="7039932" y="400670"/>
            <a:ext cx="48180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F25E4F"/>
                </a:solidFill>
              </a:rPr>
              <a:t>Observații importante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/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ro-RO" sz="2400" b="1" dirty="0"/>
                  <a:t>A</a:t>
                </a:r>
                <a:r>
                  <a:rPr lang="en-GB" sz="2400" b="1" dirty="0"/>
                  <a:t>ten</a:t>
                </a:r>
                <a:r>
                  <a:rPr lang="ro-RO" sz="2400" b="1" dirty="0"/>
                  <a:t>ție</a:t>
                </a:r>
                <a:r>
                  <a:rPr lang="en-GB" sz="2400" b="1" dirty="0"/>
                  <a:t>! </a:t>
                </a:r>
                <a:r>
                  <a:rPr lang="ro-RO" sz="2400" dirty="0"/>
                  <a:t>Unele </a:t>
                </a:r>
                <a:r>
                  <a:rPr lang="en-GB" sz="2400" dirty="0" err="1"/>
                  <a:t>relații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scalare</a:t>
                </a:r>
                <a:r>
                  <a:rPr lang="en-GB" sz="2400" dirty="0"/>
                  <a:t>  </a:t>
                </a:r>
                <a:r>
                  <a:rPr lang="ro-RO" sz="2400" b="1" dirty="0"/>
                  <a:t>nu sunt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val</a:t>
                </a:r>
                <a:r>
                  <a:rPr lang="ro-RO" sz="2400" b="1" dirty="0"/>
                  <a:t>abile</a:t>
                </a:r>
                <a:r>
                  <a:rPr lang="en-GB" sz="2400" b="1" dirty="0"/>
                  <a:t> </a:t>
                </a:r>
                <a:r>
                  <a:rPr lang="en-GB" sz="2400" dirty="0"/>
                  <a:t>pentru matrici!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pt-PT" sz="2400" b="1" dirty="0">
                  <a:ea typeface="Cambria Math" panose="020405030504060302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GB" sz="2400" dirty="0"/>
                  <a:t>Printre multe altele...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4E2BCD1-6743-41F0-B6AF-B96FD1B05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32" y="4061966"/>
                <a:ext cx="4818084" cy="2400657"/>
              </a:xfrm>
              <a:prstGeom prst="rect">
                <a:avLst/>
              </a:prstGeom>
              <a:blipFill>
                <a:blip r:embed="rId14"/>
                <a:stretch>
                  <a:fillRect b="-94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Agrupar 61">
            <a:extLst>
              <a:ext uri="{FF2B5EF4-FFF2-40B4-BE49-F238E27FC236}">
                <a16:creationId xmlns:a16="http://schemas.microsoft.com/office/drawing/2014/main" id="{1CBD1EBC-0DAD-4816-A245-2B573DE34F8F}"/>
              </a:ext>
            </a:extLst>
          </p:cNvPr>
          <p:cNvGrpSpPr/>
          <p:nvPr/>
        </p:nvGrpSpPr>
        <p:grpSpPr>
          <a:xfrm>
            <a:off x="2232000" y="5499318"/>
            <a:ext cx="4401621" cy="1152000"/>
            <a:chOff x="2216587" y="225801"/>
            <a:chExt cx="4401621" cy="1403156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BECAE2F5-08A0-425B-9BD6-55208FD1920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CC0B8144-B40A-41FB-A3CC-2B6187D9FCBF}"/>
                </a:ext>
              </a:extLst>
            </p:cNvPr>
            <p:cNvSpPr/>
            <p:nvPr/>
          </p:nvSpPr>
          <p:spPr>
            <a:xfrm>
              <a:off x="2222980" y="381079"/>
              <a:ext cx="4395228" cy="56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o-RO" sz="2400" b="1" dirty="0">
                  <a:solidFill>
                    <a:srgbClr val="F25E4F"/>
                  </a:solidFill>
                </a:rPr>
                <a:t>Înmulțirea cu matricea identitate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/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65" name="Retângulo: Cantos Arredondados 64">
                  <a:extLst>
                    <a:ext uri="{FF2B5EF4-FFF2-40B4-BE49-F238E27FC236}">
                      <a16:creationId xmlns:a16="http://schemas.microsoft.com/office/drawing/2014/main" id="{5BB72C4F-9B3F-444C-90AE-458A8E7844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89" y="955451"/>
                  <a:ext cx="2377283" cy="539185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tângulo: Cantos Arredondados 15">
            <a:hlinkClick r:id="rId16" action="ppaction://hlinksldjump"/>
            <a:extLst>
              <a:ext uri="{FF2B5EF4-FFF2-40B4-BE49-F238E27FC236}">
                <a16:creationId xmlns:a16="http://schemas.microsoft.com/office/drawing/2014/main" id="{7E2B08EC-2151-4253-819B-025B0842DD2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16">
            <a:hlinkClick r:id="rId17" action="ppaction://hlinksldjump"/>
            <a:extLst>
              <a:ext uri="{FF2B5EF4-FFF2-40B4-BE49-F238E27FC236}">
                <a16:creationId xmlns:a16="http://schemas.microsoft.com/office/drawing/2014/main" id="{F5408DBB-18CC-4265-93BC-B7A4AA34327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13">
            <a:hlinkClick r:id="rId18" action="ppaction://hlinksldjump"/>
            <a:extLst>
              <a:ext uri="{FF2B5EF4-FFF2-40B4-BE49-F238E27FC236}">
                <a16:creationId xmlns:a16="http://schemas.microsoft.com/office/drawing/2014/main" id="{DE547A2E-DA5D-40B7-A022-191262DE94A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" name="Retângulo: Cantos Arredondados 12">
            <a:hlinkClick r:id="rId19" action="ppaction://hlinksldjump"/>
            <a:extLst>
              <a:ext uri="{FF2B5EF4-FFF2-40B4-BE49-F238E27FC236}">
                <a16:creationId xmlns:a16="http://schemas.microsoft.com/office/drawing/2014/main" id="{202B69E2-F8A2-49D5-A902-31AD9AECD5B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9BAE4B9-2135-459B-9B0E-8559535D71DA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16" name="Bolha de Pensamento: Nuvem 15">
              <a:extLst>
                <a:ext uri="{FF2B5EF4-FFF2-40B4-BE49-F238E27FC236}">
                  <a16:creationId xmlns:a16="http://schemas.microsoft.com/office/drawing/2014/main" id="{BA4432DB-8D1E-4401-928C-445E8293F7F4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2B79E2F-9328-4F06-993F-18497229456E}"/>
                </a:ext>
              </a:extLst>
            </p:cNvPr>
            <p:cNvSpPr txBox="1"/>
            <p:nvPr/>
          </p:nvSpPr>
          <p:spPr>
            <a:xfrm rot="21362075">
              <a:off x="2625041" y="458775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Poate veți avea nevoie de un stilou și hârtie pentru a răspunde la aceste întrebări finale!...</a:t>
              </a: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3A5F094-378B-44A3-9606-419FB34DE1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3867958" y="1193499"/>
            <a:ext cx="267903" cy="3273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54897A2-5355-4E6C-A2E4-25E14819D4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47" y="2219605"/>
            <a:ext cx="1280160" cy="4572000"/>
          </a:xfrm>
          <a:prstGeom prst="rect">
            <a:avLst/>
          </a:prstGeom>
        </p:spPr>
      </p:pic>
      <p:sp>
        <p:nvSpPr>
          <p:cNvPr id="19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44A466FC-4D9A-4F96-8C55-EA8D1713972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6">
            <a:hlinkClick r:id="rId10" action="ppaction://hlinksldjump"/>
            <a:extLst>
              <a:ext uri="{FF2B5EF4-FFF2-40B4-BE49-F238E27FC236}">
                <a16:creationId xmlns:a16="http://schemas.microsoft.com/office/drawing/2014/main" id="{74F87488-2645-441C-8666-4EEAF5EC7F2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13">
            <a:hlinkClick r:id="rId11" action="ppaction://hlinksldjump"/>
            <a:extLst>
              <a:ext uri="{FF2B5EF4-FFF2-40B4-BE49-F238E27FC236}">
                <a16:creationId xmlns:a16="http://schemas.microsoft.com/office/drawing/2014/main" id="{180DB889-11D9-4570-AFA4-2A33046EF47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Retângulo: Cantos Arredondados 12">
            <a:hlinkClick r:id="rId12" action="ppaction://hlinksldjump"/>
            <a:extLst>
              <a:ext uri="{FF2B5EF4-FFF2-40B4-BE49-F238E27FC236}">
                <a16:creationId xmlns:a16="http://schemas.microsoft.com/office/drawing/2014/main" id="{6F779BB8-30DD-438F-AF89-E489D1AC3E3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19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44A466FC-4D9A-4F96-8C55-EA8D1713972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74F87488-2645-441C-8666-4EEAF5EC7F2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180DB889-11D9-4570-AFA4-2A33046EF47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Retângulo: Cantos Arredondados 12">
            <a:hlinkClick r:id="rId9" action="ppaction://hlinksldjump"/>
            <a:extLst>
              <a:ext uri="{FF2B5EF4-FFF2-40B4-BE49-F238E27FC236}">
                <a16:creationId xmlns:a16="http://schemas.microsoft.com/office/drawing/2014/main" id="{6F779BB8-30DD-438F-AF89-E489D1AC3E3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217768DB-04B3-47B6-BB00-0A977F04F1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49FEBA2C-49DF-457E-B1AF-D5A3E3858763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C1793852-4F1B-444D-8B9E-DBFA7949C4E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9" name="ISPRING_QUIZ_SHAPE3">
            <a:extLst>
              <a:ext uri="{FF2B5EF4-FFF2-40B4-BE49-F238E27FC236}">
                <a16:creationId xmlns:a16="http://schemas.microsoft.com/office/drawing/2014/main" id="{911CF4EC-2B77-4CA9-B835-617ADE9D5CA6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QUIZ_SHAPE4">
            <a:extLst>
              <a:ext uri="{FF2B5EF4-FFF2-40B4-BE49-F238E27FC236}">
                <a16:creationId xmlns:a16="http://schemas.microsoft.com/office/drawing/2014/main" id="{14D17B4A-1EDB-4C7B-83F4-205D7D6A27F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91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4988253" y="5903939"/>
            <a:ext cx="406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Sper că ți-a plăcut!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6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6834CD9-31E2-4EDC-AFF0-89531A9A5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68" y="1676255"/>
            <a:ext cx="1403032" cy="4572000"/>
          </a:xfrm>
          <a:prstGeom prst="rect">
            <a:avLst/>
          </a:prstGeom>
        </p:spPr>
      </p:pic>
      <p:sp>
        <p:nvSpPr>
          <p:cNvPr id="18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AF21C678-440D-4B41-AF0C-13D1D64A221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DF9F8623-1EBA-4998-9C95-CEBAB64933F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CDDF2E86-D409-4D42-B2A4-71FC60DD978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AC8864DC-20F7-4B0E-933F-082C20B436C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7" name="Imagem 20">
            <a:extLst>
              <a:ext uri="{FF2B5EF4-FFF2-40B4-BE49-F238E27FC236}">
                <a16:creationId xmlns:a16="http://schemas.microsoft.com/office/drawing/2014/main" id="{0D9F7F6E-6580-4341-939B-46A7A7DA851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Înainte de a introduce </a:t>
            </a:r>
            <a:r>
              <a:rPr lang="ro-RO" sz="2400" dirty="0"/>
              <a:t>înmulțirea </a:t>
            </a:r>
            <a:r>
              <a:rPr lang="ro-RO" sz="2400" dirty="0" err="1"/>
              <a:t>matricilor</a:t>
            </a:r>
            <a:r>
              <a:rPr lang="ro-RO" sz="2400" dirty="0"/>
              <a:t>, haideți să vedem această problemă mai simplă de înmulțire</a:t>
            </a:r>
            <a:r>
              <a:rPr lang="en-GB" sz="2400" dirty="0"/>
              <a:t>: </a:t>
            </a:r>
            <a:r>
              <a:rPr lang="ro-RO" sz="2400" b="1" dirty="0"/>
              <a:t>Matrice </a:t>
            </a:r>
            <a:r>
              <a:rPr lang="en-US" sz="2400" b="1" dirty="0"/>
              <a:t>LINIE</a:t>
            </a:r>
            <a:r>
              <a:rPr lang="ro-RO" sz="2400" b="1" dirty="0"/>
              <a:t> X Matrice COLOANĂ</a:t>
            </a:r>
            <a:endParaRPr lang="en-GB" sz="2400" b="1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49A6FA-22C0-4B82-8639-014D66004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57" y="1404000"/>
            <a:ext cx="2225992" cy="4572000"/>
          </a:xfrm>
          <a:prstGeom prst="rect">
            <a:avLst/>
          </a:prstGeom>
        </p:spPr>
      </p:pic>
      <p:sp>
        <p:nvSpPr>
          <p:cNvPr id="17" name="Retângulo: Cantos Arredondados 7">
            <a:hlinkClick r:id="rId10" action="ppaction://hlinksldjump"/>
            <a:extLst>
              <a:ext uri="{FF2B5EF4-FFF2-40B4-BE49-F238E27FC236}">
                <a16:creationId xmlns:a16="http://schemas.microsoft.com/office/drawing/2014/main" id="{2C0EC40E-D470-4F0F-A482-06796222F33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B18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Înainte</a:t>
            </a:r>
            <a:r>
              <a:rPr lang="en-GB" sz="2400" dirty="0"/>
              <a:t> de a introduce </a:t>
            </a:r>
            <a:r>
              <a:rPr lang="ro-RO" sz="2400" dirty="0"/>
              <a:t>înmulțirea </a:t>
            </a:r>
            <a:r>
              <a:rPr lang="ro-RO" sz="2400" dirty="0" err="1"/>
              <a:t>matricilor</a:t>
            </a:r>
            <a:r>
              <a:rPr lang="ro-RO" sz="2400" dirty="0"/>
              <a:t>, haideți să vedem această problemă mai simplă de înmulțire</a:t>
            </a:r>
            <a:r>
              <a:rPr lang="en-GB" sz="2400" dirty="0"/>
              <a:t>: </a:t>
            </a:r>
            <a:r>
              <a:rPr lang="ro-RO" sz="2400" b="1" dirty="0"/>
              <a:t>Matrice </a:t>
            </a:r>
            <a:r>
              <a:rPr lang="en-US" sz="2400" b="1" dirty="0"/>
              <a:t>LINIE</a:t>
            </a:r>
            <a:r>
              <a:rPr lang="ro-RO" sz="2400" b="1" dirty="0"/>
              <a:t> X Matrice COLOANĂ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/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Luați în considerare o </a:t>
                </a:r>
                <a:r>
                  <a:rPr lang="en-GB" sz="2400" dirty="0" err="1"/>
                  <a:t>matrice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linie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și o </a:t>
                </a:r>
                <a:r>
                  <a:rPr lang="en-GB" sz="2400" dirty="0" err="1"/>
                  <a:t>matrice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coloan</a:t>
                </a:r>
                <a:r>
                  <a:rPr lang="ro-RO" sz="2400" dirty="0"/>
                  <a:t>ă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cu același număr de </a:t>
                </a:r>
                <a:r>
                  <a:rPr lang="en-GB" sz="2400" dirty="0" err="1"/>
                  <a:t>elemente</a:t>
                </a:r>
                <a:r>
                  <a:rPr lang="ro-RO" sz="2400" dirty="0"/>
                  <a:t> </a:t>
                </a:r>
                <a:r>
                  <a:rPr lang="en-GB" sz="2400" dirty="0"/>
                  <a:t>-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-</a:t>
                </a:r>
                <a:r>
                  <a:rPr lang="ro-RO" sz="2400" dirty="0"/>
                  <a:t> altfel</a:t>
                </a:r>
                <a:r>
                  <a:rPr lang="en-GB" sz="2400" dirty="0"/>
                  <a:t>, produsul nu va fi posibil.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8644E6C-E4BB-4849-9B22-C604960C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131640"/>
                <a:ext cx="10035085" cy="2249718"/>
              </a:xfrm>
              <a:prstGeom prst="rect">
                <a:avLst/>
              </a:prstGeom>
              <a:blipFill>
                <a:blip r:embed="rId4"/>
                <a:stretch>
                  <a:fillRect l="-972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/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dirty="0" err="1"/>
                  <a:t>Produs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va fi o</a:t>
                </a:r>
                <a:r>
                  <a:rPr lang="ro-RO" sz="2400" dirty="0"/>
                  <a:t> </a:t>
                </a:r>
                <a:r>
                  <a:rPr lang="en-GB" sz="2400" dirty="0" err="1"/>
                  <a:t>matrice</a:t>
                </a:r>
                <a:r>
                  <a:rPr lang="ro-RO" sz="2400" dirty="0"/>
                  <a:t> de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(sau un scalar) </a:t>
                </a:r>
                <a:r>
                  <a:rPr lang="en-GB" sz="2400" dirty="0" err="1"/>
                  <a:t>obținut</a:t>
                </a:r>
                <a:r>
                  <a:rPr lang="ro-RO" sz="2400" dirty="0"/>
                  <a:t>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prin</a:t>
                </a:r>
                <a:r>
                  <a:rPr lang="en-GB" sz="2400" dirty="0"/>
                  <a:t> </a:t>
                </a:r>
                <a:r>
                  <a:rPr lang="ro-RO" sz="2400" b="1" dirty="0"/>
                  <a:t>adunarea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produselor</a:t>
                </a:r>
                <a:r>
                  <a:rPr lang="en-GB" sz="2400" b="1" dirty="0"/>
                  <a:t> </a:t>
                </a:r>
                <a:r>
                  <a:rPr lang="ro-RO" sz="2400" b="1" dirty="0"/>
                  <a:t>elementelor </a:t>
                </a:r>
                <a:r>
                  <a:rPr lang="en-GB" sz="2400" b="1" dirty="0" err="1"/>
                  <a:t>corespunzătoare</a:t>
                </a:r>
                <a:r>
                  <a:rPr lang="en-GB" sz="2400" dirty="0"/>
                  <a:t>: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0408DC07-C87D-4EE4-8694-D774B76C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228040"/>
                <a:ext cx="9890448" cy="830997"/>
              </a:xfrm>
              <a:prstGeom prst="rect">
                <a:avLst/>
              </a:prstGeom>
              <a:blipFill>
                <a:blip r:embed="rId5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D7B1AB-5B26-44F9-AA26-0A63A325914A}"/>
              </a:ext>
            </a:extLst>
          </p:cNvPr>
          <p:cNvSpPr/>
          <p:nvPr/>
        </p:nvSpPr>
        <p:spPr>
          <a:xfrm>
            <a:off x="6502989" y="1145042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767B63E-7C3C-4956-BF91-FE8DB3ED1AB4}"/>
              </a:ext>
            </a:extLst>
          </p:cNvPr>
          <p:cNvSpPr/>
          <p:nvPr/>
        </p:nvSpPr>
        <p:spPr>
          <a:xfrm rot="5400000">
            <a:off x="2142369" y="1566272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3918D1-74D8-4A63-B346-5B8235588FDA}"/>
              </a:ext>
            </a:extLst>
          </p:cNvPr>
          <p:cNvSpPr/>
          <p:nvPr/>
        </p:nvSpPr>
        <p:spPr>
          <a:xfrm>
            <a:off x="4174126" y="4973016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CD8D36-E800-44EF-86F9-2016BC270EF2}"/>
              </a:ext>
            </a:extLst>
          </p:cNvPr>
          <p:cNvSpPr/>
          <p:nvPr/>
        </p:nvSpPr>
        <p:spPr>
          <a:xfrm>
            <a:off x="6231133" y="4444682"/>
            <a:ext cx="411982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D74A797C-9FC0-40AF-AF6F-5427BC282DC2}"/>
              </a:ext>
            </a:extLst>
          </p:cNvPr>
          <p:cNvCxnSpPr>
            <a:cxnSpLocks/>
            <a:stCxn id="10" idx="0"/>
            <a:endCxn id="34" idx="1"/>
          </p:cNvCxnSpPr>
          <p:nvPr/>
        </p:nvCxnSpPr>
        <p:spPr>
          <a:xfrm rot="5400000" flipH="1" flipV="1">
            <a:off x="5101791" y="3783342"/>
            <a:ext cx="468001" cy="1911349"/>
          </a:xfrm>
          <a:prstGeom prst="bentConnector3">
            <a:avLst>
              <a:gd name="adj1" fmla="val 161738"/>
            </a:avLst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98365DB-FACE-4B57-A1A1-DD266E0DDDD8}"/>
              </a:ext>
            </a:extLst>
          </p:cNvPr>
          <p:cNvSpPr/>
          <p:nvPr/>
        </p:nvSpPr>
        <p:spPr>
          <a:xfrm>
            <a:off x="7338481" y="4973016"/>
            <a:ext cx="736864" cy="41198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4C1FD8-0E19-47FC-B824-EE3B42F71317}"/>
              </a:ext>
            </a:extLst>
          </p:cNvPr>
          <p:cNvSpPr/>
          <p:nvPr/>
        </p:nvSpPr>
        <p:spPr>
          <a:xfrm>
            <a:off x="4676851" y="4958275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98D8A2-5C4E-4D20-B214-C161D23E7FEB}"/>
              </a:ext>
            </a:extLst>
          </p:cNvPr>
          <p:cNvSpPr/>
          <p:nvPr/>
        </p:nvSpPr>
        <p:spPr>
          <a:xfrm>
            <a:off x="6251056" y="4797169"/>
            <a:ext cx="411982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: Ângulo Reto 41">
            <a:extLst>
              <a:ext uri="{FF2B5EF4-FFF2-40B4-BE49-F238E27FC236}">
                <a16:creationId xmlns:a16="http://schemas.microsoft.com/office/drawing/2014/main" id="{D3923CEC-C461-4D78-837B-F1666197DE21}"/>
              </a:ext>
            </a:extLst>
          </p:cNvPr>
          <p:cNvCxnSpPr>
            <a:cxnSpLocks/>
            <a:stCxn id="40" idx="0"/>
            <a:endCxn id="41" idx="1"/>
          </p:cNvCxnSpPr>
          <p:nvPr/>
        </p:nvCxnSpPr>
        <p:spPr>
          <a:xfrm rot="5400000" flipH="1" flipV="1">
            <a:off x="5546729" y="4193616"/>
            <a:ext cx="100773" cy="1428547"/>
          </a:xfrm>
          <a:prstGeom prst="bentConnector3">
            <a:avLst>
              <a:gd name="adj1" fmla="val 386717"/>
            </a:avLst>
          </a:prstGeom>
          <a:ln w="28575"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/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76B9FF7A-138E-412F-9CF3-B98B7A1B1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97" y="4011499"/>
                <a:ext cx="3642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/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D10712-267D-4DAA-B8E4-CC31947C7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74" y="4390323"/>
                <a:ext cx="36420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FD17D5C-E236-4E5D-9A0A-5B4A1313BE09}"/>
              </a:ext>
            </a:extLst>
          </p:cNvPr>
          <p:cNvSpPr/>
          <p:nvPr/>
        </p:nvSpPr>
        <p:spPr>
          <a:xfrm>
            <a:off x="8445040" y="4957572"/>
            <a:ext cx="736864" cy="411982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4361706-5987-4B04-BCED-2C1857C39979}"/>
              </a:ext>
            </a:extLst>
          </p:cNvPr>
          <p:cNvSpPr/>
          <p:nvPr/>
        </p:nvSpPr>
        <p:spPr>
          <a:xfrm>
            <a:off x="5512354" y="4991722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0B335FB-F43F-4F21-A1C1-D3EAD2C99FE1}"/>
              </a:ext>
            </a:extLst>
          </p:cNvPr>
          <p:cNvSpPr/>
          <p:nvPr/>
        </p:nvSpPr>
        <p:spPr>
          <a:xfrm>
            <a:off x="6241930" y="5515183"/>
            <a:ext cx="411982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Conexão: Ângulo Reto 54">
            <a:extLst>
              <a:ext uri="{FF2B5EF4-FFF2-40B4-BE49-F238E27FC236}">
                <a16:creationId xmlns:a16="http://schemas.microsoft.com/office/drawing/2014/main" id="{414185BD-56BF-4249-9C20-64CDCAD30A8B}"/>
              </a:ext>
            </a:extLst>
          </p:cNvPr>
          <p:cNvCxnSpPr>
            <a:cxnSpLocks/>
            <a:stCxn id="53" idx="4"/>
            <a:endCxn id="54" idx="2"/>
          </p:cNvCxnSpPr>
          <p:nvPr/>
        </p:nvCxnSpPr>
        <p:spPr>
          <a:xfrm rot="16200000" flipH="1">
            <a:off x="5821402" y="5300646"/>
            <a:ext cx="317470" cy="523585"/>
          </a:xfrm>
          <a:prstGeom prst="bent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/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pc="-3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50C91C1F-CFB2-486F-BEA8-28E0B0F32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14" y="5578370"/>
                <a:ext cx="3642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40C31D04-155B-4BD7-9F0D-F30E8E592225}"/>
              </a:ext>
            </a:extLst>
          </p:cNvPr>
          <p:cNvSpPr/>
          <p:nvPr/>
        </p:nvSpPr>
        <p:spPr>
          <a:xfrm>
            <a:off x="10278435" y="4968370"/>
            <a:ext cx="736864" cy="41198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3" name="Retângulo: Cantos Arredondados 12">
            <a:hlinkClick r:id="rId23" action="ppaction://hlinksldjump"/>
            <a:extLst>
              <a:ext uri="{FF2B5EF4-FFF2-40B4-BE49-F238E27FC236}">
                <a16:creationId xmlns:a16="http://schemas.microsoft.com/office/drawing/2014/main" id="{14EA9544-7EB3-4173-B81C-A987F8D18AB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14">
            <a:hlinkClick r:id="rId24" action="ppaction://hlinksldjump"/>
            <a:extLst>
              <a:ext uri="{FF2B5EF4-FFF2-40B4-BE49-F238E27FC236}">
                <a16:creationId xmlns:a16="http://schemas.microsoft.com/office/drawing/2014/main" id="{E0B1176D-7866-48DF-ADCE-3A08CA0AAA5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15">
            <a:hlinkClick r:id="rId25" action="ppaction://hlinksldjump"/>
            <a:extLst>
              <a:ext uri="{FF2B5EF4-FFF2-40B4-BE49-F238E27FC236}">
                <a16:creationId xmlns:a16="http://schemas.microsoft.com/office/drawing/2014/main" id="{AA305DE0-AD4F-4BF9-8ACF-43A6BB886DF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7">
            <a:hlinkClick r:id="rId26" action="ppaction://hlinksldjump"/>
            <a:extLst>
              <a:ext uri="{FF2B5EF4-FFF2-40B4-BE49-F238E27FC236}">
                <a16:creationId xmlns:a16="http://schemas.microsoft.com/office/drawing/2014/main" id="{FF031A96-F194-4FAD-AA74-2479EA54FBC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/>
      <p:bldP spid="5" grpId="0"/>
      <p:bldP spid="6" grpId="0"/>
      <p:bldP spid="7" grpId="0"/>
      <p:bldP spid="23" grpId="0"/>
      <p:bldP spid="25" grpId="0"/>
      <p:bldP spid="26" grpId="0"/>
      <p:bldP spid="8" grpId="0"/>
      <p:bldP spid="9" grpId="0" animBg="1"/>
      <p:bldP spid="33" grpId="0" animBg="1"/>
      <p:bldP spid="10" grpId="0" animBg="1"/>
      <p:bldP spid="34" grpId="0" animBg="1"/>
      <p:bldP spid="38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6" grpId="0" animBg="1"/>
      <p:bldP spid="62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1087607"/>
            <a:ext cx="10065234" cy="4931356"/>
          </a:xfrm>
          <a:prstGeom prst="roundRect">
            <a:avLst>
              <a:gd name="adj" fmla="val 5491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Înainte</a:t>
            </a:r>
            <a:r>
              <a:rPr lang="en-GB" sz="2400" dirty="0"/>
              <a:t> de a introduce </a:t>
            </a:r>
            <a:r>
              <a:rPr lang="ro-RO" sz="2400" dirty="0"/>
              <a:t>înmulțirea </a:t>
            </a:r>
            <a:r>
              <a:rPr lang="ro-RO" sz="2400" dirty="0" err="1"/>
              <a:t>matricilor</a:t>
            </a:r>
            <a:r>
              <a:rPr lang="ro-RO" sz="2400" dirty="0"/>
              <a:t>, haideți să vedem această problemă mai simplă de înmulțire</a:t>
            </a:r>
            <a:r>
              <a:rPr lang="en-GB" sz="2400" dirty="0"/>
              <a:t>: </a:t>
            </a:r>
            <a:r>
              <a:rPr lang="ro-RO" sz="2400" b="1" dirty="0"/>
              <a:t>Matrice </a:t>
            </a:r>
            <a:r>
              <a:rPr lang="en-US" sz="2400" b="1" dirty="0"/>
              <a:t>LINIE</a:t>
            </a:r>
            <a:r>
              <a:rPr lang="ro-RO" sz="2400" b="1" dirty="0"/>
              <a:t> X Matrice COLOANĂ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2003474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Observ</a:t>
                </a:r>
                <a:r>
                  <a:rPr lang="ro-RO" b="1" dirty="0">
                    <a:solidFill>
                      <a:srgbClr val="F25E4F"/>
                    </a:solidFill>
                  </a:rPr>
                  <a:t>ă</a:t>
                </a:r>
                <a:r>
                  <a:rPr lang="en-GB" dirty="0"/>
                  <a:t> – „</a:t>
                </a:r>
                <a:r>
                  <a:rPr lang="ro-RO" b="1" dirty="0"/>
                  <a:t>deplasarea </a:t>
                </a:r>
                <a:r>
                  <a:rPr lang="en-GB" b="1" dirty="0"/>
                  <a:t>de la stânga la </a:t>
                </a:r>
                <a:r>
                  <a:rPr lang="en-GB" b="1" dirty="0" err="1"/>
                  <a:t>dreapta</a:t>
                </a:r>
                <a:r>
                  <a:rPr lang="ro-RO" b="1" dirty="0"/>
                  <a:t> </a:t>
                </a:r>
                <a:r>
                  <a:rPr lang="en-GB" dirty="0"/>
                  <a:t>"</a:t>
                </a:r>
                <a:r>
                  <a:rPr lang="en-GB" dirty="0" err="1"/>
                  <a:t>în</a:t>
                </a:r>
                <a:r>
                  <a:rPr lang="en-GB" dirty="0"/>
                  <a:t> </a:t>
                </a:r>
                <a:r>
                  <a:rPr lang="en-GB" dirty="0" err="1"/>
                  <a:t>matrice</a:t>
                </a:r>
                <a:r>
                  <a:rPr lang="ro-RO" dirty="0"/>
                  <a:t>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este</a:t>
                </a:r>
                <a:r>
                  <a:rPr lang="en-GB" dirty="0"/>
                  <a:t> </a:t>
                </a:r>
                <a:r>
                  <a:rPr lang="en-GB" dirty="0" err="1"/>
                  <a:t>simultan</a:t>
                </a:r>
                <a:r>
                  <a:rPr lang="ro-RO" dirty="0"/>
                  <a:t>ă</a:t>
                </a:r>
                <a:r>
                  <a:rPr lang="en-GB" dirty="0"/>
                  <a:t> cu „</a:t>
                </a:r>
                <a:r>
                  <a:rPr lang="ro-RO" b="1" dirty="0"/>
                  <a:t>deplasarea </a:t>
                </a:r>
                <a:r>
                  <a:rPr lang="en-GB" b="1" dirty="0"/>
                  <a:t>de sus în jos</a:t>
                </a:r>
                <a:r>
                  <a:rPr lang="en-GB" dirty="0"/>
                  <a:t>"în matrice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Acest "produs" este </a:t>
                </a:r>
                <a:r>
                  <a:rPr lang="en-GB" dirty="0" err="1"/>
                  <a:t>posibil</a:t>
                </a:r>
                <a:r>
                  <a:rPr lang="en-GB" dirty="0"/>
                  <a:t> </a:t>
                </a:r>
                <a:r>
                  <a:rPr lang="ro-RO" dirty="0"/>
                  <a:t>dacă </a:t>
                </a:r>
                <a:r>
                  <a:rPr lang="en-GB" dirty="0" err="1"/>
                  <a:t>numărul</a:t>
                </a:r>
                <a:r>
                  <a:rPr lang="en-GB" dirty="0"/>
                  <a:t> de </a:t>
                </a:r>
                <a:r>
                  <a:rPr lang="ro-RO" dirty="0"/>
                  <a:t>elemente</a:t>
                </a:r>
                <a:r>
                  <a:rPr lang="en-GB" dirty="0"/>
                  <a:t> </a:t>
                </a:r>
                <a:r>
                  <a:rPr lang="ro-RO" dirty="0"/>
                  <a:t>din cele </a:t>
                </a:r>
                <a:r>
                  <a:rPr lang="en-GB" dirty="0" err="1"/>
                  <a:t>două</a:t>
                </a:r>
                <a:r>
                  <a:rPr lang="en-GB" dirty="0"/>
                  <a:t> matrici este egal!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74" y="6059248"/>
                <a:ext cx="9995237" cy="646331"/>
              </a:xfrm>
              <a:prstGeom prst="rect">
                <a:avLst/>
              </a:prstGeom>
              <a:blipFill>
                <a:blip r:embed="rId19"/>
                <a:stretch>
                  <a:fillRect l="-549" t="-5660" r="-54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12">
            <a:hlinkClick r:id="rId21" action="ppaction://hlinksldjump"/>
            <a:extLst>
              <a:ext uri="{FF2B5EF4-FFF2-40B4-BE49-F238E27FC236}">
                <a16:creationId xmlns:a16="http://schemas.microsoft.com/office/drawing/2014/main" id="{5DD39CBB-AFEB-4579-9FFB-D77742BFF8E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14">
            <a:hlinkClick r:id="rId22" action="ppaction://hlinksldjump"/>
            <a:extLst>
              <a:ext uri="{FF2B5EF4-FFF2-40B4-BE49-F238E27FC236}">
                <a16:creationId xmlns:a16="http://schemas.microsoft.com/office/drawing/2014/main" id="{DDEE0EEC-C650-4170-BD2A-522D426E149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15">
            <a:hlinkClick r:id="rId23" action="ppaction://hlinksldjump"/>
            <a:extLst>
              <a:ext uri="{FF2B5EF4-FFF2-40B4-BE49-F238E27FC236}">
                <a16:creationId xmlns:a16="http://schemas.microsoft.com/office/drawing/2014/main" id="{92980477-FABD-407B-907D-609FDF91E2F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7">
            <a:hlinkClick r:id="rId24" action="ppaction://hlinksldjump"/>
            <a:extLst>
              <a:ext uri="{FF2B5EF4-FFF2-40B4-BE49-F238E27FC236}">
                <a16:creationId xmlns:a16="http://schemas.microsoft.com/office/drawing/2014/main" id="{BEBFA3AD-4997-4A3F-9C2B-6717A51947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20">
                <a:extLst>
                  <a:ext uri="{FF2B5EF4-FFF2-40B4-BE49-F238E27FC236}">
                    <a16:creationId xmlns:a16="http://schemas.microsoft.com/office/drawing/2014/main" id="{55B29BF4-FC71-46DB-A145-1E219EB219B8}"/>
                  </a:ext>
                </a:extLst>
              </p:cNvPr>
              <p:cNvSpPr/>
              <p:nvPr/>
            </p:nvSpPr>
            <p:spPr>
              <a:xfrm>
                <a:off x="2052735" y="1345645"/>
                <a:ext cx="10035085" cy="224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Luați în considerare o </a:t>
                </a:r>
                <a:r>
                  <a:rPr lang="en-GB" sz="2400" dirty="0" err="1"/>
                  <a:t>matrice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linie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pc="-3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 și o </a:t>
                </a:r>
                <a:r>
                  <a:rPr lang="en-GB" sz="2400" dirty="0" err="1"/>
                  <a:t>matrice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coloan</a:t>
                </a:r>
                <a:r>
                  <a:rPr lang="ro-RO" sz="2400" dirty="0"/>
                  <a:t>ă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PT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cu același număr de </a:t>
                </a:r>
                <a:r>
                  <a:rPr lang="en-GB" sz="2400" dirty="0" err="1"/>
                  <a:t>elemente</a:t>
                </a:r>
                <a:r>
                  <a:rPr lang="ro-RO" sz="2400" dirty="0"/>
                  <a:t> </a:t>
                </a:r>
                <a:r>
                  <a:rPr lang="en-GB" sz="2400" dirty="0"/>
                  <a:t>- </a:t>
                </a:r>
                <a14:m>
                  <m:oMath xmlns:m="http://schemas.openxmlformats.org/officeDocument/2006/math"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-</a:t>
                </a:r>
                <a:r>
                  <a:rPr lang="ro-RO" sz="2400" dirty="0"/>
                  <a:t> altfel</a:t>
                </a:r>
                <a:r>
                  <a:rPr lang="en-GB" sz="2400" dirty="0"/>
                  <a:t>, produsul nu va fi posibil.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37" name="Retângulo 20">
                <a:extLst>
                  <a:ext uri="{FF2B5EF4-FFF2-40B4-BE49-F238E27FC236}">
                    <a16:creationId xmlns:a16="http://schemas.microsoft.com/office/drawing/2014/main" id="{55B29BF4-FC71-46DB-A145-1E219EB21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5" y="1345645"/>
                <a:ext cx="10035085" cy="2249718"/>
              </a:xfrm>
              <a:prstGeom prst="rect">
                <a:avLst/>
              </a:prstGeom>
              <a:blipFill>
                <a:blip r:embed="rId25"/>
                <a:stretch>
                  <a:fillRect l="-972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4">
                <a:extLst>
                  <a:ext uri="{FF2B5EF4-FFF2-40B4-BE49-F238E27FC236}">
                    <a16:creationId xmlns:a16="http://schemas.microsoft.com/office/drawing/2014/main" id="{AA99E36F-CBCD-4FC4-8C1B-A596EF261E83}"/>
                  </a:ext>
                </a:extLst>
              </p:cNvPr>
              <p:cNvSpPr/>
              <p:nvPr/>
            </p:nvSpPr>
            <p:spPr>
              <a:xfrm>
                <a:off x="2052736" y="3442045"/>
                <a:ext cx="9890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dirty="0" err="1"/>
                  <a:t>Produs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/>
                  <a:t> </a:t>
                </a:r>
                <a:r>
                  <a:rPr lang="en-GB" sz="2400" dirty="0"/>
                  <a:t>va fi o</a:t>
                </a:r>
                <a:r>
                  <a:rPr lang="ro-RO" sz="2400" dirty="0"/>
                  <a:t> </a:t>
                </a:r>
                <a:r>
                  <a:rPr lang="en-GB" sz="2400" dirty="0" err="1"/>
                  <a:t>matrice</a:t>
                </a:r>
                <a:r>
                  <a:rPr lang="ro-RO" sz="2400" dirty="0"/>
                  <a:t> de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400" dirty="0"/>
                  <a:t> (sau un scalar) </a:t>
                </a:r>
                <a:r>
                  <a:rPr lang="en-GB" sz="2400" dirty="0" err="1"/>
                  <a:t>obținut</a:t>
                </a:r>
                <a:r>
                  <a:rPr lang="ro-RO" sz="2400" dirty="0"/>
                  <a:t>ă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prin</a:t>
                </a:r>
                <a:r>
                  <a:rPr lang="en-GB" sz="2400" dirty="0"/>
                  <a:t> </a:t>
                </a:r>
                <a:r>
                  <a:rPr lang="ro-RO" sz="2400" b="1" dirty="0"/>
                  <a:t>adunarea</a:t>
                </a:r>
                <a:r>
                  <a:rPr lang="en-GB" sz="2400" b="1" dirty="0"/>
                  <a:t> </a:t>
                </a:r>
                <a:r>
                  <a:rPr lang="en-GB" sz="2400" b="1" dirty="0" err="1"/>
                  <a:t>produselor</a:t>
                </a:r>
                <a:r>
                  <a:rPr lang="en-GB" sz="2400" b="1" dirty="0"/>
                  <a:t> </a:t>
                </a:r>
                <a:r>
                  <a:rPr lang="ro-RO" sz="2400" b="1" dirty="0"/>
                  <a:t>elementelor </a:t>
                </a:r>
                <a:r>
                  <a:rPr lang="en-GB" sz="2400" b="1" dirty="0" err="1"/>
                  <a:t>corespunzătoare</a:t>
                </a:r>
                <a:r>
                  <a:rPr lang="en-GB" sz="2400" dirty="0"/>
                  <a:t>: </a:t>
                </a:r>
              </a:p>
            </p:txBody>
          </p:sp>
        </mc:Choice>
        <mc:Fallback xmlns="">
          <p:sp>
            <p:nvSpPr>
              <p:cNvPr id="38" name="Retângulo 4">
                <a:extLst>
                  <a:ext uri="{FF2B5EF4-FFF2-40B4-BE49-F238E27FC236}">
                    <a16:creationId xmlns:a16="http://schemas.microsoft.com/office/drawing/2014/main" id="{AA99E36F-CBCD-4FC4-8C1B-A596EF261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36" y="3442045"/>
                <a:ext cx="9890448" cy="830997"/>
              </a:xfrm>
              <a:prstGeom prst="rect">
                <a:avLst/>
              </a:prstGeom>
              <a:blipFill>
                <a:blip r:embed="rId26"/>
                <a:stretch>
                  <a:fillRect l="-986" t="-5882" r="-92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: Cantos Arredondados 8">
            <a:extLst>
              <a:ext uri="{FF2B5EF4-FFF2-40B4-BE49-F238E27FC236}">
                <a16:creationId xmlns:a16="http://schemas.microsoft.com/office/drawing/2014/main" id="{58303289-9F27-4E15-BAD7-0E8A3A1C9C63}"/>
              </a:ext>
            </a:extLst>
          </p:cNvPr>
          <p:cNvSpPr/>
          <p:nvPr/>
        </p:nvSpPr>
        <p:spPr>
          <a:xfrm>
            <a:off x="6502989" y="1359047"/>
            <a:ext cx="2640004" cy="46839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ângulo: Cantos Arredondados 32">
            <a:extLst>
              <a:ext uri="{FF2B5EF4-FFF2-40B4-BE49-F238E27FC236}">
                <a16:creationId xmlns:a16="http://schemas.microsoft.com/office/drawing/2014/main" id="{DFC132D3-432D-458D-BD1D-029F8CB8B2BE}"/>
              </a:ext>
            </a:extLst>
          </p:cNvPr>
          <p:cNvSpPr/>
          <p:nvPr/>
        </p:nvSpPr>
        <p:spPr>
          <a:xfrm rot="5400000">
            <a:off x="2142369" y="1780277"/>
            <a:ext cx="1471820" cy="1439457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7" grpId="0"/>
      <p:bldP spid="38" grpId="0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D80242A-E9A1-4061-9978-8B3687C9CC55}"/>
              </a:ext>
            </a:extLst>
          </p:cNvPr>
          <p:cNvSpPr/>
          <p:nvPr/>
        </p:nvSpPr>
        <p:spPr>
          <a:xfrm>
            <a:off x="1982740" y="4126589"/>
            <a:ext cx="10065234" cy="1892374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70074A1-61FA-4B0F-BDA5-E01179653C67}"/>
              </a:ext>
            </a:extLst>
          </p:cNvPr>
          <p:cNvSpPr/>
          <p:nvPr/>
        </p:nvSpPr>
        <p:spPr>
          <a:xfrm>
            <a:off x="2052736" y="192922"/>
            <a:ext cx="98904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/>
              <a:t>Înainte</a:t>
            </a:r>
            <a:r>
              <a:rPr lang="en-GB" sz="2400" dirty="0"/>
              <a:t> de a introduce </a:t>
            </a:r>
            <a:r>
              <a:rPr lang="ro-RO" sz="2400" dirty="0"/>
              <a:t>înmulțirea </a:t>
            </a:r>
            <a:r>
              <a:rPr lang="ro-RO" sz="2400" dirty="0" err="1"/>
              <a:t>matricilor</a:t>
            </a:r>
            <a:r>
              <a:rPr lang="ro-RO" sz="2400" dirty="0"/>
              <a:t>, haideți să vedem această problemă mai simplă de înmulțire</a:t>
            </a:r>
            <a:r>
              <a:rPr lang="en-GB" sz="2400" dirty="0"/>
              <a:t>: </a:t>
            </a:r>
            <a:r>
              <a:rPr lang="ro-RO" sz="2400" b="1" dirty="0"/>
              <a:t>Matrice </a:t>
            </a:r>
            <a:r>
              <a:rPr lang="en-US" sz="2400" b="1" dirty="0"/>
              <a:t>LINIE</a:t>
            </a:r>
            <a:r>
              <a:rPr lang="ro-RO" sz="2400" b="1" dirty="0"/>
              <a:t> X Matrice COLOANĂ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/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400" i="1" spc="-30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A945E09-3625-4DF9-8A6D-4976D2F33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97" y="4408739"/>
                <a:ext cx="3323089" cy="15110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/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E6BDAD7-D0A0-45B6-A1E7-71780883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12" y="4921922"/>
                <a:ext cx="861839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/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484758B-F5D3-49D0-B64E-397568389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02" y="4907889"/>
                <a:ext cx="876073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/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A390B17F-7307-4DC8-B7FC-CFFC4508D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38" y="4929867"/>
                <a:ext cx="47801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/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38207978-3B00-4384-A223-0A02B4E5E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280" y="4948174"/>
                <a:ext cx="44435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/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8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GB" sz="2800" b="1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224D2564-BDD6-40AA-8BA8-394A009E0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4899089"/>
                <a:ext cx="437158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/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9F8583B-CC5D-4880-8C6D-CEEF43AE6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43" y="4932730"/>
                <a:ext cx="4443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/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BA0ADE53-7C3E-438D-94DE-F5905D8E3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54" y="4921922"/>
                <a:ext cx="44435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/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8C922CCF-588B-414B-AEC4-317B7AB4C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797" y="4918687"/>
                <a:ext cx="915827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/>
              <p:nvPr/>
            </p:nvSpPr>
            <p:spPr>
              <a:xfrm>
                <a:off x="1958870" y="6059248"/>
                <a:ext cx="9995237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Observ</a:t>
                </a:r>
                <a:r>
                  <a:rPr lang="ro-RO" b="1" dirty="0">
                    <a:solidFill>
                      <a:srgbClr val="F25E4F"/>
                    </a:solidFill>
                  </a:rPr>
                  <a:t>ă</a:t>
                </a:r>
                <a:r>
                  <a:rPr lang="en-GB" dirty="0"/>
                  <a:t> – „</a:t>
                </a:r>
                <a:r>
                  <a:rPr lang="ro-RO" b="1" dirty="0"/>
                  <a:t>deplasarea </a:t>
                </a:r>
                <a:r>
                  <a:rPr lang="en-GB" b="1" dirty="0"/>
                  <a:t>de la stânga la </a:t>
                </a:r>
                <a:r>
                  <a:rPr lang="en-GB" b="1" dirty="0" err="1"/>
                  <a:t>dreapta</a:t>
                </a:r>
                <a:r>
                  <a:rPr lang="en-GB" dirty="0"/>
                  <a:t>“ </a:t>
                </a:r>
                <a:r>
                  <a:rPr lang="en-GB" dirty="0" err="1"/>
                  <a:t>în</a:t>
                </a:r>
                <a:r>
                  <a:rPr lang="en-GB" dirty="0"/>
                  <a:t> </a:t>
                </a:r>
                <a:r>
                  <a:rPr lang="en-GB" dirty="0" err="1"/>
                  <a:t>matrice</a:t>
                </a:r>
                <a:r>
                  <a:rPr lang="ro-RO" dirty="0"/>
                  <a:t>a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este</a:t>
                </a:r>
                <a:r>
                  <a:rPr lang="en-GB" dirty="0"/>
                  <a:t> </a:t>
                </a:r>
                <a:r>
                  <a:rPr lang="en-GB" dirty="0" err="1"/>
                  <a:t>simultan</a:t>
                </a:r>
                <a:r>
                  <a:rPr lang="ro-RO" dirty="0"/>
                  <a:t>ă</a:t>
                </a:r>
                <a:r>
                  <a:rPr lang="en-GB" dirty="0"/>
                  <a:t> cu „</a:t>
                </a:r>
                <a:r>
                  <a:rPr lang="ro-RO" b="1" dirty="0"/>
                  <a:t>deplasarea </a:t>
                </a:r>
                <a:r>
                  <a:rPr lang="en-GB" b="1" dirty="0"/>
                  <a:t>de sus </a:t>
                </a:r>
                <a:r>
                  <a:rPr lang="en-GB" b="1" dirty="0" err="1"/>
                  <a:t>în</a:t>
                </a:r>
                <a:r>
                  <a:rPr lang="en-GB" b="1" dirty="0"/>
                  <a:t> </a:t>
                </a:r>
                <a:r>
                  <a:rPr lang="en-GB" b="1" dirty="0" err="1"/>
                  <a:t>jos</a:t>
                </a:r>
                <a:r>
                  <a:rPr lang="ro-RO" dirty="0"/>
                  <a:t>” </a:t>
                </a:r>
                <a:r>
                  <a:rPr lang="en-GB" dirty="0" err="1"/>
                  <a:t>în</a:t>
                </a:r>
                <a:r>
                  <a:rPr lang="en-GB" dirty="0"/>
                  <a:t> matrice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 Acest "produs" este </a:t>
                </a:r>
                <a:r>
                  <a:rPr lang="en-GB" dirty="0" err="1"/>
                  <a:t>posibil</a:t>
                </a:r>
                <a:r>
                  <a:rPr lang="en-GB" dirty="0"/>
                  <a:t> </a:t>
                </a:r>
                <a:r>
                  <a:rPr lang="ro-RO" dirty="0"/>
                  <a:t>dacă </a:t>
                </a:r>
                <a:r>
                  <a:rPr lang="en-GB" dirty="0" err="1"/>
                  <a:t>numărul</a:t>
                </a:r>
                <a:r>
                  <a:rPr lang="en-GB" dirty="0"/>
                  <a:t> de </a:t>
                </a:r>
                <a:r>
                  <a:rPr lang="ro-RO" dirty="0"/>
                  <a:t>elemente</a:t>
                </a:r>
                <a:r>
                  <a:rPr lang="en-GB" dirty="0"/>
                  <a:t> </a:t>
                </a:r>
                <a:r>
                  <a:rPr lang="ro-RO" dirty="0"/>
                  <a:t>din cele </a:t>
                </a:r>
                <a:r>
                  <a:rPr lang="en-GB" dirty="0" err="1"/>
                  <a:t>două</a:t>
                </a:r>
                <a:r>
                  <a:rPr lang="en-GB" dirty="0"/>
                  <a:t> matrici este egal!</a:t>
                </a:r>
                <a:endParaRPr lang="en-GB" b="1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0C7C87F-20CB-40A7-A4A5-C98CF4BA9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870" y="6059248"/>
                <a:ext cx="9995237" cy="646331"/>
              </a:xfrm>
              <a:prstGeom prst="rect">
                <a:avLst/>
              </a:prstGeom>
              <a:blipFill>
                <a:blip r:embed="rId18"/>
                <a:stretch>
                  <a:fillRect l="-488" t="-5660" r="-54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Imagem 66">
            <a:extLst>
              <a:ext uri="{FF2B5EF4-FFF2-40B4-BE49-F238E27FC236}">
                <a16:creationId xmlns:a16="http://schemas.microsoft.com/office/drawing/2014/main" id="{284549DD-E118-47E3-A1C9-3AC691C7627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00793DEF-B179-4012-8385-5A05B519C6E0}"/>
              </a:ext>
            </a:extLst>
          </p:cNvPr>
          <p:cNvCxnSpPr>
            <a:cxnSpLocks/>
          </p:cNvCxnSpPr>
          <p:nvPr/>
        </p:nvCxnSpPr>
        <p:spPr>
          <a:xfrm>
            <a:off x="4280598" y="5422309"/>
            <a:ext cx="1617784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C23EE834-D1C9-48A4-9D68-F34F778B8CE9}"/>
              </a:ext>
            </a:extLst>
          </p:cNvPr>
          <p:cNvCxnSpPr>
            <a:cxnSpLocks/>
          </p:cNvCxnSpPr>
          <p:nvPr/>
        </p:nvCxnSpPr>
        <p:spPr>
          <a:xfrm>
            <a:off x="6879771" y="4510420"/>
            <a:ext cx="0" cy="140937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05EEC7C0-2BC6-4BC8-B358-8C91E380BEFD}"/>
              </a:ext>
            </a:extLst>
          </p:cNvPr>
          <p:cNvSpPr/>
          <p:nvPr/>
        </p:nvSpPr>
        <p:spPr>
          <a:xfrm>
            <a:off x="2070648" y="1267555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16C5E29-A8A2-44E7-99BE-CBD1AB20E68F}"/>
              </a:ext>
            </a:extLst>
          </p:cNvPr>
          <p:cNvSpPr/>
          <p:nvPr/>
        </p:nvSpPr>
        <p:spPr>
          <a:xfrm>
            <a:off x="2401566" y="138251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/>
              <p:nvPr/>
            </p:nvSpPr>
            <p:spPr>
              <a:xfrm>
                <a:off x="2371945" y="2030917"/>
                <a:ext cx="266444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pc="-30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C3D565B3-66D2-4386-9643-B614965C7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45" y="2030917"/>
                <a:ext cx="2664447" cy="14719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/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PT" sz="2400" i="1" spc="-3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A6AC9A54-D663-4EFA-98E9-B35F0EF5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24" y="2536054"/>
                <a:ext cx="387452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EBFA640-DE4F-498C-A183-BE3E5267A9FF}"/>
              </a:ext>
            </a:extLst>
          </p:cNvPr>
          <p:cNvSpPr/>
          <p:nvPr/>
        </p:nvSpPr>
        <p:spPr>
          <a:xfrm>
            <a:off x="8534045" y="1502395"/>
            <a:ext cx="310610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Încearcă-l singur!!!!</a:t>
            </a:r>
          </a:p>
          <a:p>
            <a:pPr algn="ctr"/>
            <a:r>
              <a:rPr lang="pt-PT" sz="1100" dirty="0"/>
              <a:t>(</a:t>
            </a:r>
            <a:r>
              <a:rPr lang="pt-PT" sz="1100" b="1" dirty="0"/>
              <a:t>Faceţi clic pe </a:t>
            </a:r>
            <a:r>
              <a:rPr lang="pt-PT" sz="1100" dirty="0"/>
              <a:t>să </a:t>
            </a:r>
            <a:r>
              <a:rPr lang="ro-RO" sz="1100" dirty="0"/>
              <a:t>vedeți</a:t>
            </a:r>
            <a:r>
              <a:rPr lang="pt-PT" sz="1100" dirty="0"/>
              <a:t> </a:t>
            </a:r>
            <a:r>
              <a:rPr lang="ro-RO" sz="1100" dirty="0"/>
              <a:t>s</a:t>
            </a:r>
            <a:r>
              <a:rPr lang="pt-PT" sz="1100" dirty="0"/>
              <a:t>oluţi</a:t>
            </a:r>
            <a:r>
              <a:rPr lang="ro-RO" sz="1100" dirty="0"/>
              <a:t>a</a:t>
            </a:r>
            <a:r>
              <a:rPr lang="pt-PT" sz="1100" dirty="0"/>
              <a:t>!)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/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PT" sz="2400" b="0" i="1" spc="-3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pt-PT" sz="2400" i="1" spc="-3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21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460792-CD60-4EC2-9D1E-31118FA2F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818" y="2536054"/>
                <a:ext cx="2250488" cy="461665"/>
              </a:xfrm>
              <a:prstGeom prst="rect">
                <a:avLst/>
              </a:prstGeom>
              <a:blipFill>
                <a:blip r:embed="rId22"/>
                <a:stretch>
                  <a:fillRect t="-10526" r="-298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/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851E98D-B998-4147-A380-1D5E7617B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66" y="2536054"/>
                <a:ext cx="8311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E853372-51FD-43AC-9B51-DCE38DB836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9704388" y="2370629"/>
            <a:ext cx="1097594" cy="1510318"/>
          </a:xfrm>
          <a:prstGeom prst="rect">
            <a:avLst/>
          </a:prstGeom>
        </p:spPr>
      </p:pic>
      <p:sp>
        <p:nvSpPr>
          <p:cNvPr id="40" name="Retângulo: Cantos Arredondados 12">
            <a:hlinkClick r:id="rId25" action="ppaction://hlinksldjump"/>
            <a:extLst>
              <a:ext uri="{FF2B5EF4-FFF2-40B4-BE49-F238E27FC236}">
                <a16:creationId xmlns:a16="http://schemas.microsoft.com/office/drawing/2014/main" id="{50937916-0C99-49A1-AE41-5FAF2B73690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14">
            <a:hlinkClick r:id="rId26" action="ppaction://hlinksldjump"/>
            <a:extLst>
              <a:ext uri="{FF2B5EF4-FFF2-40B4-BE49-F238E27FC236}">
                <a16:creationId xmlns:a16="http://schemas.microsoft.com/office/drawing/2014/main" id="{0A290ABF-93C4-47BE-A3C8-9E86D0FE693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15">
            <a:hlinkClick r:id="rId27" action="ppaction://hlinksldjump"/>
            <a:extLst>
              <a:ext uri="{FF2B5EF4-FFF2-40B4-BE49-F238E27FC236}">
                <a16:creationId xmlns:a16="http://schemas.microsoft.com/office/drawing/2014/main" id="{6B88A813-F450-4AB8-B725-C0D9DDD847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7">
            <a:hlinkClick r:id="rId28" action="ppaction://hlinksldjump"/>
            <a:extLst>
              <a:ext uri="{FF2B5EF4-FFF2-40B4-BE49-F238E27FC236}">
                <a16:creationId xmlns:a16="http://schemas.microsoft.com/office/drawing/2014/main" id="{54623D25-3465-4291-8F68-7E4373786BC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1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169674"/>
            <a:ext cx="9859639" cy="3123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121883"/>
                <a:ext cx="9455397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și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pr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căror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determinate după urmează.</a:t>
                </a:r>
              </a:p>
            </p:txBody>
          </p:sp>
        </mc:Choice>
        <mc:Fallback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21883"/>
                <a:ext cx="9455397" cy="1723549"/>
              </a:xfrm>
              <a:prstGeom prst="rect">
                <a:avLst/>
              </a:prstGeom>
              <a:blipFill>
                <a:blip r:embed="rId7"/>
                <a:stretch>
                  <a:fillRect l="-966" t="-2827" r="-966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: Cantos Arredondados 12">
            <a:hlinkClick r:id="rId8" action="ppaction://hlinksldjump"/>
            <a:extLst>
              <a:ext uri="{FF2B5EF4-FFF2-40B4-BE49-F238E27FC236}">
                <a16:creationId xmlns:a16="http://schemas.microsoft.com/office/drawing/2014/main" id="{62060D78-96C0-4F5B-A2AE-99F9AB30D1A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EBF77149-A38F-4C69-8CB7-55013C78D3E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28798741-B33D-458E-92E2-BD080E76659B}"/>
              </a:ext>
            </a:extLst>
          </p:cNvPr>
          <p:cNvSpPr/>
          <p:nvPr/>
        </p:nvSpPr>
        <p:spPr>
          <a:xfrm>
            <a:off x="2159177" y="4640613"/>
            <a:ext cx="9859639" cy="210826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12FD9F12-0907-4B34-8A0F-3152ABE09A15}"/>
              </a:ext>
            </a:extLst>
          </p:cNvPr>
          <p:cNvSpPr/>
          <p:nvPr/>
        </p:nvSpPr>
        <p:spPr>
          <a:xfrm>
            <a:off x="2163108" y="180249"/>
            <a:ext cx="9859639" cy="3248752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/>
              <p:nvPr/>
            </p:nvSpPr>
            <p:spPr>
              <a:xfrm>
                <a:off x="2398318" y="121883"/>
                <a:ext cx="9455397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și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pr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căror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determinate după urmează.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Pentru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găsi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elementul 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găsiți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(primul factor) și coloana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(al doilea factor).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Înmulțiți elementele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de pe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rând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apoi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adunați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produsele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rezultate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ca în ‘Încălzire’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3AFFBE8D-2C56-406F-BCE6-63BA24647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21883"/>
                <a:ext cx="9455397" cy="3354765"/>
              </a:xfrm>
              <a:prstGeom prst="rect">
                <a:avLst/>
              </a:prstGeom>
              <a:blipFill>
                <a:blip r:embed="rId5"/>
                <a:stretch>
                  <a:fillRect l="-966" t="-1455" r="-966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/>
              <p:nvPr/>
            </p:nvSpPr>
            <p:spPr>
              <a:xfrm>
                <a:off x="2213178" y="3507025"/>
                <a:ext cx="9809569" cy="112371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În cazul în care numărul de coloane de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(numărul de elemente ale rândurilor sale) nu este egal cu numărul de rânduri de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(numărul de elemente ale coloanelor sale),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produsul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matric</a:t>
                </a:r>
                <a:r>
                  <a:rPr lang="ro-RO" sz="2000" b="1" dirty="0" err="1">
                    <a:solidFill>
                      <a:sysClr val="windowText" lastClr="000000"/>
                    </a:solidFill>
                  </a:rPr>
                  <a:t>ilor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000" b="1" dirty="0">
                    <a:solidFill>
                      <a:sysClr val="windowText" lastClr="000000"/>
                    </a:solidFill>
                  </a:rPr>
                  <a:t>n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u </a:t>
                </a:r>
                <a:r>
                  <a:rPr lang="ro-RO" sz="2000" b="1" dirty="0">
                    <a:solidFill>
                      <a:sysClr val="windowText" lastClr="000000"/>
                    </a:solidFill>
                  </a:rPr>
                  <a:t>poate fi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definit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6FE9AE4-A65E-47D9-A6FD-1DFC0538D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78" y="3507025"/>
                <a:ext cx="9809569" cy="1123712"/>
              </a:xfrm>
              <a:prstGeom prst="roundRect">
                <a:avLst/>
              </a:prstGeom>
              <a:blipFill>
                <a:blip r:embed="rId6"/>
                <a:stretch>
                  <a:fillRect r="-62" b="-320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CEC4757E-89A1-4B07-8CAB-B4C4B627791C}"/>
              </a:ext>
            </a:extLst>
          </p:cNvPr>
          <p:cNvSpPr/>
          <p:nvPr/>
        </p:nvSpPr>
        <p:spPr>
          <a:xfrm>
            <a:off x="2232396" y="4657511"/>
            <a:ext cx="505613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dirty="0">
                <a:solidFill>
                  <a:sysClr val="windowText" lastClr="000000"/>
                </a:solidFill>
              </a:rPr>
              <a:t>O modalitate simplă de a verifica dacă produsul a două matrici este </a:t>
            </a:r>
            <a:r>
              <a:rPr lang="en-GB" dirty="0" err="1">
                <a:solidFill>
                  <a:sysClr val="windowText" lastClr="000000"/>
                </a:solidFill>
              </a:rPr>
              <a:t>definit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ro-RO" b="1" dirty="0">
                <a:solidFill>
                  <a:sysClr val="windowText" lastClr="000000"/>
                </a:solidFill>
              </a:rPr>
              <a:t>este de a scrie una lângă cealaltă </a:t>
            </a:r>
            <a:r>
              <a:rPr lang="en-GB" dirty="0" err="1">
                <a:solidFill>
                  <a:sysClr val="windowText" lastClr="000000"/>
                </a:solidFill>
              </a:rPr>
              <a:t>și</a:t>
            </a:r>
            <a:r>
              <a:rPr lang="en-GB" dirty="0">
                <a:solidFill>
                  <a:sysClr val="windowText" lastClr="000000"/>
                </a:solidFill>
              </a:rPr>
              <a:t> în </a:t>
            </a:r>
            <a:r>
              <a:rPr lang="en-GB" dirty="0" err="1">
                <a:solidFill>
                  <a:sysClr val="windowText" lastClr="000000"/>
                </a:solidFill>
              </a:rPr>
              <a:t>ordinea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ro-RO" dirty="0">
                <a:solidFill>
                  <a:sysClr val="windowText" lastClr="000000"/>
                </a:solidFill>
              </a:rPr>
              <a:t>înmulțirii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</a:rPr>
              <a:t>dimensiunile</a:t>
            </a:r>
            <a:r>
              <a:rPr lang="en-GB" dirty="0">
                <a:solidFill>
                  <a:sysClr val="windowText" lastClr="000000"/>
                </a:solidFill>
              </a:rPr>
              <a:t> matrici.</a:t>
            </a:r>
          </a:p>
          <a:p>
            <a:pPr algn="just"/>
            <a:r>
              <a:rPr lang="en-GB" dirty="0">
                <a:solidFill>
                  <a:sysClr val="windowText" lastClr="000000"/>
                </a:solidFill>
              </a:rPr>
              <a:t>În cazul în care </a:t>
            </a:r>
            <a:r>
              <a:rPr lang="en-GB" b="1" dirty="0" err="1">
                <a:solidFill>
                  <a:schemeClr val="accent1"/>
                </a:solidFill>
              </a:rPr>
              <a:t>numerele</a:t>
            </a:r>
            <a:r>
              <a:rPr lang="en-GB" b="1" dirty="0">
                <a:solidFill>
                  <a:schemeClr val="accent1"/>
                </a:solidFill>
              </a:rPr>
              <a:t> „</a:t>
            </a:r>
            <a:r>
              <a:rPr lang="ro-RO" b="1" dirty="0">
                <a:solidFill>
                  <a:schemeClr val="accent1"/>
                </a:solidFill>
              </a:rPr>
              <a:t>din </a:t>
            </a:r>
            <a:r>
              <a:rPr lang="en-GB" b="1" dirty="0">
                <a:solidFill>
                  <a:schemeClr val="accent1"/>
                </a:solidFill>
              </a:rPr>
              <a:t>interior" sunt identice, produsul este definit</a:t>
            </a:r>
            <a:r>
              <a:rPr lang="en-GB" dirty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r>
              <a:rPr lang="ro-RO" b="1" dirty="0">
                <a:solidFill>
                  <a:schemeClr val="accent6"/>
                </a:solidFill>
              </a:rPr>
              <a:t>N</a:t>
            </a:r>
            <a:r>
              <a:rPr lang="en-GB" b="1" dirty="0" err="1">
                <a:solidFill>
                  <a:schemeClr val="accent6"/>
                </a:solidFill>
              </a:rPr>
              <a:t>umere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ro-RO" b="1" dirty="0">
                <a:solidFill>
                  <a:schemeClr val="accent6"/>
                </a:solidFill>
              </a:rPr>
              <a:t>din </a:t>
            </a:r>
            <a:r>
              <a:rPr lang="en-GB" b="1" dirty="0" err="1">
                <a:solidFill>
                  <a:schemeClr val="accent6"/>
                </a:solidFill>
              </a:rPr>
              <a:t>exterio</a:t>
            </a:r>
            <a:r>
              <a:rPr lang="ro-RO" b="1" dirty="0">
                <a:solidFill>
                  <a:schemeClr val="accent6"/>
                </a:solidFill>
              </a:rPr>
              <a:t>r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dirty="0"/>
              <a:t>da</a:t>
            </a:r>
            <a:r>
              <a:rPr lang="ro-RO" dirty="0"/>
              <a:t>u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6"/>
                </a:solidFill>
              </a:rPr>
              <a:t>dimensiunea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b="1" dirty="0" err="1">
                <a:solidFill>
                  <a:schemeClr val="accent6"/>
                </a:solidFill>
              </a:rPr>
              <a:t>matricei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b="1" dirty="0" err="1">
                <a:solidFill>
                  <a:schemeClr val="accent6"/>
                </a:solidFill>
              </a:rPr>
              <a:t>produs</a:t>
            </a:r>
            <a:r>
              <a:rPr lang="en-GB" b="1" dirty="0">
                <a:solidFill>
                  <a:schemeClr val="accent6"/>
                </a:solidFill>
              </a:rPr>
              <a:t>!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/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pt-PT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58AEA2-FB91-46E8-A324-7577DD140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999" y="5265593"/>
                <a:ext cx="265329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/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1698FCE-A5D7-4131-ABFC-7D1E6EBC7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310" y="4958507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/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7439D2D3-BAB9-4969-8286-3E4F1EB11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204" y="4955548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/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D43F0015-4D39-4CEA-B7B8-909CA66CF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6" y="5265593"/>
                <a:ext cx="112562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/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3DF332D6-503B-4F2C-8ADF-D53120799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189" y="4994970"/>
                <a:ext cx="55656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BC86990C-1B51-4C2C-B777-DBFAEC83059F}"/>
              </a:ext>
            </a:extLst>
          </p:cNvPr>
          <p:cNvSpPr/>
          <p:nvPr/>
        </p:nvSpPr>
        <p:spPr>
          <a:xfrm>
            <a:off x="8442207" y="6009208"/>
            <a:ext cx="755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Exterior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29E3B5D-A6AF-4E23-92A1-4457040A5CE2}"/>
              </a:ext>
            </a:extLst>
          </p:cNvPr>
          <p:cNvGrpSpPr/>
          <p:nvPr/>
        </p:nvGrpSpPr>
        <p:grpSpPr>
          <a:xfrm>
            <a:off x="8352168" y="5621162"/>
            <a:ext cx="958662" cy="325471"/>
            <a:chOff x="5700407" y="6075955"/>
            <a:chExt cx="958662" cy="325471"/>
          </a:xfrm>
        </p:grpSpPr>
        <p:cxnSp>
          <p:nvCxnSpPr>
            <p:cNvPr id="51" name="Conexão reta 50">
              <a:extLst>
                <a:ext uri="{FF2B5EF4-FFF2-40B4-BE49-F238E27FC236}">
                  <a16:creationId xmlns:a16="http://schemas.microsoft.com/office/drawing/2014/main" id="{445AF369-31A7-4669-98C1-14A226CD1D2A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>
              <a:extLst>
                <a:ext uri="{FF2B5EF4-FFF2-40B4-BE49-F238E27FC236}">
                  <a16:creationId xmlns:a16="http://schemas.microsoft.com/office/drawing/2014/main" id="{F1265567-57CF-49B6-A00B-FA463F0A458B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>
              <a:extLst>
                <a:ext uri="{FF2B5EF4-FFF2-40B4-BE49-F238E27FC236}">
                  <a16:creationId xmlns:a16="http://schemas.microsoft.com/office/drawing/2014/main" id="{F3F2BDF7-30F7-4522-9AEA-2682F0E2792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FB0E90DA-2764-4278-A98F-AE36831E07BF}"/>
              </a:ext>
            </a:extLst>
          </p:cNvPr>
          <p:cNvGrpSpPr/>
          <p:nvPr/>
        </p:nvGrpSpPr>
        <p:grpSpPr>
          <a:xfrm>
            <a:off x="7739651" y="5559886"/>
            <a:ext cx="2250165" cy="735330"/>
            <a:chOff x="5700407" y="6075955"/>
            <a:chExt cx="958662" cy="325471"/>
          </a:xfrm>
        </p:grpSpPr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8BB833B0-045B-4C2A-BCFC-7EB8432C1A65}"/>
                </a:ext>
              </a:extLst>
            </p:cNvPr>
            <p:cNvCxnSpPr/>
            <p:nvPr/>
          </p:nvCxnSpPr>
          <p:spPr>
            <a:xfrm>
              <a:off x="5700407" y="6391456"/>
              <a:ext cx="95866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xão reta 58">
              <a:extLst>
                <a:ext uri="{FF2B5EF4-FFF2-40B4-BE49-F238E27FC236}">
                  <a16:creationId xmlns:a16="http://schemas.microsoft.com/office/drawing/2014/main" id="{5714D65F-E25A-4F1F-A1D9-640F6A48E3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0407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ta 59">
              <a:extLst>
                <a:ext uri="{FF2B5EF4-FFF2-40B4-BE49-F238E27FC236}">
                  <a16:creationId xmlns:a16="http://schemas.microsoft.com/office/drawing/2014/main" id="{B432F2F4-5708-4364-B288-011C315293C5}"/>
                </a:ext>
              </a:extLst>
            </p:cNvPr>
            <p:cNvCxnSpPr>
              <a:cxnSpLocks/>
            </p:cNvCxnSpPr>
            <p:nvPr/>
          </p:nvCxnSpPr>
          <p:spPr>
            <a:xfrm>
              <a:off x="6655259" y="6075955"/>
              <a:ext cx="0" cy="325471"/>
            </a:xfrm>
            <a:prstGeom prst="line">
              <a:avLst/>
            </a:prstGeom>
            <a:ln w="1905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tângulo 60">
            <a:extLst>
              <a:ext uri="{FF2B5EF4-FFF2-40B4-BE49-F238E27FC236}">
                <a16:creationId xmlns:a16="http://schemas.microsoft.com/office/drawing/2014/main" id="{8DE2AC1F-2525-4E39-A5D9-E13D62D0D63C}"/>
              </a:ext>
            </a:extLst>
          </p:cNvPr>
          <p:cNvSpPr/>
          <p:nvPr/>
        </p:nvSpPr>
        <p:spPr>
          <a:xfrm>
            <a:off x="8509534" y="5640201"/>
            <a:ext cx="620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Interior</a:t>
            </a:r>
          </a:p>
        </p:txBody>
      </p:sp>
      <p:sp>
        <p:nvSpPr>
          <p:cNvPr id="62" name="Seta: Para a Direita 61">
            <a:extLst>
              <a:ext uri="{FF2B5EF4-FFF2-40B4-BE49-F238E27FC236}">
                <a16:creationId xmlns:a16="http://schemas.microsoft.com/office/drawing/2014/main" id="{EEACD159-3582-4BDD-BFBE-9D19DCCFFD7C}"/>
              </a:ext>
            </a:extLst>
          </p:cNvPr>
          <p:cNvSpPr/>
          <p:nvPr/>
        </p:nvSpPr>
        <p:spPr>
          <a:xfrm>
            <a:off x="10312941" y="5364302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: Cantos Arredondados 13">
            <a:hlinkClick r:id="rId16" action="ppaction://hlinksldjump"/>
            <a:extLst>
              <a:ext uri="{FF2B5EF4-FFF2-40B4-BE49-F238E27FC236}">
                <a16:creationId xmlns:a16="http://schemas.microsoft.com/office/drawing/2014/main" id="{D00B6A08-569A-437D-822E-A4388EF6CC4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tângulo: Cantos Arredondados 14">
            <a:hlinkClick r:id="rId17" action="ppaction://hlinksldjump"/>
            <a:extLst>
              <a:ext uri="{FF2B5EF4-FFF2-40B4-BE49-F238E27FC236}">
                <a16:creationId xmlns:a16="http://schemas.microsoft.com/office/drawing/2014/main" id="{6C927DEC-6C5A-47EF-A516-FB0832C9E46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2">
            <a:hlinkClick r:id="rId18" action="ppaction://hlinksldjump"/>
            <a:extLst>
              <a:ext uri="{FF2B5EF4-FFF2-40B4-BE49-F238E27FC236}">
                <a16:creationId xmlns:a16="http://schemas.microsoft.com/office/drawing/2014/main" id="{38B3C45E-376D-4165-8D5D-5863BCCEC79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15">
            <a:hlinkClick r:id="rId19" action="ppaction://hlinksldjump"/>
            <a:extLst>
              <a:ext uri="{FF2B5EF4-FFF2-40B4-BE49-F238E27FC236}">
                <a16:creationId xmlns:a16="http://schemas.microsoft.com/office/drawing/2014/main" id="{CBACAFE4-193D-4A84-8037-D1B989B4B0D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6" grpId="0" animBg="1"/>
      <p:bldP spid="2" grpId="0"/>
      <p:bldP spid="3" grpId="0"/>
      <p:bldP spid="47" grpId="0"/>
      <p:bldP spid="48" grpId="0"/>
      <p:bldP spid="49" grpId="0"/>
      <p:bldP spid="52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180247"/>
            <a:ext cx="9859639" cy="332175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121883"/>
                <a:ext cx="9455397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și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pr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căror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determinate după urmează.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Pentru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găsi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elementul 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găsiți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(primul factor) și coloana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(al doilea factor).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Înmulțiți elementele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de pe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rând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apoi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adunați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produsele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rezultate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ca în ‘Încălzire’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</a:t>
                </a:r>
              </a:p>
            </p:txBody>
          </p:sp>
        </mc:Choice>
        <mc:Fallback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21883"/>
                <a:ext cx="9455397" cy="3354765"/>
              </a:xfrm>
              <a:prstGeom prst="rect">
                <a:avLst/>
              </a:prstGeom>
              <a:blipFill>
                <a:blip r:embed="rId4"/>
                <a:stretch>
                  <a:fillRect l="-966" t="-1455" r="-966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885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Să </a:t>
            </a:r>
            <a:r>
              <a:rPr lang="en-GB" sz="2400" b="1" u="sng" dirty="0" err="1">
                <a:solidFill>
                  <a:srgbClr val="29A6FF"/>
                </a:solidFill>
              </a:rPr>
              <a:t>vedem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ro-RO" sz="2400" b="1" u="sng" dirty="0">
                <a:solidFill>
                  <a:srgbClr val="29A6FF"/>
                </a:solidFill>
              </a:rPr>
              <a:t>cum </a:t>
            </a:r>
            <a:r>
              <a:rPr lang="en-GB" sz="2400" b="1" u="sng" dirty="0" err="1">
                <a:solidFill>
                  <a:srgbClr val="29A6FF"/>
                </a:solidFill>
              </a:rPr>
              <a:t>funcționează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definiția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350061" y="3743210"/>
                <a:ext cx="4880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>
                    <a:solidFill>
                      <a:sysClr val="windowText" lastClr="000000"/>
                    </a:solidFill>
                  </a:rPr>
                  <a:t>Calcu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lează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dacă este posibil, dat: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61" y="3743210"/>
                <a:ext cx="4880375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r="-87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B1B4404-EED1-4407-9609-2A0ACBC3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/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4F9DD7EE-F375-442B-BD30-4AEDB3D7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8" y="5246932"/>
                <a:ext cx="2331729" cy="8304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D50E3336-F225-4A2A-A713-C750FAD5F63F}"/>
              </a:ext>
            </a:extLst>
          </p:cNvPr>
          <p:cNvGrpSpPr/>
          <p:nvPr/>
        </p:nvGrpSpPr>
        <p:grpSpPr>
          <a:xfrm>
            <a:off x="9355927" y="3790552"/>
            <a:ext cx="2042169" cy="1025467"/>
            <a:chOff x="9135553" y="3790552"/>
            <a:chExt cx="1331409" cy="1025467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D0CE2183-AE87-4DBF-AFDB-1D9F6CC257A2}"/>
                </a:ext>
              </a:extLst>
            </p:cNvPr>
            <p:cNvSpPr/>
            <p:nvPr/>
          </p:nvSpPr>
          <p:spPr>
            <a:xfrm>
              <a:off x="9135553" y="3790552"/>
              <a:ext cx="1331409" cy="4143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E304C3C2-BC7A-423A-9DA1-263FA9E08982}"/>
                </a:ext>
              </a:extLst>
            </p:cNvPr>
            <p:cNvSpPr/>
            <p:nvPr/>
          </p:nvSpPr>
          <p:spPr>
            <a:xfrm>
              <a:off x="9602324" y="4169688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3B6F3BD-0464-491B-9F3B-66894410EF77}"/>
              </a:ext>
            </a:extLst>
          </p:cNvPr>
          <p:cNvGrpSpPr/>
          <p:nvPr/>
        </p:nvGrpSpPr>
        <p:grpSpPr>
          <a:xfrm>
            <a:off x="5211369" y="4816019"/>
            <a:ext cx="1748266" cy="369332"/>
            <a:chOff x="4200265" y="4773792"/>
            <a:chExt cx="174826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/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23BDC1B1-C997-4792-8BDD-ED7F75958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265" y="4773792"/>
                  <a:ext cx="78098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/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33" name="Retângulo 32">
                  <a:extLst>
                    <a:ext uri="{FF2B5EF4-FFF2-40B4-BE49-F238E27FC236}">
                      <a16:creationId xmlns:a16="http://schemas.microsoft.com/office/drawing/2014/main" id="{70A64A22-B35C-4CF8-9561-879F42FAA5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548" y="4773792"/>
                  <a:ext cx="78098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E5310702-A0C1-4698-825A-4AE41DBD5B7E}"/>
              </a:ext>
            </a:extLst>
          </p:cNvPr>
          <p:cNvCxnSpPr>
            <a:cxnSpLocks/>
          </p:cNvCxnSpPr>
          <p:nvPr/>
        </p:nvCxnSpPr>
        <p:spPr>
          <a:xfrm>
            <a:off x="4300193" y="4681254"/>
            <a:ext cx="911176" cy="1347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CBE84AF8-F392-4F26-90BF-236C3199FF23}"/>
              </a:ext>
            </a:extLst>
          </p:cNvPr>
          <p:cNvCxnSpPr>
            <a:cxnSpLocks/>
          </p:cNvCxnSpPr>
          <p:nvPr/>
        </p:nvCxnSpPr>
        <p:spPr>
          <a:xfrm flipV="1">
            <a:off x="4896296" y="5178311"/>
            <a:ext cx="1303354" cy="496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/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ln w="28575"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2E8ED31-E103-480E-B590-7ED2220F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4801334"/>
                <a:ext cx="104868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4A3431C4-9391-40BA-A7D1-67214B16CEF7}"/>
              </a:ext>
            </a:extLst>
          </p:cNvPr>
          <p:cNvSpPr/>
          <p:nvPr/>
        </p:nvSpPr>
        <p:spPr>
          <a:xfrm>
            <a:off x="7042567" y="4900043"/>
            <a:ext cx="337976" cy="19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Para a Direita 40">
            <a:extLst>
              <a:ext uri="{FF2B5EF4-FFF2-40B4-BE49-F238E27FC236}">
                <a16:creationId xmlns:a16="http://schemas.microsoft.com/office/drawing/2014/main" id="{89264017-10AE-41E8-B97F-B3AE4649EADC}"/>
              </a:ext>
            </a:extLst>
          </p:cNvPr>
          <p:cNvSpPr/>
          <p:nvPr/>
        </p:nvSpPr>
        <p:spPr>
          <a:xfrm rot="16200000">
            <a:off x="7813066" y="5393102"/>
            <a:ext cx="337976" cy="195584"/>
          </a:xfrm>
          <a:prstGeom prst="rightArrow">
            <a:avLst/>
          </a:prstGeom>
          <a:solidFill>
            <a:srgbClr val="29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/>
              <p:nvPr/>
            </p:nvSpPr>
            <p:spPr>
              <a:xfrm>
                <a:off x="7457712" y="5725168"/>
                <a:ext cx="905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/>
                  <a:t> Dimensiunea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6338EE-A399-4935-AE13-C21BD319D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12" y="5725168"/>
                <a:ext cx="905633" cy="369332"/>
              </a:xfrm>
              <a:prstGeom prst="rect">
                <a:avLst/>
              </a:prstGeom>
              <a:blipFill>
                <a:blip r:embed="rId15"/>
                <a:stretch>
                  <a:fillRect t="-8197" r="-604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25BEB0E4-B740-49A4-A407-D7BF85071089}"/>
              </a:ext>
            </a:extLst>
          </p:cNvPr>
          <p:cNvCxnSpPr>
            <a:cxnSpLocks/>
          </p:cNvCxnSpPr>
          <p:nvPr/>
        </p:nvCxnSpPr>
        <p:spPr>
          <a:xfrm>
            <a:off x="8506396" y="4968448"/>
            <a:ext cx="537313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9C7EDC10-1F57-410E-BA8A-C80E0B794643}"/>
              </a:ext>
            </a:extLst>
          </p:cNvPr>
          <p:cNvSpPr/>
          <p:nvPr/>
        </p:nvSpPr>
        <p:spPr>
          <a:xfrm>
            <a:off x="9996791" y="3790551"/>
            <a:ext cx="1401306" cy="41432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F3596D5A-3990-4F31-B041-CE39F85E5AE8}"/>
              </a:ext>
            </a:extLst>
          </p:cNvPr>
          <p:cNvSpPr/>
          <p:nvPr/>
        </p:nvSpPr>
        <p:spPr>
          <a:xfrm>
            <a:off x="10475353" y="408813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</a:rPr>
              <a:t>V</a:t>
            </a:r>
          </a:p>
        </p:txBody>
      </p:sp>
      <p:pic>
        <p:nvPicPr>
          <p:cNvPr id="76" name="Imagem 75">
            <a:extLst>
              <a:ext uri="{FF2B5EF4-FFF2-40B4-BE49-F238E27FC236}">
                <a16:creationId xmlns:a16="http://schemas.microsoft.com/office/drawing/2014/main" id="{BBF69C83-58AE-407B-9959-74DB5635B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1" name="Retângulo: Cantos Arredondados 13">
            <a:hlinkClick r:id="rId18" action="ppaction://hlinksldjump"/>
            <a:extLst>
              <a:ext uri="{FF2B5EF4-FFF2-40B4-BE49-F238E27FC236}">
                <a16:creationId xmlns:a16="http://schemas.microsoft.com/office/drawing/2014/main" id="{F36907AD-CBB2-42F5-B597-084D6EA38DD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tângulo: Cantos Arredondados 14">
            <a:hlinkClick r:id="rId19" action="ppaction://hlinksldjump"/>
            <a:extLst>
              <a:ext uri="{FF2B5EF4-FFF2-40B4-BE49-F238E27FC236}">
                <a16:creationId xmlns:a16="http://schemas.microsoft.com/office/drawing/2014/main" id="{CD3799F2-7585-4F45-AC03-F99692A6679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12">
            <a:hlinkClick r:id="rId20" action="ppaction://hlinksldjump"/>
            <a:extLst>
              <a:ext uri="{FF2B5EF4-FFF2-40B4-BE49-F238E27FC236}">
                <a16:creationId xmlns:a16="http://schemas.microsoft.com/office/drawing/2014/main" id="{D5D813B4-4979-46DB-B1B4-2CECBCC5D09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4" name="Retângulo: Cantos Arredondados 15">
            <a:hlinkClick r:id="rId21" action="ppaction://hlinksldjump"/>
            <a:extLst>
              <a:ext uri="{FF2B5EF4-FFF2-40B4-BE49-F238E27FC236}">
                <a16:creationId xmlns:a16="http://schemas.microsoft.com/office/drawing/2014/main" id="{CDEC8848-A6F8-4C34-BC2A-9107E19A3D8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3" grpId="0"/>
      <p:bldP spid="31" grpId="0"/>
      <p:bldP spid="38" grpId="0" animBg="1"/>
      <p:bldP spid="39" grpId="0" animBg="1"/>
      <p:bldP spid="41" grpId="0" animBg="1"/>
      <p:bldP spid="37" grpId="0"/>
      <p:bldP spid="74" grpId="0" animBg="1"/>
      <p:bldP spid="74" grpId="1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6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F9D9C04-3A37-4216-A3F3-F702F40441CC}"/>
              </a:ext>
            </a:extLst>
          </p:cNvPr>
          <p:cNvSpPr/>
          <p:nvPr/>
        </p:nvSpPr>
        <p:spPr>
          <a:xfrm>
            <a:off x="2163108" y="174811"/>
            <a:ext cx="9859639" cy="3254190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/>
              <p:nvPr/>
            </p:nvSpPr>
            <p:spPr>
              <a:xfrm>
                <a:off x="2398318" y="127148"/>
                <a:ext cx="9455397" cy="3354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Definiţie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și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pr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odus</a:t>
                </a:r>
                <a:r>
                  <a:rPr lang="ro-RO" sz="2400" b="1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căror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sunt determinate după urmează.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Pentru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găsi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elementul 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găsiți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(primul factor) și coloana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(al doilea factor).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Înmulțiți elementele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de pe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rând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apoi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adunați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produsele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rezultate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ca în ‘Încălzire’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BF93602-3C06-4C22-8CF7-B0172BD3D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127148"/>
                <a:ext cx="9455397" cy="3354765"/>
              </a:xfrm>
              <a:prstGeom prst="rect">
                <a:avLst/>
              </a:prstGeom>
              <a:blipFill>
                <a:blip r:embed="rId4"/>
                <a:stretch>
                  <a:fillRect l="-966" t="-1455" r="-966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5449B1D-4B80-46F8-9930-E5AB410F0353}"/>
              </a:ext>
            </a:extLst>
          </p:cNvPr>
          <p:cNvSpPr/>
          <p:nvPr/>
        </p:nvSpPr>
        <p:spPr>
          <a:xfrm>
            <a:off x="2179321" y="3628252"/>
            <a:ext cx="9859639" cy="301574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11B87F-5A85-4318-A7BE-B187F1735A9E}"/>
              </a:ext>
            </a:extLst>
          </p:cNvPr>
          <p:cNvSpPr/>
          <p:nvPr/>
        </p:nvSpPr>
        <p:spPr>
          <a:xfrm>
            <a:off x="2510239" y="3743210"/>
            <a:ext cx="4885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Să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vedem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ro-RO" sz="2400" b="1" u="sng" dirty="0">
                <a:solidFill>
                  <a:srgbClr val="29A6FF"/>
                </a:solidFill>
              </a:rPr>
              <a:t>cum </a:t>
            </a:r>
            <a:r>
              <a:rPr lang="en-GB" sz="2400" b="1" u="sng" dirty="0" err="1">
                <a:solidFill>
                  <a:srgbClr val="29A6FF"/>
                </a:solidFill>
              </a:rPr>
              <a:t>funcționează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definiția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/>
              <p:nvPr/>
            </p:nvSpPr>
            <p:spPr>
              <a:xfrm>
                <a:off x="7267171" y="3758191"/>
                <a:ext cx="4880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Calcu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lează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dacă este posibil, dat: </a:t>
                </a:r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2BAFECE-C34D-48BB-A4BF-F4364559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71" y="3758191"/>
                <a:ext cx="4880375" cy="461665"/>
              </a:xfrm>
              <a:prstGeom prst="rect">
                <a:avLst/>
              </a:prstGeom>
              <a:blipFill>
                <a:blip r:embed="rId5"/>
                <a:stretch>
                  <a:fillRect l="-1873" t="-10667" r="-87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0CE2183-AE87-4DBF-AFDB-1D9F6CC257A2}"/>
              </a:ext>
            </a:extLst>
          </p:cNvPr>
          <p:cNvSpPr/>
          <p:nvPr/>
        </p:nvSpPr>
        <p:spPr>
          <a:xfrm>
            <a:off x="2762521" y="1921305"/>
            <a:ext cx="7364979" cy="3624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249FDDAC-87E3-4B4B-8B8A-239F1CE0BEF7}"/>
              </a:ext>
            </a:extLst>
          </p:cNvPr>
          <p:cNvGrpSpPr/>
          <p:nvPr/>
        </p:nvGrpSpPr>
        <p:grpSpPr>
          <a:xfrm>
            <a:off x="9043709" y="4574353"/>
            <a:ext cx="3080523" cy="846963"/>
            <a:chOff x="9091103" y="4694926"/>
            <a:chExt cx="3080523" cy="846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/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PT" b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pt-P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pt-P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 xmlns="">
            <p:sp>
              <p:nvSpPr>
                <p:cNvPr id="49" name="Retângulo 48">
                  <a:extLst>
                    <a:ext uri="{FF2B5EF4-FFF2-40B4-BE49-F238E27FC236}">
                      <a16:creationId xmlns:a16="http://schemas.microsoft.com/office/drawing/2014/main" id="{EB615E2A-09EF-41C3-8DF5-A6E1A3CCA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103" y="4694926"/>
                  <a:ext cx="3080523" cy="8469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32DE1B22-38BA-4F57-91D4-2B6C447D9F6B}"/>
                </a:ext>
              </a:extLst>
            </p:cNvPr>
            <p:cNvGrpSpPr/>
            <p:nvPr/>
          </p:nvGrpSpPr>
          <p:grpSpPr>
            <a:xfrm>
              <a:off x="9959408" y="4800687"/>
              <a:ext cx="919534" cy="646547"/>
              <a:chOff x="9959408" y="4800687"/>
              <a:chExt cx="919534" cy="646547"/>
            </a:xfrm>
          </p:grpSpPr>
          <p:grpSp>
            <p:nvGrpSpPr>
              <p:cNvPr id="58" name="Agrupar 57">
                <a:extLst>
                  <a:ext uri="{FF2B5EF4-FFF2-40B4-BE49-F238E27FC236}">
                    <a16:creationId xmlns:a16="http://schemas.microsoft.com/office/drawing/2014/main" id="{AB8FB905-D90B-4487-B230-A798E2F34F93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7F266DC4-37C6-49B9-9CA9-9F1A6C9C6C2F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tângulo 59">
                  <a:extLst>
                    <a:ext uri="{FF2B5EF4-FFF2-40B4-BE49-F238E27FC236}">
                      <a16:creationId xmlns:a16="http://schemas.microsoft.com/office/drawing/2014/main" id="{D953008A-529B-477B-B2AD-9AA4F8500CCB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Agrupar 60">
                <a:extLst>
                  <a:ext uri="{FF2B5EF4-FFF2-40B4-BE49-F238E27FC236}">
                    <a16:creationId xmlns:a16="http://schemas.microsoft.com/office/drawing/2014/main" id="{DF9C11A3-E5B1-4423-BC74-3EEAE0902FD6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E09FC0BE-532D-4AA8-A4F7-4FE01F2578CC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BD72E785-3824-496B-B3D9-2A7D415EE1C7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EFCBB33E-1F30-4052-B615-C3653014E40B}"/>
                </a:ext>
              </a:extLst>
            </p:cNvPr>
            <p:cNvGrpSpPr/>
            <p:nvPr/>
          </p:nvGrpSpPr>
          <p:grpSpPr>
            <a:xfrm>
              <a:off x="10932557" y="4804861"/>
              <a:ext cx="919534" cy="646547"/>
              <a:chOff x="9959408" y="4800687"/>
              <a:chExt cx="919534" cy="646547"/>
            </a:xfrm>
          </p:grpSpPr>
          <p:grpSp>
            <p:nvGrpSpPr>
              <p:cNvPr id="67" name="Agrupar 66">
                <a:extLst>
                  <a:ext uri="{FF2B5EF4-FFF2-40B4-BE49-F238E27FC236}">
                    <a16:creationId xmlns:a16="http://schemas.microsoft.com/office/drawing/2014/main" id="{5629F320-76ED-4904-BA03-7A4ED3DC6A4E}"/>
                  </a:ext>
                </a:extLst>
              </p:cNvPr>
              <p:cNvGrpSpPr/>
              <p:nvPr/>
            </p:nvGrpSpPr>
            <p:grpSpPr>
              <a:xfrm>
                <a:off x="10446942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71" name="Retângulo 70">
                  <a:extLst>
                    <a:ext uri="{FF2B5EF4-FFF2-40B4-BE49-F238E27FC236}">
                      <a16:creationId xmlns:a16="http://schemas.microsoft.com/office/drawing/2014/main" id="{F89484D3-B560-4587-AA28-91ABD27C3C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tângulo 71">
                  <a:extLst>
                    <a:ext uri="{FF2B5EF4-FFF2-40B4-BE49-F238E27FC236}">
                      <a16:creationId xmlns:a16="http://schemas.microsoft.com/office/drawing/2014/main" id="{889C4189-2CFA-40D2-8DD4-626DCAE5C93E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34082A7A-067D-46CE-B221-741E076253D5}"/>
                  </a:ext>
                </a:extLst>
              </p:cNvPr>
              <p:cNvGrpSpPr/>
              <p:nvPr/>
            </p:nvGrpSpPr>
            <p:grpSpPr>
              <a:xfrm>
                <a:off x="9959408" y="4800687"/>
                <a:ext cx="432000" cy="646547"/>
                <a:chOff x="9959408" y="4800687"/>
                <a:chExt cx="432000" cy="646547"/>
              </a:xfrm>
            </p:grpSpPr>
            <p:sp>
              <p:nvSpPr>
                <p:cNvPr id="69" name="Retângulo 68">
                  <a:extLst>
                    <a:ext uri="{FF2B5EF4-FFF2-40B4-BE49-F238E27FC236}">
                      <a16:creationId xmlns:a16="http://schemas.microsoft.com/office/drawing/2014/main" id="{30162604-DB40-45EB-9FE9-B74C840001E2}"/>
                    </a:ext>
                  </a:extLst>
                </p:cNvPr>
                <p:cNvSpPr/>
                <p:nvPr/>
              </p:nvSpPr>
              <p:spPr>
                <a:xfrm>
                  <a:off x="9959408" y="4800687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tângulo 69">
                  <a:extLst>
                    <a:ext uri="{FF2B5EF4-FFF2-40B4-BE49-F238E27FC236}">
                      <a16:creationId xmlns:a16="http://schemas.microsoft.com/office/drawing/2014/main" id="{9B5C19BD-BA11-475C-9835-E54B6E07BD82}"/>
                    </a:ext>
                  </a:extLst>
                </p:cNvPr>
                <p:cNvSpPr/>
                <p:nvPr/>
              </p:nvSpPr>
              <p:spPr>
                <a:xfrm>
                  <a:off x="9959408" y="5159234"/>
                  <a:ext cx="432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/>
              <p:nvPr/>
            </p:nvSpPr>
            <p:spPr>
              <a:xfrm>
                <a:off x="4511102" y="4369057"/>
                <a:ext cx="360577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Pentru a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găsi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elemental de pe rând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13CE5692-76E1-4315-A856-1A720318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02" y="4369057"/>
                <a:ext cx="3605770" cy="369332"/>
              </a:xfrm>
              <a:prstGeom prst="rect">
                <a:avLst/>
              </a:prstGeom>
              <a:blipFill>
                <a:blip r:embed="rId11"/>
                <a:stretch>
                  <a:fillRect l="-1351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250E7149-4962-4A3B-8FE6-2A335E6D58B0}"/>
              </a:ext>
            </a:extLst>
          </p:cNvPr>
          <p:cNvSpPr/>
          <p:nvPr/>
        </p:nvSpPr>
        <p:spPr>
          <a:xfrm>
            <a:off x="10885163" y="5047680"/>
            <a:ext cx="432000" cy="278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Conexão reta unidirecional 51">
            <a:extLst>
              <a:ext uri="{FF2B5EF4-FFF2-40B4-BE49-F238E27FC236}">
                <a16:creationId xmlns:a16="http://schemas.microsoft.com/office/drawing/2014/main" id="{6A7B6160-4FCF-410C-957A-FCA61CA0704B}"/>
              </a:ext>
            </a:extLst>
          </p:cNvPr>
          <p:cNvCxnSpPr>
            <a:cxnSpLocks/>
          </p:cNvCxnSpPr>
          <p:nvPr/>
        </p:nvCxnSpPr>
        <p:spPr>
          <a:xfrm>
            <a:off x="9197059" y="5246932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3A494258-8A56-4754-9B85-615BF0BED8A5}"/>
              </a:ext>
            </a:extLst>
          </p:cNvPr>
          <p:cNvCxnSpPr>
            <a:cxnSpLocks/>
          </p:cNvCxnSpPr>
          <p:nvPr/>
        </p:nvCxnSpPr>
        <p:spPr>
          <a:xfrm rot="16200000">
            <a:off x="10828063" y="5667161"/>
            <a:ext cx="4916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/>
              <p:nvPr/>
            </p:nvSpPr>
            <p:spPr>
              <a:xfrm>
                <a:off x="7978432" y="4366729"/>
                <a:ext cx="18256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ysClr val="windowText" lastClr="000000"/>
                    </a:solidFill>
                  </a:rPr>
                  <a:t>și coloană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7E820DCE-BF92-480F-AF9D-39A42CBB0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432" y="4366729"/>
                <a:ext cx="1825628" cy="369332"/>
              </a:xfrm>
              <a:prstGeom prst="rect">
                <a:avLst/>
              </a:prstGeom>
              <a:blipFill>
                <a:blip r:embed="rId12"/>
                <a:stretch>
                  <a:fillRect l="-30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/>
              <p:nvPr/>
            </p:nvSpPr>
            <p:spPr>
              <a:xfrm>
                <a:off x="4545031" y="4665132"/>
                <a:ext cx="4360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o-RO" dirty="0">
                    <a:solidFill>
                      <a:sysClr val="windowText" lastClr="000000"/>
                    </a:solidFill>
                  </a:rPr>
                  <a:t>găsiți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dirty="0" err="1">
                    <a:solidFill>
                      <a:sysClr val="windowText" lastClr="000000"/>
                    </a:solidFill>
                  </a:rPr>
                  <a:t>ul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b="1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din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(primul factor)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E444DE28-AF29-40B2-8FB6-6859CD6F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1" y="4665132"/>
                <a:ext cx="4360874" cy="369332"/>
              </a:xfrm>
              <a:prstGeom prst="rect">
                <a:avLst/>
              </a:prstGeom>
              <a:blipFill>
                <a:blip r:embed="rId13"/>
                <a:stretch>
                  <a:fillRect l="-1259" t="-8197" r="-42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3E9024D-9E55-481E-855D-251CE7037EED}"/>
              </a:ext>
            </a:extLst>
          </p:cNvPr>
          <p:cNvSpPr/>
          <p:nvPr/>
        </p:nvSpPr>
        <p:spPr>
          <a:xfrm>
            <a:off x="2720374" y="2286094"/>
            <a:ext cx="4194776" cy="36246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96148C33-153B-4DB7-A44B-6A555BC6AE90}"/>
              </a:ext>
            </a:extLst>
          </p:cNvPr>
          <p:cNvSpPr/>
          <p:nvPr/>
        </p:nvSpPr>
        <p:spPr>
          <a:xfrm>
            <a:off x="10169646" y="1921305"/>
            <a:ext cx="1635051" cy="37326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2707FC2B-84CF-41A2-8C37-844039E3EFBD}"/>
              </a:ext>
            </a:extLst>
          </p:cNvPr>
          <p:cNvSpPr/>
          <p:nvPr/>
        </p:nvSpPr>
        <p:spPr>
          <a:xfrm>
            <a:off x="3141164" y="4670134"/>
            <a:ext cx="933966" cy="288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/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3E196851-BA96-4A99-8CB0-B248D3A8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39" y="4404127"/>
                <a:ext cx="1759777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5A8B1B5-CB1A-48CD-8AD5-04A58CF06030}"/>
              </a:ext>
            </a:extLst>
          </p:cNvPr>
          <p:cNvSpPr/>
          <p:nvPr/>
        </p:nvSpPr>
        <p:spPr>
          <a:xfrm>
            <a:off x="7224257" y="2298747"/>
            <a:ext cx="4580440" cy="3542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/>
              <p:nvPr/>
            </p:nvSpPr>
            <p:spPr>
              <a:xfrm>
                <a:off x="4546201" y="4957006"/>
                <a:ext cx="43182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coloan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din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(al doilea factor)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29D43D1F-F256-40C2-BCAB-A3D62E8D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01" y="4957006"/>
                <a:ext cx="4318233" cy="369332"/>
              </a:xfrm>
              <a:prstGeom prst="rect">
                <a:avLst/>
              </a:prstGeom>
              <a:blipFill>
                <a:blip r:embed="rId15"/>
                <a:stretch>
                  <a:fillRect l="-1271" t="-8197" r="-8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37405BC4-66F6-46E7-BF13-03564B2FCC95}"/>
              </a:ext>
            </a:extLst>
          </p:cNvPr>
          <p:cNvSpPr/>
          <p:nvPr/>
        </p:nvSpPr>
        <p:spPr>
          <a:xfrm rot="5400000">
            <a:off x="3528433" y="5572846"/>
            <a:ext cx="829167" cy="3251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/>
              <p:nvPr/>
            </p:nvSpPr>
            <p:spPr>
              <a:xfrm>
                <a:off x="2336070" y="5319502"/>
                <a:ext cx="2331729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 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3833DDB-B965-4894-95D8-7EF565460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070" y="5319502"/>
                <a:ext cx="2331729" cy="8304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CC3FBBC9-362C-40E1-A645-77D5A3745046}"/>
              </a:ext>
            </a:extLst>
          </p:cNvPr>
          <p:cNvSpPr/>
          <p:nvPr/>
        </p:nvSpPr>
        <p:spPr>
          <a:xfrm>
            <a:off x="2720375" y="2642014"/>
            <a:ext cx="9084322" cy="74615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FC23345-A627-4B59-84BA-0DEEE428AF2B}"/>
              </a:ext>
            </a:extLst>
          </p:cNvPr>
          <p:cNvGrpSpPr/>
          <p:nvPr/>
        </p:nvGrpSpPr>
        <p:grpSpPr>
          <a:xfrm>
            <a:off x="4737369" y="5467628"/>
            <a:ext cx="5962385" cy="921002"/>
            <a:chOff x="4737370" y="5467628"/>
            <a:chExt cx="5352031" cy="921002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11EACB48-65C1-44C6-9FDC-B60B67AFF13B}"/>
                </a:ext>
              </a:extLst>
            </p:cNvPr>
            <p:cNvGrpSpPr/>
            <p:nvPr/>
          </p:nvGrpSpPr>
          <p:grpSpPr>
            <a:xfrm>
              <a:off x="4855674" y="5467628"/>
              <a:ext cx="5064910" cy="904372"/>
              <a:chOff x="4855674" y="5467628"/>
              <a:chExt cx="5064910" cy="9043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/>
                  <p:nvPr/>
                </p:nvSpPr>
                <p:spPr>
                  <a:xfrm>
                    <a:off x="4855674" y="5467628"/>
                    <a:ext cx="506491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Înmulțiți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ro-RO" dirty="0">
                        <a:solidFill>
                          <a:sysClr val="windowText" lastClr="000000"/>
                        </a:solidFill>
                      </a:rPr>
                      <a:t>elementele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corespunzătoare din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rând</a:t>
                    </a:r>
                    <a:r>
                      <a:rPr lang="ro-RO" dirty="0" err="1">
                        <a:solidFill>
                          <a:sysClr val="windowText" lastClr="000000"/>
                        </a:solidFill>
                      </a:rPr>
                      <a:t>ul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GB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și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coloan</a:t>
                    </a:r>
                    <a:r>
                      <a:rPr lang="ro-RO" dirty="0">
                        <a:solidFill>
                          <a:sysClr val="windowText" lastClr="000000"/>
                        </a:solidFill>
                      </a:rPr>
                      <a:t>a          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, și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apoi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</a:t>
                    </a:r>
                    <a:r>
                      <a:rPr lang="ro-RO" dirty="0">
                        <a:solidFill>
                          <a:sysClr val="windowText" lastClr="000000"/>
                        </a:solidFill>
                      </a:rPr>
                      <a:t>adunați </a:t>
                    </a:r>
                    <a:r>
                      <a:rPr lang="en-GB" dirty="0" err="1">
                        <a:solidFill>
                          <a:sysClr val="windowText" lastClr="000000"/>
                        </a:solidFill>
                      </a:rPr>
                      <a:t>produsele</a:t>
                    </a:r>
                    <a:r>
                      <a:rPr lang="en-GB" dirty="0">
                        <a:solidFill>
                          <a:sysClr val="windowText" lastClr="000000"/>
                        </a:solidFill>
                      </a:rPr>
                      <a:t> rezultate.</a:t>
                    </a:r>
                    <a:endParaRPr lang="en-GB" dirty="0"/>
                  </a:p>
                </p:txBody>
              </p:sp>
            </mc:Choice>
            <mc:Fallback xmlns="">
              <p:sp>
                <p:nvSpPr>
                  <p:cNvPr id="25" name="Retângulo 24">
                    <a:extLst>
                      <a:ext uri="{FF2B5EF4-FFF2-40B4-BE49-F238E27FC236}">
                        <a16:creationId xmlns:a16="http://schemas.microsoft.com/office/drawing/2014/main" id="{ED392995-8E16-463C-8CFF-C4CBFFBD1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5674" y="5467628"/>
                    <a:ext cx="5064910" cy="64633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973"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B7AB48B0-BC55-4EE9-8751-922E5BE8C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44540" y="5738966"/>
                <a:ext cx="502133" cy="633034"/>
              </a:xfrm>
              <a:prstGeom prst="rect">
                <a:avLst/>
              </a:prstGeom>
            </p:spPr>
          </p:pic>
        </p:grpSp>
        <p:sp>
          <p:nvSpPr>
            <p:cNvPr id="84" name="Retângulo: Cantos Arredondados 83">
              <a:extLst>
                <a:ext uri="{FF2B5EF4-FFF2-40B4-BE49-F238E27FC236}">
                  <a16:creationId xmlns:a16="http://schemas.microsoft.com/office/drawing/2014/main" id="{10069D57-5F40-41FE-8135-E0C30115DE90}"/>
                </a:ext>
              </a:extLst>
            </p:cNvPr>
            <p:cNvSpPr/>
            <p:nvPr/>
          </p:nvSpPr>
          <p:spPr>
            <a:xfrm>
              <a:off x="4737370" y="5482609"/>
              <a:ext cx="5352031" cy="906021"/>
            </a:xfrm>
            <a:prstGeom prst="roundRect">
              <a:avLst/>
            </a:prstGeom>
            <a:noFill/>
            <a:ln w="28575"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5" name="Imagem 84">
            <a:extLst>
              <a:ext uri="{FF2B5EF4-FFF2-40B4-BE49-F238E27FC236}">
                <a16:creationId xmlns:a16="http://schemas.microsoft.com/office/drawing/2014/main" id="{C21C2F50-B27E-4BBB-88C8-5D5B00C9F6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6" name="Retângulo: Cantos Arredondados 13">
            <a:hlinkClick r:id="rId20" action="ppaction://hlinksldjump"/>
            <a:extLst>
              <a:ext uri="{FF2B5EF4-FFF2-40B4-BE49-F238E27FC236}">
                <a16:creationId xmlns:a16="http://schemas.microsoft.com/office/drawing/2014/main" id="{CAEA9EEC-0318-4BA9-A820-2D244D1EED5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Încălz</a:t>
            </a:r>
            <a:r>
              <a:rPr lang="ro-RO" b="1" dirty="0" err="1">
                <a:solidFill>
                  <a:schemeClr val="tx1"/>
                </a:solidFill>
              </a:rPr>
              <a:t>irea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Retângulo: Cantos Arredondados 14">
            <a:hlinkClick r:id="rId21" action="ppaction://hlinksldjump"/>
            <a:extLst>
              <a:ext uri="{FF2B5EF4-FFF2-40B4-BE49-F238E27FC236}">
                <a16:creationId xmlns:a16="http://schemas.microsoft.com/office/drawing/2014/main" id="{8717FA7E-3D91-4AC8-9024-5EB9F2404FD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Înmulțirea</a:t>
            </a:r>
            <a:r>
              <a:rPr lang="en-GB" b="1" dirty="0">
                <a:solidFill>
                  <a:schemeClr val="tx1"/>
                </a:solidFill>
              </a:rPr>
              <a:t> 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4" name="Retângulo: Cantos Arredondados 12">
            <a:hlinkClick r:id="rId22" action="ppaction://hlinksldjump"/>
            <a:extLst>
              <a:ext uri="{FF2B5EF4-FFF2-40B4-BE49-F238E27FC236}">
                <a16:creationId xmlns:a16="http://schemas.microsoft.com/office/drawing/2014/main" id="{55B11955-DF93-47BA-AB99-48F8201C85A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</a:t>
            </a:r>
            <a:r>
              <a:rPr lang="ro-RO" sz="2000" b="1" dirty="0">
                <a:solidFill>
                  <a:schemeClr val="tx1"/>
                </a:solidFill>
              </a:rPr>
              <a:t>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15">
            <a:hlinkClick r:id="rId23" action="ppaction://hlinksldjump"/>
            <a:extLst>
              <a:ext uri="{FF2B5EF4-FFF2-40B4-BE49-F238E27FC236}">
                <a16:creationId xmlns:a16="http://schemas.microsoft.com/office/drawing/2014/main" id="{AED80A4A-23D0-49DE-BB4A-F9B04FDECF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Proprietățile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înmulțirii </a:t>
            </a:r>
            <a:r>
              <a:rPr lang="en-GB" b="1" dirty="0">
                <a:solidFill>
                  <a:schemeClr val="tx1"/>
                </a:solidFill>
              </a:rPr>
              <a:t>matric</a:t>
            </a:r>
            <a:r>
              <a:rPr lang="ro-RO" b="1" dirty="0" err="1">
                <a:solidFill>
                  <a:schemeClr val="tx1"/>
                </a:solidFill>
              </a:rPr>
              <a:t>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9" grpId="0" animBg="1"/>
      <p:bldP spid="22" grpId="0"/>
      <p:bldP spid="22" grpId="1"/>
      <p:bldP spid="23" grpId="0"/>
      <p:bldP spid="23" grpId="1"/>
      <p:bldP spid="64" grpId="0" animBg="1"/>
      <p:bldP spid="64" grpId="1" animBg="1"/>
      <p:bldP spid="76" grpId="0" animBg="1"/>
      <p:bldP spid="76" grpId="1" animBg="1"/>
      <p:bldP spid="77" grpId="0" animBg="1"/>
      <p:bldP spid="79" grpId="0" animBg="1"/>
      <p:bldP spid="24" grpId="0"/>
      <p:bldP spid="24" grpId="1"/>
      <p:bldP spid="80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4X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Dhe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4X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OF7HThlYqJRzAwAAogwAACEAAAB1bml2ZXJzYWwvZmxhc2hfc2tpbl9zZXR0aW5ncy54bWyVV11vGjsQfc+vQPQ9tCS9NNIGiQCVokub6CY37152ACtee2V7Sfn3HX/t2rBbaFAkPHOOPR/H4yRT75QP9iAVFfx+OB5OrwaDbF1LCVy/QlkxomGQEwWPxf3w+/+r1XDkIIIJ+QJaU75VxhJsA4rAvNZa8Ou14Br3ueZCloQNp5++259sZJHnWALDupSzIWtoj/k6/vawuIjiz7h9mCzmd32EtSgrwg8rsRXXOVm/b6WoeWFCuzGfPtruUIFklL+fjYhRpR81lElMyy/L8XJ8GaWSoBSYkO4Ws/Hsn7MsRnJgTfaT22+3sws57VF/bswRbU8V1ZY2GU9uJrd9tIpsIS3yfLn4srjpx3PcPe3KH+NyBA2/9NnMUfwHkH+1uajq6m80UkmxNQU94kzM5yyHCVLg9UPC4s58zhJMQuags4JUjBbYBiELJ8XP5tMH7qul/xoPiczcbSnYs2nC0fQwCskZTLWsIRuFlfOpnfh4qjVepuCPLS3mGRN8JrWC6YYw5WGtsQX+Bx+UF9Fe3tAi3gSrS5i7eCNgam/x8/mDnSvxyY0tilDC3hvbPSNji/yJZT1BRsYW+WK69cTZ4QR+7HGcoIcH4psZVd9Hn5Qf3cAJLkPBwip4zVErc81VdLY3BEwpCphaXb3SEkzfspG1uZhGJ0FlnOzplmh8mH4YXH6w2ahsdOTwUusWVqapZtClt7WopcJg0P2WJt/hcRT3cqiZXsFGB3RqbLtinotYDHZ9dbbY4ZCmcG490Pia3A9LIt9BvgrB1HDgeXgDsejuXT5lmHmNrynIR74RF3K40BDvb+PsAwt3Cy+FE63JeldiSH0ZNCV1ne1uYOaP7eosr8sc5BIFQSEoMrU53I5udwx/9RuFDyhSQo/TMfUOt+OENoKPDF4BQOR6F66DWzhPWTNNGewhTJXIYBPuyyxTKP+ufI26Uk1GlosE6YdQK5RkfiaODsIbxiXScRY7LtC8JrmymSUjJcz3KJZk5IdBadQaz0i79lJKdkZ/VwmxWUk9Sa3FiyZS+03btU+e7GHGaWlHEDrMcSHGDpcjMSEqXxjrDIwTexuDebiazZojOjx9FDNpp+MuivUcj9lXvKDTjQSIR6w1XkWPwL9wyAWRxc8GkrwKHW7Hxhzx4bQTW5liPuEfn9kosroGNa3A7/i/yfQ3UEsDBBQAAgAIADhe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Dhex06UmawHtwEAAH4GAAAfAAAAdW5pdmVyc2FsL2h0bWxfc2tpbl9zZXR0aW5ncy5qc42UwU/CMBTG7/wVZF4N0YFOvAHDhISDidyMh248xkLX17QFRcP/7joEu+5NWS/rl1++1/e2fl+dbvkEadB97H5V79X+ub6vNLCaUVu4ruu8RS+sHmieL2GRF8BzAYGH7CyyYlzDWT/8IpRzICrXZP9ifbVjGCBBy3MBR1QEqAltR2jvhPZBFfk8gR2nq2NHzpyTrTEoeikKA8L0BKqCVUxw9VQ9boMejDtQ/6ArlkLN9C58GMet5K/jYBzFk6HLpVhIJvZzzLCXsHSTKdyK5U/9vl0uvd5LUOUX37SV5bk2MwOFX3h6Ow2nYTspFWgNP3WH8Sgc3ZMwZwlwt6Fo8DAY/YHWjJsD9ehdrnNzoqMw6kcDl5Ysg8aUJtP4Nu7XMVF6NabZKH7kDHyYtmYkZ3tQl1ih3MoLPqBUmNmJNNHILhLlyJa5yI5cPLSL5OxhrW3bv1FFRi9BtTz/FTd2uUxjGLVrht41WxO3tmgLlwuSwZCXW3tV51QucEqk6iIFknnmpejpOMbPGrt/LRtnagNqgcjL+LSfBXQZJ6BmYoVWYMawdF2UWtnQmxsV5NnTi7v0z9k5fANQSwMEFAACAAgAOF7HTpQTsyJpAAAAbgAAABwAAAB1bml2ZXJzYWwvbG9jYWxfc2V0dGluZ3MueG1sDcwxDoMwDEDRnVNY3int1oHAxlaW0gNYxEWRHBuRgOD2ZPvD02/7MwocvKVg6vD1eCKwzuaDLg5/01C/EVIm9SSm7FANoe+qVmwm+XLOBSZYhS7eJo4lMo8Uixx2EajhU17/wB6brroBUEsDBBQAAgAIADlex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5Xsd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4XsdOkEkmJSgFAAD2EwAAHQAAAAAAAAABAAAAAADMEwAAdW5pdmVyc2FsL2NvbW1vbl9tZXNzYWdlcy5sbmdQSwECAAAUAAIACAA4XsdOZrKi1aUAAACDAQAALgAAAAAAAAABAAAAAAAvGQAAdW5pdmVyc2FsL3BsYXliYWNrX2FuZF9uYXZpZ2F0aW9uX3NldHRpbmdzLnhtbFBLAQIAABQAAgAIADhex07QvS+0TgQAAIcVAAAnAAAAAAAAAAEAAAAAACAaAAB1bml2ZXJzYWwvZmxhc2hfcHVibGlzaGluZ19zZXR0aW5ncy54bWxQSwECAAAUAAIACAA4XsdOGViolHMDAACiDAAAIQAAAAAAAAABAAAAAACzHgAAdW5pdmVyc2FsL2ZsYXNoX3NraW5fc2V0dGluZ3MueG1sUEsBAgAAFAACAAgAOF7HTuZFxhFIBAAAERUAACYAAAAAAAAAAQAAAAAAZSIAAHVuaXZlcnNhbC9odG1sX3B1Ymxpc2hpbmdfc2V0dGluZ3MueG1sUEsBAgAAFAACAAgAOF7HTpSZrAe3AQAAfgYAAB8AAAAAAAAAAQAAAAAA8SYAAHVuaXZlcnNhbC9odG1sX3NraW5fc2V0dGluZ3MuanNQSwECAAAUAAIACAA4XsdOlBOzImkAAABuAAAAHAAAAAAAAAABAAAAAADlKAAAdW5pdmVyc2FsL2xvY2FsX3NldHRpbmdzLnhtbFBLAQIAABQAAgAIADlex06D5MijhQoAAMAZAAAXAAAAAAAAAAAAAAAAAIgpAAB1bml2ZXJzYWwvdW5pdmVyc2FsLnBuZ1BLAQIAABQAAgAIADlex07lZcaxSwAAAGoAAAAbAAAAAAAAAAEAAAAAAEI0AAB1bml2ZXJzYWwvdW5pdmVyc2FsLnBuZy54bWxQSwUGAAAAABIAEgBWBQAAxjQAAAAA"/>
  <p:tag name="ISPRING_UUID" val="{111F715D-A069-4C12-95BA-119A5BC3EC72}"/>
  <p:tag name="ISPRING_RESOURCE_FOLDER" val="D:\01 UTCN\Proiecte\EngiMath - Erasmus+ 2018\IO2\Lessons RO\Lectia 6\Lesson_06_Q2_ro\"/>
  <p:tag name="ISPRING_PRESENTATION_PATH" val="D:\01 UTCN\Proiecte\EngiMath - Erasmus+ 2018\IO2\Lessons RO\Lectia 6\Lesson_06_Q2_ro.pptx"/>
  <p:tag name="ISPRING_SCREEN_RECS_UPDATED" val="D:\01 UTCN\Proiecte\EngiMath - Erasmus+ 2018\IO2\Lessons RO\Lectia 6\Lesson_06_Q2_ro\"/>
  <p:tag name="ISPRING_LMS_API_VERSION" val="SCORM 2004 (2nd edition)"/>
  <p:tag name="ISPRING_OUTPUT_FOLDER" val="[[&quot;\u001FbXf{557BFDBB-85A6-4C55-A8DA-FA0B8F73756A}&quot;,&quot;D:\\01 UTCN\\Proiecte\\EngiMath - Erasmus+ 2018\\IO2\\Lessons RO\\Lectia 6&quot;],[&quot;*\uFFFD\uFFFD\uFFFD{BB4CDCA5-F38E-475C-8C53-186BBAA01A72}&quot;,&quot;C:\\Users\\filom\\Documents\\ENGIMATH\\LESSONS\\MATRICES\\LESSO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Inmultirea matricilor - Fundamente teoretice 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Inmultirea matricilor - Fundamente teoretice 20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S0u029LpDAUl70bCKz4g&quot;,&quot;gi&quot;:&quot;uzOZGi5iumZKPXSrEDZTTA&quot;,&quot;ti&quot;:&quot;characters&quot;,&quot;vs&quot;:{&quot;f&quot;:[1547,708,529],&quot;i&quot;:{&quot;d&quot;:&quot;L0S0u029LpDAUl70bCKz4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],&quot;i&quot;:{&quot;d&quot;:&quot;2GV9JvYfjlTIuBXAhIpw2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01 UTCN\Proiecte\EngiMath - Erasmus+ 2018\IO2\Lessons RO\Lectia 6\Lesson_06_Q2_ro\quiz\quiz2.quiz"/>
  <p:tag name="ISPRING_QUIZ_RELATIVE_PATH" val="Lesson_06_Q2_ro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GV9JvYfjlTIuBXAhIpw2A&quot;,&quot;gi&quot;:&quot;uzOZGi5iumZKPXSrEDZTTA&quot;,&quot;ti&quot;:&quot;characters&quot;,&quot;vs&quot;:{&quot;f&quot;:[1547,708,544],&quot;i&quot;:{&quot;d&quot;:&quot;2GV9JvYfjlTIuBXAhIpw2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01 UTCN\Proiecte\EngiMath - Erasmus+ 2018\IO2\Lessons RO\Lectia 6\Lesson_06_Q2_ro\quiz\quiz3.quiz"/>
  <p:tag name="ISPRING_QUIZ_RELATIVE_PATH" val="Lesson_06_Q2_ro\quiz\quiz3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6bKjcNb5RTM3XvXLVuJwHQ&quot;,&quot;gi&quot;:&quot;uzOZGi5iumZKPXSrEDZTTA&quot;,&quot;ti&quot;:&quot;characters&quot;,&quot;vs&quot;:{&quot;f&quot;:[1547,501],&quot;i&quot;:{&quot;d&quot;:&quot;6bKjcNb5RTM3XvXLVuJwH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8817</TotalTime>
  <Words>2000</Words>
  <Application>Microsoft Office PowerPoint</Application>
  <PresentationFormat>Widescreen</PresentationFormat>
  <Paragraphs>279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Inmultirea matricilor - Fundamente teoretice 2021</dc:title>
  <dc:creator>Filomena Soares</dc:creator>
  <cp:lastModifiedBy>Vlad Bocanet</cp:lastModifiedBy>
  <cp:revision>315</cp:revision>
  <dcterms:created xsi:type="dcterms:W3CDTF">2019-03-25T06:42:45Z</dcterms:created>
  <dcterms:modified xsi:type="dcterms:W3CDTF">2021-03-24T20:49:38Z</dcterms:modified>
</cp:coreProperties>
</file>