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75" r:id="rId2"/>
    <p:sldId id="277" r:id="rId3"/>
    <p:sldId id="286" r:id="rId4"/>
    <p:sldId id="284" r:id="rId5"/>
    <p:sldId id="278" r:id="rId6"/>
    <p:sldId id="287" r:id="rId7"/>
    <p:sldId id="285" r:id="rId8"/>
    <p:sldId id="279" r:id="rId9"/>
    <p:sldId id="283" r:id="rId10"/>
  </p:sldIdLst>
  <p:sldSz cx="12192000" cy="6858000"/>
  <p:notesSz cx="6858000" cy="9144000"/>
  <p:custDataLst>
    <p:tags r:id="rId12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2B8E"/>
    <a:srgbClr val="DEDCE1"/>
    <a:srgbClr val="F25E4F"/>
    <a:srgbClr val="29A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7FB2EC-2899-4D7E-896D-DE5BA9CD4DAF}" v="2" dt="2025-05-03T21:44:16.2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5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360" y="72"/>
      </p:cViewPr>
      <p:guideLst>
        <p:guide orient="horz" pos="2160"/>
        <p:guide pos="44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ena Safiulina" userId="46398a00-a311-4d71-ab86-ad085cba44dd" providerId="ADAL" clId="{377FB2EC-2899-4D7E-896D-DE5BA9CD4DAF}"/>
    <pc:docChg chg="custSel modSld">
      <pc:chgData name="Elena Safiulina" userId="46398a00-a311-4d71-ab86-ad085cba44dd" providerId="ADAL" clId="{377FB2EC-2899-4D7E-896D-DE5BA9CD4DAF}" dt="2025-05-03T21:44:22.463" v="4" actId="1076"/>
      <pc:docMkLst>
        <pc:docMk/>
      </pc:docMkLst>
      <pc:sldChg chg="addSp delSp modSp mod delAnim">
        <pc:chgData name="Elena Safiulina" userId="46398a00-a311-4d71-ab86-ad085cba44dd" providerId="ADAL" clId="{377FB2EC-2899-4D7E-896D-DE5BA9CD4DAF}" dt="2025-05-03T21:29:12.377" v="2" actId="1076"/>
        <pc:sldMkLst>
          <pc:docMk/>
          <pc:sldMk cId="214730274" sldId="275"/>
        </pc:sldMkLst>
        <pc:picChg chg="add mod">
          <ac:chgData name="Elena Safiulina" userId="46398a00-a311-4d71-ab86-ad085cba44dd" providerId="ADAL" clId="{377FB2EC-2899-4D7E-896D-DE5BA9CD4DAF}" dt="2025-05-03T21:29:12.377" v="2" actId="1076"/>
          <ac:picMkLst>
            <pc:docMk/>
            <pc:sldMk cId="214730274" sldId="275"/>
            <ac:picMk id="2" creationId="{2B028BB0-8F10-47CA-933C-A4E39113FC17}"/>
          </ac:picMkLst>
        </pc:picChg>
        <pc:picChg chg="del">
          <ac:chgData name="Elena Safiulina" userId="46398a00-a311-4d71-ab86-ad085cba44dd" providerId="ADAL" clId="{377FB2EC-2899-4D7E-896D-DE5BA9CD4DAF}" dt="2025-05-03T21:29:07.415" v="0" actId="478"/>
          <ac:picMkLst>
            <pc:docMk/>
            <pc:sldMk cId="214730274" sldId="275"/>
            <ac:picMk id="12" creationId="{2B028BB0-8F10-47CA-933C-A4E39113FC17}"/>
          </ac:picMkLst>
        </pc:picChg>
      </pc:sldChg>
      <pc:sldChg chg="addSp modSp mod">
        <pc:chgData name="Elena Safiulina" userId="46398a00-a311-4d71-ab86-ad085cba44dd" providerId="ADAL" clId="{377FB2EC-2899-4D7E-896D-DE5BA9CD4DAF}" dt="2025-05-03T21:44:22.463" v="4" actId="1076"/>
        <pc:sldMkLst>
          <pc:docMk/>
          <pc:sldMk cId="2434340358" sldId="283"/>
        </pc:sldMkLst>
        <pc:picChg chg="add mod">
          <ac:chgData name="Elena Safiulina" userId="46398a00-a311-4d71-ab86-ad085cba44dd" providerId="ADAL" clId="{377FB2EC-2899-4D7E-896D-DE5BA9CD4DAF}" dt="2025-05-03T21:44:22.463" v="4" actId="1076"/>
          <ac:picMkLst>
            <pc:docMk/>
            <pc:sldMk cId="2434340358" sldId="283"/>
            <ac:picMk id="2" creationId="{03C33967-3BCB-4A3B-AB85-4AE594A3466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62C76-F21B-46E4-9A5E-C6DEC3B14639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BDBD3-B502-479F-AE9E-6BC9D244DDCC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0118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33492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1726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56505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29105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8023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85135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20314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55601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25775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3A851-915A-43EC-AE8C-0786A67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9921D8-2575-43B3-9702-EC5AE7754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94AA227-2A47-4571-9414-5392D37A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22807B-7CE4-45E1-8607-852463B6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BB055A6-3B83-4C9E-9C3D-FC7756AF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750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404E8-E597-4C07-BB74-BF4D4CAD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B3A1759-C42D-484F-B6FE-5211FB4DD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3620816-20D3-4CA5-BACC-8369C208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EF7277-356C-4899-9171-6C916EC2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4B7C42C-48DF-41DF-A1E8-DBC4C691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2812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A42FF2-B970-4361-9457-7007ADCA6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4C938BA-B64D-4730-871B-5A68C9D4B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99BFCE-1D6D-4AB6-870D-C1993FBC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EE43DC9-BED3-435E-B505-C9F7C1AB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1CFC6B0-1AC4-42B4-9FCF-725358EB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50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3C48F-9E82-42D0-A518-EEF039F4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F007266-2652-47EB-8EEB-7DE66998E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99E9F49-C207-41BE-B3F7-8493B26E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7315FC7-1635-476B-9000-0E22AF78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E9EC9F1-6CD2-41B7-AD66-5DC30909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5768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4885C-EAEC-41F3-A2CA-04EAD4B3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6AECBF7-9FA9-4769-B113-B72AC75F4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FC92701-187A-4974-B8D5-2BEA676D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C6466A5-3CC2-430E-8467-097DFBD2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397F6-31CB-4F08-BF99-9FB694DE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5870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0EE5F-6F9F-4630-9D82-0C1BC538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6F1629F-C04B-491F-B631-2A5F4ADC3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0645946-D64C-43E0-A460-A3C5F5014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11BB7FB-CC47-4962-994D-AD8F1744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B22149E-8B2A-49B7-AE86-189A296A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6DEBF58-7AA5-4D0D-8A40-6D097129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998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09C6-450D-4B0A-9376-D79A5F78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038D526-B0EB-437E-9335-3F2C3DDFF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57B0904-73C5-4490-A6E2-4908D19F5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EE78A84-6021-44A3-B439-5FA98B03C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3245410-EDA3-4B41-BCB8-6345A3F8A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6EB09781-B6AD-41B7-8B61-755C9B4D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AF57D15-45E3-44E2-81BB-0780D0B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CD1D82B-52D4-43CE-9EFB-7E013EE8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18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96DE2-81D5-4B8A-BC09-2391B52E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951C9EE-E221-4D88-8632-F60D0175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3A9EF20-0A31-4D3A-9B40-DB3FE3EF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380F458-17A5-49B9-BD7A-C0F77C4C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55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C4FE0BE-C976-4C89-8C38-7DEA251A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8F97BDB-5B5F-4B6D-9D36-FE792C1D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22CDDD6-46EA-44B2-9052-F2CCC360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117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A7558-C83E-4F5B-BE22-EBA6D25B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66F6C0D-6746-425D-9E3C-C270D9716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EE78C9A-960B-4B3F-B202-EB0CE76AF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886D55-72EA-4125-AB21-26333433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7F4600-439D-4C34-962E-06C58E04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C3F16E5-5E32-49FC-8EED-754D59B3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281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94D48-95FF-4046-8554-E7859A77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6F211AE-C8EE-469B-95C4-569D17E90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B315618-A3C8-4B16-BF1A-28F583830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FBF4FDE-263C-4507-B7D5-13EC31EE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362CA5D-FF9F-49E3-8A77-5622D4E4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82ECEDF-5F72-4598-A4FD-9328320F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747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59B588A-166C-4A5F-B5BA-10707C5C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726D2C8-E439-4D1B-A623-1E682194E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6491ED-ECEE-4AB4-958C-1960D2542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9C6B5F2-2297-491D-87D7-A6A8502F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D65553A-57EF-44EE-A1EB-61B397ABA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956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5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slide" Target="slide5.xml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7.png"/><Relationship Id="rId5" Type="http://schemas.openxmlformats.org/officeDocument/2006/relationships/image" Target="../media/image1.jp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slide" Target="slide5.xml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17.png"/><Relationship Id="rId5" Type="http://schemas.openxmlformats.org/officeDocument/2006/relationships/image" Target="../media/image1.jp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4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.jpg"/><Relationship Id="rId7" Type="http://schemas.openxmlformats.org/officeDocument/2006/relationships/slide" Target="slid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60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.jpg"/><Relationship Id="rId7" Type="http://schemas.openxmlformats.org/officeDocument/2006/relationships/slide" Target="slide2.xml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11" Type="http://schemas.openxmlformats.org/officeDocument/2006/relationships/image" Target="../media/image29.png"/><Relationship Id="rId5" Type="http://schemas.openxmlformats.org/officeDocument/2006/relationships/image" Target="../media/image260.png"/><Relationship Id="rId10" Type="http://schemas.openxmlformats.org/officeDocument/2006/relationships/image" Target="../media/image28.png"/><Relationship Id="rId4" Type="http://schemas.openxmlformats.org/officeDocument/2006/relationships/image" Target="../media/image2.png"/><Relationship Id="rId9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26" Type="http://schemas.openxmlformats.org/officeDocument/2006/relationships/image" Target="../media/image44.png"/><Relationship Id="rId3" Type="http://schemas.openxmlformats.org/officeDocument/2006/relationships/image" Target="../media/image1.jpg"/><Relationship Id="rId21" Type="http://schemas.openxmlformats.org/officeDocument/2006/relationships/image" Target="../media/image39.png"/><Relationship Id="rId7" Type="http://schemas.openxmlformats.org/officeDocument/2006/relationships/slide" Target="slide2.xml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11" Type="http://schemas.openxmlformats.org/officeDocument/2006/relationships/image" Target="../media/image29.png"/><Relationship Id="rId24" Type="http://schemas.openxmlformats.org/officeDocument/2006/relationships/image" Target="../media/image42.png"/><Relationship Id="rId5" Type="http://schemas.openxmlformats.org/officeDocument/2006/relationships/image" Target="../media/image260.pn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.png"/><Relationship Id="rId9" Type="http://schemas.openxmlformats.org/officeDocument/2006/relationships/slide" Target="slide8.xml"/><Relationship Id="rId14" Type="http://schemas.openxmlformats.org/officeDocument/2006/relationships/image" Target="../media/image32.png"/><Relationship Id="rId22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notesSlide" Target="../notesSlides/notesSlide8.xml"/><Relationship Id="rId7" Type="http://schemas.openxmlformats.org/officeDocument/2006/relationships/slide" Target="slide5.xml"/><Relationship Id="rId12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slide" Target="slide2.xml"/><Relationship Id="rId11" Type="http://schemas.microsoft.com/office/2007/relationships/hdphoto" Target="../media/hdphoto1.wdp"/><Relationship Id="rId5" Type="http://schemas.openxmlformats.org/officeDocument/2006/relationships/image" Target="../media/image2.png"/><Relationship Id="rId10" Type="http://schemas.openxmlformats.org/officeDocument/2006/relationships/image" Target="../media/image27.png"/><Relationship Id="rId4" Type="http://schemas.openxmlformats.org/officeDocument/2006/relationships/image" Target="../media/image1.jp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.png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47.png"/><Relationship Id="rId11" Type="http://schemas.openxmlformats.org/officeDocument/2006/relationships/image" Target="../media/image48.png"/><Relationship Id="rId5" Type="http://schemas.openxmlformats.org/officeDocument/2006/relationships/image" Target="../media/image46.png"/><Relationship Id="rId10" Type="http://schemas.openxmlformats.org/officeDocument/2006/relationships/slide" Target="slide8.xml"/><Relationship Id="rId4" Type="http://schemas.openxmlformats.org/officeDocument/2006/relationships/image" Target="../media/image1.jpg"/><Relationship Id="rId9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10D5F08-78D2-4581-82B8-9E7190C8A144}"/>
              </a:ext>
            </a:extLst>
          </p:cNvPr>
          <p:cNvSpPr txBox="1"/>
          <p:nvPr/>
        </p:nvSpPr>
        <p:spPr>
          <a:xfrm>
            <a:off x="2088150" y="23626"/>
            <a:ext cx="9797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25E4F"/>
                </a:solidFill>
              </a:rPr>
              <a:t>Remember!</a:t>
            </a:r>
            <a:r>
              <a:rPr lang="en-GB" dirty="0"/>
              <a:t> </a:t>
            </a:r>
          </a:p>
          <a:p>
            <a:r>
              <a:rPr lang="en-GB" dirty="0">
                <a:solidFill>
                  <a:srgbClr val="0C2B8E"/>
                </a:solidFill>
              </a:rPr>
              <a:t>You can </a:t>
            </a:r>
            <a:r>
              <a:rPr lang="en-GB" b="1" dirty="0">
                <a:solidFill>
                  <a:srgbClr val="0C2B8E"/>
                </a:solidFill>
              </a:rPr>
              <a:t>travel through all the sections </a:t>
            </a:r>
            <a:r>
              <a:rPr lang="en-GB" dirty="0">
                <a:solidFill>
                  <a:srgbClr val="0C2B8E"/>
                </a:solidFill>
              </a:rPr>
              <a:t>(enter or mouse click) or </a:t>
            </a:r>
            <a:r>
              <a:rPr lang="en-GB" b="1" dirty="0">
                <a:solidFill>
                  <a:srgbClr val="0C2B8E"/>
                </a:solidFill>
              </a:rPr>
              <a:t>choose your section </a:t>
            </a:r>
            <a:r>
              <a:rPr lang="en-GB" dirty="0">
                <a:solidFill>
                  <a:srgbClr val="0C2B8E"/>
                </a:solidFill>
              </a:rPr>
              <a:t>by clicking over it.</a:t>
            </a:r>
          </a:p>
          <a:p>
            <a:r>
              <a:rPr lang="en-GB" dirty="0">
                <a:solidFill>
                  <a:srgbClr val="0C2B8E"/>
                </a:solidFill>
              </a:rPr>
              <a:t>You should only “</a:t>
            </a:r>
            <a:r>
              <a:rPr lang="en-GB" b="1" dirty="0">
                <a:solidFill>
                  <a:srgbClr val="0C2B8E"/>
                </a:solidFill>
              </a:rPr>
              <a:t>Try it</a:t>
            </a:r>
            <a:r>
              <a:rPr lang="en-GB" dirty="0">
                <a:solidFill>
                  <a:srgbClr val="0C2B8E"/>
                </a:solidFill>
              </a:rPr>
              <a:t>”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u="sng" dirty="0">
                <a:solidFill>
                  <a:srgbClr val="0C2B8E"/>
                </a:solidFill>
              </a:rPr>
              <a:t>after exploring all lesson contents</a:t>
            </a:r>
            <a:r>
              <a:rPr lang="en-GB" dirty="0">
                <a:solidFill>
                  <a:srgbClr val="0C2B8E"/>
                </a:solidFill>
              </a:rPr>
              <a:t>!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760742" y="5980987"/>
            <a:ext cx="247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7 Plan</a:t>
            </a:r>
          </a:p>
        </p:txBody>
      </p:sp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: Cantos Arredondados 21">
            <a:hlinkClick r:id="rId4" action="ppaction://hlinksldjump"/>
            <a:extLst>
              <a:ext uri="{FF2B5EF4-FFF2-40B4-BE49-F238E27FC236}">
                <a16:creationId xmlns:a16="http://schemas.microsoft.com/office/drawing/2014/main" id="{FD4D98A8-AAEA-47FB-B6F9-1907B365DD70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Transpose of a Matrix</a:t>
            </a:r>
          </a:p>
        </p:txBody>
      </p:sp>
      <p:sp>
        <p:nvSpPr>
          <p:cNvPr id="23" name="Retângulo: Cantos Arredondados 22">
            <a:hlinkClick r:id="rId5" action="ppaction://hlinksldjump"/>
            <a:extLst>
              <a:ext uri="{FF2B5EF4-FFF2-40B4-BE49-F238E27FC236}">
                <a16:creationId xmlns:a16="http://schemas.microsoft.com/office/drawing/2014/main" id="{A5977466-CCDE-4FEA-BE82-C094ACAEC232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Properties of the Transpose</a:t>
            </a:r>
          </a:p>
        </p:txBody>
      </p:sp>
      <p:sp>
        <p:nvSpPr>
          <p:cNvPr id="24" name="Retângulo: Cantos Arredondados 23">
            <a:hlinkClick r:id="rId6" action="ppaction://hlinksldjump"/>
            <a:extLst>
              <a:ext uri="{FF2B5EF4-FFF2-40B4-BE49-F238E27FC236}">
                <a16:creationId xmlns:a16="http://schemas.microsoft.com/office/drawing/2014/main" id="{57AE80A9-1190-4441-A66C-AE740F90BFF7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D071EC89-8D83-4707-B2B5-F5541FC86DA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E99CD4BA-B949-423E-B6E6-5EDF556CB58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" name="Imagem 11">
            <a:extLst>
              <a:ext uri="{FF2B5EF4-FFF2-40B4-BE49-F238E27FC236}">
                <a16:creationId xmlns:a16="http://schemas.microsoft.com/office/drawing/2014/main" id="{2B028BB0-8F10-47CA-933C-A4E39113FC1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4571731" y="1162699"/>
            <a:ext cx="4829979" cy="453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7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A01C2BC5-ABE6-424A-8BF6-18B2A3D6A220}"/>
              </a:ext>
            </a:extLst>
          </p:cNvPr>
          <p:cNvSpPr/>
          <p:nvPr/>
        </p:nvSpPr>
        <p:spPr>
          <a:xfrm>
            <a:off x="2163108" y="305859"/>
            <a:ext cx="9859639" cy="1810793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591DBC3F-952A-48AF-8103-94201CFAD3DA}"/>
                  </a:ext>
                </a:extLst>
              </p:cNvPr>
              <p:cNvSpPr/>
              <p:nvPr/>
            </p:nvSpPr>
            <p:spPr>
              <a:xfrm>
                <a:off x="2398318" y="423438"/>
                <a:ext cx="9455397" cy="15762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sz="2400" b="1" u="sng" dirty="0">
                    <a:solidFill>
                      <a:srgbClr val="F25E4F"/>
                    </a:solidFill>
                  </a:rPr>
                  <a:t>Definition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 </a:t>
                </a:r>
              </a:p>
              <a:p>
                <a:pPr algn="just"/>
                <a:r>
                  <a:rPr lang="en-GB" sz="2400" dirty="0">
                    <a:solidFill>
                      <a:sysClr val="windowText" lastClr="000000"/>
                    </a:solidFill>
                  </a:rPr>
                  <a:t>If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is any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matrix, then the 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Transpose of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denoted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(or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), is the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matrix that results from 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interchanging the rows and columns of </a:t>
                </a:r>
                <a14:m>
                  <m:oMath xmlns:m="http://schemas.openxmlformats.org/officeDocument/2006/math">
                    <m:r>
                      <a:rPr lang="pt-PT" sz="2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that is the rows (columns)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b="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t-PT" sz="2400" b="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are the columns (rows) of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591DBC3F-952A-48AF-8103-94201CFAD3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318" y="423438"/>
                <a:ext cx="9455397" cy="1576201"/>
              </a:xfrm>
              <a:prstGeom prst="rect">
                <a:avLst/>
              </a:prstGeom>
              <a:blipFill>
                <a:blip r:embed="rId4"/>
                <a:stretch>
                  <a:fillRect l="-966" t="-3089" r="-966" b="-77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tângulo: Cantos Arredondados 47">
            <a:hlinkClick r:id="rId5" action="ppaction://hlinksldjump"/>
            <a:extLst>
              <a:ext uri="{FF2B5EF4-FFF2-40B4-BE49-F238E27FC236}">
                <a16:creationId xmlns:a16="http://schemas.microsoft.com/office/drawing/2014/main" id="{2CCC4297-06AF-4086-999E-F142AF74DFD6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Transpose of a Matrix</a:t>
            </a:r>
          </a:p>
        </p:txBody>
      </p:sp>
      <p:sp>
        <p:nvSpPr>
          <p:cNvPr id="49" name="Retângulo: Cantos Arredondados 48">
            <a:hlinkClick r:id="rId6" action="ppaction://hlinksldjump"/>
            <a:extLst>
              <a:ext uri="{FF2B5EF4-FFF2-40B4-BE49-F238E27FC236}">
                <a16:creationId xmlns:a16="http://schemas.microsoft.com/office/drawing/2014/main" id="{AAA3E24D-A8A9-4067-BCCA-F07F600E7022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Properties of the Transpose</a:t>
            </a:r>
          </a:p>
        </p:txBody>
      </p:sp>
      <p:sp>
        <p:nvSpPr>
          <p:cNvPr id="50" name="Retângulo: Cantos Arredondados 49">
            <a:hlinkClick r:id="rId7" action="ppaction://hlinksldjump"/>
            <a:extLst>
              <a:ext uri="{FF2B5EF4-FFF2-40B4-BE49-F238E27FC236}">
                <a16:creationId xmlns:a16="http://schemas.microsoft.com/office/drawing/2014/main" id="{A2DABEFE-9E2B-4D6D-8BBE-11B80B9A7754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</p:spTree>
    <p:extLst>
      <p:ext uri="{BB962C8B-B14F-4D97-AF65-F5344CB8AC3E}">
        <p14:creationId xmlns:p14="http://schemas.microsoft.com/office/powerpoint/2010/main" val="42630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E72853E7-BCF7-4F0E-B117-78B44D88FE88}"/>
              </a:ext>
            </a:extLst>
          </p:cNvPr>
          <p:cNvSpPr/>
          <p:nvPr/>
        </p:nvSpPr>
        <p:spPr>
          <a:xfrm>
            <a:off x="2163108" y="2505076"/>
            <a:ext cx="9859639" cy="2872361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7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A01C2BC5-ABE6-424A-8BF6-18B2A3D6A220}"/>
              </a:ext>
            </a:extLst>
          </p:cNvPr>
          <p:cNvSpPr/>
          <p:nvPr/>
        </p:nvSpPr>
        <p:spPr>
          <a:xfrm>
            <a:off x="2163108" y="305859"/>
            <a:ext cx="9859639" cy="1810793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591DBC3F-952A-48AF-8103-94201CFAD3DA}"/>
                  </a:ext>
                </a:extLst>
              </p:cNvPr>
              <p:cNvSpPr/>
              <p:nvPr/>
            </p:nvSpPr>
            <p:spPr>
              <a:xfrm>
                <a:off x="2398318" y="423438"/>
                <a:ext cx="9455397" cy="15762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sz="2400" b="1" u="sng" dirty="0">
                    <a:solidFill>
                      <a:srgbClr val="F25E4F"/>
                    </a:solidFill>
                  </a:rPr>
                  <a:t>Definition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 </a:t>
                </a:r>
              </a:p>
              <a:p>
                <a:pPr algn="just"/>
                <a:r>
                  <a:rPr lang="en-GB" sz="2400" dirty="0">
                    <a:solidFill>
                      <a:sysClr val="windowText" lastClr="000000"/>
                    </a:solidFill>
                  </a:rPr>
                  <a:t>If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is any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matrix, then the 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Transpose of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denoted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(or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), is the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matrix that results from 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interchanging the rows and columns of </a:t>
                </a:r>
                <a14:m>
                  <m:oMath xmlns:m="http://schemas.openxmlformats.org/officeDocument/2006/math">
                    <m:r>
                      <a:rPr lang="pt-PT" sz="2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that is the rows (columns)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b="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t-PT" sz="2400" b="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are the columns (rows) of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591DBC3F-952A-48AF-8103-94201CFAD3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318" y="423438"/>
                <a:ext cx="9455397" cy="1576201"/>
              </a:xfrm>
              <a:prstGeom prst="rect">
                <a:avLst/>
              </a:prstGeom>
              <a:blipFill>
                <a:blip r:embed="rId4"/>
                <a:stretch>
                  <a:fillRect l="-966" t="-3089" r="-966" b="-77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tângulo 21">
            <a:extLst>
              <a:ext uri="{FF2B5EF4-FFF2-40B4-BE49-F238E27FC236}">
                <a16:creationId xmlns:a16="http://schemas.microsoft.com/office/drawing/2014/main" id="{08D85DC4-326F-4EB2-ACE6-2B2828E0DCC3}"/>
              </a:ext>
            </a:extLst>
          </p:cNvPr>
          <p:cNvSpPr/>
          <p:nvPr/>
        </p:nvSpPr>
        <p:spPr>
          <a:xfrm>
            <a:off x="2401566" y="2677924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>
                <a:solidFill>
                  <a:srgbClr val="29A6FF"/>
                </a:solidFill>
              </a:rPr>
              <a:t>Example</a:t>
            </a:r>
          </a:p>
        </p:txBody>
      </p:sp>
      <p:pic>
        <p:nvPicPr>
          <p:cNvPr id="40" name="Imagem 39">
            <a:extLst>
              <a:ext uri="{FF2B5EF4-FFF2-40B4-BE49-F238E27FC236}">
                <a16:creationId xmlns:a16="http://schemas.microsoft.com/office/drawing/2014/main" id="{8F3B27E6-A0EE-41DF-B736-4E3E5954799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48" name="Retângulo: Cantos Arredondados 47">
            <a:hlinkClick r:id="rId6" action="ppaction://hlinksldjump"/>
            <a:extLst>
              <a:ext uri="{FF2B5EF4-FFF2-40B4-BE49-F238E27FC236}">
                <a16:creationId xmlns:a16="http://schemas.microsoft.com/office/drawing/2014/main" id="{2CCC4297-06AF-4086-999E-F142AF74DFD6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Transpose of a Matrix</a:t>
            </a:r>
          </a:p>
        </p:txBody>
      </p:sp>
      <p:sp>
        <p:nvSpPr>
          <p:cNvPr id="49" name="Retângulo: Cantos Arredondados 48">
            <a:hlinkClick r:id="rId7" action="ppaction://hlinksldjump"/>
            <a:extLst>
              <a:ext uri="{FF2B5EF4-FFF2-40B4-BE49-F238E27FC236}">
                <a16:creationId xmlns:a16="http://schemas.microsoft.com/office/drawing/2014/main" id="{AAA3E24D-A8A9-4067-BCCA-F07F600E7022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Properties of the Transpose</a:t>
            </a:r>
          </a:p>
        </p:txBody>
      </p:sp>
      <p:sp>
        <p:nvSpPr>
          <p:cNvPr id="50" name="Retângulo: Cantos Arredondados 49">
            <a:hlinkClick r:id="rId8" action="ppaction://hlinksldjump"/>
            <a:extLst>
              <a:ext uri="{FF2B5EF4-FFF2-40B4-BE49-F238E27FC236}">
                <a16:creationId xmlns:a16="http://schemas.microsoft.com/office/drawing/2014/main" id="{A2DABEFE-9E2B-4D6D-8BBE-11B80B9A7754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49354203-5C02-4F7A-8BFE-9FE3F4DFF6D1}"/>
                  </a:ext>
                </a:extLst>
              </p:cNvPr>
              <p:cNvSpPr/>
              <p:nvPr/>
            </p:nvSpPr>
            <p:spPr>
              <a:xfrm>
                <a:off x="4546986" y="4449573"/>
                <a:ext cx="780983" cy="369332"/>
              </a:xfrm>
              <a:prstGeom prst="rect">
                <a:avLst/>
              </a:prstGeom>
              <a:ln>
                <a:solidFill>
                  <a:srgbClr val="29A6FF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49354203-5C02-4F7A-8BFE-9FE3F4DFF6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6986" y="4449573"/>
                <a:ext cx="78098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29A6F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D54DA1AF-1FA7-4C07-B2E6-CAEBC98D3427}"/>
                  </a:ext>
                </a:extLst>
              </p:cNvPr>
              <p:cNvSpPr/>
              <p:nvPr/>
            </p:nvSpPr>
            <p:spPr>
              <a:xfrm>
                <a:off x="7252889" y="3228039"/>
                <a:ext cx="1999137" cy="11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</m:mr>
                                  <m:mr>
                                    <m:e/>
                                  </m:mr>
                                </m:m>
                              </m:e>
                              <m:e>
                                <m:r>
                                  <a:rPr lang="pt-PT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</m:mr>
                                  <m:mr>
                                    <m:e/>
                                  </m:mr>
                                </m:m>
                              </m:e>
                            </m:mr>
                            <m:mr>
                              <m:e/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D54DA1AF-1FA7-4C07-B2E6-CAEBC98D34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2889" y="3228039"/>
                <a:ext cx="1999137" cy="11269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tângulo 53">
                <a:extLst>
                  <a:ext uri="{FF2B5EF4-FFF2-40B4-BE49-F238E27FC236}">
                    <a16:creationId xmlns:a16="http://schemas.microsoft.com/office/drawing/2014/main" id="{BBFDBD30-3AFE-4BC1-8288-804CD62948D3}"/>
                  </a:ext>
                </a:extLst>
              </p:cNvPr>
              <p:cNvSpPr/>
              <p:nvPr/>
            </p:nvSpPr>
            <p:spPr>
              <a:xfrm>
                <a:off x="4729170" y="3517722"/>
                <a:ext cx="1932900" cy="5543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4" name="Retângulo 53">
                <a:extLst>
                  <a:ext uri="{FF2B5EF4-FFF2-40B4-BE49-F238E27FC236}">
                    <a16:creationId xmlns:a16="http://schemas.microsoft.com/office/drawing/2014/main" id="{BBFDBD30-3AFE-4BC1-8288-804CD62948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170" y="3517722"/>
                <a:ext cx="1932900" cy="55431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tângulo: Cantos Arredondados 66">
            <a:extLst>
              <a:ext uri="{FF2B5EF4-FFF2-40B4-BE49-F238E27FC236}">
                <a16:creationId xmlns:a16="http://schemas.microsoft.com/office/drawing/2014/main" id="{91558B18-5A9F-4CB1-A96E-98D807AD2B64}"/>
              </a:ext>
            </a:extLst>
          </p:cNvPr>
          <p:cNvSpPr/>
          <p:nvPr/>
        </p:nvSpPr>
        <p:spPr>
          <a:xfrm>
            <a:off x="5401160" y="3477329"/>
            <a:ext cx="1032169" cy="36933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tângulo 70">
                <a:extLst>
                  <a:ext uri="{FF2B5EF4-FFF2-40B4-BE49-F238E27FC236}">
                    <a16:creationId xmlns:a16="http://schemas.microsoft.com/office/drawing/2014/main" id="{A71E87DC-7E03-4142-947A-FC324FDA3176}"/>
                  </a:ext>
                </a:extLst>
              </p:cNvPr>
              <p:cNvSpPr/>
              <p:nvPr/>
            </p:nvSpPr>
            <p:spPr>
              <a:xfrm>
                <a:off x="5293332" y="3489143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1" name="Retângulo 70">
                <a:extLst>
                  <a:ext uri="{FF2B5EF4-FFF2-40B4-BE49-F238E27FC236}">
                    <a16:creationId xmlns:a16="http://schemas.microsoft.com/office/drawing/2014/main" id="{A71E87DC-7E03-4142-947A-FC324FDA31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3332" y="3489143"/>
                <a:ext cx="365806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728FFE78-347C-4A29-90B7-CDAE04A31D18}"/>
                  </a:ext>
                </a:extLst>
              </p:cNvPr>
              <p:cNvSpPr/>
              <p:nvPr/>
            </p:nvSpPr>
            <p:spPr>
              <a:xfrm>
                <a:off x="5649649" y="3489537"/>
                <a:ext cx="5389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728FFE78-347C-4A29-90B7-CDAE04A31D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9649" y="3489537"/>
                <a:ext cx="53893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0F93AF21-83D8-407B-BF9D-3FFE251814F4}"/>
                  </a:ext>
                </a:extLst>
              </p:cNvPr>
              <p:cNvSpPr/>
              <p:nvPr/>
            </p:nvSpPr>
            <p:spPr>
              <a:xfrm>
                <a:off x="6176393" y="3487632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0F93AF21-83D8-407B-BF9D-3FFE251814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393" y="3487632"/>
                <a:ext cx="365806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Conexão reta unidirecional 79">
            <a:extLst>
              <a:ext uri="{FF2B5EF4-FFF2-40B4-BE49-F238E27FC236}">
                <a16:creationId xmlns:a16="http://schemas.microsoft.com/office/drawing/2014/main" id="{F2C686E5-33C3-47A4-A32E-094E8807104A}"/>
              </a:ext>
            </a:extLst>
          </p:cNvPr>
          <p:cNvCxnSpPr>
            <a:cxnSpLocks/>
          </p:cNvCxnSpPr>
          <p:nvPr/>
        </p:nvCxnSpPr>
        <p:spPr>
          <a:xfrm>
            <a:off x="4927859" y="3941257"/>
            <a:ext cx="0" cy="527536"/>
          </a:xfrm>
          <a:prstGeom prst="straightConnector1">
            <a:avLst/>
          </a:prstGeom>
          <a:ln w="57150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tângulo 80">
                <a:extLst>
                  <a:ext uri="{FF2B5EF4-FFF2-40B4-BE49-F238E27FC236}">
                    <a16:creationId xmlns:a16="http://schemas.microsoft.com/office/drawing/2014/main" id="{C255EB41-1687-4667-9CD6-09521392FBB9}"/>
                  </a:ext>
                </a:extLst>
              </p:cNvPr>
              <p:cNvSpPr/>
              <p:nvPr/>
            </p:nvSpPr>
            <p:spPr>
              <a:xfrm>
                <a:off x="7084700" y="4470091"/>
                <a:ext cx="780983" cy="369332"/>
              </a:xfrm>
              <a:prstGeom prst="rect">
                <a:avLst/>
              </a:prstGeom>
              <a:ln>
                <a:solidFill>
                  <a:srgbClr val="29A6FF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81" name="Retângulo 80">
                <a:extLst>
                  <a:ext uri="{FF2B5EF4-FFF2-40B4-BE49-F238E27FC236}">
                    <a16:creationId xmlns:a16="http://schemas.microsoft.com/office/drawing/2014/main" id="{C255EB41-1687-4667-9CD6-09521392FB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4700" y="4470091"/>
                <a:ext cx="780983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rgbClr val="29A6F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Conexão reta unidirecional 81">
            <a:extLst>
              <a:ext uri="{FF2B5EF4-FFF2-40B4-BE49-F238E27FC236}">
                <a16:creationId xmlns:a16="http://schemas.microsoft.com/office/drawing/2014/main" id="{282A8776-24F4-492D-A800-E9076F80E990}"/>
              </a:ext>
            </a:extLst>
          </p:cNvPr>
          <p:cNvCxnSpPr>
            <a:cxnSpLocks/>
          </p:cNvCxnSpPr>
          <p:nvPr/>
        </p:nvCxnSpPr>
        <p:spPr>
          <a:xfrm>
            <a:off x="7465573" y="3961775"/>
            <a:ext cx="0" cy="527536"/>
          </a:xfrm>
          <a:prstGeom prst="straightConnector1">
            <a:avLst/>
          </a:prstGeom>
          <a:ln w="57150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xão reta unidirecional 82">
            <a:extLst>
              <a:ext uri="{FF2B5EF4-FFF2-40B4-BE49-F238E27FC236}">
                <a16:creationId xmlns:a16="http://schemas.microsoft.com/office/drawing/2014/main" id="{C550D54F-B9A0-44C5-AB78-3656975D7A1E}"/>
              </a:ext>
            </a:extLst>
          </p:cNvPr>
          <p:cNvCxnSpPr>
            <a:cxnSpLocks/>
          </p:cNvCxnSpPr>
          <p:nvPr/>
        </p:nvCxnSpPr>
        <p:spPr>
          <a:xfrm rot="16200000">
            <a:off x="7011369" y="3506774"/>
            <a:ext cx="0" cy="527536"/>
          </a:xfrm>
          <a:prstGeom prst="straightConnector1">
            <a:avLst/>
          </a:prstGeom>
          <a:ln w="57150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>
            <a:extLst>
              <a:ext uri="{FF2B5EF4-FFF2-40B4-BE49-F238E27FC236}">
                <a16:creationId xmlns:a16="http://schemas.microsoft.com/office/drawing/2014/main" id="{77F86E18-248A-4377-A097-1E7A91A0ED11}"/>
              </a:ext>
            </a:extLst>
          </p:cNvPr>
          <p:cNvSpPr/>
          <p:nvPr/>
        </p:nvSpPr>
        <p:spPr>
          <a:xfrm>
            <a:off x="5440969" y="3092603"/>
            <a:ext cx="945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1</a:t>
            </a:r>
            <a:r>
              <a:rPr lang="en-GB" b="1" baseline="30000" dirty="0">
                <a:solidFill>
                  <a:srgbClr val="C00000"/>
                </a:solidFill>
              </a:rPr>
              <a:t>st</a:t>
            </a:r>
            <a:r>
              <a:rPr lang="en-GB" b="1" dirty="0">
                <a:solidFill>
                  <a:srgbClr val="C00000"/>
                </a:solidFill>
              </a:rPr>
              <a:t>  row </a:t>
            </a:r>
          </a:p>
        </p:txBody>
      </p:sp>
      <p:sp>
        <p:nvSpPr>
          <p:cNvPr id="84" name="Retângulo 83">
            <a:extLst>
              <a:ext uri="{FF2B5EF4-FFF2-40B4-BE49-F238E27FC236}">
                <a16:creationId xmlns:a16="http://schemas.microsoft.com/office/drawing/2014/main" id="{E1DFD4DD-5607-47AF-9E2F-AC60B9C08221}"/>
              </a:ext>
            </a:extLst>
          </p:cNvPr>
          <p:cNvSpPr/>
          <p:nvPr/>
        </p:nvSpPr>
        <p:spPr>
          <a:xfrm>
            <a:off x="7664159" y="2769052"/>
            <a:ext cx="1228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</a:rPr>
              <a:t>1</a:t>
            </a:r>
            <a:r>
              <a:rPr lang="en-GB" b="1" baseline="30000" dirty="0">
                <a:solidFill>
                  <a:srgbClr val="C00000"/>
                </a:solidFill>
              </a:rPr>
              <a:t>st</a:t>
            </a:r>
            <a:r>
              <a:rPr lang="en-GB" b="1" dirty="0">
                <a:solidFill>
                  <a:srgbClr val="C00000"/>
                </a:solidFill>
              </a:rPr>
              <a:t> column </a:t>
            </a:r>
          </a:p>
        </p:txBody>
      </p:sp>
      <p:sp>
        <p:nvSpPr>
          <p:cNvPr id="85" name="Retângulo: Cantos Arredondados 84">
            <a:extLst>
              <a:ext uri="{FF2B5EF4-FFF2-40B4-BE49-F238E27FC236}">
                <a16:creationId xmlns:a16="http://schemas.microsoft.com/office/drawing/2014/main" id="{224D9911-BAC3-4F0F-B636-A2D9694D6728}"/>
              </a:ext>
            </a:extLst>
          </p:cNvPr>
          <p:cNvSpPr/>
          <p:nvPr/>
        </p:nvSpPr>
        <p:spPr>
          <a:xfrm>
            <a:off x="5400651" y="3743160"/>
            <a:ext cx="1032169" cy="36933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tângulo 85">
                <a:extLst>
                  <a:ext uri="{FF2B5EF4-FFF2-40B4-BE49-F238E27FC236}">
                    <a16:creationId xmlns:a16="http://schemas.microsoft.com/office/drawing/2014/main" id="{2EA46CDC-BB03-4C6B-840F-3E8476E8F56F}"/>
                  </a:ext>
                </a:extLst>
              </p:cNvPr>
              <p:cNvSpPr/>
              <p:nvPr/>
            </p:nvSpPr>
            <p:spPr>
              <a:xfrm>
                <a:off x="5735865" y="3758496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6" name="Retângulo 85">
                <a:extLst>
                  <a:ext uri="{FF2B5EF4-FFF2-40B4-BE49-F238E27FC236}">
                    <a16:creationId xmlns:a16="http://schemas.microsoft.com/office/drawing/2014/main" id="{2EA46CDC-BB03-4C6B-840F-3E8476E8F5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5865" y="3758496"/>
                <a:ext cx="365806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tângulo 86">
                <a:extLst>
                  <a:ext uri="{FF2B5EF4-FFF2-40B4-BE49-F238E27FC236}">
                    <a16:creationId xmlns:a16="http://schemas.microsoft.com/office/drawing/2014/main" id="{B625512B-1433-4E88-B68A-A248E71C623B}"/>
                  </a:ext>
                </a:extLst>
              </p:cNvPr>
              <p:cNvSpPr/>
              <p:nvPr/>
            </p:nvSpPr>
            <p:spPr>
              <a:xfrm>
                <a:off x="6176213" y="3756591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7" name="Retângulo 86">
                <a:extLst>
                  <a:ext uri="{FF2B5EF4-FFF2-40B4-BE49-F238E27FC236}">
                    <a16:creationId xmlns:a16="http://schemas.microsoft.com/office/drawing/2014/main" id="{B625512B-1433-4E88-B68A-A248E71C62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213" y="3756591"/>
                <a:ext cx="365806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tângulo 87">
                <a:extLst>
                  <a:ext uri="{FF2B5EF4-FFF2-40B4-BE49-F238E27FC236}">
                    <a16:creationId xmlns:a16="http://schemas.microsoft.com/office/drawing/2014/main" id="{94C63FAB-575A-4BCA-9DDF-3352C826F307}"/>
                  </a:ext>
                </a:extLst>
              </p:cNvPr>
              <p:cNvSpPr/>
              <p:nvPr/>
            </p:nvSpPr>
            <p:spPr>
              <a:xfrm>
                <a:off x="5293332" y="3757111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8" name="Retângulo 87">
                <a:extLst>
                  <a:ext uri="{FF2B5EF4-FFF2-40B4-BE49-F238E27FC236}">
                    <a16:creationId xmlns:a16="http://schemas.microsoft.com/office/drawing/2014/main" id="{94C63FAB-575A-4BCA-9DDF-3352C826F3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3332" y="3757111"/>
                <a:ext cx="365806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Retângulo 90">
            <a:extLst>
              <a:ext uri="{FF2B5EF4-FFF2-40B4-BE49-F238E27FC236}">
                <a16:creationId xmlns:a16="http://schemas.microsoft.com/office/drawing/2014/main" id="{59ABE285-51FE-44FC-A41E-F9E1277D9F2F}"/>
              </a:ext>
            </a:extLst>
          </p:cNvPr>
          <p:cNvSpPr/>
          <p:nvPr/>
        </p:nvSpPr>
        <p:spPr>
          <a:xfrm>
            <a:off x="5441332" y="4150837"/>
            <a:ext cx="947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2</a:t>
            </a:r>
            <a:r>
              <a:rPr lang="en-GB" b="1" baseline="30000" dirty="0">
                <a:solidFill>
                  <a:srgbClr val="C00000"/>
                </a:solidFill>
              </a:rPr>
              <a:t>nd</a:t>
            </a:r>
            <a:r>
              <a:rPr lang="en-GB" b="1" dirty="0">
                <a:solidFill>
                  <a:srgbClr val="C00000"/>
                </a:solidFill>
              </a:rPr>
              <a:t> row </a:t>
            </a:r>
          </a:p>
        </p:txBody>
      </p:sp>
      <p:sp>
        <p:nvSpPr>
          <p:cNvPr id="92" name="Retângulo 91">
            <a:extLst>
              <a:ext uri="{FF2B5EF4-FFF2-40B4-BE49-F238E27FC236}">
                <a16:creationId xmlns:a16="http://schemas.microsoft.com/office/drawing/2014/main" id="{60E80239-9460-471D-8F78-34904506BFE3}"/>
              </a:ext>
            </a:extLst>
          </p:cNvPr>
          <p:cNvSpPr/>
          <p:nvPr/>
        </p:nvSpPr>
        <p:spPr>
          <a:xfrm>
            <a:off x="8101154" y="4438539"/>
            <a:ext cx="1283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</a:rPr>
              <a:t>2</a:t>
            </a:r>
            <a:r>
              <a:rPr lang="en-GB" b="1" baseline="30000" dirty="0">
                <a:solidFill>
                  <a:srgbClr val="C00000"/>
                </a:solidFill>
              </a:rPr>
              <a:t>nd</a:t>
            </a:r>
            <a:r>
              <a:rPr lang="en-GB" b="1" dirty="0">
                <a:solidFill>
                  <a:srgbClr val="C00000"/>
                </a:solidFill>
              </a:rPr>
              <a:t> column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tângulo: Cantos Arredondados 92">
                <a:extLst>
                  <a:ext uri="{FF2B5EF4-FFF2-40B4-BE49-F238E27FC236}">
                    <a16:creationId xmlns:a16="http://schemas.microsoft.com/office/drawing/2014/main" id="{30E8F420-B15F-43CB-940C-1477E4A9DF55}"/>
                  </a:ext>
                </a:extLst>
              </p:cNvPr>
              <p:cNvSpPr/>
              <p:nvPr/>
            </p:nvSpPr>
            <p:spPr>
              <a:xfrm>
                <a:off x="3342437" y="5929568"/>
                <a:ext cx="7305356" cy="723816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pt-P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-P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=1,2,..,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e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eqArr>
                      </m:sub>
                    </m:sSub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sSup>
                      <m:sSupPr>
                        <m:ctrlPr>
                          <a:rPr lang="pt-P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pt-P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  <m:sub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pt-PT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=1,2,..,</m:t>
                            </m:r>
                            <m:r>
                              <a:rPr lang="pt-PT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e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pt-PT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eqArr>
                      </m:sub>
                    </m:sSub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pt-P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b>
                        <m:r>
                          <a:rPr lang="pt-PT" sz="20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t-PT" sz="2000" b="0" i="1" smtClean="0">
                            <a:latin typeface="Cambria Math" panose="02040503050406030204" pitchFamily="18" charset="0"/>
                          </a:rPr>
                          <m:t>𝑗𝑖</m:t>
                        </m:r>
                      </m:sub>
                    </m:sSub>
                  </m:oMath>
                </a14:m>
                <a:endParaRPr lang="en-GB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3" name="Retângulo: Cantos Arredondados 92">
                <a:extLst>
                  <a:ext uri="{FF2B5EF4-FFF2-40B4-BE49-F238E27FC236}">
                    <a16:creationId xmlns:a16="http://schemas.microsoft.com/office/drawing/2014/main" id="{30E8F420-B15F-43CB-940C-1477E4A9DF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437" y="5929568"/>
                <a:ext cx="7305356" cy="723816"/>
              </a:xfrm>
              <a:prstGeom prst="round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Retângulo 93">
            <a:extLst>
              <a:ext uri="{FF2B5EF4-FFF2-40B4-BE49-F238E27FC236}">
                <a16:creationId xmlns:a16="http://schemas.microsoft.com/office/drawing/2014/main" id="{C7053A78-4861-49AF-80E9-B3F7FD0FAFCB}"/>
              </a:ext>
            </a:extLst>
          </p:cNvPr>
          <p:cNvSpPr/>
          <p:nvPr/>
        </p:nvSpPr>
        <p:spPr>
          <a:xfrm>
            <a:off x="5661192" y="5521201"/>
            <a:ext cx="26678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ln w="9525">
                  <a:solidFill>
                    <a:srgbClr val="F25E4F"/>
                  </a:solidFill>
                  <a:prstDash val="solid"/>
                </a:ln>
              </a:rPr>
              <a:t>Mathematical Notation</a:t>
            </a:r>
          </a:p>
        </p:txBody>
      </p:sp>
    </p:spTree>
    <p:extLst>
      <p:ext uri="{BB962C8B-B14F-4D97-AF65-F5344CB8AC3E}">
        <p14:creationId xmlns:p14="http://schemas.microsoft.com/office/powerpoint/2010/main" val="399791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0.22877 -0.0372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32" y="-1875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0.19244 0.0185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22" y="926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3.33333E-6 L 0.15625 0.0752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3" y="375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0.19257 0.020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22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26745 -0.0761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2" y="-3819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23112 -0.021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49" y="-1065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0.19506 0.03518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53" y="1759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2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1481E-6 L 0.23138 -0.0169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63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4" grpId="0" animBg="1"/>
      <p:bldP spid="51" grpId="0"/>
      <p:bldP spid="54" grpId="0"/>
      <p:bldP spid="67" grpId="0" animBg="1"/>
      <p:bldP spid="67" grpId="1" animBg="1"/>
      <p:bldP spid="67" grpId="2" animBg="1"/>
      <p:bldP spid="71" grpId="0"/>
      <p:bldP spid="71" grpId="1"/>
      <p:bldP spid="76" grpId="0"/>
      <p:bldP spid="76" grpId="1"/>
      <p:bldP spid="78" grpId="0"/>
      <p:bldP spid="78" grpId="1"/>
      <p:bldP spid="81" grpId="0" animBg="1"/>
      <p:bldP spid="13" grpId="0"/>
      <p:bldP spid="13" grpId="1"/>
      <p:bldP spid="84" grpId="0"/>
      <p:bldP spid="84" grpId="1"/>
      <p:bldP spid="85" grpId="0" animBg="1"/>
      <p:bldP spid="85" grpId="1" animBg="1"/>
      <p:bldP spid="85" grpId="2" animBg="1"/>
      <p:bldP spid="86" grpId="0"/>
      <p:bldP spid="86" grpId="1"/>
      <p:bldP spid="87" grpId="0"/>
      <p:bldP spid="87" grpId="1"/>
      <p:bldP spid="88" grpId="0"/>
      <p:bldP spid="88" grpId="1"/>
      <p:bldP spid="91" grpId="0"/>
      <p:bldP spid="92" grpId="0"/>
      <p:bldP spid="93" grpId="0" animBg="1"/>
      <p:bldP spid="9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E72853E7-BCF7-4F0E-B117-78B44D88FE88}"/>
              </a:ext>
            </a:extLst>
          </p:cNvPr>
          <p:cNvSpPr/>
          <p:nvPr/>
        </p:nvSpPr>
        <p:spPr>
          <a:xfrm>
            <a:off x="2163108" y="2505076"/>
            <a:ext cx="9859639" cy="2872361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7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A01C2BC5-ABE6-424A-8BF6-18B2A3D6A220}"/>
              </a:ext>
            </a:extLst>
          </p:cNvPr>
          <p:cNvSpPr/>
          <p:nvPr/>
        </p:nvSpPr>
        <p:spPr>
          <a:xfrm>
            <a:off x="2163108" y="305859"/>
            <a:ext cx="9859639" cy="1810793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591DBC3F-952A-48AF-8103-94201CFAD3DA}"/>
                  </a:ext>
                </a:extLst>
              </p:cNvPr>
              <p:cNvSpPr/>
              <p:nvPr/>
            </p:nvSpPr>
            <p:spPr>
              <a:xfrm>
                <a:off x="2398318" y="423438"/>
                <a:ext cx="9455397" cy="15762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sz="2400" b="1" u="sng" dirty="0">
                    <a:solidFill>
                      <a:srgbClr val="F25E4F"/>
                    </a:solidFill>
                  </a:rPr>
                  <a:t>Definition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 </a:t>
                </a:r>
              </a:p>
              <a:p>
                <a:pPr algn="just"/>
                <a:r>
                  <a:rPr lang="en-GB" sz="2400" dirty="0">
                    <a:solidFill>
                      <a:sysClr val="windowText" lastClr="000000"/>
                    </a:solidFill>
                  </a:rPr>
                  <a:t>If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is any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matrix, then the 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Transpose of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denoted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(or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), is the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matrix that results from 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interchanging the rows and columns of </a:t>
                </a:r>
                <a14:m>
                  <m:oMath xmlns:m="http://schemas.openxmlformats.org/officeDocument/2006/math">
                    <m:r>
                      <a:rPr lang="pt-PT" sz="2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that is the rows (columns)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b="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t-PT" sz="2400" b="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are the columns (rows) of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591DBC3F-952A-48AF-8103-94201CFAD3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318" y="423438"/>
                <a:ext cx="9455397" cy="1576201"/>
              </a:xfrm>
              <a:prstGeom prst="rect">
                <a:avLst/>
              </a:prstGeom>
              <a:blipFill>
                <a:blip r:embed="rId4"/>
                <a:stretch>
                  <a:fillRect l="-966" t="-3089" r="-966" b="-77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Imagem 39">
            <a:extLst>
              <a:ext uri="{FF2B5EF4-FFF2-40B4-BE49-F238E27FC236}">
                <a16:creationId xmlns:a16="http://schemas.microsoft.com/office/drawing/2014/main" id="{8F3B27E6-A0EE-41DF-B736-4E3E5954799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48" name="Retângulo: Cantos Arredondados 47">
            <a:hlinkClick r:id="rId6" action="ppaction://hlinksldjump"/>
            <a:extLst>
              <a:ext uri="{FF2B5EF4-FFF2-40B4-BE49-F238E27FC236}">
                <a16:creationId xmlns:a16="http://schemas.microsoft.com/office/drawing/2014/main" id="{2CCC4297-06AF-4086-999E-F142AF74DFD6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Transpose of a Matrix</a:t>
            </a:r>
          </a:p>
        </p:txBody>
      </p:sp>
      <p:sp>
        <p:nvSpPr>
          <p:cNvPr id="49" name="Retângulo: Cantos Arredondados 48">
            <a:hlinkClick r:id="rId7" action="ppaction://hlinksldjump"/>
            <a:extLst>
              <a:ext uri="{FF2B5EF4-FFF2-40B4-BE49-F238E27FC236}">
                <a16:creationId xmlns:a16="http://schemas.microsoft.com/office/drawing/2014/main" id="{AAA3E24D-A8A9-4067-BCCA-F07F600E7022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Properties of the Transpose</a:t>
            </a:r>
          </a:p>
        </p:txBody>
      </p:sp>
      <p:sp>
        <p:nvSpPr>
          <p:cNvPr id="50" name="Retângulo: Cantos Arredondados 49">
            <a:hlinkClick r:id="rId8" action="ppaction://hlinksldjump"/>
            <a:extLst>
              <a:ext uri="{FF2B5EF4-FFF2-40B4-BE49-F238E27FC236}">
                <a16:creationId xmlns:a16="http://schemas.microsoft.com/office/drawing/2014/main" id="{A2DABEFE-9E2B-4D6D-8BBE-11B80B9A7754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tângulo: Cantos Arredondados 92">
                <a:extLst>
                  <a:ext uri="{FF2B5EF4-FFF2-40B4-BE49-F238E27FC236}">
                    <a16:creationId xmlns:a16="http://schemas.microsoft.com/office/drawing/2014/main" id="{30E8F420-B15F-43CB-940C-1477E4A9DF55}"/>
                  </a:ext>
                </a:extLst>
              </p:cNvPr>
              <p:cNvSpPr/>
              <p:nvPr/>
            </p:nvSpPr>
            <p:spPr>
              <a:xfrm>
                <a:off x="3342437" y="5929568"/>
                <a:ext cx="7305356" cy="723816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pt-P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-P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=1,2,..,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e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eqArr>
                      </m:sub>
                    </m:sSub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sSup>
                      <m:sSupPr>
                        <m:ctrlPr>
                          <a:rPr lang="pt-P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pt-P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  <m:sub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pt-PT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=1,2,..,</m:t>
                            </m:r>
                            <m:r>
                              <a:rPr lang="pt-PT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e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pt-PT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eqArr>
                      </m:sub>
                    </m:sSub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pt-P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b>
                        <m:r>
                          <a:rPr lang="pt-PT" sz="20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t-PT" sz="2000" b="0" i="1" smtClean="0">
                            <a:latin typeface="Cambria Math" panose="02040503050406030204" pitchFamily="18" charset="0"/>
                          </a:rPr>
                          <m:t>𝑗𝑖</m:t>
                        </m:r>
                      </m:sub>
                    </m:sSub>
                  </m:oMath>
                </a14:m>
                <a:endParaRPr lang="en-GB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3" name="Retângulo: Cantos Arredondados 92">
                <a:extLst>
                  <a:ext uri="{FF2B5EF4-FFF2-40B4-BE49-F238E27FC236}">
                    <a16:creationId xmlns:a16="http://schemas.microsoft.com/office/drawing/2014/main" id="{30E8F420-B15F-43CB-940C-1477E4A9DF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437" y="5929568"/>
                <a:ext cx="7305356" cy="723816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Retângulo 93">
            <a:extLst>
              <a:ext uri="{FF2B5EF4-FFF2-40B4-BE49-F238E27FC236}">
                <a16:creationId xmlns:a16="http://schemas.microsoft.com/office/drawing/2014/main" id="{C7053A78-4861-49AF-80E9-B3F7FD0FAFCB}"/>
              </a:ext>
            </a:extLst>
          </p:cNvPr>
          <p:cNvSpPr/>
          <p:nvPr/>
        </p:nvSpPr>
        <p:spPr>
          <a:xfrm>
            <a:off x="5661192" y="5521201"/>
            <a:ext cx="26678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ln w="9525">
                  <a:solidFill>
                    <a:srgbClr val="F25E4F"/>
                  </a:solidFill>
                  <a:prstDash val="solid"/>
                </a:ln>
              </a:rPr>
              <a:t>Mathematical Notation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50AF176B-4C75-41AE-B5D1-946457FB1BB8}"/>
              </a:ext>
            </a:extLst>
          </p:cNvPr>
          <p:cNvSpPr/>
          <p:nvPr/>
        </p:nvSpPr>
        <p:spPr>
          <a:xfrm>
            <a:off x="2358959" y="2812307"/>
            <a:ext cx="2788816" cy="442674"/>
          </a:xfrm>
          <a:prstGeom prst="roundRect">
            <a:avLst/>
          </a:prstGeom>
          <a:ln>
            <a:solidFill>
              <a:srgbClr val="29A6FF"/>
            </a:solidFill>
          </a:ln>
        </p:spPr>
        <p:txBody>
          <a:bodyPr wrap="none">
            <a:spAutoFit/>
          </a:bodyPr>
          <a:lstStyle/>
          <a:p>
            <a:r>
              <a:rPr lang="pt-PT" sz="2000" dirty="0">
                <a:solidFill>
                  <a:sysClr val="windowText" lastClr="000000"/>
                </a:solidFill>
              </a:rPr>
              <a:t>H</a:t>
            </a:r>
            <a:r>
              <a:rPr lang="en-GB" sz="2000" dirty="0">
                <a:solidFill>
                  <a:sysClr val="windowText" lastClr="000000"/>
                </a:solidFill>
              </a:rPr>
              <a:t>ow does this “work”?...</a:t>
            </a:r>
            <a:endParaRPr lang="en-GB" sz="2000" dirty="0"/>
          </a:p>
        </p:txBody>
      </p:sp>
      <p:cxnSp>
        <p:nvCxnSpPr>
          <p:cNvPr id="38" name="Conexão reta unidirecional 37">
            <a:extLst>
              <a:ext uri="{FF2B5EF4-FFF2-40B4-BE49-F238E27FC236}">
                <a16:creationId xmlns:a16="http://schemas.microsoft.com/office/drawing/2014/main" id="{B8406435-933E-48F0-B381-5D8034E70DCD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3753367" y="3254981"/>
            <a:ext cx="630197" cy="2510880"/>
          </a:xfrm>
          <a:prstGeom prst="straightConnector1">
            <a:avLst/>
          </a:prstGeom>
          <a:ln w="57150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52094FCA-7A38-4AE1-A5CB-8DF4CB7EEA52}"/>
                  </a:ext>
                </a:extLst>
              </p:cNvPr>
              <p:cNvSpPr/>
              <p:nvPr/>
            </p:nvSpPr>
            <p:spPr>
              <a:xfrm>
                <a:off x="5394375" y="2948948"/>
                <a:ext cx="1845377" cy="587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eqArr>
                            <m:eqArr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=1,2,3</m:t>
                              </m:r>
                            </m:e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=1,2,3,4</m:t>
                              </m:r>
                            </m:e>
                          </m:eqAr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52094FCA-7A38-4AE1-A5CB-8DF4CB7EEA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375" y="2948948"/>
                <a:ext cx="1845377" cy="587533"/>
              </a:xfrm>
              <a:prstGeom prst="rect">
                <a:avLst/>
              </a:prstGeom>
              <a:blipFill>
                <a:blip r:embed="rId10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8A6CFFD9-CA2A-4AFB-B9CD-550427A84D51}"/>
                  </a:ext>
                </a:extLst>
              </p:cNvPr>
              <p:cNvSpPr/>
              <p:nvPr/>
            </p:nvSpPr>
            <p:spPr>
              <a:xfrm>
                <a:off x="5222758" y="3796782"/>
                <a:ext cx="780983" cy="369332"/>
              </a:xfrm>
              <a:prstGeom prst="rect">
                <a:avLst/>
              </a:prstGeom>
              <a:ln>
                <a:solidFill>
                  <a:srgbClr val="29A6FF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8A6CFFD9-CA2A-4AFB-B9CD-550427A84D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2758" y="3796782"/>
                <a:ext cx="780983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29A6F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Conexão reta unidirecional 46">
            <a:extLst>
              <a:ext uri="{FF2B5EF4-FFF2-40B4-BE49-F238E27FC236}">
                <a16:creationId xmlns:a16="http://schemas.microsoft.com/office/drawing/2014/main" id="{7CBB729D-C740-4859-96D5-58B667CFE987}"/>
              </a:ext>
            </a:extLst>
          </p:cNvPr>
          <p:cNvCxnSpPr>
            <a:cxnSpLocks/>
          </p:cNvCxnSpPr>
          <p:nvPr/>
        </p:nvCxnSpPr>
        <p:spPr>
          <a:xfrm>
            <a:off x="5603631" y="3288466"/>
            <a:ext cx="0" cy="527536"/>
          </a:xfrm>
          <a:prstGeom prst="straightConnector1">
            <a:avLst/>
          </a:prstGeom>
          <a:ln w="57150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72B73646-6F0F-4D6A-9AAC-AB40202CD238}"/>
                  </a:ext>
                </a:extLst>
              </p:cNvPr>
              <p:cNvSpPr/>
              <p:nvPr/>
            </p:nvSpPr>
            <p:spPr>
              <a:xfrm>
                <a:off x="7548859" y="2751459"/>
                <a:ext cx="2763513" cy="8256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</m:mr>
                          </m: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</m:mr>
                          </m: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</a:rPr>
                                      <m:t>24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</a:rPr>
                                      <m:t>34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72B73646-6F0F-4D6A-9AAC-AB40202CD2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8859" y="2751459"/>
                <a:ext cx="2763513" cy="82561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Conexão reta unidirecional 52">
            <a:extLst>
              <a:ext uri="{FF2B5EF4-FFF2-40B4-BE49-F238E27FC236}">
                <a16:creationId xmlns:a16="http://schemas.microsoft.com/office/drawing/2014/main" id="{A12760A7-3210-49FD-9674-15216A92ED57}"/>
              </a:ext>
            </a:extLst>
          </p:cNvPr>
          <p:cNvCxnSpPr>
            <a:cxnSpLocks/>
          </p:cNvCxnSpPr>
          <p:nvPr/>
        </p:nvCxnSpPr>
        <p:spPr>
          <a:xfrm rot="16200000">
            <a:off x="7383158" y="2895917"/>
            <a:ext cx="0" cy="527536"/>
          </a:xfrm>
          <a:prstGeom prst="straightConnector1">
            <a:avLst/>
          </a:prstGeom>
          <a:ln w="57150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xão reta unidirecional 54">
            <a:extLst>
              <a:ext uri="{FF2B5EF4-FFF2-40B4-BE49-F238E27FC236}">
                <a16:creationId xmlns:a16="http://schemas.microsoft.com/office/drawing/2014/main" id="{43B36DA1-6D29-4B67-8F31-2CAEA6EE315A}"/>
              </a:ext>
            </a:extLst>
          </p:cNvPr>
          <p:cNvCxnSpPr>
            <a:cxnSpLocks/>
          </p:cNvCxnSpPr>
          <p:nvPr/>
        </p:nvCxnSpPr>
        <p:spPr>
          <a:xfrm>
            <a:off x="8951407" y="3638578"/>
            <a:ext cx="0" cy="410908"/>
          </a:xfrm>
          <a:prstGeom prst="straightConnector1">
            <a:avLst/>
          </a:prstGeom>
          <a:ln w="57150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C6ECE947-D5C6-48C4-B1CC-2F441EAC4B98}"/>
                  </a:ext>
                </a:extLst>
              </p:cNvPr>
              <p:cNvSpPr/>
              <p:nvPr/>
            </p:nvSpPr>
            <p:spPr>
              <a:xfrm>
                <a:off x="7574487" y="4118160"/>
                <a:ext cx="2274854" cy="11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pt-PT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</m:mr>
                                  <m:mr>
                                    <m:e/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</m:mr>
                                  <m:mr>
                                    <m:e/>
                                  </m:mr>
                                </m:m>
                              </m:e>
                            </m:mr>
                          </m: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                 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C6ECE947-D5C6-48C4-B1CC-2F441EAC4B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487" y="4118160"/>
                <a:ext cx="2274854" cy="11269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tângulo 11">
            <a:extLst>
              <a:ext uri="{FF2B5EF4-FFF2-40B4-BE49-F238E27FC236}">
                <a16:creationId xmlns:a16="http://schemas.microsoft.com/office/drawing/2014/main" id="{AB32E0C3-255D-4B08-A1CA-18AB3E561611}"/>
              </a:ext>
            </a:extLst>
          </p:cNvPr>
          <p:cNvSpPr/>
          <p:nvPr/>
        </p:nvSpPr>
        <p:spPr>
          <a:xfrm>
            <a:off x="9257808" y="3552307"/>
            <a:ext cx="18481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ysClr val="windowText" lastClr="000000"/>
                </a:solidFill>
              </a:rPr>
              <a:t>interchanging the rows and columns </a:t>
            </a:r>
            <a:endParaRPr lang="en-GB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F88DC946-3D41-4E99-A81E-D170A9C0C3B4}"/>
                  </a:ext>
                </a:extLst>
              </p:cNvPr>
              <p:cNvSpPr/>
              <p:nvPr/>
            </p:nvSpPr>
            <p:spPr>
              <a:xfrm>
                <a:off x="9093096" y="4161079"/>
                <a:ext cx="565604" cy="10773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pt-PT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m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pt-PT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33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34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mr>
                      </m:m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F88DC946-3D41-4E99-A81E-D170A9C0C3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3096" y="4161079"/>
                <a:ext cx="565604" cy="107734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672EE787-5DD5-4029-A3CA-A4BEB74323DD}"/>
                  </a:ext>
                </a:extLst>
              </p:cNvPr>
              <p:cNvSpPr/>
              <p:nvPr/>
            </p:nvSpPr>
            <p:spPr>
              <a:xfrm>
                <a:off x="8329038" y="4161079"/>
                <a:ext cx="565604" cy="10773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pt-PT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11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m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pt-PT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mr>
                      </m:m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672EE787-5DD5-4029-A3CA-A4BEB74323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9038" y="4161079"/>
                <a:ext cx="565604" cy="107734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7E4555DF-C084-4743-96F2-C25E9EAE05C7}"/>
                  </a:ext>
                </a:extLst>
              </p:cNvPr>
              <p:cNvSpPr/>
              <p:nvPr/>
            </p:nvSpPr>
            <p:spPr>
              <a:xfrm>
                <a:off x="8710346" y="4161079"/>
                <a:ext cx="565604" cy="10773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pt-PT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m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pt-PT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23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24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mr>
                      </m:m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7E4555DF-C084-4743-96F2-C25E9EAE05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0346" y="4161079"/>
                <a:ext cx="565604" cy="107734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685E8F4D-B8B2-459F-B8C7-224D919529F8}"/>
                  </a:ext>
                </a:extLst>
              </p:cNvPr>
              <p:cNvSpPr/>
              <p:nvPr/>
            </p:nvSpPr>
            <p:spPr>
              <a:xfrm>
                <a:off x="7408207" y="4958426"/>
                <a:ext cx="780983" cy="369332"/>
              </a:xfrm>
              <a:prstGeom prst="rect">
                <a:avLst/>
              </a:prstGeom>
              <a:ln>
                <a:solidFill>
                  <a:srgbClr val="29A6FF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685E8F4D-B8B2-459F-B8C7-224D919529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8207" y="4958426"/>
                <a:ext cx="780983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rgbClr val="29A6F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Conexão reta unidirecional 60">
            <a:extLst>
              <a:ext uri="{FF2B5EF4-FFF2-40B4-BE49-F238E27FC236}">
                <a16:creationId xmlns:a16="http://schemas.microsoft.com/office/drawing/2014/main" id="{BED2DC8B-3990-4D0C-85A8-FB6368E9B379}"/>
              </a:ext>
            </a:extLst>
          </p:cNvPr>
          <p:cNvCxnSpPr>
            <a:cxnSpLocks/>
          </p:cNvCxnSpPr>
          <p:nvPr/>
        </p:nvCxnSpPr>
        <p:spPr>
          <a:xfrm>
            <a:off x="7789080" y="4783015"/>
            <a:ext cx="0" cy="194631"/>
          </a:xfrm>
          <a:prstGeom prst="straightConnector1">
            <a:avLst/>
          </a:prstGeom>
          <a:ln w="57150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026A0CBB-9C09-4FB9-823D-0386EF28EA72}"/>
              </a:ext>
            </a:extLst>
          </p:cNvPr>
          <p:cNvSpPr/>
          <p:nvPr/>
        </p:nvSpPr>
        <p:spPr>
          <a:xfrm>
            <a:off x="9184193" y="4421276"/>
            <a:ext cx="400864" cy="321547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Conexão reta unidirecional 22">
            <a:extLst>
              <a:ext uri="{FF2B5EF4-FFF2-40B4-BE49-F238E27FC236}">
                <a16:creationId xmlns:a16="http://schemas.microsoft.com/office/drawing/2014/main" id="{320A6BC0-FD74-401E-924F-290E4E7A89C1}"/>
              </a:ext>
            </a:extLst>
          </p:cNvPr>
          <p:cNvCxnSpPr>
            <a:cxnSpLocks/>
          </p:cNvCxnSpPr>
          <p:nvPr/>
        </p:nvCxnSpPr>
        <p:spPr>
          <a:xfrm flipH="1">
            <a:off x="9608460" y="4576192"/>
            <a:ext cx="459988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314F6106-2A2E-4862-933E-B96A0302B5B0}"/>
                  </a:ext>
                </a:extLst>
              </p:cNvPr>
              <p:cNvSpPr/>
              <p:nvPr/>
            </p:nvSpPr>
            <p:spPr>
              <a:xfrm>
                <a:off x="9997213" y="4267864"/>
                <a:ext cx="1919373" cy="5892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1600" b="1" dirty="0">
                    <a:solidFill>
                      <a:srgbClr val="C00000"/>
                    </a:solidFill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1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1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1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pt-PT" sz="16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600" b="1" dirty="0">
                    <a:solidFill>
                      <a:srgbClr val="C00000"/>
                    </a:solidFill>
                  </a:rPr>
                  <a:t>this entry is in</a:t>
                </a:r>
              </a:p>
              <a:p>
                <a:pPr algn="ctr"/>
                <a:r>
                  <a:rPr lang="en-GB" sz="1600" b="1" dirty="0">
                    <a:solidFill>
                      <a:srgbClr val="C00000"/>
                    </a:solidFill>
                  </a:rPr>
                  <a:t>2</a:t>
                </a:r>
                <a:r>
                  <a:rPr lang="en-GB" sz="1600" b="1" baseline="30000" dirty="0">
                    <a:solidFill>
                      <a:srgbClr val="C00000"/>
                    </a:solidFill>
                  </a:rPr>
                  <a:t>nd</a:t>
                </a:r>
                <a:r>
                  <a:rPr lang="en-GB" sz="1600" b="1" dirty="0">
                    <a:solidFill>
                      <a:srgbClr val="C00000"/>
                    </a:solidFill>
                  </a:rPr>
                  <a:t> row, 3</a:t>
                </a:r>
                <a:r>
                  <a:rPr lang="en-GB" sz="1600" b="1" baseline="30000" dirty="0">
                    <a:solidFill>
                      <a:srgbClr val="C00000"/>
                    </a:solidFill>
                  </a:rPr>
                  <a:t>rd</a:t>
                </a:r>
                <a:r>
                  <a:rPr lang="en-GB" sz="1600" b="1" dirty="0">
                    <a:solidFill>
                      <a:srgbClr val="C00000"/>
                    </a:solidFill>
                  </a:rPr>
                  <a:t> column! </a:t>
                </a:r>
                <a:endParaRPr lang="pt-PT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314F6106-2A2E-4862-933E-B96A0302B5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7213" y="4267864"/>
                <a:ext cx="1919373" cy="589200"/>
              </a:xfrm>
              <a:prstGeom prst="rect">
                <a:avLst/>
              </a:prstGeom>
              <a:blipFill>
                <a:blip r:embed="rId18"/>
                <a:stretch>
                  <a:fillRect l="-1270" t="-2062" r="-1270" b="-123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Conexão reta unidirecional 67">
            <a:extLst>
              <a:ext uri="{FF2B5EF4-FFF2-40B4-BE49-F238E27FC236}">
                <a16:creationId xmlns:a16="http://schemas.microsoft.com/office/drawing/2014/main" id="{82DB2B11-2CDA-41AC-9A63-24B2AB2D2CE4}"/>
              </a:ext>
            </a:extLst>
          </p:cNvPr>
          <p:cNvCxnSpPr>
            <a:cxnSpLocks/>
          </p:cNvCxnSpPr>
          <p:nvPr/>
        </p:nvCxnSpPr>
        <p:spPr>
          <a:xfrm flipH="1">
            <a:off x="9275950" y="5208848"/>
            <a:ext cx="1245413" cy="83021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xão reta unidirecional 78">
            <a:extLst>
              <a:ext uri="{FF2B5EF4-FFF2-40B4-BE49-F238E27FC236}">
                <a16:creationId xmlns:a16="http://schemas.microsoft.com/office/drawing/2014/main" id="{C56F98BD-6D79-4CCE-96BA-D51B2BFB5482}"/>
              </a:ext>
            </a:extLst>
          </p:cNvPr>
          <p:cNvCxnSpPr>
            <a:cxnSpLocks/>
          </p:cNvCxnSpPr>
          <p:nvPr/>
        </p:nvCxnSpPr>
        <p:spPr>
          <a:xfrm>
            <a:off x="10855013" y="4785147"/>
            <a:ext cx="0" cy="27514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7221CFCB-81A0-4EAC-8F43-F0F01527A01D}"/>
                  </a:ext>
                </a:extLst>
              </p:cNvPr>
              <p:cNvSpPr/>
              <p:nvPr/>
            </p:nvSpPr>
            <p:spPr>
              <a:xfrm>
                <a:off x="10521363" y="4973815"/>
                <a:ext cx="60888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pt-PT" sz="1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sz="1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pt-PT" sz="1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sub>
                          <m:r>
                            <a:rPr lang="pt-PT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𝟐𝟑</m:t>
                          </m:r>
                        </m:sub>
                      </m:sSub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7221CFCB-81A0-4EAC-8F43-F0F01527A0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1363" y="4973815"/>
                <a:ext cx="608885" cy="33855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tângulo: Cantos Arredondados 33">
            <a:extLst>
              <a:ext uri="{FF2B5EF4-FFF2-40B4-BE49-F238E27FC236}">
                <a16:creationId xmlns:a16="http://schemas.microsoft.com/office/drawing/2014/main" id="{D97CA430-BDB5-4D2F-BCF2-C57D720DC626}"/>
              </a:ext>
            </a:extLst>
          </p:cNvPr>
          <p:cNvSpPr/>
          <p:nvPr/>
        </p:nvSpPr>
        <p:spPr>
          <a:xfrm>
            <a:off x="2393958" y="4308471"/>
            <a:ext cx="2361453" cy="78256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Relevant when working with generic matrices </a:t>
            </a:r>
          </a:p>
        </p:txBody>
      </p:sp>
    </p:spTree>
    <p:extLst>
      <p:ext uri="{BB962C8B-B14F-4D97-AF65-F5344CB8AC3E}">
        <p14:creationId xmlns:p14="http://schemas.microsoft.com/office/powerpoint/2010/main" val="297630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46" grpId="0" animBg="1"/>
      <p:bldP spid="52" grpId="0"/>
      <p:bldP spid="56" grpId="0"/>
      <p:bldP spid="12" grpId="0"/>
      <p:bldP spid="17" grpId="0"/>
      <p:bldP spid="58" grpId="0"/>
      <p:bldP spid="59" grpId="0"/>
      <p:bldP spid="60" grpId="0" animBg="1"/>
      <p:bldP spid="19" grpId="0" animBg="1"/>
      <p:bldP spid="24" grpId="0"/>
      <p:bldP spid="30" grpId="0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7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B21078D2-F25A-444D-97A7-65B03468A5E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6D23AC89-37BB-4862-9171-7FDB4838362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99ECFD7A-9B29-427A-95D9-5DC423E376FD}"/>
              </a:ext>
            </a:extLst>
          </p:cNvPr>
          <p:cNvSpPr/>
          <p:nvPr/>
        </p:nvSpPr>
        <p:spPr>
          <a:xfrm>
            <a:off x="2034898" y="990000"/>
            <a:ext cx="4717590" cy="5346000"/>
          </a:xfrm>
          <a:prstGeom prst="roundRect">
            <a:avLst>
              <a:gd name="adj" fmla="val 5852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68F5F7C7-6809-4E03-9581-DA8335A3D3C2}"/>
              </a:ext>
            </a:extLst>
          </p:cNvPr>
          <p:cNvSpPr/>
          <p:nvPr/>
        </p:nvSpPr>
        <p:spPr>
          <a:xfrm>
            <a:off x="2353828" y="1189860"/>
            <a:ext cx="46372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u="sng" dirty="0">
                <a:solidFill>
                  <a:srgbClr val="F25E4F"/>
                </a:solidFill>
              </a:rPr>
              <a:t>Propositions </a:t>
            </a:r>
            <a:endParaRPr lang="en-GB" sz="2400" u="sng" dirty="0">
              <a:solidFill>
                <a:sysClr val="windowText" lastClr="000000"/>
              </a:solidFill>
            </a:endParaRP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4A036ADC-1815-46D7-A289-63BE7CE42DC8}"/>
              </a:ext>
            </a:extLst>
          </p:cNvPr>
          <p:cNvSpPr/>
          <p:nvPr/>
        </p:nvSpPr>
        <p:spPr>
          <a:xfrm>
            <a:off x="2353828" y="1794202"/>
            <a:ext cx="40771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dirty="0"/>
              <a:t>If the sizes of the matrices are such that the stated operations can be performed, then:</a:t>
            </a:r>
            <a:endParaRPr lang="en-GB" sz="2000" i="1" spc="-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: Cantos Arredondados 45">
                <a:extLst>
                  <a:ext uri="{FF2B5EF4-FFF2-40B4-BE49-F238E27FC236}">
                    <a16:creationId xmlns:a16="http://schemas.microsoft.com/office/drawing/2014/main" id="{85A5803F-7D00-4F99-BAF7-11A08BA309C6}"/>
                  </a:ext>
                </a:extLst>
              </p:cNvPr>
              <p:cNvSpPr/>
              <p:nvPr/>
            </p:nvSpPr>
            <p:spPr>
              <a:xfrm>
                <a:off x="3721067" y="2929834"/>
                <a:ext cx="1342637" cy="4426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pt-P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pt-PT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Retângulo: Cantos Arredondados 45">
                <a:extLst>
                  <a:ext uri="{FF2B5EF4-FFF2-40B4-BE49-F238E27FC236}">
                    <a16:creationId xmlns:a16="http://schemas.microsoft.com/office/drawing/2014/main" id="{85A5803F-7D00-4F99-BAF7-11A08BA309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067" y="2929834"/>
                <a:ext cx="1342637" cy="442674"/>
              </a:xfrm>
              <a:prstGeom prst="roundRect">
                <a:avLst/>
              </a:prstGeom>
              <a:blipFill>
                <a:blip r:embed="rId5"/>
                <a:stretch>
                  <a:fillRect b="-8108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tângulo: Cantos Arredondados 37">
            <a:hlinkClick r:id="rId6" action="ppaction://hlinksldjump"/>
            <a:extLst>
              <a:ext uri="{FF2B5EF4-FFF2-40B4-BE49-F238E27FC236}">
                <a16:creationId xmlns:a16="http://schemas.microsoft.com/office/drawing/2014/main" id="{564B1C6D-9331-4530-B72F-3BFFBF23B078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Transpose of a Matrix</a:t>
            </a:r>
          </a:p>
        </p:txBody>
      </p:sp>
      <p:sp>
        <p:nvSpPr>
          <p:cNvPr id="39" name="Retângulo: Cantos Arredondados 38">
            <a:hlinkClick r:id="rId7" action="ppaction://hlinksldjump"/>
            <a:extLst>
              <a:ext uri="{FF2B5EF4-FFF2-40B4-BE49-F238E27FC236}">
                <a16:creationId xmlns:a16="http://schemas.microsoft.com/office/drawing/2014/main" id="{86C56FB6-DDE1-413D-9A26-7ED4EC1A6E28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Properties of the Transpose</a:t>
            </a:r>
          </a:p>
        </p:txBody>
      </p:sp>
      <p:sp>
        <p:nvSpPr>
          <p:cNvPr id="40" name="Retângulo: Cantos Arredondados 39">
            <a:hlinkClick r:id="rId8" action="ppaction://hlinksldjump"/>
            <a:extLst>
              <a:ext uri="{FF2B5EF4-FFF2-40B4-BE49-F238E27FC236}">
                <a16:creationId xmlns:a16="http://schemas.microsoft.com/office/drawing/2014/main" id="{EFD65D4E-3BA5-4299-8C67-F27B21B89633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E98DE27-9BCD-4667-84F9-5AE47DA0F962}"/>
              </a:ext>
            </a:extLst>
          </p:cNvPr>
          <p:cNvSpPr txBox="1"/>
          <p:nvPr/>
        </p:nvSpPr>
        <p:spPr>
          <a:xfrm>
            <a:off x="7104028" y="1566524"/>
            <a:ext cx="2500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25E4F"/>
                </a:solidFill>
              </a:rPr>
              <a:t>Apply it twice… get back where you started!...</a:t>
            </a:r>
          </a:p>
        </p:txBody>
      </p:sp>
      <p:cxnSp>
        <p:nvCxnSpPr>
          <p:cNvPr id="22" name="Conexão reta unidirecional 21">
            <a:extLst>
              <a:ext uri="{FF2B5EF4-FFF2-40B4-BE49-F238E27FC236}">
                <a16:creationId xmlns:a16="http://schemas.microsoft.com/office/drawing/2014/main" id="{5E6EF859-BAD9-45E1-8CAE-B8CA77EE533F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5213899" y="1889690"/>
            <a:ext cx="1890129" cy="1243341"/>
          </a:xfrm>
          <a:prstGeom prst="straightConnector1">
            <a:avLst/>
          </a:prstGeom>
          <a:ln w="3810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35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30" grpId="0"/>
      <p:bldP spid="46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7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B21078D2-F25A-444D-97A7-65B03468A5E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6D23AC89-37BB-4862-9171-7FDB4838362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99ECFD7A-9B29-427A-95D9-5DC423E376FD}"/>
              </a:ext>
            </a:extLst>
          </p:cNvPr>
          <p:cNvSpPr/>
          <p:nvPr/>
        </p:nvSpPr>
        <p:spPr>
          <a:xfrm>
            <a:off x="2034898" y="990000"/>
            <a:ext cx="4717590" cy="5346000"/>
          </a:xfrm>
          <a:prstGeom prst="roundRect">
            <a:avLst>
              <a:gd name="adj" fmla="val 5852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68F5F7C7-6809-4E03-9581-DA8335A3D3C2}"/>
              </a:ext>
            </a:extLst>
          </p:cNvPr>
          <p:cNvSpPr/>
          <p:nvPr/>
        </p:nvSpPr>
        <p:spPr>
          <a:xfrm>
            <a:off x="2353828" y="1189860"/>
            <a:ext cx="46372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u="sng" dirty="0">
                <a:solidFill>
                  <a:srgbClr val="F25E4F"/>
                </a:solidFill>
              </a:rPr>
              <a:t>Propositions </a:t>
            </a:r>
            <a:endParaRPr lang="en-GB" sz="2400" u="sng" dirty="0">
              <a:solidFill>
                <a:sysClr val="windowText" lastClr="000000"/>
              </a:solidFill>
            </a:endParaRP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4A036ADC-1815-46D7-A289-63BE7CE42DC8}"/>
              </a:ext>
            </a:extLst>
          </p:cNvPr>
          <p:cNvSpPr/>
          <p:nvPr/>
        </p:nvSpPr>
        <p:spPr>
          <a:xfrm>
            <a:off x="2353828" y="1794202"/>
            <a:ext cx="40771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dirty="0"/>
              <a:t>If the sizes of the matrices are such that the stated operations can be performed, then: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: Cantos Arredondados 45">
                <a:extLst>
                  <a:ext uri="{FF2B5EF4-FFF2-40B4-BE49-F238E27FC236}">
                    <a16:creationId xmlns:a16="http://schemas.microsoft.com/office/drawing/2014/main" id="{85A5803F-7D00-4F99-BAF7-11A08BA309C6}"/>
                  </a:ext>
                </a:extLst>
              </p:cNvPr>
              <p:cNvSpPr/>
              <p:nvPr/>
            </p:nvSpPr>
            <p:spPr>
              <a:xfrm>
                <a:off x="3721067" y="2929834"/>
                <a:ext cx="1342637" cy="4426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pt-P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pt-PT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Retângulo: Cantos Arredondados 45">
                <a:extLst>
                  <a:ext uri="{FF2B5EF4-FFF2-40B4-BE49-F238E27FC236}">
                    <a16:creationId xmlns:a16="http://schemas.microsoft.com/office/drawing/2014/main" id="{85A5803F-7D00-4F99-BAF7-11A08BA309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067" y="2929834"/>
                <a:ext cx="1342637" cy="442674"/>
              </a:xfrm>
              <a:prstGeom prst="roundRect">
                <a:avLst/>
              </a:prstGeom>
              <a:blipFill>
                <a:blip r:embed="rId5"/>
                <a:stretch>
                  <a:fillRect b="-8108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: Cantos Arredondados 46">
                <a:extLst>
                  <a:ext uri="{FF2B5EF4-FFF2-40B4-BE49-F238E27FC236}">
                    <a16:creationId xmlns:a16="http://schemas.microsoft.com/office/drawing/2014/main" id="{8C036980-AC30-40DA-AD7D-C1D3926F51ED}"/>
                  </a:ext>
                </a:extLst>
              </p:cNvPr>
              <p:cNvSpPr/>
              <p:nvPr/>
            </p:nvSpPr>
            <p:spPr>
              <a:xfrm>
                <a:off x="3122197" y="3597169"/>
                <a:ext cx="2495995" cy="4426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P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pt-P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pt-P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sSup>
                        <m:sSupPr>
                          <m:ctrlPr>
                            <a:rPr lang="pt-PT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pt-PT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GB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Retângulo: Cantos Arredondados 46">
                <a:extLst>
                  <a:ext uri="{FF2B5EF4-FFF2-40B4-BE49-F238E27FC236}">
                    <a16:creationId xmlns:a16="http://schemas.microsoft.com/office/drawing/2014/main" id="{8C036980-AC30-40DA-AD7D-C1D3926F51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197" y="3597169"/>
                <a:ext cx="2495995" cy="44267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Retângulo 76">
            <a:extLst>
              <a:ext uri="{FF2B5EF4-FFF2-40B4-BE49-F238E27FC236}">
                <a16:creationId xmlns:a16="http://schemas.microsoft.com/office/drawing/2014/main" id="{C8A8FBD8-FDC0-4C13-B9DE-9B557A429FD6}"/>
              </a:ext>
            </a:extLst>
          </p:cNvPr>
          <p:cNvSpPr/>
          <p:nvPr/>
        </p:nvSpPr>
        <p:spPr>
          <a:xfrm>
            <a:off x="7179589" y="4000782"/>
            <a:ext cx="4717586" cy="18312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GB" b="1" dirty="0">
                <a:solidFill>
                  <a:srgbClr val="F25E4F"/>
                </a:solidFill>
              </a:rPr>
              <a:t>REMARK</a:t>
            </a:r>
            <a:r>
              <a:rPr lang="en-GB" dirty="0"/>
              <a:t> – The first three propositions are self-evident. However the fourth one isn´t… It may be generalized as:</a:t>
            </a:r>
          </a:p>
          <a:p>
            <a:pPr algn="just">
              <a:spcAft>
                <a:spcPts val="600"/>
              </a:spcAft>
            </a:pPr>
            <a:r>
              <a:rPr lang="en-GB" b="1" i="1" dirty="0"/>
              <a:t>The transpose of a product of any number of matrices is equal to the product of their transposes in the reverse order</a:t>
            </a:r>
            <a:r>
              <a:rPr lang="en-GB" dirty="0"/>
              <a:t>.</a:t>
            </a:r>
          </a:p>
        </p:txBody>
      </p:sp>
      <p:sp>
        <p:nvSpPr>
          <p:cNvPr id="38" name="Retângulo: Cantos Arredondados 37">
            <a:hlinkClick r:id="rId7" action="ppaction://hlinksldjump"/>
            <a:extLst>
              <a:ext uri="{FF2B5EF4-FFF2-40B4-BE49-F238E27FC236}">
                <a16:creationId xmlns:a16="http://schemas.microsoft.com/office/drawing/2014/main" id="{564B1C6D-9331-4530-B72F-3BFFBF23B078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Transpose of a Matrix</a:t>
            </a:r>
          </a:p>
        </p:txBody>
      </p:sp>
      <p:sp>
        <p:nvSpPr>
          <p:cNvPr id="39" name="Retângulo: Cantos Arredondados 38">
            <a:hlinkClick r:id="rId8" action="ppaction://hlinksldjump"/>
            <a:extLst>
              <a:ext uri="{FF2B5EF4-FFF2-40B4-BE49-F238E27FC236}">
                <a16:creationId xmlns:a16="http://schemas.microsoft.com/office/drawing/2014/main" id="{86C56FB6-DDE1-413D-9A26-7ED4EC1A6E28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Properties of the Transpose</a:t>
            </a:r>
          </a:p>
        </p:txBody>
      </p:sp>
      <p:sp>
        <p:nvSpPr>
          <p:cNvPr id="40" name="Retângulo: Cantos Arredondados 39">
            <a:hlinkClick r:id="rId9" action="ppaction://hlinksldjump"/>
            <a:extLst>
              <a:ext uri="{FF2B5EF4-FFF2-40B4-BE49-F238E27FC236}">
                <a16:creationId xmlns:a16="http://schemas.microsoft.com/office/drawing/2014/main" id="{EFD65D4E-3BA5-4299-8C67-F27B21B89633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: Cantos Arredondados 40">
                <a:extLst>
                  <a:ext uri="{FF2B5EF4-FFF2-40B4-BE49-F238E27FC236}">
                    <a16:creationId xmlns:a16="http://schemas.microsoft.com/office/drawing/2014/main" id="{FBBE1949-0352-4BDE-B8A9-F20668CAC3D0}"/>
                  </a:ext>
                </a:extLst>
              </p:cNvPr>
              <p:cNvSpPr/>
              <p:nvPr/>
            </p:nvSpPr>
            <p:spPr>
              <a:xfrm>
                <a:off x="3596295" y="4324185"/>
                <a:ext cx="1617604" cy="4426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𝑘𝐴</m:t>
                          </m:r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GB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Retângulo: Cantos Arredondados 40">
                <a:extLst>
                  <a:ext uri="{FF2B5EF4-FFF2-40B4-BE49-F238E27FC236}">
                    <a16:creationId xmlns:a16="http://schemas.microsoft.com/office/drawing/2014/main" id="{FBBE1949-0352-4BDE-B8A9-F20668CAC3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295" y="4324185"/>
                <a:ext cx="1617604" cy="442674"/>
              </a:xfrm>
              <a:prstGeom prst="roundRect">
                <a:avLst/>
              </a:prstGeom>
              <a:blipFill>
                <a:blip r:embed="rId10"/>
                <a:stretch>
                  <a:fillRect l="-375" b="-6667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ângulo: Cantos Arredondados 41">
                <a:extLst>
                  <a:ext uri="{FF2B5EF4-FFF2-40B4-BE49-F238E27FC236}">
                    <a16:creationId xmlns:a16="http://schemas.microsoft.com/office/drawing/2014/main" id="{2EBF5157-BDB6-465C-84EA-AE902CCEF8B9}"/>
                  </a:ext>
                </a:extLst>
              </p:cNvPr>
              <p:cNvSpPr/>
              <p:nvPr/>
            </p:nvSpPr>
            <p:spPr>
              <a:xfrm>
                <a:off x="3412580" y="5051201"/>
                <a:ext cx="1892771" cy="4426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P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pt-PT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pt-PT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GB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Retângulo: Cantos Arredondados 41">
                <a:extLst>
                  <a:ext uri="{FF2B5EF4-FFF2-40B4-BE49-F238E27FC236}">
                    <a16:creationId xmlns:a16="http://schemas.microsoft.com/office/drawing/2014/main" id="{2EBF5157-BDB6-465C-84EA-AE902CCEF8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2580" y="5051201"/>
                <a:ext cx="1892771" cy="442674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6F35ACB8-C819-43AF-B4A5-5B115F82CFC2}"/>
                  </a:ext>
                </a:extLst>
              </p:cNvPr>
              <p:cNvSpPr/>
              <p:nvPr/>
            </p:nvSpPr>
            <p:spPr>
              <a:xfrm>
                <a:off x="3261325" y="5704389"/>
                <a:ext cx="21923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where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 is any scalar</a:t>
                </a: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6F35ACB8-C819-43AF-B4A5-5B115F82CF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1325" y="5704389"/>
                <a:ext cx="2192331" cy="369332"/>
              </a:xfrm>
              <a:prstGeom prst="rect">
                <a:avLst/>
              </a:prstGeom>
              <a:blipFill>
                <a:blip r:embed="rId12"/>
                <a:stretch>
                  <a:fillRect l="-2500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eta: Para a Direita 17">
            <a:extLst>
              <a:ext uri="{FF2B5EF4-FFF2-40B4-BE49-F238E27FC236}">
                <a16:creationId xmlns:a16="http://schemas.microsoft.com/office/drawing/2014/main" id="{2F187345-2316-4F63-AD19-41DD38CBF866}"/>
              </a:ext>
            </a:extLst>
          </p:cNvPr>
          <p:cNvSpPr/>
          <p:nvPr/>
        </p:nvSpPr>
        <p:spPr>
          <a:xfrm flipH="1">
            <a:off x="5938576" y="5158271"/>
            <a:ext cx="1272768" cy="335604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E98DE27-9BCD-4667-84F9-5AE47DA0F962}"/>
              </a:ext>
            </a:extLst>
          </p:cNvPr>
          <p:cNvSpPr txBox="1"/>
          <p:nvPr/>
        </p:nvSpPr>
        <p:spPr>
          <a:xfrm>
            <a:off x="7104028" y="1566524"/>
            <a:ext cx="2500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25E4F"/>
                </a:solidFill>
              </a:rPr>
              <a:t>Apply it twice… get back where you started!...</a:t>
            </a:r>
          </a:p>
        </p:txBody>
      </p:sp>
      <p:cxnSp>
        <p:nvCxnSpPr>
          <p:cNvPr id="22" name="Conexão reta unidirecional 21">
            <a:extLst>
              <a:ext uri="{FF2B5EF4-FFF2-40B4-BE49-F238E27FC236}">
                <a16:creationId xmlns:a16="http://schemas.microsoft.com/office/drawing/2014/main" id="{5E6EF859-BAD9-45E1-8CAE-B8CA77EE533F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5213899" y="1889690"/>
            <a:ext cx="1890129" cy="1243341"/>
          </a:xfrm>
          <a:prstGeom prst="straightConnector1">
            <a:avLst/>
          </a:prstGeom>
          <a:ln w="3810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CaixaDeTexto 72">
            <a:extLst>
              <a:ext uri="{FF2B5EF4-FFF2-40B4-BE49-F238E27FC236}">
                <a16:creationId xmlns:a16="http://schemas.microsoft.com/office/drawing/2014/main" id="{4F737DCF-F414-4F50-89EA-FF966034B4F5}"/>
              </a:ext>
            </a:extLst>
          </p:cNvPr>
          <p:cNvSpPr txBox="1"/>
          <p:nvPr/>
        </p:nvSpPr>
        <p:spPr>
          <a:xfrm>
            <a:off x="7721872" y="2295603"/>
            <a:ext cx="4336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25E4F"/>
                </a:solidFill>
              </a:rPr>
              <a:t>Adding and transpose the sum is the same as adding the respective transpose! </a:t>
            </a:r>
          </a:p>
        </p:txBody>
      </p:sp>
      <p:cxnSp>
        <p:nvCxnSpPr>
          <p:cNvPr id="74" name="Conexão reta unidirecional 73">
            <a:extLst>
              <a:ext uri="{FF2B5EF4-FFF2-40B4-BE49-F238E27FC236}">
                <a16:creationId xmlns:a16="http://schemas.microsoft.com/office/drawing/2014/main" id="{177BE7D4-9F5F-467A-A5E7-48CF0A56D4DA}"/>
              </a:ext>
            </a:extLst>
          </p:cNvPr>
          <p:cNvCxnSpPr>
            <a:cxnSpLocks/>
            <a:stCxn id="73" idx="1"/>
          </p:cNvCxnSpPr>
          <p:nvPr/>
        </p:nvCxnSpPr>
        <p:spPr>
          <a:xfrm flipH="1">
            <a:off x="5749404" y="2618769"/>
            <a:ext cx="1972468" cy="1129368"/>
          </a:xfrm>
          <a:prstGeom prst="straightConnector1">
            <a:avLst/>
          </a:prstGeom>
          <a:ln w="3810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CaixaDeTexto 81">
            <a:extLst>
              <a:ext uri="{FF2B5EF4-FFF2-40B4-BE49-F238E27FC236}">
                <a16:creationId xmlns:a16="http://schemas.microsoft.com/office/drawing/2014/main" id="{81146C1B-9BC6-43AD-B836-6C199772C17D}"/>
              </a:ext>
            </a:extLst>
          </p:cNvPr>
          <p:cNvSpPr txBox="1"/>
          <p:nvPr/>
        </p:nvSpPr>
        <p:spPr>
          <a:xfrm>
            <a:off x="7523646" y="3105066"/>
            <a:ext cx="4632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25E4F"/>
                </a:solidFill>
              </a:rPr>
              <a:t>Transposing the product of a matrix by a scalar is the same multiplying the transpose!</a:t>
            </a:r>
          </a:p>
        </p:txBody>
      </p:sp>
      <p:cxnSp>
        <p:nvCxnSpPr>
          <p:cNvPr id="83" name="Conexão reta unidirecional 82">
            <a:extLst>
              <a:ext uri="{FF2B5EF4-FFF2-40B4-BE49-F238E27FC236}">
                <a16:creationId xmlns:a16="http://schemas.microsoft.com/office/drawing/2014/main" id="{D48B2433-8304-4F10-AC33-B7F3373A9204}"/>
              </a:ext>
            </a:extLst>
          </p:cNvPr>
          <p:cNvCxnSpPr>
            <a:cxnSpLocks/>
            <a:stCxn id="82" idx="1"/>
          </p:cNvCxnSpPr>
          <p:nvPr/>
        </p:nvCxnSpPr>
        <p:spPr>
          <a:xfrm flipH="1">
            <a:off x="5305351" y="3428232"/>
            <a:ext cx="2218295" cy="1129368"/>
          </a:xfrm>
          <a:prstGeom prst="straightConnector1">
            <a:avLst/>
          </a:prstGeom>
          <a:ln w="3810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39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77" grpId="0" animBg="1"/>
      <p:bldP spid="41" grpId="0" animBg="1"/>
      <p:bldP spid="42" grpId="0" animBg="1"/>
      <p:bldP spid="2" grpId="0"/>
      <p:bldP spid="18" grpId="0" animBg="1"/>
      <p:bldP spid="73" grpId="0"/>
      <p:bldP spid="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7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B21078D2-F25A-444D-97A7-65B03468A5E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6D23AC89-37BB-4862-9171-7FDB4838362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99ECFD7A-9B29-427A-95D9-5DC423E376FD}"/>
              </a:ext>
            </a:extLst>
          </p:cNvPr>
          <p:cNvSpPr/>
          <p:nvPr/>
        </p:nvSpPr>
        <p:spPr>
          <a:xfrm>
            <a:off x="2034898" y="990000"/>
            <a:ext cx="4717590" cy="5346000"/>
          </a:xfrm>
          <a:prstGeom prst="roundRect">
            <a:avLst>
              <a:gd name="adj" fmla="val 5852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68F5F7C7-6809-4E03-9581-DA8335A3D3C2}"/>
              </a:ext>
            </a:extLst>
          </p:cNvPr>
          <p:cNvSpPr/>
          <p:nvPr/>
        </p:nvSpPr>
        <p:spPr>
          <a:xfrm>
            <a:off x="2353828" y="1189860"/>
            <a:ext cx="46372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u="sng" dirty="0">
                <a:solidFill>
                  <a:srgbClr val="F25E4F"/>
                </a:solidFill>
              </a:rPr>
              <a:t>Propositions </a:t>
            </a:r>
            <a:endParaRPr lang="en-GB" sz="2400" u="sng" dirty="0">
              <a:solidFill>
                <a:sysClr val="windowText" lastClr="000000"/>
              </a:solidFill>
            </a:endParaRP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4A036ADC-1815-46D7-A289-63BE7CE42DC8}"/>
              </a:ext>
            </a:extLst>
          </p:cNvPr>
          <p:cNvSpPr/>
          <p:nvPr/>
        </p:nvSpPr>
        <p:spPr>
          <a:xfrm>
            <a:off x="2353828" y="1794202"/>
            <a:ext cx="40771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dirty="0"/>
              <a:t>If the sizes of the matrices are such that the stated operations can be performed, then: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: Cantos Arredondados 45">
                <a:extLst>
                  <a:ext uri="{FF2B5EF4-FFF2-40B4-BE49-F238E27FC236}">
                    <a16:creationId xmlns:a16="http://schemas.microsoft.com/office/drawing/2014/main" id="{85A5803F-7D00-4F99-BAF7-11A08BA309C6}"/>
                  </a:ext>
                </a:extLst>
              </p:cNvPr>
              <p:cNvSpPr/>
              <p:nvPr/>
            </p:nvSpPr>
            <p:spPr>
              <a:xfrm>
                <a:off x="3721067" y="2929834"/>
                <a:ext cx="1342637" cy="4426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pt-P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pt-PT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Retângulo: Cantos Arredondados 45">
                <a:extLst>
                  <a:ext uri="{FF2B5EF4-FFF2-40B4-BE49-F238E27FC236}">
                    <a16:creationId xmlns:a16="http://schemas.microsoft.com/office/drawing/2014/main" id="{85A5803F-7D00-4F99-BAF7-11A08BA309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067" y="2929834"/>
                <a:ext cx="1342637" cy="442674"/>
              </a:xfrm>
              <a:prstGeom prst="roundRect">
                <a:avLst/>
              </a:prstGeom>
              <a:blipFill>
                <a:blip r:embed="rId5"/>
                <a:stretch>
                  <a:fillRect b="-8108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: Cantos Arredondados 46">
                <a:extLst>
                  <a:ext uri="{FF2B5EF4-FFF2-40B4-BE49-F238E27FC236}">
                    <a16:creationId xmlns:a16="http://schemas.microsoft.com/office/drawing/2014/main" id="{8C036980-AC30-40DA-AD7D-C1D3926F51ED}"/>
                  </a:ext>
                </a:extLst>
              </p:cNvPr>
              <p:cNvSpPr/>
              <p:nvPr/>
            </p:nvSpPr>
            <p:spPr>
              <a:xfrm>
                <a:off x="3122197" y="3597169"/>
                <a:ext cx="2495995" cy="4426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P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pt-P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pt-P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sSup>
                        <m:sSupPr>
                          <m:ctrlPr>
                            <a:rPr lang="pt-PT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pt-PT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GB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Retângulo: Cantos Arredondados 46">
                <a:extLst>
                  <a:ext uri="{FF2B5EF4-FFF2-40B4-BE49-F238E27FC236}">
                    <a16:creationId xmlns:a16="http://schemas.microsoft.com/office/drawing/2014/main" id="{8C036980-AC30-40DA-AD7D-C1D3926F51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197" y="3597169"/>
                <a:ext cx="2495995" cy="44267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Retângulo 76">
            <a:extLst>
              <a:ext uri="{FF2B5EF4-FFF2-40B4-BE49-F238E27FC236}">
                <a16:creationId xmlns:a16="http://schemas.microsoft.com/office/drawing/2014/main" id="{C8A8FBD8-FDC0-4C13-B9DE-9B557A429FD6}"/>
              </a:ext>
            </a:extLst>
          </p:cNvPr>
          <p:cNvSpPr/>
          <p:nvPr/>
        </p:nvSpPr>
        <p:spPr>
          <a:xfrm>
            <a:off x="7179589" y="4000782"/>
            <a:ext cx="4717586" cy="18312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GB" b="1" dirty="0">
                <a:solidFill>
                  <a:srgbClr val="F25E4F"/>
                </a:solidFill>
              </a:rPr>
              <a:t>REMARK</a:t>
            </a:r>
            <a:r>
              <a:rPr lang="en-GB" dirty="0"/>
              <a:t> – The first three propositions are self-evident. However the fourth one isn´t… It may be generalized as:</a:t>
            </a:r>
          </a:p>
          <a:p>
            <a:pPr algn="just">
              <a:spcAft>
                <a:spcPts val="600"/>
              </a:spcAft>
            </a:pPr>
            <a:r>
              <a:rPr lang="en-GB" b="1" i="1" dirty="0"/>
              <a:t>The transpose of a product of any number of matrices is equal to the product of their transposes in the reverse order</a:t>
            </a:r>
            <a:r>
              <a:rPr lang="en-GB" dirty="0"/>
              <a:t>.</a:t>
            </a:r>
          </a:p>
        </p:txBody>
      </p:sp>
      <p:sp>
        <p:nvSpPr>
          <p:cNvPr id="38" name="Retângulo: Cantos Arredondados 37">
            <a:hlinkClick r:id="rId7" action="ppaction://hlinksldjump"/>
            <a:extLst>
              <a:ext uri="{FF2B5EF4-FFF2-40B4-BE49-F238E27FC236}">
                <a16:creationId xmlns:a16="http://schemas.microsoft.com/office/drawing/2014/main" id="{564B1C6D-9331-4530-B72F-3BFFBF23B078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Transpose of a Matrix</a:t>
            </a:r>
          </a:p>
        </p:txBody>
      </p:sp>
      <p:sp>
        <p:nvSpPr>
          <p:cNvPr id="39" name="Retângulo: Cantos Arredondados 38">
            <a:hlinkClick r:id="rId8" action="ppaction://hlinksldjump"/>
            <a:extLst>
              <a:ext uri="{FF2B5EF4-FFF2-40B4-BE49-F238E27FC236}">
                <a16:creationId xmlns:a16="http://schemas.microsoft.com/office/drawing/2014/main" id="{86C56FB6-DDE1-413D-9A26-7ED4EC1A6E28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Properties of the Transpose</a:t>
            </a:r>
          </a:p>
        </p:txBody>
      </p:sp>
      <p:sp>
        <p:nvSpPr>
          <p:cNvPr id="40" name="Retângulo: Cantos Arredondados 39">
            <a:hlinkClick r:id="rId9" action="ppaction://hlinksldjump"/>
            <a:extLst>
              <a:ext uri="{FF2B5EF4-FFF2-40B4-BE49-F238E27FC236}">
                <a16:creationId xmlns:a16="http://schemas.microsoft.com/office/drawing/2014/main" id="{EFD65D4E-3BA5-4299-8C67-F27B21B89633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: Cantos Arredondados 40">
                <a:extLst>
                  <a:ext uri="{FF2B5EF4-FFF2-40B4-BE49-F238E27FC236}">
                    <a16:creationId xmlns:a16="http://schemas.microsoft.com/office/drawing/2014/main" id="{FBBE1949-0352-4BDE-B8A9-F20668CAC3D0}"/>
                  </a:ext>
                </a:extLst>
              </p:cNvPr>
              <p:cNvSpPr/>
              <p:nvPr/>
            </p:nvSpPr>
            <p:spPr>
              <a:xfrm>
                <a:off x="3596295" y="4324185"/>
                <a:ext cx="1617604" cy="4426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𝑘𝐴</m:t>
                          </m:r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GB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Retângulo: Cantos Arredondados 40">
                <a:extLst>
                  <a:ext uri="{FF2B5EF4-FFF2-40B4-BE49-F238E27FC236}">
                    <a16:creationId xmlns:a16="http://schemas.microsoft.com/office/drawing/2014/main" id="{FBBE1949-0352-4BDE-B8A9-F20668CAC3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295" y="4324185"/>
                <a:ext cx="1617604" cy="442674"/>
              </a:xfrm>
              <a:prstGeom prst="roundRect">
                <a:avLst/>
              </a:prstGeom>
              <a:blipFill>
                <a:blip r:embed="rId10"/>
                <a:stretch>
                  <a:fillRect l="-375" b="-6667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ângulo: Cantos Arredondados 41">
                <a:extLst>
                  <a:ext uri="{FF2B5EF4-FFF2-40B4-BE49-F238E27FC236}">
                    <a16:creationId xmlns:a16="http://schemas.microsoft.com/office/drawing/2014/main" id="{2EBF5157-BDB6-465C-84EA-AE902CCEF8B9}"/>
                  </a:ext>
                </a:extLst>
              </p:cNvPr>
              <p:cNvSpPr/>
              <p:nvPr/>
            </p:nvSpPr>
            <p:spPr>
              <a:xfrm>
                <a:off x="3412580" y="5051201"/>
                <a:ext cx="1892771" cy="4426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P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pt-PT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pt-PT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GB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Retângulo: Cantos Arredondados 41">
                <a:extLst>
                  <a:ext uri="{FF2B5EF4-FFF2-40B4-BE49-F238E27FC236}">
                    <a16:creationId xmlns:a16="http://schemas.microsoft.com/office/drawing/2014/main" id="{2EBF5157-BDB6-465C-84EA-AE902CCEF8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2580" y="5051201"/>
                <a:ext cx="1892771" cy="442674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6F35ACB8-C819-43AF-B4A5-5B115F82CFC2}"/>
                  </a:ext>
                </a:extLst>
              </p:cNvPr>
              <p:cNvSpPr/>
              <p:nvPr/>
            </p:nvSpPr>
            <p:spPr>
              <a:xfrm>
                <a:off x="3261325" y="5704389"/>
                <a:ext cx="21923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where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 is any scalar</a:t>
                </a: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6F35ACB8-C819-43AF-B4A5-5B115F82CF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1325" y="5704389"/>
                <a:ext cx="2192331" cy="369332"/>
              </a:xfrm>
              <a:prstGeom prst="rect">
                <a:avLst/>
              </a:prstGeom>
              <a:blipFill>
                <a:blip r:embed="rId12"/>
                <a:stretch>
                  <a:fillRect l="-2500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tângulo: Cantos Arredondados 43">
                <a:extLst>
                  <a:ext uri="{FF2B5EF4-FFF2-40B4-BE49-F238E27FC236}">
                    <a16:creationId xmlns:a16="http://schemas.microsoft.com/office/drawing/2014/main" id="{B6863D46-A4DA-4814-ABE2-519DA7D13880}"/>
                  </a:ext>
                </a:extLst>
              </p:cNvPr>
              <p:cNvSpPr/>
              <p:nvPr/>
            </p:nvSpPr>
            <p:spPr>
              <a:xfrm>
                <a:off x="7378428" y="990000"/>
                <a:ext cx="4428611" cy="2888663"/>
              </a:xfrm>
              <a:prstGeom prst="roundRect">
                <a:avLst>
                  <a:gd name="adj" fmla="val 9635"/>
                </a:avLst>
              </a:prstGeom>
              <a:solidFill>
                <a:schemeClr val="bg1"/>
              </a:solidFill>
              <a:ln>
                <a:solidFill>
                  <a:srgbClr val="29A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600"/>
                  </a:spcAft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44" name="Retângulo: Cantos Arredondados 43">
                <a:extLst>
                  <a:ext uri="{FF2B5EF4-FFF2-40B4-BE49-F238E27FC236}">
                    <a16:creationId xmlns:a16="http://schemas.microsoft.com/office/drawing/2014/main" id="{B6863D46-A4DA-4814-ABE2-519DA7D13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8428" y="990000"/>
                <a:ext cx="4428611" cy="2888663"/>
              </a:xfrm>
              <a:prstGeom prst="roundRect">
                <a:avLst>
                  <a:gd name="adj" fmla="val 9635"/>
                </a:avLst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rgbClr val="29A6F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9138F78E-9DC9-4844-B8DB-F964ECAD9C33}"/>
                  </a:ext>
                </a:extLst>
              </p:cNvPr>
              <p:cNvSpPr/>
              <p:nvPr/>
            </p:nvSpPr>
            <p:spPr>
              <a:xfrm>
                <a:off x="7728720" y="1195950"/>
                <a:ext cx="3619325" cy="5936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GB" sz="32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sz="32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32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pt-PT" sz="32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𝑩</m:t>
                            </m:r>
                          </m:e>
                        </m:d>
                      </m:e>
                      <m:sup>
                        <m:r>
                          <a:rPr lang="pt-PT" sz="3200" b="1" i="1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pt-PT" sz="3200" b="1" i="1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pt-PT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pt-PT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sSup>
                      <m:sSupPr>
                        <m:ctrlPr>
                          <a:rPr lang="pt-PT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32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3200" b="1" i="1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sSup>
                      <m:sSupPr>
                        <m:ctrlPr>
                          <a:rPr lang="pt-PT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32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pt-PT" sz="3200" b="1" i="1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</m:oMath>
                </a14:m>
                <a:endParaRPr lang="en-GB" sz="3200" b="1" dirty="0"/>
              </a:p>
            </p:txBody>
          </p:sp>
        </mc:Choice>
        <mc:Fallback xmlns="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9138F78E-9DC9-4844-B8DB-F964ECAD9C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8720" y="1195950"/>
                <a:ext cx="3619325" cy="59362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tângulo 4">
            <a:extLst>
              <a:ext uri="{FF2B5EF4-FFF2-40B4-BE49-F238E27FC236}">
                <a16:creationId xmlns:a16="http://schemas.microsoft.com/office/drawing/2014/main" id="{164C146F-B4FE-4375-9654-5744662CF101}"/>
              </a:ext>
            </a:extLst>
          </p:cNvPr>
          <p:cNvSpPr/>
          <p:nvPr/>
        </p:nvSpPr>
        <p:spPr>
          <a:xfrm>
            <a:off x="7887968" y="1195950"/>
            <a:ext cx="1195754" cy="593624"/>
          </a:xfrm>
          <a:prstGeom prst="rect">
            <a:avLst/>
          </a:prstGeom>
          <a:noFill/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Conexão reta unidirecional 8">
            <a:extLst>
              <a:ext uri="{FF2B5EF4-FFF2-40B4-BE49-F238E27FC236}">
                <a16:creationId xmlns:a16="http://schemas.microsoft.com/office/drawing/2014/main" id="{E1411B64-00DE-4C32-BF25-3A0D1C37234A}"/>
              </a:ext>
            </a:extLst>
          </p:cNvPr>
          <p:cNvCxnSpPr/>
          <p:nvPr/>
        </p:nvCxnSpPr>
        <p:spPr>
          <a:xfrm>
            <a:off x="10741452" y="1789574"/>
            <a:ext cx="0" cy="164004"/>
          </a:xfrm>
          <a:prstGeom prst="straightConnector1">
            <a:avLst/>
          </a:prstGeom>
          <a:ln w="28575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E2D1F37B-B6C9-47C7-B829-10BA663BDBC8}"/>
              </a:ext>
            </a:extLst>
          </p:cNvPr>
          <p:cNvGrpSpPr/>
          <p:nvPr/>
        </p:nvGrpSpPr>
        <p:grpSpPr>
          <a:xfrm>
            <a:off x="7429647" y="1951840"/>
            <a:ext cx="2056845" cy="377030"/>
            <a:chOff x="7429647" y="2022176"/>
            <a:chExt cx="2056845" cy="377030"/>
          </a:xfrm>
        </p:grpSpPr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CA2291E5-BE18-45A7-9591-2D31D13DB47E}"/>
                </a:ext>
              </a:extLst>
            </p:cNvPr>
            <p:cNvGrpSpPr/>
            <p:nvPr/>
          </p:nvGrpSpPr>
          <p:grpSpPr>
            <a:xfrm>
              <a:off x="7429647" y="2022176"/>
              <a:ext cx="2056845" cy="374050"/>
              <a:chOff x="7692211" y="2250300"/>
              <a:chExt cx="2056845" cy="37405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Retângulo 3">
                    <a:extLst>
                      <a:ext uri="{FF2B5EF4-FFF2-40B4-BE49-F238E27FC236}">
                        <a16:creationId xmlns:a16="http://schemas.microsoft.com/office/drawing/2014/main" id="{897B0A78-C17D-4574-8FC6-94E955332A33}"/>
                      </a:ext>
                    </a:extLst>
                  </p:cNvPr>
                  <p:cNvSpPr/>
                  <p:nvPr/>
                </p:nvSpPr>
                <p:spPr>
                  <a:xfrm>
                    <a:off x="7791547" y="2255018"/>
                    <a:ext cx="103066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pt-PT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4" name="Retângulo 3">
                    <a:extLst>
                      <a:ext uri="{FF2B5EF4-FFF2-40B4-BE49-F238E27FC236}">
                        <a16:creationId xmlns:a16="http://schemas.microsoft.com/office/drawing/2014/main" id="{897B0A78-C17D-4574-8FC6-94E955332A3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91547" y="2255018"/>
                    <a:ext cx="1030667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4918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Retângulo 48">
                    <a:extLst>
                      <a:ext uri="{FF2B5EF4-FFF2-40B4-BE49-F238E27FC236}">
                        <a16:creationId xmlns:a16="http://schemas.microsoft.com/office/drawing/2014/main" id="{802505CA-083E-439A-B21E-02552F4C5C31}"/>
                      </a:ext>
                    </a:extLst>
                  </p:cNvPr>
                  <p:cNvSpPr/>
                  <p:nvPr/>
                </p:nvSpPr>
                <p:spPr>
                  <a:xfrm>
                    <a:off x="8587597" y="2250300"/>
                    <a:ext cx="96494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pt-PT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49" name="Retângulo 48">
                    <a:extLst>
                      <a:ext uri="{FF2B5EF4-FFF2-40B4-BE49-F238E27FC236}">
                        <a16:creationId xmlns:a16="http://schemas.microsoft.com/office/drawing/2014/main" id="{802505CA-083E-439A-B21E-02552F4C5C3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87597" y="2250300"/>
                    <a:ext cx="964944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655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Retângulo 49">
                    <a:extLst>
                      <a:ext uri="{FF2B5EF4-FFF2-40B4-BE49-F238E27FC236}">
                        <a16:creationId xmlns:a16="http://schemas.microsoft.com/office/drawing/2014/main" id="{5D67CB91-F991-442A-9E60-A0C14ED3237B}"/>
                      </a:ext>
                    </a:extLst>
                  </p:cNvPr>
                  <p:cNvSpPr/>
                  <p:nvPr/>
                </p:nvSpPr>
                <p:spPr>
                  <a:xfrm>
                    <a:off x="7692211" y="2255018"/>
                    <a:ext cx="2056845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pt-PT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PT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                              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50" name="Retângulo 49">
                    <a:extLst>
                      <a:ext uri="{FF2B5EF4-FFF2-40B4-BE49-F238E27FC236}">
                        <a16:creationId xmlns:a16="http://schemas.microsoft.com/office/drawing/2014/main" id="{5D67CB91-F991-442A-9E60-A0C14ED3237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92211" y="2255018"/>
                    <a:ext cx="2056845" cy="369332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9" name="Retângulo 78">
              <a:extLst>
                <a:ext uri="{FF2B5EF4-FFF2-40B4-BE49-F238E27FC236}">
                  <a16:creationId xmlns:a16="http://schemas.microsoft.com/office/drawing/2014/main" id="{0419B5EE-BE15-4A52-AF6B-D90079438726}"/>
                </a:ext>
              </a:extLst>
            </p:cNvPr>
            <p:cNvSpPr/>
            <p:nvPr/>
          </p:nvSpPr>
          <p:spPr>
            <a:xfrm>
              <a:off x="7510965" y="2023914"/>
              <a:ext cx="1894304" cy="375292"/>
            </a:xfrm>
            <a:prstGeom prst="rect">
              <a:avLst/>
            </a:prstGeom>
            <a:noFill/>
            <a:ln>
              <a:solidFill>
                <a:srgbClr val="29A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58D2DA77-5E24-4E44-81C9-5710E1B30548}"/>
              </a:ext>
            </a:extLst>
          </p:cNvPr>
          <p:cNvSpPr/>
          <p:nvPr/>
        </p:nvSpPr>
        <p:spPr>
          <a:xfrm>
            <a:off x="8164781" y="1976548"/>
            <a:ext cx="218476" cy="319915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D5B28561-94DF-4460-BAEA-1AF36052BCB9}"/>
              </a:ext>
            </a:extLst>
          </p:cNvPr>
          <p:cNvSpPr/>
          <p:nvPr/>
        </p:nvSpPr>
        <p:spPr>
          <a:xfrm>
            <a:off x="8487820" y="1989629"/>
            <a:ext cx="218476" cy="319915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77209D30-DC3A-4405-944D-9D00B24B1F18}"/>
              </a:ext>
            </a:extLst>
          </p:cNvPr>
          <p:cNvGrpSpPr/>
          <p:nvPr/>
        </p:nvGrpSpPr>
        <p:grpSpPr>
          <a:xfrm>
            <a:off x="7826869" y="2496995"/>
            <a:ext cx="1338700" cy="378912"/>
            <a:chOff x="7826869" y="2567331"/>
            <a:chExt cx="1338700" cy="378912"/>
          </a:xfrm>
        </p:grpSpPr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B7F20E85-9B4F-4D73-833E-8A6647465DBE}"/>
                </a:ext>
              </a:extLst>
            </p:cNvPr>
            <p:cNvGrpSpPr/>
            <p:nvPr/>
          </p:nvGrpSpPr>
          <p:grpSpPr>
            <a:xfrm>
              <a:off x="7826869" y="2576911"/>
              <a:ext cx="1338700" cy="369332"/>
              <a:chOff x="7811472" y="2823255"/>
              <a:chExt cx="1338700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" name="Retângulo 83">
                    <a:extLst>
                      <a:ext uri="{FF2B5EF4-FFF2-40B4-BE49-F238E27FC236}">
                        <a16:creationId xmlns:a16="http://schemas.microsoft.com/office/drawing/2014/main" id="{CC200909-C193-40F6-8E10-DC0EFC1A6D77}"/>
                      </a:ext>
                    </a:extLst>
                  </p:cNvPr>
                  <p:cNvSpPr/>
                  <p:nvPr/>
                </p:nvSpPr>
                <p:spPr>
                  <a:xfrm>
                    <a:off x="7811472" y="2823255"/>
                    <a:ext cx="133870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pt-PT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PT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                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84" name="Retângulo 83">
                    <a:extLst>
                      <a:ext uri="{FF2B5EF4-FFF2-40B4-BE49-F238E27FC236}">
                        <a16:creationId xmlns:a16="http://schemas.microsoft.com/office/drawing/2014/main" id="{CC200909-C193-40F6-8E10-DC0EFC1A6D7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11472" y="2823255"/>
                    <a:ext cx="1338700" cy="369332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Retângulo 85">
                    <a:extLst>
                      <a:ext uri="{FF2B5EF4-FFF2-40B4-BE49-F238E27FC236}">
                        <a16:creationId xmlns:a16="http://schemas.microsoft.com/office/drawing/2014/main" id="{DA02413A-F5FF-4B9D-B6C6-866B192D1E98}"/>
                      </a:ext>
                    </a:extLst>
                  </p:cNvPr>
                  <p:cNvSpPr/>
                  <p:nvPr/>
                </p:nvSpPr>
                <p:spPr>
                  <a:xfrm>
                    <a:off x="7910808" y="2823255"/>
                    <a:ext cx="103182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pt-PT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86" name="Retângulo 85">
                    <a:extLst>
                      <a:ext uri="{FF2B5EF4-FFF2-40B4-BE49-F238E27FC236}">
                        <a16:creationId xmlns:a16="http://schemas.microsoft.com/office/drawing/2014/main" id="{DA02413A-F5FF-4B9D-B6C6-866B192D1E9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10808" y="2823255"/>
                    <a:ext cx="1031821" cy="369332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88" name="Retângulo 87">
              <a:extLst>
                <a:ext uri="{FF2B5EF4-FFF2-40B4-BE49-F238E27FC236}">
                  <a16:creationId xmlns:a16="http://schemas.microsoft.com/office/drawing/2014/main" id="{8384D206-854E-461B-8F2A-67E15F146592}"/>
                </a:ext>
              </a:extLst>
            </p:cNvPr>
            <p:cNvSpPr/>
            <p:nvPr/>
          </p:nvSpPr>
          <p:spPr>
            <a:xfrm>
              <a:off x="7874633" y="2567331"/>
              <a:ext cx="1195752" cy="375292"/>
            </a:xfrm>
            <a:prstGeom prst="rect">
              <a:avLst/>
            </a:prstGeom>
            <a:noFill/>
            <a:ln>
              <a:solidFill>
                <a:srgbClr val="29A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89" name="Conexão reta unidirecional 88">
            <a:extLst>
              <a:ext uri="{FF2B5EF4-FFF2-40B4-BE49-F238E27FC236}">
                <a16:creationId xmlns:a16="http://schemas.microsoft.com/office/drawing/2014/main" id="{F7D2AAC0-8259-44FF-8928-1C702984D4F6}"/>
              </a:ext>
            </a:extLst>
          </p:cNvPr>
          <p:cNvCxnSpPr/>
          <p:nvPr/>
        </p:nvCxnSpPr>
        <p:spPr>
          <a:xfrm>
            <a:off x="8478119" y="2872287"/>
            <a:ext cx="0" cy="164004"/>
          </a:xfrm>
          <a:prstGeom prst="straightConnector1">
            <a:avLst/>
          </a:prstGeom>
          <a:ln w="28575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3592FF7B-BC8D-4C0E-9E44-82D05D777C87}"/>
              </a:ext>
            </a:extLst>
          </p:cNvPr>
          <p:cNvGrpSpPr/>
          <p:nvPr/>
        </p:nvGrpSpPr>
        <p:grpSpPr>
          <a:xfrm>
            <a:off x="7958433" y="3036236"/>
            <a:ext cx="1036498" cy="384803"/>
            <a:chOff x="7958433" y="3106572"/>
            <a:chExt cx="1036498" cy="384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Retângulo 91">
                  <a:extLst>
                    <a:ext uri="{FF2B5EF4-FFF2-40B4-BE49-F238E27FC236}">
                      <a16:creationId xmlns:a16="http://schemas.microsoft.com/office/drawing/2014/main" id="{AE555AE5-2EA0-47DF-9FBB-79E1295123C4}"/>
                    </a:ext>
                  </a:extLst>
                </p:cNvPr>
                <p:cNvSpPr/>
                <p:nvPr/>
              </p:nvSpPr>
              <p:spPr>
                <a:xfrm>
                  <a:off x="7963110" y="3122043"/>
                  <a:ext cx="103182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pt-PT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92" name="Retângulo 91">
                  <a:extLst>
                    <a:ext uri="{FF2B5EF4-FFF2-40B4-BE49-F238E27FC236}">
                      <a16:creationId xmlns:a16="http://schemas.microsoft.com/office/drawing/2014/main" id="{AE555AE5-2EA0-47DF-9FBB-79E1295123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63110" y="3122043"/>
                  <a:ext cx="1031821" cy="36933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3" name="Retângulo 92">
              <a:extLst>
                <a:ext uri="{FF2B5EF4-FFF2-40B4-BE49-F238E27FC236}">
                  <a16:creationId xmlns:a16="http://schemas.microsoft.com/office/drawing/2014/main" id="{68B4D81B-8769-4C4F-A9D7-1694A03E0DA8}"/>
                </a:ext>
              </a:extLst>
            </p:cNvPr>
            <p:cNvSpPr/>
            <p:nvPr/>
          </p:nvSpPr>
          <p:spPr>
            <a:xfrm>
              <a:off x="7958433" y="3106572"/>
              <a:ext cx="1031822" cy="375292"/>
            </a:xfrm>
            <a:prstGeom prst="rect">
              <a:avLst/>
            </a:prstGeom>
            <a:noFill/>
            <a:ln>
              <a:solidFill>
                <a:srgbClr val="29A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5" name="Retângulo 94">
            <a:extLst>
              <a:ext uri="{FF2B5EF4-FFF2-40B4-BE49-F238E27FC236}">
                <a16:creationId xmlns:a16="http://schemas.microsoft.com/office/drawing/2014/main" id="{540A2D15-3177-4E9C-BC1A-1D442493A67A}"/>
              </a:ext>
            </a:extLst>
          </p:cNvPr>
          <p:cNvSpPr/>
          <p:nvPr/>
        </p:nvSpPr>
        <p:spPr>
          <a:xfrm>
            <a:off x="10139790" y="1192970"/>
            <a:ext cx="1195754" cy="593624"/>
          </a:xfrm>
          <a:prstGeom prst="rect">
            <a:avLst/>
          </a:prstGeom>
          <a:noFill/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6" name="Conexão reta unidirecional 95">
            <a:extLst>
              <a:ext uri="{FF2B5EF4-FFF2-40B4-BE49-F238E27FC236}">
                <a16:creationId xmlns:a16="http://schemas.microsoft.com/office/drawing/2014/main" id="{89DAF42B-B5BA-4388-A14E-489DBFE90865}"/>
              </a:ext>
            </a:extLst>
          </p:cNvPr>
          <p:cNvCxnSpPr/>
          <p:nvPr/>
        </p:nvCxnSpPr>
        <p:spPr>
          <a:xfrm>
            <a:off x="8470534" y="1789574"/>
            <a:ext cx="0" cy="164004"/>
          </a:xfrm>
          <a:prstGeom prst="straightConnector1">
            <a:avLst/>
          </a:prstGeom>
          <a:ln w="28575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xão reta unidirecional 84">
            <a:extLst>
              <a:ext uri="{FF2B5EF4-FFF2-40B4-BE49-F238E27FC236}">
                <a16:creationId xmlns:a16="http://schemas.microsoft.com/office/drawing/2014/main" id="{7751C02F-1E7A-4519-97CB-06A34BDD3311}"/>
              </a:ext>
            </a:extLst>
          </p:cNvPr>
          <p:cNvCxnSpPr/>
          <p:nvPr/>
        </p:nvCxnSpPr>
        <p:spPr>
          <a:xfrm>
            <a:off x="10741470" y="2328870"/>
            <a:ext cx="0" cy="164004"/>
          </a:xfrm>
          <a:prstGeom prst="straightConnector1">
            <a:avLst/>
          </a:prstGeom>
          <a:ln w="28575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6413DB32-A584-4F07-8BDE-FA445F6F8EAB}"/>
              </a:ext>
            </a:extLst>
          </p:cNvPr>
          <p:cNvGrpSpPr/>
          <p:nvPr/>
        </p:nvGrpSpPr>
        <p:grpSpPr>
          <a:xfrm>
            <a:off x="9505965" y="1945880"/>
            <a:ext cx="2311523" cy="382687"/>
            <a:chOff x="9505965" y="2016216"/>
            <a:chExt cx="2311523" cy="382687"/>
          </a:xfrm>
        </p:grpSpPr>
        <p:grpSp>
          <p:nvGrpSpPr>
            <p:cNvPr id="97" name="Agrupar 96">
              <a:extLst>
                <a:ext uri="{FF2B5EF4-FFF2-40B4-BE49-F238E27FC236}">
                  <a16:creationId xmlns:a16="http://schemas.microsoft.com/office/drawing/2014/main" id="{4E2D8765-FB45-4FA7-863B-6328F7ADD5DB}"/>
                </a:ext>
              </a:extLst>
            </p:cNvPr>
            <p:cNvGrpSpPr/>
            <p:nvPr/>
          </p:nvGrpSpPr>
          <p:grpSpPr>
            <a:xfrm>
              <a:off x="9505965" y="2029571"/>
              <a:ext cx="1338700" cy="369332"/>
              <a:chOff x="7811472" y="2823255"/>
              <a:chExt cx="1338700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Retângulo 97">
                    <a:extLst>
                      <a:ext uri="{FF2B5EF4-FFF2-40B4-BE49-F238E27FC236}">
                        <a16:creationId xmlns:a16="http://schemas.microsoft.com/office/drawing/2014/main" id="{B5C2FA29-6992-4122-8B9C-810FC96E29CA}"/>
                      </a:ext>
                    </a:extLst>
                  </p:cNvPr>
                  <p:cNvSpPr/>
                  <p:nvPr/>
                </p:nvSpPr>
                <p:spPr>
                  <a:xfrm>
                    <a:off x="7811472" y="2823255"/>
                    <a:ext cx="133870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pt-PT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PT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                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98" name="Retângulo 97">
                    <a:extLst>
                      <a:ext uri="{FF2B5EF4-FFF2-40B4-BE49-F238E27FC236}">
                        <a16:creationId xmlns:a16="http://schemas.microsoft.com/office/drawing/2014/main" id="{B5C2FA29-6992-4122-8B9C-810FC96E29C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11472" y="2823255"/>
                    <a:ext cx="1338700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9" name="Retângulo 98">
                    <a:extLst>
                      <a:ext uri="{FF2B5EF4-FFF2-40B4-BE49-F238E27FC236}">
                        <a16:creationId xmlns:a16="http://schemas.microsoft.com/office/drawing/2014/main" id="{68AED150-47B2-41D4-8DE7-8DDAA7FFE795}"/>
                      </a:ext>
                    </a:extLst>
                  </p:cNvPr>
                  <p:cNvSpPr/>
                  <p:nvPr/>
                </p:nvSpPr>
                <p:spPr>
                  <a:xfrm>
                    <a:off x="7910808" y="2823255"/>
                    <a:ext cx="1025858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pt-PT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99" name="Retângulo 98">
                    <a:extLst>
                      <a:ext uri="{FF2B5EF4-FFF2-40B4-BE49-F238E27FC236}">
                        <a16:creationId xmlns:a16="http://schemas.microsoft.com/office/drawing/2014/main" id="{68AED150-47B2-41D4-8DE7-8DDAA7FFE79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10808" y="2823255"/>
                    <a:ext cx="1025858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b="-655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" name="Agrupar 14">
              <a:extLst>
                <a:ext uri="{FF2B5EF4-FFF2-40B4-BE49-F238E27FC236}">
                  <a16:creationId xmlns:a16="http://schemas.microsoft.com/office/drawing/2014/main" id="{A4BB9A60-6871-48A1-83DD-E3A10AB9EF00}"/>
                </a:ext>
              </a:extLst>
            </p:cNvPr>
            <p:cNvGrpSpPr/>
            <p:nvPr/>
          </p:nvGrpSpPr>
          <p:grpSpPr>
            <a:xfrm>
              <a:off x="10581380" y="2029571"/>
              <a:ext cx="1236108" cy="369332"/>
              <a:chOff x="10551236" y="2260675"/>
              <a:chExt cx="1236108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Retângulo 100">
                    <a:extLst>
                      <a:ext uri="{FF2B5EF4-FFF2-40B4-BE49-F238E27FC236}">
                        <a16:creationId xmlns:a16="http://schemas.microsoft.com/office/drawing/2014/main" id="{E998C56C-53BA-42F5-9F94-1EE9C877A672}"/>
                      </a:ext>
                    </a:extLst>
                  </p:cNvPr>
                  <p:cNvSpPr/>
                  <p:nvPr/>
                </p:nvSpPr>
                <p:spPr>
                  <a:xfrm>
                    <a:off x="10551236" y="2260675"/>
                    <a:ext cx="1236108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pt-PT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PT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              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101" name="Retângulo 100">
                    <a:extLst>
                      <a:ext uri="{FF2B5EF4-FFF2-40B4-BE49-F238E27FC236}">
                        <a16:creationId xmlns:a16="http://schemas.microsoft.com/office/drawing/2014/main" id="{E998C56C-53BA-42F5-9F94-1EE9C877A67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551236" y="2260675"/>
                    <a:ext cx="1236108" cy="369332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Retângulo 101">
                    <a:extLst>
                      <a:ext uri="{FF2B5EF4-FFF2-40B4-BE49-F238E27FC236}">
                        <a16:creationId xmlns:a16="http://schemas.microsoft.com/office/drawing/2014/main" id="{AEAF0AB3-06FE-4965-90BA-E5CBF512E6F1}"/>
                      </a:ext>
                    </a:extLst>
                  </p:cNvPr>
                  <p:cNvSpPr/>
                  <p:nvPr/>
                </p:nvSpPr>
                <p:spPr>
                  <a:xfrm>
                    <a:off x="10620428" y="2260675"/>
                    <a:ext cx="96494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pt-PT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102" name="Retângulo 101">
                    <a:extLst>
                      <a:ext uri="{FF2B5EF4-FFF2-40B4-BE49-F238E27FC236}">
                        <a16:creationId xmlns:a16="http://schemas.microsoft.com/office/drawing/2014/main" id="{AEAF0AB3-06FE-4965-90BA-E5CBF512E6F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620428" y="2260675"/>
                    <a:ext cx="964944" cy="369332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b="-655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03" name="Retângulo 102">
              <a:extLst>
                <a:ext uri="{FF2B5EF4-FFF2-40B4-BE49-F238E27FC236}">
                  <a16:creationId xmlns:a16="http://schemas.microsoft.com/office/drawing/2014/main" id="{EF6A7788-12B3-4E1D-ABA4-62CE42407B0D}"/>
                </a:ext>
              </a:extLst>
            </p:cNvPr>
            <p:cNvSpPr/>
            <p:nvPr/>
          </p:nvSpPr>
          <p:spPr>
            <a:xfrm>
              <a:off x="9600537" y="2016216"/>
              <a:ext cx="2096745" cy="375292"/>
            </a:xfrm>
            <a:prstGeom prst="rect">
              <a:avLst/>
            </a:prstGeom>
            <a:noFill/>
            <a:ln>
              <a:solidFill>
                <a:srgbClr val="29A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04" name="Conexão reta unidirecional 103">
            <a:extLst>
              <a:ext uri="{FF2B5EF4-FFF2-40B4-BE49-F238E27FC236}">
                <a16:creationId xmlns:a16="http://schemas.microsoft.com/office/drawing/2014/main" id="{A229A383-FF9D-4D61-B9E4-35674F0EFA1C}"/>
              </a:ext>
            </a:extLst>
          </p:cNvPr>
          <p:cNvCxnSpPr/>
          <p:nvPr/>
        </p:nvCxnSpPr>
        <p:spPr>
          <a:xfrm>
            <a:off x="8470534" y="2328870"/>
            <a:ext cx="0" cy="164004"/>
          </a:xfrm>
          <a:prstGeom prst="straightConnector1">
            <a:avLst/>
          </a:prstGeom>
          <a:ln w="28575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0425D3FF-C3FE-4070-9D13-37AACEABC6F0}"/>
              </a:ext>
            </a:extLst>
          </p:cNvPr>
          <p:cNvGrpSpPr/>
          <p:nvPr/>
        </p:nvGrpSpPr>
        <p:grpSpPr>
          <a:xfrm>
            <a:off x="9835009" y="2506575"/>
            <a:ext cx="1790921" cy="384803"/>
            <a:chOff x="9835009" y="2576911"/>
            <a:chExt cx="1790921" cy="384803"/>
          </a:xfrm>
        </p:grpSpPr>
        <p:sp>
          <p:nvSpPr>
            <p:cNvPr id="106" name="Retângulo 105">
              <a:extLst>
                <a:ext uri="{FF2B5EF4-FFF2-40B4-BE49-F238E27FC236}">
                  <a16:creationId xmlns:a16="http://schemas.microsoft.com/office/drawing/2014/main" id="{733B8B8A-F43B-4E92-8B50-F0CC31920747}"/>
                </a:ext>
              </a:extLst>
            </p:cNvPr>
            <p:cNvSpPr/>
            <p:nvPr/>
          </p:nvSpPr>
          <p:spPr>
            <a:xfrm>
              <a:off x="9914621" y="2576911"/>
              <a:ext cx="1620877" cy="375292"/>
            </a:xfrm>
            <a:prstGeom prst="rect">
              <a:avLst/>
            </a:prstGeom>
            <a:noFill/>
            <a:ln>
              <a:solidFill>
                <a:srgbClr val="29A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9917CE63-9C5A-40D4-910D-E8639144AD7E}"/>
                </a:ext>
              </a:extLst>
            </p:cNvPr>
            <p:cNvGrpSpPr/>
            <p:nvPr/>
          </p:nvGrpSpPr>
          <p:grpSpPr>
            <a:xfrm>
              <a:off x="9835009" y="2592382"/>
              <a:ext cx="1790921" cy="369332"/>
              <a:chOff x="9613953" y="2823486"/>
              <a:chExt cx="1790921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Retângulo 104">
                    <a:extLst>
                      <a:ext uri="{FF2B5EF4-FFF2-40B4-BE49-F238E27FC236}">
                        <a16:creationId xmlns:a16="http://schemas.microsoft.com/office/drawing/2014/main" id="{7D7CC860-31D1-48E6-84A9-97C97FBBE4B3}"/>
                      </a:ext>
                    </a:extLst>
                  </p:cNvPr>
                  <p:cNvSpPr/>
                  <p:nvPr/>
                </p:nvSpPr>
                <p:spPr>
                  <a:xfrm>
                    <a:off x="9613953" y="2823486"/>
                    <a:ext cx="1031821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pt-PT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105" name="Retângulo 104">
                    <a:extLst>
                      <a:ext uri="{FF2B5EF4-FFF2-40B4-BE49-F238E27FC236}">
                        <a16:creationId xmlns:a16="http://schemas.microsoft.com/office/drawing/2014/main" id="{7D7CC860-31D1-48E6-84A9-97C97FBBE4B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13953" y="2823486"/>
                    <a:ext cx="1031821" cy="369332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7" name="Retângulo 106">
                    <a:extLst>
                      <a:ext uri="{FF2B5EF4-FFF2-40B4-BE49-F238E27FC236}">
                        <a16:creationId xmlns:a16="http://schemas.microsoft.com/office/drawing/2014/main" id="{ACE7B1C6-F39A-4152-B1BD-05EE33258116}"/>
                      </a:ext>
                    </a:extLst>
                  </p:cNvPr>
                  <p:cNvSpPr/>
                  <p:nvPr/>
                </p:nvSpPr>
                <p:spPr>
                  <a:xfrm>
                    <a:off x="10373053" y="2823486"/>
                    <a:ext cx="1031821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pt-PT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107" name="Retângulo 106">
                    <a:extLst>
                      <a:ext uri="{FF2B5EF4-FFF2-40B4-BE49-F238E27FC236}">
                        <a16:creationId xmlns:a16="http://schemas.microsoft.com/office/drawing/2014/main" id="{ACE7B1C6-F39A-4152-B1BD-05EE3325811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73053" y="2823486"/>
                    <a:ext cx="1031821" cy="369332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08" name="Oval 107">
            <a:extLst>
              <a:ext uri="{FF2B5EF4-FFF2-40B4-BE49-F238E27FC236}">
                <a16:creationId xmlns:a16="http://schemas.microsoft.com/office/drawing/2014/main" id="{E1242DCA-D881-47E5-ADA6-B5E2EBB83282}"/>
              </a:ext>
            </a:extLst>
          </p:cNvPr>
          <p:cNvSpPr/>
          <p:nvPr/>
        </p:nvSpPr>
        <p:spPr>
          <a:xfrm>
            <a:off x="10426144" y="2539291"/>
            <a:ext cx="293956" cy="319915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9CE5EE95-8D16-4D61-B08D-53F028C49FB3}"/>
              </a:ext>
            </a:extLst>
          </p:cNvPr>
          <p:cNvSpPr/>
          <p:nvPr/>
        </p:nvSpPr>
        <p:spPr>
          <a:xfrm>
            <a:off x="10749183" y="2552372"/>
            <a:ext cx="293956" cy="319915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BC7EA267-FF87-4A17-9C5A-1E134D42502D}"/>
              </a:ext>
            </a:extLst>
          </p:cNvPr>
          <p:cNvSpPr/>
          <p:nvPr/>
        </p:nvSpPr>
        <p:spPr>
          <a:xfrm>
            <a:off x="10143594" y="2913168"/>
            <a:ext cx="1213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Impossible</a:t>
            </a:r>
          </a:p>
        </p:txBody>
      </p:sp>
      <p:sp>
        <p:nvSpPr>
          <p:cNvPr id="18" name="Seta: Para a Direita 17">
            <a:extLst>
              <a:ext uri="{FF2B5EF4-FFF2-40B4-BE49-F238E27FC236}">
                <a16:creationId xmlns:a16="http://schemas.microsoft.com/office/drawing/2014/main" id="{2F187345-2316-4F63-AD19-41DD38CBF866}"/>
              </a:ext>
            </a:extLst>
          </p:cNvPr>
          <p:cNvSpPr/>
          <p:nvPr/>
        </p:nvSpPr>
        <p:spPr>
          <a:xfrm flipH="1">
            <a:off x="5938576" y="5158271"/>
            <a:ext cx="1272768" cy="335604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83EF9C6C-D5F5-492B-9F56-24FA36667BD1}"/>
              </a:ext>
            </a:extLst>
          </p:cNvPr>
          <p:cNvSpPr/>
          <p:nvPr/>
        </p:nvSpPr>
        <p:spPr>
          <a:xfrm>
            <a:off x="7649095" y="3392784"/>
            <a:ext cx="3943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rgbClr val="C00000"/>
                </a:solidFill>
              </a:rPr>
              <a:t>Notice that </a:t>
            </a:r>
            <a:r>
              <a:rPr lang="en-GB" sz="1400" dirty="0"/>
              <a:t>even for square matrices the result is only the same if A and B commute.</a:t>
            </a:r>
          </a:p>
        </p:txBody>
      </p:sp>
    </p:spTree>
    <p:extLst>
      <p:ext uri="{BB962C8B-B14F-4D97-AF65-F5344CB8AC3E}">
        <p14:creationId xmlns:p14="http://schemas.microsoft.com/office/powerpoint/2010/main" val="426241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" grpId="0"/>
      <p:bldP spid="5" grpId="0" animBg="1"/>
      <p:bldP spid="12" grpId="0" animBg="1"/>
      <p:bldP spid="80" grpId="0" animBg="1"/>
      <p:bldP spid="95" grpId="0" animBg="1"/>
      <p:bldP spid="108" grpId="0" animBg="1"/>
      <p:bldP spid="109" grpId="0" animBg="1"/>
      <p:bldP spid="17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extLst>
              <a:ext uri="{FF2B5EF4-FFF2-40B4-BE49-F238E27FC236}">
                <a16:creationId xmlns:a16="http://schemas.microsoft.com/office/drawing/2014/main" id="{320E92BB-215D-4A62-ACC1-CA638D27C60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7</a:t>
            </a: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3DF32EE7-A1F6-44A5-A497-624B7B8AE5F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7" name="Imagem 66">
            <a:extLst>
              <a:ext uri="{FF2B5EF4-FFF2-40B4-BE49-F238E27FC236}">
                <a16:creationId xmlns:a16="http://schemas.microsoft.com/office/drawing/2014/main" id="{F9912370-1C10-4BCD-8079-31AF45B2383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12" name="Retângulo: Cantos Arredondados 11">
            <a:hlinkClick r:id="rId6" action="ppaction://hlinksldjump"/>
            <a:extLst>
              <a:ext uri="{FF2B5EF4-FFF2-40B4-BE49-F238E27FC236}">
                <a16:creationId xmlns:a16="http://schemas.microsoft.com/office/drawing/2014/main" id="{5B4030D9-C908-4746-AA47-6398543E527D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Transpose of a Matrix</a:t>
            </a:r>
          </a:p>
        </p:txBody>
      </p:sp>
      <p:sp>
        <p:nvSpPr>
          <p:cNvPr id="13" name="Retângulo: Cantos Arredondados 12">
            <a:hlinkClick r:id="rId7" action="ppaction://hlinksldjump"/>
            <a:extLst>
              <a:ext uri="{FF2B5EF4-FFF2-40B4-BE49-F238E27FC236}">
                <a16:creationId xmlns:a16="http://schemas.microsoft.com/office/drawing/2014/main" id="{FEE9446B-90E2-41FF-8C9A-218A25D1AE75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Properties of the Transpose</a:t>
            </a:r>
          </a:p>
        </p:txBody>
      </p:sp>
      <p:sp>
        <p:nvSpPr>
          <p:cNvPr id="14" name="Retângulo: Cantos Arredondados 13">
            <a:hlinkClick r:id="rId8" action="ppaction://hlinksldjump"/>
            <a:extLst>
              <a:ext uri="{FF2B5EF4-FFF2-40B4-BE49-F238E27FC236}">
                <a16:creationId xmlns:a16="http://schemas.microsoft.com/office/drawing/2014/main" id="{A7FB9E14-85A1-4B4A-B263-3593D666C85F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p:pic>
        <p:nvPicPr>
          <p:cNvPr id="15" name="Imagem 14" descr="Uma imagem com edifício&#10;&#10;Descrição gerada automaticamente">
            <a:extLst>
              <a:ext uri="{FF2B5EF4-FFF2-40B4-BE49-F238E27FC236}">
                <a16:creationId xmlns:a16="http://schemas.microsoft.com/office/drawing/2014/main" id="{4C9B214F-F503-42F4-AFCB-4F0384D13D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958" y="865664"/>
            <a:ext cx="5402428" cy="511734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9AFD9C5-C9DB-4CE1-8D1D-250CEB5D2BD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971" y="1162740"/>
            <a:ext cx="2550265" cy="5000520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74C96E2D-9AA4-4654-8672-4C891FA4C20C}"/>
              </a:ext>
            </a:extLst>
          </p:cNvPr>
          <p:cNvSpPr txBox="1"/>
          <p:nvPr/>
        </p:nvSpPr>
        <p:spPr>
          <a:xfrm rot="19954382">
            <a:off x="2422133" y="2335993"/>
            <a:ext cx="30761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       Keeping up?...</a:t>
            </a:r>
          </a:p>
          <a:p>
            <a:r>
              <a:rPr lang="en-GB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      …just 4 questions!…     </a:t>
            </a:r>
          </a:p>
          <a:p>
            <a:pPr algn="ctr"/>
            <a:r>
              <a:rPr lang="en-GB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Prepare… get set…and </a:t>
            </a:r>
          </a:p>
          <a:p>
            <a:pPr algn="ctr"/>
            <a:r>
              <a:rPr lang="en-GB" sz="2400" b="1" dirty="0">
                <a:solidFill>
                  <a:srgbClr val="0C2B8E"/>
                </a:solidFill>
                <a:latin typeface="Freestyle Script" panose="030804020302050B0404" pitchFamily="66" charset="0"/>
              </a:rPr>
              <a:t>      GO!</a:t>
            </a:r>
          </a:p>
          <a:p>
            <a:pPr algn="ctr"/>
            <a:endParaRPr lang="en-GB" sz="2400" dirty="0">
              <a:solidFill>
                <a:srgbClr val="0C2B8E"/>
              </a:solidFill>
              <a:latin typeface="Freestyle Script" panose="030804020302050B0404" pitchFamily="66" charset="0"/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30181407-BF8E-45B4-9BB9-108080DFB4DB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9672">
            <a:off x="2670427" y="2426906"/>
            <a:ext cx="267903" cy="32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91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D7D4C189-D4AD-4072-A44D-852924A69E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182" t="16195" r="27479" b="12835"/>
          <a:stretch/>
        </p:blipFill>
        <p:spPr>
          <a:xfrm>
            <a:off x="5184027" y="1676255"/>
            <a:ext cx="3658410" cy="3532979"/>
          </a:xfrm>
          <a:prstGeom prst="ellipse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C22A69B5-E165-4874-A7D7-F428BD26C31C}"/>
              </a:ext>
            </a:extLst>
          </p:cNvPr>
          <p:cNvSpPr txBox="1"/>
          <p:nvPr/>
        </p:nvSpPr>
        <p:spPr>
          <a:xfrm>
            <a:off x="5760743" y="5206344"/>
            <a:ext cx="2470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03C33967-3BCB-4A3B-AB85-4AE594A346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1580" y="1658868"/>
            <a:ext cx="3749065" cy="3550367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CE56DD0D-E871-463E-99CA-7B57B9FCDAFE}"/>
              </a:ext>
            </a:extLst>
          </p:cNvPr>
          <p:cNvSpPr txBox="1"/>
          <p:nvPr/>
        </p:nvSpPr>
        <p:spPr>
          <a:xfrm>
            <a:off x="4974167" y="450644"/>
            <a:ext cx="4061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Hope you enjoyed it!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1453A01F-A6BB-4D35-A06F-191DF89876B5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712018A-90AA-465E-AEAF-09DCA4CB9149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End of Lesson 7</a:t>
            </a:r>
          </a:p>
        </p:txBody>
      </p:sp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3DF20537-CF5C-4FF6-A1FD-3BC6FC03A77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48DF5382-3DC3-46AC-B24F-CF1E82BBEB83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ângulo 40">
            <a:extLst>
              <a:ext uri="{FF2B5EF4-FFF2-40B4-BE49-F238E27FC236}">
                <a16:creationId xmlns:a16="http://schemas.microsoft.com/office/drawing/2014/main" id="{DEE2C1EE-B7BD-454F-A133-9A5E9107186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2" name="Imagem 41">
            <a:extLst>
              <a:ext uri="{FF2B5EF4-FFF2-40B4-BE49-F238E27FC236}">
                <a16:creationId xmlns:a16="http://schemas.microsoft.com/office/drawing/2014/main" id="{2DB13659-BE35-40DF-938F-36079C34032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16" name="Retângulo: Cantos Arredondados 15">
            <a:hlinkClick r:id="rId8" action="ppaction://hlinksldjump"/>
            <a:extLst>
              <a:ext uri="{FF2B5EF4-FFF2-40B4-BE49-F238E27FC236}">
                <a16:creationId xmlns:a16="http://schemas.microsoft.com/office/drawing/2014/main" id="{6022C639-08B0-45A3-99E1-FE2BB6EBFE2D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Transpose of a Matrix</a:t>
            </a:r>
          </a:p>
        </p:txBody>
      </p:sp>
      <p:sp>
        <p:nvSpPr>
          <p:cNvPr id="17" name="Retângulo: Cantos Arredondados 16">
            <a:hlinkClick r:id="rId9" action="ppaction://hlinksldjump"/>
            <a:extLst>
              <a:ext uri="{FF2B5EF4-FFF2-40B4-BE49-F238E27FC236}">
                <a16:creationId xmlns:a16="http://schemas.microsoft.com/office/drawing/2014/main" id="{EDD47357-2A3B-4BC0-80BC-A39ABCA7AECD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Properties of the Transpose</a:t>
            </a:r>
          </a:p>
        </p:txBody>
      </p:sp>
      <p:sp>
        <p:nvSpPr>
          <p:cNvPr id="18" name="Retângulo: Cantos Arredondados 17">
            <a:hlinkClick r:id="rId10" action="ppaction://hlinksldjump"/>
            <a:extLst>
              <a:ext uri="{FF2B5EF4-FFF2-40B4-BE49-F238E27FC236}">
                <a16:creationId xmlns:a16="http://schemas.microsoft.com/office/drawing/2014/main" id="{08C39A05-E45C-4D09-B86F-7D38B98ABC6F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8F79E82-BBD3-407D-AB3C-036D1B3517D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60360" y="1658868"/>
            <a:ext cx="1317307" cy="4572000"/>
          </a:xfrm>
          <a:prstGeom prst="rect">
            <a:avLst/>
          </a:prstGeom>
        </p:spPr>
      </p:pic>
      <p:pic>
        <p:nvPicPr>
          <p:cNvPr id="2" name="Imagem 20">
            <a:extLst>
              <a:ext uri="{FF2B5EF4-FFF2-40B4-BE49-F238E27FC236}">
                <a16:creationId xmlns:a16="http://schemas.microsoft.com/office/drawing/2014/main" id="{03C33967-3BCB-4A3B-AB85-4AE594A3466A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5130446" y="1648765"/>
            <a:ext cx="3749065" cy="351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2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LMS_API_VERSION" val="SCORM 1.2"/>
  <p:tag name="ISPRING_ULTRA_SCORM_COURSE_ID" val="1659377C-373D-46B5-8979-918BB94479B4"/>
  <p:tag name="ISPRING_CMI5_LAUNCH_METHOD" val="any window"/>
  <p:tag name="ISPRINGCLOUDFOLDERID" val="1"/>
  <p:tag name="ISPRINGONLINEFOLDERID" val="1"/>
  <p:tag name="ISPRING_SCORM_RATE_SLIDES" val="0"/>
  <p:tag name="ISPRING_CURRENT_PLAYER_ID" val="universal"/>
  <p:tag name="ISPRING_PRESENTATION_COURSE_TITLE" val="L1 version 1"/>
  <p:tag name="ISPRING_UUID" val="{861EA9DD-F502-4BEC-8C54-762377520EEC}"/>
  <p:tag name="ISPRING_OUTPUT_FOLDER" val="[[&quot;*\uFFFD\uFFFD\uFFFD{BB4CDCA5-F38E-475C-8C53-186BBAA01A72}&quot;,&quot;C:\\Users\\filom\\Documents\\ENGIMATH\\LESSONS\\MATRICES\\LESSON 7&quot;]]"/>
  <p:tag name="ISPRING_SCORM_RATE_QUIZZES" val="1"/>
  <p:tag name="ISPRING_SCORM_PASSING_SCORE" val="80.000000"/>
  <p:tag name="ISPRING_RESOURCE_FOLDER" val="C:\Users\filom\Documents\ENGIMATH\LESSONS\MATRICES\LESSON 7\Lesson_07_Q2\"/>
  <p:tag name="ISPRING_PRESENTATION_PATH" val="C:\Users\filom\Documents\ENGIMATH\LESSONS\MATRICES\LESSON 7\Lesson_07_Q2.pptx"/>
  <p:tag name="ISPRING_SCREEN_RECS_UPDATED" val="C:\Users\filom\Documents\ENGIMATH\LESSONS\MATRICES\LESSON 7\Lesson_07_Q2\"/>
  <p:tag name="ISPRING_ULTRA_SCORM_COURCE_TITLE" val="Lesson_07_Q2"/>
  <p:tag name="ISPRING_PRESENTATION_TITLE" val="Lesson_07_Q2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compressionSettings&quot;:{&quot;imageSettings&quot;:{&quot;jpegQuality&quot;:100,&quot;optimizeImageForResolution&quot;:&quot;T_TRUE&quot;,&quot;optimizeImageForResolutionWidth&quot;:2048,&quot;optimizeImageForResolutionHeight&quot;:1536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PLAYERS_CUSTOMIZATION_2" val="UEsDBBQAAgAIABJEbE5rXzME1QIAAPcHAAAPAAAAbm9uZS9wbGF5ZXIueG1spVVbb9owFH6mUv9D5PfaMLStQqHVVAntYa0qdbe3yCQm8erYnu2Qsl+/Y+cCSYFtGhLIOTnfd26fD/HtSymiLTOWK7lEMzxFEZOpyrjMl+jL59XVNbq9ubyItaA7ZiKeLZFUkqEoYzY1XDvAPVJXLNGBAQMpirThynC3A9op0PZB5lN0eTEBF2mXqHBOLwip6xpzCwiZWyUqT2JxqkqiDbNMOmZIkwGKOuzC/RkN31JJ4naa2QOkdv8euCXpOV4sH5DUc6xMTt5MpzPy/f7TU1qwkl5xaR2VKfQLmjgJXVzT9PleZZVg1tsmcZPkE3POJxFsk9gt+OxaRtakS9Q4JCWzlubMYiFzRHq/jrMjaDCdNaEySyTd8pz62hLbeoUR7UlsoYxLK9ein9lurajJkt5+4B+TIxnHG0Ft0fLZQS2B/5m3xQS/xD8fzSVUVK0FtwW8OoTsrceLIMOocRl6HBT7AIpdeRIUGfaz4oZl4fFrr/vpDDWxZCVEyA7bOgUbnFY0dcrs7gABgm3Fgnt94EYfOIA8PBwe4PDYTWZPgroqN4y6yrCuRZN4yzOmHqgxYU43Gyosi8nI2oLJEB2TptZ2OvtJxIUrxdu/GIr3G83khz03kgD4z4l8BI6+H1xm7GXF4bVjJXTUMWi1t2GnBfbh9unYal0eXKCBaa9+GAnUEDlqcgb3PaOOkr2dnIKujaot6KLSGqT/muL1+z4vMk5sNJh+GjE5sgjitLJOlfxXGPVgQ7hFmOkZ8V5eRKc+HeiD5j3k/fQcorkIMKFkkFJ3LTbnsHAttpzVTx3FVWvAGpbWkd3mT6OF5k2P/nZ128gbEt1YxnuLuUo3Xp18Kz3yydiGVsLdHdYyXJYBOqr1+J48xvUNdKrqJ/6LRTXP/F/hbA4NjgrG8wJk8+56fsAgVErFMHwwnYq4UbLrA8YkPDW/YRLdRm4V0ojrhJDiVv5w/A1QSwMEFAACAAgAqZp6Trj5mLriAgAAZwoAABgAAABub25lL2NvbW1vbl9tZXNzYWdlcy5sbmetVl1v2jAUfa/U/2BF6tvWbm97gKAAbmU1JDQxpd2L5SYuWE1iFjt07NfvxoEOtqEArYQibOd+nXPudTq9n3mGlqLUUhVd5+vlFweJIlGpLGZdZ0KvP39zkDa8SHmmCtF1CuWgnnt+1sl4Mav4TMD/8zOEOrnQGpbarVd/1kimXWfcZ31vcMtoyLzxmPUnlIYB870+9h23z5OXztX69T3WgzCgUeizsRdgnwX4gTpu/TzObhzhe8etn612kyjCAWWxT4aYkZgFIQVno7GPKR467qOq0JwvBTIKLaV4RWYuADcjS4F0JlN7kCjYKCrRFmwYjjwSsAjHNCIDSsLAcWNVlqtP1i2vzFyVEE6jVGr+lInUxgSG7PmiFBpCcwMMIviZuYQ3Vc5lcdkWGmrEEaATx9MwgrpwYUSJOFpwrV9Vme7Utx2ozTEJBiFAOKBbzmntY+MYcpSgs7IUiWl3Bll6Fpk1I1MSDMMpo1YINRl5pQ0Ani8yYYTNVtal8MSi8iSeFTCTCb5sUIPolqZWgEY4jr0bzPrhA2gARBceYxHeOm54e4zFI46hIBy32QTePbnxLCKgzo10NtJMeK2EbIV4koBdzdxSqkrDTs0mCMhWry+PCxPjuwkohnj+ng5ovAL0djWTSwF5lKkoWwNBUw7wkAQ37G5CvrNrj/h4+B+a+QoVyiCeLnmRCCA24ZUWaAVnqUztWS0xG/9HJX8hbtYNebHu5WCIHy6OzWen/feojxsj8oVpC10Dtk7/lCzqdtqbwiGlnxY/HuDAi0j4McxomVdZM7Dezc9bZsdy1JrEO5E6nK0PzcQq5eApaYVy+njcurN2xhgl1McwLcHhrCkMXGYyl0akB/icjHCNaAzDphk+O5VMVZWlVliZfLEDCC6mKhf/3obPpcrtbsb1BthmAPbek0VTXNQEHR9xK75p42B+tqRxOkuUQCUf8nnBm9bJVQ5bf8V9W2n7Sdi52vpC/A1QSwMEFAACAAgAqZp6Tray98ilAAAAggEAACkAAABub25lL3BsYXliYWNrX2FuZF9uYXZpZ2F0aW9uX3NldHRpbmdzLnhtbHWQwQqDMBBE736Ff1DoOQR6Lm2F+gMrjhKIiWRXwb9vImpLmx533swuO4ohYlzPuihLRZP4p1AQLWGCOr3nRJlmXJwZSIx3URbw5suRlLDej1UAw8mKdEeWo/9H349XlpZjEe/2DMkHajNAn3OBlaSQo9n0q1YvI3QXEA98ickHR43FFUvjKbT3w7B9/BenbPxsGnDzLTSn9h4zgjp9qEWsbO/9BVBLAwQUAAIACACpmnpOH1SKajADAADHDgAAIgAAAG5vbmUvZmxhc2hfcHVibGlzaGluZ19zZXR0aW5ncy54bWzll91P2zAQwN/7V1iZeFwD2iZNKC1i/ZCqjYJIYfCE3NhtTjh25o925a/fOW5L2coWviS2PVRN7Lvfne/O5zg5+F4IMuPagJKtaK+5GxEuM8VATlvR2aj/9mNEjKWSUaEkb0VSReSg3UhKNxZg8pRbi6KGIEaa/dK2otzacj+O5/N5E0yp/awSziLfNDNVxKXmhkvLdVwKusA/uyi5iZaEGgD8FUou1dqNBiFJIB0p5gQnwFrREJ3tC2ryKA4SY5pdT7VyknWUUJro6bgVven0unvddyuZQOlCwaUPh2njoB+2+5Qx8A5QkcINJzmHaY6eYrDmwGzun2IvncS/MipyWDP1jI7CxUu7hOOEcjrjS2M4Qq2lWY761rQnVBiexJtDKzHwIaSZhRl6dqse/J04IVJXlkrbttUOET8NrijxPZhkojaMLd/JWAmMbeUUlkkx5mxICx6inV6D7KPQXkQmtACxaEXHJZckpRKTC5YKyNa6xo2NBVsltb+UPtRABTmTgNXHyVEa3VoPi8pyqg3f9Go1Y3xks/ZX5QQjC+WIgGtOrCIYXVfgU87JZgrIRKuiGsUSscQIQIsz4HPODqpQLYH3GbpEE4VDTSzFUnAbLHxzcEPGfKI0cjmdYeHiOJjAbz4IXFJjbqF05eNO+mXQ7V0Nht3exY5fIGUzKrMHwrGceFHaF+HTBZHKrvQwHBl1hldJYcCquTpraz4+DeuKxjw/Uzbu8A0UTtDnxK8DsoF+wZS/jJWHJP6PHtQ2m9NZtdH95q3QuMUBUxKYOJFhSwK57IA1gBmVREmxIDTDpmx825iBcgZHQoMIaPN4D4M+lmn1NoUZNkmlGde/R7KFxEaZ9ZUufDIZ8edfK+p2RhizUe/0sDManA9Gl1ej3sUonEZr9Xhr90xi39S393h/aLzGFn9y2juvE/khBqFWhnppLdxxHanjz3WkTsOZdLJxHtVyAXvMNOwZ7DICCsAieEUV85SvglBtz1wxf82G+QdW//o+CWuvP+0dDT4df+n+77vgqXEIb6s7U3znXpPEWy9AfqYACQVeq/yhuL41tT+8303i7VONBtLuXj7bjR9QSwMEFAACAAgAqZp6TkKBxMUYAQAA1AIAABwAAABub25lL2ZsYXNoX3NraW5fc2V0dGluZ3MueG1sjZLRToMwFIbvfQqC95BNjZp0TdzQG6Mu2V7gAAfSrPSQtpDw9naFjakQx1X5///rac8pMwehgha1EaRW4SLkN0HAMpKkd2itUKU5KictEPkqTBtrSUUZKYvKRop0BTLkt2/+Y7FP/keRq3ktU0CGY5mH5dM6uQoZatyvH5PN8xxQQ4lRCtmh1NSo3OU3r8kiubvID8vLhjDzszvQWNpZ0JZb3SCLx//eN9DiixIVWNdnZ1g0Q3LK6RlJVG81Gtcub/ICpHHEH308wlZCd97MnIAJZw7Ziwr5cgrxTo8paEXp1X1XIy80uiK/xD6JClKJ79ilBDr/PEeGu8/aPe3u2FT4QTlyc+zll5sniy9UP5txEm7tXjP/BlBLAwQUAAIACACpmnpO15twlisDAABvDgAAIQAAAG5vbmUvaHRtbF9wdWJsaXNoaW5nX3NldHRpbmdzLnhtbN1XTU8bMRC951dYW3FstqiXCiVBNB9qVEgQGyickLN2siO89tYfScOv73idhEADXSgRqIco2fHMm/Gb8XO2cfgrF2TGtQElm9F+/VNEuEwVAzltRuej3scvETGWSkaFkrwZSRWRw1atUbixAJMl3Fp0NQRhpDkobDPKrC0O4ng+n9fBFNqvKuEs4pt6qvK40NxwabmOC0EX+GUXBTfREqECAH5yJZdhrVqNkEZAOlHMCU6ANaMBFvvN5iKKg8OYpjdTrZxkbSWUJno6bkYf2t3OfufzyieAdCDn0rNhWmj0ZntAGQOfn4oEbjnJOEwzLBS5mgOzmf8Ve+9G/CdGiRy2TD1GW+HepV2C44JyOuXLZGih1tI0w3hrWhMqDG/Em6aVG3gGaWphhpXdhYd6J06IxBWF0rZltUOIB8YVSvwITGOiNpItn8lYCaS2LAqnJB9zNqA5zsRpT0ZkQnMQi2Y0LLgkCZXYUbBUQLqOMG5sLNiyk72l95EGKsi5BBw5Tk6S6C5n2EqaUW34Zi2rFeP5TFs/lBOMLJQjAm44sYogpy7HXxknm8STiVZ5aRXUWGIEYMYZ8DlnhyVBS8DHEl1hitxhJM5fIbgNGX46uCVjPlEacTmd4bSiHUzArz8LuKDG3IHSVY17yXG/073uDzrdyz2/QcpmVKbPBMch4nlhd4JPF0Qqu4pDOlLqDC+bwoCVa1X2Vn95G9ZzjH1+pW7cwzeQO0FfE35NyAb0Dlu+myzPafxfK6icNqOz8qD7w1tC4xEHbEnAxIUU1QrkUvcqAKZUEiXFgtAUpdh42ZiBcgYtQSACtHl5hSEex7R8msIMRVJpxvXTkGwhUSjTntK5byYj/tJrRp32CDkbdc+O2qP+RX90dT3qXo7CHbQOj7eqZyP2Ur5d2f1V8VDYx2+n7Kdn3YsqhA9w75Ua000qwQ2reA2/V/E6C1fR6cY1VKkElJZpOCooLgJywN6/o0HZ+hcAnpyUMFuvPCjv4Hj897ve2muzTRZIwnPwQbvWh8oEJN2T/tfhcWenTEA1Kt52FP6VifC0eiWK7722NOKt7zc1tN9/SWzVfgNQSwMEFAACAAgAqZp6To5z9vpqAAAA5QAAABoAAABub25lL2h0bWxfc2tpbl9zZXR0aW5ncy5qc6vmUgACpRwlBSuFajAbzE8qLSnJz9NLzs8rSc0r0cvLL8pNBKtRUnYDAyUdnIrzy1KLCChNS0xORTHU1MjCyQWnSoSJJk7mLs6WyOoKEtNT9ZISk7PTi/JL81IgypxdXQxdjJXAqmq5agFQSwMEFAACAAgAsJp6Trx9NfdKAAAASQAAABcAAABub25lL2xvY2FsX3NldHRpbmdzLnhtbLOxr8jNUShLLSrOzM+zVTLUM1BSSM1Lzk/JzEu3VQoNcdO1UFIoLknMS0nMyc9LtVXKy1dSsLfjssnJT07MCU4tKQEqLNa34wIAUEsDBBQAAgAIABFEbE4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BNX8dOkEkmJSgFAAD2EwAAHQAAAHVuaXZlcnNhbC9jb21tb25fbWVzc2FnZXMubG5nrVj/bts2EP6/QN+BEFBgA7q0HdBgGBIXtMTEQmTJFemk2TAIjMTYRCTR1Q8n3l97mj3YnmRHSnbttoGkpEAcmJLvuyP5fXdHnnx4yFK0FkUpVX5qvTt6ayGRxyqR+eLUmrOzX36zUFnxPOGpysWplSsLfRi9fHGS8nxR84WA7y9fIHSSibKEYTnSoy9jJJNTazaOxti+iFgQ4dksGs8ZC/zIw2PiWaMxj+9O3rQ/f8TaDqYz7F9HXnAeRGP33BrZKlvxfIM8tVA//Xp8/PDu/fHPg2DoFHveIRAySO/f9gDyWRh4EaARL/LJJ2aN9P9hdsGcea5PrFH7ZZj1LCSX1kj/77SbhyHxWUQ91yGRSyM/YGYtPMKIY42uVY2WfC1QpdBaintULQWwoJKFQGUqE/MiVvAgr0WXMyeYYtePQkJZ6NrMDXxrRFVRbF4bWF5XS1WAuxIlsuQ3qUiMT+Cbeb8qRAmueQV8RPBXLSX8UmVc5kfdrq98L8COIdmUUIrPYXHZblKAdAB/L6slvEuEeg0u7vNU8QTdFgIAA4r4apXKuPmlpKtCRzhL+aYzihBfuf45kD3waER8Z/vEGpE8QU7B9WQHooSYkhAACl6K4gm2keG6MUc4TYchTNzziQcfpkOYyMUyhU81NI4ZASbMRN5lBUwlIXCc0qsgdPSigSvE0YqX5b0qkgOW7u9nF7Dr2wEIwWZ74ExjbIGBHxJyX1GIuOoGgyix4XerK5gqEDBiJhloSWV1WYFsslUqKmGilXoqPDaUuhG3CvSVCr5uuA/ejdg6ae7huW9PojHbpVCP13m87GkH4vyuPvbVUANN9jnfGVOLFo2DT5BdIBkGQyyCC8iBF0MsrgmFRSa0y8bHl+45NrsEeW+blLZJL+Y6x6QbxOMY7DSb1lLVJTzRSwKpyexIeTTMDSUf58BiF3uP5NYGFehgRgu5FhBHkYii0xGke5s4WlQf5+4f0Rl2PeJ8h3p8g3JVIZ6seR4LIFvM9Z5u4F0iE/NO0974/1zLvxGv2lT/qq0SvkM+vRoaz0FheUQRvKpEtqq6XOsFa8N/ShRa4o+G0GfqT/NPbeLj0A1+zM6UMqvTpgI9e392kQ3do84gnrlS/XfrR0dCm1JDoGHRxRF6jLS/1US7HbuBroiJ6G/n+mdgM2vqFhQ2N79V/a39oAXwFXoqBp3AGpvIKbQ6GVSh/raXMOuD8C91wehvf0XG1GVQda7ETSmrTs9Gz73rq5Hz0wvrXs96UGyYyzwI2QfARdsPliiVGcSf9MCcT8l2BZoScTCTK1WniZF/Ku9MmYC1rTPxbTd8W6jMPE15uaV/U6Y+PCeKZnJh43Q2oJ/aKbj3/uwJ+Om7RAkOoY2xsW/r3sfWak97GoF89FJ4jG5bJ9BRxqt4CeX4VtV50hOoOYI55AwDWDtnKnjR3YW1AF+F0TxF7dPfB4Hojg6SKNmB/emrSpR/DQbR09hh0ObgJx6qTiCGx4cBmEEfq/bgu7XreQ5mLnD5hxwweVPiMpXBo6NuvyCVdusxY9ieTEFN1IhH1QW0kEMQtuSxg3kIB7RWhzYAQTvAZJUKRB64Vs8Q1CkOLyDPmiOXNZry4g6SNFMqHRSb2UAtjmrYnL7caNRVKvNBkT+vROoJM3cWYccx1zuwknB6v2s6ggSOj3F7z5OqRW8we4J9qAFf4YlEVkMBQ0J21zf6isJcB3iK63u2//75t8velN1thoUk1oy/pLD1t1V4NyrNDd3Jm70Lu/8BUEsDBBQAAgAIAE1fx05msqLVpQAAAIMBAAAuAAAAdW5pdmVyc2FsL3BsYXliYWNrX2FuZF9uYXZpZ2F0aW9uX3NldHRpbmdzLnhtbHWQwQqDMBBE736FfyD0HAI9l7ZC/YEVRwnERLKr4N83kWpLmx533swuO4ohYtzAuihLRbP4h1AQLWGGqt5zokwLzs6MJMa7KAtY92Q5GnMoRaz3Ux3AcLKh3f+j79drS+ux6FifIflAY0boUy6wkRRytJhh05p1gu4D4oEvMfngqLW4YG09he52GF7V/MUpGz+bR1x9B82pvvuCoKoPtYiV7cU/AVBLAwQUAAIACABNX8dO0L0vtE4EAACHFQAAJwAAAHVuaXZlcnNhbC9mbGFzaF9wdWJsaXNoaW5nX3NldHRpbmdzLnhtbOVY3W7bNhS+91MQGnpZK2mTJTVkB5ktI0YdO7OUrsEwBLREW1woUhUpp+7VnmYPtifZoWgrduK0dBYD6XoRJDo85zuH3/khQ+/kc8rQjOSSCt509ut7DiI8EjHl06ZzGXZfHztIKsxjzAQnTYcLB520al5WjBmVSUCUAlWJAIbLRqaaTqJU1nDd29vbOpVZrlcFKxTgy3okUjfLiSRckdzNGJ7DLzXPiHQWCBYA8JMKvjBr1WoIeQbpXMQFI4jGEDmnelOYdRmWieMatTGObqa5KHjcFkzkKJ+Om85Pbb+z33m71DFQHZoSrjmRLRBqsWrgOKY6CswC+oWghNBpAuEeHTjolsYqaTpvDjQKaLsPUUpss3WsUdoCOOBqAZ8ShWOssPk0/hT5rORSYETxnOOURiGsIL3/ptMJr4N+r+NfD4ahH1yfhed9E8MWRqH/MdzCKOyFfX8bfVv4s6sLf9TvDd5fh8NhP+xd3FkBo2uEeO46Yx4wK4o8IhVhnkqKdMwxZVCj92iUREGVM5xPSSi6FJI4wUwSB/2ZkemvBWZUzaEZ9qAZbgjJTmVGIjXSaWs6Ki+IcwdnACEwyGVVEofvqpI4Ol7bumu8321rY5QeVgpHCRQPyMrQPHdVtFSjuo1wpOgMCpPc2+SkYCwoskzkqqWDLn2vCqsYHoHxJoKvMae/0ViwuOKLpGMSD3BKVjouuKG8C5r7DppAjhkwOcwIRwHm0OVUAbtRBSCLsVRUld3dXWif5hQzBHgwhgg6Dx6wHSU4l2tJrRKreytq/T4Qisg/DNtG9KhqwCh40aVlpf+bKFiM5qJAjN6AnUBQeUUKfyUErfY3muQiLaUwgRSSpZsZJbckPrFxdAUu0gIsYdxljCjj4VNBv6AxmYgccAmewXAEOZUGv74VcIalvAPFyxhfma7tDTr+x1d6gzieYR5tCQ7lStJM7QQfzxEXamkHdES4kKRMSkzjcs1mb/Wnp6HqGMjzM2VjDV/StGD4OeErQlagd5jy3XjZJvHfjMDabYJnZaPr5i2hocUppMRgwkIE047yxYS1AIwwR4KzOcIRHFhSj40ZFYUEiRkQBlo+PUJjD2Vafk1hMoPHPCa5FeTe/pu3B4c/Hx2/a9Tdf/76+/VXjRZH+QXD2p05y9uP3hXsrO7dGL5h9JV7wwPbrshTXajxA6eb70IW5r1B6I9O22HvQy+82gBQsvfwzPJcfZ5uPl7LS8ZLPV0D/3TUPkMjP7jsh0HDpqIGAppXRQnU5ERfv21sLkb+BytsINxGb3gZQo34Vj3lB1aeh1Z+39tojcwt4mLlBmEVApwKUzPl4FxgNKVQm99Fj1u125PGw/fR4v/5Bm1mxI5anOA8SnZWRz/GEN5lgv7HtL/sfy2fjfh15gL/vPfLsN/5AWbLC2XQfFXPS2vvSZ678eVOr6SU0xRo1Rfu6rmvdXiw57mbl2o1QFt/PG3V/gVQSwMEFAACAAgATV/HTjJse8x8AwAA/wsAACEAAAB1bml2ZXJzYWwvZmxhc2hfc2tpbl9zZXR0aW5ncy54bWyNVm1v2jAQ/lx+BWLfYaXdaKUUib4gVWNtNTq+O8kBVh07sh06/v3uTBwcCCVESPFzz9nn587nROaDy+4GtOFK3vWGvXHnIkoKrUHad8hywSx0Y2bgOb3rTf/OZr2BYyih9Bys5XJlECiRLkdWorKcye1MrVQ/ZsnHSqtCpr3xt+kVPdHAUQ+c1tsctODyA3k/hjf3j9NmnuDGPlvI+kuWQF9h4OjwdPk0fBq2ccg1GAMUzO3jZDj5ecZHsBiEX+V6dH1zPWnlsV9m6n6tnDbccOucRsPR1ei62QmlRW5d1y/WyFVe5O3TkGu1otgPPEb0nPEQiqVYDUh/vKXnDB0ra0uLnMm3hX/2jPZxYa2S/URJi0Xbl0pnTKDP0v1a+ZQZbuHhqqhaAiOP0xYOvoLiUZqcEoatoK56AulleipPqB7oOv+r6HdVE4rJmolG8BTjUDp1EcN3evbU8i04+RFpqJV4oxVqHYHqORYwtrqAaOBHZDFr9flaWDzu3hoinvGGe3xjhYHxkglTkvagp/2BTy7TYJ4S8PaFEkUGD7soA1od9+yHh3uXt3DNCqsi07Apof18Aeh5L6j3ES8APW9Oor9KsT0iH1rIwx+he+aStxe6DDlQ+iICyfDdy+NHzkTzz6jzmGDBEnCETKUwdgXxzjOg3EQDh1EUg4MwIsk2fMUsXiO/iRNv5xZyEw0O8F0NNZZMZLkVcFxIiSq0wRjQuKhvtcFCDrujZyZ2BkvruXXQS0+3VJhrN+58KaqffifSbtC1eH/d9TKmP0C/KyVMr1u6YA9Ddd21eUinawLbD+hnuVRtHKSyEM7sgmtkqt1hasVl1rJknWEkzVFX2rnkNSYpKtc7Tp4sshj0Eyacgy+0OkasNV+tBf7tgsMnpHX6CSP52TVOJRmvajgAXIqB6WTt63s3IDwrhOUCNuA7QgDQJk9sJzJ4GI73SIVTL7YAOVtpZfPYV0Kt39UMR/QFxqPqTSg0nClky2LjdrNvCL4JByEEfblsa1SFYUdzY1co4YxobFALUxIoxwqr5pZpW063H7utsg1MJM9c90CYlvGBNZjIRSiVlyI4k+cf4X51ulCqiarpGyzNDtQZx8MmB2epN8Z3PG7jpQYIu6IDO1Wr/gXbWDGdvlSEWu9uMJMv7gwvM9dgDcn3ih8c0SBAXToq5fEdP/vHnc5/UEsDBBQAAgAIAE1fx07mRcYRSAQAABEVAAAmAAAAdW5pdmVyc2FsL2h0bWxfcHVibGlzaGluZ19zZXR0aW5ncy54bWzdWN1y2jgUvs9TaLzTy+KkTTcpY8hkwUyYEqDY6Tazs5MRtsDayJJryVB6tU+zD9Yn2SMLCASSikzYTvYiQ3x8zneOvvOnsXf2NWVoQnJJBa85R5VDBxEeiZjycc25CluvTx0kFeYxZoKTmsOFg87qB15WDBmVSUCUAlWJAIbLaqZqTqJUVnXd6XRaoTLL9VvBCgX4shKJ1M1yIglXJHczhmfwo2YZkc4cwQIA/lLB52b1gwOEPIN0KeKCEURjiJxTfSjMLlTKHNdoDXF0O85FweOGYCJH+XhYc35p+M2j5tuFjkFq0pRwTYmsg1CLVRXHMdVBYBbQbwQlhI4TiPbk2EFTGquk5rw51iig7W6ilNjm5FijNARQwNUcPiUKx1hh82j8KfJVyYXAiOIZxymNQniD9PFrTjO8CTrtpn/T7YV+cHMRXnZMDDsYhf7ncAejsB12/F30beEvrvv+oNPufrgJe71O2O7fWQGja4R47jpjHjArijwiS8I8lRTpkGPKoETv0SiJgiJnOB+TULQoJHGEmSQO+isj448FZlTNoBcOoRduCcnOZUYiNdBpqzkqL4hzB2cAITDI5bIk3r1flsTJ6drRXeP97lhbo/SwUjhKoHhAVobmuauihRrVXYQjRSdQmOTeIUcFY0GRZSJXdR106XtVuIzhARhvJPgac/oZDQWLl3yRdEjiLk4hf/0Wd9AIksqAul5GOAowh66mCuiMlhayGEpFVdnNrbn2eU4xQ9CxMHYIugw26I0SnMu1LC4zqZspqv/RFYrIPw29RvSgasAoeNG1ZKX/uyhYjGaiQIzegp1AUGpFCv8lBK02NBrlIi2lDEuFZOlmQsmUxGc2jq7BRVqAJYy3jBFlPHwp6Dc0JCORAy7BExiGIKfS4Fd2As6wlHegeBHjK9Om7W7T//xKHxDHE8yjHcGhPkmaqb3g4xniQi3sgI4IF5KUSYlpXL6zOVvl6WlYtgjk+ZmysYYvaVow/JzwS0JWoPeY8v142SXxP4zA2m2CJ2Wj6+YtoaHFKaTEYMKLCAYh5fORagEYYY4EZzOEI9hQUo+NCRWFBIkZEAZaPj1CYw9lWj6N4e4DHvOY5FaQh0dv3h6/+/Xk9H214n7/+5/XjxrNd3efYe3OLO/Gg5cDO6t7V4QfGD1yUdiwbYk81YUabzjdfvmxMG93Q39w3gjbn9rh9RaAkr3NneW5eoFu36flreLeOh3+vH0a+OeDxgUa+MFVJwyqNjXUFdCuKkqgCkf6hm1j0x/4n6ywgWIbvd5VCFXhW3WRH1h57ln5/WCjNTD3hv7KncEqBNgDYzPXYBMwmlKoxhfR1VYN9qSB8DKaeuslmT7a1WYO7KmpCc6jZG+V84IH7c/Lyf+Y6a3VL7ctNRSQlGqj/2i7PRvp66wF/mX7t16nuVf6qB1/L6Jmn5c+87T8PrT2Qchzt356OwD5+mfM+sG/UEsDBBQAAgAIAE1fx05xTeVowAEAAH0GAAAfAAAAdW5pdmVyc2FsL2h0bWxfc2tpbl9zZXR0aW5ncy5qc42UwU/CMBTG7/wVZF4N0YFOvGGAxISDid6Mh657jIWur2kLgsb/3XUIdt2b0l7WL798r69dv89evxoRj/r3/c/6u14/Nde1Bk6zegOXTV106KXTIyOKDF6KEkQhIQqQrUOWTBg46V+/COUcydo13T9bUMbzi5CA1cnfEzUBGkLbEto7oe2oIh9HsOc1dWjIO+Z0Yy3KAUdpQdqBRF2ymokulvXwGwxg3IL+B10yDg3Tm/guzTrJX8dRmmR87HMcS8XkfoE5DlLG17nGjcwO9Hzopk+v9gp0deHrU9mH6dwHRGHso4UyLDy7nsWzuJtUGoyBn7rj6SSe3JKwYCkIv6FkdDea/IE2jOf1+IPeFqawRzqJk2Ey8mnFcmidEofsOhs2MVl5tU6zVfzAWdhZrxnWIATbg25ZtX8MhWqjzrhApTF3J9JGEzdJVCDLCpkfuOnYTZJzm3W2Xf9GnRiDFHV2vD24ctNngsOYRI1nhsEzWxGvtuzKljOSwZKP2wRVF1QuCEqk6iIFknkWhOhxOzbMGrd+rRpneg36BVFU8emuBUwVJ6Af5RKdwKxlfFVWWtXQmx8V5N752V2G++x9fQNQSwMEFAACAAgATV/HTpQTsyJpAAAAbgAAABwAAAB1bml2ZXJzYWwvbG9jYWxfc2V0dGluZ3MueG1sDcwxDoMwDEDRnVNY3int1oHAxlaW0gNYxEWRHBuRgOD2ZPvD02/7MwocvKVg6vD1eCKwzuaDLg5/01C/EVIm9SSm7FANoe+qVmwm+XLOBSZYhS7eJo4lMo8Uixx2EajhU17/wB6brroBUEsDBBQAAgAIABSxxU6D5MijhQoAAMAZAAAXAAAAdW5pdmVyc2FsL3VuaXZlcnNhbC5wbmftV3lUU1cevlaU6GCJntpOJCVaxrGjdUmfBlkjShusrda2miIBtJGkKkEoYhISEgpULYaktEUJEGLrdLSNEoGySVgKNVEJSdWyxIQEJhpElhACLyxZ5qHTnjk9PTNn5t/hj/t759773eV89/st79O3d5OWLF6xGACwZGdU5DsAzM8B4Jl7qIXIyO4KdTPymZf6Dmk7KNNgB5COFz3irQgAykV/cB5agPQXJUdFpwKw7MRsm2ek4VgAYPbtjIx4jxU33FN+dt1gRmafM+/be5eY0vDPNLGLs3cx/+IzMLSht0US8oLwi4MtqynLqH7UrKC++vD4Qh/p5rtRqZUqq71ZFFZfhDlCut+qWHEV3hg+D4DP/oRC7NdeqwDY9uVKLwDOLEMuC/ZmoQFY+Qb6GQAiF20HIPPlCBQA6NW/BaevRfGn2uJXUAV45R+pgqkL9iuXspGlmSLSf1z7Xx00B54Dz4HnwHPgOfAceA48B54Dz4HnwHPg/2ew6Q30r7+eLPtEVzx/Q40qbPnsnHMK/W/2mziBdsMOvnM8mz+t3cO3Z/M94118z3Gpe8zqntqhrl1vJuTpCUkBAMQSnQPypiAC1k42uc4/tF0MKrVyPWTTUKvVbeZzp2+Q+ZMKpjRQqG1yXJR7HOHRsefZSZZG7MxEgZu9FtU0Lfe4X+JdUDKwNctBZulSvIwaaZ92PuhvmlGcxwVuf+fL+BCqp3QJfCkrORS6dn0eLkXJWAAuJJRgKC/6FTnUKBHdNUzkVhnOsa0CF1f5bsTk6gKX2HsdAPGEjSQFjwfLmzyKGlzl/VN1NA1rLYpMns73BpnPb3yhgVeaoXt01M9SFBSAy7HyviipPJ5kPgmAIgnLvCLcqZ5RYlpEIfS/Zo8+DryF0fMetDMMz4JMBzqnS7TSWZv6ejCqKS/wFvt3xuWhfgQ6RbW0Zj7oDfPqmwhAEUdK8p9t6Qgmq/N/MT6ged8vc6tQTZ8EVRzozw0aUwfLFYrnQO/arNHppTk4pgad4w25m82sYz22ZqJfBGn/IAVP8o/t7zBt8QK1t0Oyk/3CzSZZQm4ASqvtEH0LbVjScmSiCqrWsw8Lr3SKIfep9o2N0639qz2HnQM5HRWk1MNVmjuG6+sd1cwH+WmakexhACgPYyMmG3AZLvZZ/nQlResMKsO5x7tM2CERZs3zStu9wmGCstxCoakptFBbY2wSF2maWmG5wcmdiEMT3brjjXWJJb3d8fBtASOcWpVHptXzHSa9QU4VT1VxZpKHaqameDFmO1vHorTzTUXD12toBrqeeIPgT5c91GgwWcl488flLjvKbDLvNkoxfsze2kSuy+hXgY2+mnrMkg13ptc0hltuBgwKvEdl/NHlCEtWVEvKlcqJxLfbqVUNKdgtIoxqWJHgBwUsI9My1dROV8pjlOiIX6G1MMZkWi9jKF7VD+JMHriiLr7fjUn93lfl9of1RTMnKTyru6h60FhsY91Pn+hOD6Gzbj36oNq3wgYOrIdooebKLaWfRPd8RYLbTEW2bYbwi9caEnnhxDLLzYY0pYPA8EAhEABkNgmdFL+aIHTsbzMUs18JEkqVP3gIUcou5av65sK2RFEN7cf2NBVjxaBarCqBaJaT/YJtWGW6Xt5ErVbdFr3PMBfo4j0wK2OkC8OhCuE++PBPhk4KnZtBCaeV1YRxFD1GRSOJpl9qVYgQddSLiaGtbu9jxJpE3JeOc8XVbSP9pa6P9CJZ0EfHJFOCeydNAu8R3cuzYqn0tsyIV20qyVjGXdgGFyYrjT4FKSGX6tSFR3g4O5w4nx5if7O39qperu3tlgZxVUPZQzeP+snVCvdUSpolrb4JuU8huzMp8dhMhaZD1xfj6IGgJKtCeMjkS+/3iagtnmqFpEveRxjjf8c0fGUWUiSfEyvieSEOdRsZR56VnpuYb3vz9mScqiSsYQlILiBnJXMuEEt6On0K9qE1kFB2uZvH4J9KxhYL+VqdsdoW6dpkTsC27qZnwR9aHI7LHYQ4MdtlHnoEJ0jMFXW+5AjWcZxQd7J5k1XmujJSD1X2aK41hdEtAl9XSI5+QqPO5wyqvTuu6krv4kYkj8MqDtA1YfaxDlUHoqzKoqVZdGryrDvGBV0uPbTFkPsxibawDXXWZmVsa1+jd+CvVWUU3BeIG2wTdWruInMoT7JmQ9yU/0g7PMP+8Sk95b7Va468Hql1BZ8TtxErfFUCs/5qjKpeP5OUNgVBASdYql0kLTonsFNH3AZDuEy9d/fROjzizeo6elzjdG1RgCzNX9IhvhMz/wknowXM53s0awuVcPUabNKCPjf5nKXccuaTck3JMMPP4/96plDb/+nZdXEbgi0BC/pg+1JyalNZ1qgxHAuNSK/GrDljSfORteEkKS5zCr7B/CJJO/r5Hb9BrGRVSWVG75UNuNm3KOFYHsoQpSCxJx/jGbgStz19MBoJxjJB9kSHTXXRLoQI0NtK/F2ByLUr0LEXfzEB+y7jvCTetFBz1KJrL+/BYMgKygm10+1fdV+5DpLzF/bBamMotXZxC+L09Xl1zmvBpT0mJp1upLfWayylq1BMCHfQjjl3Ucx80ODZNBujUrW8uuEnr5G6WY87w3hOKDLbXWNUAMpeFb61X4UTac5cxrzXKhDSabhXZNGv3Qgt4xJoSnWgp1jfLT3C7VdbrXtnvVvmCtlzV23ycE7iNC5Ca2I4/lqwkk9Ca/Sbh6RerISnDvNmawPu73h91yumkBschIaj1b4lhzg6J5dHaUdis0h9UprnPT7JdZOuH/BHoox8YV/hMN54LXjXieP7f6iQ7ntPvebn0+zEOqK7GE6Bsj44xvXVt5mC7DOcn2f1cNQzsoNXz0ecRcH1o+mHh60qcnayQRtjVcg1k5817aiNdRcgpNPVXNqhbiKwCEKSwqOqfUufUHBMOT85zvp4LCb+yRtdrMxrudpR8TS2CMVNpwMFlZEO4QRcuficy5CbO8URmFnHnULdXnUivbRjxeDIRs6vfNTAVph1op4/Mtw6bLXlTZD1xY4bzul1EVv9SfbEB6MjUB0d1XIjUSrBKCUE/6jUavl6nPA7982jEg7kHyXzeCkNeiPCiVb9+DSjCot4iXF5DpKNOJ/33nGcf1ntYaJ5tyozPPm2yXTLp6dIFp+NmAa8OTqT0SAXfMh9QJQgwi4rfKLujMg9soR5oGysbOXmGhKaZwjagTaK9w6Zv3fBuq8OccMf8ziPJ42zHNxAjP2mIfeHQ1Whv5soZ808UJu7UsHz6lNJoLsRkyNdQ2W030m7rpBFsfgaY0ZqG5LoWL4RLBfqn5k9lwnrNN2w2+FL/m0OP23b/TXZqcJXs8c3fBOT5A2aB8u2CvEe5pPTxpBiqVn661ahy3PIjSWjPVASUnqsNyk5L/3cr4uflz6+p0rcRRvqh0oXt2wc8FYXnwdg3DlJb4r2n61fxI/QAybEn6WXspAi40V2F8u+DGSWzVZRbf9aCjm+2fzj+VD5uPbdiK2Uib8FWFccj3sG/ATrTZ470d8GardCrD8vvCQyouPHFPeJe7yRahDw/f/HCjJqenyAD7TWDznbD57FIevAztd2R5ZtP5j1D1BLAwQUAAIACAAUscVO5WXGsUsAAABqAAAAGwAAAHVuaXZlcnNhbC91bml2ZXJzYWwucG5nLnhtbLOxr8jNUShLLSrOzM+zVTLUM1Cyt+PlsikoSi3LTC1XqACKAQUhQEmhEsg1QnDLM1NKMmyVLMzNEGIZqZnpGSW2Smam5nBBfaCRAFBLAQIAABQAAgAIABJEbE5rXzME1QIAAPcHAAAPAAAAAAAAAAEAAAAAAAAAAABub25lL3BsYXllci54bWxQSwECAAAUAAIACACpmnpOuPmYuuICAABnCgAAGAAAAAAAAAABAAAAAAACAwAAbm9uZS9jb21tb25fbWVzc2FnZXMubG5nUEsBAgAAFAACAAgAqZp6Tray98ilAAAAggEAACkAAAAAAAAAAQAAAAAAGgYAAG5vbmUvcGxheWJhY2tfYW5kX25hdmlnYXRpb25fc2V0dGluZ3MueG1sUEsBAgAAFAACAAgAqZp6Th9UimowAwAAxw4AACIAAAAAAAAAAQAAAAAABgcAAG5vbmUvZmxhc2hfcHVibGlzaGluZ19zZXR0aW5ncy54bWxQSwECAAAUAAIACACpmnpOQoHExRgBAADUAgAAHAAAAAAAAAABAAAAAAB2CgAAbm9uZS9mbGFzaF9za2luX3NldHRpbmdzLnhtbFBLAQIAABQAAgAIAKmaek7Xm3CWKwMAAG8OAAAhAAAAAAAAAAEAAAAAAMgLAABub25lL2h0bWxfcHVibGlzaGluZ19zZXR0aW5ncy54bWxQSwECAAAUAAIACACpmnpOjnP2+moAAADlAAAAGgAAAAAAAAABAAAAAAAyDwAAbm9uZS9odG1sX3NraW5fc2V0dGluZ3MuanNQSwECAAAUAAIACACwmnpOvH0190oAAABJAAAAFwAAAAAAAAABAAAAAADUDwAAbm9uZS9sb2NhbF9zZXR0aW5ncy54bWxQSwECAAAUAAIACAARRGxONmFYAkcDAADhCQAAFAAAAAAAAAABAAAAAABTEAAAdW5pdmVyc2FsL3BsYXllci54bWxQSwECAAAUAAIACABNX8dOkEkmJSgFAAD2EwAAHQAAAAAAAAABAAAAAADMEwAAdW5pdmVyc2FsL2NvbW1vbl9tZXNzYWdlcy5sbmdQSwECAAAUAAIACABNX8dOZrKi1aUAAACDAQAALgAAAAAAAAABAAAAAAAvGQAAdW5pdmVyc2FsL3BsYXliYWNrX2FuZF9uYXZpZ2F0aW9uX3NldHRpbmdzLnhtbFBLAQIAABQAAgAIAE1fx07QvS+0TgQAAIcVAAAnAAAAAAAAAAEAAAAAACAaAAB1bml2ZXJzYWwvZmxhc2hfcHVibGlzaGluZ19zZXR0aW5ncy54bWxQSwECAAAUAAIACABNX8dOMmx7zHwDAAD/CwAAIQAAAAAAAAABAAAAAACzHgAAdW5pdmVyc2FsL2ZsYXNoX3NraW5fc2V0dGluZ3MueG1sUEsBAgAAFAACAAgATV/HTuZFxhFIBAAAERUAACYAAAAAAAAAAQAAAAAAbiIAAHVuaXZlcnNhbC9odG1sX3B1Ymxpc2hpbmdfc2V0dGluZ3MueG1sUEsBAgAAFAACAAgATV/HTnFN5WjAAQAAfQYAAB8AAAAAAAAAAQAAAAAA+iYAAHVuaXZlcnNhbC9odG1sX3NraW5fc2V0dGluZ3MuanNQSwECAAAUAAIACABNX8dOlBOzImkAAABuAAAAHAAAAAAAAAABAAAAAAD3KAAAdW5pdmVyc2FsL2xvY2FsX3NldHRpbmdzLnhtbFBLAQIAABQAAgAIABSxxU6D5MijhQoAAMAZAAAXAAAAAAAAAAAAAAAAAJopAAB1bml2ZXJzYWwvdW5pdmVyc2FsLnBuZ1BLAQIAABQAAgAIABSxxU7lZcaxSwAAAGoAAAAbAAAAAAAAAAEAAAAAAFQ0AAB1bml2ZXJzYWwvdW5pdmVyc2FsLnBuZy54bWxQSwUGAAAAABIAEgBWBQAA2DQAAAA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0Byqg1awK_PyPvJDyODGIA&quot;,&quot;gi&quot;:&quot;kx-MzJHSVZMmQ8FuizRvVA&quot;,&quot;ti&quot;:&quot;characters&quot;,&quot;vs&quot;:{&quot;f&quot;:[1409,832,544],&quot;i&quot;:{&quot;d&quot;:&quot;0Byqg1awK_PyPvJDyODGIA&quot;,&quot;p&quot;:true}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Ix7XlYtTsMDSCw4ubKE_FQ&quot;,&quot;gi&quot;:&quot;kx-MzJHSVZMmQ8FuizRvVA&quot;,&quot;ti&quot;:&quot;characters&quot;,&quot;vs&quot;:{&quot;f&quot;:[1409,832,501],&quot;i&quot;:{&quot;d&quot;:&quot;Ix7XlYtTsMDSCw4ubKE_FQ&quot;,&quot;p&quot;:true}}}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9178</TotalTime>
  <Words>792</Words>
  <Application>Microsoft Office PowerPoint</Application>
  <PresentationFormat>Widescreen</PresentationFormat>
  <Paragraphs>135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Freestyle Script</vt:lpstr>
      <vt:lpstr>Times New Roman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Lesson_07_Q2</dc:title>
  <dc:creator>Filomena Soares</dc:creator>
  <cp:lastModifiedBy>Elena Safiulina</cp:lastModifiedBy>
  <cp:revision>278</cp:revision>
  <dcterms:created xsi:type="dcterms:W3CDTF">2019-03-25T06:42:45Z</dcterms:created>
  <dcterms:modified xsi:type="dcterms:W3CDTF">2025-05-03T21:44:25Z</dcterms:modified>
</cp:coreProperties>
</file>