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77" r:id="rId3"/>
    <p:sldId id="286" r:id="rId4"/>
    <p:sldId id="284" r:id="rId5"/>
    <p:sldId id="290" r:id="rId6"/>
    <p:sldId id="278" r:id="rId7"/>
    <p:sldId id="287" r:id="rId8"/>
    <p:sldId id="285" r:id="rId9"/>
    <p:sldId id="279" r:id="rId10"/>
    <p:sldId id="291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DEDCE1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89156-9D56-4BF2-A46B-E9FEB7782616}" v="2" dt="2025-07-15T03:44:2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4FF89156-9D56-4BF2-A46B-E9FEB7782616}"/>
    <pc:docChg chg="custSel modSld">
      <pc:chgData name="Elena Safiulina" userId="46398a00-a311-4d71-ab86-ad085cba44dd" providerId="ADAL" clId="{4FF89156-9D56-4BF2-A46B-E9FEB7782616}" dt="2025-07-15T03:44:32.156" v="4" actId="1076"/>
      <pc:docMkLst>
        <pc:docMk/>
      </pc:docMkLst>
      <pc:sldChg chg="addSp delSp modSp mod delAnim">
        <pc:chgData name="Elena Safiulina" userId="46398a00-a311-4d71-ab86-ad085cba44dd" providerId="ADAL" clId="{4FF89156-9D56-4BF2-A46B-E9FEB7782616}" dt="2025-07-15T03:24:35.360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4FF89156-9D56-4BF2-A46B-E9FEB7782616}" dt="2025-07-15T03:24:35.360" v="2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4FF89156-9D56-4BF2-A46B-E9FEB7782616}" dt="2025-07-15T03:24:31.702" v="1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4FF89156-9D56-4BF2-A46B-E9FEB7782616}" dt="2025-07-15T03:44:32.156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4FF89156-9D56-4BF2-A46B-E9FEB7782616}" dt="2025-07-15T03:44:32.156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9391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65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91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842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031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0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jp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0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51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image" Target="../media/image1.jpg"/><Relationship Id="rId15" Type="http://schemas.openxmlformats.org/officeDocument/2006/relationships/image" Target="../media/image21.png"/><Relationship Id="rId10" Type="http://schemas.openxmlformats.org/officeDocument/2006/relationships/image" Target="../media/image160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1.jp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5" Type="http://schemas.openxmlformats.org/officeDocument/2006/relationships/image" Target="../media/image260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1.jpg"/><Relationship Id="rId21" Type="http://schemas.openxmlformats.org/officeDocument/2006/relationships/image" Target="../media/image39.png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6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slide" Target="slide9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6.xml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6.png"/><Relationship Id="rId4" Type="http://schemas.openxmlformats.org/officeDocument/2006/relationships/image" Target="../media/image1.jp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 Pl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29684" y="1197670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8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4" y="5206344"/>
            <a:ext cx="294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374689" y="555147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7</a:t>
            </a:r>
          </a:p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F79E82-BBD3-407D-AB3C-036D1B351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0360" y="1658868"/>
            <a:ext cx="1317307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093372" y="1663507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295302" y="238488"/>
                <a:ext cx="9455397" cy="1945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</a:t>
                </a:r>
                <a:r>
                  <a:rPr lang="et-EE" sz="2400" b="1" u="sng" dirty="0" err="1">
                    <a:solidFill>
                      <a:srgbClr val="F25E4F"/>
                    </a:solidFill>
                  </a:rPr>
                  <a:t>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mistahes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maatriksi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transponeeritud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maatriksiks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tähistatakse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või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mis on saadud maatriksi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ridade ümbervahetusel veergudeks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s.t. maatriksi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read (veerud) on maatriksi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veergudeks (ridadeks).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02" y="238488"/>
                <a:ext cx="9455397" cy="1945533"/>
              </a:xfrm>
              <a:prstGeom prst="rect">
                <a:avLst/>
              </a:prstGeom>
              <a:blipFill>
                <a:blip r:embed="rId4"/>
                <a:stretch>
                  <a:fillRect l="-1032" t="-2508" r="-967" b="-658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: Cantos Arredondados 47">
            <a:hlinkClick r:id="rId5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6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030" name="Picture 6" descr="$\mathbf{A}$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-136525"/>
            <a:ext cx="1714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57001" y="237216"/>
                <a:ext cx="9455397" cy="1952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</a:t>
                </a:r>
                <a:r>
                  <a:rPr lang="et-EE" sz="2400" b="1" u="sng" dirty="0" err="1">
                    <a:solidFill>
                      <a:srgbClr val="F25E4F"/>
                    </a:solidFill>
                  </a:rPr>
                  <a:t>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mistahes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maatriksi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transponeeritud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maatriksiks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tähistatakse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või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mis on saadud maatriksi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ridade ümbervahetusel veergudeks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s.t. maatriksi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read (veerud) on maatriksi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veergudeks (ridadeks).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01" y="237216"/>
                <a:ext cx="9455397" cy="1952073"/>
              </a:xfrm>
              <a:prstGeom prst="rect">
                <a:avLst/>
              </a:prstGeom>
              <a:blipFill>
                <a:blip r:embed="rId4"/>
                <a:stretch>
                  <a:fillRect l="-1032" t="-2500" r="-967" b="-625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401566" y="267792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/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354203-5C02-4F7A-8BFE-9FE3F4DF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986" y="4449573"/>
                <a:ext cx="7809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/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54DA1AF-1FA7-4C07-B2E6-CAEBC98D3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89" y="3228039"/>
                <a:ext cx="1999137" cy="11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/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BFDBD30-3AFE-4BC1-8288-804CD6294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0" y="3517722"/>
                <a:ext cx="1932900" cy="554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558B18-5A9F-4CB1-A96E-98D807AD2B64}"/>
              </a:ext>
            </a:extLst>
          </p:cNvPr>
          <p:cNvSpPr/>
          <p:nvPr/>
        </p:nvSpPr>
        <p:spPr>
          <a:xfrm>
            <a:off x="5401160" y="3477329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/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A71E87DC-7E03-4142-947A-FC324FDA3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48914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/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728FFE78-347C-4A29-90B7-CDAE04A31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49" y="3489537"/>
                <a:ext cx="53893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/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F93AF21-83D8-407B-BF9D-3FFE25181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93" y="3487632"/>
                <a:ext cx="3658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F2C686E5-33C3-47A4-A32E-094E8807104A}"/>
              </a:ext>
            </a:extLst>
          </p:cNvPr>
          <p:cNvCxnSpPr>
            <a:cxnSpLocks/>
          </p:cNvCxnSpPr>
          <p:nvPr/>
        </p:nvCxnSpPr>
        <p:spPr>
          <a:xfrm>
            <a:off x="4927859" y="394125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/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C255EB41-1687-4667-9CD6-09521392F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700" y="4470091"/>
                <a:ext cx="7809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282A8776-24F4-492D-A800-E9076F80E990}"/>
              </a:ext>
            </a:extLst>
          </p:cNvPr>
          <p:cNvCxnSpPr>
            <a:cxnSpLocks/>
          </p:cNvCxnSpPr>
          <p:nvPr/>
        </p:nvCxnSpPr>
        <p:spPr>
          <a:xfrm>
            <a:off x="7465573" y="3961775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C550D54F-B9A0-44C5-AB78-3656975D7A1E}"/>
              </a:ext>
            </a:extLst>
          </p:cNvPr>
          <p:cNvCxnSpPr>
            <a:cxnSpLocks/>
          </p:cNvCxnSpPr>
          <p:nvPr/>
        </p:nvCxnSpPr>
        <p:spPr>
          <a:xfrm rot="16200000">
            <a:off x="7011369" y="3506774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F86E18-248A-4377-A097-1E7A91A0ED11}"/>
              </a:ext>
            </a:extLst>
          </p:cNvPr>
          <p:cNvSpPr/>
          <p:nvPr/>
        </p:nvSpPr>
        <p:spPr>
          <a:xfrm>
            <a:off x="5440969" y="3092603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>
                <a:solidFill>
                  <a:srgbClr val="C00000"/>
                </a:solidFill>
              </a:rPr>
              <a:t>1. rida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E1DFD4DD-5607-47AF-9E2F-AC60B9C08221}"/>
              </a:ext>
            </a:extLst>
          </p:cNvPr>
          <p:cNvSpPr/>
          <p:nvPr/>
        </p:nvSpPr>
        <p:spPr>
          <a:xfrm>
            <a:off x="7807790" y="2769052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b="1" dirty="0">
                <a:solidFill>
                  <a:srgbClr val="C00000"/>
                </a:solidFill>
              </a:rPr>
              <a:t>1. veerg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224D9911-BAC3-4F0F-B636-A2D9694D6728}"/>
              </a:ext>
            </a:extLst>
          </p:cNvPr>
          <p:cNvSpPr/>
          <p:nvPr/>
        </p:nvSpPr>
        <p:spPr>
          <a:xfrm>
            <a:off x="5400651" y="3743160"/>
            <a:ext cx="1032169" cy="369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/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2EA46CDC-BB03-4C6B-840F-3E8476E8F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65" y="3758496"/>
                <a:ext cx="3658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/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B625512B-1433-4E88-B68A-A248E71C6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13" y="3756591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/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94C63FAB-575A-4BCA-9DDF-3352C826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32" y="375711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tângulo 90">
            <a:extLst>
              <a:ext uri="{FF2B5EF4-FFF2-40B4-BE49-F238E27FC236}">
                <a16:creationId xmlns:a16="http://schemas.microsoft.com/office/drawing/2014/main" id="{59ABE285-51FE-44FC-A41E-F9E1277D9F2F}"/>
              </a:ext>
            </a:extLst>
          </p:cNvPr>
          <p:cNvSpPr/>
          <p:nvPr/>
        </p:nvSpPr>
        <p:spPr>
          <a:xfrm>
            <a:off x="5441332" y="4150837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>
                <a:solidFill>
                  <a:srgbClr val="C00000"/>
                </a:solidFill>
              </a:rPr>
              <a:t>2. rida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60E80239-9460-471D-8F78-34904506BFE3}"/>
              </a:ext>
            </a:extLst>
          </p:cNvPr>
          <p:cNvSpPr/>
          <p:nvPr/>
        </p:nvSpPr>
        <p:spPr>
          <a:xfrm>
            <a:off x="8272101" y="4438539"/>
            <a:ext cx="94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b="1" dirty="0">
                <a:solidFill>
                  <a:srgbClr val="C00000"/>
                </a:solidFill>
              </a:rPr>
              <a:t>2. veerg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83064" y="5521201"/>
            <a:ext cx="2624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kirjaviis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979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2877 -0.037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187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9244 0.01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9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L 0.15625 0.075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5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257 0.020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26745 -0.076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-381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112 -0.021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06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19506 0.035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175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23138 -0.01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" grpId="0" animBg="1"/>
      <p:bldP spid="51" grpId="0"/>
      <p:bldP spid="54" grpId="0"/>
      <p:bldP spid="67" grpId="0" animBg="1"/>
      <p:bldP spid="67" grpId="1" animBg="1"/>
      <p:bldP spid="67" grpId="2" animBg="1"/>
      <p:bldP spid="71" grpId="0"/>
      <p:bldP spid="71" grpId="1"/>
      <p:bldP spid="76" grpId="0"/>
      <p:bldP spid="76" grpId="1"/>
      <p:bldP spid="78" grpId="0"/>
      <p:bldP spid="78" grpId="1"/>
      <p:bldP spid="81" grpId="0" animBg="1"/>
      <p:bldP spid="13" grpId="0"/>
      <p:bldP spid="13" grpId="1"/>
      <p:bldP spid="84" grpId="0"/>
      <p:bldP spid="84" grpId="1"/>
      <p:bldP spid="85" grpId="0" animBg="1"/>
      <p:bldP spid="85" grpId="1" animBg="1"/>
      <p:bldP spid="85" grpId="2" animBg="1"/>
      <p:bldP spid="86" grpId="0"/>
      <p:bldP spid="86" grpId="1"/>
      <p:bldP spid="87" grpId="0"/>
      <p:bldP spid="87" grpId="1"/>
      <p:bldP spid="88" grpId="0"/>
      <p:bldP spid="88" grpId="1"/>
      <p:bldP spid="91" grpId="0"/>
      <p:bldP spid="92" grpId="0"/>
      <p:bldP spid="93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63108" y="2505076"/>
            <a:ext cx="9859639" cy="2872361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163108" y="305859"/>
            <a:ext cx="9859639" cy="1810793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/>
              <p:nvPr/>
            </p:nvSpPr>
            <p:spPr>
              <a:xfrm>
                <a:off x="2358959" y="266094"/>
                <a:ext cx="9455397" cy="1952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Def</a:t>
                </a:r>
                <a:r>
                  <a:rPr lang="et-EE" sz="2400" b="1" u="sng" dirty="0" err="1">
                    <a:solidFill>
                      <a:srgbClr val="F25E4F"/>
                    </a:solidFill>
                  </a:rPr>
                  <a:t>initsioon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Kui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on mistahes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maatriksi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transponeeritud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maatriksiks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tähistatakse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või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),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mis on saadud maatriksi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ridade ümbervahetusel veergudeks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s.t. maatriksi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read (veerud) on maatriksi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t-EE" sz="2400" dirty="0">
                    <a:solidFill>
                      <a:sysClr val="windowText" lastClr="000000"/>
                    </a:solidFill>
                  </a:rPr>
                  <a:t> veergudeks (ridadeks).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591DBC3F-952A-48AF-8103-94201CFAD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59" y="266094"/>
                <a:ext cx="9455397" cy="1952073"/>
              </a:xfrm>
              <a:prstGeom prst="rect">
                <a:avLst/>
              </a:prstGeom>
              <a:blipFill>
                <a:blip r:embed="rId4"/>
                <a:stretch>
                  <a:fillRect l="-1032" t="-2500" r="-967" b="-625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/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Retângulo: Cantos Arredondados 92">
                <a:extLst>
                  <a:ext uri="{FF2B5EF4-FFF2-40B4-BE49-F238E27FC236}">
                    <a16:creationId xmlns:a16="http://schemas.microsoft.com/office/drawing/2014/main" id="{30E8F420-B15F-43CB-940C-1477E4A9D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37" y="5929568"/>
                <a:ext cx="7305356" cy="7238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 93">
            <a:extLst>
              <a:ext uri="{FF2B5EF4-FFF2-40B4-BE49-F238E27FC236}">
                <a16:creationId xmlns:a16="http://schemas.microsoft.com/office/drawing/2014/main" id="{C7053A78-4861-49AF-80E9-B3F7FD0FAFCB}"/>
              </a:ext>
            </a:extLst>
          </p:cNvPr>
          <p:cNvSpPr/>
          <p:nvPr/>
        </p:nvSpPr>
        <p:spPr>
          <a:xfrm>
            <a:off x="5683064" y="5521201"/>
            <a:ext cx="2624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Matemaatiline kirjaviis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0AF176B-4C75-41AE-B5D1-946457FB1BB8}"/>
              </a:ext>
            </a:extLst>
          </p:cNvPr>
          <p:cNvSpPr/>
          <p:nvPr/>
        </p:nvSpPr>
        <p:spPr>
          <a:xfrm>
            <a:off x="2358959" y="2812307"/>
            <a:ext cx="2585013" cy="442674"/>
          </a:xfrm>
          <a:prstGeom prst="roundRect">
            <a:avLst/>
          </a:prstGeom>
          <a:ln>
            <a:solidFill>
              <a:srgbClr val="29A6FF"/>
            </a:solidFill>
          </a:ln>
        </p:spPr>
        <p:txBody>
          <a:bodyPr wrap="none">
            <a:spAutoFit/>
          </a:bodyPr>
          <a:lstStyle/>
          <a:p>
            <a:r>
              <a:rPr lang="et-EE" sz="2000" dirty="0">
                <a:solidFill>
                  <a:sysClr val="windowText" lastClr="000000"/>
                </a:solidFill>
              </a:rPr>
              <a:t>Kuidas see </a:t>
            </a:r>
            <a:r>
              <a:rPr lang="en-GB" sz="2000" dirty="0">
                <a:solidFill>
                  <a:sysClr val="windowText" lastClr="000000"/>
                </a:solidFill>
              </a:rPr>
              <a:t>“</a:t>
            </a:r>
            <a:r>
              <a:rPr lang="et-EE" sz="2000" dirty="0">
                <a:solidFill>
                  <a:sysClr val="windowText" lastClr="000000"/>
                </a:solidFill>
              </a:rPr>
              <a:t>töötab</a:t>
            </a:r>
            <a:r>
              <a:rPr lang="en-GB" sz="2000" dirty="0">
                <a:solidFill>
                  <a:sysClr val="windowText" lastClr="000000"/>
                </a:solidFill>
              </a:rPr>
              <a:t>”?...</a:t>
            </a:r>
            <a:endParaRPr lang="en-GB" sz="2000" dirty="0"/>
          </a:p>
        </p:txBody>
      </p: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8406435-933E-48F0-B381-5D8034E70DC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651466" y="3254981"/>
            <a:ext cx="732098" cy="2510880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/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=1,2,3,4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52094FCA-7A38-4AE1-A5CB-8DF4CB7EE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75" y="2948948"/>
                <a:ext cx="1845377" cy="587533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/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8A6CFFD9-CA2A-4AFB-B9CD-550427A84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758" y="3796782"/>
                <a:ext cx="78098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7CBB729D-C740-4859-96D5-58B667CFE987}"/>
              </a:ext>
            </a:extLst>
          </p:cNvPr>
          <p:cNvCxnSpPr>
            <a:cxnSpLocks/>
          </p:cNvCxnSpPr>
          <p:nvPr/>
        </p:nvCxnSpPr>
        <p:spPr>
          <a:xfrm>
            <a:off x="5603631" y="328846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/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72B73646-6F0F-4D6A-9AAC-AB40202C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59" y="2751459"/>
                <a:ext cx="2763513" cy="825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A12760A7-3210-49FD-9674-15216A92ED57}"/>
              </a:ext>
            </a:extLst>
          </p:cNvPr>
          <p:cNvCxnSpPr>
            <a:cxnSpLocks/>
          </p:cNvCxnSpPr>
          <p:nvPr/>
        </p:nvCxnSpPr>
        <p:spPr>
          <a:xfrm rot="16200000">
            <a:off x="7383158" y="2895917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43B36DA1-6D29-4B67-8F31-2CAEA6EE315A}"/>
              </a:ext>
            </a:extLst>
          </p:cNvPr>
          <p:cNvCxnSpPr>
            <a:cxnSpLocks/>
          </p:cNvCxnSpPr>
          <p:nvPr/>
        </p:nvCxnSpPr>
        <p:spPr>
          <a:xfrm>
            <a:off x="8951407" y="3638578"/>
            <a:ext cx="0" cy="410908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/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C6ECE947-D5C6-48C4-B1CC-2F441EAC4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87" y="4118160"/>
                <a:ext cx="2274854" cy="11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AB32E0C3-255D-4B08-A1CA-18AB3E561611}"/>
              </a:ext>
            </a:extLst>
          </p:cNvPr>
          <p:cNvSpPr/>
          <p:nvPr/>
        </p:nvSpPr>
        <p:spPr>
          <a:xfrm>
            <a:off x="9257808" y="3552307"/>
            <a:ext cx="184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ysClr val="windowText" lastClr="000000"/>
                </a:solidFill>
              </a:rPr>
              <a:t>ridade</a:t>
            </a:r>
            <a:r>
              <a:rPr lang="en-GB" sz="1600" b="1" dirty="0">
                <a:solidFill>
                  <a:sysClr val="windowText" lastClr="000000"/>
                </a:solidFill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ja</a:t>
            </a:r>
            <a:r>
              <a:rPr lang="en-GB" sz="1600" b="1" dirty="0">
                <a:solidFill>
                  <a:sysClr val="windowText" lastClr="000000"/>
                </a:solidFill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veergude</a:t>
            </a:r>
            <a:r>
              <a:rPr lang="en-GB" sz="1600" b="1" dirty="0">
                <a:solidFill>
                  <a:sysClr val="windowText" lastClr="000000"/>
                </a:solidFill>
              </a:rPr>
              <a:t>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vahetamine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/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88DC946-3D41-4E99-A81E-D170A9C0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096" y="4161079"/>
                <a:ext cx="565604" cy="10773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/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672EE787-5DD5-4029-A3CA-A4BEB7432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038" y="4161079"/>
                <a:ext cx="565604" cy="10773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/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7E4555DF-C084-4743-96F2-C25E9EAE0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346" y="4161079"/>
                <a:ext cx="565604" cy="10773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/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685E8F4D-B8B2-459F-B8C7-224D91952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07" y="4958426"/>
                <a:ext cx="7809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xão reta unidirecional 60">
            <a:extLst>
              <a:ext uri="{FF2B5EF4-FFF2-40B4-BE49-F238E27FC236}">
                <a16:creationId xmlns:a16="http://schemas.microsoft.com/office/drawing/2014/main" id="{BED2DC8B-3990-4D0C-85A8-FB6368E9B379}"/>
              </a:ext>
            </a:extLst>
          </p:cNvPr>
          <p:cNvCxnSpPr>
            <a:cxnSpLocks/>
          </p:cNvCxnSpPr>
          <p:nvPr/>
        </p:nvCxnSpPr>
        <p:spPr>
          <a:xfrm>
            <a:off x="7789080" y="4783015"/>
            <a:ext cx="0" cy="194631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26A0CBB-9C09-4FB9-823D-0386EF28EA72}"/>
              </a:ext>
            </a:extLst>
          </p:cNvPr>
          <p:cNvSpPr/>
          <p:nvPr/>
        </p:nvSpPr>
        <p:spPr>
          <a:xfrm>
            <a:off x="9184193" y="4421276"/>
            <a:ext cx="400864" cy="3215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320A6BC0-FD74-401E-924F-290E4E7A89C1}"/>
              </a:ext>
            </a:extLst>
          </p:cNvPr>
          <p:cNvCxnSpPr>
            <a:cxnSpLocks/>
          </p:cNvCxnSpPr>
          <p:nvPr/>
        </p:nvCxnSpPr>
        <p:spPr>
          <a:xfrm flipH="1">
            <a:off x="9608460" y="4576192"/>
            <a:ext cx="459988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/>
              <p:nvPr/>
            </p:nvSpPr>
            <p:spPr>
              <a:xfrm>
                <a:off x="9749797" y="4003565"/>
                <a:ext cx="2107842" cy="83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t-EE" sz="1600" b="1" dirty="0">
                    <a:solidFill>
                      <a:srgbClr val="C00000"/>
                    </a:solidFill>
                  </a:rPr>
                  <a:t>Maatriksis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1600" b="1" dirty="0">
                    <a:solidFill>
                      <a:srgbClr val="C00000"/>
                    </a:solidFill>
                  </a:rPr>
                  <a:t>see on 2. rea ja 3. veeru </a:t>
                </a:r>
                <a:r>
                  <a:rPr lang="et-EE" sz="1600" b="1" dirty="0" err="1">
                    <a:solidFill>
                      <a:srgbClr val="C00000"/>
                    </a:solidFill>
                  </a:rPr>
                  <a:t>eelment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! </a:t>
                </a:r>
                <a:endParaRPr lang="pt-PT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14F6106-2A2E-4862-933E-B96A0302B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797" y="4003565"/>
                <a:ext cx="2107842" cy="835422"/>
              </a:xfrm>
              <a:prstGeom prst="rect">
                <a:avLst/>
              </a:prstGeom>
              <a:blipFill>
                <a:blip r:embed="rId18"/>
                <a:stretch>
                  <a:fillRect t="-1460" b="-8759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82DB2B11-2CDA-41AC-9A63-24B2AB2D2CE4}"/>
              </a:ext>
            </a:extLst>
          </p:cNvPr>
          <p:cNvCxnSpPr>
            <a:cxnSpLocks/>
          </p:cNvCxnSpPr>
          <p:nvPr/>
        </p:nvCxnSpPr>
        <p:spPr>
          <a:xfrm flipH="1">
            <a:off x="9275950" y="5208848"/>
            <a:ext cx="1245413" cy="8302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C56F98BD-6D79-4CCE-96BA-D51B2BFB5482}"/>
              </a:ext>
            </a:extLst>
          </p:cNvPr>
          <p:cNvCxnSpPr>
            <a:cxnSpLocks/>
          </p:cNvCxnSpPr>
          <p:nvPr/>
        </p:nvCxnSpPr>
        <p:spPr>
          <a:xfrm>
            <a:off x="10855013" y="4785147"/>
            <a:ext cx="0" cy="2751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/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pt-PT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PT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7221CFCB-81A0-4EAC-8F43-F0F01527A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363" y="4973815"/>
                <a:ext cx="608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46" grpId="0" animBg="1"/>
      <p:bldP spid="52" grpId="0"/>
      <p:bldP spid="56" grpId="0"/>
      <p:bldP spid="12" grpId="0"/>
      <p:bldP spid="17" grpId="0"/>
      <p:bldP spid="58" grpId="0"/>
      <p:bldP spid="59" grpId="0"/>
      <p:bldP spid="60" grpId="0" animBg="1"/>
      <p:bldP spid="19" grpId="0" animBg="1"/>
      <p:bldP spid="2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8F3B27E6-A0EE-41DF-B736-4E3E59547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7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6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7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3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Transponeerimise omadused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000" dirty="0"/>
              <a:t>Kui maatriksite mõõtmed on sellised, et allpool toodud tehted on määratud, siis kehtib</a:t>
            </a:r>
            <a:r>
              <a:rPr lang="en-GB" sz="2000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6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7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25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Rakenda </a:t>
            </a:r>
            <a:r>
              <a:rPr lang="et-EE" b="1" dirty="0" err="1">
                <a:solidFill>
                  <a:srgbClr val="F25E4F"/>
                </a:solidFill>
              </a:rPr>
              <a:t>toppelt</a:t>
            </a:r>
            <a:r>
              <a:rPr lang="en-GB" b="1" dirty="0">
                <a:solidFill>
                  <a:srgbClr val="F25E4F"/>
                </a:solidFill>
              </a:rPr>
              <a:t>… </a:t>
            </a:r>
            <a:r>
              <a:rPr lang="et-EE" b="1" dirty="0">
                <a:solidFill>
                  <a:srgbClr val="F25E4F"/>
                </a:solidFill>
              </a:rPr>
              <a:t>jõuad sinna kust alustasid</a:t>
            </a:r>
            <a:r>
              <a:rPr lang="en-GB" b="1" dirty="0">
                <a:solidFill>
                  <a:srgbClr val="F25E4F"/>
                </a:solidFill>
              </a:rPr>
              <a:t>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900" y="1889690"/>
            <a:ext cx="1890128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4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Transponeerimise omadused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000" dirty="0"/>
              <a:t>Kui maatriksite mõõtmed on sellised, et allpool toodud tehted on määratud, siis kehtib</a:t>
            </a:r>
            <a:r>
              <a:rPr lang="en-GB" sz="2000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r>
              <a:rPr lang="en-GB" dirty="0"/>
              <a:t> –</a:t>
            </a:r>
            <a:r>
              <a:rPr lang="et-EE" dirty="0"/>
              <a:t> </a:t>
            </a:r>
            <a:r>
              <a:rPr lang="en-GB" dirty="0" err="1"/>
              <a:t>Kolm</a:t>
            </a:r>
            <a:r>
              <a:rPr lang="en-GB" dirty="0"/>
              <a:t> </a:t>
            </a:r>
            <a:r>
              <a:rPr lang="en-GB" dirty="0" err="1"/>
              <a:t>esimest</a:t>
            </a:r>
            <a:r>
              <a:rPr lang="en-GB" dirty="0"/>
              <a:t> </a:t>
            </a:r>
            <a:r>
              <a:rPr lang="en-GB" dirty="0" err="1"/>
              <a:t>väidet</a:t>
            </a:r>
            <a:r>
              <a:rPr lang="en-GB" dirty="0"/>
              <a:t> on </a:t>
            </a:r>
            <a:r>
              <a:rPr lang="en-GB" dirty="0" err="1"/>
              <a:t>iseenesestmõistetavad</a:t>
            </a:r>
            <a:r>
              <a:rPr lang="en-GB" dirty="0"/>
              <a:t>. </a:t>
            </a:r>
            <a:r>
              <a:rPr lang="en-GB" dirty="0" err="1"/>
              <a:t>Kuid</a:t>
            </a:r>
            <a:r>
              <a:rPr lang="en-GB" dirty="0"/>
              <a:t> </a:t>
            </a:r>
            <a:r>
              <a:rPr lang="en-GB" dirty="0" err="1"/>
              <a:t>neljas</a:t>
            </a:r>
            <a:r>
              <a:rPr lang="en-GB" dirty="0"/>
              <a:t> pole ... </a:t>
            </a:r>
            <a:r>
              <a:rPr lang="en-GB" dirty="0" err="1"/>
              <a:t>Seda</a:t>
            </a:r>
            <a:r>
              <a:rPr lang="en-GB" dirty="0"/>
              <a:t> </a:t>
            </a:r>
            <a:r>
              <a:rPr lang="en-GB" dirty="0" err="1"/>
              <a:t>võib</a:t>
            </a:r>
            <a:r>
              <a:rPr lang="en-GB" dirty="0"/>
              <a:t> </a:t>
            </a:r>
            <a:r>
              <a:rPr lang="en-GB" dirty="0" err="1"/>
              <a:t>üldistada</a:t>
            </a:r>
            <a:r>
              <a:rPr lang="en-GB" dirty="0"/>
              <a:t> </a:t>
            </a:r>
            <a:r>
              <a:rPr lang="en-GB" dirty="0" err="1"/>
              <a:t>nii</a:t>
            </a:r>
            <a:r>
              <a:rPr lang="en-GB" dirty="0"/>
              <a:t>:</a:t>
            </a:r>
          </a:p>
          <a:p>
            <a:pPr algn="just">
              <a:spcAft>
                <a:spcPts val="600"/>
              </a:spcAft>
            </a:pPr>
            <a:r>
              <a:rPr lang="et-EE" b="1" dirty="0"/>
              <a:t>Maatriksite mistahes arvu korrutise transponeerimine on võrdne nende korrutise transponeerimisega vastupidises järjekorras.</a:t>
            </a:r>
            <a:endParaRPr lang="en-GB" dirty="0"/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272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/>
                  <a:t>kus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on mistahes arv</a:t>
                </a:r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272289" cy="369332"/>
              </a:xfrm>
              <a:prstGeom prst="rect">
                <a:avLst/>
              </a:prstGeom>
              <a:blipFill>
                <a:blip r:embed="rId12"/>
                <a:stretch>
                  <a:fillRect l="-2413" t="-10000" r="-1072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8DE27-9BCD-4667-84F9-5AE47DA0F962}"/>
              </a:ext>
            </a:extLst>
          </p:cNvPr>
          <p:cNvSpPr txBox="1"/>
          <p:nvPr/>
        </p:nvSpPr>
        <p:spPr>
          <a:xfrm>
            <a:off x="7104028" y="1566524"/>
            <a:ext cx="2500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Rakenda </a:t>
            </a:r>
            <a:r>
              <a:rPr lang="et-EE" b="1" dirty="0" err="1">
                <a:solidFill>
                  <a:srgbClr val="F25E4F"/>
                </a:solidFill>
              </a:rPr>
              <a:t>toppelt</a:t>
            </a:r>
            <a:r>
              <a:rPr lang="en-GB" b="1" dirty="0">
                <a:solidFill>
                  <a:srgbClr val="F25E4F"/>
                </a:solidFill>
              </a:rPr>
              <a:t>… </a:t>
            </a:r>
            <a:r>
              <a:rPr lang="et-EE" b="1" dirty="0">
                <a:solidFill>
                  <a:srgbClr val="F25E4F"/>
                </a:solidFill>
              </a:rPr>
              <a:t>jõuad sinna kust alustasid</a:t>
            </a:r>
            <a:r>
              <a:rPr lang="en-GB" b="1" dirty="0">
                <a:solidFill>
                  <a:srgbClr val="F25E4F"/>
                </a:solidFill>
              </a:rPr>
              <a:t>!...</a:t>
            </a:r>
          </a:p>
        </p:txBody>
      </p: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5E6EF859-BAD9-45E1-8CAE-B8CA77EE533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213899" y="1889690"/>
            <a:ext cx="1890129" cy="1243341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F737DCF-F414-4F50-89EA-FF966034B4F5}"/>
              </a:ext>
            </a:extLst>
          </p:cNvPr>
          <p:cNvSpPr txBox="1"/>
          <p:nvPr/>
        </p:nvSpPr>
        <p:spPr>
          <a:xfrm>
            <a:off x="7682112" y="2226493"/>
            <a:ext cx="433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25E4F"/>
                </a:solidFill>
              </a:rPr>
              <a:t>Summa </a:t>
            </a:r>
            <a:r>
              <a:rPr lang="fi-FI" b="1" dirty="0" err="1">
                <a:solidFill>
                  <a:srgbClr val="F25E4F"/>
                </a:solidFill>
              </a:rPr>
              <a:t>transponeerimine</a:t>
            </a:r>
            <a:r>
              <a:rPr lang="fi-FI" b="1" dirty="0">
                <a:solidFill>
                  <a:srgbClr val="F25E4F"/>
                </a:solidFill>
              </a:rPr>
              <a:t> on sama, </a:t>
            </a:r>
            <a:r>
              <a:rPr lang="fi-FI" b="1" dirty="0" err="1">
                <a:solidFill>
                  <a:srgbClr val="F25E4F"/>
                </a:solidFill>
              </a:rPr>
              <a:t>mis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liidetavate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transponeeritud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maatriksite</a:t>
            </a:r>
            <a:r>
              <a:rPr lang="fi-FI" b="1" dirty="0">
                <a:solidFill>
                  <a:srgbClr val="F25E4F"/>
                </a:solidFill>
              </a:rPr>
              <a:t> summa.</a:t>
            </a: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:a16="http://schemas.microsoft.com/office/drawing/2014/main" id="{177BE7D4-9F5F-467A-A5E7-48CF0A56D4DA}"/>
              </a:ext>
            </a:extLst>
          </p:cNvPr>
          <p:cNvCxnSpPr>
            <a:cxnSpLocks/>
            <a:stCxn id="73" idx="1"/>
          </p:cNvCxnSpPr>
          <p:nvPr/>
        </p:nvCxnSpPr>
        <p:spPr>
          <a:xfrm flipH="1">
            <a:off x="5709644" y="2688158"/>
            <a:ext cx="1972468" cy="990869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1146C1B-9BC6-43AD-B836-6C199772C17D}"/>
              </a:ext>
            </a:extLst>
          </p:cNvPr>
          <p:cNvSpPr txBox="1"/>
          <p:nvPr/>
        </p:nvSpPr>
        <p:spPr>
          <a:xfrm>
            <a:off x="7523646" y="3105066"/>
            <a:ext cx="463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25E4F"/>
                </a:solidFill>
              </a:rPr>
              <a:t>Mistahes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arvu</a:t>
            </a:r>
            <a:r>
              <a:rPr lang="fi-FI" b="1" dirty="0">
                <a:solidFill>
                  <a:srgbClr val="F25E4F"/>
                </a:solidFill>
              </a:rPr>
              <a:t> ja </a:t>
            </a:r>
            <a:r>
              <a:rPr lang="fi-FI" b="1" dirty="0" err="1">
                <a:solidFill>
                  <a:srgbClr val="F25E4F"/>
                </a:solidFill>
              </a:rPr>
              <a:t>maatriksi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korrutise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transponeerimine</a:t>
            </a:r>
            <a:r>
              <a:rPr lang="fi-FI" b="1" dirty="0">
                <a:solidFill>
                  <a:srgbClr val="F25E4F"/>
                </a:solidFill>
              </a:rPr>
              <a:t> on sama, </a:t>
            </a:r>
            <a:r>
              <a:rPr lang="fi-FI" b="1" dirty="0" err="1">
                <a:solidFill>
                  <a:srgbClr val="F25E4F"/>
                </a:solidFill>
              </a:rPr>
              <a:t>mis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transponeeritud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matriksi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selle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arvu</a:t>
            </a:r>
            <a:r>
              <a:rPr lang="fi-FI" b="1" dirty="0">
                <a:solidFill>
                  <a:srgbClr val="F25E4F"/>
                </a:solidFill>
              </a:rPr>
              <a:t> </a:t>
            </a:r>
            <a:r>
              <a:rPr lang="fi-FI" b="1" dirty="0" err="1">
                <a:solidFill>
                  <a:srgbClr val="F25E4F"/>
                </a:solidFill>
              </a:rPr>
              <a:t>korrutis</a:t>
            </a:r>
            <a:r>
              <a:rPr lang="fi-FI" b="1" dirty="0">
                <a:solidFill>
                  <a:srgbClr val="F25E4F"/>
                </a:solidFill>
              </a:rPr>
              <a:t>.</a:t>
            </a:r>
            <a:endParaRPr lang="en-GB" b="1" dirty="0">
              <a:solidFill>
                <a:srgbClr val="F25E4F"/>
              </a:solidFill>
            </a:endParaRP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D48B2433-8304-4F10-AC33-B7F3373A9204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5305352" y="3566731"/>
            <a:ext cx="2218294" cy="990869"/>
          </a:xfrm>
          <a:prstGeom prst="straightConnector1">
            <a:avLst/>
          </a:prstGeom>
          <a:ln w="381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7" grpId="0" animBg="1"/>
      <p:bldP spid="41" grpId="0" animBg="1"/>
      <p:bldP spid="42" grpId="0" animBg="1"/>
      <p:bldP spid="2" grpId="0"/>
      <p:bldP spid="18" grpId="0" animBg="1"/>
      <p:bldP spid="73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9ECFD7A-9B29-427A-95D9-5DC423E376FD}"/>
              </a:ext>
            </a:extLst>
          </p:cNvPr>
          <p:cNvSpPr/>
          <p:nvPr/>
        </p:nvSpPr>
        <p:spPr>
          <a:xfrm>
            <a:off x="2034898" y="990000"/>
            <a:ext cx="4717590" cy="5346000"/>
          </a:xfrm>
          <a:prstGeom prst="roundRect">
            <a:avLst>
              <a:gd name="adj" fmla="val 5852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8F5F7C7-6809-4E03-9581-DA8335A3D3C2}"/>
              </a:ext>
            </a:extLst>
          </p:cNvPr>
          <p:cNvSpPr/>
          <p:nvPr/>
        </p:nvSpPr>
        <p:spPr>
          <a:xfrm>
            <a:off x="2353828" y="1189860"/>
            <a:ext cx="4637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u="sng" dirty="0">
                <a:solidFill>
                  <a:srgbClr val="F25E4F"/>
                </a:solidFill>
              </a:rPr>
              <a:t>Transponeerimise omadused</a:t>
            </a:r>
            <a:r>
              <a:rPr lang="en-GB" sz="2400" b="1" u="sng" dirty="0">
                <a:solidFill>
                  <a:srgbClr val="F25E4F"/>
                </a:solidFill>
              </a:rPr>
              <a:t> </a:t>
            </a:r>
            <a:endParaRPr lang="en-GB" sz="2400" u="sng" dirty="0">
              <a:solidFill>
                <a:sysClr val="windowText" lastClr="000000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A036ADC-1815-46D7-A289-63BE7CE42DC8}"/>
              </a:ext>
            </a:extLst>
          </p:cNvPr>
          <p:cNvSpPr/>
          <p:nvPr/>
        </p:nvSpPr>
        <p:spPr>
          <a:xfrm>
            <a:off x="2353828" y="1794202"/>
            <a:ext cx="4077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000" dirty="0"/>
              <a:t>Kui maatriksite mõõtmed on sellised, et allpool toodud tehted on määratud, siis kehtib</a:t>
            </a:r>
            <a:r>
              <a:rPr lang="en-GB" sz="2000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/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85A5803F-7D00-4F99-BAF7-11A08BA30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7" y="2929834"/>
                <a:ext cx="1342637" cy="442674"/>
              </a:xfrm>
              <a:prstGeom prst="roundRect">
                <a:avLst/>
              </a:prstGeom>
              <a:blipFill>
                <a:blip r:embed="rId5"/>
                <a:stretch>
                  <a:fillRect b="-810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/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8C036980-AC30-40DA-AD7D-C1D3926F5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97" y="3597169"/>
                <a:ext cx="2495995" cy="4426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 76">
            <a:extLst>
              <a:ext uri="{FF2B5EF4-FFF2-40B4-BE49-F238E27FC236}">
                <a16:creationId xmlns:a16="http://schemas.microsoft.com/office/drawing/2014/main" id="{C8A8FBD8-FDC0-4C13-B9DE-9B557A429FD6}"/>
              </a:ext>
            </a:extLst>
          </p:cNvPr>
          <p:cNvSpPr/>
          <p:nvPr/>
        </p:nvSpPr>
        <p:spPr>
          <a:xfrm>
            <a:off x="7179589" y="4000782"/>
            <a:ext cx="4717586" cy="1831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t-EE" b="1" dirty="0">
                <a:solidFill>
                  <a:srgbClr val="F25E4F"/>
                </a:solidFill>
              </a:rPr>
              <a:t>MÄRKUS</a:t>
            </a:r>
            <a:r>
              <a:rPr lang="en-GB" dirty="0"/>
              <a:t> –</a:t>
            </a:r>
            <a:r>
              <a:rPr lang="et-EE" dirty="0"/>
              <a:t> </a:t>
            </a:r>
            <a:r>
              <a:rPr lang="en-GB" dirty="0" err="1"/>
              <a:t>Kolm</a:t>
            </a:r>
            <a:r>
              <a:rPr lang="en-GB" dirty="0"/>
              <a:t> </a:t>
            </a:r>
            <a:r>
              <a:rPr lang="en-GB" dirty="0" err="1"/>
              <a:t>esimest</a:t>
            </a:r>
            <a:r>
              <a:rPr lang="en-GB" dirty="0"/>
              <a:t> </a:t>
            </a:r>
            <a:r>
              <a:rPr lang="en-GB" dirty="0" err="1"/>
              <a:t>väidet</a:t>
            </a:r>
            <a:r>
              <a:rPr lang="en-GB" dirty="0"/>
              <a:t> on </a:t>
            </a:r>
            <a:r>
              <a:rPr lang="en-GB" dirty="0" err="1"/>
              <a:t>iseenesestmõistetavad</a:t>
            </a:r>
            <a:r>
              <a:rPr lang="en-GB" dirty="0"/>
              <a:t>. </a:t>
            </a:r>
            <a:r>
              <a:rPr lang="en-GB" dirty="0" err="1"/>
              <a:t>Kuid</a:t>
            </a:r>
            <a:r>
              <a:rPr lang="en-GB" dirty="0"/>
              <a:t> </a:t>
            </a:r>
            <a:r>
              <a:rPr lang="en-GB" dirty="0" err="1"/>
              <a:t>neljas</a:t>
            </a:r>
            <a:r>
              <a:rPr lang="en-GB" dirty="0"/>
              <a:t> pole ... </a:t>
            </a:r>
            <a:r>
              <a:rPr lang="en-GB" dirty="0" err="1"/>
              <a:t>Seda</a:t>
            </a:r>
            <a:r>
              <a:rPr lang="en-GB" dirty="0"/>
              <a:t> </a:t>
            </a:r>
            <a:r>
              <a:rPr lang="en-GB" dirty="0" err="1"/>
              <a:t>võib</a:t>
            </a:r>
            <a:r>
              <a:rPr lang="en-GB" dirty="0"/>
              <a:t> </a:t>
            </a:r>
            <a:r>
              <a:rPr lang="en-GB" dirty="0" err="1"/>
              <a:t>üldistada</a:t>
            </a:r>
            <a:r>
              <a:rPr lang="en-GB" dirty="0"/>
              <a:t> </a:t>
            </a:r>
            <a:r>
              <a:rPr lang="en-GB" dirty="0" err="1"/>
              <a:t>nii</a:t>
            </a:r>
            <a:r>
              <a:rPr lang="en-GB" dirty="0"/>
              <a:t>:</a:t>
            </a:r>
          </a:p>
          <a:p>
            <a:pPr algn="just">
              <a:spcAft>
                <a:spcPts val="600"/>
              </a:spcAft>
            </a:pPr>
            <a:r>
              <a:rPr lang="et-EE" b="1" dirty="0"/>
              <a:t>Maatriksite mistahes arvu korrutise transponeerimine on võrdne nende korrutise transponeerimisega vastupidises järjekorras.</a:t>
            </a:r>
            <a:endParaRPr lang="en-GB" b="1" dirty="0"/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/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𝑘𝐴</m:t>
                          </m:r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FBBE1949-0352-4BDE-B8A9-F20668CAC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95" y="4324185"/>
                <a:ext cx="1617604" cy="442674"/>
              </a:xfrm>
              <a:prstGeom prst="roundRect">
                <a:avLst/>
              </a:prstGeom>
              <a:blipFill>
                <a:blip r:embed="rId10"/>
                <a:stretch>
                  <a:fillRect l="-375" b="-6667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/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2EBF5157-BDB6-465C-84EA-AE902CCEF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80" y="5051201"/>
                <a:ext cx="1892771" cy="44267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/>
              <p:nvPr/>
            </p:nvSpPr>
            <p:spPr>
              <a:xfrm>
                <a:off x="3261325" y="5704389"/>
                <a:ext cx="2272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t-EE" dirty="0"/>
                  <a:t>kus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t-EE" dirty="0"/>
                  <a:t>on mistahes arv</a:t>
                </a:r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F35ACB8-C819-43AF-B4A5-5B115F82C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25" y="5704389"/>
                <a:ext cx="2272289" cy="369332"/>
              </a:xfrm>
              <a:prstGeom prst="rect">
                <a:avLst/>
              </a:prstGeom>
              <a:blipFill>
                <a:blip r:embed="rId12"/>
                <a:stretch>
                  <a:fillRect l="-2413" t="-10000" r="-1072" b="-26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/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B6863D46-A4DA-4814-ABE2-519DA7D13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428" y="990000"/>
                <a:ext cx="4428611" cy="2888663"/>
              </a:xfrm>
              <a:prstGeom prst="roundRect">
                <a:avLst>
                  <a:gd name="adj" fmla="val 9635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/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GB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32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pt-PT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sz="3200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pt-PT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pt-PT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pt-PT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9138F78E-9DC9-4844-B8DB-F964ECAD9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20" y="1195950"/>
                <a:ext cx="3619325" cy="5936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164C146F-B4FE-4375-9654-5744662CF101}"/>
              </a:ext>
            </a:extLst>
          </p:cNvPr>
          <p:cNvSpPr/>
          <p:nvPr/>
        </p:nvSpPr>
        <p:spPr>
          <a:xfrm>
            <a:off x="7887968" y="119595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E1411B64-00DE-4C32-BF25-3A0D1C37234A}"/>
              </a:ext>
            </a:extLst>
          </p:cNvPr>
          <p:cNvCxnSpPr/>
          <p:nvPr/>
        </p:nvCxnSpPr>
        <p:spPr>
          <a:xfrm>
            <a:off x="10741452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2D1F37B-B6C9-47C7-B829-10BA663BDBC8}"/>
              </a:ext>
            </a:extLst>
          </p:cNvPr>
          <p:cNvGrpSpPr/>
          <p:nvPr/>
        </p:nvGrpSpPr>
        <p:grpSpPr>
          <a:xfrm>
            <a:off x="7429647" y="1951840"/>
            <a:ext cx="2056845" cy="377030"/>
            <a:chOff x="7429647" y="2022176"/>
            <a:chExt cx="2056845" cy="377030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CA2291E5-BE18-45A7-9591-2D31D13DB47E}"/>
                </a:ext>
              </a:extLst>
            </p:cNvPr>
            <p:cNvGrpSpPr/>
            <p:nvPr/>
          </p:nvGrpSpPr>
          <p:grpSpPr>
            <a:xfrm>
              <a:off x="7429647" y="2022176"/>
              <a:ext cx="2056845" cy="374050"/>
              <a:chOff x="7692211" y="2250300"/>
              <a:chExt cx="2056845" cy="3740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/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Retângulo 3">
                    <a:extLst>
                      <a:ext uri="{FF2B5EF4-FFF2-40B4-BE49-F238E27FC236}">
                        <a16:creationId xmlns:a16="http://schemas.microsoft.com/office/drawing/2014/main" id="{897B0A78-C17D-4574-8FC6-94E955332A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1547" y="2255018"/>
                    <a:ext cx="1030667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/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9" name="Retângulo 48">
                    <a:extLst>
                      <a:ext uri="{FF2B5EF4-FFF2-40B4-BE49-F238E27FC236}">
                        <a16:creationId xmlns:a16="http://schemas.microsoft.com/office/drawing/2014/main" id="{802505CA-083E-439A-B21E-02552F4C5C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7597" y="2250300"/>
                    <a:ext cx="964944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/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0" name="Retângulo 49">
                    <a:extLst>
                      <a:ext uri="{FF2B5EF4-FFF2-40B4-BE49-F238E27FC236}">
                        <a16:creationId xmlns:a16="http://schemas.microsoft.com/office/drawing/2014/main" id="{5D67CB91-F991-442A-9E60-A0C14ED323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92211" y="2255018"/>
                    <a:ext cx="205684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0419B5EE-BE15-4A52-AF6B-D90079438726}"/>
                </a:ext>
              </a:extLst>
            </p:cNvPr>
            <p:cNvSpPr/>
            <p:nvPr/>
          </p:nvSpPr>
          <p:spPr>
            <a:xfrm>
              <a:off x="7510965" y="2023914"/>
              <a:ext cx="1894304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8D2DA77-5E24-4E44-81C9-5710E1B30548}"/>
              </a:ext>
            </a:extLst>
          </p:cNvPr>
          <p:cNvSpPr/>
          <p:nvPr/>
        </p:nvSpPr>
        <p:spPr>
          <a:xfrm>
            <a:off x="8164781" y="1976548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5B28561-94DF-4460-BAEA-1AF36052BCB9}"/>
              </a:ext>
            </a:extLst>
          </p:cNvPr>
          <p:cNvSpPr/>
          <p:nvPr/>
        </p:nvSpPr>
        <p:spPr>
          <a:xfrm>
            <a:off x="8487820" y="1989629"/>
            <a:ext cx="218476" cy="319915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7209D30-DC3A-4405-944D-9D00B24B1F18}"/>
              </a:ext>
            </a:extLst>
          </p:cNvPr>
          <p:cNvGrpSpPr/>
          <p:nvPr/>
        </p:nvGrpSpPr>
        <p:grpSpPr>
          <a:xfrm>
            <a:off x="7826869" y="2496995"/>
            <a:ext cx="1338700" cy="378912"/>
            <a:chOff x="7826869" y="2567331"/>
            <a:chExt cx="1338700" cy="378912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F20E85-9B4F-4D73-833E-8A6647465DBE}"/>
                </a:ext>
              </a:extLst>
            </p:cNvPr>
            <p:cNvGrpSpPr/>
            <p:nvPr/>
          </p:nvGrpSpPr>
          <p:grpSpPr>
            <a:xfrm>
              <a:off x="7826869" y="257691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4" name="Retângulo 83">
                    <a:extLst>
                      <a:ext uri="{FF2B5EF4-FFF2-40B4-BE49-F238E27FC236}">
                        <a16:creationId xmlns:a16="http://schemas.microsoft.com/office/drawing/2014/main" id="{CC200909-C193-40F6-8E10-DC0EFC1A6D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6" name="Retângulo 85">
                    <a:extLst>
                      <a:ext uri="{FF2B5EF4-FFF2-40B4-BE49-F238E27FC236}">
                        <a16:creationId xmlns:a16="http://schemas.microsoft.com/office/drawing/2014/main" id="{DA02413A-F5FF-4B9D-B6C6-866B192D1E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3182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8384D206-854E-461B-8F2A-67E15F146592}"/>
                </a:ext>
              </a:extLst>
            </p:cNvPr>
            <p:cNvSpPr/>
            <p:nvPr/>
          </p:nvSpPr>
          <p:spPr>
            <a:xfrm>
              <a:off x="7874633" y="2567331"/>
              <a:ext cx="119575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F7D2AAC0-8259-44FF-8928-1C702984D4F6}"/>
              </a:ext>
            </a:extLst>
          </p:cNvPr>
          <p:cNvCxnSpPr/>
          <p:nvPr/>
        </p:nvCxnSpPr>
        <p:spPr>
          <a:xfrm>
            <a:off x="8478119" y="2872287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92FF7B-BC8D-4C0E-9E44-82D05D777C87}"/>
              </a:ext>
            </a:extLst>
          </p:cNvPr>
          <p:cNvGrpSpPr/>
          <p:nvPr/>
        </p:nvGrpSpPr>
        <p:grpSpPr>
          <a:xfrm>
            <a:off x="7958433" y="3036236"/>
            <a:ext cx="1036498" cy="384803"/>
            <a:chOff x="7958433" y="3106572"/>
            <a:chExt cx="1036498" cy="384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/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2" name="Retângulo 91">
                  <a:extLst>
                    <a:ext uri="{FF2B5EF4-FFF2-40B4-BE49-F238E27FC236}">
                      <a16:creationId xmlns:a16="http://schemas.microsoft.com/office/drawing/2014/main" id="{AE555AE5-2EA0-47DF-9FBB-79E129512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110" y="3122043"/>
                  <a:ext cx="10318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8B4D81B-8769-4C4F-A9D7-1694A03E0DA8}"/>
                </a:ext>
              </a:extLst>
            </p:cNvPr>
            <p:cNvSpPr/>
            <p:nvPr/>
          </p:nvSpPr>
          <p:spPr>
            <a:xfrm>
              <a:off x="7958433" y="3106572"/>
              <a:ext cx="1031822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Retângulo 94">
            <a:extLst>
              <a:ext uri="{FF2B5EF4-FFF2-40B4-BE49-F238E27FC236}">
                <a16:creationId xmlns:a16="http://schemas.microsoft.com/office/drawing/2014/main" id="{540A2D15-3177-4E9C-BC1A-1D442493A67A}"/>
              </a:ext>
            </a:extLst>
          </p:cNvPr>
          <p:cNvSpPr/>
          <p:nvPr/>
        </p:nvSpPr>
        <p:spPr>
          <a:xfrm>
            <a:off x="10139790" y="1192970"/>
            <a:ext cx="1195754" cy="593624"/>
          </a:xfrm>
          <a:prstGeom prst="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89DAF42B-B5BA-4388-A14E-489DBFE90865}"/>
              </a:ext>
            </a:extLst>
          </p:cNvPr>
          <p:cNvCxnSpPr/>
          <p:nvPr/>
        </p:nvCxnSpPr>
        <p:spPr>
          <a:xfrm>
            <a:off x="8470534" y="1789574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7751C02F-1E7A-4519-97CB-06A34BDD3311}"/>
              </a:ext>
            </a:extLst>
          </p:cNvPr>
          <p:cNvCxnSpPr/>
          <p:nvPr/>
        </p:nvCxnSpPr>
        <p:spPr>
          <a:xfrm>
            <a:off x="10741470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6413DB32-A584-4F07-8BDE-FA445F6F8EAB}"/>
              </a:ext>
            </a:extLst>
          </p:cNvPr>
          <p:cNvGrpSpPr/>
          <p:nvPr/>
        </p:nvGrpSpPr>
        <p:grpSpPr>
          <a:xfrm>
            <a:off x="9505965" y="1945880"/>
            <a:ext cx="2311523" cy="382687"/>
            <a:chOff x="9505965" y="2016216"/>
            <a:chExt cx="2311523" cy="382687"/>
          </a:xfrm>
        </p:grpSpPr>
        <p:grpSp>
          <p:nvGrpSpPr>
            <p:cNvPr id="97" name="Agrupar 96">
              <a:extLst>
                <a:ext uri="{FF2B5EF4-FFF2-40B4-BE49-F238E27FC236}">
                  <a16:creationId xmlns:a16="http://schemas.microsoft.com/office/drawing/2014/main" id="{4E2D8765-FB45-4FA7-863B-6328F7ADD5DB}"/>
                </a:ext>
              </a:extLst>
            </p:cNvPr>
            <p:cNvGrpSpPr/>
            <p:nvPr/>
          </p:nvGrpSpPr>
          <p:grpSpPr>
            <a:xfrm>
              <a:off x="9505965" y="2029571"/>
              <a:ext cx="1338700" cy="369332"/>
              <a:chOff x="7811472" y="2823255"/>
              <a:chExt cx="13387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/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8" name="Retângulo 97">
                    <a:extLst>
                      <a:ext uri="{FF2B5EF4-FFF2-40B4-BE49-F238E27FC236}">
                        <a16:creationId xmlns:a16="http://schemas.microsoft.com/office/drawing/2014/main" id="{B5C2FA29-6992-4122-8B9C-810FC96E29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1472" y="2823255"/>
                    <a:ext cx="1338700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/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Retângulo 98">
                    <a:extLst>
                      <a:ext uri="{FF2B5EF4-FFF2-40B4-BE49-F238E27FC236}">
                        <a16:creationId xmlns:a16="http://schemas.microsoft.com/office/drawing/2014/main" id="{68AED150-47B2-41D4-8DE7-8DDAA7FFE7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0808" y="2823255"/>
                    <a:ext cx="1025858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4BB9A60-6871-48A1-83DD-E3A10AB9EF00}"/>
                </a:ext>
              </a:extLst>
            </p:cNvPr>
            <p:cNvGrpSpPr/>
            <p:nvPr/>
          </p:nvGrpSpPr>
          <p:grpSpPr>
            <a:xfrm>
              <a:off x="10581380" y="2029571"/>
              <a:ext cx="1236108" cy="369332"/>
              <a:chOff x="10551236" y="2260675"/>
              <a:chExt cx="1236108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/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             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1" name="Retângulo 100">
                    <a:extLst>
                      <a:ext uri="{FF2B5EF4-FFF2-40B4-BE49-F238E27FC236}">
                        <a16:creationId xmlns:a16="http://schemas.microsoft.com/office/drawing/2014/main" id="{E998C56C-53BA-42F5-9F94-1EE9C877A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51236" y="2260675"/>
                    <a:ext cx="1236108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/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2" name="Retângulo 101">
                    <a:extLst>
                      <a:ext uri="{FF2B5EF4-FFF2-40B4-BE49-F238E27FC236}">
                        <a16:creationId xmlns:a16="http://schemas.microsoft.com/office/drawing/2014/main" id="{AEAF0AB3-06FE-4965-90BA-E5CBF512E6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20428" y="2260675"/>
                    <a:ext cx="96494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Retângulo 102">
              <a:extLst>
                <a:ext uri="{FF2B5EF4-FFF2-40B4-BE49-F238E27FC236}">
                  <a16:creationId xmlns:a16="http://schemas.microsoft.com/office/drawing/2014/main" id="{EF6A7788-12B3-4E1D-ABA4-62CE42407B0D}"/>
                </a:ext>
              </a:extLst>
            </p:cNvPr>
            <p:cNvSpPr/>
            <p:nvPr/>
          </p:nvSpPr>
          <p:spPr>
            <a:xfrm>
              <a:off x="9600537" y="2016216"/>
              <a:ext cx="2096745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4" name="Conexão reta unidirecional 103">
            <a:extLst>
              <a:ext uri="{FF2B5EF4-FFF2-40B4-BE49-F238E27FC236}">
                <a16:creationId xmlns:a16="http://schemas.microsoft.com/office/drawing/2014/main" id="{A229A383-FF9D-4D61-B9E4-35674F0EFA1C}"/>
              </a:ext>
            </a:extLst>
          </p:cNvPr>
          <p:cNvCxnSpPr/>
          <p:nvPr/>
        </p:nvCxnSpPr>
        <p:spPr>
          <a:xfrm>
            <a:off x="8470534" y="2328870"/>
            <a:ext cx="0" cy="16400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0425D3FF-C3FE-4070-9D13-37AACEABC6F0}"/>
              </a:ext>
            </a:extLst>
          </p:cNvPr>
          <p:cNvGrpSpPr/>
          <p:nvPr/>
        </p:nvGrpSpPr>
        <p:grpSpPr>
          <a:xfrm>
            <a:off x="9835009" y="2506575"/>
            <a:ext cx="1790921" cy="384803"/>
            <a:chOff x="9835009" y="2576911"/>
            <a:chExt cx="1790921" cy="384803"/>
          </a:xfrm>
        </p:grpSpPr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733B8B8A-F43B-4E92-8B50-F0CC31920747}"/>
                </a:ext>
              </a:extLst>
            </p:cNvPr>
            <p:cNvSpPr/>
            <p:nvPr/>
          </p:nvSpPr>
          <p:spPr>
            <a:xfrm>
              <a:off x="9914621" y="2576911"/>
              <a:ext cx="1620877" cy="375292"/>
            </a:xfrm>
            <a:prstGeom prst="rect">
              <a:avLst/>
            </a:prstGeom>
            <a:noFill/>
            <a:ln>
              <a:solidFill>
                <a:srgbClr val="29A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917CE63-9C5A-40D4-910D-E8639144AD7E}"/>
                </a:ext>
              </a:extLst>
            </p:cNvPr>
            <p:cNvGrpSpPr/>
            <p:nvPr/>
          </p:nvGrpSpPr>
          <p:grpSpPr>
            <a:xfrm>
              <a:off x="9835009" y="2592382"/>
              <a:ext cx="1790921" cy="369332"/>
              <a:chOff x="9613953" y="2823486"/>
              <a:chExt cx="179092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/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5" name="Retângulo 104">
                    <a:extLst>
                      <a:ext uri="{FF2B5EF4-FFF2-40B4-BE49-F238E27FC236}">
                        <a16:creationId xmlns:a16="http://schemas.microsoft.com/office/drawing/2014/main" id="{7D7CC860-31D1-48E6-84A9-97C97FBBE4B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3953" y="2823486"/>
                    <a:ext cx="1031821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/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7" name="Retângulo 106">
                    <a:extLst>
                      <a:ext uri="{FF2B5EF4-FFF2-40B4-BE49-F238E27FC236}">
                        <a16:creationId xmlns:a16="http://schemas.microsoft.com/office/drawing/2014/main" id="{ACE7B1C6-F39A-4152-B1BD-05EE332581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3053" y="2823486"/>
                    <a:ext cx="1031821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E1242DCA-D881-47E5-ADA6-B5E2EBB83282}"/>
              </a:ext>
            </a:extLst>
          </p:cNvPr>
          <p:cNvSpPr/>
          <p:nvPr/>
        </p:nvSpPr>
        <p:spPr>
          <a:xfrm>
            <a:off x="10426144" y="2539291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E5EE95-8D16-4D61-B08D-53F028C49FB3}"/>
              </a:ext>
            </a:extLst>
          </p:cNvPr>
          <p:cNvSpPr/>
          <p:nvPr/>
        </p:nvSpPr>
        <p:spPr>
          <a:xfrm>
            <a:off x="10749183" y="2552372"/>
            <a:ext cx="293956" cy="31991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7EA267-FF87-4A17-9C5A-1E134D42502D}"/>
              </a:ext>
            </a:extLst>
          </p:cNvPr>
          <p:cNvSpPr/>
          <p:nvPr/>
        </p:nvSpPr>
        <p:spPr>
          <a:xfrm>
            <a:off x="10143594" y="2913168"/>
            <a:ext cx="15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>
                <a:solidFill>
                  <a:srgbClr val="C00000"/>
                </a:solidFill>
              </a:rPr>
              <a:t>Ei ole võimalik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F187345-2316-4F63-AD19-41DD38CBF866}"/>
              </a:ext>
            </a:extLst>
          </p:cNvPr>
          <p:cNvSpPr/>
          <p:nvPr/>
        </p:nvSpPr>
        <p:spPr>
          <a:xfrm flipH="1">
            <a:off x="5938576" y="5158271"/>
            <a:ext cx="1272768" cy="33560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F9C6C-D5F5-492B-9F56-24FA36667BD1}"/>
              </a:ext>
            </a:extLst>
          </p:cNvPr>
          <p:cNvSpPr/>
          <p:nvPr/>
        </p:nvSpPr>
        <p:spPr>
          <a:xfrm>
            <a:off x="7430560" y="3376347"/>
            <a:ext cx="4339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1400" b="1" dirty="0">
                <a:solidFill>
                  <a:srgbClr val="C00000"/>
                </a:solidFill>
              </a:rPr>
              <a:t>Pane tähele, </a:t>
            </a:r>
            <a:r>
              <a:rPr lang="fi-FI" sz="1400" dirty="0"/>
              <a:t>et </a:t>
            </a:r>
            <a:r>
              <a:rPr lang="et-EE" sz="1400" dirty="0"/>
              <a:t>see võrdus kehtib </a:t>
            </a:r>
            <a:r>
              <a:rPr lang="fi-FI" sz="1400" dirty="0" err="1"/>
              <a:t>ruutmaatriksite</a:t>
            </a:r>
            <a:r>
              <a:rPr lang="fi-FI" sz="1400" dirty="0"/>
              <a:t> </a:t>
            </a:r>
            <a:r>
              <a:rPr lang="fi-FI" sz="1400" dirty="0" err="1"/>
              <a:t>korral</a:t>
            </a:r>
            <a:r>
              <a:rPr lang="fi-FI" sz="1400" dirty="0"/>
              <a:t> </a:t>
            </a:r>
            <a:r>
              <a:rPr lang="et-EE" sz="1400" dirty="0"/>
              <a:t>ainult siis </a:t>
            </a:r>
            <a:r>
              <a:rPr lang="fi-FI" sz="1400" dirty="0"/>
              <a:t>, </a:t>
            </a:r>
            <a:r>
              <a:rPr lang="fi-FI" sz="1400" dirty="0" err="1"/>
              <a:t>kui</a:t>
            </a:r>
            <a:r>
              <a:rPr lang="fi-FI" sz="1400" dirty="0"/>
              <a:t> A ja B </a:t>
            </a:r>
            <a:r>
              <a:rPr lang="et-EE" sz="1400" dirty="0"/>
              <a:t>kommuteeruvad</a:t>
            </a:r>
            <a:r>
              <a:rPr lang="fi-FI" sz="1400" dirty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62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  <p:bldP spid="5" grpId="0" animBg="1"/>
      <p:bldP spid="12" grpId="0" animBg="1"/>
      <p:bldP spid="80" grpId="0" animBg="1"/>
      <p:bldP spid="95" grpId="0" animBg="1"/>
      <p:bldP spid="108" grpId="0" animBg="1"/>
      <p:bldP spid="109" grpId="0" animBg="1"/>
      <p:bldP spid="1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7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t-EE" b="1" dirty="0">
                <a:solidFill>
                  <a:srgbClr val="F25E4F"/>
                </a:solidFill>
              </a:rPr>
              <a:t>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 err="1">
                <a:solidFill>
                  <a:schemeClr val="tx1"/>
                </a:solidFill>
              </a:rPr>
              <a:t>Transpo</a:t>
            </a:r>
            <a:r>
              <a:rPr lang="et-EE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t-EE" b="1" dirty="0" err="1">
                <a:solidFill>
                  <a:schemeClr val="tx1"/>
                </a:solidFill>
              </a:rPr>
              <a:t>neeritud</a:t>
            </a:r>
            <a:r>
              <a:rPr lang="et-EE" b="1" dirty="0">
                <a:solidFill>
                  <a:schemeClr val="tx1"/>
                </a:solidFill>
              </a:rPr>
              <a:t> maatriksi omadused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>
                <a:solidFill>
                  <a:schemeClr val="tx1"/>
                </a:solidFill>
              </a:rPr>
              <a:t>Harjuta</a:t>
            </a:r>
            <a:r>
              <a:rPr lang="en-GB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9AFD9C5-C9DB-4CE1-8D1D-250CEB5D2B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1" y="1162740"/>
            <a:ext cx="2550265" cy="500052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C96E2D-9AA4-4654-8672-4C891FA4C20C}"/>
              </a:ext>
            </a:extLst>
          </p:cNvPr>
          <p:cNvSpPr txBox="1"/>
          <p:nvPr/>
        </p:nvSpPr>
        <p:spPr>
          <a:xfrm rot="19954382">
            <a:off x="2422133" y="2520659"/>
            <a:ext cx="3076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Jälgid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?...</a:t>
            </a:r>
          </a:p>
          <a:p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…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Ainult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4 </a:t>
            </a:r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küsimust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!…</a:t>
            </a:r>
          </a:p>
          <a:p>
            <a:r>
              <a:rPr lang="fi-FI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Tähelepanu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... valmis olla ... ja</a:t>
            </a:r>
          </a:p>
          <a:p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t-EE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             </a:t>
            </a:r>
            <a:r>
              <a:rPr lang="fi-FI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LÄKS!</a:t>
            </a:r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0181407-BF8E-45B4-9BB9-108080DFB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672">
            <a:off x="2670427" y="2426906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OUTPUT_FOLDER" val="[[&quot;*\uFFFD\uFFFD\uFFFD{BB4CDCA5-F38E-475C-8C53-186BBAA01A72}&quot;,&quot;C:\\Users\\filom\\Documents\\ENGIMATH\\LESSONS\\MATRICES\\LESSON 7&quot;]]"/>
  <p:tag name="ISPRING_SCORM_RATE_QUIZZES" val="1"/>
  <p:tag name="ISPRING_SCORM_PASSING_SCORE" val="80.000000"/>
  <p:tag name="ISPRING_ULTRA_SCORM_COURCE_TITLE" val="Lesson_07_Q2"/>
  <p:tag name="ISPRING_PRESENTATION_TITLE" val="Lesson_07_Q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NX8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E1f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NX8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V/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E1f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E1f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TV/HTpQTsyJpAAAAbgAAABwAAAB1bml2ZXJzYWwvbG9jYWxfc2V0dGluZ3MueG1sDcwxDoMwDEDRnVNY3int1oHAxlaW0gNYxEWRHBuRgOD2ZPvD02/7MwocvKVg6vD1eCKwzuaDLg5/01C/EVIm9SSm7FANoe+qVmwm+XLOBSZYhS7eJo4lMo8Uixx2EajhU17/wB6brroBUEsDBBQAAgAIABSx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Usc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NX8dOkEkmJSgFAAD2EwAAHQAAAAAAAAABAAAAAADMEwAAdW5pdmVyc2FsL2NvbW1vbl9tZXNzYWdlcy5sbmdQSwECAAAUAAIACABNX8dOZrKi1aUAAACDAQAALgAAAAAAAAABAAAAAAAvGQAAdW5pdmVyc2FsL3BsYXliYWNrX2FuZF9uYXZpZ2F0aW9uX3NldHRpbmdzLnhtbFBLAQIAABQAAgAIAE1fx07QvS+0TgQAAIcVAAAnAAAAAAAAAAEAAAAAACAaAAB1bml2ZXJzYWwvZmxhc2hfcHVibGlzaGluZ19zZXR0aW5ncy54bWxQSwECAAAUAAIACABNX8dOMmx7zHwDAAD/CwAAIQAAAAAAAAABAAAAAACzHgAAdW5pdmVyc2FsL2ZsYXNoX3NraW5fc2V0dGluZ3MueG1sUEsBAgAAFAACAAgATV/HTuZFxhFIBAAAERUAACYAAAAAAAAAAQAAAAAAbiIAAHVuaXZlcnNhbC9odG1sX3B1Ymxpc2hpbmdfc2V0dGluZ3MueG1sUEsBAgAAFAACAAgATV/HTnFN5WjAAQAAfQYAAB8AAAAAAAAAAQAAAAAA+iYAAHVuaXZlcnNhbC9odG1sX3NraW5fc2V0dGluZ3MuanNQSwECAAAUAAIACABNX8dOlBOzImkAAABuAAAAHAAAAAAAAAABAAAAAAD3KAAAdW5pdmVyc2FsL2xvY2FsX3NldHRpbmdzLnhtbFBLAQIAABQAAgAIABSxxU6D5MijhQoAAMAZAAAXAAAAAAAAAAAAAAAAAJopAAB1bml2ZXJzYWwvdW5pdmVyc2FsLnBuZ1BLAQIAABQAAgAIABSxxU7lZcaxSwAAAGoAAAAbAAAAAAAAAAEAAAAAAFQ0AAB1bml2ZXJzYWwvdW5pdmVyc2FsLnBuZy54bWxQSwUGAAAAABIAEgBWBQAA2D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2250AB8A-3FD3-4FEA-9811-9A1F5E0874E4}"/>
  <p:tag name="ISPRING_RESOURCE_FOLDER" val="C:\Users\olabanov\Desktop\EngiMath\iSpring teooria\Lesson_07_Q2\"/>
  <p:tag name="ISPRING_PRESENTATION_PATH" val="C:\Users\olabanov\Desktop\EngiMath\iSpring teooria\Lesson_07_Q2.pptx"/>
  <p:tag name="ISPRING_SCREEN_RECS_UPDATED" val="C:\Users\olabanov\Desktop\EngiMath\iSpring teooria\Lesson_07_Q2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07_Q2\quiz\quiz1.quiz"/>
  <p:tag name="ISPRING_QUIZ_RELATIVE_PATH" val="Lesson_07_Q2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,544],&quot;i&quot;:{&quot;d&quot;:&quot;0Byqg1awK_PyPvJDyODGI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olabanov\Desktop\EngiMath\iSpring teooria\Lesson_07_Q2\quiz\quiz2.quiz"/>
  <p:tag name="ISPRING_QUIZ_RELATIVE_PATH" val="Lesson_07_Q2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x7XlYtTsMDSCw4ubKE_FQ&quot;,&quot;gi&quot;:&quot;kx-MzJHSVZMmQ8FuizRvVA&quot;,&quot;ti&quot;:&quot;characters&quot;,&quot;vs&quot;:{&quot;f&quot;:[1409,832,501],&quot;i&quot;:{&quot;d&quot;:&quot;Ix7XlYtTsMDSCw4ubKE_F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9297</TotalTime>
  <Words>775</Words>
  <Application>Microsoft Office PowerPoint</Application>
  <PresentationFormat>Widescreen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Lesson_07_Q2</dc:title>
  <dc:creator>Filomena Soares</dc:creator>
  <cp:lastModifiedBy>Elena Safiulina</cp:lastModifiedBy>
  <cp:revision>303</cp:revision>
  <dcterms:created xsi:type="dcterms:W3CDTF">2019-03-25T06:42:45Z</dcterms:created>
  <dcterms:modified xsi:type="dcterms:W3CDTF">2025-07-15T03:44:33Z</dcterms:modified>
</cp:coreProperties>
</file>