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75" r:id="rId2"/>
    <p:sldId id="277" r:id="rId3"/>
    <p:sldId id="290" r:id="rId4"/>
    <p:sldId id="284" r:id="rId5"/>
    <p:sldId id="278" r:id="rId6"/>
    <p:sldId id="291" r:id="rId7"/>
    <p:sldId id="289" r:id="rId8"/>
    <p:sldId id="293" r:id="rId9"/>
    <p:sldId id="279" r:id="rId10"/>
    <p:sldId id="292" r:id="rId11"/>
    <p:sldId id="285" r:id="rId12"/>
    <p:sldId id="287" r:id="rId13"/>
    <p:sldId id="288" r:id="rId14"/>
    <p:sldId id="280" r:id="rId15"/>
    <p:sldId id="294" r:id="rId16"/>
    <p:sldId id="283" r:id="rId17"/>
  </p:sldIdLst>
  <p:sldSz cx="12192000" cy="6858000"/>
  <p:notesSz cx="6858000" cy="9144000"/>
  <p:custDataLst>
    <p:tags r:id="rId19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B8E"/>
    <a:srgbClr val="F9FBF7"/>
    <a:srgbClr val="F25E4F"/>
    <a:srgbClr val="29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754" y="72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39657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33169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64093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06012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93345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16284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0254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05153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30866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10531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82734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937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72974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74610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94958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0000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05/02/2021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4.xml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28.png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260.png"/><Relationship Id="rId5" Type="http://schemas.openxmlformats.org/officeDocument/2006/relationships/image" Target="../media/image3.png"/><Relationship Id="rId10" Type="http://schemas.openxmlformats.org/officeDocument/2006/relationships/image" Target="../media/image250.png"/><Relationship Id="rId4" Type="http://schemas.openxmlformats.org/officeDocument/2006/relationships/slide" Target="slide14.xml"/><Relationship Id="rId9" Type="http://schemas.openxmlformats.org/officeDocument/2006/relationships/image" Target="../media/image2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8" Type="http://schemas.openxmlformats.org/officeDocument/2006/relationships/image" Target="../media/image34.png"/><Relationship Id="rId3" Type="http://schemas.openxmlformats.org/officeDocument/2006/relationships/image" Target="../media/image29.png"/><Relationship Id="rId21" Type="http://schemas.openxmlformats.org/officeDocument/2006/relationships/image" Target="../media/image240.png"/><Relationship Id="rId7" Type="http://schemas.openxmlformats.org/officeDocument/2006/relationships/slide" Target="slide2.xml"/><Relationship Id="rId17" Type="http://schemas.openxmlformats.org/officeDocument/2006/relationships/image" Target="../media/image33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60.png"/><Relationship Id="rId5" Type="http://schemas.openxmlformats.org/officeDocument/2006/relationships/slide" Target="slide14.xml"/><Relationship Id="rId15" Type="http://schemas.openxmlformats.org/officeDocument/2006/relationships/image" Target="../media/image31.png"/><Relationship Id="rId19" Type="http://schemas.openxmlformats.org/officeDocument/2006/relationships/image" Target="../media/image35.png"/><Relationship Id="rId10" Type="http://schemas.openxmlformats.org/officeDocument/2006/relationships/image" Target="../media/image250.png"/><Relationship Id="rId4" Type="http://schemas.openxmlformats.org/officeDocument/2006/relationships/image" Target="../media/image1.jpg"/><Relationship Id="rId9" Type="http://schemas.openxmlformats.org/officeDocument/2006/relationships/slide" Target="slide9.xml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8" Type="http://schemas.openxmlformats.org/officeDocument/2006/relationships/image" Target="../media/image240.png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17" Type="http://schemas.openxmlformats.org/officeDocument/2006/relationships/image" Target="../media/image41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260.png"/><Relationship Id="rId5" Type="http://schemas.openxmlformats.org/officeDocument/2006/relationships/image" Target="../media/image3.png"/><Relationship Id="rId15" Type="http://schemas.openxmlformats.org/officeDocument/2006/relationships/image" Target="../media/image39.png"/><Relationship Id="rId10" Type="http://schemas.openxmlformats.org/officeDocument/2006/relationships/image" Target="../media/image250.png"/><Relationship Id="rId4" Type="http://schemas.openxmlformats.org/officeDocument/2006/relationships/slide" Target="slide14.xml"/><Relationship Id="rId9" Type="http://schemas.openxmlformats.org/officeDocument/2006/relationships/image" Target="../media/image37.png"/><Relationship Id="rId1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17" Type="http://schemas.openxmlformats.org/officeDocument/2006/relationships/image" Target="../media/image46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260.png"/><Relationship Id="rId5" Type="http://schemas.openxmlformats.org/officeDocument/2006/relationships/image" Target="../media/image3.png"/><Relationship Id="rId15" Type="http://schemas.openxmlformats.org/officeDocument/2006/relationships/image" Target="../media/image44.png"/><Relationship Id="rId10" Type="http://schemas.openxmlformats.org/officeDocument/2006/relationships/image" Target="../media/image250.png"/><Relationship Id="rId4" Type="http://schemas.openxmlformats.org/officeDocument/2006/relationships/slide" Target="slide14.xml"/><Relationship Id="rId14" Type="http://schemas.openxmlformats.org/officeDocument/2006/relationships/image" Target="../media/image43.png"/><Relationship Id="rId9" Type="http://schemas.openxmlformats.org/officeDocument/2006/relationships/image" Target="../media/image2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notesSlide" Target="../notesSlides/notesSlide14.xml"/><Relationship Id="rId7" Type="http://schemas.openxmlformats.org/officeDocument/2006/relationships/slide" Target="slide2.xml"/><Relationship Id="rId12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11" Type="http://schemas.openxmlformats.org/officeDocument/2006/relationships/image" Target="../media/image49.png"/><Relationship Id="rId5" Type="http://schemas.openxmlformats.org/officeDocument/2006/relationships/slide" Target="slide14.xml"/><Relationship Id="rId10" Type="http://schemas.openxmlformats.org/officeDocument/2006/relationships/image" Target="../media/image48.png"/><Relationship Id="rId4" Type="http://schemas.openxmlformats.org/officeDocument/2006/relationships/image" Target="../media/image1.jpg"/><Relationship Id="rId9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notesSlide" Target="../notesSlides/notesSlide15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11" Type="http://schemas.openxmlformats.org/officeDocument/2006/relationships/image" Target="../media/image26.png"/><Relationship Id="rId5" Type="http://schemas.openxmlformats.org/officeDocument/2006/relationships/slide" Target="slide14.xml"/><Relationship Id="rId10" Type="http://schemas.openxmlformats.org/officeDocument/2006/relationships/image" Target="../media/image51.png"/><Relationship Id="rId4" Type="http://schemas.openxmlformats.org/officeDocument/2006/relationships/image" Target="../media/image1.jpg"/><Relationship Id="rId9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6.xml"/><Relationship Id="rId7" Type="http://schemas.openxmlformats.org/officeDocument/2006/relationships/slide" Target="slide14.xml"/><Relationship Id="rId12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11" Type="http://schemas.openxmlformats.org/officeDocument/2006/relationships/slide" Target="slide9.xml"/><Relationship Id="rId5" Type="http://schemas.openxmlformats.org/officeDocument/2006/relationships/image" Target="../media/image52.png"/><Relationship Id="rId10" Type="http://schemas.openxmlformats.org/officeDocument/2006/relationships/slide" Target="slide5.xml"/><Relationship Id="rId4" Type="http://schemas.openxmlformats.org/officeDocument/2006/relationships/image" Target="../media/image1.jpg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slide" Target="slide14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13.png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slide" Target="slide14.xml"/><Relationship Id="rId9" Type="http://schemas.openxmlformats.org/officeDocument/2006/relationships/image" Target="../media/image11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20.png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slide" Target="slide14.xml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notesSlide" Target="../notesSlides/notesSlide8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26.png"/><Relationship Id="rId5" Type="http://schemas.openxmlformats.org/officeDocument/2006/relationships/slide" Target="slide14.xml"/><Relationship Id="rId10" Type="http://schemas.openxmlformats.org/officeDocument/2006/relationships/image" Target="../media/image25.png"/><Relationship Id="rId4" Type="http://schemas.openxmlformats.org/officeDocument/2006/relationships/image" Target="../media/image1.jp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260.png"/><Relationship Id="rId5" Type="http://schemas.openxmlformats.org/officeDocument/2006/relationships/image" Target="../media/image3.png"/><Relationship Id="rId10" Type="http://schemas.openxmlformats.org/officeDocument/2006/relationships/image" Target="../media/image250.png"/><Relationship Id="rId4" Type="http://schemas.openxmlformats.org/officeDocument/2006/relationships/slide" Target="slide14.xml"/><Relationship Id="rId9" Type="http://schemas.openxmlformats.org/officeDocument/2006/relationships/image" Target="../media/image2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F25E4F"/>
                </a:solidFill>
              </a:rPr>
              <a:t>Não esquecer!</a:t>
            </a:r>
            <a:r>
              <a:rPr lang="pt-PT" sz="2000" dirty="0"/>
              <a:t> </a:t>
            </a:r>
          </a:p>
          <a:p>
            <a:r>
              <a:rPr lang="pt-PT" dirty="0">
                <a:solidFill>
                  <a:srgbClr val="0C2B8E"/>
                </a:solidFill>
              </a:rPr>
              <a:t>Podes </a:t>
            </a:r>
            <a:r>
              <a:rPr lang="pt-PT" b="1" dirty="0">
                <a:solidFill>
                  <a:srgbClr val="0C2B8E"/>
                </a:solidFill>
              </a:rPr>
              <a:t>navegar por todas as secções </a:t>
            </a:r>
            <a:r>
              <a:rPr lang="pt-PT" dirty="0">
                <a:solidFill>
                  <a:srgbClr val="0C2B8E"/>
                </a:solidFill>
              </a:rPr>
              <a:t>(</a:t>
            </a:r>
            <a:r>
              <a:rPr lang="pt-PT" i="1" dirty="0" err="1">
                <a:solidFill>
                  <a:srgbClr val="0C2B8E"/>
                </a:solidFill>
              </a:rPr>
              <a:t>ente</a:t>
            </a:r>
            <a:r>
              <a:rPr lang="pt-PT" dirty="0" err="1">
                <a:solidFill>
                  <a:srgbClr val="0C2B8E"/>
                </a:solidFill>
              </a:rPr>
              <a:t>r</a:t>
            </a:r>
            <a:r>
              <a:rPr lang="pt-PT" dirty="0">
                <a:solidFill>
                  <a:srgbClr val="0C2B8E"/>
                </a:solidFill>
              </a:rPr>
              <a:t> ou clique de rato) ou </a:t>
            </a:r>
            <a:r>
              <a:rPr lang="pt-PT" b="1" dirty="0">
                <a:solidFill>
                  <a:srgbClr val="0C2B8E"/>
                </a:solidFill>
              </a:rPr>
              <a:t>escolher a secção </a:t>
            </a:r>
            <a:r>
              <a:rPr lang="pt-PT" dirty="0">
                <a:solidFill>
                  <a:srgbClr val="0C2B8E"/>
                </a:solidFill>
              </a:rPr>
              <a:t>clicando sobre ela.</a:t>
            </a:r>
          </a:p>
          <a:p>
            <a:r>
              <a:rPr lang="pt-PT" dirty="0">
                <a:solidFill>
                  <a:srgbClr val="0C2B8E"/>
                </a:solidFill>
              </a:rPr>
              <a:t>Apenas deves “</a:t>
            </a:r>
            <a:r>
              <a:rPr lang="pt-PT" b="1" i="1" dirty="0" err="1">
                <a:solidFill>
                  <a:srgbClr val="0C2B8E"/>
                </a:solidFill>
              </a:rPr>
              <a:t>Try</a:t>
            </a:r>
            <a:r>
              <a:rPr lang="pt-PT" b="1" i="1" dirty="0">
                <a:solidFill>
                  <a:srgbClr val="0C2B8E"/>
                </a:solidFill>
              </a:rPr>
              <a:t> it</a:t>
            </a:r>
            <a:r>
              <a:rPr lang="pt-PT" dirty="0">
                <a:solidFill>
                  <a:srgbClr val="0C2B8E"/>
                </a:solidFill>
              </a:rPr>
              <a:t>”</a:t>
            </a:r>
            <a:r>
              <a:rPr lang="pt-PT" b="1" dirty="0">
                <a:solidFill>
                  <a:srgbClr val="0C2B8E"/>
                </a:solidFill>
              </a:rPr>
              <a:t> </a:t>
            </a:r>
            <a:r>
              <a:rPr lang="pt-PT" u="sng" dirty="0">
                <a:solidFill>
                  <a:srgbClr val="0C2B8E"/>
                </a:solidFill>
              </a:rPr>
              <a:t>depois de navegares por todos os conteúdos desta aula</a:t>
            </a:r>
            <a:r>
              <a:rPr lang="pt-PT" dirty="0">
                <a:solidFill>
                  <a:srgbClr val="0C2B8E"/>
                </a:solidFill>
              </a:rPr>
              <a:t>!</a:t>
            </a:r>
            <a:endParaRPr lang="en-GB" sz="1600" dirty="0">
              <a:solidFill>
                <a:srgbClr val="0C2B8E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Iguais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Adição e Subtração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8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pt-PT" b="1" dirty="0">
                <a:solidFill>
                  <a:schemeClr val="tx1"/>
                </a:solidFill>
              </a:rPr>
              <a:t>Propriedades da Adição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4 Plano</a:t>
            </a: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4</a:t>
            </a:r>
          </a:p>
        </p:txBody>
      </p:sp>
      <p:sp>
        <p:nvSpPr>
          <p:cNvPr id="41" name="Retângulo: Cantos Arredondados 40">
            <a:hlinkClick r:id="rId6" action="ppaction://hlinksldjump"/>
            <a:extLst>
              <a:ext uri="{FF2B5EF4-FFF2-40B4-BE49-F238E27FC236}">
                <a16:creationId xmlns:a16="http://schemas.microsoft.com/office/drawing/2014/main" id="{F65347A0-6627-4383-BF35-E60BD52B467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Iguais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2" name="Retângulo: Cantos Arredondados 41">
            <a:hlinkClick r:id="rId7" action="ppaction://hlinksldjump"/>
            <a:extLst>
              <a:ext uri="{FF2B5EF4-FFF2-40B4-BE49-F238E27FC236}">
                <a16:creationId xmlns:a16="http://schemas.microsoft.com/office/drawing/2014/main" id="{4545B2A9-5CCC-4CD4-A65C-1CA4E3D5E65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Adição e Subtração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43">
            <a:hlinkClick r:id="rId8" action="ppaction://hlinksldjump"/>
            <a:extLst>
              <a:ext uri="{FF2B5EF4-FFF2-40B4-BE49-F238E27FC236}">
                <a16:creationId xmlns:a16="http://schemas.microsoft.com/office/drawing/2014/main" id="{DE517809-FF32-474D-A522-75708676575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pt-PT" b="1" dirty="0">
                <a:solidFill>
                  <a:schemeClr val="tx1"/>
                </a:solidFill>
              </a:rPr>
              <a:t>Propriedades da Adição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04CD7F2A-DA46-44A6-9594-944910C15996}"/>
              </a:ext>
            </a:extLst>
          </p:cNvPr>
          <p:cNvSpPr/>
          <p:nvPr/>
        </p:nvSpPr>
        <p:spPr>
          <a:xfrm>
            <a:off x="7335306" y="272407"/>
            <a:ext cx="4610852" cy="1403156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Retângulo 75">
            <a:extLst>
              <a:ext uri="{FF2B5EF4-FFF2-40B4-BE49-F238E27FC236}">
                <a16:creationId xmlns:a16="http://schemas.microsoft.com/office/drawing/2014/main" id="{23518AD1-DEFE-4256-9855-D2E34733DD9C}"/>
              </a:ext>
            </a:extLst>
          </p:cNvPr>
          <p:cNvSpPr/>
          <p:nvPr/>
        </p:nvSpPr>
        <p:spPr>
          <a:xfrm>
            <a:off x="7573440" y="431318"/>
            <a:ext cx="3176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BAA20FD8-CCBF-4A20-A8C5-6C2AA83A799A}"/>
                  </a:ext>
                </a:extLst>
              </p:cNvPr>
              <p:cNvSpPr/>
              <p:nvPr/>
            </p:nvSpPr>
            <p:spPr>
              <a:xfrm>
                <a:off x="7503640" y="936000"/>
                <a:ext cx="4274183" cy="507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PT" sz="1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pt-PT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lang="pt-PT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16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b="1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600" b="1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pt-PT" sz="1600" b="1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mr>
                          <m:mr>
                            <m:e>
                              <m:r>
                                <a:rPr lang="pt-PT" sz="1600" b="1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pt-PT" sz="1600" b="1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mr>
                        </m:m>
                      </m:e>
                    </m:d>
                    <m:r>
                      <a:rPr lang="pt-PT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PT" sz="16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1600" dirty="0">
                    <a:solidFill>
                      <a:sysClr val="windowText" lastClr="000000"/>
                    </a:solidFill>
                  </a:rPr>
                  <a:t> 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77" name="Retângulo 76">
                <a:extLst>
                  <a:ext uri="{FF2B5EF4-FFF2-40B4-BE49-F238E27FC236}">
                    <a16:creationId xmlns:a16="http://schemas.microsoft.com/office/drawing/2014/main" id="{BAA20FD8-CCBF-4A20-A8C5-6C2AA83A79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640" y="936000"/>
                <a:ext cx="4274183" cy="507960"/>
              </a:xfrm>
              <a:prstGeom prst="rect">
                <a:avLst/>
              </a:prstGeom>
              <a:blipFill>
                <a:blip r:embed="rId13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Agrupar 31">
            <a:extLst>
              <a:ext uri="{FF2B5EF4-FFF2-40B4-BE49-F238E27FC236}">
                <a16:creationId xmlns:a16="http://schemas.microsoft.com/office/drawing/2014/main" id="{593F0ED4-42FE-4515-8FBA-B0D580FA51C7}"/>
              </a:ext>
            </a:extLst>
          </p:cNvPr>
          <p:cNvGrpSpPr/>
          <p:nvPr/>
        </p:nvGrpSpPr>
        <p:grpSpPr>
          <a:xfrm>
            <a:off x="2226635" y="3551804"/>
            <a:ext cx="4395228" cy="1403156"/>
            <a:chOff x="2216587" y="225801"/>
            <a:chExt cx="4395228" cy="1403156"/>
          </a:xfrm>
        </p:grpSpPr>
        <p:sp>
          <p:nvSpPr>
            <p:cNvPr id="33" name="Retângulo: Cantos Arredondados 32">
              <a:extLst>
                <a:ext uri="{FF2B5EF4-FFF2-40B4-BE49-F238E27FC236}">
                  <a16:creationId xmlns:a16="http://schemas.microsoft.com/office/drawing/2014/main" id="{B62127B7-87D7-443B-80B2-1C09D27C9BBF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94CEBCB4-DE40-4DD7-8979-FBE8382E51E0}"/>
                </a:ext>
              </a:extLst>
            </p:cNvPr>
            <p:cNvSpPr/>
            <p:nvPr/>
          </p:nvSpPr>
          <p:spPr>
            <a:xfrm>
              <a:off x="2403456" y="381079"/>
              <a:ext cx="416411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 err="1">
                  <a:solidFill>
                    <a:srgbClr val="F25E4F"/>
                  </a:solidFill>
                </a:rPr>
                <a:t>Existência</a:t>
              </a:r>
              <a:r>
                <a:rPr lang="en-GB" sz="2400" b="1" dirty="0">
                  <a:solidFill>
                    <a:srgbClr val="F25E4F"/>
                  </a:solidFill>
                </a:rPr>
                <a:t> de </a:t>
              </a:r>
              <a:r>
                <a:rPr lang="en-GB" sz="2400" b="1" dirty="0" err="1">
                  <a:solidFill>
                    <a:srgbClr val="F25E4F"/>
                  </a:solidFill>
                </a:rPr>
                <a:t>Elemento</a:t>
              </a:r>
              <a:r>
                <a:rPr lang="en-GB" sz="2400" b="1" dirty="0">
                  <a:solidFill>
                    <a:srgbClr val="F25E4F"/>
                  </a:solidFill>
                </a:rPr>
                <a:t> </a:t>
              </a:r>
              <a:r>
                <a:rPr lang="en-GB" sz="2400" b="1" dirty="0" err="1">
                  <a:solidFill>
                    <a:srgbClr val="F25E4F"/>
                  </a:solidFill>
                </a:rPr>
                <a:t>Neutro</a:t>
              </a:r>
              <a:r>
                <a:rPr lang="en-GB" sz="2400" b="1" dirty="0">
                  <a:solidFill>
                    <a:srgbClr val="F25E4F"/>
                  </a:solidFill>
                </a:rPr>
                <a:t>
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tângulo: Cantos Arredondados 34">
                  <a:extLst>
                    <a:ext uri="{FF2B5EF4-FFF2-40B4-BE49-F238E27FC236}">
                      <a16:creationId xmlns:a16="http://schemas.microsoft.com/office/drawing/2014/main" id="{43480507-5C91-4E66-B400-74B7AC78377F}"/>
                    </a:ext>
                  </a:extLst>
                </p:cNvPr>
                <p:cNvSpPr/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BF45FB52-DF77-4DC2-8868-4FEFF8C441D2}"/>
              </a:ext>
            </a:extLst>
          </p:cNvPr>
          <p:cNvGrpSpPr/>
          <p:nvPr/>
        </p:nvGrpSpPr>
        <p:grpSpPr>
          <a:xfrm>
            <a:off x="2226635" y="5191360"/>
            <a:ext cx="4395228" cy="1403156"/>
            <a:chOff x="2216587" y="1865357"/>
            <a:chExt cx="4395228" cy="1403156"/>
          </a:xfrm>
        </p:grpSpPr>
        <p:sp>
          <p:nvSpPr>
            <p:cNvPr id="37" name="Retângulo: Cantos Arredondados 36">
              <a:extLst>
                <a:ext uri="{FF2B5EF4-FFF2-40B4-BE49-F238E27FC236}">
                  <a16:creationId xmlns:a16="http://schemas.microsoft.com/office/drawing/2014/main" id="{530D8BCB-4232-472D-9D05-1D3F42E01A8B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Retângulo 37">
              <a:extLst>
                <a:ext uri="{FF2B5EF4-FFF2-40B4-BE49-F238E27FC236}">
                  <a16:creationId xmlns:a16="http://schemas.microsoft.com/office/drawing/2014/main" id="{4A31474D-951B-4E46-A298-9CB1653320D5}"/>
                </a:ext>
              </a:extLst>
            </p:cNvPr>
            <p:cNvSpPr/>
            <p:nvPr/>
          </p:nvSpPr>
          <p:spPr>
            <a:xfrm>
              <a:off x="2403456" y="2020635"/>
              <a:ext cx="416411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 err="1">
                  <a:solidFill>
                    <a:srgbClr val="F25E4F"/>
                  </a:solidFill>
                </a:rPr>
                <a:t>Existência</a:t>
              </a:r>
              <a:r>
                <a:rPr lang="en-GB" sz="2400" b="1" dirty="0">
                  <a:solidFill>
                    <a:srgbClr val="F25E4F"/>
                  </a:solidFill>
                </a:rPr>
                <a:t> de </a:t>
              </a:r>
              <a:r>
                <a:rPr lang="en-GB" sz="2400" b="1" dirty="0" err="1">
                  <a:solidFill>
                    <a:srgbClr val="F25E4F"/>
                  </a:solidFill>
                </a:rPr>
                <a:t>Matriz</a:t>
              </a:r>
              <a:r>
                <a:rPr lang="en-GB" sz="2400" b="1" dirty="0">
                  <a:solidFill>
                    <a:srgbClr val="F25E4F"/>
                  </a:solidFill>
                </a:rPr>
                <a:t> </a:t>
              </a:r>
              <a:r>
                <a:rPr lang="en-GB" sz="2400" b="1" dirty="0" err="1">
                  <a:solidFill>
                    <a:srgbClr val="F25E4F"/>
                  </a:solidFill>
                </a:rPr>
                <a:t>Simétrica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tângulo: Cantos Arredondados 38">
                  <a:extLst>
                    <a:ext uri="{FF2B5EF4-FFF2-40B4-BE49-F238E27FC236}">
                      <a16:creationId xmlns:a16="http://schemas.microsoft.com/office/drawing/2014/main" id="{C494CA79-9933-4B2A-BAA2-AF34741EFBED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4079913C-150E-4E6D-B87D-D23A9F8B2969}"/>
              </a:ext>
            </a:extLst>
          </p:cNvPr>
          <p:cNvGrpSpPr/>
          <p:nvPr/>
        </p:nvGrpSpPr>
        <p:grpSpPr>
          <a:xfrm>
            <a:off x="2226635" y="276041"/>
            <a:ext cx="4395228" cy="1403156"/>
            <a:chOff x="2216587" y="225801"/>
            <a:chExt cx="4395228" cy="1403156"/>
          </a:xfrm>
        </p:grpSpPr>
        <p:sp>
          <p:nvSpPr>
            <p:cNvPr id="43" name="Retângulo: Cantos Arredondados 42">
              <a:extLst>
                <a:ext uri="{FF2B5EF4-FFF2-40B4-BE49-F238E27FC236}">
                  <a16:creationId xmlns:a16="http://schemas.microsoft.com/office/drawing/2014/main" id="{378DC186-BB22-4566-A293-9A4A09AC5E27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41A1704D-DA58-4EA9-B78F-C8908AF7AE6E}"/>
                </a:ext>
              </a:extLst>
            </p:cNvPr>
            <p:cNvSpPr/>
            <p:nvPr/>
          </p:nvSpPr>
          <p:spPr>
            <a:xfrm>
              <a:off x="2703655" y="381079"/>
              <a:ext cx="338229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 err="1">
                  <a:solidFill>
                    <a:srgbClr val="F25E4F"/>
                  </a:solidFill>
                </a:rPr>
                <a:t>Propriedade</a:t>
              </a:r>
              <a:r>
                <a:rPr lang="en-GB" sz="2400" b="1" dirty="0">
                  <a:solidFill>
                    <a:srgbClr val="F25E4F"/>
                  </a:solidFill>
                </a:rPr>
                <a:t> </a:t>
              </a:r>
              <a:r>
                <a:rPr lang="en-GB" sz="2400" b="1" dirty="0" err="1">
                  <a:solidFill>
                    <a:srgbClr val="F25E4F"/>
                  </a:solidFill>
                </a:rPr>
                <a:t>Comutativa</a:t>
              </a:r>
              <a:r>
                <a:rPr lang="en-GB" sz="2400" b="1" dirty="0">
                  <a:solidFill>
                    <a:srgbClr val="F25E4F"/>
                  </a:solidFill>
                </a:rPr>
                <a:t>
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tângulo: Cantos Arredondados 45">
                  <a:extLst>
                    <a:ext uri="{FF2B5EF4-FFF2-40B4-BE49-F238E27FC236}">
                      <a16:creationId xmlns:a16="http://schemas.microsoft.com/office/drawing/2014/main" id="{29AC0BB5-2277-4FEC-9B11-D98CAEEF9E0A}"/>
                    </a:ext>
                  </a:extLst>
                </p:cNvPr>
                <p:cNvSpPr/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Agrupar 49">
            <a:extLst>
              <a:ext uri="{FF2B5EF4-FFF2-40B4-BE49-F238E27FC236}">
                <a16:creationId xmlns:a16="http://schemas.microsoft.com/office/drawing/2014/main" id="{59F3CFAB-BC38-4D92-B443-51C8E146186B}"/>
              </a:ext>
            </a:extLst>
          </p:cNvPr>
          <p:cNvGrpSpPr/>
          <p:nvPr/>
        </p:nvGrpSpPr>
        <p:grpSpPr>
          <a:xfrm>
            <a:off x="2226635" y="1915597"/>
            <a:ext cx="4395228" cy="1403156"/>
            <a:chOff x="2216587" y="1865357"/>
            <a:chExt cx="4395228" cy="1403156"/>
          </a:xfrm>
        </p:grpSpPr>
        <p:sp>
          <p:nvSpPr>
            <p:cNvPr id="51" name="Retângulo: Cantos Arredondados 50">
              <a:extLst>
                <a:ext uri="{FF2B5EF4-FFF2-40B4-BE49-F238E27FC236}">
                  <a16:creationId xmlns:a16="http://schemas.microsoft.com/office/drawing/2014/main" id="{67F82F17-1749-41E0-8631-9565F0EF071F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E39AEF4D-A6EB-4994-8D05-3E4D55B6EC83}"/>
                </a:ext>
              </a:extLst>
            </p:cNvPr>
            <p:cNvSpPr/>
            <p:nvPr/>
          </p:nvSpPr>
          <p:spPr>
            <a:xfrm>
              <a:off x="2703655" y="2020635"/>
              <a:ext cx="338229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 err="1">
                  <a:solidFill>
                    <a:srgbClr val="F25E4F"/>
                  </a:solidFill>
                </a:rPr>
                <a:t>Propriedade</a:t>
              </a:r>
              <a:r>
                <a:rPr lang="en-GB" sz="2400" b="1" dirty="0">
                  <a:solidFill>
                    <a:srgbClr val="F25E4F"/>
                  </a:solidFill>
                </a:rPr>
                <a:t> </a:t>
              </a:r>
              <a:r>
                <a:rPr lang="en-GB" sz="2400" b="1" dirty="0" err="1">
                  <a:solidFill>
                    <a:srgbClr val="F25E4F"/>
                  </a:solidFill>
                </a:rPr>
                <a:t>Associativa</a:t>
              </a:r>
              <a:r>
                <a:rPr lang="en-GB" sz="2400" b="1" dirty="0">
                  <a:solidFill>
                    <a:srgbClr val="F25E4F"/>
                  </a:solidFill>
                </a:rPr>
                <a:t>
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tângulo: Cantos Arredondados 52">
                  <a:extLst>
                    <a:ext uri="{FF2B5EF4-FFF2-40B4-BE49-F238E27FC236}">
                      <a16:creationId xmlns:a16="http://schemas.microsoft.com/office/drawing/2014/main" id="{DA29A466-C99E-479F-A3E7-4BB495CF5F45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8892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/>
      <p:bldP spid="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2B007A0E-A42F-425C-A69D-9E094D0C09BC}"/>
                  </a:ext>
                </a:extLst>
              </p:cNvPr>
              <p:cNvSpPr/>
              <p:nvPr/>
            </p:nvSpPr>
            <p:spPr>
              <a:xfrm>
                <a:off x="7435928" y="3423095"/>
                <a:ext cx="4479489" cy="147732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b="1" dirty="0" err="1">
                    <a:solidFill>
                      <a:srgbClr val="F25E4F"/>
                    </a:solidFill>
                  </a:rPr>
                  <a:t>Observação</a:t>
                </a:r>
                <a:r>
                  <a:rPr lang="en-GB" dirty="0"/>
                  <a:t> - </a:t>
                </a:r>
                <a:r>
                  <a:rPr lang="pt-PT" dirty="0"/>
                  <a:t>Embora a adição tenha sido definida para duas matrizes, esta propriedade </a:t>
                </a:r>
                <a:r>
                  <a:rPr lang="pt-PT" b="1" dirty="0"/>
                  <a:t>permite-nos somar três ou mais matrizes sem inserir parêntesis</a:t>
                </a:r>
                <a:r>
                  <a:rPr lang="en-GB" dirty="0"/>
                  <a:t>, </a:t>
                </a:r>
                <a:r>
                  <a:rPr lang="en-GB" dirty="0" err="1"/>
                  <a:t>neste</a:t>
                </a:r>
                <a:r>
                  <a:rPr lang="en-GB" dirty="0"/>
                  <a:t> </a:t>
                </a:r>
                <a:r>
                  <a:rPr lang="en-GB" dirty="0" err="1"/>
                  <a:t>caso</a:t>
                </a:r>
                <a:r>
                  <a:rPr lang="en-GB" dirty="0"/>
                  <a:t>: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2B007A0E-A42F-425C-A69D-9E094D0C09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928" y="3423095"/>
                <a:ext cx="4479489" cy="1477328"/>
              </a:xfrm>
              <a:prstGeom prst="rect">
                <a:avLst/>
              </a:prstGeom>
              <a:blipFill>
                <a:blip r:embed="rId3"/>
                <a:stretch>
                  <a:fillRect l="-1224" t="-2479" r="-10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4</a:t>
            </a:r>
          </a:p>
        </p:txBody>
      </p:sp>
      <p:sp>
        <p:nvSpPr>
          <p:cNvPr id="41" name="Retângulo: Cantos Arredondados 40">
            <a:hlinkClick r:id="rId7" action="ppaction://hlinksldjump"/>
            <a:extLst>
              <a:ext uri="{FF2B5EF4-FFF2-40B4-BE49-F238E27FC236}">
                <a16:creationId xmlns:a16="http://schemas.microsoft.com/office/drawing/2014/main" id="{F65347A0-6627-4383-BF35-E60BD52B467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Iguais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2" name="Retângulo: Cantos Arredondados 41">
            <a:hlinkClick r:id="rId8" action="ppaction://hlinksldjump"/>
            <a:extLst>
              <a:ext uri="{FF2B5EF4-FFF2-40B4-BE49-F238E27FC236}">
                <a16:creationId xmlns:a16="http://schemas.microsoft.com/office/drawing/2014/main" id="{4545B2A9-5CCC-4CD4-A65C-1CA4E3D5E65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Adição e Subtração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43">
            <a:hlinkClick r:id="rId9" action="ppaction://hlinksldjump"/>
            <a:extLst>
              <a:ext uri="{FF2B5EF4-FFF2-40B4-BE49-F238E27FC236}">
                <a16:creationId xmlns:a16="http://schemas.microsoft.com/office/drawing/2014/main" id="{DE517809-FF32-474D-A522-75708676575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pt-PT" b="1" dirty="0">
                <a:solidFill>
                  <a:schemeClr val="tx1"/>
                </a:solidFill>
              </a:rPr>
              <a:t>Propriedades da Adição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5" name="Retângulo: Cantos Arredondados 64">
            <a:extLst>
              <a:ext uri="{FF2B5EF4-FFF2-40B4-BE49-F238E27FC236}">
                <a16:creationId xmlns:a16="http://schemas.microsoft.com/office/drawing/2014/main" id="{F926BFAB-BA23-4FAE-B842-924A2ACDE93B}"/>
              </a:ext>
            </a:extLst>
          </p:cNvPr>
          <p:cNvSpPr/>
          <p:nvPr/>
        </p:nvSpPr>
        <p:spPr>
          <a:xfrm>
            <a:off x="7380863" y="709150"/>
            <a:ext cx="4610852" cy="2604843"/>
          </a:xfrm>
          <a:prstGeom prst="roundRect">
            <a:avLst>
              <a:gd name="adj" fmla="val 53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43C485EB-0A87-4AAB-94D3-5FF89DB38D1B}"/>
              </a:ext>
            </a:extLst>
          </p:cNvPr>
          <p:cNvSpPr/>
          <p:nvPr/>
        </p:nvSpPr>
        <p:spPr>
          <a:xfrm>
            <a:off x="7573440" y="859197"/>
            <a:ext cx="3176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CB4986C0-5DC4-4CCB-970B-C6C0F33DB47C}"/>
                  </a:ext>
                </a:extLst>
              </p:cNvPr>
              <p:cNvSpPr/>
              <p:nvPr/>
            </p:nvSpPr>
            <p:spPr>
              <a:xfrm>
                <a:off x="7503640" y="1363879"/>
                <a:ext cx="4365298" cy="507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PT" sz="1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pt-PT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pt-PT" sz="1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pt-PT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e>
                                <m:e>
                                  <m:r>
                                    <a:rPr lang="pt-PT" sz="16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pt-PT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1600" dirty="0">
                    <a:solidFill>
                      <a:sysClr val="windowText" lastClr="000000"/>
                    </a:solidFill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CB4986C0-5DC4-4CCB-970B-C6C0F33DB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640" y="1363879"/>
                <a:ext cx="4365298" cy="507960"/>
              </a:xfrm>
              <a:prstGeom prst="rect">
                <a:avLst/>
              </a:prstGeom>
              <a:blipFill>
                <a:blip r:embed="rId14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B48C372D-D007-4FB6-8979-EB6BDD4A1A1D}"/>
                  </a:ext>
                </a:extLst>
              </p:cNvPr>
              <p:cNvSpPr/>
              <p:nvPr/>
            </p:nvSpPr>
            <p:spPr>
              <a:xfrm>
                <a:off x="7503640" y="2522318"/>
                <a:ext cx="4411785" cy="507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PT" sz="1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1600" i="1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pt-PT" sz="1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pt-PT" sz="1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sz="16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1600" dirty="0">
                    <a:solidFill>
                      <a:sysClr val="windowText" lastClr="000000"/>
                    </a:solidFill>
                  </a:rPr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16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16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B48C372D-D007-4FB6-8979-EB6BDD4A1A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640" y="2522318"/>
                <a:ext cx="4411785" cy="507960"/>
              </a:xfrm>
              <a:prstGeom prst="rect">
                <a:avLst/>
              </a:prstGeom>
              <a:blipFill>
                <a:blip r:embed="rId15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D382E342-A1A9-43E9-9ACB-1E0C9A61DF30}"/>
                  </a:ext>
                </a:extLst>
              </p:cNvPr>
              <p:cNvSpPr/>
              <p:nvPr/>
            </p:nvSpPr>
            <p:spPr>
              <a:xfrm>
                <a:off x="10058377" y="1959709"/>
                <a:ext cx="1342162" cy="507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600" b="1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b="1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600" b="1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pt-PT" sz="16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e>
                              <m:e>
                                <m:r>
                                  <a:rPr lang="pt-PT" sz="1600" b="1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𝟏𝟏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D382E342-A1A9-43E9-9ACB-1E0C9A61DF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377" y="1959709"/>
                <a:ext cx="1342162" cy="507960"/>
              </a:xfrm>
              <a:prstGeom prst="rect">
                <a:avLst/>
              </a:prstGeom>
              <a:blipFill>
                <a:blip r:embed="rId16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0164A6AC-E637-4A48-B7D9-147379D95232}"/>
              </a:ext>
            </a:extLst>
          </p:cNvPr>
          <p:cNvSpPr/>
          <p:nvPr/>
        </p:nvSpPr>
        <p:spPr>
          <a:xfrm>
            <a:off x="7380863" y="4986000"/>
            <a:ext cx="4610852" cy="617671"/>
          </a:xfrm>
          <a:prstGeom prst="roundRect">
            <a:avLst>
              <a:gd name="adj" fmla="val 18123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6FEF8452-BEAB-49AA-ABDA-F3597EB3DEC2}"/>
                  </a:ext>
                </a:extLst>
              </p:cNvPr>
              <p:cNvSpPr/>
              <p:nvPr/>
            </p:nvSpPr>
            <p:spPr>
              <a:xfrm>
                <a:off x="7501409" y="5067242"/>
                <a:ext cx="4400820" cy="455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PT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sz="1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PT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+2+0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2+1+4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2+2+6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4+5+2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6FEF8452-BEAB-49AA-ABDA-F3597EB3DE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409" y="5067242"/>
                <a:ext cx="4400820" cy="455189"/>
              </a:xfrm>
              <a:prstGeom prst="rect">
                <a:avLst/>
              </a:prstGeom>
              <a:blipFill>
                <a:blip r:embed="rId17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524571BD-CDFF-468F-BAD8-B17ACAE14636}"/>
                  </a:ext>
                </a:extLst>
              </p:cNvPr>
              <p:cNvSpPr/>
              <p:nvPr/>
            </p:nvSpPr>
            <p:spPr>
              <a:xfrm>
                <a:off x="10490157" y="1147984"/>
                <a:ext cx="134960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400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sz="1400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d>
                        <m:dPr>
                          <m:ctrlPr>
                            <a:rPr lang="pt-PT" sz="1400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1400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pt-PT" sz="1400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sz="1400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</m:oMath>
                  </m:oMathPara>
                </a14:m>
                <a:endParaRPr lang="en-GB" sz="1400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524571BD-CDFF-468F-BAD8-B17ACAE146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0157" y="1147984"/>
                <a:ext cx="1349600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3B3416E0-4914-4F86-BA7F-96F61046129A}"/>
                  </a:ext>
                </a:extLst>
              </p:cNvPr>
              <p:cNvSpPr/>
              <p:nvPr/>
            </p:nvSpPr>
            <p:spPr>
              <a:xfrm>
                <a:off x="10251315" y="2962163"/>
                <a:ext cx="1417260" cy="3084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1400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pt-PT" sz="1400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PT" sz="1400" b="1" i="1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d>
                      <m:r>
                        <a:rPr lang="pt-PT" sz="1400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pt-PT" sz="1400" b="1" i="1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GB" sz="1400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3B3416E0-4914-4F86-BA7F-96F6104612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1315" y="2962163"/>
                <a:ext cx="1417260" cy="30843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8E7F68F2-3CDB-4A5B-A9C9-F5123A44D054}"/>
                  </a:ext>
                </a:extLst>
              </p:cNvPr>
              <p:cNvSpPr/>
              <p:nvPr/>
            </p:nvSpPr>
            <p:spPr>
              <a:xfrm>
                <a:off x="8996773" y="2035019"/>
                <a:ext cx="12436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b="1" i="1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1" i="1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b="1" i="1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b="1" i="1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GB" b="1" dirty="0">
                    <a:solidFill>
                      <a:srgbClr val="29A6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8E7F68F2-3CDB-4A5B-A9C9-F5123A44D0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6773" y="2035019"/>
                <a:ext cx="1243610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Conexão reta 39">
            <a:extLst>
              <a:ext uri="{FF2B5EF4-FFF2-40B4-BE49-F238E27FC236}">
                <a16:creationId xmlns:a16="http://schemas.microsoft.com/office/drawing/2014/main" id="{E7E6619D-BDBF-49D2-B2FB-72EFB4515FBC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reta 42">
            <a:extLst>
              <a:ext uri="{FF2B5EF4-FFF2-40B4-BE49-F238E27FC236}">
                <a16:creationId xmlns:a16="http://schemas.microsoft.com/office/drawing/2014/main" id="{70F985E8-264F-4C5A-8CDA-BEAC0860620C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BD9F2C3D-A821-4071-A385-5D0EA140F573}"/>
              </a:ext>
            </a:extLst>
          </p:cNvPr>
          <p:cNvGrpSpPr/>
          <p:nvPr/>
        </p:nvGrpSpPr>
        <p:grpSpPr>
          <a:xfrm>
            <a:off x="2226635" y="3551804"/>
            <a:ext cx="4395228" cy="1403156"/>
            <a:chOff x="2216587" y="225801"/>
            <a:chExt cx="4395228" cy="1403156"/>
          </a:xfrm>
        </p:grpSpPr>
        <p:sp>
          <p:nvSpPr>
            <p:cNvPr id="46" name="Retângulo: Cantos Arredondados 45">
              <a:extLst>
                <a:ext uri="{FF2B5EF4-FFF2-40B4-BE49-F238E27FC236}">
                  <a16:creationId xmlns:a16="http://schemas.microsoft.com/office/drawing/2014/main" id="{4BE231C2-48BE-4DC2-961E-81818D8A89DF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BD91CCB4-DCDE-4C9E-B125-EC7961781B3E}"/>
                </a:ext>
              </a:extLst>
            </p:cNvPr>
            <p:cNvSpPr/>
            <p:nvPr/>
          </p:nvSpPr>
          <p:spPr>
            <a:xfrm>
              <a:off x="2403456" y="381079"/>
              <a:ext cx="416411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 err="1">
                  <a:solidFill>
                    <a:srgbClr val="F25E4F"/>
                  </a:solidFill>
                </a:rPr>
                <a:t>Existência</a:t>
              </a:r>
              <a:r>
                <a:rPr lang="en-GB" sz="2400" b="1" dirty="0">
                  <a:solidFill>
                    <a:srgbClr val="F25E4F"/>
                  </a:solidFill>
                </a:rPr>
                <a:t> de </a:t>
              </a:r>
              <a:r>
                <a:rPr lang="en-GB" sz="2400" b="1" dirty="0" err="1">
                  <a:solidFill>
                    <a:srgbClr val="F25E4F"/>
                  </a:solidFill>
                </a:rPr>
                <a:t>Elemento</a:t>
              </a:r>
              <a:r>
                <a:rPr lang="en-GB" sz="2400" b="1" dirty="0">
                  <a:solidFill>
                    <a:srgbClr val="F25E4F"/>
                  </a:solidFill>
                </a:rPr>
                <a:t> </a:t>
              </a:r>
              <a:r>
                <a:rPr lang="en-GB" sz="2400" b="1" dirty="0" err="1">
                  <a:solidFill>
                    <a:srgbClr val="F25E4F"/>
                  </a:solidFill>
                </a:rPr>
                <a:t>Neutro</a:t>
              </a:r>
              <a:r>
                <a:rPr lang="en-GB" sz="2400" b="1" dirty="0">
                  <a:solidFill>
                    <a:srgbClr val="F25E4F"/>
                  </a:solidFill>
                </a:rPr>
                <a:t>
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tângulo: Cantos Arredondados 50">
                  <a:extLst>
                    <a:ext uri="{FF2B5EF4-FFF2-40B4-BE49-F238E27FC236}">
                      <a16:creationId xmlns:a16="http://schemas.microsoft.com/office/drawing/2014/main" id="{3D9D3449-0DEE-4C03-B45A-43EFDDE72C0A}"/>
                    </a:ext>
                  </a:extLst>
                </p:cNvPr>
                <p:cNvSpPr/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AC4E0508-7BE1-4351-B173-051A52321986}"/>
              </a:ext>
            </a:extLst>
          </p:cNvPr>
          <p:cNvGrpSpPr/>
          <p:nvPr/>
        </p:nvGrpSpPr>
        <p:grpSpPr>
          <a:xfrm>
            <a:off x="2226635" y="5191360"/>
            <a:ext cx="4395228" cy="1403156"/>
            <a:chOff x="2216587" y="1865357"/>
            <a:chExt cx="4395228" cy="1403156"/>
          </a:xfrm>
        </p:grpSpPr>
        <p:sp>
          <p:nvSpPr>
            <p:cNvPr id="53" name="Retângulo: Cantos Arredondados 52">
              <a:extLst>
                <a:ext uri="{FF2B5EF4-FFF2-40B4-BE49-F238E27FC236}">
                  <a16:creationId xmlns:a16="http://schemas.microsoft.com/office/drawing/2014/main" id="{3E540823-D4F6-45C3-986B-7DEFE579A42B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Retângulo 67">
              <a:extLst>
                <a:ext uri="{FF2B5EF4-FFF2-40B4-BE49-F238E27FC236}">
                  <a16:creationId xmlns:a16="http://schemas.microsoft.com/office/drawing/2014/main" id="{ABCD56E2-F6B3-4BF9-A56A-A9DBA37134C5}"/>
                </a:ext>
              </a:extLst>
            </p:cNvPr>
            <p:cNvSpPr/>
            <p:nvPr/>
          </p:nvSpPr>
          <p:spPr>
            <a:xfrm>
              <a:off x="2403456" y="2020635"/>
              <a:ext cx="416411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 err="1">
                  <a:solidFill>
                    <a:srgbClr val="F25E4F"/>
                  </a:solidFill>
                </a:rPr>
                <a:t>Existência</a:t>
              </a:r>
              <a:r>
                <a:rPr lang="en-GB" sz="2400" b="1" dirty="0">
                  <a:solidFill>
                    <a:srgbClr val="F25E4F"/>
                  </a:solidFill>
                </a:rPr>
                <a:t> de </a:t>
              </a:r>
              <a:r>
                <a:rPr lang="en-GB" sz="2400" b="1" dirty="0" err="1">
                  <a:solidFill>
                    <a:srgbClr val="F25E4F"/>
                  </a:solidFill>
                </a:rPr>
                <a:t>Matriz</a:t>
              </a:r>
              <a:r>
                <a:rPr lang="en-GB" sz="2400" b="1" dirty="0">
                  <a:solidFill>
                    <a:srgbClr val="F25E4F"/>
                  </a:solidFill>
                </a:rPr>
                <a:t> </a:t>
              </a:r>
              <a:r>
                <a:rPr lang="en-GB" sz="2400" b="1" dirty="0" err="1">
                  <a:solidFill>
                    <a:srgbClr val="F25E4F"/>
                  </a:solidFill>
                </a:rPr>
                <a:t>Simétrica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tângulo: Cantos Arredondados 68">
                  <a:extLst>
                    <a:ext uri="{FF2B5EF4-FFF2-40B4-BE49-F238E27FC236}">
                      <a16:creationId xmlns:a16="http://schemas.microsoft.com/office/drawing/2014/main" id="{2F1AD91F-D977-4BDD-A6E1-37389003D354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Agrupar 69">
            <a:extLst>
              <a:ext uri="{FF2B5EF4-FFF2-40B4-BE49-F238E27FC236}">
                <a16:creationId xmlns:a16="http://schemas.microsoft.com/office/drawing/2014/main" id="{41CDE814-9823-480E-9AB1-4FF53841266A}"/>
              </a:ext>
            </a:extLst>
          </p:cNvPr>
          <p:cNvGrpSpPr/>
          <p:nvPr/>
        </p:nvGrpSpPr>
        <p:grpSpPr>
          <a:xfrm>
            <a:off x="2226635" y="276041"/>
            <a:ext cx="4395228" cy="1403156"/>
            <a:chOff x="2216587" y="225801"/>
            <a:chExt cx="4395228" cy="1403156"/>
          </a:xfrm>
        </p:grpSpPr>
        <p:sp>
          <p:nvSpPr>
            <p:cNvPr id="71" name="Retângulo: Cantos Arredondados 70">
              <a:extLst>
                <a:ext uri="{FF2B5EF4-FFF2-40B4-BE49-F238E27FC236}">
                  <a16:creationId xmlns:a16="http://schemas.microsoft.com/office/drawing/2014/main" id="{D3377112-43CF-49AC-9600-F24BA493739F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Retângulo 71">
              <a:extLst>
                <a:ext uri="{FF2B5EF4-FFF2-40B4-BE49-F238E27FC236}">
                  <a16:creationId xmlns:a16="http://schemas.microsoft.com/office/drawing/2014/main" id="{45D7CF6E-A42C-4CBC-B480-E23A46751202}"/>
                </a:ext>
              </a:extLst>
            </p:cNvPr>
            <p:cNvSpPr/>
            <p:nvPr/>
          </p:nvSpPr>
          <p:spPr>
            <a:xfrm>
              <a:off x="2703655" y="381079"/>
              <a:ext cx="338229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 err="1">
                  <a:solidFill>
                    <a:srgbClr val="F25E4F"/>
                  </a:solidFill>
                </a:rPr>
                <a:t>Propriedade</a:t>
              </a:r>
              <a:r>
                <a:rPr lang="en-GB" sz="2400" b="1" dirty="0">
                  <a:solidFill>
                    <a:srgbClr val="F25E4F"/>
                  </a:solidFill>
                </a:rPr>
                <a:t> </a:t>
              </a:r>
              <a:r>
                <a:rPr lang="en-GB" sz="2400" b="1" dirty="0" err="1">
                  <a:solidFill>
                    <a:srgbClr val="F25E4F"/>
                  </a:solidFill>
                </a:rPr>
                <a:t>Comutativa</a:t>
              </a:r>
              <a:r>
                <a:rPr lang="en-GB" sz="2400" b="1" dirty="0">
                  <a:solidFill>
                    <a:srgbClr val="F25E4F"/>
                  </a:solidFill>
                </a:rPr>
                <a:t>
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tângulo: Cantos Arredondados 74">
                  <a:extLst>
                    <a:ext uri="{FF2B5EF4-FFF2-40B4-BE49-F238E27FC236}">
                      <a16:creationId xmlns:a16="http://schemas.microsoft.com/office/drawing/2014/main" id="{03803C76-A274-4292-97EA-68F59D45480D}"/>
                    </a:ext>
                  </a:extLst>
                </p:cNvPr>
                <p:cNvSpPr/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6" name="Agrupar 75">
            <a:extLst>
              <a:ext uri="{FF2B5EF4-FFF2-40B4-BE49-F238E27FC236}">
                <a16:creationId xmlns:a16="http://schemas.microsoft.com/office/drawing/2014/main" id="{387E95F1-3166-4122-9A1B-B77DE317527E}"/>
              </a:ext>
            </a:extLst>
          </p:cNvPr>
          <p:cNvGrpSpPr/>
          <p:nvPr/>
        </p:nvGrpSpPr>
        <p:grpSpPr>
          <a:xfrm>
            <a:off x="2226635" y="1915597"/>
            <a:ext cx="4395228" cy="1403156"/>
            <a:chOff x="2216587" y="1865357"/>
            <a:chExt cx="4395228" cy="1403156"/>
          </a:xfrm>
        </p:grpSpPr>
        <p:sp>
          <p:nvSpPr>
            <p:cNvPr id="77" name="Retângulo: Cantos Arredondados 76">
              <a:extLst>
                <a:ext uri="{FF2B5EF4-FFF2-40B4-BE49-F238E27FC236}">
                  <a16:creationId xmlns:a16="http://schemas.microsoft.com/office/drawing/2014/main" id="{12FF3735-DC90-4E6D-8659-7E2513A6F556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Retângulo 77">
              <a:extLst>
                <a:ext uri="{FF2B5EF4-FFF2-40B4-BE49-F238E27FC236}">
                  <a16:creationId xmlns:a16="http://schemas.microsoft.com/office/drawing/2014/main" id="{896790CC-BA47-4C25-AA92-7C6EBB7874E5}"/>
                </a:ext>
              </a:extLst>
            </p:cNvPr>
            <p:cNvSpPr/>
            <p:nvPr/>
          </p:nvSpPr>
          <p:spPr>
            <a:xfrm>
              <a:off x="2703655" y="2020635"/>
              <a:ext cx="338229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 err="1">
                  <a:solidFill>
                    <a:srgbClr val="F25E4F"/>
                  </a:solidFill>
                </a:rPr>
                <a:t>Propriedade</a:t>
              </a:r>
              <a:r>
                <a:rPr lang="en-GB" sz="2400" b="1" dirty="0">
                  <a:solidFill>
                    <a:srgbClr val="F25E4F"/>
                  </a:solidFill>
                </a:rPr>
                <a:t> </a:t>
              </a:r>
              <a:r>
                <a:rPr lang="en-GB" sz="2400" b="1" dirty="0" err="1">
                  <a:solidFill>
                    <a:srgbClr val="F25E4F"/>
                  </a:solidFill>
                </a:rPr>
                <a:t>Associativa</a:t>
              </a:r>
              <a:r>
                <a:rPr lang="en-GB" sz="2400" b="1" dirty="0">
                  <a:solidFill>
                    <a:srgbClr val="F25E4F"/>
                  </a:solidFill>
                </a:rPr>
                <a:t>
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tângulo: Cantos Arredondados 78">
                  <a:extLst>
                    <a:ext uri="{FF2B5EF4-FFF2-40B4-BE49-F238E27FC236}">
                      <a16:creationId xmlns:a16="http://schemas.microsoft.com/office/drawing/2014/main" id="{422E531B-CF25-4E0E-9F2C-5A2DFDAEA612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8004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65" grpId="0" animBg="1"/>
      <p:bldP spid="66" grpId="0"/>
      <p:bldP spid="67" grpId="0"/>
      <p:bldP spid="73" grpId="0"/>
      <p:bldP spid="5" grpId="0"/>
      <p:bldP spid="38" grpId="0" animBg="1"/>
      <p:bldP spid="39" grpId="0"/>
      <p:bldP spid="2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4</a:t>
            </a:r>
          </a:p>
        </p:txBody>
      </p:sp>
      <p:sp>
        <p:nvSpPr>
          <p:cNvPr id="41" name="Retângulo: Cantos Arredondados 40">
            <a:hlinkClick r:id="rId6" action="ppaction://hlinksldjump"/>
            <a:extLst>
              <a:ext uri="{FF2B5EF4-FFF2-40B4-BE49-F238E27FC236}">
                <a16:creationId xmlns:a16="http://schemas.microsoft.com/office/drawing/2014/main" id="{F65347A0-6627-4383-BF35-E60BD52B467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Iguais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2" name="Retângulo: Cantos Arredondados 41">
            <a:hlinkClick r:id="rId7" action="ppaction://hlinksldjump"/>
            <a:extLst>
              <a:ext uri="{FF2B5EF4-FFF2-40B4-BE49-F238E27FC236}">
                <a16:creationId xmlns:a16="http://schemas.microsoft.com/office/drawing/2014/main" id="{4545B2A9-5CCC-4CD4-A65C-1CA4E3D5E65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Adição e Subtração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43">
            <a:hlinkClick r:id="rId8" action="ppaction://hlinksldjump"/>
            <a:extLst>
              <a:ext uri="{FF2B5EF4-FFF2-40B4-BE49-F238E27FC236}">
                <a16:creationId xmlns:a16="http://schemas.microsoft.com/office/drawing/2014/main" id="{DE517809-FF32-474D-A522-75708676575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pt-PT" b="1" dirty="0">
                <a:solidFill>
                  <a:schemeClr val="tx1"/>
                </a:solidFill>
              </a:rPr>
              <a:t>Propriedades da Adição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: Cantos Arredondados 42">
                <a:extLst>
                  <a:ext uri="{FF2B5EF4-FFF2-40B4-BE49-F238E27FC236}">
                    <a16:creationId xmlns:a16="http://schemas.microsoft.com/office/drawing/2014/main" id="{B891622D-4ABB-440E-8A60-39D7BCB12AFE}"/>
                  </a:ext>
                </a:extLst>
              </p:cNvPr>
              <p:cNvSpPr/>
              <p:nvPr/>
            </p:nvSpPr>
            <p:spPr>
              <a:xfrm>
                <a:off x="7504346" y="4218631"/>
                <a:ext cx="4164229" cy="783193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2000" i="1" dirty="0">
                    <a:solidFill>
                      <a:schemeClr val="tx1"/>
                    </a:solidFill>
                  </a:rPr>
                  <a:t> </a:t>
                </a:r>
                <a:r>
                  <a:rPr lang="en-GB" sz="2000" dirty="0">
                    <a:solidFill>
                      <a:schemeClr val="tx1"/>
                    </a:solidFill>
                  </a:rPr>
                  <a:t>é a</a:t>
                </a:r>
                <a:r>
                  <a:rPr lang="en-GB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GB" sz="2000" b="1" dirty="0" err="1">
                    <a:solidFill>
                      <a:schemeClr val="tx1"/>
                    </a:solidFill>
                  </a:rPr>
                  <a:t>Matriz</a:t>
                </a:r>
                <a:r>
                  <a:rPr lang="en-GB" sz="2000" b="1" dirty="0">
                    <a:solidFill>
                      <a:schemeClr val="tx1"/>
                    </a:solidFill>
                  </a:rPr>
                  <a:t> Nula </a:t>
                </a:r>
                <a:r>
                  <a:rPr lang="en-GB" sz="2000" dirty="0">
                    <a:solidFill>
                      <a:schemeClr val="tx1"/>
                    </a:solidFill>
                  </a:rPr>
                  <a:t>do </a:t>
                </a:r>
                <a:r>
                  <a:rPr lang="en-GB" sz="2000" dirty="0" err="1">
                    <a:solidFill>
                      <a:schemeClr val="tx1"/>
                    </a:solidFill>
                  </a:rPr>
                  <a:t>mesmo</a:t>
                </a:r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</a:rPr>
                  <a:t>tipo</a:t>
                </a:r>
                <a:r>
                  <a:rPr lang="en-GB" sz="2000" dirty="0">
                    <a:solidFill>
                      <a:schemeClr val="tx1"/>
                    </a:solidFill>
                  </a:rPr>
                  <a:t> da </a:t>
                </a:r>
                <a:r>
                  <a:rPr lang="en-GB" sz="2000" dirty="0" err="1">
                    <a:solidFill>
                      <a:schemeClr val="tx1"/>
                    </a:solidFill>
                  </a:rPr>
                  <a:t>matriz</a:t>
                </a:r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43" name="Retângulo: Cantos Arredondados 42">
                <a:extLst>
                  <a:ext uri="{FF2B5EF4-FFF2-40B4-BE49-F238E27FC236}">
                    <a16:creationId xmlns:a16="http://schemas.microsoft.com/office/drawing/2014/main" id="{B891622D-4ABB-440E-8A60-39D7BCB12A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346" y="4218631"/>
                <a:ext cx="4164229" cy="783193"/>
              </a:xfrm>
              <a:prstGeom prst="roundRect">
                <a:avLst/>
              </a:prstGeom>
              <a:blipFill>
                <a:blip r:embed="rId9"/>
                <a:stretch>
                  <a:fillRect b="-6870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id="{D90D5AAC-28EE-4C5C-9303-E8EC3132FB69}"/>
              </a:ext>
            </a:extLst>
          </p:cNvPr>
          <p:cNvSpPr/>
          <p:nvPr/>
        </p:nvSpPr>
        <p:spPr>
          <a:xfrm>
            <a:off x="7289917" y="1679197"/>
            <a:ext cx="4610852" cy="2159294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33575DCF-9F78-46E9-A6ED-AB7C16CF7196}"/>
              </a:ext>
            </a:extLst>
          </p:cNvPr>
          <p:cNvSpPr/>
          <p:nvPr/>
        </p:nvSpPr>
        <p:spPr>
          <a:xfrm>
            <a:off x="7528051" y="1838108"/>
            <a:ext cx="3176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Exemplos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46E95D5A-5CFD-47AC-B3F8-461E1B60E7FC}"/>
                  </a:ext>
                </a:extLst>
              </p:cNvPr>
              <p:cNvSpPr/>
              <p:nvPr/>
            </p:nvSpPr>
            <p:spPr>
              <a:xfrm>
                <a:off x="8955883" y="1851148"/>
                <a:ext cx="2646174" cy="5029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6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6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PT" sz="1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6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46E95D5A-5CFD-47AC-B3F8-461E1B60E7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883" y="1851148"/>
                <a:ext cx="2646174" cy="502958"/>
              </a:xfrm>
              <a:prstGeom prst="rect">
                <a:avLst/>
              </a:prstGeom>
              <a:blipFill>
                <a:blip r:embed="rId14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1A55F8FD-93E6-4F50-B941-ACFF7CF7C0C5}"/>
                  </a:ext>
                </a:extLst>
              </p:cNvPr>
              <p:cNvSpPr/>
              <p:nvPr/>
            </p:nvSpPr>
            <p:spPr>
              <a:xfrm>
                <a:off x="9269595" y="2274018"/>
                <a:ext cx="214801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1A55F8FD-93E6-4F50-B941-ACFF7CF7C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595" y="2274018"/>
                <a:ext cx="2148013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A8668FBA-BC31-44F9-9C1F-72BE4E16F0C1}"/>
                  </a:ext>
                </a:extLst>
              </p:cNvPr>
              <p:cNvSpPr/>
              <p:nvPr/>
            </p:nvSpPr>
            <p:spPr>
              <a:xfrm>
                <a:off x="7271507" y="2688490"/>
                <a:ext cx="4604850" cy="6621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pt-PT" sz="1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PT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  <m:r>
                            <a:rPr lang="pt-PT" sz="1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  <m:r>
                            <a:rPr lang="pt-PT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A8668FBA-BC31-44F9-9C1F-72BE4E16F0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507" y="2688490"/>
                <a:ext cx="4604850" cy="66210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8F6E9CF7-1DAB-437D-B1C1-CD6C4D124968}"/>
                  </a:ext>
                </a:extLst>
              </p:cNvPr>
              <p:cNvSpPr/>
              <p:nvPr/>
            </p:nvSpPr>
            <p:spPr>
              <a:xfrm>
                <a:off x="7771963" y="3369979"/>
                <a:ext cx="38512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8F6E9CF7-1DAB-437D-B1C1-CD6C4D1249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963" y="3369979"/>
                <a:ext cx="385122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exão reta 36">
            <a:extLst>
              <a:ext uri="{FF2B5EF4-FFF2-40B4-BE49-F238E27FC236}">
                <a16:creationId xmlns:a16="http://schemas.microsoft.com/office/drawing/2014/main" id="{88FD3017-23FF-4401-82BA-D72411E57A5A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reta 37">
            <a:extLst>
              <a:ext uri="{FF2B5EF4-FFF2-40B4-BE49-F238E27FC236}">
                <a16:creationId xmlns:a16="http://schemas.microsoft.com/office/drawing/2014/main" id="{5B92ABAB-BC7D-4310-A325-25D0A690FBE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87EDEAED-3F54-4E81-9398-A7750BD60EBD}"/>
              </a:ext>
            </a:extLst>
          </p:cNvPr>
          <p:cNvGrpSpPr/>
          <p:nvPr/>
        </p:nvGrpSpPr>
        <p:grpSpPr>
          <a:xfrm>
            <a:off x="2226635" y="3551804"/>
            <a:ext cx="4395228" cy="1403156"/>
            <a:chOff x="2216587" y="225801"/>
            <a:chExt cx="4395228" cy="1403156"/>
          </a:xfrm>
        </p:grpSpPr>
        <p:sp>
          <p:nvSpPr>
            <p:cNvPr id="40" name="Retângulo: Cantos Arredondados 39">
              <a:extLst>
                <a:ext uri="{FF2B5EF4-FFF2-40B4-BE49-F238E27FC236}">
                  <a16:creationId xmlns:a16="http://schemas.microsoft.com/office/drawing/2014/main" id="{63415B23-EA9A-40D2-9803-25AD50B6C8EE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tângulo 64">
              <a:extLst>
                <a:ext uri="{FF2B5EF4-FFF2-40B4-BE49-F238E27FC236}">
                  <a16:creationId xmlns:a16="http://schemas.microsoft.com/office/drawing/2014/main" id="{2106D2C8-1CCE-40BF-966E-7294E5AC1F69}"/>
                </a:ext>
              </a:extLst>
            </p:cNvPr>
            <p:cNvSpPr/>
            <p:nvPr/>
          </p:nvSpPr>
          <p:spPr>
            <a:xfrm>
              <a:off x="2403456" y="381079"/>
              <a:ext cx="416411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 err="1">
                  <a:solidFill>
                    <a:srgbClr val="F25E4F"/>
                  </a:solidFill>
                </a:rPr>
                <a:t>Existência</a:t>
              </a:r>
              <a:r>
                <a:rPr lang="en-GB" sz="2400" b="1" dirty="0">
                  <a:solidFill>
                    <a:srgbClr val="F25E4F"/>
                  </a:solidFill>
                </a:rPr>
                <a:t> de </a:t>
              </a:r>
              <a:r>
                <a:rPr lang="en-GB" sz="2400" b="1" dirty="0" err="1">
                  <a:solidFill>
                    <a:srgbClr val="F25E4F"/>
                  </a:solidFill>
                </a:rPr>
                <a:t>Elemento</a:t>
              </a:r>
              <a:r>
                <a:rPr lang="en-GB" sz="2400" b="1" dirty="0">
                  <a:solidFill>
                    <a:srgbClr val="F25E4F"/>
                  </a:solidFill>
                </a:rPr>
                <a:t> </a:t>
              </a:r>
              <a:r>
                <a:rPr lang="en-GB" sz="2400" b="1" dirty="0" err="1">
                  <a:solidFill>
                    <a:srgbClr val="F25E4F"/>
                  </a:solidFill>
                </a:rPr>
                <a:t>Neutro</a:t>
              </a:r>
              <a:r>
                <a:rPr lang="en-GB" sz="2400" b="1" dirty="0">
                  <a:solidFill>
                    <a:srgbClr val="F25E4F"/>
                  </a:solidFill>
                </a:rPr>
                <a:t>
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tângulo: Cantos Arredondados 65">
                  <a:extLst>
                    <a:ext uri="{FF2B5EF4-FFF2-40B4-BE49-F238E27FC236}">
                      <a16:creationId xmlns:a16="http://schemas.microsoft.com/office/drawing/2014/main" id="{89B6DD75-C4DA-4E7C-8754-54FF3CA2FEC0}"/>
                    </a:ext>
                  </a:extLst>
                </p:cNvPr>
                <p:cNvSpPr/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Agrupar 66">
            <a:extLst>
              <a:ext uri="{FF2B5EF4-FFF2-40B4-BE49-F238E27FC236}">
                <a16:creationId xmlns:a16="http://schemas.microsoft.com/office/drawing/2014/main" id="{237E4045-A930-4121-A982-635F8B5E3F58}"/>
              </a:ext>
            </a:extLst>
          </p:cNvPr>
          <p:cNvGrpSpPr/>
          <p:nvPr/>
        </p:nvGrpSpPr>
        <p:grpSpPr>
          <a:xfrm>
            <a:off x="2226635" y="5191360"/>
            <a:ext cx="4395228" cy="1403156"/>
            <a:chOff x="2216587" y="1865357"/>
            <a:chExt cx="4395228" cy="1403156"/>
          </a:xfrm>
        </p:grpSpPr>
        <p:sp>
          <p:nvSpPr>
            <p:cNvPr id="68" name="Retângulo: Cantos Arredondados 67">
              <a:extLst>
                <a:ext uri="{FF2B5EF4-FFF2-40B4-BE49-F238E27FC236}">
                  <a16:creationId xmlns:a16="http://schemas.microsoft.com/office/drawing/2014/main" id="{EED1A1CB-B9CA-49EB-87E9-0832A025523B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Retângulo 68">
              <a:extLst>
                <a:ext uri="{FF2B5EF4-FFF2-40B4-BE49-F238E27FC236}">
                  <a16:creationId xmlns:a16="http://schemas.microsoft.com/office/drawing/2014/main" id="{E4987563-F05E-489E-92B2-769B402180A3}"/>
                </a:ext>
              </a:extLst>
            </p:cNvPr>
            <p:cNvSpPr/>
            <p:nvPr/>
          </p:nvSpPr>
          <p:spPr>
            <a:xfrm>
              <a:off x="2403456" y="2020635"/>
              <a:ext cx="416411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 err="1">
                  <a:solidFill>
                    <a:srgbClr val="F25E4F"/>
                  </a:solidFill>
                </a:rPr>
                <a:t>Existência</a:t>
              </a:r>
              <a:r>
                <a:rPr lang="en-GB" sz="2400" b="1" dirty="0">
                  <a:solidFill>
                    <a:srgbClr val="F25E4F"/>
                  </a:solidFill>
                </a:rPr>
                <a:t> de </a:t>
              </a:r>
              <a:r>
                <a:rPr lang="en-GB" sz="2400" b="1" dirty="0" err="1">
                  <a:solidFill>
                    <a:srgbClr val="F25E4F"/>
                  </a:solidFill>
                </a:rPr>
                <a:t>Matriz</a:t>
              </a:r>
              <a:r>
                <a:rPr lang="en-GB" sz="2400" b="1" dirty="0">
                  <a:solidFill>
                    <a:srgbClr val="F25E4F"/>
                  </a:solidFill>
                </a:rPr>
                <a:t> </a:t>
              </a:r>
              <a:r>
                <a:rPr lang="en-GB" sz="2400" b="1" dirty="0" err="1">
                  <a:solidFill>
                    <a:srgbClr val="F25E4F"/>
                  </a:solidFill>
                </a:rPr>
                <a:t>Simétrica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tângulo: Cantos Arredondados 69">
                  <a:extLst>
                    <a:ext uri="{FF2B5EF4-FFF2-40B4-BE49-F238E27FC236}">
                      <a16:creationId xmlns:a16="http://schemas.microsoft.com/office/drawing/2014/main" id="{5149B62B-685C-4984-8B1B-0186F4424CED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Agrupar 70">
            <a:extLst>
              <a:ext uri="{FF2B5EF4-FFF2-40B4-BE49-F238E27FC236}">
                <a16:creationId xmlns:a16="http://schemas.microsoft.com/office/drawing/2014/main" id="{91E11F6F-72C1-48F9-AF66-86657FA84966}"/>
              </a:ext>
            </a:extLst>
          </p:cNvPr>
          <p:cNvGrpSpPr/>
          <p:nvPr/>
        </p:nvGrpSpPr>
        <p:grpSpPr>
          <a:xfrm>
            <a:off x="2226635" y="276041"/>
            <a:ext cx="4395228" cy="1403156"/>
            <a:chOff x="2216587" y="225801"/>
            <a:chExt cx="4395228" cy="1403156"/>
          </a:xfrm>
        </p:grpSpPr>
        <p:sp>
          <p:nvSpPr>
            <p:cNvPr id="72" name="Retângulo: Cantos Arredondados 71">
              <a:extLst>
                <a:ext uri="{FF2B5EF4-FFF2-40B4-BE49-F238E27FC236}">
                  <a16:creationId xmlns:a16="http://schemas.microsoft.com/office/drawing/2014/main" id="{D9805E08-CE24-483D-883B-8513CAA9BEBC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Retângulo 72">
              <a:extLst>
                <a:ext uri="{FF2B5EF4-FFF2-40B4-BE49-F238E27FC236}">
                  <a16:creationId xmlns:a16="http://schemas.microsoft.com/office/drawing/2014/main" id="{B59DD374-D14B-4D34-9332-7D3F7C16CB19}"/>
                </a:ext>
              </a:extLst>
            </p:cNvPr>
            <p:cNvSpPr/>
            <p:nvPr/>
          </p:nvSpPr>
          <p:spPr>
            <a:xfrm>
              <a:off x="2703655" y="381079"/>
              <a:ext cx="338229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 err="1">
                  <a:solidFill>
                    <a:srgbClr val="F25E4F"/>
                  </a:solidFill>
                </a:rPr>
                <a:t>Propriedade</a:t>
              </a:r>
              <a:r>
                <a:rPr lang="en-GB" sz="2400" b="1" dirty="0">
                  <a:solidFill>
                    <a:srgbClr val="F25E4F"/>
                  </a:solidFill>
                </a:rPr>
                <a:t> </a:t>
              </a:r>
              <a:r>
                <a:rPr lang="en-GB" sz="2400" b="1" dirty="0" err="1">
                  <a:solidFill>
                    <a:srgbClr val="F25E4F"/>
                  </a:solidFill>
                </a:rPr>
                <a:t>Comutativa</a:t>
              </a:r>
              <a:r>
                <a:rPr lang="en-GB" sz="2400" b="1" dirty="0">
                  <a:solidFill>
                    <a:srgbClr val="F25E4F"/>
                  </a:solidFill>
                </a:rPr>
                <a:t>
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tângulo: Cantos Arredondados 73">
                  <a:extLst>
                    <a:ext uri="{FF2B5EF4-FFF2-40B4-BE49-F238E27FC236}">
                      <a16:creationId xmlns:a16="http://schemas.microsoft.com/office/drawing/2014/main" id="{20EA2A2C-9B3D-496D-9710-C2649A6FEDB3}"/>
                    </a:ext>
                  </a:extLst>
                </p:cNvPr>
                <p:cNvSpPr/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" name="Agrupar 74">
            <a:extLst>
              <a:ext uri="{FF2B5EF4-FFF2-40B4-BE49-F238E27FC236}">
                <a16:creationId xmlns:a16="http://schemas.microsoft.com/office/drawing/2014/main" id="{DD7BCD30-10C1-42A6-9143-FE8386CAAFB2}"/>
              </a:ext>
            </a:extLst>
          </p:cNvPr>
          <p:cNvGrpSpPr/>
          <p:nvPr/>
        </p:nvGrpSpPr>
        <p:grpSpPr>
          <a:xfrm>
            <a:off x="2226635" y="1915597"/>
            <a:ext cx="4395228" cy="1403156"/>
            <a:chOff x="2216587" y="1865357"/>
            <a:chExt cx="4395228" cy="1403156"/>
          </a:xfrm>
        </p:grpSpPr>
        <p:sp>
          <p:nvSpPr>
            <p:cNvPr id="76" name="Retângulo: Cantos Arredondados 75">
              <a:extLst>
                <a:ext uri="{FF2B5EF4-FFF2-40B4-BE49-F238E27FC236}">
                  <a16:creationId xmlns:a16="http://schemas.microsoft.com/office/drawing/2014/main" id="{A84D9390-E16C-4438-A6ED-C573FEA4462B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Retângulo 76">
              <a:extLst>
                <a:ext uri="{FF2B5EF4-FFF2-40B4-BE49-F238E27FC236}">
                  <a16:creationId xmlns:a16="http://schemas.microsoft.com/office/drawing/2014/main" id="{4B1A77FC-0B62-4BEC-87B6-36C9AE048393}"/>
                </a:ext>
              </a:extLst>
            </p:cNvPr>
            <p:cNvSpPr/>
            <p:nvPr/>
          </p:nvSpPr>
          <p:spPr>
            <a:xfrm>
              <a:off x="2703655" y="2020635"/>
              <a:ext cx="338229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 err="1">
                  <a:solidFill>
                    <a:srgbClr val="F25E4F"/>
                  </a:solidFill>
                </a:rPr>
                <a:t>Propriedade</a:t>
              </a:r>
              <a:r>
                <a:rPr lang="en-GB" sz="2400" b="1" dirty="0">
                  <a:solidFill>
                    <a:srgbClr val="F25E4F"/>
                  </a:solidFill>
                </a:rPr>
                <a:t> </a:t>
              </a:r>
              <a:r>
                <a:rPr lang="en-GB" sz="2400" b="1" dirty="0" err="1">
                  <a:solidFill>
                    <a:srgbClr val="F25E4F"/>
                  </a:solidFill>
                </a:rPr>
                <a:t>Associativa</a:t>
              </a:r>
              <a:r>
                <a:rPr lang="en-GB" sz="2400" b="1" dirty="0">
                  <a:solidFill>
                    <a:srgbClr val="F25E4F"/>
                  </a:solidFill>
                </a:rPr>
                <a:t>
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tângulo: Cantos Arredondados 77">
                  <a:extLst>
                    <a:ext uri="{FF2B5EF4-FFF2-40B4-BE49-F238E27FC236}">
                      <a16:creationId xmlns:a16="http://schemas.microsoft.com/office/drawing/2014/main" id="{9AFFDE48-1BDC-41E4-BF74-272B3C71ED2A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1BA00A34-68BC-44B7-88FE-8F2E0247DF41}"/>
              </a:ext>
            </a:extLst>
          </p:cNvPr>
          <p:cNvCxnSpPr/>
          <p:nvPr/>
        </p:nvCxnSpPr>
        <p:spPr>
          <a:xfrm>
            <a:off x="5970486" y="4495004"/>
            <a:ext cx="1055077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43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6" grpId="0"/>
      <p:bldP spid="50" grpId="0"/>
      <p:bldP spid="51" grpId="0"/>
      <p:bldP spid="52" grpId="0"/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4</a:t>
            </a:r>
          </a:p>
        </p:txBody>
      </p:sp>
      <p:sp>
        <p:nvSpPr>
          <p:cNvPr id="41" name="Retângulo: Cantos Arredondados 40">
            <a:hlinkClick r:id="rId6" action="ppaction://hlinksldjump"/>
            <a:extLst>
              <a:ext uri="{FF2B5EF4-FFF2-40B4-BE49-F238E27FC236}">
                <a16:creationId xmlns:a16="http://schemas.microsoft.com/office/drawing/2014/main" id="{F65347A0-6627-4383-BF35-E60BD52B467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Iguais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2" name="Retângulo: Cantos Arredondados 41">
            <a:hlinkClick r:id="rId7" action="ppaction://hlinksldjump"/>
            <a:extLst>
              <a:ext uri="{FF2B5EF4-FFF2-40B4-BE49-F238E27FC236}">
                <a16:creationId xmlns:a16="http://schemas.microsoft.com/office/drawing/2014/main" id="{4545B2A9-5CCC-4CD4-A65C-1CA4E3D5E65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Adição e Subtração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43">
            <a:hlinkClick r:id="rId8" action="ppaction://hlinksldjump"/>
            <a:extLst>
              <a:ext uri="{FF2B5EF4-FFF2-40B4-BE49-F238E27FC236}">
                <a16:creationId xmlns:a16="http://schemas.microsoft.com/office/drawing/2014/main" id="{DE517809-FF32-474D-A522-75708676575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pt-PT" b="1" dirty="0">
                <a:solidFill>
                  <a:schemeClr val="tx1"/>
                </a:solidFill>
              </a:rPr>
              <a:t>Propriedades da Adição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ângulo: Cantos Arredondados 42">
                <a:extLst>
                  <a:ext uri="{FF2B5EF4-FFF2-40B4-BE49-F238E27FC236}">
                    <a16:creationId xmlns:a16="http://schemas.microsoft.com/office/drawing/2014/main" id="{B891622D-4ABB-440E-8A60-39D7BCB12AFE}"/>
                  </a:ext>
                </a:extLst>
              </p:cNvPr>
              <p:cNvSpPr/>
              <p:nvPr/>
            </p:nvSpPr>
            <p:spPr>
              <a:xfrm>
                <a:off x="7513228" y="5888428"/>
                <a:ext cx="4164229" cy="469987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000" i="1" dirty="0">
                    <a:solidFill>
                      <a:schemeClr val="tx1"/>
                    </a:solidFill>
                  </a:rPr>
                  <a:t> </a:t>
                </a:r>
                <a:r>
                  <a:rPr lang="pt-PT" sz="2000" dirty="0"/>
                  <a:t>é a matriz com elementos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PT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tângulo: Cantos Arredondados 42">
                <a:extLst>
                  <a:ext uri="{FF2B5EF4-FFF2-40B4-BE49-F238E27FC236}">
                    <a16:creationId xmlns:a16="http://schemas.microsoft.com/office/drawing/2014/main" id="{B891622D-4ABB-440E-8A60-39D7BCB12A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228" y="5888428"/>
                <a:ext cx="4164229" cy="469987"/>
              </a:xfrm>
              <a:prstGeom prst="roundRect">
                <a:avLst/>
              </a:prstGeom>
              <a:blipFill>
                <a:blip r:embed="rId13"/>
                <a:stretch>
                  <a:fillRect b="-12658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id="{D90D5AAC-28EE-4C5C-9303-E8EC3132FB69}"/>
              </a:ext>
            </a:extLst>
          </p:cNvPr>
          <p:cNvSpPr/>
          <p:nvPr/>
        </p:nvSpPr>
        <p:spPr>
          <a:xfrm>
            <a:off x="7289917" y="1679197"/>
            <a:ext cx="4610852" cy="2615592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33575DCF-9F78-46E9-A6ED-AB7C16CF7196}"/>
              </a:ext>
            </a:extLst>
          </p:cNvPr>
          <p:cNvSpPr/>
          <p:nvPr/>
        </p:nvSpPr>
        <p:spPr>
          <a:xfrm>
            <a:off x="7528051" y="1838108"/>
            <a:ext cx="3176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Exemplos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46E95D5A-5CFD-47AC-B3F8-461E1B60E7FC}"/>
                  </a:ext>
                </a:extLst>
              </p:cNvPr>
              <p:cNvSpPr/>
              <p:nvPr/>
            </p:nvSpPr>
            <p:spPr>
              <a:xfrm>
                <a:off x="7449823" y="2334555"/>
                <a:ext cx="3183179" cy="5029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6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6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6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PT" sz="1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6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6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6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6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46E95D5A-5CFD-47AC-B3F8-461E1B60E7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823" y="2334555"/>
                <a:ext cx="3183179" cy="502958"/>
              </a:xfrm>
              <a:prstGeom prst="rect">
                <a:avLst/>
              </a:prstGeom>
              <a:blipFill>
                <a:blip r:embed="rId14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1A55F8FD-93E6-4F50-B941-ACFF7CF7C0C5}"/>
                  </a:ext>
                </a:extLst>
              </p:cNvPr>
              <p:cNvSpPr/>
              <p:nvPr/>
            </p:nvSpPr>
            <p:spPr>
              <a:xfrm>
                <a:off x="7763535" y="2757425"/>
                <a:ext cx="294063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−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  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1A55F8FD-93E6-4F50-B941-ACFF7CF7C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535" y="2757425"/>
                <a:ext cx="294063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A8668FBA-BC31-44F9-9C1F-72BE4E16F0C1}"/>
                  </a:ext>
                </a:extLst>
              </p:cNvPr>
              <p:cNvSpPr/>
              <p:nvPr/>
            </p:nvSpPr>
            <p:spPr>
              <a:xfrm>
                <a:off x="7474987" y="3173259"/>
                <a:ext cx="2908873" cy="6621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1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PT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1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14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1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1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  <m:r>
                            <a:rPr lang="pt-PT" sz="1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A8668FBA-BC31-44F9-9C1F-72BE4E16F0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987" y="3173259"/>
                <a:ext cx="2908873" cy="66210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8F6E9CF7-1DAB-437D-B1C1-CD6C4D124968}"/>
                  </a:ext>
                </a:extLst>
              </p:cNvPr>
              <p:cNvSpPr/>
              <p:nvPr/>
            </p:nvSpPr>
            <p:spPr>
              <a:xfrm>
                <a:off x="7615459" y="3835363"/>
                <a:ext cx="385122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  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pt-PT" b="1" i="1" smtClean="0">
                          <a:solidFill>
                            <a:srgbClr val="29A6FF"/>
                          </a:solidFill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en-GB" b="1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8F6E9CF7-1DAB-437D-B1C1-CD6C4D1249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459" y="3835363"/>
                <a:ext cx="385122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9C61FECF-CBB1-4072-A91A-8C86D2569914}"/>
                  </a:ext>
                </a:extLst>
              </p:cNvPr>
              <p:cNvSpPr/>
              <p:nvPr/>
            </p:nvSpPr>
            <p:spPr>
              <a:xfrm>
                <a:off x="7528051" y="4716614"/>
                <a:ext cx="4164229" cy="783193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2000" i="1" dirty="0">
                    <a:solidFill>
                      <a:schemeClr val="tx1"/>
                    </a:solidFill>
                  </a:rPr>
                  <a:t> </a:t>
                </a:r>
                <a:r>
                  <a:rPr lang="en-GB" sz="2000" dirty="0"/>
                  <a:t>é o </a:t>
                </a:r>
                <a:r>
                  <a:rPr lang="en-GB" sz="2000" b="1" dirty="0" err="1">
                    <a:solidFill>
                      <a:schemeClr val="tx1"/>
                    </a:solidFill>
                  </a:rPr>
                  <a:t>Elemento</a:t>
                </a:r>
                <a:r>
                  <a:rPr lang="en-GB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GB" sz="2000" b="1" dirty="0" err="1">
                    <a:solidFill>
                      <a:schemeClr val="tx1"/>
                    </a:solidFill>
                  </a:rPr>
                  <a:t>Neuto</a:t>
                </a:r>
                <a:r>
                  <a:rPr lang="en-GB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GB" sz="2000" dirty="0">
                    <a:solidFill>
                      <a:schemeClr val="tx1"/>
                    </a:solidFill>
                  </a:rPr>
                  <a:t>(</a:t>
                </a:r>
                <a:r>
                  <a:rPr lang="en-GB" sz="2000" dirty="0" err="1">
                    <a:solidFill>
                      <a:schemeClr val="tx1"/>
                    </a:solidFill>
                  </a:rPr>
                  <a:t>Matriz</a:t>
                </a:r>
                <a:r>
                  <a:rPr lang="en-GB" sz="2000" dirty="0">
                    <a:solidFill>
                      <a:schemeClr val="tx1"/>
                    </a:solidFill>
                  </a:rPr>
                  <a:t> Nula do </a:t>
                </a:r>
                <a:r>
                  <a:rPr lang="en-GB" sz="2000" dirty="0" err="1">
                    <a:solidFill>
                      <a:schemeClr val="tx1"/>
                    </a:solidFill>
                  </a:rPr>
                  <a:t>mesmo</a:t>
                </a:r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:r>
                  <a:rPr lang="en-GB" sz="2000" dirty="0" err="1">
                    <a:solidFill>
                      <a:schemeClr val="tx1"/>
                    </a:solidFill>
                  </a:rPr>
                  <a:t>tipo</a:t>
                </a:r>
                <a:r>
                  <a:rPr lang="en-GB" sz="2000" dirty="0">
                    <a:solidFill>
                      <a:schemeClr val="tx1"/>
                    </a:solidFill>
                  </a:rPr>
                  <a:t> da  </a:t>
                </a:r>
                <a:r>
                  <a:rPr lang="en-GB" sz="2000" dirty="0" err="1">
                    <a:solidFill>
                      <a:schemeClr val="tx1"/>
                    </a:solidFill>
                  </a:rPr>
                  <a:t>matriz</a:t>
                </a:r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).</a:t>
                </a:r>
              </a:p>
            </p:txBody>
          </p:sp>
        </mc:Choice>
        <mc:Fallback xmlns="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9C61FECF-CBB1-4072-A91A-8C86D25699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8051" y="4716614"/>
                <a:ext cx="4164229" cy="783193"/>
              </a:xfrm>
              <a:prstGeom prst="roundRect">
                <a:avLst/>
              </a:prstGeom>
              <a:blipFill>
                <a:blip r:embed="rId18"/>
                <a:stretch>
                  <a:fillRect b="-7692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Conexão reta 39">
            <a:extLst>
              <a:ext uri="{FF2B5EF4-FFF2-40B4-BE49-F238E27FC236}">
                <a16:creationId xmlns:a16="http://schemas.microsoft.com/office/drawing/2014/main" id="{BA914F31-4B87-4182-9302-E94048138A5F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xão reta 64">
            <a:extLst>
              <a:ext uri="{FF2B5EF4-FFF2-40B4-BE49-F238E27FC236}">
                <a16:creationId xmlns:a16="http://schemas.microsoft.com/office/drawing/2014/main" id="{35412BFF-6708-4FF8-95BE-134C549C16B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Agrupar 65">
            <a:extLst>
              <a:ext uri="{FF2B5EF4-FFF2-40B4-BE49-F238E27FC236}">
                <a16:creationId xmlns:a16="http://schemas.microsoft.com/office/drawing/2014/main" id="{3F583C37-F669-41E8-A554-4F3010401C5F}"/>
              </a:ext>
            </a:extLst>
          </p:cNvPr>
          <p:cNvGrpSpPr/>
          <p:nvPr/>
        </p:nvGrpSpPr>
        <p:grpSpPr>
          <a:xfrm>
            <a:off x="2226635" y="3551804"/>
            <a:ext cx="4395228" cy="1403156"/>
            <a:chOff x="2216587" y="225801"/>
            <a:chExt cx="4395228" cy="1403156"/>
          </a:xfrm>
        </p:grpSpPr>
        <p:sp>
          <p:nvSpPr>
            <p:cNvPr id="67" name="Retângulo: Cantos Arredondados 66">
              <a:extLst>
                <a:ext uri="{FF2B5EF4-FFF2-40B4-BE49-F238E27FC236}">
                  <a16:creationId xmlns:a16="http://schemas.microsoft.com/office/drawing/2014/main" id="{2D731881-CF98-44F6-B14A-CFB684C6A084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Retângulo 67">
              <a:extLst>
                <a:ext uri="{FF2B5EF4-FFF2-40B4-BE49-F238E27FC236}">
                  <a16:creationId xmlns:a16="http://schemas.microsoft.com/office/drawing/2014/main" id="{D8B503AA-328C-4AAF-83FB-021CE3EE8ECD}"/>
                </a:ext>
              </a:extLst>
            </p:cNvPr>
            <p:cNvSpPr/>
            <p:nvPr/>
          </p:nvSpPr>
          <p:spPr>
            <a:xfrm>
              <a:off x="2403456" y="381079"/>
              <a:ext cx="416411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 err="1">
                  <a:solidFill>
                    <a:srgbClr val="F25E4F"/>
                  </a:solidFill>
                </a:rPr>
                <a:t>Existência</a:t>
              </a:r>
              <a:r>
                <a:rPr lang="en-GB" sz="2400" b="1" dirty="0">
                  <a:solidFill>
                    <a:srgbClr val="F25E4F"/>
                  </a:solidFill>
                </a:rPr>
                <a:t> de </a:t>
              </a:r>
              <a:r>
                <a:rPr lang="en-GB" sz="2400" b="1" dirty="0" err="1">
                  <a:solidFill>
                    <a:srgbClr val="F25E4F"/>
                  </a:solidFill>
                </a:rPr>
                <a:t>Elemento</a:t>
              </a:r>
              <a:r>
                <a:rPr lang="en-GB" sz="2400" b="1" dirty="0">
                  <a:solidFill>
                    <a:srgbClr val="F25E4F"/>
                  </a:solidFill>
                </a:rPr>
                <a:t> </a:t>
              </a:r>
              <a:r>
                <a:rPr lang="en-GB" sz="2400" b="1" dirty="0" err="1">
                  <a:solidFill>
                    <a:srgbClr val="F25E4F"/>
                  </a:solidFill>
                </a:rPr>
                <a:t>Neutro</a:t>
              </a:r>
              <a:r>
                <a:rPr lang="en-GB" sz="2400" b="1" dirty="0">
                  <a:solidFill>
                    <a:srgbClr val="F25E4F"/>
                  </a:solidFill>
                </a:rPr>
                <a:t>
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tângulo: Cantos Arredondados 68">
                  <a:extLst>
                    <a:ext uri="{FF2B5EF4-FFF2-40B4-BE49-F238E27FC236}">
                      <a16:creationId xmlns:a16="http://schemas.microsoft.com/office/drawing/2014/main" id="{7428FDD4-964A-469C-A33B-E093EFE86115}"/>
                    </a:ext>
                  </a:extLst>
                </p:cNvPr>
                <p:cNvSpPr/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Agrupar 69">
            <a:extLst>
              <a:ext uri="{FF2B5EF4-FFF2-40B4-BE49-F238E27FC236}">
                <a16:creationId xmlns:a16="http://schemas.microsoft.com/office/drawing/2014/main" id="{5188352F-C528-44D1-AA5F-6F824C5DBD00}"/>
              </a:ext>
            </a:extLst>
          </p:cNvPr>
          <p:cNvGrpSpPr/>
          <p:nvPr/>
        </p:nvGrpSpPr>
        <p:grpSpPr>
          <a:xfrm>
            <a:off x="2226635" y="5191360"/>
            <a:ext cx="4395228" cy="1403156"/>
            <a:chOff x="2216587" y="1865357"/>
            <a:chExt cx="4395228" cy="1403156"/>
          </a:xfrm>
        </p:grpSpPr>
        <p:sp>
          <p:nvSpPr>
            <p:cNvPr id="71" name="Retângulo: Cantos Arredondados 70">
              <a:extLst>
                <a:ext uri="{FF2B5EF4-FFF2-40B4-BE49-F238E27FC236}">
                  <a16:creationId xmlns:a16="http://schemas.microsoft.com/office/drawing/2014/main" id="{484E8665-098F-4BE9-B5AE-497279CE2F27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Retângulo 71">
              <a:extLst>
                <a:ext uri="{FF2B5EF4-FFF2-40B4-BE49-F238E27FC236}">
                  <a16:creationId xmlns:a16="http://schemas.microsoft.com/office/drawing/2014/main" id="{A106CC7E-3088-479A-9AEB-2E67ECF2FB18}"/>
                </a:ext>
              </a:extLst>
            </p:cNvPr>
            <p:cNvSpPr/>
            <p:nvPr/>
          </p:nvSpPr>
          <p:spPr>
            <a:xfrm>
              <a:off x="2403456" y="2020635"/>
              <a:ext cx="416411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 err="1">
                  <a:solidFill>
                    <a:srgbClr val="F25E4F"/>
                  </a:solidFill>
                </a:rPr>
                <a:t>Existência</a:t>
              </a:r>
              <a:r>
                <a:rPr lang="en-GB" sz="2400" b="1" dirty="0">
                  <a:solidFill>
                    <a:srgbClr val="F25E4F"/>
                  </a:solidFill>
                </a:rPr>
                <a:t> de </a:t>
              </a:r>
              <a:r>
                <a:rPr lang="en-GB" sz="2400" b="1" dirty="0" err="1">
                  <a:solidFill>
                    <a:srgbClr val="F25E4F"/>
                  </a:solidFill>
                </a:rPr>
                <a:t>Matriz</a:t>
              </a:r>
              <a:r>
                <a:rPr lang="en-GB" sz="2400" b="1" dirty="0">
                  <a:solidFill>
                    <a:srgbClr val="F25E4F"/>
                  </a:solidFill>
                </a:rPr>
                <a:t> </a:t>
              </a:r>
              <a:r>
                <a:rPr lang="en-GB" sz="2400" b="1" dirty="0" err="1">
                  <a:solidFill>
                    <a:srgbClr val="F25E4F"/>
                  </a:solidFill>
                </a:rPr>
                <a:t>Simétrica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tângulo: Cantos Arredondados 72">
                  <a:extLst>
                    <a:ext uri="{FF2B5EF4-FFF2-40B4-BE49-F238E27FC236}">
                      <a16:creationId xmlns:a16="http://schemas.microsoft.com/office/drawing/2014/main" id="{62A926E7-D1F1-49F6-8185-2CD3438E9547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Agrupar 73">
            <a:extLst>
              <a:ext uri="{FF2B5EF4-FFF2-40B4-BE49-F238E27FC236}">
                <a16:creationId xmlns:a16="http://schemas.microsoft.com/office/drawing/2014/main" id="{75A3295C-CFE5-4875-8A56-484C5F740845}"/>
              </a:ext>
            </a:extLst>
          </p:cNvPr>
          <p:cNvGrpSpPr/>
          <p:nvPr/>
        </p:nvGrpSpPr>
        <p:grpSpPr>
          <a:xfrm>
            <a:off x="2226635" y="276041"/>
            <a:ext cx="4395228" cy="1403156"/>
            <a:chOff x="2216587" y="225801"/>
            <a:chExt cx="4395228" cy="1403156"/>
          </a:xfrm>
        </p:grpSpPr>
        <p:sp>
          <p:nvSpPr>
            <p:cNvPr id="75" name="Retângulo: Cantos Arredondados 74">
              <a:extLst>
                <a:ext uri="{FF2B5EF4-FFF2-40B4-BE49-F238E27FC236}">
                  <a16:creationId xmlns:a16="http://schemas.microsoft.com/office/drawing/2014/main" id="{1C6A0272-665E-41CB-9DF2-C717B31A8C51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Retângulo 75">
              <a:extLst>
                <a:ext uri="{FF2B5EF4-FFF2-40B4-BE49-F238E27FC236}">
                  <a16:creationId xmlns:a16="http://schemas.microsoft.com/office/drawing/2014/main" id="{EFD6B9F3-AC59-4BD1-B40C-E844E41FB788}"/>
                </a:ext>
              </a:extLst>
            </p:cNvPr>
            <p:cNvSpPr/>
            <p:nvPr/>
          </p:nvSpPr>
          <p:spPr>
            <a:xfrm>
              <a:off x="2703655" y="381079"/>
              <a:ext cx="338229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 err="1">
                  <a:solidFill>
                    <a:srgbClr val="F25E4F"/>
                  </a:solidFill>
                </a:rPr>
                <a:t>Propriedade</a:t>
              </a:r>
              <a:r>
                <a:rPr lang="en-GB" sz="2400" b="1" dirty="0">
                  <a:solidFill>
                    <a:srgbClr val="F25E4F"/>
                  </a:solidFill>
                </a:rPr>
                <a:t> </a:t>
              </a:r>
              <a:r>
                <a:rPr lang="en-GB" sz="2400" b="1" dirty="0" err="1">
                  <a:solidFill>
                    <a:srgbClr val="F25E4F"/>
                  </a:solidFill>
                </a:rPr>
                <a:t>Comutativa</a:t>
              </a:r>
              <a:r>
                <a:rPr lang="en-GB" sz="2400" b="1" dirty="0">
                  <a:solidFill>
                    <a:srgbClr val="F25E4F"/>
                  </a:solidFill>
                </a:rPr>
                <a:t>
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tângulo: Cantos Arredondados 76">
                  <a:extLst>
                    <a:ext uri="{FF2B5EF4-FFF2-40B4-BE49-F238E27FC236}">
                      <a16:creationId xmlns:a16="http://schemas.microsoft.com/office/drawing/2014/main" id="{0260C1F7-590A-4062-B1D7-E73D6B630C02}"/>
                    </a:ext>
                  </a:extLst>
                </p:cNvPr>
                <p:cNvSpPr/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Agrupar 77">
            <a:extLst>
              <a:ext uri="{FF2B5EF4-FFF2-40B4-BE49-F238E27FC236}">
                <a16:creationId xmlns:a16="http://schemas.microsoft.com/office/drawing/2014/main" id="{EF979F20-5097-4164-AF2A-026094ABF591}"/>
              </a:ext>
            </a:extLst>
          </p:cNvPr>
          <p:cNvGrpSpPr/>
          <p:nvPr/>
        </p:nvGrpSpPr>
        <p:grpSpPr>
          <a:xfrm>
            <a:off x="2226635" y="1915597"/>
            <a:ext cx="4395228" cy="1403156"/>
            <a:chOff x="2216587" y="1865357"/>
            <a:chExt cx="4395228" cy="1403156"/>
          </a:xfrm>
        </p:grpSpPr>
        <p:sp>
          <p:nvSpPr>
            <p:cNvPr id="79" name="Retângulo: Cantos Arredondados 78">
              <a:extLst>
                <a:ext uri="{FF2B5EF4-FFF2-40B4-BE49-F238E27FC236}">
                  <a16:creationId xmlns:a16="http://schemas.microsoft.com/office/drawing/2014/main" id="{39BDA938-ACD6-4D59-B993-2CC0B87EFA18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" name="Retângulo 79">
              <a:extLst>
                <a:ext uri="{FF2B5EF4-FFF2-40B4-BE49-F238E27FC236}">
                  <a16:creationId xmlns:a16="http://schemas.microsoft.com/office/drawing/2014/main" id="{AAE198FE-7E98-4DDD-8396-D45A6CA0778D}"/>
                </a:ext>
              </a:extLst>
            </p:cNvPr>
            <p:cNvSpPr/>
            <p:nvPr/>
          </p:nvSpPr>
          <p:spPr>
            <a:xfrm>
              <a:off x="2703655" y="2020635"/>
              <a:ext cx="338229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 err="1">
                  <a:solidFill>
                    <a:srgbClr val="F25E4F"/>
                  </a:solidFill>
                </a:rPr>
                <a:t>Propriedade</a:t>
              </a:r>
              <a:r>
                <a:rPr lang="en-GB" sz="2400" b="1" dirty="0">
                  <a:solidFill>
                    <a:srgbClr val="F25E4F"/>
                  </a:solidFill>
                </a:rPr>
                <a:t> </a:t>
              </a:r>
              <a:r>
                <a:rPr lang="en-GB" sz="2400" b="1" dirty="0" err="1">
                  <a:solidFill>
                    <a:srgbClr val="F25E4F"/>
                  </a:solidFill>
                </a:rPr>
                <a:t>Associativa</a:t>
              </a:r>
              <a:r>
                <a:rPr lang="en-GB" sz="2400" b="1" dirty="0">
                  <a:solidFill>
                    <a:srgbClr val="F25E4F"/>
                  </a:solidFill>
                </a:rPr>
                <a:t>
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tângulo: Cantos Arredondados 80">
                  <a:extLst>
                    <a:ext uri="{FF2B5EF4-FFF2-40B4-BE49-F238E27FC236}">
                      <a16:creationId xmlns:a16="http://schemas.microsoft.com/office/drawing/2014/main" id="{F3BB9823-D80D-4694-A0C1-596490F0ED0D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" name="Conexão reta unidirecional 9">
            <a:extLst>
              <a:ext uri="{FF2B5EF4-FFF2-40B4-BE49-F238E27FC236}">
                <a16:creationId xmlns:a16="http://schemas.microsoft.com/office/drawing/2014/main" id="{1BA00A34-68BC-44B7-88FE-8F2E0247DF41}"/>
              </a:ext>
            </a:extLst>
          </p:cNvPr>
          <p:cNvCxnSpPr>
            <a:cxnSpLocks/>
          </p:cNvCxnSpPr>
          <p:nvPr/>
        </p:nvCxnSpPr>
        <p:spPr>
          <a:xfrm>
            <a:off x="6390750" y="6163031"/>
            <a:ext cx="899167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reta unidirecional 37">
            <a:extLst>
              <a:ext uri="{FF2B5EF4-FFF2-40B4-BE49-F238E27FC236}">
                <a16:creationId xmlns:a16="http://schemas.microsoft.com/office/drawing/2014/main" id="{A5DBD184-0EBA-478B-8386-A553419DD6CD}"/>
              </a:ext>
            </a:extLst>
          </p:cNvPr>
          <p:cNvCxnSpPr>
            <a:cxnSpLocks/>
          </p:cNvCxnSpPr>
          <p:nvPr/>
        </p:nvCxnSpPr>
        <p:spPr>
          <a:xfrm flipV="1">
            <a:off x="6471138" y="5160171"/>
            <a:ext cx="818779" cy="577438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6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6" grpId="0"/>
      <p:bldP spid="50" grpId="0"/>
      <p:bldP spid="51" grpId="0"/>
      <p:bldP spid="52" grpId="0"/>
      <p:bldP spid="53" grpId="0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4</a:t>
            </a:r>
          </a:p>
        </p:txBody>
      </p:sp>
      <p:sp>
        <p:nvSpPr>
          <p:cNvPr id="13" name="Retângulo: Cantos Arredondados 12">
            <a:hlinkClick r:id="rId7" action="ppaction://hlinksldjump"/>
            <a:extLst>
              <a:ext uri="{FF2B5EF4-FFF2-40B4-BE49-F238E27FC236}">
                <a16:creationId xmlns:a16="http://schemas.microsoft.com/office/drawing/2014/main" id="{1020F42A-C742-4B6F-A7A5-EC3D8CE697CD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Iguais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8" action="ppaction://hlinksldjump"/>
            <a:extLst>
              <a:ext uri="{FF2B5EF4-FFF2-40B4-BE49-F238E27FC236}">
                <a16:creationId xmlns:a16="http://schemas.microsoft.com/office/drawing/2014/main" id="{2EF4487B-B79F-4EC1-804C-BCDF321595CE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Adição e Subtração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9" action="ppaction://hlinksldjump"/>
            <a:extLst>
              <a:ext uri="{FF2B5EF4-FFF2-40B4-BE49-F238E27FC236}">
                <a16:creationId xmlns:a16="http://schemas.microsoft.com/office/drawing/2014/main" id="{A91161F0-C909-4C46-AC91-6B78E42D4518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pt-PT" b="1" dirty="0">
                <a:solidFill>
                  <a:schemeClr val="tx1"/>
                </a:solidFill>
              </a:rPr>
              <a:t>Propriedades da Adição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7" name="Imagem 16" descr="Uma imagem com edifício&#10;&#10;Descrição gerada automaticamente">
            <a:extLst>
              <a:ext uri="{FF2B5EF4-FFF2-40B4-BE49-F238E27FC236}">
                <a16:creationId xmlns:a16="http://schemas.microsoft.com/office/drawing/2014/main" id="{AA09CD87-E380-481E-9025-B7ED28308E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04" y="870330"/>
            <a:ext cx="5402428" cy="511734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474C7AE9-6C2C-4928-B751-0ED1055FDE5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919" y="2294563"/>
            <a:ext cx="1623060" cy="4572000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EAE142BE-F852-4BDC-A9E6-9A05EEABE3A4}"/>
              </a:ext>
            </a:extLst>
          </p:cNvPr>
          <p:cNvGrpSpPr/>
          <p:nvPr/>
        </p:nvGrpSpPr>
        <p:grpSpPr>
          <a:xfrm>
            <a:off x="2352922" y="231113"/>
            <a:ext cx="3284204" cy="1557494"/>
            <a:chOff x="2352922" y="231113"/>
            <a:chExt cx="3284204" cy="1557494"/>
          </a:xfrm>
        </p:grpSpPr>
        <p:sp>
          <p:nvSpPr>
            <p:cNvPr id="5" name="Bolha de Pensamento: Nuvem 4">
              <a:extLst>
                <a:ext uri="{FF2B5EF4-FFF2-40B4-BE49-F238E27FC236}">
                  <a16:creationId xmlns:a16="http://schemas.microsoft.com/office/drawing/2014/main" id="{E64A28DF-471D-4FF9-905F-F4A9E2DDA90C}"/>
                </a:ext>
              </a:extLst>
            </p:cNvPr>
            <p:cNvSpPr/>
            <p:nvPr/>
          </p:nvSpPr>
          <p:spPr>
            <a:xfrm>
              <a:off x="2352922" y="231113"/>
              <a:ext cx="3284204" cy="1557494"/>
            </a:xfrm>
            <a:prstGeom prst="cloudCallout">
              <a:avLst>
                <a:gd name="adj1" fmla="val -26211"/>
                <a:gd name="adj2" fmla="val 82218"/>
              </a:avLst>
            </a:prstGeom>
            <a:solidFill>
              <a:srgbClr val="F9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D34AE4C3-5A9F-4D13-A3F7-67EC2F19F2CE}"/>
                </a:ext>
              </a:extLst>
            </p:cNvPr>
            <p:cNvSpPr txBox="1"/>
            <p:nvPr/>
          </p:nvSpPr>
          <p:spPr>
            <a:xfrm rot="21362075">
              <a:off x="2657225" y="437791"/>
              <a:ext cx="28233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Apenas 4 questões antes de terminar esta Aula</a:t>
              </a:r>
              <a:r>
                <a:rPr lang="en-GB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!...</a:t>
              </a:r>
              <a:r>
                <a:rPr lang="pt-PT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 Melhor pegar numa caneta e papel</a:t>
              </a:r>
              <a:r>
                <a:rPr lang="en-GB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!</a:t>
              </a:r>
            </a:p>
          </p:txBody>
        </p:sp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62892D90-7577-4A9B-8504-59C3AD88ED1C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45">
            <a:off x="2539247" y="826319"/>
            <a:ext cx="267903" cy="32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4</a:t>
            </a:r>
          </a:p>
        </p:txBody>
      </p:sp>
      <p:sp>
        <p:nvSpPr>
          <p:cNvPr id="13" name="Retângulo: Cantos Arredondados 12">
            <a:hlinkClick r:id="rId7" action="ppaction://hlinksldjump"/>
            <a:extLst>
              <a:ext uri="{FF2B5EF4-FFF2-40B4-BE49-F238E27FC236}">
                <a16:creationId xmlns:a16="http://schemas.microsoft.com/office/drawing/2014/main" id="{1020F42A-C742-4B6F-A7A5-EC3D8CE697CD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Iguais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8" action="ppaction://hlinksldjump"/>
            <a:extLst>
              <a:ext uri="{FF2B5EF4-FFF2-40B4-BE49-F238E27FC236}">
                <a16:creationId xmlns:a16="http://schemas.microsoft.com/office/drawing/2014/main" id="{2EF4487B-B79F-4EC1-804C-BCDF321595CE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Adição e Subtração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9" action="ppaction://hlinksldjump"/>
            <a:extLst>
              <a:ext uri="{FF2B5EF4-FFF2-40B4-BE49-F238E27FC236}">
                <a16:creationId xmlns:a16="http://schemas.microsoft.com/office/drawing/2014/main" id="{A91161F0-C909-4C46-AC91-6B78E42D4518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pt-PT" b="1" dirty="0">
                <a:solidFill>
                  <a:schemeClr val="tx1"/>
                </a:solidFill>
              </a:rPr>
              <a:t>Propriedades da Adição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" name="ISPRING_QUIZ_SHAPE0">
            <a:extLst>
              <a:ext uri="{FF2B5EF4-FFF2-40B4-BE49-F238E27FC236}">
                <a16:creationId xmlns:a16="http://schemas.microsoft.com/office/drawing/2014/main" id="{A0555F9E-E7EB-48AD-BED0-0897428B1E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ISPRING_QUIZ_SHAPE1">
            <a:extLst>
              <a:ext uri="{FF2B5EF4-FFF2-40B4-BE49-F238E27FC236}">
                <a16:creationId xmlns:a16="http://schemas.microsoft.com/office/drawing/2014/main" id="{66964CD6-1E9D-4A07-AA05-D69B7BD54C8B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0" name="ISPRING_QUIZ_SHAPE2">
            <a:extLst>
              <a:ext uri="{FF2B5EF4-FFF2-40B4-BE49-F238E27FC236}">
                <a16:creationId xmlns:a16="http://schemas.microsoft.com/office/drawing/2014/main" id="{BBAFADE8-C491-45FF-8F91-AE507A22E2A1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7" name="ISPRING_QUIZ_SHAPE3">
            <a:extLst>
              <a:ext uri="{FF2B5EF4-FFF2-40B4-BE49-F238E27FC236}">
                <a16:creationId xmlns:a16="http://schemas.microsoft.com/office/drawing/2014/main" id="{D8C0E1D4-AB55-4EB9-B4CB-2CC79D4544DD}"/>
              </a:ext>
            </a:extLst>
          </p:cNvPr>
          <p:cNvPicPr>
            <a:picLocks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8" name="ISPRING_QUIZ_SHAPE4">
            <a:extLst>
              <a:ext uri="{FF2B5EF4-FFF2-40B4-BE49-F238E27FC236}">
                <a16:creationId xmlns:a16="http://schemas.microsoft.com/office/drawing/2014/main" id="{E97B29E6-24C2-491C-AF2F-E80CE0771EDE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GB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8702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3933478" y="450644"/>
            <a:ext cx="6159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600" dirty="0"/>
              <a:t>Esperamos que tenhas gostado!</a:t>
            </a:r>
            <a:endParaRPr lang="en-GB" sz="3600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ângulo: Cantos Arredondados 26">
            <a:hlinkClick r:id="rId7" action="ppaction://hlinksldjump"/>
            <a:extLst>
              <a:ext uri="{FF2B5EF4-FFF2-40B4-BE49-F238E27FC236}">
                <a16:creationId xmlns:a16="http://schemas.microsoft.com/office/drawing/2014/main" id="{D2D20D03-58E6-49C3-9B82-9BE1AEA7F93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Fim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da Aula 4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: Cantos Arredondados 17">
            <a:hlinkClick r:id="rId9" action="ppaction://hlinksldjump"/>
            <a:extLst>
              <a:ext uri="{FF2B5EF4-FFF2-40B4-BE49-F238E27FC236}">
                <a16:creationId xmlns:a16="http://schemas.microsoft.com/office/drawing/2014/main" id="{4C9FAAE8-95A1-419D-A95D-24562A191B96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Iguais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10" action="ppaction://hlinksldjump"/>
            <a:extLst>
              <a:ext uri="{FF2B5EF4-FFF2-40B4-BE49-F238E27FC236}">
                <a16:creationId xmlns:a16="http://schemas.microsoft.com/office/drawing/2014/main" id="{8B2CA29D-4D32-45B2-A4B1-33ED58F8CCB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Adição e Subtração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24">
            <a:hlinkClick r:id="rId11" action="ppaction://hlinksldjump"/>
            <a:extLst>
              <a:ext uri="{FF2B5EF4-FFF2-40B4-BE49-F238E27FC236}">
                <a16:creationId xmlns:a16="http://schemas.microsoft.com/office/drawing/2014/main" id="{8FCA47DB-723D-462E-8393-AAD5404FDD49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pt-PT" b="1" dirty="0">
                <a:solidFill>
                  <a:schemeClr val="tx1"/>
                </a:solidFill>
              </a:rPr>
              <a:t>Propriedades da Adição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12E00991-B7DC-4514-AE94-564E6CA1C93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925" y="1561289"/>
            <a:ext cx="142017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>
            <a:extLst>
              <a:ext uri="{FF2B5EF4-FFF2-40B4-BE49-F238E27FC236}">
                <a16:creationId xmlns:a16="http://schemas.microsoft.com/office/drawing/2014/main" id="{66D871C0-70EE-483A-A304-BABE9FC385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4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096007" y="225800"/>
            <a:ext cx="9859639" cy="2379307"/>
          </a:xfrm>
          <a:prstGeom prst="roundRect">
            <a:avLst>
              <a:gd name="adj" fmla="val 1117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9498F5E8-429F-4D98-B9EB-FC6E932B6FC5}"/>
              </a:ext>
            </a:extLst>
          </p:cNvPr>
          <p:cNvSpPr/>
          <p:nvPr/>
        </p:nvSpPr>
        <p:spPr>
          <a:xfrm>
            <a:off x="2472612" y="47588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err="1">
                <a:solidFill>
                  <a:srgbClr val="F25E4F"/>
                </a:solidFill>
              </a:rPr>
              <a:t>Duas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n-GB" sz="2400" b="1" dirty="0" err="1">
                <a:solidFill>
                  <a:srgbClr val="F25E4F"/>
                </a:solidFill>
              </a:rPr>
              <a:t>matrizes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n-GB" sz="2400" b="1" dirty="0" err="1">
                <a:solidFill>
                  <a:srgbClr val="F25E4F"/>
                </a:solidFill>
              </a:rPr>
              <a:t>são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n-GB" sz="2400" b="1" dirty="0" err="1">
                <a:solidFill>
                  <a:srgbClr val="F25E4F"/>
                </a:solidFill>
              </a:rPr>
              <a:t>iguais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se e </a:t>
            </a:r>
            <a:r>
              <a:rPr lang="en-GB" sz="2400" dirty="0" err="1">
                <a:solidFill>
                  <a:sysClr val="windowText" lastClr="000000"/>
                </a:solidFill>
              </a:rPr>
              <a:t>só</a:t>
            </a:r>
            <a:r>
              <a:rPr lang="en-GB" sz="2400" dirty="0">
                <a:solidFill>
                  <a:sysClr val="windowText" lastClr="000000"/>
                </a:solidFill>
              </a:rPr>
              <a:t> se: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ysClr val="windowText" lastClr="000000"/>
                </a:solidFill>
              </a:rPr>
              <a:t>Ambas são </a:t>
            </a:r>
            <a:r>
              <a:rPr lang="pt-PT" sz="2400" dirty="0">
                <a:solidFill>
                  <a:sysClr val="windowText" lastClr="000000"/>
                </a:solidFill>
              </a:rPr>
              <a:t>exatamente </a:t>
            </a:r>
            <a:r>
              <a:rPr lang="pt-PT" sz="2400" b="1" dirty="0">
                <a:solidFill>
                  <a:sysClr val="windowText" lastClr="000000"/>
                </a:solidFill>
              </a:rPr>
              <a:t>do mesmo tipo </a:t>
            </a:r>
            <a:r>
              <a:rPr lang="pt-PT" sz="2400" dirty="0">
                <a:solidFill>
                  <a:sysClr val="windowText" lastClr="000000"/>
                </a:solidFill>
              </a:rPr>
              <a:t>– o mesmo número de linhas e o mesmo número de colunas</a:t>
            </a:r>
            <a:r>
              <a:rPr lang="en-GB" sz="2400" dirty="0">
                <a:solidFill>
                  <a:sysClr val="windowText" lastClr="000000"/>
                </a:solidFill>
              </a:rPr>
              <a:t>;</a:t>
            </a:r>
          </a:p>
        </p:txBody>
      </p:sp>
      <p:sp>
        <p:nvSpPr>
          <p:cNvPr id="22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D2F3B20D-85EB-4E99-BF35-608E4956E006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Iguais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5E6C8CE8-CAEE-4991-B73D-D55F2BE7754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Adição e Subtração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8" action="ppaction://hlinksldjump"/>
            <a:extLst>
              <a:ext uri="{FF2B5EF4-FFF2-40B4-BE49-F238E27FC236}">
                <a16:creationId xmlns:a16="http://schemas.microsoft.com/office/drawing/2014/main" id="{D22ECBC7-7283-4D32-8A8F-9DB5A0044FC4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pt-PT" b="1" dirty="0">
                <a:solidFill>
                  <a:schemeClr val="tx1"/>
                </a:solidFill>
              </a:rPr>
              <a:t>Propriedades da Adição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>
            <a:extLst>
              <a:ext uri="{FF2B5EF4-FFF2-40B4-BE49-F238E27FC236}">
                <a16:creationId xmlns:a16="http://schemas.microsoft.com/office/drawing/2014/main" id="{66D871C0-70EE-483A-A304-BABE9FC385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4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096007" y="225800"/>
            <a:ext cx="9859639" cy="2379307"/>
          </a:xfrm>
          <a:prstGeom prst="roundRect">
            <a:avLst>
              <a:gd name="adj" fmla="val 1117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9498F5E8-429F-4D98-B9EB-FC6E932B6FC5}"/>
              </a:ext>
            </a:extLst>
          </p:cNvPr>
          <p:cNvSpPr/>
          <p:nvPr/>
        </p:nvSpPr>
        <p:spPr>
          <a:xfrm>
            <a:off x="2472612" y="162163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ysClr val="windowText" lastClr="000000"/>
                </a:solidFill>
              </a:rPr>
              <a:t>Todos os seus elementos homólogos são iguais </a:t>
            </a:r>
            <a:r>
              <a:rPr lang="en-GB" sz="2400" dirty="0">
                <a:solidFill>
                  <a:sysClr val="windowText" lastClr="000000"/>
                </a:solidFill>
              </a:rPr>
              <a:t> - </a:t>
            </a:r>
            <a:r>
              <a:rPr lang="en-GB" sz="2400" dirty="0" err="1">
                <a:solidFill>
                  <a:sysClr val="windowText" lastClr="000000"/>
                </a:solidFill>
              </a:rPr>
              <a:t>possuem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pt-PT" sz="2400" dirty="0">
                <a:solidFill>
                  <a:sysClr val="windowText" lastClr="000000"/>
                </a:solidFill>
              </a:rPr>
              <a:t>os mesmos números (ou expressões) nas mesmas posições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22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D2F3B20D-85EB-4E99-BF35-608E4956E006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Iguais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5E6C8CE8-CAEE-4991-B73D-D55F2BE7754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Adição e Subtração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8" action="ppaction://hlinksldjump"/>
            <a:extLst>
              <a:ext uri="{FF2B5EF4-FFF2-40B4-BE49-F238E27FC236}">
                <a16:creationId xmlns:a16="http://schemas.microsoft.com/office/drawing/2014/main" id="{D22ECBC7-7283-4D32-8A8F-9DB5A0044FC4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pt-PT" b="1" dirty="0">
                <a:solidFill>
                  <a:schemeClr val="tx1"/>
                </a:solidFill>
              </a:rPr>
              <a:t>Propriedades da Adição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A9758397-5C06-447F-BD06-FE3B69C040F5}"/>
              </a:ext>
            </a:extLst>
          </p:cNvPr>
          <p:cNvSpPr/>
          <p:nvPr/>
        </p:nvSpPr>
        <p:spPr>
          <a:xfrm>
            <a:off x="2086676" y="2748527"/>
            <a:ext cx="9859639" cy="28080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AB22CED-A9BD-4BF5-A155-E33AAE5E0818}"/>
              </a:ext>
            </a:extLst>
          </p:cNvPr>
          <p:cNvSpPr/>
          <p:nvPr/>
        </p:nvSpPr>
        <p:spPr>
          <a:xfrm>
            <a:off x="2463281" y="2916028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E6B481E9-F047-4820-8746-458561842A93}"/>
                  </a:ext>
                </a:extLst>
              </p:cNvPr>
              <p:cNvSpPr/>
              <p:nvPr/>
            </p:nvSpPr>
            <p:spPr>
              <a:xfrm>
                <a:off x="2463281" y="3434707"/>
                <a:ext cx="3802131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b="1" dirty="0">
                    <a:solidFill>
                      <a:srgbClr val="29A6FF"/>
                    </a:solidFill>
                  </a:rPr>
                  <a:t>(1) </a:t>
                </a:r>
                <a14:m>
                  <m:oMath xmlns:m="http://schemas.openxmlformats.org/officeDocument/2006/math">
                    <m:r>
                      <a:rPr lang="pt-PT" b="1" i="0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e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E6B481E9-F047-4820-8746-458561842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3434707"/>
                <a:ext cx="3802131" cy="552459"/>
              </a:xfrm>
              <a:prstGeom prst="rect">
                <a:avLst/>
              </a:prstGeom>
              <a:blipFill>
                <a:blip r:embed="rId9"/>
                <a:stretch>
                  <a:fillRect l="-1282"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1BDE3C45-20F7-4716-8976-B3AC5BD47F99}"/>
                  </a:ext>
                </a:extLst>
              </p:cNvPr>
              <p:cNvSpPr/>
              <p:nvPr/>
            </p:nvSpPr>
            <p:spPr>
              <a:xfrm>
                <a:off x="3817156" y="2978156"/>
                <a:ext cx="648369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b="1" dirty="0">
                    <a:solidFill>
                      <a:sysClr val="windowText" lastClr="000000"/>
                    </a:solidFill>
                  </a:rPr>
                  <a:t>Dadas as </a:t>
                </a:r>
                <a:r>
                  <a:rPr lang="en-GB" sz="2000" b="1" dirty="0" err="1">
                    <a:solidFill>
                      <a:sysClr val="windowText" lastClr="000000"/>
                    </a:solidFill>
                  </a:rPr>
                  <a:t>seguintes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000" b="1" dirty="0" err="1">
                    <a:solidFill>
                      <a:sysClr val="windowText" lastClr="000000"/>
                    </a:solidFill>
                  </a:rPr>
                  <a:t>matrizes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GB" sz="2000" b="1" dirty="0">
                    <a:solidFill>
                      <a:sysClr val="windowText" lastClr="000000"/>
                    </a:solidFill>
                  </a:rPr>
                  <a:t> e </a:t>
                </a:r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b="1" dirty="0">
                    <a:solidFill>
                      <a:sysClr val="windowText" lastClr="000000"/>
                    </a:solidFill>
                  </a:rPr>
                  <a:t> , é possível que </a:t>
                </a:r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000" b="1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0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sz="2000" b="1" dirty="0">
                    <a:solidFill>
                      <a:sysClr val="windowText" lastClr="000000"/>
                    </a:solidFill>
                  </a:rPr>
                  <a:t> ?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</a:t>
                </a:r>
                <a:endParaRPr lang="en-GB" sz="2000" dirty="0"/>
              </a:p>
            </p:txBody>
          </p:sp>
        </mc:Choice>
        <mc:Fallback xmlns="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1BDE3C45-20F7-4716-8976-B3AC5BD47F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156" y="2978156"/>
                <a:ext cx="6483698" cy="400110"/>
              </a:xfrm>
              <a:prstGeom prst="rect">
                <a:avLst/>
              </a:prstGeom>
              <a:blipFill>
                <a:blip r:embed="rId10"/>
                <a:stretch>
                  <a:fillRect l="-940"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B93ECEC4-08EC-445C-A266-485CDB74AA1A}"/>
                  </a:ext>
                </a:extLst>
              </p:cNvPr>
              <p:cNvSpPr/>
              <p:nvPr/>
            </p:nvSpPr>
            <p:spPr>
              <a:xfrm>
                <a:off x="2463281" y="4088079"/>
                <a:ext cx="4335931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b="1" dirty="0">
                    <a:solidFill>
                      <a:srgbClr val="29A6FF"/>
                    </a:solidFill>
                  </a:rPr>
                  <a:t>(2) </a:t>
                </a:r>
                <a14:m>
                  <m:oMath xmlns:m="http://schemas.openxmlformats.org/officeDocument/2006/math">
                    <m:r>
                      <a:rPr lang="pt-PT" b="1" i="0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  e  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B93ECEC4-08EC-445C-A266-485CDB74AA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4088079"/>
                <a:ext cx="4335931" cy="554254"/>
              </a:xfrm>
              <a:prstGeom prst="rect">
                <a:avLst/>
              </a:prstGeom>
              <a:blipFill>
                <a:blip r:embed="rId11"/>
                <a:stretch>
                  <a:fillRect l="-1125"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51416597-A628-4BF1-BBD2-079D51CD85D7}"/>
                  </a:ext>
                </a:extLst>
              </p:cNvPr>
              <p:cNvSpPr/>
              <p:nvPr/>
            </p:nvSpPr>
            <p:spPr>
              <a:xfrm>
                <a:off x="2463281" y="4802857"/>
                <a:ext cx="5035353" cy="6015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b="1" dirty="0">
                    <a:solidFill>
                      <a:srgbClr val="29A6FF"/>
                    </a:solidFill>
                  </a:rPr>
                  <a:t>(3) </a:t>
                </a:r>
                <a14:m>
                  <m:oMath xmlns:m="http://schemas.openxmlformats.org/officeDocument/2006/math">
                    <m:r>
                      <a:rPr lang="pt-PT" b="1" i="0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  e  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3" name="Retângulo 32">
                <a:extLst>
                  <a:ext uri="{FF2B5EF4-FFF2-40B4-BE49-F238E27FC236}">
                    <a16:creationId xmlns:a16="http://schemas.microsoft.com/office/drawing/2014/main" id="{51416597-A628-4BF1-BBD2-079D51CD85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4802857"/>
                <a:ext cx="5035353" cy="601575"/>
              </a:xfrm>
              <a:prstGeom prst="rect">
                <a:avLst/>
              </a:prstGeom>
              <a:blipFill>
                <a:blip r:embed="rId12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tângulo 33">
            <a:extLst>
              <a:ext uri="{FF2B5EF4-FFF2-40B4-BE49-F238E27FC236}">
                <a16:creationId xmlns:a16="http://schemas.microsoft.com/office/drawing/2014/main" id="{4360771F-D799-4BF0-9B70-474364F10E1E}"/>
              </a:ext>
            </a:extLst>
          </p:cNvPr>
          <p:cNvSpPr/>
          <p:nvPr/>
        </p:nvSpPr>
        <p:spPr>
          <a:xfrm>
            <a:off x="6778466" y="3504882"/>
            <a:ext cx="3313728" cy="400110"/>
          </a:xfrm>
          <a:prstGeom prst="rect">
            <a:avLst/>
          </a:prstGeom>
          <a:solidFill>
            <a:srgbClr val="29A6FF">
              <a:alpha val="50196"/>
            </a:srgbClr>
          </a:solidFill>
        </p:spPr>
        <p:txBody>
          <a:bodyPr wrap="none">
            <a:spAutoFit/>
          </a:bodyPr>
          <a:lstStyle/>
          <a:p>
            <a:r>
              <a:rPr lang="en-GB" sz="2000" b="1" dirty="0" err="1">
                <a:solidFill>
                  <a:sysClr val="windowText" lastClr="000000"/>
                </a:solidFill>
              </a:rPr>
              <a:t>Não</a:t>
            </a:r>
            <a:r>
              <a:rPr lang="en-GB" sz="2000" b="1" dirty="0">
                <a:solidFill>
                  <a:sysClr val="windowText" lastClr="000000"/>
                </a:solidFill>
              </a:rPr>
              <a:t>!</a:t>
            </a:r>
            <a:r>
              <a:rPr lang="en-GB" sz="2000" dirty="0">
                <a:solidFill>
                  <a:sysClr val="windowText" lastClr="000000"/>
                </a:solidFill>
              </a:rPr>
              <a:t> N</a:t>
            </a:r>
            <a:r>
              <a:rPr lang="pt-PT" sz="2000" dirty="0" err="1">
                <a:solidFill>
                  <a:sysClr val="windowText" lastClr="000000"/>
                </a:solidFill>
              </a:rPr>
              <a:t>ão</a:t>
            </a:r>
            <a:r>
              <a:rPr lang="pt-PT" sz="2000" dirty="0">
                <a:solidFill>
                  <a:sysClr val="windowText" lastClr="000000"/>
                </a:solidFill>
              </a:rPr>
              <a:t> são do mesmo tipo</a:t>
            </a:r>
            <a:r>
              <a:rPr lang="en-GB" sz="2000" dirty="0">
                <a:solidFill>
                  <a:sysClr val="windowText" lastClr="000000"/>
                </a:solidFill>
              </a:rPr>
              <a:t>!</a:t>
            </a:r>
            <a:endParaRPr lang="en-GB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B5CF5478-685F-4ABF-9E77-F1F29949B02B}"/>
                  </a:ext>
                </a:extLst>
              </p:cNvPr>
              <p:cNvSpPr/>
              <p:nvPr/>
            </p:nvSpPr>
            <p:spPr>
              <a:xfrm>
                <a:off x="6778466" y="4171307"/>
                <a:ext cx="5128007" cy="369332"/>
              </a:xfrm>
              <a:prstGeom prst="rect">
                <a:avLst/>
              </a:prstGeom>
              <a:solidFill>
                <a:srgbClr val="29A6FF">
                  <a:alpha val="50196"/>
                </a:srgbClr>
              </a:solidFill>
            </p:spPr>
            <p:txBody>
              <a:bodyPr wrap="none">
                <a:spAutoFit/>
              </a:bodyPr>
              <a:lstStyle/>
              <a:p>
                <a:r>
                  <a:rPr lang="en-GB" b="1" dirty="0" err="1">
                    <a:solidFill>
                      <a:sysClr val="windowText" lastClr="000000"/>
                    </a:solidFill>
                  </a:rPr>
                  <a:t>Não</a:t>
                </a:r>
                <a:r>
                  <a:rPr lang="en-GB" b="1" dirty="0">
                    <a:solidFill>
                      <a:sysClr val="windowText" lastClr="000000"/>
                    </a:solidFill>
                  </a:rPr>
                  <a:t>! </a:t>
                </a:r>
                <a:r>
                  <a:rPr lang="pt-PT" dirty="0">
                    <a:solidFill>
                      <a:sysClr val="windowText" lastClr="000000"/>
                    </a:solidFill>
                  </a:rPr>
                  <a:t>Nem todos os elementos são iguais</a:t>
                </a:r>
                <a:r>
                  <a:rPr lang="en-GB" dirty="0">
                    <a:solidFill>
                      <a:sysClr val="windowText" lastClr="000000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sub>
                    </m:sSub>
                    <m:r>
                      <a:rPr lang="pt-PT" b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GB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pt-PT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sub>
                    </m:sSub>
                  </m:oMath>
                </a14:m>
                <a:endParaRPr lang="en-GB" b="1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B5CF5478-685F-4ABF-9E77-F1F29949B0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466" y="4171307"/>
                <a:ext cx="5128007" cy="369332"/>
              </a:xfrm>
              <a:prstGeom prst="rect">
                <a:avLst/>
              </a:prstGeom>
              <a:blipFill>
                <a:blip r:embed="rId13"/>
                <a:stretch>
                  <a:fillRect l="-1070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BEF4531B-94A5-443F-935F-F066F8BE0679}"/>
                  </a:ext>
                </a:extLst>
              </p:cNvPr>
              <p:cNvSpPr/>
              <p:nvPr/>
            </p:nvSpPr>
            <p:spPr>
              <a:xfrm>
                <a:off x="7815737" y="4839966"/>
                <a:ext cx="4004045" cy="400110"/>
              </a:xfrm>
              <a:prstGeom prst="rect">
                <a:avLst/>
              </a:prstGeom>
              <a:solidFill>
                <a:srgbClr val="29A6FF">
                  <a:alpha val="50196"/>
                </a:srgbClr>
              </a:solidFill>
            </p:spPr>
            <p:txBody>
              <a:bodyPr wrap="square">
                <a:spAutoFit/>
              </a:bodyPr>
              <a:lstStyle/>
              <a:p>
                <a:r>
                  <a:rPr lang="en-GB" sz="2000" b="1" dirty="0">
                    <a:solidFill>
                      <a:sysClr val="windowText" lastClr="000000"/>
                    </a:solidFill>
                  </a:rPr>
                  <a:t>Sim! 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Mas </a:t>
                </a:r>
                <a:r>
                  <a:rPr lang="en-GB" sz="2000" dirty="0" err="1">
                    <a:solidFill>
                      <a:sysClr val="windowText" lastClr="000000"/>
                    </a:solidFill>
                  </a:rPr>
                  <a:t>só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se: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000" b="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pt-PT" sz="2000" b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……  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000" b="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pt-PT" sz="2000" b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……</a:t>
                </a:r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BEF4531B-94A5-443F-935F-F066F8BE06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5737" y="4839966"/>
                <a:ext cx="4004045" cy="400110"/>
              </a:xfrm>
              <a:prstGeom prst="rect">
                <a:avLst/>
              </a:prstGeom>
              <a:blipFill>
                <a:blip r:embed="rId14"/>
                <a:stretch>
                  <a:fillRect l="-1522" t="-9091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B4B6933B-8B74-4C91-9E89-899977223F01}"/>
                  </a:ext>
                </a:extLst>
              </p:cNvPr>
              <p:cNvSpPr/>
              <p:nvPr/>
            </p:nvSpPr>
            <p:spPr>
              <a:xfrm>
                <a:off x="3185025" y="5986957"/>
                <a:ext cx="7622176" cy="711259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000" dirty="0"/>
                  <a:t>  e 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000">
                        <a:latin typeface="Cambria Math" panose="02040503050406030204" pitchFamily="18" charset="0"/>
                      </a:rPr>
                      <m:t>ent</m:t>
                    </m:r>
                    <m:r>
                      <a:rPr lang="pt-PT" sz="2000">
                        <a:latin typeface="Cambria Math" panose="02040503050406030204" pitchFamily="18" charset="0"/>
                      </a:rPr>
                      <m:t>ã</m:t>
                    </m:r>
                    <m:r>
                      <m:rPr>
                        <m:sty m:val="p"/>
                      </m:rPr>
                      <a:rPr lang="pt-PT" sz="2000">
                        <a:latin typeface="Cambria Math" panose="02040503050406030204" pitchFamily="18" charset="0"/>
                      </a:rPr>
                      <m:t>o</m:t>
                    </m:r>
                    <m:r>
                      <a:rPr lang="pt-PT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sz="2000" b="1" dirty="0">
                    <a:solidFill>
                      <a:schemeClr val="tx1"/>
                    </a:solidFill>
                  </a:rPr>
                  <a:t>=</a:t>
                </a:r>
                <a:r>
                  <a:rPr lang="pt-PT" sz="2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pt-PT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PT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tângulo: Cantos Arredondados 38">
                <a:extLst>
                  <a:ext uri="{FF2B5EF4-FFF2-40B4-BE49-F238E27FC236}">
                    <a16:creationId xmlns:a16="http://schemas.microsoft.com/office/drawing/2014/main" id="{B4B6933B-8B74-4C91-9E89-899977223F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025" y="5986957"/>
                <a:ext cx="7622176" cy="711259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5615DADB-B0D3-41F0-A307-24B86ABAD9CE}"/>
              </a:ext>
            </a:extLst>
          </p:cNvPr>
          <p:cNvSpPr/>
          <p:nvPr/>
        </p:nvSpPr>
        <p:spPr>
          <a:xfrm>
            <a:off x="3817156" y="4391135"/>
            <a:ext cx="322765" cy="265711"/>
          </a:xfrm>
          <a:prstGeom prst="ellipse">
            <a:avLst/>
          </a:prstGeom>
          <a:noFill/>
          <a:ln w="381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8093068-D334-48AC-A72B-B5B8F9382E16}"/>
              </a:ext>
            </a:extLst>
          </p:cNvPr>
          <p:cNvSpPr/>
          <p:nvPr/>
        </p:nvSpPr>
        <p:spPr>
          <a:xfrm>
            <a:off x="5934617" y="4391135"/>
            <a:ext cx="322765" cy="265711"/>
          </a:xfrm>
          <a:prstGeom prst="ellipse">
            <a:avLst/>
          </a:prstGeom>
          <a:noFill/>
          <a:ln w="381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5789EB2-F3D5-4E4B-93F1-7DA2350BFFDF}"/>
              </a:ext>
            </a:extLst>
          </p:cNvPr>
          <p:cNvSpPr/>
          <p:nvPr/>
        </p:nvSpPr>
        <p:spPr>
          <a:xfrm>
            <a:off x="9924329" y="4782170"/>
            <a:ext cx="1774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C2B8E"/>
                </a:solidFill>
              </a:rPr>
              <a:t>1                  3</a:t>
            </a:r>
            <a:endParaRPr lang="en-GB" sz="2400" dirty="0">
              <a:solidFill>
                <a:srgbClr val="0C2B8E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12A064-568F-450B-96BD-171C3FF90299}"/>
              </a:ext>
            </a:extLst>
          </p:cNvPr>
          <p:cNvSpPr/>
          <p:nvPr/>
        </p:nvSpPr>
        <p:spPr>
          <a:xfrm>
            <a:off x="3817156" y="5107220"/>
            <a:ext cx="322765" cy="265711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C1957E1-4DBE-4188-9E85-FE8F6633E056}"/>
              </a:ext>
            </a:extLst>
          </p:cNvPr>
          <p:cNvSpPr/>
          <p:nvPr/>
        </p:nvSpPr>
        <p:spPr>
          <a:xfrm>
            <a:off x="5834137" y="5107220"/>
            <a:ext cx="843849" cy="297212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C646B9E-4B87-4762-A753-34229A8084CF}"/>
              </a:ext>
            </a:extLst>
          </p:cNvPr>
          <p:cNvSpPr/>
          <p:nvPr/>
        </p:nvSpPr>
        <p:spPr>
          <a:xfrm>
            <a:off x="4263921" y="4875787"/>
            <a:ext cx="322765" cy="265711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E8D1B0C-DD9D-4DB7-84C4-AC8BD1918F9C}"/>
              </a:ext>
            </a:extLst>
          </p:cNvPr>
          <p:cNvSpPr/>
          <p:nvPr/>
        </p:nvSpPr>
        <p:spPr>
          <a:xfrm>
            <a:off x="6573191" y="4814706"/>
            <a:ext cx="843849" cy="297212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94094870-FD70-4F50-921D-2A889C718716}"/>
              </a:ext>
            </a:extLst>
          </p:cNvPr>
          <p:cNvSpPr/>
          <p:nvPr/>
        </p:nvSpPr>
        <p:spPr>
          <a:xfrm>
            <a:off x="5789753" y="5628830"/>
            <a:ext cx="2410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 err="1">
                <a:ln w="9525">
                  <a:solidFill>
                    <a:srgbClr val="F25E4F"/>
                  </a:solidFill>
                  <a:prstDash val="solid"/>
                </a:ln>
              </a:rPr>
              <a:t>Notação</a:t>
            </a:r>
            <a:r>
              <a:rPr lang="en-GB" sz="2000" b="1" dirty="0">
                <a:ln w="9525">
                  <a:solidFill>
                    <a:srgbClr val="F25E4F"/>
                  </a:solidFill>
                  <a:prstDash val="solid"/>
                </a:ln>
              </a:rPr>
              <a:t> </a:t>
            </a:r>
            <a:r>
              <a:rPr lang="en-GB" sz="2000" b="1" dirty="0" err="1">
                <a:ln w="9525">
                  <a:solidFill>
                    <a:srgbClr val="F25E4F"/>
                  </a:solidFill>
                  <a:prstDash val="solid"/>
                </a:ln>
              </a:rPr>
              <a:t>Matemática</a:t>
            </a:r>
            <a:r>
              <a:rPr lang="en-GB" sz="2000" b="1" dirty="0">
                <a:ln w="9525">
                  <a:solidFill>
                    <a:srgbClr val="F25E4F"/>
                  </a:solidFill>
                  <a:prstDash val="solid"/>
                </a:ln>
              </a:rPr>
              <a:t>
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8A583D6E-13F7-44B2-BD3E-10E17C7FFEB3}"/>
              </a:ext>
            </a:extLst>
          </p:cNvPr>
          <p:cNvSpPr/>
          <p:nvPr/>
        </p:nvSpPr>
        <p:spPr>
          <a:xfrm>
            <a:off x="2472612" y="47588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err="1">
                <a:solidFill>
                  <a:srgbClr val="F25E4F"/>
                </a:solidFill>
              </a:rPr>
              <a:t>Duas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n-GB" sz="2400" b="1" dirty="0" err="1">
                <a:solidFill>
                  <a:srgbClr val="F25E4F"/>
                </a:solidFill>
              </a:rPr>
              <a:t>matrizes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n-GB" sz="2400" b="1" dirty="0" err="1">
                <a:solidFill>
                  <a:srgbClr val="F25E4F"/>
                </a:solidFill>
              </a:rPr>
              <a:t>são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n-GB" sz="2400" b="1" dirty="0" err="1">
                <a:solidFill>
                  <a:srgbClr val="F25E4F"/>
                </a:solidFill>
              </a:rPr>
              <a:t>iguais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se e </a:t>
            </a:r>
            <a:r>
              <a:rPr lang="en-GB" sz="2400" dirty="0" err="1">
                <a:solidFill>
                  <a:sysClr val="windowText" lastClr="000000"/>
                </a:solidFill>
              </a:rPr>
              <a:t>só</a:t>
            </a:r>
            <a:r>
              <a:rPr lang="en-GB" sz="2400" dirty="0">
                <a:solidFill>
                  <a:sysClr val="windowText" lastClr="000000"/>
                </a:solidFill>
              </a:rPr>
              <a:t> se: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ysClr val="windowText" lastClr="000000"/>
                </a:solidFill>
              </a:rPr>
              <a:t>Ambas são </a:t>
            </a:r>
            <a:r>
              <a:rPr lang="pt-PT" sz="2400" dirty="0">
                <a:solidFill>
                  <a:sysClr val="windowText" lastClr="000000"/>
                </a:solidFill>
              </a:rPr>
              <a:t>exatamente </a:t>
            </a:r>
            <a:r>
              <a:rPr lang="pt-PT" sz="2400" b="1" dirty="0">
                <a:solidFill>
                  <a:sysClr val="windowText" lastClr="000000"/>
                </a:solidFill>
              </a:rPr>
              <a:t>do mesmo tipo </a:t>
            </a:r>
            <a:r>
              <a:rPr lang="pt-PT" sz="2400" dirty="0">
                <a:solidFill>
                  <a:sysClr val="windowText" lastClr="000000"/>
                </a:solidFill>
              </a:rPr>
              <a:t>– o mesmo número de linhas e o mesmo número de colunas</a:t>
            </a:r>
            <a:r>
              <a:rPr lang="en-GB" sz="2400" dirty="0">
                <a:solidFill>
                  <a:sysClr val="windowText" lastClr="000000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64325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7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27" grpId="1"/>
      <p:bldP spid="31" grpId="0"/>
      <p:bldP spid="32" grpId="0"/>
      <p:bldP spid="32" grpId="1"/>
      <p:bldP spid="33" grpId="0"/>
      <p:bldP spid="33" grpId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9" grpId="0" animBg="1"/>
      <p:bldP spid="3" grpId="0" animBg="1"/>
      <p:bldP spid="3" grpId="1" animBg="1"/>
      <p:bldP spid="40" grpId="0" animBg="1"/>
      <p:bldP spid="40" grpId="1" animBg="1"/>
      <p:bldP spid="4" grpId="0"/>
      <p:bldP spid="4" grpId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37">
            <a:extLst>
              <a:ext uri="{FF2B5EF4-FFF2-40B4-BE49-F238E27FC236}">
                <a16:creationId xmlns:a16="http://schemas.microsoft.com/office/drawing/2014/main" id="{66D871C0-70EE-483A-A304-BABE9FC385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4</a:t>
            </a: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096007" y="225800"/>
            <a:ext cx="9859639" cy="2379307"/>
          </a:xfrm>
          <a:prstGeom prst="roundRect">
            <a:avLst>
              <a:gd name="adj" fmla="val 1117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22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D2F3B20D-85EB-4E99-BF35-608E4956E006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Iguais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5E6C8CE8-CAEE-4991-B73D-D55F2BE7754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Adição e Subtração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8" action="ppaction://hlinksldjump"/>
            <a:extLst>
              <a:ext uri="{FF2B5EF4-FFF2-40B4-BE49-F238E27FC236}">
                <a16:creationId xmlns:a16="http://schemas.microsoft.com/office/drawing/2014/main" id="{D22ECBC7-7283-4D32-8A8F-9DB5A0044FC4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pt-PT" b="1" dirty="0">
                <a:solidFill>
                  <a:schemeClr val="tx1"/>
                </a:solidFill>
              </a:rPr>
              <a:t>Propriedades da Adição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A9758397-5C06-447F-BD06-FE3B69C040F5}"/>
              </a:ext>
            </a:extLst>
          </p:cNvPr>
          <p:cNvSpPr/>
          <p:nvPr/>
        </p:nvSpPr>
        <p:spPr>
          <a:xfrm>
            <a:off x="2086676" y="2748527"/>
            <a:ext cx="9859639" cy="28080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AB22CED-A9BD-4BF5-A155-E33AAE5E0818}"/>
              </a:ext>
            </a:extLst>
          </p:cNvPr>
          <p:cNvSpPr/>
          <p:nvPr/>
        </p:nvSpPr>
        <p:spPr>
          <a:xfrm>
            <a:off x="2366301" y="2814980"/>
            <a:ext cx="2453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 err="1">
                <a:solidFill>
                  <a:srgbClr val="29A6FF"/>
                </a:solidFill>
              </a:rPr>
              <a:t>Mais</a:t>
            </a:r>
            <a:r>
              <a:rPr lang="en-GB" sz="2400" b="1" u="sng" dirty="0">
                <a:solidFill>
                  <a:srgbClr val="29A6FF"/>
                </a:solidFill>
              </a:rPr>
              <a:t> um </a:t>
            </a:r>
            <a:r>
              <a:rPr lang="en-GB" sz="2400" b="1" u="sng" dirty="0" err="1">
                <a:solidFill>
                  <a:srgbClr val="29A6FF"/>
                </a:solidFill>
              </a:rPr>
              <a:t>Exemplo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BDE3C45-20F7-4716-8976-B3AC5BD47F99}"/>
              </a:ext>
            </a:extLst>
          </p:cNvPr>
          <p:cNvSpPr/>
          <p:nvPr/>
        </p:nvSpPr>
        <p:spPr>
          <a:xfrm>
            <a:off x="2349284" y="3164482"/>
            <a:ext cx="8623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>
                <a:solidFill>
                  <a:sysClr val="windowText" lastClr="000000"/>
                </a:solidFill>
              </a:rPr>
              <a:t>Determina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os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valores</a:t>
            </a:r>
            <a:r>
              <a:rPr lang="en-GB" sz="2400" dirty="0">
                <a:solidFill>
                  <a:sysClr val="windowText" lastClr="000000"/>
                </a:solidFill>
              </a:rPr>
              <a:t> de </a:t>
            </a:r>
            <a:r>
              <a:rPr lang="en-GB" sz="2400" dirty="0">
                <a:solidFill>
                  <a:sysClr val="windowText" lastClr="000000"/>
                </a:solidFill>
                <a:latin typeface="Cambria Math" panose="02040503050406030204" pitchFamily="18" charset="0"/>
              </a:rPr>
              <a:t>𝑥, 𝑦, 𝑧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pt-PT" sz="2400" dirty="0">
                <a:solidFill>
                  <a:sysClr val="windowText" lastClr="000000"/>
                </a:solidFill>
              </a:rPr>
              <a:t>que satisfazem a igualdade matricial</a:t>
            </a:r>
            <a:r>
              <a:rPr lang="en-GB" sz="2400" dirty="0">
                <a:solidFill>
                  <a:sysClr val="windowText" lastClr="000000"/>
                </a:solidFill>
              </a:rPr>
              <a:t>: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DDECB518-42B0-43B8-9D4C-80DD6E9AA727}"/>
                  </a:ext>
                </a:extLst>
              </p:cNvPr>
              <p:cNvSpPr/>
              <p:nvPr/>
            </p:nvSpPr>
            <p:spPr>
              <a:xfrm>
                <a:off x="2349284" y="3928900"/>
                <a:ext cx="4884863" cy="7816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sz="2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i="1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DDECB518-42B0-43B8-9D4C-80DD6E9AA7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284" y="3928900"/>
                <a:ext cx="4884863" cy="78168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6E665187-ABFA-4ABB-864A-17D2BA85FEDB}"/>
                  </a:ext>
                </a:extLst>
              </p:cNvPr>
              <p:cNvSpPr/>
              <p:nvPr/>
            </p:nvSpPr>
            <p:spPr>
              <a:xfrm>
                <a:off x="7093064" y="3453803"/>
                <a:ext cx="2693366" cy="1757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i="1" smtClean="0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pt-PT" sz="2400" i="1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2400" i="1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pt-PT" sz="2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pt-PT" sz="2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t-PT" sz="240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pt-PT" sz="2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pt-PT" sz="24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pt-PT" sz="24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+2=</m:t>
                                      </m:r>
                                      <m:r>
                                        <a:rPr lang="pt-PT" sz="2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6E665187-ABFA-4ABB-864A-17D2BA85FE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064" y="3453803"/>
                <a:ext cx="2693366" cy="175714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FFBA83F3-5B5C-4EF5-ADE2-1D50027AFFB9}"/>
                  </a:ext>
                </a:extLst>
              </p:cNvPr>
              <p:cNvSpPr/>
              <p:nvPr/>
            </p:nvSpPr>
            <p:spPr>
              <a:xfrm>
                <a:off x="2349284" y="3928900"/>
                <a:ext cx="4884863" cy="7816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4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pt-PT" sz="24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pt-PT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4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PT" sz="2400" b="0" i="1" smtClean="0">
                                    <a:solidFill>
                                      <a:srgbClr val="F25E4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pt-PT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pt-PT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4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sz="24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4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pt-PT" sz="24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FFBA83F3-5B5C-4EF5-ADE2-1D50027AFF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284" y="3928900"/>
                <a:ext cx="4884863" cy="7816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xão reta 4">
            <a:extLst>
              <a:ext uri="{FF2B5EF4-FFF2-40B4-BE49-F238E27FC236}">
                <a16:creationId xmlns:a16="http://schemas.microsoft.com/office/drawing/2014/main" id="{B03173DE-31A6-4DDA-9642-3274DBDD9F9B}"/>
              </a:ext>
            </a:extLst>
          </p:cNvPr>
          <p:cNvCxnSpPr/>
          <p:nvPr/>
        </p:nvCxnSpPr>
        <p:spPr>
          <a:xfrm flipV="1">
            <a:off x="8314142" y="4391689"/>
            <a:ext cx="251209" cy="231112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xão reta 48">
            <a:extLst>
              <a:ext uri="{FF2B5EF4-FFF2-40B4-BE49-F238E27FC236}">
                <a16:creationId xmlns:a16="http://schemas.microsoft.com/office/drawing/2014/main" id="{7DD9AABD-D106-46AB-B099-872045A54C01}"/>
              </a:ext>
            </a:extLst>
          </p:cNvPr>
          <p:cNvCxnSpPr/>
          <p:nvPr/>
        </p:nvCxnSpPr>
        <p:spPr>
          <a:xfrm flipV="1">
            <a:off x="9359686" y="4408898"/>
            <a:ext cx="251209" cy="231112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97955598-168A-4952-B884-A5B3BC7B28F3}"/>
                  </a:ext>
                </a:extLst>
              </p:cNvPr>
              <p:cNvSpPr/>
              <p:nvPr/>
            </p:nvSpPr>
            <p:spPr>
              <a:xfrm>
                <a:off x="9685183" y="3587813"/>
                <a:ext cx="1840889" cy="14638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pt-PT" sz="24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400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sz="2400" b="0" i="1" smtClean="0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pt-PT" sz="24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pt-PT" sz="2400" b="0" i="1" smtClean="0">
                                          <a:solidFill>
                                            <a:srgbClr val="F25E4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pt-PT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pt-PT" sz="24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sz="2400" i="1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pt-PT" sz="24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pt-PT" sz="2400" i="1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pt-PT" sz="2400" i="1">
                                          <a:solidFill>
                                            <a:schemeClr val="accent6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t-PT" sz="240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pt-PT" sz="24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pt-PT" sz="2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Retângulo 5">
                <a:extLst>
                  <a:ext uri="{FF2B5EF4-FFF2-40B4-BE49-F238E27FC236}">
                    <a16:creationId xmlns:a16="http://schemas.microsoft.com/office/drawing/2014/main" id="{97955598-168A-4952-B884-A5B3BC7B28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183" y="3587813"/>
                <a:ext cx="1840889" cy="146386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6751BE5B-8B5D-4D9A-B9AB-0F84A459E706}"/>
                  </a:ext>
                </a:extLst>
              </p:cNvPr>
              <p:cNvSpPr/>
              <p:nvPr/>
            </p:nvSpPr>
            <p:spPr>
              <a:xfrm>
                <a:off x="2528779" y="4765322"/>
                <a:ext cx="438479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Solução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  <m:r>
                      <a:rPr lang="en-GB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e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pt-PT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 </a:t>
                </a:r>
                <a:endParaRPr lang="en-GB" sz="2400" dirty="0"/>
              </a:p>
            </p:txBody>
          </p:sp>
        </mc:Choice>
        <mc:Fallback xmlns="">
          <p:sp>
            <p:nvSpPr>
              <p:cNvPr id="7" name="Retângulo 6">
                <a:extLst>
                  <a:ext uri="{FF2B5EF4-FFF2-40B4-BE49-F238E27FC236}">
                    <a16:creationId xmlns:a16="http://schemas.microsoft.com/office/drawing/2014/main" id="{6751BE5B-8B5D-4D9A-B9AB-0F84A459E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779" y="4765322"/>
                <a:ext cx="4384790" cy="461665"/>
              </a:xfrm>
              <a:prstGeom prst="rect">
                <a:avLst/>
              </a:prstGeom>
              <a:blipFill>
                <a:blip r:embed="rId13"/>
                <a:stretch>
                  <a:fillRect l="-2225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tângulo 50">
            <a:extLst>
              <a:ext uri="{FF2B5EF4-FFF2-40B4-BE49-F238E27FC236}">
                <a16:creationId xmlns:a16="http://schemas.microsoft.com/office/drawing/2014/main" id="{D5883D53-4405-4E1D-907C-458A8132F18F}"/>
              </a:ext>
            </a:extLst>
          </p:cNvPr>
          <p:cNvSpPr/>
          <p:nvPr/>
        </p:nvSpPr>
        <p:spPr>
          <a:xfrm>
            <a:off x="2405570" y="5203311"/>
            <a:ext cx="5806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29A6FF"/>
                </a:solidFill>
              </a:rPr>
              <a:t>(</a:t>
            </a:r>
            <a:r>
              <a:rPr lang="pt-PT" b="1" dirty="0">
                <a:solidFill>
                  <a:srgbClr val="29A6FF"/>
                </a:solidFill>
              </a:rPr>
              <a:t>Clica</a:t>
            </a:r>
            <a:r>
              <a:rPr lang="en-GB" dirty="0">
                <a:solidFill>
                  <a:srgbClr val="29A6FF"/>
                </a:solidFill>
              </a:rPr>
              <a:t> </a:t>
            </a:r>
            <a:r>
              <a:rPr lang="pt-PT" dirty="0">
                <a:solidFill>
                  <a:srgbClr val="29A6FF"/>
                </a:solidFill>
              </a:rPr>
              <a:t>sobre a igualdade para veres a proposta de resolução</a:t>
            </a:r>
            <a:r>
              <a:rPr lang="en-GB" dirty="0">
                <a:solidFill>
                  <a:srgbClr val="29A6FF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: Cantos Arredondados 51">
                <a:extLst>
                  <a:ext uri="{FF2B5EF4-FFF2-40B4-BE49-F238E27FC236}">
                    <a16:creationId xmlns:a16="http://schemas.microsoft.com/office/drawing/2014/main" id="{70AF6BF2-9D49-415C-83D0-8C8EE1D55699}"/>
                  </a:ext>
                </a:extLst>
              </p:cNvPr>
              <p:cNvSpPr/>
              <p:nvPr/>
            </p:nvSpPr>
            <p:spPr>
              <a:xfrm>
                <a:off x="3185025" y="5986957"/>
                <a:ext cx="7622176" cy="711259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 e 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ent</m:t>
                    </m:r>
                    <m:r>
                      <a:rPr lang="pt-PT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ã</m:t>
                    </m:r>
                    <m:r>
                      <m:rPr>
                        <m:sty m:val="p"/>
                      </m:rPr>
                      <a:rPr lang="pt-PT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o</m:t>
                    </m:r>
                    <m:r>
                      <a:rPr lang="pt-PT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sz="2000" b="1" dirty="0">
                    <a:solidFill>
                      <a:schemeClr val="tx1"/>
                    </a:solidFill>
                  </a:rPr>
                  <a:t>=</a:t>
                </a:r>
                <a:r>
                  <a:rPr lang="pt-PT" sz="2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pt-PT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PT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etângulo: Cantos Arredondados 51">
                <a:extLst>
                  <a:ext uri="{FF2B5EF4-FFF2-40B4-BE49-F238E27FC236}">
                    <a16:creationId xmlns:a16="http://schemas.microsoft.com/office/drawing/2014/main" id="{70AF6BF2-9D49-415C-83D0-8C8EE1D556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025" y="5986957"/>
                <a:ext cx="7622176" cy="711259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tângulo 52">
            <a:extLst>
              <a:ext uri="{FF2B5EF4-FFF2-40B4-BE49-F238E27FC236}">
                <a16:creationId xmlns:a16="http://schemas.microsoft.com/office/drawing/2014/main" id="{82852AD4-8BED-4556-AF77-E4F9D7EBD152}"/>
              </a:ext>
            </a:extLst>
          </p:cNvPr>
          <p:cNvSpPr/>
          <p:nvPr/>
        </p:nvSpPr>
        <p:spPr>
          <a:xfrm>
            <a:off x="5789753" y="5628830"/>
            <a:ext cx="2410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 err="1">
                <a:ln w="9525">
                  <a:solidFill>
                    <a:srgbClr val="F25E4F"/>
                  </a:solidFill>
                  <a:prstDash val="solid"/>
                </a:ln>
              </a:rPr>
              <a:t>Notação</a:t>
            </a:r>
            <a:r>
              <a:rPr lang="en-GB" sz="2000" b="1" dirty="0">
                <a:ln w="9525">
                  <a:solidFill>
                    <a:srgbClr val="F25E4F"/>
                  </a:solidFill>
                  <a:prstDash val="solid"/>
                </a:ln>
              </a:rPr>
              <a:t> </a:t>
            </a:r>
            <a:r>
              <a:rPr lang="en-GB" sz="2000" b="1" dirty="0" err="1">
                <a:ln w="9525">
                  <a:solidFill>
                    <a:srgbClr val="F25E4F"/>
                  </a:solidFill>
                  <a:prstDash val="solid"/>
                </a:ln>
              </a:rPr>
              <a:t>Matemática</a:t>
            </a:r>
            <a:endParaRPr lang="en-GB" sz="2000" b="1" dirty="0">
              <a:ln w="9525">
                <a:solidFill>
                  <a:srgbClr val="F25E4F"/>
                </a:solidFill>
                <a:prstDash val="solid"/>
              </a:ln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0F096FCC-319E-4533-9E35-F81D711851F1}"/>
              </a:ext>
            </a:extLst>
          </p:cNvPr>
          <p:cNvSpPr/>
          <p:nvPr/>
        </p:nvSpPr>
        <p:spPr>
          <a:xfrm>
            <a:off x="2472612" y="1621639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ysClr val="windowText" lastClr="000000"/>
                </a:solidFill>
              </a:rPr>
              <a:t>Todos os seus elementos homólogos são iguais </a:t>
            </a:r>
            <a:r>
              <a:rPr lang="en-GB" sz="2400" dirty="0">
                <a:solidFill>
                  <a:sysClr val="windowText" lastClr="000000"/>
                </a:solidFill>
              </a:rPr>
              <a:t> - </a:t>
            </a:r>
            <a:r>
              <a:rPr lang="en-GB" sz="2400" dirty="0" err="1">
                <a:solidFill>
                  <a:sysClr val="windowText" lastClr="000000"/>
                </a:solidFill>
              </a:rPr>
              <a:t>possuem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pt-PT" sz="2400" dirty="0">
                <a:solidFill>
                  <a:sysClr val="windowText" lastClr="000000"/>
                </a:solidFill>
              </a:rPr>
              <a:t>os mesmos números (ou expressões) nas mesmas posições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0CE7BB91-253F-4107-A6BA-79A095B4FB7C}"/>
              </a:ext>
            </a:extLst>
          </p:cNvPr>
          <p:cNvSpPr/>
          <p:nvPr/>
        </p:nvSpPr>
        <p:spPr>
          <a:xfrm>
            <a:off x="2472612" y="47588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err="1">
                <a:solidFill>
                  <a:srgbClr val="F25E4F"/>
                </a:solidFill>
              </a:rPr>
              <a:t>Duas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n-GB" sz="2400" b="1" dirty="0" err="1">
                <a:solidFill>
                  <a:srgbClr val="F25E4F"/>
                </a:solidFill>
              </a:rPr>
              <a:t>matrizes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n-GB" sz="2400" b="1" dirty="0" err="1">
                <a:solidFill>
                  <a:srgbClr val="F25E4F"/>
                </a:solidFill>
              </a:rPr>
              <a:t>são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n-GB" sz="2400" b="1" dirty="0" err="1">
                <a:solidFill>
                  <a:srgbClr val="F25E4F"/>
                </a:solidFill>
              </a:rPr>
              <a:t>iguais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se e </a:t>
            </a:r>
            <a:r>
              <a:rPr lang="en-GB" sz="2400" dirty="0" err="1">
                <a:solidFill>
                  <a:sysClr val="windowText" lastClr="000000"/>
                </a:solidFill>
              </a:rPr>
              <a:t>só</a:t>
            </a:r>
            <a:r>
              <a:rPr lang="en-GB" sz="2400" dirty="0">
                <a:solidFill>
                  <a:sysClr val="windowText" lastClr="000000"/>
                </a:solidFill>
              </a:rPr>
              <a:t> se: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400" b="1" dirty="0">
                <a:solidFill>
                  <a:sysClr val="windowText" lastClr="000000"/>
                </a:solidFill>
              </a:rPr>
              <a:t>Ambas são </a:t>
            </a:r>
            <a:r>
              <a:rPr lang="pt-PT" sz="2400" dirty="0">
                <a:solidFill>
                  <a:sysClr val="windowText" lastClr="000000"/>
                </a:solidFill>
              </a:rPr>
              <a:t>exatamente </a:t>
            </a:r>
            <a:r>
              <a:rPr lang="pt-PT" sz="2400" b="1" dirty="0">
                <a:solidFill>
                  <a:sysClr val="windowText" lastClr="000000"/>
                </a:solidFill>
              </a:rPr>
              <a:t>do mesmo tipo </a:t>
            </a:r>
            <a:r>
              <a:rPr lang="pt-PT" sz="2400" dirty="0">
                <a:solidFill>
                  <a:sysClr val="windowText" lastClr="000000"/>
                </a:solidFill>
              </a:rPr>
              <a:t>– o mesmo número de linhas e o mesmo número de colunas</a:t>
            </a:r>
            <a:r>
              <a:rPr lang="en-GB" sz="2400" dirty="0">
                <a:solidFill>
                  <a:sysClr val="windowText" lastClr="000000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8666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1" grpId="0"/>
      <p:bldP spid="37" grpId="0"/>
      <p:bldP spid="45" grpId="0"/>
      <p:bldP spid="47" grpId="0"/>
      <p:bldP spid="6" grpId="0"/>
      <p:bldP spid="7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4</a:t>
            </a:r>
          </a:p>
        </p:txBody>
      </p:sp>
      <p:sp>
        <p:nvSpPr>
          <p:cNvPr id="44" name="Retângulo: Cantos Arredondados 43">
            <a:hlinkClick r:id="rId6" action="ppaction://hlinksldjump"/>
            <a:extLst>
              <a:ext uri="{FF2B5EF4-FFF2-40B4-BE49-F238E27FC236}">
                <a16:creationId xmlns:a16="http://schemas.microsoft.com/office/drawing/2014/main" id="{6B5B0065-5269-414F-9B90-9B68AFA5E31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Iguais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7" action="ppaction://hlinksldjump"/>
            <a:extLst>
              <a:ext uri="{FF2B5EF4-FFF2-40B4-BE49-F238E27FC236}">
                <a16:creationId xmlns:a16="http://schemas.microsoft.com/office/drawing/2014/main" id="{6AE8A416-D5DE-421E-91AC-36CC78A0420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Adição e Subtração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rId8" action="ppaction://hlinksldjump"/>
            <a:extLst>
              <a:ext uri="{FF2B5EF4-FFF2-40B4-BE49-F238E27FC236}">
                <a16:creationId xmlns:a16="http://schemas.microsoft.com/office/drawing/2014/main" id="{7AB44D5F-864F-461D-994E-DBCABD5E2A5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pt-PT" b="1" dirty="0">
                <a:solidFill>
                  <a:schemeClr val="tx1"/>
                </a:solidFill>
              </a:rPr>
              <a:t>Propriedades da Adição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ED1CFBEC-F911-42A8-BA13-97D4F99CDB3F}"/>
              </a:ext>
            </a:extLst>
          </p:cNvPr>
          <p:cNvSpPr/>
          <p:nvPr/>
        </p:nvSpPr>
        <p:spPr>
          <a:xfrm>
            <a:off x="2096007" y="225800"/>
            <a:ext cx="9859639" cy="2379307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D3CF3B36-07EA-4E00-B083-356EDEF30A16}"/>
              </a:ext>
            </a:extLst>
          </p:cNvPr>
          <p:cNvSpPr/>
          <p:nvPr/>
        </p:nvSpPr>
        <p:spPr>
          <a:xfrm>
            <a:off x="2472612" y="47588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err="1">
                <a:solidFill>
                  <a:srgbClr val="F25E4F"/>
                </a:solidFill>
              </a:rPr>
              <a:t>Adição</a:t>
            </a:r>
            <a:r>
              <a:rPr lang="en-GB" sz="2400" b="1" dirty="0">
                <a:solidFill>
                  <a:srgbClr val="F25E4F"/>
                </a:solidFill>
              </a:rPr>
              <a:t> de </a:t>
            </a:r>
            <a:r>
              <a:rPr lang="en-GB" sz="2400" b="1" dirty="0" err="1">
                <a:solidFill>
                  <a:srgbClr val="F25E4F"/>
                </a:solidFill>
              </a:rPr>
              <a:t>Matrizes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ou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rgbClr val="F25E4F"/>
                </a:solidFill>
              </a:rPr>
              <a:t>Subtração</a:t>
            </a:r>
            <a:r>
              <a:rPr lang="en-GB" sz="2400" b="1" dirty="0">
                <a:solidFill>
                  <a:srgbClr val="F25E4F"/>
                </a:solidFill>
              </a:rPr>
              <a:t> 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ysClr val="windowText" lastClr="000000"/>
                </a:solidFill>
              </a:rPr>
              <a:t>é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possível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pt-PT" sz="2400" dirty="0">
                <a:solidFill>
                  <a:sysClr val="windowText" lastClr="000000"/>
                </a:solidFill>
              </a:rPr>
              <a:t>se, e só se, as matrizes são exatamente do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mesmo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tipo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– </a:t>
            </a:r>
            <a:r>
              <a:rPr lang="pt-PT" sz="2400" dirty="0">
                <a:solidFill>
                  <a:sysClr val="windowText" lastClr="000000"/>
                </a:solidFill>
              </a:rPr>
              <a:t> mesmo número de linhas e o mesmo número de colunas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4</a:t>
            </a:r>
          </a:p>
        </p:txBody>
      </p:sp>
      <p:sp>
        <p:nvSpPr>
          <p:cNvPr id="44" name="Retângulo: Cantos Arredondados 43">
            <a:hlinkClick r:id="rId6" action="ppaction://hlinksldjump"/>
            <a:extLst>
              <a:ext uri="{FF2B5EF4-FFF2-40B4-BE49-F238E27FC236}">
                <a16:creationId xmlns:a16="http://schemas.microsoft.com/office/drawing/2014/main" id="{6B5B0065-5269-414F-9B90-9B68AFA5E31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Iguais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7" action="ppaction://hlinksldjump"/>
            <a:extLst>
              <a:ext uri="{FF2B5EF4-FFF2-40B4-BE49-F238E27FC236}">
                <a16:creationId xmlns:a16="http://schemas.microsoft.com/office/drawing/2014/main" id="{6AE8A416-D5DE-421E-91AC-36CC78A0420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Adição e Subtração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rId8" action="ppaction://hlinksldjump"/>
            <a:extLst>
              <a:ext uri="{FF2B5EF4-FFF2-40B4-BE49-F238E27FC236}">
                <a16:creationId xmlns:a16="http://schemas.microsoft.com/office/drawing/2014/main" id="{7AB44D5F-864F-461D-994E-DBCABD5E2A5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pt-PT" b="1" dirty="0">
                <a:solidFill>
                  <a:schemeClr val="tx1"/>
                </a:solidFill>
              </a:rPr>
              <a:t>Propriedades da Adição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ED1CFBEC-F911-42A8-BA13-97D4F99CDB3F}"/>
              </a:ext>
            </a:extLst>
          </p:cNvPr>
          <p:cNvSpPr/>
          <p:nvPr/>
        </p:nvSpPr>
        <p:spPr>
          <a:xfrm>
            <a:off x="2096007" y="225800"/>
            <a:ext cx="9859639" cy="2379307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D3CF3B36-07EA-4E00-B083-356EDEF30A16}"/>
              </a:ext>
            </a:extLst>
          </p:cNvPr>
          <p:cNvSpPr/>
          <p:nvPr/>
        </p:nvSpPr>
        <p:spPr>
          <a:xfrm>
            <a:off x="2472612" y="16625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ysClr val="windowText" lastClr="000000"/>
                </a:solidFill>
              </a:rPr>
              <a:t>faz</a:t>
            </a:r>
            <a:r>
              <a:rPr lang="en-GB" sz="2400" dirty="0">
                <a:solidFill>
                  <a:sysClr val="windowText" lastClr="000000"/>
                </a:solidFill>
              </a:rPr>
              <a:t>-se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pt-PT" sz="2400" b="1" dirty="0">
                <a:solidFill>
                  <a:sysClr val="windowText" lastClr="000000"/>
                </a:solidFill>
              </a:rPr>
              <a:t>adicionando</a:t>
            </a:r>
            <a:r>
              <a:rPr lang="pt-PT" sz="2400" dirty="0">
                <a:solidFill>
                  <a:sysClr val="windowText" lastClr="000000"/>
                </a:solidFill>
              </a:rPr>
              <a:t> ou </a:t>
            </a:r>
            <a:r>
              <a:rPr lang="pt-PT" sz="2400" b="1" dirty="0">
                <a:solidFill>
                  <a:sysClr val="windowText" lastClr="000000"/>
                </a:solidFill>
              </a:rPr>
              <a:t>subtraindo</a:t>
            </a:r>
            <a:r>
              <a:rPr lang="pt-PT" sz="2400" dirty="0">
                <a:solidFill>
                  <a:sysClr val="windowText" lastClr="000000"/>
                </a:solidFill>
              </a:rPr>
              <a:t> </a:t>
            </a:r>
            <a:r>
              <a:rPr lang="pt-PT" sz="2400" b="1" dirty="0">
                <a:solidFill>
                  <a:sysClr val="windowText" lastClr="000000"/>
                </a:solidFill>
              </a:rPr>
              <a:t>todos os elementos homólogos </a:t>
            </a:r>
            <a:r>
              <a:rPr lang="en-GB" sz="2400" dirty="0">
                <a:solidFill>
                  <a:sysClr val="windowText" lastClr="000000"/>
                </a:solidFill>
              </a:rPr>
              <a:t>- </a:t>
            </a:r>
            <a:r>
              <a:rPr lang="en-GB" sz="2400" dirty="0" err="1">
                <a:solidFill>
                  <a:sysClr val="windowText" lastClr="000000"/>
                </a:solidFill>
              </a:rPr>
              <a:t>números</a:t>
            </a:r>
            <a:r>
              <a:rPr lang="en-GB" sz="2400" dirty="0">
                <a:solidFill>
                  <a:sysClr val="windowText" lastClr="000000"/>
                </a:solidFill>
              </a:rPr>
              <a:t> (</a:t>
            </a:r>
            <a:r>
              <a:rPr lang="en-GB" sz="2400" dirty="0" err="1">
                <a:solidFill>
                  <a:sysClr val="windowText" lastClr="000000"/>
                </a:solidFill>
              </a:rPr>
              <a:t>ou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expressões</a:t>
            </a:r>
            <a:r>
              <a:rPr lang="en-GB" sz="2400" dirty="0">
                <a:solidFill>
                  <a:sysClr val="windowText" lastClr="000000"/>
                </a:solidFill>
              </a:rPr>
              <a:t>) </a:t>
            </a:r>
            <a:r>
              <a:rPr lang="en-GB" sz="2400" dirty="0" err="1">
                <a:solidFill>
                  <a:sysClr val="windowText" lastClr="000000"/>
                </a:solidFill>
              </a:rPr>
              <a:t>nas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mesmas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posições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0DEED8F-5F2F-4F6A-BB96-E4043AB3FB96}"/>
              </a:ext>
            </a:extLst>
          </p:cNvPr>
          <p:cNvSpPr/>
          <p:nvPr/>
        </p:nvSpPr>
        <p:spPr>
          <a:xfrm>
            <a:off x="2472612" y="47588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err="1">
                <a:solidFill>
                  <a:srgbClr val="F25E4F"/>
                </a:solidFill>
              </a:rPr>
              <a:t>Adição</a:t>
            </a:r>
            <a:r>
              <a:rPr lang="en-GB" sz="2400" b="1" dirty="0">
                <a:solidFill>
                  <a:srgbClr val="F25E4F"/>
                </a:solidFill>
              </a:rPr>
              <a:t> de </a:t>
            </a:r>
            <a:r>
              <a:rPr lang="en-GB" sz="2400" b="1" dirty="0" err="1">
                <a:solidFill>
                  <a:srgbClr val="F25E4F"/>
                </a:solidFill>
              </a:rPr>
              <a:t>Matrizes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ou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rgbClr val="F25E4F"/>
                </a:solidFill>
              </a:rPr>
              <a:t>Subtração</a:t>
            </a:r>
            <a:r>
              <a:rPr lang="en-GB" sz="2400" b="1" dirty="0">
                <a:solidFill>
                  <a:srgbClr val="F25E4F"/>
                </a:solidFill>
              </a:rPr>
              <a:t> 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ysClr val="windowText" lastClr="000000"/>
                </a:solidFill>
              </a:rPr>
              <a:t>é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possível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pt-PT" sz="2400" dirty="0">
                <a:solidFill>
                  <a:sysClr val="windowText" lastClr="000000"/>
                </a:solidFill>
              </a:rPr>
              <a:t>se, e só se, as matrizes são exatamente do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mesmo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tipo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– </a:t>
            </a:r>
            <a:r>
              <a:rPr lang="pt-PT" sz="2400" dirty="0">
                <a:solidFill>
                  <a:sysClr val="windowText" lastClr="000000"/>
                </a:solidFill>
              </a:rPr>
              <a:t> mesmo número de linhas e o mesmo número de colunas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629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53448674-968E-4086-B856-692512597307}"/>
              </a:ext>
            </a:extLst>
          </p:cNvPr>
          <p:cNvSpPr/>
          <p:nvPr/>
        </p:nvSpPr>
        <p:spPr>
          <a:xfrm>
            <a:off x="2096007" y="225800"/>
            <a:ext cx="9859639" cy="2379307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9EBCCB82-5997-4E43-8AEE-E4B5F53A3E0A}"/>
              </a:ext>
            </a:extLst>
          </p:cNvPr>
          <p:cNvSpPr/>
          <p:nvPr/>
        </p:nvSpPr>
        <p:spPr>
          <a:xfrm>
            <a:off x="2472612" y="16625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ysClr val="windowText" lastClr="000000"/>
                </a:solidFill>
              </a:rPr>
              <a:t>faz</a:t>
            </a:r>
            <a:r>
              <a:rPr lang="en-GB" sz="2400" dirty="0">
                <a:solidFill>
                  <a:sysClr val="windowText" lastClr="000000"/>
                </a:solidFill>
              </a:rPr>
              <a:t>-se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pt-PT" sz="2400" b="1" dirty="0">
                <a:solidFill>
                  <a:sysClr val="windowText" lastClr="000000"/>
                </a:solidFill>
              </a:rPr>
              <a:t>adicionando</a:t>
            </a:r>
            <a:r>
              <a:rPr lang="pt-PT" sz="2400" dirty="0">
                <a:solidFill>
                  <a:sysClr val="windowText" lastClr="000000"/>
                </a:solidFill>
              </a:rPr>
              <a:t> ou </a:t>
            </a:r>
            <a:r>
              <a:rPr lang="pt-PT" sz="2400" b="1" dirty="0">
                <a:solidFill>
                  <a:sysClr val="windowText" lastClr="000000"/>
                </a:solidFill>
              </a:rPr>
              <a:t>subtraindo</a:t>
            </a:r>
            <a:r>
              <a:rPr lang="pt-PT" sz="2400" dirty="0">
                <a:solidFill>
                  <a:sysClr val="windowText" lastClr="000000"/>
                </a:solidFill>
              </a:rPr>
              <a:t> </a:t>
            </a:r>
            <a:r>
              <a:rPr lang="pt-PT" sz="2400" b="1" dirty="0">
                <a:solidFill>
                  <a:sysClr val="windowText" lastClr="000000"/>
                </a:solidFill>
              </a:rPr>
              <a:t>todos os elementos homólogos </a:t>
            </a:r>
            <a:r>
              <a:rPr lang="en-GB" sz="2400" dirty="0">
                <a:solidFill>
                  <a:sysClr val="windowText" lastClr="000000"/>
                </a:solidFill>
              </a:rPr>
              <a:t>- numbers (or expressions) in the same positions.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2C06E964-94A4-4551-ADAE-9D9785475D7C}"/>
              </a:ext>
            </a:extLst>
          </p:cNvPr>
          <p:cNvSpPr/>
          <p:nvPr/>
        </p:nvSpPr>
        <p:spPr>
          <a:xfrm>
            <a:off x="2472612" y="47588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 err="1">
                <a:solidFill>
                  <a:srgbClr val="F25E4F"/>
                </a:solidFill>
              </a:rPr>
              <a:t>Adição</a:t>
            </a:r>
            <a:r>
              <a:rPr lang="en-GB" sz="2400" b="1" dirty="0">
                <a:solidFill>
                  <a:srgbClr val="F25E4F"/>
                </a:solidFill>
              </a:rPr>
              <a:t> de </a:t>
            </a:r>
            <a:r>
              <a:rPr lang="en-GB" sz="2400" b="1" dirty="0" err="1">
                <a:solidFill>
                  <a:srgbClr val="F25E4F"/>
                </a:solidFill>
              </a:rPr>
              <a:t>Matrizes</a:t>
            </a:r>
            <a:r>
              <a:rPr lang="en-GB" sz="2400" b="1" dirty="0">
                <a:solidFill>
                  <a:srgbClr val="F25E4F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ou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rgbClr val="F25E4F"/>
                </a:solidFill>
              </a:rPr>
              <a:t>Subtração</a:t>
            </a:r>
            <a:r>
              <a:rPr lang="en-GB" sz="2400" b="1" dirty="0">
                <a:solidFill>
                  <a:srgbClr val="F25E4F"/>
                </a:solidFill>
              </a:rPr>
              <a:t> 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ysClr val="windowText" lastClr="000000"/>
                </a:solidFill>
              </a:rPr>
              <a:t>é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possível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pt-PT" sz="2400" dirty="0">
                <a:solidFill>
                  <a:sysClr val="windowText" lastClr="000000"/>
                </a:solidFill>
              </a:rPr>
              <a:t>se, e só se, as matrizes são exatamente do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mesmo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tipo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dirty="0">
                <a:solidFill>
                  <a:sysClr val="windowText" lastClr="000000"/>
                </a:solidFill>
              </a:rPr>
              <a:t>– </a:t>
            </a:r>
            <a:r>
              <a:rPr lang="pt-PT" sz="2400" dirty="0">
                <a:solidFill>
                  <a:sysClr val="windowText" lastClr="000000"/>
                </a:solidFill>
              </a:rPr>
              <a:t> mesmo número de linhas e o mesmo número de colunas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4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4</a:t>
            </a:r>
          </a:p>
        </p:txBody>
      </p:sp>
      <p:sp>
        <p:nvSpPr>
          <p:cNvPr id="44" name="Retângulo: Cantos Arredondados 43">
            <a:hlinkClick r:id="rId6" action="ppaction://hlinksldjump"/>
            <a:extLst>
              <a:ext uri="{FF2B5EF4-FFF2-40B4-BE49-F238E27FC236}">
                <a16:creationId xmlns:a16="http://schemas.microsoft.com/office/drawing/2014/main" id="{6B5B0065-5269-414F-9B90-9B68AFA5E31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Iguais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7" action="ppaction://hlinksldjump"/>
            <a:extLst>
              <a:ext uri="{FF2B5EF4-FFF2-40B4-BE49-F238E27FC236}">
                <a16:creationId xmlns:a16="http://schemas.microsoft.com/office/drawing/2014/main" id="{6AE8A416-D5DE-421E-91AC-36CC78A0420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Adição e Subtração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rId8" action="ppaction://hlinksldjump"/>
            <a:extLst>
              <a:ext uri="{FF2B5EF4-FFF2-40B4-BE49-F238E27FC236}">
                <a16:creationId xmlns:a16="http://schemas.microsoft.com/office/drawing/2014/main" id="{7AB44D5F-864F-461D-994E-DBCABD5E2A5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pt-PT" b="1" dirty="0">
                <a:solidFill>
                  <a:schemeClr val="tx1"/>
                </a:solidFill>
              </a:rPr>
              <a:t>Propriedades da Adição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F9B706A8-614D-438A-862E-430740BD23B0}"/>
              </a:ext>
            </a:extLst>
          </p:cNvPr>
          <p:cNvSpPr/>
          <p:nvPr/>
        </p:nvSpPr>
        <p:spPr>
          <a:xfrm>
            <a:off x="2086676" y="2945964"/>
            <a:ext cx="9859639" cy="261385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00B30B88-FD54-46B1-9440-7C37584ABE5A}"/>
              </a:ext>
            </a:extLst>
          </p:cNvPr>
          <p:cNvSpPr/>
          <p:nvPr/>
        </p:nvSpPr>
        <p:spPr>
          <a:xfrm>
            <a:off x="2401566" y="3006805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Exemplos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5E9C937C-182D-471D-A24A-75A61F51131A}"/>
                  </a:ext>
                </a:extLst>
              </p:cNvPr>
              <p:cNvSpPr/>
              <p:nvPr/>
            </p:nvSpPr>
            <p:spPr>
              <a:xfrm>
                <a:off x="2463281" y="3525484"/>
                <a:ext cx="2910412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b="1" dirty="0">
                    <a:solidFill>
                      <a:srgbClr val="29A6FF"/>
                    </a:solidFill>
                  </a:rPr>
                  <a:t>(1)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pt-PT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5E9C937C-182D-471D-A24A-75A61F5113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3525484"/>
                <a:ext cx="2910412" cy="552459"/>
              </a:xfrm>
              <a:prstGeom prst="rect">
                <a:avLst/>
              </a:prstGeom>
              <a:blipFill>
                <a:blip r:embed="rId9"/>
                <a:stretch>
                  <a:fillRect l="-1674"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F7514A42-F929-4E7A-A284-308F649F99D3}"/>
                  </a:ext>
                </a:extLst>
              </p:cNvPr>
              <p:cNvSpPr/>
              <p:nvPr/>
            </p:nvSpPr>
            <p:spPr>
              <a:xfrm>
                <a:off x="2463281" y="4178856"/>
                <a:ext cx="3545201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b="1" dirty="0">
                    <a:solidFill>
                      <a:srgbClr val="29A6FF"/>
                    </a:solidFill>
                  </a:rPr>
                  <a:t>(2)</a:t>
                </a:r>
                <a:r>
                  <a:rPr lang="pt-PT" dirty="0">
                    <a:solidFill>
                      <a:sysClr val="windowText" lastClr="000000"/>
                    </a:solidFill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pt-PT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F7514A42-F929-4E7A-A284-308F649F99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4178856"/>
                <a:ext cx="3545201" cy="554254"/>
              </a:xfrm>
              <a:prstGeom prst="rect">
                <a:avLst/>
              </a:prstGeom>
              <a:blipFill>
                <a:blip r:embed="rId10"/>
                <a:stretch>
                  <a:fillRect l="-1375" b="-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6193B630-CC92-4101-BB2F-3E8F6027D3CC}"/>
                  </a:ext>
                </a:extLst>
              </p:cNvPr>
              <p:cNvSpPr/>
              <p:nvPr/>
            </p:nvSpPr>
            <p:spPr>
              <a:xfrm>
                <a:off x="2463281" y="4893634"/>
                <a:ext cx="2839880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b="1" dirty="0">
                    <a:solidFill>
                      <a:srgbClr val="29A6FF"/>
                    </a:solidFill>
                  </a:rPr>
                  <a:t>(3)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pt-PT" b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PT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i="1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6193B630-CC92-4101-BB2F-3E8F6027D3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281" y="4893634"/>
                <a:ext cx="2839880" cy="559833"/>
              </a:xfrm>
              <a:prstGeom prst="rect">
                <a:avLst/>
              </a:prstGeom>
              <a:blipFill>
                <a:blip r:embed="rId11"/>
                <a:stretch>
                  <a:fillRect l="-1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tângulo 53">
            <a:extLst>
              <a:ext uri="{FF2B5EF4-FFF2-40B4-BE49-F238E27FC236}">
                <a16:creationId xmlns:a16="http://schemas.microsoft.com/office/drawing/2014/main" id="{D7F9B01B-5D1F-44FD-BBD9-2E6E343E4691}"/>
              </a:ext>
            </a:extLst>
          </p:cNvPr>
          <p:cNvSpPr/>
          <p:nvPr/>
        </p:nvSpPr>
        <p:spPr>
          <a:xfrm>
            <a:off x="6244896" y="3052971"/>
            <a:ext cx="5514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29A6FF"/>
                </a:solidFill>
              </a:rPr>
              <a:t>(</a:t>
            </a:r>
            <a:r>
              <a:rPr lang="en-GB" b="1" dirty="0" err="1">
                <a:solidFill>
                  <a:srgbClr val="29A6FF"/>
                </a:solidFill>
              </a:rPr>
              <a:t>Clica</a:t>
            </a:r>
            <a:r>
              <a:rPr lang="en-GB" dirty="0">
                <a:solidFill>
                  <a:srgbClr val="29A6FF"/>
                </a:solidFill>
              </a:rPr>
              <a:t> </a:t>
            </a:r>
            <a:r>
              <a:rPr lang="pt-PT" dirty="0">
                <a:solidFill>
                  <a:srgbClr val="29A6FF"/>
                </a:solidFill>
              </a:rPr>
              <a:t>sobre o enunciado para ver proposta de resolução</a:t>
            </a:r>
            <a:r>
              <a:rPr lang="en-GB" dirty="0">
                <a:solidFill>
                  <a:srgbClr val="29A6FF"/>
                </a:solidFill>
              </a:rPr>
              <a:t>)</a:t>
            </a: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7416E091-1007-40AC-893E-FA861FF952C9}"/>
              </a:ext>
            </a:extLst>
          </p:cNvPr>
          <p:cNvSpPr/>
          <p:nvPr/>
        </p:nvSpPr>
        <p:spPr>
          <a:xfrm>
            <a:off x="5303161" y="5024329"/>
            <a:ext cx="6490265" cy="400110"/>
          </a:xfrm>
          <a:prstGeom prst="rect">
            <a:avLst/>
          </a:prstGeom>
          <a:solidFill>
            <a:srgbClr val="29A6FF">
              <a:alpha val="50196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 err="1">
                <a:solidFill>
                  <a:sysClr val="windowText" lastClr="000000"/>
                </a:solidFill>
              </a:rPr>
              <a:t>Impossível</a:t>
            </a:r>
            <a:r>
              <a:rPr lang="en-GB" sz="2000" b="1" dirty="0">
                <a:solidFill>
                  <a:sysClr val="windowText" lastClr="000000"/>
                </a:solidFill>
              </a:rPr>
              <a:t>/</a:t>
            </a:r>
            <a:r>
              <a:rPr lang="en-GB" sz="2000" b="1" dirty="0" err="1">
                <a:solidFill>
                  <a:sysClr val="windowText" lastClr="000000"/>
                </a:solidFill>
              </a:rPr>
              <a:t>não</a:t>
            </a:r>
            <a:r>
              <a:rPr lang="en-GB" sz="2000" b="1" dirty="0">
                <a:solidFill>
                  <a:sysClr val="windowText" lastClr="000000"/>
                </a:solidFill>
              </a:rPr>
              <a:t> </a:t>
            </a:r>
            <a:r>
              <a:rPr lang="en-GB" sz="2000" b="1" dirty="0" err="1">
                <a:solidFill>
                  <a:sysClr val="windowText" lastClr="000000"/>
                </a:solidFill>
              </a:rPr>
              <a:t>definida</a:t>
            </a:r>
            <a:r>
              <a:rPr lang="en-GB" sz="2000" b="1" dirty="0">
                <a:solidFill>
                  <a:sysClr val="windowText" lastClr="000000"/>
                </a:solidFill>
              </a:rPr>
              <a:t>! </a:t>
            </a:r>
            <a:r>
              <a:rPr lang="pt-PT" dirty="0">
                <a:solidFill>
                  <a:sysClr val="windowText" lastClr="000000"/>
                </a:solidFill>
              </a:rPr>
              <a:t>As matrizes não são do mesmo tipo</a:t>
            </a:r>
            <a:r>
              <a:rPr lang="en-GB" dirty="0">
                <a:solidFill>
                  <a:sysClr val="windowText" lastClr="000000"/>
                </a:solidFill>
              </a:rPr>
              <a:t>!</a:t>
            </a:r>
            <a:endParaRPr lang="en-GB" sz="20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84C50DCF-0B86-4A0B-A4A3-48E8B6C6CBAB}"/>
                  </a:ext>
                </a:extLst>
              </p:cNvPr>
              <p:cNvSpPr/>
              <p:nvPr/>
            </p:nvSpPr>
            <p:spPr>
              <a:xfrm>
                <a:off x="5140314" y="3543696"/>
                <a:ext cx="1380827" cy="558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84C50DCF-0B86-4A0B-A4A3-48E8B6C6CB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314" y="3543696"/>
                <a:ext cx="1380827" cy="55803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BC71D189-7410-446F-81F6-CE0AB62A3771}"/>
                  </a:ext>
                </a:extLst>
              </p:cNvPr>
              <p:cNvSpPr/>
              <p:nvPr/>
            </p:nvSpPr>
            <p:spPr>
              <a:xfrm>
                <a:off x="6439676" y="3543696"/>
                <a:ext cx="2709139" cy="59349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2+</m:t>
                                </m:r>
                                <m:d>
                                  <m:dPr>
                                    <m:ctrlP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pt-PT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BC71D189-7410-446F-81F6-CE0AB62A37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676" y="3543696"/>
                <a:ext cx="2709139" cy="59349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D641AA6C-B510-41EE-B06E-50E9F41951D8}"/>
                  </a:ext>
                </a:extLst>
              </p:cNvPr>
              <p:cNvSpPr/>
              <p:nvPr/>
            </p:nvSpPr>
            <p:spPr>
              <a:xfrm>
                <a:off x="5840574" y="4178856"/>
                <a:ext cx="1749518" cy="5542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b="1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1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  <m:e>
                                <m:r>
                                  <a:rPr lang="pt-PT" b="1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D641AA6C-B510-41EE-B06E-50E9F41951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574" y="4178856"/>
                <a:ext cx="1749518" cy="5542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CD24F286-96B2-490A-B9EE-62F819B8C297}"/>
                  </a:ext>
                </a:extLst>
              </p:cNvPr>
              <p:cNvSpPr/>
              <p:nvPr/>
            </p:nvSpPr>
            <p:spPr>
              <a:xfrm>
                <a:off x="7505659" y="4159235"/>
                <a:ext cx="3490636" cy="63414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1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−1−0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0−</m:t>
                                </m:r>
                                <m:d>
                                  <m:dPr>
                                    <m:ctrlP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−7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1−1</m:t>
                                </m:r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4−</m:t>
                                </m:r>
                                <m:d>
                                  <m:dPr>
                                    <m:ctrlP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pt-PT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  <m:d>
                                  <m:dPr>
                                    <m:ctrlP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CD24F286-96B2-490A-B9EE-62F819B8C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659" y="4159235"/>
                <a:ext cx="3490636" cy="63414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ângulo: Cantos Arredondados 59">
                <a:extLst>
                  <a:ext uri="{FF2B5EF4-FFF2-40B4-BE49-F238E27FC236}">
                    <a16:creationId xmlns:a16="http://schemas.microsoft.com/office/drawing/2014/main" id="{1463186C-246C-4E33-B668-B5C364C8F12E}"/>
                  </a:ext>
                </a:extLst>
              </p:cNvPr>
              <p:cNvSpPr/>
              <p:nvPr/>
            </p:nvSpPr>
            <p:spPr>
              <a:xfrm>
                <a:off x="2154063" y="5986957"/>
                <a:ext cx="9572568" cy="711259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  e  </a:t>
                </a:r>
                <a14:m>
                  <m:oMath xmlns:m="http://schemas.openxmlformats.org/officeDocument/2006/math"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PT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pt-PT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pt-PT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eqArr>
                          <m:eqArr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=1,2,..,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=1,2,…,</m:t>
                            </m:r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eqArr>
                      </m:sub>
                    </m:sSub>
                    <m:r>
                      <a:rPr lang="pt-P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sz="2000" b="1" dirty="0">
                    <a:solidFill>
                      <a:schemeClr val="tx1"/>
                    </a:solidFill>
                  </a:rPr>
                  <a:t>=</a:t>
                </a:r>
                <a:r>
                  <a:rPr lang="pt-PT" sz="2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t-PT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pt-PT" sz="2000" b="1" i="1">
                                <a:latin typeface="Cambria Math" panose="02040503050406030204" pitchFamily="18" charset="0"/>
                              </a:rPr>
                              <m:t>𝒊𝒋</m:t>
                            </m:r>
                          </m:sub>
                        </m:sSub>
                        <m:r>
                          <a:rPr lang="pt-PT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pt-PT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pt-PT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PT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GB" sz="2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0" name="Retângulo: Cantos Arredondados 59">
                <a:extLst>
                  <a:ext uri="{FF2B5EF4-FFF2-40B4-BE49-F238E27FC236}">
                    <a16:creationId xmlns:a16="http://schemas.microsoft.com/office/drawing/2014/main" id="{1463186C-246C-4E33-B668-B5C364C8F1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063" y="5986957"/>
                <a:ext cx="9572568" cy="711259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tângulo 60">
            <a:extLst>
              <a:ext uri="{FF2B5EF4-FFF2-40B4-BE49-F238E27FC236}">
                <a16:creationId xmlns:a16="http://schemas.microsoft.com/office/drawing/2014/main" id="{B5EF5619-5DBF-4518-8CCD-1C4BB5AE1751}"/>
              </a:ext>
            </a:extLst>
          </p:cNvPr>
          <p:cNvSpPr/>
          <p:nvPr/>
        </p:nvSpPr>
        <p:spPr>
          <a:xfrm>
            <a:off x="5789753" y="5628830"/>
            <a:ext cx="2410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 err="1">
                <a:ln w="9525">
                  <a:solidFill>
                    <a:srgbClr val="F25E4F"/>
                  </a:solidFill>
                  <a:prstDash val="solid"/>
                </a:ln>
              </a:rPr>
              <a:t>Notação</a:t>
            </a:r>
            <a:r>
              <a:rPr lang="en-GB" sz="2000" b="1" dirty="0">
                <a:ln w="9525">
                  <a:solidFill>
                    <a:srgbClr val="F25E4F"/>
                  </a:solidFill>
                  <a:prstDash val="solid"/>
                </a:ln>
              </a:rPr>
              <a:t> </a:t>
            </a:r>
            <a:r>
              <a:rPr lang="en-GB" sz="2000" b="1" dirty="0" err="1">
                <a:ln w="9525">
                  <a:solidFill>
                    <a:srgbClr val="F25E4F"/>
                  </a:solidFill>
                  <a:prstDash val="solid"/>
                </a:ln>
              </a:rPr>
              <a:t>Matemática</a:t>
            </a:r>
            <a:r>
              <a:rPr lang="en-GB" sz="2000" b="1" dirty="0">
                <a:ln w="9525">
                  <a:solidFill>
                    <a:srgbClr val="F25E4F"/>
                  </a:solidFill>
                  <a:prstDash val="solid"/>
                </a:ln>
              </a:rPr>
              <a:t>
</a:t>
            </a:r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4E419BB2-B092-49EC-B3B2-B641E2B7EBDC}"/>
              </a:ext>
            </a:extLst>
          </p:cNvPr>
          <p:cNvSpPr/>
          <p:nvPr/>
        </p:nvSpPr>
        <p:spPr>
          <a:xfrm>
            <a:off x="2102820" y="194042"/>
            <a:ext cx="9859639" cy="2559470"/>
          </a:xfrm>
          <a:prstGeom prst="roundRect">
            <a:avLst>
              <a:gd name="adj" fmla="val 995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24757EBA-30CB-496B-9FEF-DBC4C4724DE9}"/>
                  </a:ext>
                </a:extLst>
              </p:cNvPr>
              <p:cNvSpPr/>
              <p:nvPr/>
            </p:nvSpPr>
            <p:spPr>
              <a:xfrm>
                <a:off x="2338030" y="311621"/>
                <a:ext cx="9455397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b="1" u="sng" dirty="0" err="1">
                    <a:solidFill>
                      <a:srgbClr val="F25E4F"/>
                    </a:solidFill>
                  </a:rPr>
                  <a:t>Definição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 </a:t>
                </a:r>
              </a:p>
              <a:p>
                <a:pPr algn="just"/>
                <a:r>
                  <a:rPr lang="pt-PT" sz="2400" dirty="0">
                    <a:solidFill>
                      <a:sysClr val="windowText" lastClr="000000"/>
                    </a:solidFill>
                  </a:rPr>
                  <a:t>Se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pt-PT" sz="2400" dirty="0">
                    <a:solidFill>
                      <a:sysClr val="windowText" lastClr="000000"/>
                    </a:solidFill>
                  </a:rPr>
                  <a:t> e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t-PT" sz="2400" dirty="0">
                    <a:solidFill>
                      <a:sysClr val="windowText" lastClr="000000"/>
                    </a:solidFill>
                  </a:rPr>
                  <a:t> são matrizes do mesmo tipo, então a</a:t>
                </a:r>
                <a:r>
                  <a:rPr lang="pt-PT" sz="2400" b="1" dirty="0">
                    <a:solidFill>
                      <a:sysClr val="windowText" lastClr="000000"/>
                    </a:solidFill>
                  </a:rPr>
                  <a:t> Soma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é a matriz que se obtém adicionando os elementos de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aos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elementos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homólogos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A </a:t>
                </a:r>
                <a:r>
                  <a:rPr lang="en-GB" sz="2400" b="1" dirty="0" err="1">
                    <a:solidFill>
                      <a:sysClr val="windowText" lastClr="000000"/>
                    </a:solidFill>
                  </a:rPr>
                  <a:t>Diferença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PT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pt-PT" sz="2400" dirty="0">
                    <a:solidFill>
                      <a:sysClr val="windowText" lastClr="000000"/>
                    </a:solidFill>
                  </a:rPr>
                  <a:t>é a matriz que se obtém subtraindo aos elementos de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os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elementos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en-GB" sz="2400" dirty="0" err="1">
                    <a:solidFill>
                      <a:sysClr val="windowText" lastClr="000000"/>
                    </a:solidFill>
                  </a:rPr>
                  <a:t>homólogos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  <a:p>
                <a:pPr algn="just"/>
                <a:r>
                  <a:rPr lang="en-GB" sz="2400" b="1" dirty="0"/>
                  <a:t>Note - </a:t>
                </a:r>
                <a:r>
                  <a:rPr lang="pt-PT" sz="2400" dirty="0"/>
                  <a:t>Matrizes de tipos diferentes não se podem adicionar ou subtrair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24757EBA-30CB-496B-9FEF-DBC4C4724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030" y="311621"/>
                <a:ext cx="9455397" cy="2308324"/>
              </a:xfrm>
              <a:prstGeom prst="rect">
                <a:avLst/>
              </a:prstGeom>
              <a:blipFill>
                <a:blip r:embed="rId17"/>
                <a:stretch>
                  <a:fillRect l="-1032" t="-2111" r="-967" b="-50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113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3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6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4" grpId="2"/>
      <p:bldP spid="54" grpId="3"/>
      <p:bldP spid="55" grpId="0" animBg="1"/>
      <p:bldP spid="55" grpId="1" animBg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 animBg="1"/>
      <p:bldP spid="61" grpId="0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5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4</a:t>
            </a:r>
          </a:p>
        </p:txBody>
      </p:sp>
      <p:sp>
        <p:nvSpPr>
          <p:cNvPr id="44" name="Retângulo: Cantos Arredondados 43">
            <a:hlinkClick r:id="rId7" action="ppaction://hlinksldjump"/>
            <a:extLst>
              <a:ext uri="{FF2B5EF4-FFF2-40B4-BE49-F238E27FC236}">
                <a16:creationId xmlns:a16="http://schemas.microsoft.com/office/drawing/2014/main" id="{6B5B0065-5269-414F-9B90-9B68AFA5E313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Iguais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5" name="Retângulo: Cantos Arredondados 44">
            <a:hlinkClick r:id="rId8" action="ppaction://hlinksldjump"/>
            <a:extLst>
              <a:ext uri="{FF2B5EF4-FFF2-40B4-BE49-F238E27FC236}">
                <a16:creationId xmlns:a16="http://schemas.microsoft.com/office/drawing/2014/main" id="{6AE8A416-D5DE-421E-91AC-36CC78A0420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Adição e Subtração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6" name="Retângulo: Cantos Arredondados 45">
            <a:hlinkClick r:id="rId9" action="ppaction://hlinksldjump"/>
            <a:extLst>
              <a:ext uri="{FF2B5EF4-FFF2-40B4-BE49-F238E27FC236}">
                <a16:creationId xmlns:a16="http://schemas.microsoft.com/office/drawing/2014/main" id="{7AB44D5F-864F-461D-994E-DBCABD5E2A5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pt-PT" b="1" dirty="0">
                <a:solidFill>
                  <a:schemeClr val="tx1"/>
                </a:solidFill>
              </a:rPr>
              <a:t>Propriedades da Adição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D7B204A5-0A5A-45FB-A3AF-FA11A7B226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ISPRING_QUIZ_SHAPE1">
            <a:extLst>
              <a:ext uri="{FF2B5EF4-FFF2-40B4-BE49-F238E27FC236}">
                <a16:creationId xmlns:a16="http://schemas.microsoft.com/office/drawing/2014/main" id="{B7BCBD1A-70F4-41A9-8D92-F1B8E7418CA6}"/>
              </a:ext>
            </a:extLst>
          </p:cNvPr>
          <p:cNvPicPr>
            <a:picLocks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5" name="ISPRING_QUIZ_SHAPE2">
            <a:extLst>
              <a:ext uri="{FF2B5EF4-FFF2-40B4-BE49-F238E27FC236}">
                <a16:creationId xmlns:a16="http://schemas.microsoft.com/office/drawing/2014/main" id="{D2B5B250-238B-4646-938C-42A8DC7737DA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8" name="ISPRING_QUIZ_SHAPE3">
            <a:extLst>
              <a:ext uri="{FF2B5EF4-FFF2-40B4-BE49-F238E27FC236}">
                <a16:creationId xmlns:a16="http://schemas.microsoft.com/office/drawing/2014/main" id="{43034155-FB8E-4E22-AB3E-024348C5D85B}"/>
              </a:ext>
            </a:extLst>
          </p:cNvPr>
          <p:cNvPicPr>
            <a:picLocks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9" name="ISPRING_QUIZ_SHAPE4">
            <a:extLst>
              <a:ext uri="{FF2B5EF4-FFF2-40B4-BE49-F238E27FC236}">
                <a16:creationId xmlns:a16="http://schemas.microsoft.com/office/drawing/2014/main" id="{4514B489-2937-4EAA-A37C-7BBD8F490125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GB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GB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1063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>
                <a:solidFill>
                  <a:schemeClr val="tx1"/>
                </a:solidFill>
              </a:rPr>
              <a:t>Try</a:t>
            </a:r>
            <a:r>
              <a:rPr lang="pt-PT" sz="2000" b="1" dirty="0">
                <a:solidFill>
                  <a:schemeClr val="tx1"/>
                </a:solidFill>
              </a:rPr>
              <a:t> </a:t>
            </a:r>
            <a:r>
              <a:rPr lang="pt-PT" sz="2000" b="1" dirty="0" err="1">
                <a:solidFill>
                  <a:schemeClr val="tx1"/>
                </a:solidFill>
              </a:rPr>
              <a:t>it</a:t>
            </a:r>
            <a:r>
              <a:rPr lang="pt-PT" sz="2000" b="1" dirty="0">
                <a:solidFill>
                  <a:schemeClr val="tx1"/>
                </a:solidFill>
              </a:rPr>
              <a:t>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Aula 4</a:t>
            </a:r>
          </a:p>
        </p:txBody>
      </p:sp>
      <p:sp>
        <p:nvSpPr>
          <p:cNvPr id="41" name="Retângulo: Cantos Arredondados 40">
            <a:hlinkClick r:id="rId6" action="ppaction://hlinksldjump"/>
            <a:extLst>
              <a:ext uri="{FF2B5EF4-FFF2-40B4-BE49-F238E27FC236}">
                <a16:creationId xmlns:a16="http://schemas.microsoft.com/office/drawing/2014/main" id="{F65347A0-6627-4383-BF35-E60BD52B467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 </a:t>
            </a:r>
            <a:r>
              <a:rPr lang="en-GB" b="1" dirty="0" err="1">
                <a:solidFill>
                  <a:schemeClr val="tx1"/>
                </a:solidFill>
              </a:rPr>
              <a:t>Matrizes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Iguais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2" name="Retângulo: Cantos Arredondados 41">
            <a:hlinkClick r:id="rId7" action="ppaction://hlinksldjump"/>
            <a:extLst>
              <a:ext uri="{FF2B5EF4-FFF2-40B4-BE49-F238E27FC236}">
                <a16:creationId xmlns:a16="http://schemas.microsoft.com/office/drawing/2014/main" id="{4545B2A9-5CCC-4CD4-A65C-1CA4E3D5E650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pt-PT" b="1" dirty="0">
                <a:solidFill>
                  <a:schemeClr val="tx1"/>
                </a:solidFill>
              </a:rPr>
              <a:t>Adição e Subtração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4" name="Retângulo: Cantos Arredondados 43">
            <a:hlinkClick r:id="rId8" action="ppaction://hlinksldjump"/>
            <a:extLst>
              <a:ext uri="{FF2B5EF4-FFF2-40B4-BE49-F238E27FC236}">
                <a16:creationId xmlns:a16="http://schemas.microsoft.com/office/drawing/2014/main" id="{DE517809-FF32-474D-A522-757086765751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pt-PT" b="1" dirty="0">
                <a:solidFill>
                  <a:schemeClr val="tx1"/>
                </a:solidFill>
              </a:rPr>
              <a:t>Propriedades da Adição de Matrizes</a:t>
            </a:r>
            <a:endParaRPr lang="en-GB" b="1" dirty="0">
              <a:solidFill>
                <a:schemeClr val="tx1"/>
              </a:solidFill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6CFAB04-851F-47D6-884C-6AC5A2323AA4}"/>
              </a:ext>
            </a:extLst>
          </p:cNvPr>
          <p:cNvGrpSpPr/>
          <p:nvPr/>
        </p:nvGrpSpPr>
        <p:grpSpPr>
          <a:xfrm>
            <a:off x="2226635" y="3551804"/>
            <a:ext cx="4395228" cy="1403156"/>
            <a:chOff x="2216587" y="225801"/>
            <a:chExt cx="4395228" cy="1403156"/>
          </a:xfrm>
        </p:grpSpPr>
        <p:sp>
          <p:nvSpPr>
            <p:cNvPr id="47" name="Retângulo: Cantos Arredondados 46">
              <a:extLst>
                <a:ext uri="{FF2B5EF4-FFF2-40B4-BE49-F238E27FC236}">
                  <a16:creationId xmlns:a16="http://schemas.microsoft.com/office/drawing/2014/main" id="{BB4934A1-AF70-4D34-AF59-9FDDA3A4AB03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Retângulo 47">
              <a:extLst>
                <a:ext uri="{FF2B5EF4-FFF2-40B4-BE49-F238E27FC236}">
                  <a16:creationId xmlns:a16="http://schemas.microsoft.com/office/drawing/2014/main" id="{849BDC5D-70EC-47E6-B200-36F8E4082945}"/>
                </a:ext>
              </a:extLst>
            </p:cNvPr>
            <p:cNvSpPr/>
            <p:nvPr/>
          </p:nvSpPr>
          <p:spPr>
            <a:xfrm>
              <a:off x="2403456" y="381079"/>
              <a:ext cx="416411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 err="1">
                  <a:solidFill>
                    <a:srgbClr val="F25E4F"/>
                  </a:solidFill>
                </a:rPr>
                <a:t>Existência</a:t>
              </a:r>
              <a:r>
                <a:rPr lang="en-GB" sz="2400" b="1" dirty="0">
                  <a:solidFill>
                    <a:srgbClr val="F25E4F"/>
                  </a:solidFill>
                </a:rPr>
                <a:t> de </a:t>
              </a:r>
              <a:r>
                <a:rPr lang="en-GB" sz="2400" b="1" dirty="0" err="1">
                  <a:solidFill>
                    <a:srgbClr val="F25E4F"/>
                  </a:solidFill>
                </a:rPr>
                <a:t>Elemento</a:t>
              </a:r>
              <a:r>
                <a:rPr lang="en-GB" sz="2400" b="1" dirty="0">
                  <a:solidFill>
                    <a:srgbClr val="F25E4F"/>
                  </a:solidFill>
                </a:rPr>
                <a:t> </a:t>
              </a:r>
              <a:r>
                <a:rPr lang="en-GB" sz="2400" b="1" dirty="0" err="1">
                  <a:solidFill>
                    <a:srgbClr val="F25E4F"/>
                  </a:solidFill>
                </a:rPr>
                <a:t>Neutro</a:t>
              </a:r>
              <a:r>
                <a:rPr lang="en-GB" sz="2400" b="1" dirty="0">
                  <a:solidFill>
                    <a:srgbClr val="F25E4F"/>
                  </a:solidFill>
                </a:rPr>
                <a:t>
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/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tângulo: Cantos Arredondados 48">
                  <a:extLst>
                    <a:ext uri="{FF2B5EF4-FFF2-40B4-BE49-F238E27FC236}">
                      <a16:creationId xmlns:a16="http://schemas.microsoft.com/office/drawing/2014/main" id="{312F8C52-6825-4D9D-B0CC-68865519C57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9070" y="947937"/>
                  <a:ext cx="2630260" cy="442674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901DB77-9951-4801-A4F4-CE386A91A361}"/>
              </a:ext>
            </a:extLst>
          </p:cNvPr>
          <p:cNvGrpSpPr/>
          <p:nvPr/>
        </p:nvGrpSpPr>
        <p:grpSpPr>
          <a:xfrm>
            <a:off x="2226635" y="5191360"/>
            <a:ext cx="4395228" cy="1403156"/>
            <a:chOff x="2216587" y="1865357"/>
            <a:chExt cx="4395228" cy="1403156"/>
          </a:xfrm>
        </p:grpSpPr>
        <p:sp>
          <p:nvSpPr>
            <p:cNvPr id="54" name="Retângulo: Cantos Arredondados 53">
              <a:extLst>
                <a:ext uri="{FF2B5EF4-FFF2-40B4-BE49-F238E27FC236}">
                  <a16:creationId xmlns:a16="http://schemas.microsoft.com/office/drawing/2014/main" id="{BE0AC9B7-C016-48D4-9A6C-5D156BEE4B3A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2CE4A7DA-97CC-4096-B407-89C20652A678}"/>
                </a:ext>
              </a:extLst>
            </p:cNvPr>
            <p:cNvSpPr/>
            <p:nvPr/>
          </p:nvSpPr>
          <p:spPr>
            <a:xfrm>
              <a:off x="2403456" y="2020635"/>
              <a:ext cx="416411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 err="1">
                  <a:solidFill>
                    <a:srgbClr val="F25E4F"/>
                  </a:solidFill>
                </a:rPr>
                <a:t>Existência</a:t>
              </a:r>
              <a:r>
                <a:rPr lang="en-GB" sz="2400" b="1" dirty="0">
                  <a:solidFill>
                    <a:srgbClr val="F25E4F"/>
                  </a:solidFill>
                </a:rPr>
                <a:t> de </a:t>
              </a:r>
              <a:r>
                <a:rPr lang="en-GB" sz="2400" b="1" dirty="0" err="1">
                  <a:solidFill>
                    <a:srgbClr val="F25E4F"/>
                  </a:solidFill>
                </a:rPr>
                <a:t>Matriz</a:t>
              </a:r>
              <a:r>
                <a:rPr lang="en-GB" sz="2400" b="1" dirty="0">
                  <a:solidFill>
                    <a:srgbClr val="F25E4F"/>
                  </a:solidFill>
                </a:rPr>
                <a:t> </a:t>
              </a:r>
              <a:r>
                <a:rPr lang="en-GB" sz="2400" b="1" dirty="0" err="1">
                  <a:solidFill>
                    <a:srgbClr val="F25E4F"/>
                  </a:solidFill>
                </a:rPr>
                <a:t>Simétrica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Retângulo: Cantos Arredondados 55">
                  <a:extLst>
                    <a:ext uri="{FF2B5EF4-FFF2-40B4-BE49-F238E27FC236}">
                      <a16:creationId xmlns:a16="http://schemas.microsoft.com/office/drawing/2014/main" id="{7B2E680E-0A03-42A4-9BB3-F1255E3875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8AD73CDE-F870-41FA-A254-CE9BAD4B5229}"/>
              </a:ext>
            </a:extLst>
          </p:cNvPr>
          <p:cNvGrpSpPr/>
          <p:nvPr/>
        </p:nvGrpSpPr>
        <p:grpSpPr>
          <a:xfrm>
            <a:off x="2226635" y="276041"/>
            <a:ext cx="4395228" cy="1403156"/>
            <a:chOff x="2216587" y="225801"/>
            <a:chExt cx="4395228" cy="1403156"/>
          </a:xfrm>
        </p:grpSpPr>
        <p:sp>
          <p:nvSpPr>
            <p:cNvPr id="58" name="Retângulo: Cantos Arredondados 57">
              <a:extLst>
                <a:ext uri="{FF2B5EF4-FFF2-40B4-BE49-F238E27FC236}">
                  <a16:creationId xmlns:a16="http://schemas.microsoft.com/office/drawing/2014/main" id="{5D693E8C-3421-43FF-AB24-97836DB1301F}"/>
                </a:ext>
              </a:extLst>
            </p:cNvPr>
            <p:cNvSpPr/>
            <p:nvPr/>
          </p:nvSpPr>
          <p:spPr>
            <a:xfrm>
              <a:off x="2216587" y="225801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5C405BB7-E3A0-4D85-A572-A80721BA3762}"/>
                </a:ext>
              </a:extLst>
            </p:cNvPr>
            <p:cNvSpPr/>
            <p:nvPr/>
          </p:nvSpPr>
          <p:spPr>
            <a:xfrm>
              <a:off x="2703655" y="381079"/>
              <a:ext cx="338229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 err="1">
                  <a:solidFill>
                    <a:srgbClr val="F25E4F"/>
                  </a:solidFill>
                </a:rPr>
                <a:t>Propriedade</a:t>
              </a:r>
              <a:r>
                <a:rPr lang="en-GB" sz="2400" b="1" dirty="0">
                  <a:solidFill>
                    <a:srgbClr val="F25E4F"/>
                  </a:solidFill>
                </a:rPr>
                <a:t> </a:t>
              </a:r>
              <a:r>
                <a:rPr lang="en-GB" sz="2400" b="1" dirty="0" err="1">
                  <a:solidFill>
                    <a:srgbClr val="F25E4F"/>
                  </a:solidFill>
                </a:rPr>
                <a:t>Comutativa</a:t>
              </a:r>
              <a:r>
                <a:rPr lang="en-GB" sz="2400" b="1" dirty="0">
                  <a:solidFill>
                    <a:srgbClr val="F25E4F"/>
                  </a:solidFill>
                </a:rPr>
                <a:t>
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/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P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tângulo: Cantos Arredondados 59">
                  <a:extLst>
                    <a:ext uri="{FF2B5EF4-FFF2-40B4-BE49-F238E27FC236}">
                      <a16:creationId xmlns:a16="http://schemas.microsoft.com/office/drawing/2014/main" id="{FAA952AE-18DD-44D9-973D-CCF95B7FB0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540" y="955451"/>
                  <a:ext cx="2501322" cy="442674"/>
                </a:xfrm>
                <a:prstGeom prst="round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D89F99EE-E181-4016-91D2-1451F329E0D5}"/>
              </a:ext>
            </a:extLst>
          </p:cNvPr>
          <p:cNvGrpSpPr/>
          <p:nvPr/>
        </p:nvGrpSpPr>
        <p:grpSpPr>
          <a:xfrm>
            <a:off x="2226635" y="1915597"/>
            <a:ext cx="4395228" cy="1403156"/>
            <a:chOff x="2216587" y="1865357"/>
            <a:chExt cx="4395228" cy="1403156"/>
          </a:xfrm>
        </p:grpSpPr>
        <p:sp>
          <p:nvSpPr>
            <p:cNvPr id="62" name="Retângulo: Cantos Arredondados 61">
              <a:extLst>
                <a:ext uri="{FF2B5EF4-FFF2-40B4-BE49-F238E27FC236}">
                  <a16:creationId xmlns:a16="http://schemas.microsoft.com/office/drawing/2014/main" id="{D2F87B37-5DFC-44F0-BF1A-4EBF3014D924}"/>
                </a:ext>
              </a:extLst>
            </p:cNvPr>
            <p:cNvSpPr/>
            <p:nvPr/>
          </p:nvSpPr>
          <p:spPr>
            <a:xfrm>
              <a:off x="2216587" y="1865357"/>
              <a:ext cx="4395228" cy="1403156"/>
            </a:xfrm>
            <a:prstGeom prst="roundRect">
              <a:avLst>
                <a:gd name="adj" fmla="val 11177"/>
              </a:avLst>
            </a:prstGeom>
            <a:solidFill>
              <a:schemeClr val="bg1"/>
            </a:solidFill>
            <a:ln cmpd="thickThin">
              <a:solidFill>
                <a:srgbClr val="F25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algn="just"/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00580A74-D2BB-4886-A200-B5FE840453E5}"/>
                </a:ext>
              </a:extLst>
            </p:cNvPr>
            <p:cNvSpPr/>
            <p:nvPr/>
          </p:nvSpPr>
          <p:spPr>
            <a:xfrm>
              <a:off x="2703655" y="2020635"/>
              <a:ext cx="338229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400" b="1" dirty="0" err="1">
                  <a:solidFill>
                    <a:srgbClr val="F25E4F"/>
                  </a:solidFill>
                </a:rPr>
                <a:t>Propriedade</a:t>
              </a:r>
              <a:r>
                <a:rPr lang="en-GB" sz="2400" b="1" dirty="0">
                  <a:solidFill>
                    <a:srgbClr val="F25E4F"/>
                  </a:solidFill>
                </a:rPr>
                <a:t> </a:t>
              </a:r>
              <a:r>
                <a:rPr lang="en-GB" sz="2400" b="1" dirty="0" err="1">
                  <a:solidFill>
                    <a:srgbClr val="F25E4F"/>
                  </a:solidFill>
                </a:rPr>
                <a:t>Associativa</a:t>
              </a:r>
              <a:r>
                <a:rPr lang="en-GB" sz="2400" b="1" dirty="0">
                  <a:solidFill>
                    <a:srgbClr val="F25E4F"/>
                  </a:solidFill>
                </a:rPr>
                <a:t>
</a:t>
              </a:r>
              <a:endParaRPr lang="en-GB" sz="2400" dirty="0">
                <a:solidFill>
                  <a:sysClr val="windowText" lastClr="0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/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25E4F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  <m:r>
                          <a:rPr lang="pt-P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PT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P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P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sz="20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Retângulo: Cantos Arredondados 63">
                  <a:extLst>
                    <a:ext uri="{FF2B5EF4-FFF2-40B4-BE49-F238E27FC236}">
                      <a16:creationId xmlns:a16="http://schemas.microsoft.com/office/drawing/2014/main" id="{BA619DBF-1A68-4569-A8B2-B9508D88C4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6609" y="2587493"/>
                  <a:ext cx="3655183" cy="442674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rgbClr val="F25E4F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UUID" val="{55E61EDF-D29A-4944-B8B9-F69256F3CC19}"/>
  <p:tag name="ISPRING_SCORM_RATE_QUIZZES" val="1"/>
  <p:tag name="ISPRING_SCORM_PASSING_SCORE" val="80.000000"/>
  <p:tag name="ISPRING_OUTPUT_FOLDER" val="[[&quot;*\uFFFD\uFFFD\uFFFD{BB4CDCA5-F38E-475C-8C53-186BBAA01A72}&quot;,&quot;C:\\Users\\filom\\Documents\\ENGIMATH\\LESSONS\\MATRICES\\AULA 4&quot;]]"/>
  <p:tag name="ISPRING_RESOURCE_FOLDER" val="C:\Users\filom\Documents\ENGIMATH\LESSONS\MATRICES\AULA 4\Aula_04_N1\"/>
  <p:tag name="ISPRING_PRESENTATION_PATH" val="C:\Users\filom\Documents\ENGIMATH\LESSONS\MATRICES\AULA 4\Aula_04_N1.pptx"/>
  <p:tag name="ISPRING_SCREEN_RECS_UPDATED" val="C:\Users\filom\Documents\ENGIMATH\LESSONS\MATRICES\AULA 4\Aula_04_N1\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7X0V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e19FUmayotWlAAAAgwEAAC4AAAB1bml2ZXJzYWwvcGxheWJhY2tfYW5kX25hdmlnYXRpb25fc2V0dGluZ3MueG1sdZDBCoMwEETvfoV/IPQcAj2XtkL9gRVHCcREsqvg3zeRakubHnfezC47iiFi3MC6KEtFs/iHUBAtYYaq3nOiTAvOzowkxrsoC1j3ZDkacyhFrPdTHcBwsqHd/6Pv12tL67HoWJ8h+UBjRuhTLrCRFHK0mGHTmnWC7gPigS8x+eCotbhgbT2F7nYYXtX8xSkbP5tHXH0Hzam++4Kgqg+1iJXtxT8BUEsDBBQAAgAIAHtfRVLQvS+0TgQAAIcVAAAnAAAAdW5pdmVyc2FsL2ZsYXNoX3B1Ymxpc2hpbmdfc2V0dGluZ3MueG1s5Vjdbts2FL73UxAaelkraZMlNWQHmS0jRh07s5SuwTAEtERbXChSFSmn7tWeZg+2J9mhaCt24rR0FgPpehEkOjznO4ff+SFD7+RzytCM5JIK3nT263sOIjwSMeXTpnMZdl8fO0gqzGPMBCdNhwsHnbRqXlaMGZVJQJQCVYkAhstGpppOolTWcN3b29s6lVmuVwUrFODLeiRSN8uJJFyR3M0YnsMvNc+IdBYIFgDwkwq+MGvVagh5BulcxAUjiMYQOad6U5h1GZaJ4xq1MY5uprkoeNwWTOQon46bzk9tv7PfebvUMVAdmhKuOZEtEGqxauA4pjoKzAL6haCE0GkC4R4dOOiWxippOm8ONApouw9RSmyzdaxR2gI44GoBnxKFY6yw+TT+FPms5FJgRPGc45RGIawgvf+m0wmvg36v418PhqEfXJ+F530TwxZGof8x3MIo7IV9fxt9W/izqwt/1O8N3l+Hw2E/7F3cWQGja4R47jpjHjArijwiFWGeSop0zDFlUKP3aJREQZUznE9JKLoUkjjBTBIH/ZmR6a8FZlTNoRn2oBluCMlOZUYiNdJpazoqL4hzB2cAITDIZVUSh++qkjg6Xtu6a7zfbWtjlB5WCkcJFA/IytA8d1W0VKO6jXCk6AwKk9zb5KRgLCiyTOSqpYMufa8KqxgegfEmgq8xp7/RWLC44oukYxIPcEpWOi64obwLmvsOmkCOGTA5zAhHAebQ5VQBu1EFIIuxVFSV3d1daJ/mFDMEeDCGCDoPHrAdJTiXa0mtEqt7K2r9PhCKyD8M20b0qGrAKHjRpWWl/5soWIzmokCM3oCdQFB5RQp/JQSt9jea5CItpTCBFJKlmxkltyQ+sXF0BS7SAixh3GWMKOPhU0G/oDGZiBxwCZ7BcAQ5lQa/vhVwhqW8A8XLGF+Zru0NOv7HV3qDOJ5hHm0JDuVK0kztBB/PERdqaQd0RLiQpExKTONyzWZv9aenoeoYyPMzZWMNX9K0YPg54StCVqB3mPLdeNkm8d+MwNptgmdlo+vmLaGhxSmkxGDCQgTTjvLFhLUAjDBHgrM5whEcWFKPjRkVhQSJGRAGWj49QmMPZVp+TWEyg8c8JrkV5N7+m7cHhz8fHb9r1N1//vr79VeNFkf5BcPanTnL24/eFeys7t0YvmH0lXvDA9uuyFNdqPEDp5vvQhbmvUHoj07bYe9DL7zaAFCy9/DM8lx9nm4+XstLxks9XQP/dNQ+QyM/uOyHQcOmogYCmldFCdTkRF+/bWwuRv4HK2wg3EZveBlCjfhWPeUHVp6HVn7f22iNzC3iYuUGYRUCnApTM+XgXGA0pVCb30WPW7Xbk8bD99Hi//kGbWbEjlqc4DxKdlZHP8YQ3mWC/se0v+x/LZ+N+HXmAv+898uw3/kBZssLZdB8Vc9La+9Jnrvx5U6vpJTTFGjVF+7qua91eLDnuZuXajVAW388bdX+BVBLAwQUAAIACAB7X0VSvlICPG8DAAClDAAAIQAAAHVuaXZlcnNhbC9mbGFzaF9za2luX3NldHRpbmdzLnhtbJVXbW/aMBD+3l+B2PeyUjZaKUXirVI11lZrx3eHHGDh2JHt0PHvd46dxIakUCKk+O4e39vjM0RqR3lnD1JRwR+6/e7oqtOJVrmUwPU7pBkjGjoxUfCUPHQf/y4W3Z41EUzIN9Ca8o0yklLWoWgY51oLfr0SXOM+11zIlLDu6Ntj8Yl6heU5lMCwLsWsyQpqNz/6d5PZRRDnYzAZzqb3bYCVSDPCDwuxEdcxWe02UuQ8MaHdmqcNtj1kIBnlu7MRMar0k4Y0iGl+M+/P+5dBMglKgQnpfjbuj3+eRTESA6uyHw7uBuMLMbWrzxtzBNtTRXUBG/aHt8NBGywjGwiLPJ3Pbma37fYcdw+78mlcFqDhnz6bOZL/APJLm4ssz77CkUyKjSnoEWZonrMYJkiCxw8Bs3vznAWYhIyjs4RUjCbYBiETS8Xv5mkzbqule/WHRGTOthTs1TThaHoYhsQMRlrmEPXKldWprfh4yTUeplLvS2qbV0zwleQKRmvClDOrhbXhH/igPPH2coLaYilYnsLUxutvFypqwHQ6KQaLb1vJvBAl7J2w9u4Ja8tnrOuJpSesLd9Mu144O5yYH2sspiTEhLhueuV30Qf1RzVwgsuyYuWq1BpXC3POlefbCUqbVCQwKoj1TlMwjYt6hczG1DsJKuJkTzdE483029jFhzcNmYp6R3JHtWZiRZpqBk18W4lcKowF1csw9waNhdibQ431Ata6tA6FdVPMdeFzoVhfna116aSqm113NN4m5iiDwrsR5BNfi27HIR+6xU72aj4FpUTuQL4LwZQHMY1qQ3ChQV26vbDH8FJzojVZbVPMotVDVVTb2+YWRs5vU295nsYg50gJCiUlQ5m129LNluFXLyl8QBICWpQWqbe4HSe0YrwncBwAIlfb8jzYhdWkOdOUwR6Y03qCIuG2zCKFp6cpX8OvkJWe5CJKuilUkyuYoIGiAbDEuEQ4z3zFBazXJFZFZsFMKSe8F0sw9MtJaejqG1mB41KwNeqbaojdCgpKci3eNJHaJVWvXfZkD2NO02IKocL336CyICZE5ipTKEvEibyOwdxd1WaViwZNG8TM2lG/CVJojgftOx7R0VoC+FO2EF5518AvOMSCyOS5MgnuhQa1RWOOeHUWQ1uZYr7g78+o50ltg6pW4Dv+PRn9B1BLAwQUAAIACAB7X0VS5kXGEUgEAAARFQAAJgAAAHVuaXZlcnNhbC9odG1sX3B1Ymxpc2hpbmdfc2V0dGluZ3MueG1s3Vjdcto4FL7PU2i808vipE03KWPIZMFMmBKg2Ok2s7OTEbbA2siSa8lQerVPsw/WJ9kjCwgEkopM2E72IkN8fM53jr7zp7F39jVlaEJySQWvOUeVQwcRHomY8nHNuQpbr08dJBXmMWaCk5rDhYPO6gdeVgwZlUlAlAJViQCGy2qmak6iVFZ13el0WqEyy/VbwQoF+LISidTNciIJVyR3M4Zn8KNmGZHOHMECAP5Swedm9YMDhDyDdCnighFEY4icU30ozC5UyhzXaA1xdDvORcHjhmAiR/l4WHN+afjNo+bbhY5BatKUcE2JrINQi1UVxzHVQWAW0G8EJYSOE4j25NhBUxqrpOa8OdYooO1uopTY5uRYozQEUMDVHD4lCsdYYfNo/CnyVcmFwIjiGccpjUJ4g/Txa04zvAk67aZ/0+2FfnBzEV52TAw7GIX+53AHo7Addvxd9G3hL677/qDT7n64CXu9Ttju31kBo2uEeO46Yx4wK4o8IkvCPJUU6ZBjyqBE79EoiYIiZzgfk1C0KCRxhJkkDvorI+OPBWZUzaAXDqEXbgnJzmVGIjXQaas5Ki+IcwdnACEwyOWyJN69X5bEyena0V3j/e5YW6P0sFI4SqB4QFaG5rmrooUa1V2EI0UnUJjk3iFHBWNBkWUiV3UddOl7VbiM4QEYbyT4GnP6GQ0Fi5d8kXRI4i5OIX/9FnfQCJLKgLpeRjgKMIeupgrojJYWshhKRVXZza259nlOMUPQsTB2CLoMNuiNEpzLtSwuM6mbKar/0RWKyD8NvUb0oGrAKHjRtWSl/7soWIxmokCM3oKdQFBqRQr/JQStNjQa5SItpQxLhWTpZkLJlMRnNo6uwUVagCWMt4wRZTx8Keg3NCQjkQMuwRMYhiCn0uBXdgLOsJR3oHgR4yvTpu1u0//8Sh8QxxPMox3BoT5Jmqm94OMZ4kIt7ICOCBeSlEmJaVy+szlb5elpWLYI5PmZsrGGL2laMPyc8EtCVqD3mPL9eNkl8T+MwNptgidlo+vmLaGhxSmkxGDCiwgGIeXzkWoBGGGOBGczhCPYUFKPjQkVhQSJGRAGWj49QmMPZVo+jeHuAx7zmORWkIdHb94ev/v15PR9teJ+//uf148azXd3n2HtzizvxoOXAzure1eEHxg9clHYsG2JPNWFGm843X75sTBvd0N/cN4I25/a4fUWgJK9zZ3luXqBbt+n5a3i3jod/rx9Gvjng8YFGvjBVScMqjY11BXQripKoApH+oZtY9Mf+J+ssIFiG73eVQhV4Vt1kR9Yee5Z+f1gozUw94b+yp3BKgTYA2Mz12ATMJpSqMYX0dVWDfakgfAymnrrJZk+2tVmDuypqQnOo2RvlfOCB+3Py8n/mOmt1S+3LTUUkJRqo/9ouz0b6eusBf5l+7dep7lX+qgdfy+iZp+XPvO0/D609kHIc7d+ejsA+fpnzPrBv1BLAwQUAAIACAB7X0VS9Z37r6QBAABfBgAAHwAAAHVuaXZlcnNhbC9odG1sX3NraW5fc2V0dGluZ3MuanONlM9PgzAUx+/7Kxa8msUxFOdtCiYmHkz0ZjwU9kSy0te03XQu+9+lzG2lPHT0Qr/58H0/St9mMKyfIA+GN8NN897sn9r7RgOrGbWE87bOe/TK6oHm5Rxeygp4KSDwkJVF3hnXcNC3R4RyDkTjmq2fDUjt+AVIwPLg74iKADWhrQjtkzL8osTv/dcDp6pdRU6fs6UxKEY5CgPCjASqijVMcHbfPG6FHowrUP+g7yyHlulleH2b9JJHx+g2Tu6mLpdjJZlYP2KBo4zli0LhUsx/40/scumPtQRVn/iiLywvtXkwUPmB03EapmE/KRVoDb9xp8ksnF2RMGcZcLegOLqOZn+gLeNuQz16VerS7Ok4jCdx5NKSFdDp0l2ajJNJGxO1V6ebneA7zsCX6StGcrYGdYoVyqU84QClwsJ2pIvGdpEoRzYvRbHjkqldJGeTtbZ9/0YzMkYZqvnhr7iwy2U6zWhdM/Su2Qdxlau+4XLCaDDk5dZe1EdqLnBKFJSIlEhONG+M7vMx/rCx+9e6cqYWoF4QeZ3xmzsLyOTyk8vw8xhsfwBQSwMEFAACAAgAe19FUpQTsyJpAAAAbgAAABwAAAB1bml2ZXJzYWwvbG9jYWxfc2V0dGluZ3MueG1sDcwxDoMwDEDRnVNY3int1oHAxlaW0gNYxEWRHBuRgOD2ZPvD02/7MwocvKVg6vD1eCKwzuaDLg5/01C/EVIm9SSm7FANoe+qVmwm+XLOBSZYhS7eJo4lMo8Uixx2EajhU17/wB6brroBUEsDBBQAAgAIAHtfRVKqn45ZFgoAABYZAAAXAAAAdW5pdmVyc2FsL3VuaXZlcnNhbC5wbmftmGtUU1cWx48CiigF7HJ8IcGh1nZhpYgIBAJCqehgYcZxCshLRBKVR8AAAQJEHquiFWjREgIksa9BK5BihBAgoPhILTEpYIMxD4jQXCCEgIEbQkgyF23nw8ysWTPzdfhw11333N/Z/33O2Xfvc+6lP4aF2NpsswEA2B45HHwMAItSAFYPWq9BWsJu8+8it1WEYyFBoFngOIE8WOICPwoEoKVy/VKCFfK8Lv1wFAGAjZnL1yo5FpUDwJZbR4IDj+fEqWUtn7oaci8olspvDjYQGf6fCWJtSkKJ726YmNo70itTx3h7rXs7hr/LvY1TczJsoVnotuHUnapDA5eyh6GiSlI2EbvfdyBO+fOZVvL8OgAuvBVoDYD9LutVAHxluROAg9ecLQEo24i4DP5UbA+A8x/sVwMQvC4Igd/5R/jpR4EL80Px2xOvuD/aknglt5/z85Nl5q7K4T8z8F+prcAr8Aq8Aq/AK/AKvAKvwCvwCrwCr8D/n/DTzeuCfj15ujO9hgsNauh8p/yjVwdQ3s5/Y3RS6bx0n0g2zV0l65nhZN1V89Ic27yAYpgWUab5XVg4CT4Lp8IO4EIzw/SSOMzYLlh6YmdO1S31x9BRSwtew6j7KJMWH2BcrAso8O9g12m1KOOUxNwZDqf1SQ+oIgUZ3AZymk0v3mQgyx/aPZ0anXIFAPOmOwkqU5r0D5mmBf078figY9cCiMoFJ1u4rjidvvWZpCiiXhwBwAnljyNyzpe5/KM50kmNeaJOlkrlCRwhF8Sk7jgc4tQIQBc+rmJhST853GPIv8NksW219T4v/uos7eyPcEIsdMXM6QmqvkO6tgS6R8hYyUw/voow9yQ1LikAALlHhDUjoNm+e9rx8zd6cT1HBCmGWi927hdGAHI0lgptyK+v3Gbf9hnq4jy5NbUW3CXtRjoVz2RBZZn2/trvpLWc8tDX5nwDF5YcSpm+Id+UpONpOP4uksovEQB/9G/t1r1u71OktwUYNzcrsDD+m8JOazf+UhEvN1mWO4IqbwltjoXkw56WCOG0tVQyQyVr3vuzY2BOPt1Yg35xM7B9qmC6TJ3dTA2FRVEe5PvKoeGlCW0V2Z3cm4AXhxIee6ocuWo1APmZlTa9yysijF7qY6zt/EVYbJyj9BhMp8nYvXv4uVJ+9nZCM6eaGtXHt7qgPq+dzeZ4ErazpIs5Gsy7haafNT3m5zEj3sbnGA9J10P5gWmqehZjlIsyaEkiSI7+hCAV8RoktZVDQ8qMVlNBWpuKXscRtpE3pjnhSH07aC6WCgHfItGA26YcJuxmxH1Z55vefYBBVpUn7OVgabkjUsPFj1cB/44QS0U9IVW27ThB3o4TQCKf0SnIR1JDPSxlrT5NY9HpDWE5eyR38x/UG0wCseQRhsU16k3s+Ghe1g4GNZSXXqHzlonQbdp59jQzqXM62qOyoYkknGUTSilXpvlw4AG769wkrHIroyn3d1jNG9yxTL0azXqSZAj43MUCzPRjfm/NZm6s03K5SfLarL0+UAbhZY9tlV66h2V7pZUPd+E/lJ4gwmdFUSyBTwS/Ud1MPejIksPayho156Un3JYhrJeb4PyCHUObSB6UCgV86qfnohM4/4B4RpQqlemEZ7PTNLXi7Acumq+RaXnciKJnLJZkoaEU1DX8e+wUiqyZRZ8QTw/6naw4tBPcDSGqLuknGu23hDCuxN+7jdkd08IOSoIJyFLtURkiDSzbenWjaxGLKREyR7y55xfKfGxvhy770SiJN8s6X3Zg4hA3+B3nvCTPuxsJmskZjmG6mmqMZbuHGRTjSNCFY40zjTgLuJrqw33qSxyXfk6ijLn5xBYq5y4S6fdqJDU+eVFbwcjXnbut2bsXR8fbPr4xZaXoeNG+eZNESIvbWU8Y1Otq1d1PrEpaXiQJEigugaSzIh2xiZsq9VDB0OQ4nETTtmZt0BXPNCV6s9QXWqZvDYo7NRX8bN/RTHIF38HN6Fsqma/g78I3sZyOQ1jSEXJX1k1dFTcLxgbNnNkgWI5iXf1x5vfboFMjtVH39iW4m+VrnuYNmPevaWtjHot2J5zz76mOckuIgZiq3oeY4fvRLGNhcwu7nISVmRxL1B/WXhrPisFRW5c8eelYAYstoBHxmk4uc3ifaxDPJQ6dV+rsxxJMWIxliizSDUASnaZE9JtpXNcqaM3r4Wtycf3qKavBFDzpniLGnm76cQA9VB9ZkyVK0aWaMG8fhEazFC+2um2m5X7rLC30y2itUMXZd2dtwClNYjSx6Izs0TPDYqsHO6Dy018cNN55SFjSo6CBTb2ekrUC+RBurzgaqqWiYC7lMzrpgAWiWnd1nqu9ngw5RKR8fJ3PeX65cpCSRj/08HK1D1uyt9O/x7aeGxXhhet03UefPd9PnTfGJuO36/gdxk2lEleS6rLilQNsSWRfJVc7OWiYHm80pPhNnpt2KJ45LbJIwdw/f1a0Qy8yv78sPpCCKpO8U28W8Br6hMuTTqi4Q3TKVB8Nbrq+zRWdRh08Ka7j3oiEvmA/4vPz3uxtLR90La+s/01WPhu7+axIY5blbRjKiE5oo2955ssjB9s3F2xrCF8t9UBy39WogKOjTagXVHVy9XDHA9JjOXqInx0PFe1HMc1F6vfskO9Qtr3UQ0LoaiF+Md4kXl89KP708vwDUyRULUl/hi6vW3e5Se/UFk8ea9RoTpAk7Ti4QnP2B3yl8NvE9u5uW5YaDtPwSCXp01BTiDwipGtMY59G6VmeXRwWw3o/DAWSlRXRdlXqEhx+edTPxYcUIvltAFAyl+J0rNFJXnMrGE9T0QRx39cLODcie3jeEEXri6WcwvqqvhM1khZbQwSLpuZWJLyU0lkZfTMiHs1LN5DyWSY5LCpo8SeH2wtGz8SWO1Z2V5FKnaVUNcsjcfpOrnOTuLstP+a7RSRtc5JgpzFS36rXKdonYzjurXbYuMtGa95Rqslt0wTsq2RG08+0Yytmqvo9PISrU1QFwuBRT/Mg5zSelgztj6Nwk14lTqsvfV4VI+vAhUdHW4RJBjXrg0R/esdwHLow+VVU+WwuScTngguVYfb+ZEuFSoCs//p/rk3fILWRKZbV/atqNjNHK6W7Q3KrTNVfYCQ4uW+WClGBCx2EYLQ1Y1bgL6GmMkwmBT1CbAcu6P6uM+HsqA37SriA4qVoBzqvpXF/LEQKNq54Ru9iHU+s+GEtsi1BXXTON1n3DtGWizquu3G238NgAw72UXLwnyxKF28dHjLdPEAY5mf4I1U9PzzgpDzYClyHoHhjoU76kx+2IvjiYfM+wp3lbQauR//460d1NwDINI7wesSYkP06oVvhPE8Yos/TfLtTrpUOBnhZKXJEdQy/c12XEB0JqtvAunXMjs7Zl/PWGkoEvkznp4OFr3/f85z/xy3ZQEO4eX1Lywfkubrzyz3AkQ/DgpuDThb/DVBLAwQUAAIACAB7X0VS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CTvpZQNmFYAkcDAADhCQAAFAAAAAAAAAABAAAAAABTEAAAdW5pdmVyc2FsL3BsYXllci54bWxQSwECAAAUAAIACAB7X0VSnF4yCBQGAAA3FwAAHQAAAAAAAAABAAAAAADMEwAAdW5pdmVyc2FsL2NvbW1vbl9tZXNzYWdlcy5sbmdQSwECAAAUAAIACAB7X0VSZrKi1aUAAACDAQAALgAAAAAAAAABAAAAAAAbGgAAdW5pdmVyc2FsL3BsYXliYWNrX2FuZF9uYXZpZ2F0aW9uX3NldHRpbmdzLnhtbFBLAQIAABQAAgAIAHtfRVLQvS+0TgQAAIcVAAAnAAAAAAAAAAEAAAAAAAwbAAB1bml2ZXJzYWwvZmxhc2hfcHVibGlzaGluZ19zZXR0aW5ncy54bWxQSwECAAAUAAIACAB7X0VSvlICPG8DAAClDAAAIQAAAAAAAAABAAAAAACfHwAAdW5pdmVyc2FsL2ZsYXNoX3NraW5fc2V0dGluZ3MueG1sUEsBAgAAFAACAAgAe19FUuZFxhFIBAAAERUAACYAAAAAAAAAAQAAAAAATSMAAHVuaXZlcnNhbC9odG1sX3B1Ymxpc2hpbmdfc2V0dGluZ3MueG1sUEsBAgAAFAACAAgAe19FUvWd+6+kAQAAXwYAAB8AAAAAAAAAAQAAAAAA2ScAAHVuaXZlcnNhbC9odG1sX3NraW5fc2V0dGluZ3MuanNQSwECAAAUAAIACAB7X0VSlBOzImkAAABuAAAAHAAAAAAAAAABAAAAAAC6KQAAdW5pdmVyc2FsL2xvY2FsX3NldHRpbmdzLnhtbFBLAQIAABQAAgAIAHtfRVKqn45ZFgoAABYZAAAXAAAAAAAAAAAAAAAAAF0qAAB1bml2ZXJzYWwvdW5pdmVyc2FsLnBuZ1BLAQIAABQAAgAIAHtfRVLlZcaxSwAAAGoAAAAbAAAAAAAAAAEAAAAAAKg0AAB1bml2ZXJzYWwvdW5pdmVyc2FsLnBuZy54bWxQSwUGAAAAABIAEgBWBQAALDUAAAAA"/>
  <p:tag name="ISPRING_ULTRA_SCORM_COURCE_TITLE" val="Aula_04_N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ORIGINAL_SIZ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PRESENTATION_TITLE" val="Aula_04_N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QUIZ_SHAPES_ADDED" val="1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RESOURCE_QUIZ" val="quiz1.quiz"/>
  <p:tag name="ISPRING_QUIZ_FULL_PATH" val="C:\Users\filom\Documents\ENGIMATH\LESSONS\MATRICES\AULA 4\Aula_04_N1\quiz\quiz1.quiz"/>
  <p:tag name="ISPRING_QUIZ_RELATIVE_PATH" val="Aula_04_N1\quiz\quiz1.quiz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cx5LWd9iCkblj4POCWav7w&quot;,&quot;gi&quot;:&quot;YkyE84Em1W6ka3XK-xmuvw&quot;,&quot;ti&quot;:&quot;characters&quot;,&quot;vs&quot;:{&quot;f&quot;:[822,832],&quot;i&quot;:{&quot;d&quot;:&quot;cx5LWd9iCkblj4POCWav7w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FULL_PATH" val="C:\Users\filom\Documents\ENGIMATH\LESSONS\MATRICES\AULA 4\Aula_04_N1\quiz\quiz2.quiz"/>
  <p:tag name="ISPRING_QUIZ_RELATIVE_PATH" val="Aula_04_N1\quiz\quiz2.qui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ukrvrjiA3bpRqtxPxZKh2g&quot;,&quot;gi&quot;:&quot;YkyE84Em1W6ka3XK-xmuvw&quot;,&quot;ti&quot;:&quot;characters&quot;,&quot;vs&quot;:{&quot;f&quot;:[822,832],&quot;i&quot;:{&quot;d&quot;:&quot;ukrvrjiA3bpRqtxPxZKh2g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3536B3E856E114D9A0F128D2740EF3C" ma:contentTypeVersion="15" ma:contentTypeDescription="Criar um novo documento." ma:contentTypeScope="" ma:versionID="19994ce53bd4fd50084cf307932a6689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40d8c5661e452ee98b8ea98e88ce35a2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m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FC45824-75E8-4CE8-A960-8CAF2D9D20A2}"/>
</file>

<file path=customXml/itemProps2.xml><?xml version="1.0" encoding="utf-8"?>
<ds:datastoreItem xmlns:ds="http://schemas.openxmlformats.org/officeDocument/2006/customXml" ds:itemID="{90535A35-5B50-4FAF-953C-B8146A2D9CD3}"/>
</file>

<file path=customXml/itemProps3.xml><?xml version="1.0" encoding="utf-8"?>
<ds:datastoreItem xmlns:ds="http://schemas.openxmlformats.org/officeDocument/2006/customXml" ds:itemID="{E56587A4-DF78-4959-A63B-628921DA2B99}"/>
</file>

<file path=docProps/app.xml><?xml version="1.0" encoding="utf-8"?>
<Properties xmlns="http://schemas.openxmlformats.org/officeDocument/2006/extended-properties" xmlns:vt="http://schemas.openxmlformats.org/officeDocument/2006/docPropsVTypes">
  <TotalTime>8463</TotalTime>
  <Words>1431</Words>
  <Application>Microsoft Office PowerPoint</Application>
  <PresentationFormat>Ecrã Panorâmico</PresentationFormat>
  <Paragraphs>225</Paragraphs>
  <Slides>16</Slides>
  <Notes>16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Aula_04_N1</dc:title>
  <dc:creator>Filomena Soares</dc:creator>
  <cp:lastModifiedBy>Filomena Soares</cp:lastModifiedBy>
  <cp:revision>313</cp:revision>
  <dcterms:created xsi:type="dcterms:W3CDTF">2019-03-25T06:42:45Z</dcterms:created>
  <dcterms:modified xsi:type="dcterms:W3CDTF">2021-02-05T12:11:16Z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