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5" r:id="rId2"/>
    <p:sldId id="277" r:id="rId3"/>
    <p:sldId id="286" r:id="rId4"/>
    <p:sldId id="284" r:id="rId5"/>
    <p:sldId id="278" r:id="rId6"/>
    <p:sldId id="290" r:id="rId7"/>
    <p:sldId id="287" r:id="rId8"/>
    <p:sldId id="285" r:id="rId9"/>
    <p:sldId id="279" r:id="rId10"/>
    <p:sldId id="291" r:id="rId11"/>
    <p:sldId id="283" r:id="rId12"/>
  </p:sldIdLst>
  <p:sldSz cx="12192000" cy="6858000"/>
  <p:notesSz cx="6858000" cy="9144000"/>
  <p:custDataLst>
    <p:tags r:id="rId14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B8E"/>
    <a:srgbClr val="DEDCE1"/>
    <a:srgbClr val="F25E4F"/>
    <a:srgbClr val="2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68" y="90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24/03/2021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3492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4068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2577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172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5650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29105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02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88718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85135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20314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5560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24/03/2021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24/03/2021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24/03/2021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24/03/2021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24/03/2021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24/03/2021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24/03/2021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10.xml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image" Target="../media/image1.jp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11.xml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10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7.png"/><Relationship Id="rId5" Type="http://schemas.openxmlformats.org/officeDocument/2006/relationships/image" Target="../media/image1.jp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7.png"/><Relationship Id="rId5" Type="http://schemas.openxmlformats.org/officeDocument/2006/relationships/image" Target="../media/image1.jp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5.xml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image" Target="../media/image1.jp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.jpg"/><Relationship Id="rId7" Type="http://schemas.openxmlformats.org/officeDocument/2006/relationships/slide" Target="slide2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29.png"/><Relationship Id="rId5" Type="http://schemas.openxmlformats.org/officeDocument/2006/relationships/image" Target="../media/image260.png"/><Relationship Id="rId10" Type="http://schemas.openxmlformats.org/officeDocument/2006/relationships/image" Target="../media/image280.png"/><Relationship Id="rId4" Type="http://schemas.openxmlformats.org/officeDocument/2006/relationships/image" Target="../media/image2.png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1.jpg"/><Relationship Id="rId21" Type="http://schemas.openxmlformats.org/officeDocument/2006/relationships/image" Target="../media/image39.png"/><Relationship Id="rId7" Type="http://schemas.openxmlformats.org/officeDocument/2006/relationships/slide" Target="slide2.xml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60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0.png"/><Relationship Id="rId19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slide" Target="slide9.xml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9.xml"/><Relationship Id="rId7" Type="http://schemas.openxmlformats.org/officeDocument/2006/relationships/slide" Target="slide5.xml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2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46.png"/><Relationship Id="rId4" Type="http://schemas.openxmlformats.org/officeDocument/2006/relationships/image" Target="../media/image1.jp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F25E4F"/>
                </a:solidFill>
              </a:rPr>
              <a:t>Ține minte</a:t>
            </a:r>
            <a:r>
              <a:rPr lang="en-GB" sz="2400" b="1" dirty="0">
                <a:solidFill>
                  <a:srgbClr val="F25E4F"/>
                </a:solidFill>
              </a:rPr>
              <a:t>!</a:t>
            </a:r>
            <a:r>
              <a:rPr lang="en-GB" sz="2000" dirty="0"/>
              <a:t> </a:t>
            </a:r>
          </a:p>
          <a:p>
            <a:r>
              <a:rPr lang="ro-RO" sz="2000" dirty="0">
                <a:solidFill>
                  <a:srgbClr val="0C2B8E"/>
                </a:solidFill>
              </a:rPr>
              <a:t>P</a:t>
            </a:r>
            <a:r>
              <a:rPr lang="en-GB" sz="2000" dirty="0" err="1">
                <a:solidFill>
                  <a:srgbClr val="0C2B8E"/>
                </a:solidFill>
              </a:rPr>
              <a:t>oţi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ro-RO" sz="2000" b="1" dirty="0">
                <a:solidFill>
                  <a:srgbClr val="0C2B8E"/>
                </a:solidFill>
              </a:rPr>
              <a:t>naviga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prin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toate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secțiunile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dirty="0">
                <a:solidFill>
                  <a:srgbClr val="0C2B8E"/>
                </a:solidFill>
              </a:rPr>
              <a:t>(</a:t>
            </a:r>
            <a:r>
              <a:rPr lang="ro-RO" sz="2000" dirty="0" err="1">
                <a:solidFill>
                  <a:srgbClr val="0C2B8E"/>
                </a:solidFill>
              </a:rPr>
              <a:t>enter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sau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ro-RO" sz="2000" dirty="0">
                <a:solidFill>
                  <a:srgbClr val="0C2B8E"/>
                </a:solidFill>
              </a:rPr>
              <a:t>dă </a:t>
            </a:r>
            <a:r>
              <a:rPr lang="en-GB" sz="2000" dirty="0" err="1">
                <a:solidFill>
                  <a:srgbClr val="0C2B8E"/>
                </a:solidFill>
              </a:rPr>
              <a:t>clic</a:t>
            </a:r>
            <a:r>
              <a:rPr lang="en-GB" sz="2000" dirty="0">
                <a:solidFill>
                  <a:srgbClr val="0C2B8E"/>
                </a:solidFill>
              </a:rPr>
              <a:t>) </a:t>
            </a:r>
            <a:r>
              <a:rPr lang="en-GB" sz="2000" dirty="0" err="1">
                <a:solidFill>
                  <a:srgbClr val="0C2B8E"/>
                </a:solidFill>
              </a:rPr>
              <a:t>sau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alege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secțiunea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ro-RO" sz="2000" dirty="0">
                <a:solidFill>
                  <a:srgbClr val="0C2B8E"/>
                </a:solidFill>
              </a:rPr>
              <a:t>dând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clic</a:t>
            </a:r>
            <a:r>
              <a:rPr lang="en-GB" sz="2000" dirty="0">
                <a:solidFill>
                  <a:srgbClr val="0C2B8E"/>
                </a:solidFill>
              </a:rPr>
              <a:t> pe ea.</a:t>
            </a:r>
          </a:p>
          <a:p>
            <a:r>
              <a:rPr lang="ro-RO" sz="2000" dirty="0">
                <a:solidFill>
                  <a:srgbClr val="0C2B8E"/>
                </a:solidFill>
              </a:rPr>
              <a:t>Folosește secțiunea</a:t>
            </a:r>
            <a:r>
              <a:rPr lang="en-GB" sz="2000" dirty="0">
                <a:solidFill>
                  <a:srgbClr val="0C2B8E"/>
                </a:solidFill>
              </a:rPr>
              <a:t> „</a:t>
            </a:r>
            <a:r>
              <a:rPr lang="ro-RO" sz="2000" b="1" dirty="0">
                <a:solidFill>
                  <a:srgbClr val="0C2B8E"/>
                </a:solidFill>
              </a:rPr>
              <a:t>Î</a:t>
            </a:r>
            <a:r>
              <a:rPr lang="en-GB" sz="2000" b="1" dirty="0" err="1">
                <a:solidFill>
                  <a:srgbClr val="0C2B8E"/>
                </a:solidFill>
              </a:rPr>
              <a:t>ncearc</a:t>
            </a:r>
            <a:r>
              <a:rPr lang="ro-RO" sz="2000" b="1" dirty="0">
                <a:solidFill>
                  <a:srgbClr val="0C2B8E"/>
                </a:solidFill>
              </a:rPr>
              <a:t>ă</a:t>
            </a:r>
            <a:r>
              <a:rPr lang="en-GB" sz="2000" dirty="0">
                <a:solidFill>
                  <a:srgbClr val="0C2B8E"/>
                </a:solidFill>
              </a:rPr>
              <a:t>"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ro-RO" sz="2000" u="sng" dirty="0">
                <a:solidFill>
                  <a:srgbClr val="0C2B8E"/>
                </a:solidFill>
              </a:rPr>
              <a:t>doar d</a:t>
            </a:r>
            <a:r>
              <a:rPr lang="en-GB" sz="2000" u="sng" dirty="0" err="1">
                <a:solidFill>
                  <a:srgbClr val="0C2B8E"/>
                </a:solidFill>
              </a:rPr>
              <a:t>upă</a:t>
            </a:r>
            <a:r>
              <a:rPr lang="en-GB" sz="2000" u="sng" dirty="0">
                <a:solidFill>
                  <a:srgbClr val="0C2B8E"/>
                </a:solidFill>
              </a:rPr>
              <a:t> </a:t>
            </a:r>
            <a:r>
              <a:rPr lang="en-GB" sz="2000" u="sng" dirty="0" err="1">
                <a:solidFill>
                  <a:srgbClr val="0C2B8E"/>
                </a:solidFill>
              </a:rPr>
              <a:t>explorarea</a:t>
            </a:r>
            <a:r>
              <a:rPr lang="en-GB" sz="2000" u="sng" dirty="0">
                <a:solidFill>
                  <a:srgbClr val="0C2B8E"/>
                </a:solidFill>
              </a:rPr>
              <a:t> </a:t>
            </a:r>
            <a:r>
              <a:rPr lang="en-GB" sz="2000" u="sng" dirty="0" err="1">
                <a:solidFill>
                  <a:srgbClr val="0C2B8E"/>
                </a:solidFill>
              </a:rPr>
              <a:t>întregului</a:t>
            </a:r>
            <a:r>
              <a:rPr lang="en-GB" sz="2000" u="sng" dirty="0">
                <a:solidFill>
                  <a:srgbClr val="0C2B8E"/>
                </a:solidFill>
              </a:rPr>
              <a:t> </a:t>
            </a:r>
            <a:r>
              <a:rPr lang="en-GB" sz="2000" u="sng" dirty="0" err="1">
                <a:solidFill>
                  <a:srgbClr val="0C2B8E"/>
                </a:solidFill>
              </a:rPr>
              <a:t>conținut</a:t>
            </a:r>
            <a:r>
              <a:rPr lang="en-GB" sz="2000" u="sng" dirty="0">
                <a:solidFill>
                  <a:srgbClr val="0C2B8E"/>
                </a:solidFill>
              </a:rPr>
              <a:t> al </a:t>
            </a:r>
            <a:r>
              <a:rPr lang="en-GB" sz="2000" u="sng" dirty="0" err="1">
                <a:solidFill>
                  <a:srgbClr val="0C2B8E"/>
                </a:solidFill>
              </a:rPr>
              <a:t>lecției</a:t>
            </a:r>
            <a:r>
              <a:rPr lang="en-GB" sz="2000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7 planul</a:t>
            </a: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4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Transpunerea unei matrice</a:t>
            </a:r>
          </a:p>
        </p:txBody>
      </p:sp>
      <p:sp>
        <p:nvSpPr>
          <p:cNvPr id="23" name="Retângulo: Cantos Arredondados 22">
            <a:hlinkClick r:id="rId5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Proprietățile transpunerii</a:t>
            </a:r>
          </a:p>
        </p:txBody>
      </p:sp>
      <p:sp>
        <p:nvSpPr>
          <p:cNvPr id="24" name="Retângulo: Cantos Arredondados 23">
            <a:hlinkClick r:id="rId6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Înce</a:t>
            </a:r>
            <a:r>
              <a:rPr lang="ro-RO" b="1" dirty="0">
                <a:solidFill>
                  <a:schemeClr val="tx1"/>
                </a:solidFill>
              </a:rPr>
              <a:t>a</a:t>
            </a:r>
            <a:r>
              <a:rPr lang="pt-PT" b="1" dirty="0">
                <a:solidFill>
                  <a:schemeClr val="tx1"/>
                </a:solidFill>
              </a:rPr>
              <a:t>rc</a:t>
            </a:r>
            <a:r>
              <a:rPr lang="ro-RO" b="1" dirty="0">
                <a:solidFill>
                  <a:schemeClr val="tx1"/>
                </a:solidFill>
              </a:rPr>
              <a:t>ă</a:t>
            </a:r>
            <a:r>
              <a:rPr lang="pt-PT" b="1" dirty="0">
                <a:solidFill>
                  <a:schemeClr val="tx1"/>
                </a:solidFill>
              </a:rPr>
              <a:t>!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5" name="CaixaDeTexto 17">
            <a:extLst>
              <a:ext uri="{FF2B5EF4-FFF2-40B4-BE49-F238E27FC236}">
                <a16:creationId xmlns:a16="http://schemas.microsoft.com/office/drawing/2014/main" id="{566F67DF-2663-4AFD-8DE1-E8A14D8FF209}"/>
              </a:ext>
            </a:extLst>
          </p:cNvPr>
          <p:cNvSpPr txBox="1"/>
          <p:nvPr/>
        </p:nvSpPr>
        <p:spPr>
          <a:xfrm>
            <a:off x="5038366" y="5918142"/>
            <a:ext cx="3889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dirty="0"/>
              <a:t>Materiale create de echipa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endParaRPr lang="en-GB" sz="1600" dirty="0"/>
          </a:p>
        </p:txBody>
      </p:sp>
      <p:pic>
        <p:nvPicPr>
          <p:cNvPr id="16" name="Imagem 11">
            <a:extLst>
              <a:ext uri="{FF2B5EF4-FFF2-40B4-BE49-F238E27FC236}">
                <a16:creationId xmlns:a16="http://schemas.microsoft.com/office/drawing/2014/main" id="{1016331F-1643-4210-A5A4-958B692AF71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7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: Cantos Arredondados 11">
            <a:hlinkClick r:id="rId6" action="ppaction://hlinksldjump"/>
            <a:extLst>
              <a:ext uri="{FF2B5EF4-FFF2-40B4-BE49-F238E27FC236}">
                <a16:creationId xmlns:a16="http://schemas.microsoft.com/office/drawing/2014/main" id="{5B4030D9-C908-4746-AA47-6398543E527D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Transpunerea unei matrice</a:t>
            </a: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FEE9446B-90E2-41FF-8C9A-218A25D1AE7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Proprietățile transpunerii</a:t>
            </a:r>
          </a:p>
        </p:txBody>
      </p:sp>
      <p:sp>
        <p:nvSpPr>
          <p:cNvPr id="14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A7FB9E14-85A1-4B4A-B263-3593D666C85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Înce</a:t>
            </a:r>
            <a:r>
              <a:rPr lang="ro-RO" b="1" dirty="0">
                <a:solidFill>
                  <a:schemeClr val="tx1"/>
                </a:solidFill>
              </a:rPr>
              <a:t>a</a:t>
            </a:r>
            <a:r>
              <a:rPr lang="pt-PT" b="1" dirty="0">
                <a:solidFill>
                  <a:schemeClr val="tx1"/>
                </a:solidFill>
              </a:rPr>
              <a:t>rc</a:t>
            </a:r>
            <a:r>
              <a:rPr lang="ro-RO" b="1" dirty="0">
                <a:solidFill>
                  <a:schemeClr val="tx1"/>
                </a:solidFill>
              </a:rPr>
              <a:t>ă</a:t>
            </a:r>
            <a:r>
              <a:rPr lang="pt-PT" b="1" dirty="0">
                <a:solidFill>
                  <a:schemeClr val="tx1"/>
                </a:solidFill>
              </a:rPr>
              <a:t>!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B34B94E3-5485-4913-B8EC-B3BFA71863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SPRING_QUIZ_SHAPE1">
            <a:extLst>
              <a:ext uri="{FF2B5EF4-FFF2-40B4-BE49-F238E27FC236}">
                <a16:creationId xmlns:a16="http://schemas.microsoft.com/office/drawing/2014/main" id="{911A57B8-9B1B-4E97-822B-0C1337B89D42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>
            <a:extLst>
              <a:ext uri="{FF2B5EF4-FFF2-40B4-BE49-F238E27FC236}">
                <a16:creationId xmlns:a16="http://schemas.microsoft.com/office/drawing/2014/main" id="{C92A7D29-25A7-4E84-9580-46E010CE734A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9" name="ISPRING_QUIZ_SHAPE3">
            <a:extLst>
              <a:ext uri="{FF2B5EF4-FFF2-40B4-BE49-F238E27FC236}">
                <a16:creationId xmlns:a16="http://schemas.microsoft.com/office/drawing/2014/main" id="{3C6A1D6F-E0CC-44F2-9A9A-0BE1D5F4B3AE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0" name="ISPRING_QUIZ_SHAPE4">
            <a:extLst>
              <a:ext uri="{FF2B5EF4-FFF2-40B4-BE49-F238E27FC236}">
                <a16:creationId xmlns:a16="http://schemas.microsoft.com/office/drawing/2014/main" id="{7C956E6B-4966-4891-B087-5EEAC88FD0CF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3843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406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Sper că ți-a plăcut!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Sfârșitul lecției 7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6022C639-08B0-45A3-99E1-FE2BB6EBFE2D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Transpunerea unei matrice</a:t>
            </a: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EDD47357-2A3B-4BC0-80BC-A39ABCA7AECD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Proprietățile transpunerii</a:t>
            </a:r>
          </a:p>
        </p:txBody>
      </p:sp>
      <p:sp>
        <p:nvSpPr>
          <p:cNvPr id="18" name="Retângulo: Cantos Arredondados 17">
            <a:hlinkClick r:id="rId8" action="ppaction://hlinksldjump"/>
            <a:extLst>
              <a:ext uri="{FF2B5EF4-FFF2-40B4-BE49-F238E27FC236}">
                <a16:creationId xmlns:a16="http://schemas.microsoft.com/office/drawing/2014/main" id="{08C39A05-E45C-4D09-B86F-7D38B98ABC6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Înce</a:t>
            </a:r>
            <a:r>
              <a:rPr lang="ro-RO" b="1" dirty="0">
                <a:solidFill>
                  <a:schemeClr val="tx1"/>
                </a:solidFill>
              </a:rPr>
              <a:t>a</a:t>
            </a:r>
            <a:r>
              <a:rPr lang="pt-PT" b="1" dirty="0">
                <a:solidFill>
                  <a:schemeClr val="tx1"/>
                </a:solidFill>
              </a:rPr>
              <a:t>rc</a:t>
            </a:r>
            <a:r>
              <a:rPr lang="ro-RO" b="1" dirty="0">
                <a:solidFill>
                  <a:schemeClr val="tx1"/>
                </a:solidFill>
              </a:rPr>
              <a:t>ă</a:t>
            </a:r>
            <a:r>
              <a:rPr lang="pt-PT" b="1" dirty="0">
                <a:solidFill>
                  <a:schemeClr val="tx1"/>
                </a:solidFill>
              </a:rPr>
              <a:t>!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8F79E82-BBD3-407D-AB3C-036D1B3517D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0360" y="1658868"/>
            <a:ext cx="1317307" cy="4572000"/>
          </a:xfrm>
          <a:prstGeom prst="rect">
            <a:avLst/>
          </a:prstGeom>
        </p:spPr>
      </p:pic>
      <p:sp>
        <p:nvSpPr>
          <p:cNvPr id="23" name="CaixaDeTexto 17">
            <a:extLst>
              <a:ext uri="{FF2B5EF4-FFF2-40B4-BE49-F238E27FC236}">
                <a16:creationId xmlns:a16="http://schemas.microsoft.com/office/drawing/2014/main" id="{B639984A-62F2-4243-9B11-2DFC16B02E7B}"/>
              </a:ext>
            </a:extLst>
          </p:cNvPr>
          <p:cNvSpPr txBox="1"/>
          <p:nvPr/>
        </p:nvSpPr>
        <p:spPr>
          <a:xfrm>
            <a:off x="5038366" y="5918142"/>
            <a:ext cx="3889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dirty="0"/>
              <a:t>Materiale create de echipa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endParaRPr lang="en-GB" sz="1600" dirty="0"/>
          </a:p>
        </p:txBody>
      </p:sp>
      <p:pic>
        <p:nvPicPr>
          <p:cNvPr id="20" name="Imagem 20">
            <a:extLst>
              <a:ext uri="{FF2B5EF4-FFF2-40B4-BE49-F238E27FC236}">
                <a16:creationId xmlns:a16="http://schemas.microsoft.com/office/drawing/2014/main" id="{09AF4A35-0FF1-4906-8E2D-88C9F175D89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7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2063112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398318" y="423438"/>
                <a:ext cx="9455397" cy="1945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b="1" u="sng" dirty="0">
                    <a:solidFill>
                      <a:srgbClr val="F25E4F"/>
                    </a:solidFill>
                  </a:rPr>
                  <a:t>Definiţie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Dacă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este orice matrice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atunci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t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ranspu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 lui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notat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cu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(sau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),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este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care rezultă din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interschimb</a:t>
                </a:r>
                <a:r>
                  <a:rPr lang="ro-RO" sz="2400" b="1" dirty="0" err="1">
                    <a:solidFill>
                      <a:sysClr val="windowText" lastClr="000000"/>
                    </a:solidFill>
                  </a:rPr>
                  <a:t>area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rânduril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or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și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coloanel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or lui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adică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rândurile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(coloanele)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lui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sunt coloanele (rândurile)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lui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423438"/>
                <a:ext cx="9455397" cy="1945533"/>
              </a:xfrm>
              <a:prstGeom prst="rect">
                <a:avLst/>
              </a:prstGeom>
              <a:blipFill>
                <a:blip r:embed="rId4"/>
                <a:stretch>
                  <a:fillRect l="-966" t="-2500" r="-966" b="-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: Cantos Arredondados 47">
            <a:hlinkClick r:id="rId5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Transpunerea unei matrice</a:t>
            </a:r>
          </a:p>
        </p:txBody>
      </p:sp>
      <p:sp>
        <p:nvSpPr>
          <p:cNvPr id="49" name="Retângulo: Cantos Arredondados 48">
            <a:hlinkClick r:id="rId6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Proprietățile transpunerii</a:t>
            </a:r>
          </a:p>
        </p:txBody>
      </p:sp>
      <p:sp>
        <p:nvSpPr>
          <p:cNvPr id="50" name="Retângulo: Cantos Arredondados 49">
            <a:hlinkClick r:id="rId7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Înce</a:t>
            </a:r>
            <a:r>
              <a:rPr lang="ro-RO" b="1" dirty="0">
                <a:solidFill>
                  <a:schemeClr val="tx1"/>
                </a:solidFill>
              </a:rPr>
              <a:t>a</a:t>
            </a:r>
            <a:r>
              <a:rPr lang="pt-PT" b="1" dirty="0">
                <a:solidFill>
                  <a:schemeClr val="tx1"/>
                </a:solidFill>
              </a:rPr>
              <a:t>rc</a:t>
            </a:r>
            <a:r>
              <a:rPr lang="ro-RO" b="1" dirty="0">
                <a:solidFill>
                  <a:schemeClr val="tx1"/>
                </a:solidFill>
              </a:rPr>
              <a:t>ă</a:t>
            </a:r>
            <a:r>
              <a:rPr lang="pt-PT" b="1" dirty="0">
                <a:solidFill>
                  <a:schemeClr val="tx1"/>
                </a:solidFill>
              </a:rPr>
              <a:t>!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63108" y="2505076"/>
            <a:ext cx="9859639" cy="2872361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7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2109562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398318" y="423438"/>
                <a:ext cx="9455397" cy="1945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b="1" u="sng" dirty="0">
                    <a:solidFill>
                      <a:srgbClr val="F25E4F"/>
                    </a:solidFill>
                  </a:rPr>
                  <a:t>Definiţie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Dacă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este orice matrice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atunci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t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ranspu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 lui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notat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ă cu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(sau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),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este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care rezultă din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interschimb</a:t>
                </a:r>
                <a:r>
                  <a:rPr lang="ro-RO" sz="2400" b="1" dirty="0" err="1">
                    <a:solidFill>
                      <a:sysClr val="windowText" lastClr="000000"/>
                    </a:solidFill>
                  </a:rPr>
                  <a:t>area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rânduril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or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și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coloanel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or lui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adică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rândurile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(coloanele)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lui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sunt coloanele (rândurile)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lui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423438"/>
                <a:ext cx="9455397" cy="1945533"/>
              </a:xfrm>
              <a:prstGeom prst="rect">
                <a:avLst/>
              </a:prstGeom>
              <a:blipFill>
                <a:blip r:embed="rId4"/>
                <a:stretch>
                  <a:fillRect l="-966" t="-2500" r="-966" b="-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401566" y="2677924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Exemplu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8" name="Retângulo: Cantos Arredondados 47">
            <a:hlinkClick r:id="rId6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Transpunerea unei matrice</a:t>
            </a:r>
          </a:p>
        </p:txBody>
      </p:sp>
      <p:sp>
        <p:nvSpPr>
          <p:cNvPr id="49" name="Retângulo: Cantos Arredondados 48">
            <a:hlinkClick r:id="rId7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Proprietățile transpunerii</a:t>
            </a:r>
          </a:p>
        </p:txBody>
      </p:sp>
      <p:sp>
        <p:nvSpPr>
          <p:cNvPr id="50" name="Retângulo: Cantos Arredondados 49">
            <a:hlinkClick r:id="rId8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Înce</a:t>
            </a:r>
            <a:r>
              <a:rPr lang="ro-RO" b="1" dirty="0">
                <a:solidFill>
                  <a:schemeClr val="tx1"/>
                </a:solidFill>
              </a:rPr>
              <a:t>a</a:t>
            </a:r>
            <a:r>
              <a:rPr lang="pt-PT" b="1" dirty="0">
                <a:solidFill>
                  <a:schemeClr val="tx1"/>
                </a:solidFill>
              </a:rPr>
              <a:t>rc</a:t>
            </a:r>
            <a:r>
              <a:rPr lang="ro-RO" b="1" dirty="0">
                <a:solidFill>
                  <a:schemeClr val="tx1"/>
                </a:solidFill>
              </a:rPr>
              <a:t>ă</a:t>
            </a:r>
            <a:r>
              <a:rPr lang="pt-PT" b="1" dirty="0">
                <a:solidFill>
                  <a:schemeClr val="tx1"/>
                </a:solidFill>
              </a:rPr>
              <a:t>!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49354203-5C02-4F7A-8BFE-9FE3F4DFF6D1}"/>
                  </a:ext>
                </a:extLst>
              </p:cNvPr>
              <p:cNvSpPr/>
              <p:nvPr/>
            </p:nvSpPr>
            <p:spPr>
              <a:xfrm>
                <a:off x="4546986" y="4449573"/>
                <a:ext cx="780983" cy="369332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49354203-5C02-4F7A-8BFE-9FE3F4DFF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986" y="4449573"/>
                <a:ext cx="78098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D54DA1AF-1FA7-4C07-B2E6-CAEBC98D3427}"/>
                  </a:ext>
                </a:extLst>
              </p:cNvPr>
              <p:cNvSpPr/>
              <p:nvPr/>
            </p:nvSpPr>
            <p:spPr>
              <a:xfrm>
                <a:off x="7252889" y="3228039"/>
                <a:ext cx="1999137" cy="11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D54DA1AF-1FA7-4C07-B2E6-CAEBC98D3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889" y="3228039"/>
                <a:ext cx="1999137" cy="1126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BBFDBD30-3AFE-4BC1-8288-804CD62948D3}"/>
                  </a:ext>
                </a:extLst>
              </p:cNvPr>
              <p:cNvSpPr/>
              <p:nvPr/>
            </p:nvSpPr>
            <p:spPr>
              <a:xfrm>
                <a:off x="4729170" y="3517722"/>
                <a:ext cx="1932900" cy="55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BBFDBD30-3AFE-4BC1-8288-804CD6294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170" y="3517722"/>
                <a:ext cx="1932900" cy="5543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91558B18-5A9F-4CB1-A96E-98D807AD2B64}"/>
              </a:ext>
            </a:extLst>
          </p:cNvPr>
          <p:cNvSpPr/>
          <p:nvPr/>
        </p:nvSpPr>
        <p:spPr>
          <a:xfrm>
            <a:off x="5401160" y="3477329"/>
            <a:ext cx="1032169" cy="369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A71E87DC-7E03-4142-947A-FC324FDA3176}"/>
                  </a:ext>
                </a:extLst>
              </p:cNvPr>
              <p:cNvSpPr/>
              <p:nvPr/>
            </p:nvSpPr>
            <p:spPr>
              <a:xfrm>
                <a:off x="5293332" y="348914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A71E87DC-7E03-4142-947A-FC324FDA3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332" y="3489143"/>
                <a:ext cx="36580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728FFE78-347C-4A29-90B7-CDAE04A31D18}"/>
                  </a:ext>
                </a:extLst>
              </p:cNvPr>
              <p:cNvSpPr/>
              <p:nvPr/>
            </p:nvSpPr>
            <p:spPr>
              <a:xfrm>
                <a:off x="5649649" y="3489537"/>
                <a:ext cx="538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728FFE78-347C-4A29-90B7-CDAE04A31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649" y="3489537"/>
                <a:ext cx="53893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0F93AF21-83D8-407B-BF9D-3FFE251814F4}"/>
                  </a:ext>
                </a:extLst>
              </p:cNvPr>
              <p:cNvSpPr/>
              <p:nvPr/>
            </p:nvSpPr>
            <p:spPr>
              <a:xfrm>
                <a:off x="6176393" y="3487632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0F93AF21-83D8-407B-BF9D-3FFE251814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393" y="3487632"/>
                <a:ext cx="36580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Conexão reta unidirecional 79">
            <a:extLst>
              <a:ext uri="{FF2B5EF4-FFF2-40B4-BE49-F238E27FC236}">
                <a16:creationId xmlns:a16="http://schemas.microsoft.com/office/drawing/2014/main" id="{F2C686E5-33C3-47A4-A32E-094E8807104A}"/>
              </a:ext>
            </a:extLst>
          </p:cNvPr>
          <p:cNvCxnSpPr>
            <a:cxnSpLocks/>
          </p:cNvCxnSpPr>
          <p:nvPr/>
        </p:nvCxnSpPr>
        <p:spPr>
          <a:xfrm>
            <a:off x="4927859" y="3941257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C255EB41-1687-4667-9CD6-09521392FBB9}"/>
                  </a:ext>
                </a:extLst>
              </p:cNvPr>
              <p:cNvSpPr/>
              <p:nvPr/>
            </p:nvSpPr>
            <p:spPr>
              <a:xfrm>
                <a:off x="7084700" y="4470091"/>
                <a:ext cx="780983" cy="369332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C255EB41-1687-4667-9CD6-09521392F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700" y="4470091"/>
                <a:ext cx="78098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Conexão reta unidirecional 81">
            <a:extLst>
              <a:ext uri="{FF2B5EF4-FFF2-40B4-BE49-F238E27FC236}">
                <a16:creationId xmlns:a16="http://schemas.microsoft.com/office/drawing/2014/main" id="{282A8776-24F4-492D-A800-E9076F80E990}"/>
              </a:ext>
            </a:extLst>
          </p:cNvPr>
          <p:cNvCxnSpPr>
            <a:cxnSpLocks/>
          </p:cNvCxnSpPr>
          <p:nvPr/>
        </p:nvCxnSpPr>
        <p:spPr>
          <a:xfrm>
            <a:off x="7465573" y="3961775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C550D54F-B9A0-44C5-AB78-3656975D7A1E}"/>
              </a:ext>
            </a:extLst>
          </p:cNvPr>
          <p:cNvCxnSpPr>
            <a:cxnSpLocks/>
          </p:cNvCxnSpPr>
          <p:nvPr/>
        </p:nvCxnSpPr>
        <p:spPr>
          <a:xfrm rot="16200000">
            <a:off x="7011369" y="3506774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77F86E18-248A-4377-A097-1E7A91A0ED11}"/>
              </a:ext>
            </a:extLst>
          </p:cNvPr>
          <p:cNvSpPr/>
          <p:nvPr/>
        </p:nvSpPr>
        <p:spPr>
          <a:xfrm>
            <a:off x="5440969" y="3092603"/>
            <a:ext cx="1356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solidFill>
                  <a:srgbClr val="C00000"/>
                </a:solidFill>
              </a:rPr>
              <a:t>Primul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ro-RO" b="1" dirty="0">
                <a:solidFill>
                  <a:srgbClr val="C00000"/>
                </a:solidFill>
              </a:rPr>
              <a:t>r</a:t>
            </a:r>
            <a:r>
              <a:rPr lang="en-GB" b="1" dirty="0" err="1">
                <a:solidFill>
                  <a:srgbClr val="C00000"/>
                </a:solidFill>
              </a:rPr>
              <a:t>ând</a:t>
            </a:r>
            <a:r>
              <a:rPr lang="en-GB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E1DFD4DD-5607-47AF-9E2F-AC60B9C08221}"/>
              </a:ext>
            </a:extLst>
          </p:cNvPr>
          <p:cNvSpPr/>
          <p:nvPr/>
        </p:nvSpPr>
        <p:spPr>
          <a:xfrm>
            <a:off x="7503796" y="2769052"/>
            <a:ext cx="1549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b="1" dirty="0">
                <a:solidFill>
                  <a:srgbClr val="C00000"/>
                </a:solidFill>
              </a:rPr>
              <a:t>Prima coloană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224D9911-BAC3-4F0F-B636-A2D9694D6728}"/>
              </a:ext>
            </a:extLst>
          </p:cNvPr>
          <p:cNvSpPr/>
          <p:nvPr/>
        </p:nvSpPr>
        <p:spPr>
          <a:xfrm>
            <a:off x="5400651" y="3743160"/>
            <a:ext cx="1032169" cy="369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2EA46CDC-BB03-4C6B-840F-3E8476E8F56F}"/>
                  </a:ext>
                </a:extLst>
              </p:cNvPr>
              <p:cNvSpPr/>
              <p:nvPr/>
            </p:nvSpPr>
            <p:spPr>
              <a:xfrm>
                <a:off x="5735865" y="375849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2EA46CDC-BB03-4C6B-840F-3E8476E8F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865" y="3758496"/>
                <a:ext cx="36580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tângulo 86">
                <a:extLst>
                  <a:ext uri="{FF2B5EF4-FFF2-40B4-BE49-F238E27FC236}">
                    <a16:creationId xmlns:a16="http://schemas.microsoft.com/office/drawing/2014/main" id="{B625512B-1433-4E88-B68A-A248E71C623B}"/>
                  </a:ext>
                </a:extLst>
              </p:cNvPr>
              <p:cNvSpPr/>
              <p:nvPr/>
            </p:nvSpPr>
            <p:spPr>
              <a:xfrm>
                <a:off x="6176213" y="375659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87" name="Retângulo 86">
                <a:extLst>
                  <a:ext uri="{FF2B5EF4-FFF2-40B4-BE49-F238E27FC236}">
                    <a16:creationId xmlns:a16="http://schemas.microsoft.com/office/drawing/2014/main" id="{B625512B-1433-4E88-B68A-A248E71C6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213" y="3756591"/>
                <a:ext cx="36580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94C63FAB-575A-4BCA-9DDF-3352C826F307}"/>
                  </a:ext>
                </a:extLst>
              </p:cNvPr>
              <p:cNvSpPr/>
              <p:nvPr/>
            </p:nvSpPr>
            <p:spPr>
              <a:xfrm>
                <a:off x="5293332" y="375711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94C63FAB-575A-4BCA-9DDF-3352C826F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332" y="3757111"/>
                <a:ext cx="36580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tângulo 90">
            <a:extLst>
              <a:ext uri="{FF2B5EF4-FFF2-40B4-BE49-F238E27FC236}">
                <a16:creationId xmlns:a16="http://schemas.microsoft.com/office/drawing/2014/main" id="{59ABE285-51FE-44FC-A41E-F9E1277D9F2F}"/>
              </a:ext>
            </a:extLst>
          </p:cNvPr>
          <p:cNvSpPr/>
          <p:nvPr/>
        </p:nvSpPr>
        <p:spPr>
          <a:xfrm>
            <a:off x="5266235" y="4150837"/>
            <a:ext cx="1564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solidFill>
                  <a:srgbClr val="C00000"/>
                </a:solidFill>
              </a:rPr>
              <a:t>Al doilea r</a:t>
            </a:r>
            <a:r>
              <a:rPr lang="en-GB" b="1" dirty="0" err="1">
                <a:solidFill>
                  <a:srgbClr val="C00000"/>
                </a:solidFill>
              </a:rPr>
              <a:t>ând</a:t>
            </a:r>
            <a:r>
              <a:rPr lang="en-GB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92" name="Retângulo 91">
            <a:extLst>
              <a:ext uri="{FF2B5EF4-FFF2-40B4-BE49-F238E27FC236}">
                <a16:creationId xmlns:a16="http://schemas.microsoft.com/office/drawing/2014/main" id="{60E80239-9460-471D-8F78-34904506BFE3}"/>
              </a:ext>
            </a:extLst>
          </p:cNvPr>
          <p:cNvSpPr/>
          <p:nvPr/>
        </p:nvSpPr>
        <p:spPr>
          <a:xfrm>
            <a:off x="7911200" y="4438539"/>
            <a:ext cx="1663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b="1" dirty="0">
                <a:solidFill>
                  <a:srgbClr val="C00000"/>
                </a:solidFill>
              </a:rPr>
              <a:t>A doua coloană</a:t>
            </a:r>
            <a:endParaRPr lang="en-GB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tângulo: Cantos Arredondados 92">
                <a:extLst>
                  <a:ext uri="{FF2B5EF4-FFF2-40B4-BE49-F238E27FC236}">
                    <a16:creationId xmlns:a16="http://schemas.microsoft.com/office/drawing/2014/main" id="{30E8F420-B15F-43CB-940C-1477E4A9DF55}"/>
                  </a:ext>
                </a:extLst>
              </p:cNvPr>
              <p:cNvSpPr/>
              <p:nvPr/>
            </p:nvSpPr>
            <p:spPr>
              <a:xfrm>
                <a:off x="3342437" y="5929568"/>
                <a:ext cx="7305356" cy="72381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eqArr>
                      </m:sub>
                    </m:sSub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93" name="Retângulo: Cantos Arredondados 92">
                <a:extLst>
                  <a:ext uri="{FF2B5EF4-FFF2-40B4-BE49-F238E27FC236}">
                    <a16:creationId xmlns:a16="http://schemas.microsoft.com/office/drawing/2014/main" id="{30E8F420-B15F-43CB-940C-1477E4A9D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37" y="5929568"/>
                <a:ext cx="7305356" cy="723816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etângulo 93">
            <a:extLst>
              <a:ext uri="{FF2B5EF4-FFF2-40B4-BE49-F238E27FC236}">
                <a16:creationId xmlns:a16="http://schemas.microsoft.com/office/drawing/2014/main" id="{C7053A78-4861-49AF-80E9-B3F7FD0FAFCB}"/>
              </a:ext>
            </a:extLst>
          </p:cNvPr>
          <p:cNvSpPr/>
          <p:nvPr/>
        </p:nvSpPr>
        <p:spPr>
          <a:xfrm>
            <a:off x="5661192" y="5521201"/>
            <a:ext cx="2667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Notație matematică</a:t>
            </a:r>
          </a:p>
        </p:txBody>
      </p:sp>
    </p:spTree>
    <p:extLst>
      <p:ext uri="{BB962C8B-B14F-4D97-AF65-F5344CB8AC3E}">
        <p14:creationId xmlns:p14="http://schemas.microsoft.com/office/powerpoint/2010/main" val="399791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22877 -0.0372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-187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19244 0.0185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92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33333E-6 L 0.15625 0.0752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375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19257 0.020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26745 -0.0761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-381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23112 -0.021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9" y="-1065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19506 0.0351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175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23138 -0.016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4" grpId="0" animBg="1"/>
      <p:bldP spid="51" grpId="0"/>
      <p:bldP spid="54" grpId="0"/>
      <p:bldP spid="67" grpId="0" animBg="1"/>
      <p:bldP spid="67" grpId="1" animBg="1"/>
      <p:bldP spid="67" grpId="2" animBg="1"/>
      <p:bldP spid="71" grpId="0"/>
      <p:bldP spid="71" grpId="1"/>
      <p:bldP spid="76" grpId="0"/>
      <p:bldP spid="76" grpId="1"/>
      <p:bldP spid="78" grpId="0"/>
      <p:bldP spid="78" grpId="1"/>
      <p:bldP spid="81" grpId="0" animBg="1"/>
      <p:bldP spid="13" grpId="0"/>
      <p:bldP spid="13" grpId="1"/>
      <p:bldP spid="84" grpId="0"/>
      <p:bldP spid="84" grpId="1"/>
      <p:bldP spid="85" grpId="0" animBg="1"/>
      <p:bldP spid="85" grpId="1" animBg="1"/>
      <p:bldP spid="85" grpId="2" animBg="1"/>
      <p:bldP spid="86" grpId="0"/>
      <p:bldP spid="86" grpId="1"/>
      <p:bldP spid="87" grpId="0"/>
      <p:bldP spid="87" grpId="1"/>
      <p:bldP spid="88" grpId="0"/>
      <p:bldP spid="88" grpId="1"/>
      <p:bldP spid="91" grpId="0"/>
      <p:bldP spid="92" grpId="0"/>
      <p:bldP spid="93" grpId="0" animBg="1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63108" y="2543176"/>
            <a:ext cx="9859639" cy="2872361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7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2055453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398318" y="423438"/>
                <a:ext cx="9455397" cy="1945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b="1" u="sng" dirty="0">
                    <a:solidFill>
                      <a:srgbClr val="F25E4F"/>
                    </a:solidFill>
                  </a:rPr>
                  <a:t>Definiţie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Dacă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este orice matrice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atunci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t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ranspu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 lui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notat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ă cu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(sau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),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este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care rezultă din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interschimb</a:t>
                </a:r>
                <a:r>
                  <a:rPr lang="ro-RO" sz="2400" b="1" dirty="0" err="1">
                    <a:solidFill>
                      <a:sysClr val="windowText" lastClr="000000"/>
                    </a:solidFill>
                  </a:rPr>
                  <a:t>area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rânduril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or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și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coloanel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or lui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adică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rândurile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(coloanele)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lui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sunt coloanele (rândurile)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lui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423438"/>
                <a:ext cx="9455397" cy="1945533"/>
              </a:xfrm>
              <a:prstGeom prst="rect">
                <a:avLst/>
              </a:prstGeom>
              <a:blipFill>
                <a:blip r:embed="rId4"/>
                <a:stretch>
                  <a:fillRect l="-966" t="-2500" r="-966" b="-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8" name="Retângulo: Cantos Arredondados 47">
            <a:hlinkClick r:id="rId6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Transpunerea unei matrice</a:t>
            </a:r>
          </a:p>
        </p:txBody>
      </p:sp>
      <p:sp>
        <p:nvSpPr>
          <p:cNvPr id="49" name="Retângulo: Cantos Arredondados 48">
            <a:hlinkClick r:id="rId7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Proprietățile transpunerii</a:t>
            </a:r>
          </a:p>
        </p:txBody>
      </p:sp>
      <p:sp>
        <p:nvSpPr>
          <p:cNvPr id="50" name="Retângulo: Cantos Arredondados 49">
            <a:hlinkClick r:id="rId8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Înce</a:t>
            </a:r>
            <a:r>
              <a:rPr lang="ro-RO" b="1" dirty="0">
                <a:solidFill>
                  <a:schemeClr val="tx1"/>
                </a:solidFill>
              </a:rPr>
              <a:t>a</a:t>
            </a:r>
            <a:r>
              <a:rPr lang="pt-PT" b="1" dirty="0">
                <a:solidFill>
                  <a:schemeClr val="tx1"/>
                </a:solidFill>
              </a:rPr>
              <a:t>rc</a:t>
            </a:r>
            <a:r>
              <a:rPr lang="ro-RO" b="1" dirty="0">
                <a:solidFill>
                  <a:schemeClr val="tx1"/>
                </a:solidFill>
              </a:rPr>
              <a:t>ă</a:t>
            </a:r>
            <a:r>
              <a:rPr lang="pt-PT" b="1" dirty="0">
                <a:solidFill>
                  <a:schemeClr val="tx1"/>
                </a:solidFill>
              </a:rPr>
              <a:t>!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tângulo: Cantos Arredondados 92">
                <a:extLst>
                  <a:ext uri="{FF2B5EF4-FFF2-40B4-BE49-F238E27FC236}">
                    <a16:creationId xmlns:a16="http://schemas.microsoft.com/office/drawing/2014/main" id="{30E8F420-B15F-43CB-940C-1477E4A9DF55}"/>
                  </a:ext>
                </a:extLst>
              </p:cNvPr>
              <p:cNvSpPr/>
              <p:nvPr/>
            </p:nvSpPr>
            <p:spPr>
              <a:xfrm>
                <a:off x="3342437" y="5929568"/>
                <a:ext cx="7305356" cy="72381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eqArr>
                      </m:sub>
                    </m:sSub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93" name="Retângulo: Cantos Arredondados 92">
                <a:extLst>
                  <a:ext uri="{FF2B5EF4-FFF2-40B4-BE49-F238E27FC236}">
                    <a16:creationId xmlns:a16="http://schemas.microsoft.com/office/drawing/2014/main" id="{30E8F420-B15F-43CB-940C-1477E4A9D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37" y="5929568"/>
                <a:ext cx="7305356" cy="72381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etângulo 93">
            <a:extLst>
              <a:ext uri="{FF2B5EF4-FFF2-40B4-BE49-F238E27FC236}">
                <a16:creationId xmlns:a16="http://schemas.microsoft.com/office/drawing/2014/main" id="{C7053A78-4861-49AF-80E9-B3F7FD0FAFCB}"/>
              </a:ext>
            </a:extLst>
          </p:cNvPr>
          <p:cNvSpPr/>
          <p:nvPr/>
        </p:nvSpPr>
        <p:spPr>
          <a:xfrm>
            <a:off x="5661192" y="5521201"/>
            <a:ext cx="2667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Notație matematică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0AF176B-4C75-41AE-B5D1-946457FB1BB8}"/>
              </a:ext>
            </a:extLst>
          </p:cNvPr>
          <p:cNvSpPr/>
          <p:nvPr/>
        </p:nvSpPr>
        <p:spPr>
          <a:xfrm>
            <a:off x="2358959" y="2812307"/>
            <a:ext cx="2396295" cy="442674"/>
          </a:xfrm>
          <a:prstGeom prst="roundRect">
            <a:avLst/>
          </a:prstGeom>
          <a:ln>
            <a:solidFill>
              <a:srgbClr val="29A6FF"/>
            </a:solidFill>
          </a:ln>
        </p:spPr>
        <p:txBody>
          <a:bodyPr wrap="none">
            <a:spAutoFit/>
          </a:bodyPr>
          <a:lstStyle/>
          <a:p>
            <a:r>
              <a:rPr lang="ro-RO" sz="2000" dirty="0">
                <a:solidFill>
                  <a:sysClr val="windowText" lastClr="000000"/>
                </a:solidFill>
              </a:rPr>
              <a:t>Cum funcționează?...</a:t>
            </a:r>
            <a:endParaRPr lang="en-GB" sz="2000" dirty="0"/>
          </a:p>
        </p:txBody>
      </p: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B8406435-933E-48F0-B381-5D8034E70DCD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3557107" y="3254981"/>
            <a:ext cx="826457" cy="2510880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52094FCA-7A38-4AE1-A5CB-8DF4CB7EEA52}"/>
                  </a:ext>
                </a:extLst>
              </p:cNvPr>
              <p:cNvSpPr/>
              <p:nvPr/>
            </p:nvSpPr>
            <p:spPr>
              <a:xfrm>
                <a:off x="5394375" y="2948948"/>
                <a:ext cx="1845377" cy="587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=1,2,3</m:t>
                              </m:r>
                            </m:e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=1,2,3,4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52094FCA-7A38-4AE1-A5CB-8DF4CB7EE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375" y="2948948"/>
                <a:ext cx="1845377" cy="587533"/>
              </a:xfrm>
              <a:prstGeom prst="rect">
                <a:avLst/>
              </a:prstGeom>
              <a:blipFill>
                <a:blip r:embed="rId10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8A6CFFD9-CA2A-4AFB-B9CD-550427A84D51}"/>
                  </a:ext>
                </a:extLst>
              </p:cNvPr>
              <p:cNvSpPr/>
              <p:nvPr/>
            </p:nvSpPr>
            <p:spPr>
              <a:xfrm>
                <a:off x="5222758" y="3796782"/>
                <a:ext cx="780983" cy="369332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8A6CFFD9-CA2A-4AFB-B9CD-550427A84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758" y="3796782"/>
                <a:ext cx="78098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xão reta unidirecional 46">
            <a:extLst>
              <a:ext uri="{FF2B5EF4-FFF2-40B4-BE49-F238E27FC236}">
                <a16:creationId xmlns:a16="http://schemas.microsoft.com/office/drawing/2014/main" id="{7CBB729D-C740-4859-96D5-58B667CFE987}"/>
              </a:ext>
            </a:extLst>
          </p:cNvPr>
          <p:cNvCxnSpPr>
            <a:cxnSpLocks/>
          </p:cNvCxnSpPr>
          <p:nvPr/>
        </p:nvCxnSpPr>
        <p:spPr>
          <a:xfrm>
            <a:off x="5603631" y="3288466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72B73646-6F0F-4D6A-9AAC-AB40202CD238}"/>
                  </a:ext>
                </a:extLst>
              </p:cNvPr>
              <p:cNvSpPr/>
              <p:nvPr/>
            </p:nvSpPr>
            <p:spPr>
              <a:xfrm>
                <a:off x="7548859" y="2751459"/>
                <a:ext cx="2763513" cy="825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72B73646-6F0F-4D6A-9AAC-AB40202CD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859" y="2751459"/>
                <a:ext cx="2763513" cy="8256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exão reta unidirecional 52">
            <a:extLst>
              <a:ext uri="{FF2B5EF4-FFF2-40B4-BE49-F238E27FC236}">
                <a16:creationId xmlns:a16="http://schemas.microsoft.com/office/drawing/2014/main" id="{A12760A7-3210-49FD-9674-15216A92ED57}"/>
              </a:ext>
            </a:extLst>
          </p:cNvPr>
          <p:cNvCxnSpPr>
            <a:cxnSpLocks/>
          </p:cNvCxnSpPr>
          <p:nvPr/>
        </p:nvCxnSpPr>
        <p:spPr>
          <a:xfrm rot="16200000">
            <a:off x="7383158" y="2895917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unidirecional 54">
            <a:extLst>
              <a:ext uri="{FF2B5EF4-FFF2-40B4-BE49-F238E27FC236}">
                <a16:creationId xmlns:a16="http://schemas.microsoft.com/office/drawing/2014/main" id="{43B36DA1-6D29-4B67-8F31-2CAEA6EE315A}"/>
              </a:ext>
            </a:extLst>
          </p:cNvPr>
          <p:cNvCxnSpPr>
            <a:cxnSpLocks/>
          </p:cNvCxnSpPr>
          <p:nvPr/>
        </p:nvCxnSpPr>
        <p:spPr>
          <a:xfrm>
            <a:off x="8951407" y="3638578"/>
            <a:ext cx="0" cy="410908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C6ECE947-D5C6-48C4-B1CC-2F441EAC4B98}"/>
                  </a:ext>
                </a:extLst>
              </p:cNvPr>
              <p:cNvSpPr/>
              <p:nvPr/>
            </p:nvSpPr>
            <p:spPr>
              <a:xfrm>
                <a:off x="7574487" y="4118160"/>
                <a:ext cx="2274854" cy="11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              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C6ECE947-D5C6-48C4-B1CC-2F441EAC4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487" y="4118160"/>
                <a:ext cx="2274854" cy="11269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>
            <a:extLst>
              <a:ext uri="{FF2B5EF4-FFF2-40B4-BE49-F238E27FC236}">
                <a16:creationId xmlns:a16="http://schemas.microsoft.com/office/drawing/2014/main" id="{AB32E0C3-255D-4B08-A1CA-18AB3E561611}"/>
              </a:ext>
            </a:extLst>
          </p:cNvPr>
          <p:cNvSpPr/>
          <p:nvPr/>
        </p:nvSpPr>
        <p:spPr>
          <a:xfrm>
            <a:off x="9257807" y="3552307"/>
            <a:ext cx="2274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ysClr val="windowText" lastClr="000000"/>
                </a:solidFill>
              </a:rPr>
              <a:t>interschimbarea rândurilor și coloanelor 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88DC946-3D41-4E99-A81E-D170A9C0C3B4}"/>
                  </a:ext>
                </a:extLst>
              </p:cNvPr>
              <p:cNvSpPr/>
              <p:nvPr/>
            </p:nvSpPr>
            <p:spPr>
              <a:xfrm>
                <a:off x="9093096" y="4161079"/>
                <a:ext cx="565604" cy="1077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34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GB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88DC946-3D41-4E99-A81E-D170A9C0C3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096" y="4161079"/>
                <a:ext cx="565604" cy="10773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672EE787-5DD5-4029-A3CA-A4BEB74323DD}"/>
                  </a:ext>
                </a:extLst>
              </p:cNvPr>
              <p:cNvSpPr/>
              <p:nvPr/>
            </p:nvSpPr>
            <p:spPr>
              <a:xfrm>
                <a:off x="8329038" y="4161079"/>
                <a:ext cx="565604" cy="1077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GB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672EE787-5DD5-4029-A3CA-A4BEB7432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038" y="4161079"/>
                <a:ext cx="565604" cy="107734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7E4555DF-C084-4743-96F2-C25E9EAE05C7}"/>
                  </a:ext>
                </a:extLst>
              </p:cNvPr>
              <p:cNvSpPr/>
              <p:nvPr/>
            </p:nvSpPr>
            <p:spPr>
              <a:xfrm>
                <a:off x="8710346" y="4161079"/>
                <a:ext cx="565604" cy="1077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24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GB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7E4555DF-C084-4743-96F2-C25E9EAE05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346" y="4161079"/>
                <a:ext cx="565604" cy="107734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685E8F4D-B8B2-459F-B8C7-224D919529F8}"/>
                  </a:ext>
                </a:extLst>
              </p:cNvPr>
              <p:cNvSpPr/>
              <p:nvPr/>
            </p:nvSpPr>
            <p:spPr>
              <a:xfrm>
                <a:off x="7408207" y="4958426"/>
                <a:ext cx="780983" cy="369332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685E8F4D-B8B2-459F-B8C7-224D91952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207" y="4958426"/>
                <a:ext cx="78098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Conexão reta unidirecional 60">
            <a:extLst>
              <a:ext uri="{FF2B5EF4-FFF2-40B4-BE49-F238E27FC236}">
                <a16:creationId xmlns:a16="http://schemas.microsoft.com/office/drawing/2014/main" id="{BED2DC8B-3990-4D0C-85A8-FB6368E9B379}"/>
              </a:ext>
            </a:extLst>
          </p:cNvPr>
          <p:cNvCxnSpPr>
            <a:cxnSpLocks/>
          </p:cNvCxnSpPr>
          <p:nvPr/>
        </p:nvCxnSpPr>
        <p:spPr>
          <a:xfrm>
            <a:off x="7789080" y="4783015"/>
            <a:ext cx="0" cy="194631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026A0CBB-9C09-4FB9-823D-0386EF28EA72}"/>
              </a:ext>
            </a:extLst>
          </p:cNvPr>
          <p:cNvSpPr/>
          <p:nvPr/>
        </p:nvSpPr>
        <p:spPr>
          <a:xfrm>
            <a:off x="9184193" y="4421276"/>
            <a:ext cx="400864" cy="32154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Conexão reta unidirecional 22">
            <a:extLst>
              <a:ext uri="{FF2B5EF4-FFF2-40B4-BE49-F238E27FC236}">
                <a16:creationId xmlns:a16="http://schemas.microsoft.com/office/drawing/2014/main" id="{320A6BC0-FD74-401E-924F-290E4E7A89C1}"/>
              </a:ext>
            </a:extLst>
          </p:cNvPr>
          <p:cNvCxnSpPr>
            <a:cxnSpLocks/>
          </p:cNvCxnSpPr>
          <p:nvPr/>
        </p:nvCxnSpPr>
        <p:spPr>
          <a:xfrm flipH="1">
            <a:off x="9608460" y="4576192"/>
            <a:ext cx="459988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14F6106-2A2E-4862-933E-B96A0302B5B0}"/>
                  </a:ext>
                </a:extLst>
              </p:cNvPr>
              <p:cNvSpPr/>
              <p:nvPr/>
            </p:nvSpPr>
            <p:spPr>
              <a:xfrm>
                <a:off x="10001370" y="4053859"/>
                <a:ext cx="2085805" cy="835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o-RO" sz="1600" b="1" dirty="0">
                    <a:solidFill>
                      <a:srgbClr val="C00000"/>
                    </a:solidFill>
                  </a:rPr>
                  <a:t>Î</a:t>
                </a:r>
                <a:r>
                  <a:rPr lang="en-GB" sz="1600" b="1" dirty="0">
                    <a:solidFill>
                      <a:srgbClr val="C00000"/>
                    </a:solidFill>
                  </a:rPr>
                  <a:t>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pt-PT" sz="1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o-RO" sz="16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𝐚</m:t>
                    </m:r>
                  </m:oMath>
                </a14:m>
                <a:r>
                  <a:rPr lang="en-GB" sz="1600" b="1" dirty="0">
                    <a:solidFill>
                      <a:srgbClr val="C00000"/>
                    </a:solidFill>
                  </a:rPr>
                  <a:t>cest</a:t>
                </a:r>
                <a:r>
                  <a:rPr lang="ro-RO" sz="1600" b="1" dirty="0">
                    <a:solidFill>
                      <a:srgbClr val="C00000"/>
                    </a:solidFill>
                  </a:rPr>
                  <a:t> element </a:t>
                </a:r>
                <a:r>
                  <a:rPr lang="en-GB" sz="1600" b="1" dirty="0" err="1">
                    <a:solidFill>
                      <a:srgbClr val="C00000"/>
                    </a:solidFill>
                  </a:rPr>
                  <a:t>este</a:t>
                </a:r>
                <a:r>
                  <a:rPr lang="en-GB" sz="16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1600" b="1" dirty="0" err="1">
                    <a:solidFill>
                      <a:srgbClr val="C00000"/>
                    </a:solidFill>
                  </a:rPr>
                  <a:t>în</a:t>
                </a:r>
                <a:r>
                  <a:rPr lang="ro-RO" sz="1600" b="1" dirty="0">
                    <a:solidFill>
                      <a:srgbClr val="C00000"/>
                    </a:solidFill>
                  </a:rPr>
                  <a:t> al doilea</a:t>
                </a:r>
                <a:r>
                  <a:rPr lang="en-GB" sz="1600" b="1" dirty="0">
                    <a:solidFill>
                      <a:srgbClr val="C00000"/>
                    </a:solidFill>
                  </a:rPr>
                  <a:t> rând, </a:t>
                </a:r>
                <a:r>
                  <a:rPr lang="ro-RO" sz="1600" b="1" dirty="0">
                    <a:solidFill>
                      <a:srgbClr val="C00000"/>
                    </a:solidFill>
                  </a:rPr>
                  <a:t>a treia</a:t>
                </a:r>
                <a:r>
                  <a:rPr lang="en-GB" sz="1600" b="1" dirty="0">
                    <a:solidFill>
                      <a:srgbClr val="C00000"/>
                    </a:solidFill>
                  </a:rPr>
                  <a:t> </a:t>
                </a:r>
                <a:r>
                  <a:rPr lang="ro-RO" sz="1600" b="1" dirty="0">
                    <a:solidFill>
                      <a:srgbClr val="C00000"/>
                    </a:solidFill>
                  </a:rPr>
                  <a:t>c</a:t>
                </a:r>
                <a:r>
                  <a:rPr lang="en-GB" sz="1600" b="1" dirty="0" err="1">
                    <a:solidFill>
                      <a:srgbClr val="C00000"/>
                    </a:solidFill>
                  </a:rPr>
                  <a:t>oloan</a:t>
                </a:r>
                <a:r>
                  <a:rPr lang="ro-RO" sz="1600" b="1" dirty="0">
                    <a:solidFill>
                      <a:srgbClr val="C00000"/>
                    </a:solidFill>
                  </a:rPr>
                  <a:t>ă</a:t>
                </a:r>
                <a:r>
                  <a:rPr lang="en-GB" sz="1600" b="1" dirty="0">
                    <a:solidFill>
                      <a:srgbClr val="C00000"/>
                    </a:solidFill>
                  </a:rPr>
                  <a:t>! </a:t>
                </a:r>
                <a:endParaRPr lang="pt-PT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14F6106-2A2E-4862-933E-B96A0302B5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370" y="4053859"/>
                <a:ext cx="2085805" cy="835422"/>
              </a:xfrm>
              <a:prstGeom prst="rect">
                <a:avLst/>
              </a:prstGeom>
              <a:blipFill>
                <a:blip r:embed="rId18"/>
                <a:stretch>
                  <a:fillRect t="-1460" r="-1170"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Conexão reta unidirecional 67">
            <a:extLst>
              <a:ext uri="{FF2B5EF4-FFF2-40B4-BE49-F238E27FC236}">
                <a16:creationId xmlns:a16="http://schemas.microsoft.com/office/drawing/2014/main" id="{82DB2B11-2CDA-41AC-9A63-24B2AB2D2CE4}"/>
              </a:ext>
            </a:extLst>
          </p:cNvPr>
          <p:cNvCxnSpPr>
            <a:cxnSpLocks/>
          </p:cNvCxnSpPr>
          <p:nvPr/>
        </p:nvCxnSpPr>
        <p:spPr>
          <a:xfrm flipH="1">
            <a:off x="9275950" y="5208848"/>
            <a:ext cx="1245413" cy="83021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xão reta unidirecional 78">
            <a:extLst>
              <a:ext uri="{FF2B5EF4-FFF2-40B4-BE49-F238E27FC236}">
                <a16:creationId xmlns:a16="http://schemas.microsoft.com/office/drawing/2014/main" id="{C56F98BD-6D79-4CCE-96BA-D51B2BFB5482}"/>
              </a:ext>
            </a:extLst>
          </p:cNvPr>
          <p:cNvCxnSpPr>
            <a:cxnSpLocks/>
          </p:cNvCxnSpPr>
          <p:nvPr/>
        </p:nvCxnSpPr>
        <p:spPr>
          <a:xfrm>
            <a:off x="10855013" y="4832772"/>
            <a:ext cx="0" cy="27514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7221CFCB-81A0-4EAC-8F43-F0F01527A01D}"/>
                  </a:ext>
                </a:extLst>
              </p:cNvPr>
              <p:cNvSpPr/>
              <p:nvPr/>
            </p:nvSpPr>
            <p:spPr>
              <a:xfrm>
                <a:off x="10521363" y="5011915"/>
                <a:ext cx="60888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pt-PT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pt-PT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sub>
                      </m:sSub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7221CFCB-81A0-4EAC-8F43-F0F01527A0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363" y="5011915"/>
                <a:ext cx="608885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D97CA430-BDB5-4D2F-BCF2-C57D720DC626}"/>
              </a:ext>
            </a:extLst>
          </p:cNvPr>
          <p:cNvSpPr/>
          <p:nvPr/>
        </p:nvSpPr>
        <p:spPr>
          <a:xfrm>
            <a:off x="2393958" y="4308471"/>
            <a:ext cx="2361453" cy="7825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Relevant atunci când se lucrează cu matrici generice </a:t>
            </a:r>
          </a:p>
        </p:txBody>
      </p:sp>
    </p:spTree>
    <p:extLst>
      <p:ext uri="{BB962C8B-B14F-4D97-AF65-F5344CB8AC3E}">
        <p14:creationId xmlns:p14="http://schemas.microsoft.com/office/powerpoint/2010/main" val="29763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46" grpId="0" animBg="1"/>
      <p:bldP spid="52" grpId="0"/>
      <p:bldP spid="56" grpId="0"/>
      <p:bldP spid="12" grpId="0"/>
      <p:bldP spid="17" grpId="0"/>
      <p:bldP spid="58" grpId="0"/>
      <p:bldP spid="59" grpId="0"/>
      <p:bldP spid="60" grpId="0" animBg="1"/>
      <p:bldP spid="19" grpId="0" animBg="1"/>
      <p:bldP spid="24" grpId="0"/>
      <p:bldP spid="30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7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8" name="Retângulo: Cantos Arredondados 37">
            <a:hlinkClick r:id="rId6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Transpunerea unei matrice</a:t>
            </a:r>
          </a:p>
        </p:txBody>
      </p:sp>
      <p:sp>
        <p:nvSpPr>
          <p:cNvPr id="39" name="Retângulo: Cantos Arredondados 38">
            <a:hlinkClick r:id="rId7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Proprietățile transpunerii</a:t>
            </a:r>
          </a:p>
        </p:txBody>
      </p:sp>
      <p:sp>
        <p:nvSpPr>
          <p:cNvPr id="40" name="Retângulo: Cantos Arredondados 39">
            <a:hlinkClick r:id="rId8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Înce</a:t>
            </a:r>
            <a:r>
              <a:rPr lang="ro-RO" b="1" dirty="0">
                <a:solidFill>
                  <a:schemeClr val="tx1"/>
                </a:solidFill>
              </a:rPr>
              <a:t>a</a:t>
            </a:r>
            <a:r>
              <a:rPr lang="pt-PT" b="1" dirty="0">
                <a:solidFill>
                  <a:schemeClr val="tx1"/>
                </a:solidFill>
              </a:rPr>
              <a:t>rc</a:t>
            </a:r>
            <a:r>
              <a:rPr lang="ro-RO" b="1" dirty="0">
                <a:solidFill>
                  <a:schemeClr val="tx1"/>
                </a:solidFill>
              </a:rPr>
              <a:t>ă</a:t>
            </a:r>
            <a:r>
              <a:rPr lang="pt-PT" b="1" dirty="0">
                <a:solidFill>
                  <a:schemeClr val="tx1"/>
                </a:solidFill>
              </a:rPr>
              <a:t>!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0B71D6A4-FE45-4911-8E7F-FA33F7EA27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9D402C6D-FA3C-4762-9C42-75E20E4408D7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>
            <a:extLst>
              <a:ext uri="{FF2B5EF4-FFF2-40B4-BE49-F238E27FC236}">
                <a16:creationId xmlns:a16="http://schemas.microsoft.com/office/drawing/2014/main" id="{7BAB7C41-4CCA-48EE-AC5D-A371A186D314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8" name="ISPRING_QUIZ_SHAPE3">
            <a:extLst>
              <a:ext uri="{FF2B5EF4-FFF2-40B4-BE49-F238E27FC236}">
                <a16:creationId xmlns:a16="http://schemas.microsoft.com/office/drawing/2014/main" id="{BBBCE80D-D966-47DB-9591-48C747C5FFC2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4">
            <a:extLst>
              <a:ext uri="{FF2B5EF4-FFF2-40B4-BE49-F238E27FC236}">
                <a16:creationId xmlns:a16="http://schemas.microsoft.com/office/drawing/2014/main" id="{2A9F635F-97D6-4C93-8CE3-E468EE8B23A5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7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795450"/>
            <a:ext cx="4717590" cy="5346000"/>
          </a:xfrm>
          <a:prstGeom prst="roundRect">
            <a:avLst>
              <a:gd name="adj" fmla="val 585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917490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b="1" u="sng" dirty="0">
                <a:solidFill>
                  <a:srgbClr val="F25E4F"/>
                </a:solidFill>
              </a:rPr>
              <a:t>Proprietăți</a:t>
            </a:r>
            <a:r>
              <a:rPr lang="en-GB" sz="2400" b="1" u="sng" dirty="0">
                <a:solidFill>
                  <a:srgbClr val="F25E4F"/>
                </a:solidFill>
              </a:rPr>
              <a:t> </a:t>
            </a:r>
            <a:endParaRPr lang="en-GB" sz="2400" u="sng" dirty="0">
              <a:solidFill>
                <a:sysClr val="windowText" lastClr="000000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A036ADC-1815-46D7-A289-63BE7CE42DC8}"/>
              </a:ext>
            </a:extLst>
          </p:cNvPr>
          <p:cNvSpPr/>
          <p:nvPr/>
        </p:nvSpPr>
        <p:spPr>
          <a:xfrm>
            <a:off x="2353828" y="1560742"/>
            <a:ext cx="4077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/>
              <a:t>În cazul în care dimensiunile matricelor sunt de așa natură încât operațiunile declarate pot fi efectuate, atunci:</a:t>
            </a:r>
            <a:endParaRPr lang="en-GB" sz="2000" i="1" spc="-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3721067" y="2929830"/>
                <a:ext cx="1342637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067" y="2929830"/>
                <a:ext cx="1342637" cy="442674"/>
              </a:xfrm>
              <a:prstGeom prst="roundRect">
                <a:avLst/>
              </a:prstGeom>
              <a:blipFill>
                <a:blip r:embed="rId5"/>
                <a:stretch>
                  <a:fillRect b="-810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37">
            <a:hlinkClick r:id="rId6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Transpunerea unei matrice</a:t>
            </a:r>
          </a:p>
        </p:txBody>
      </p:sp>
      <p:sp>
        <p:nvSpPr>
          <p:cNvPr id="39" name="Retângulo: Cantos Arredondados 38">
            <a:hlinkClick r:id="rId7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Proprietățile transpunerii</a:t>
            </a:r>
          </a:p>
        </p:txBody>
      </p:sp>
      <p:sp>
        <p:nvSpPr>
          <p:cNvPr id="40" name="Retângulo: Cantos Arredondados 39">
            <a:hlinkClick r:id="rId8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Înce</a:t>
            </a:r>
            <a:r>
              <a:rPr lang="ro-RO" b="1" dirty="0">
                <a:solidFill>
                  <a:schemeClr val="tx1"/>
                </a:solidFill>
              </a:rPr>
              <a:t>a</a:t>
            </a:r>
            <a:r>
              <a:rPr lang="pt-PT" b="1" dirty="0">
                <a:solidFill>
                  <a:schemeClr val="tx1"/>
                </a:solidFill>
              </a:rPr>
              <a:t>rc</a:t>
            </a:r>
            <a:r>
              <a:rPr lang="ro-RO" b="1" dirty="0">
                <a:solidFill>
                  <a:schemeClr val="tx1"/>
                </a:solidFill>
              </a:rPr>
              <a:t>ă</a:t>
            </a:r>
            <a:r>
              <a:rPr lang="pt-PT" b="1" dirty="0">
                <a:solidFill>
                  <a:schemeClr val="tx1"/>
                </a:solidFill>
              </a:rPr>
              <a:t>!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E98DE27-9BCD-4667-84F9-5AE47DA0F962}"/>
              </a:ext>
            </a:extLst>
          </p:cNvPr>
          <p:cNvSpPr txBox="1"/>
          <p:nvPr/>
        </p:nvSpPr>
        <p:spPr>
          <a:xfrm>
            <a:off x="7123483" y="1488700"/>
            <a:ext cx="325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F25E4F"/>
                </a:solidFill>
              </a:rPr>
              <a:t>Dacă îl aplici de două ori ajungi la matricea de la care ai început</a:t>
            </a:r>
            <a:endParaRPr lang="en-GB" b="1" dirty="0">
              <a:solidFill>
                <a:srgbClr val="F25E4F"/>
              </a:solidFill>
            </a:endParaRPr>
          </a:p>
        </p:txBody>
      </p:sp>
      <p:cxnSp>
        <p:nvCxnSpPr>
          <p:cNvPr id="22" name="Conexão reta unidirecional 21">
            <a:extLst>
              <a:ext uri="{FF2B5EF4-FFF2-40B4-BE49-F238E27FC236}">
                <a16:creationId xmlns:a16="http://schemas.microsoft.com/office/drawing/2014/main" id="{5E6EF859-BAD9-45E1-8CAE-B8CA77EE533F}"/>
              </a:ext>
            </a:extLst>
          </p:cNvPr>
          <p:cNvCxnSpPr>
            <a:cxnSpLocks/>
          </p:cNvCxnSpPr>
          <p:nvPr/>
        </p:nvCxnSpPr>
        <p:spPr>
          <a:xfrm flipH="1">
            <a:off x="5311302" y="2006416"/>
            <a:ext cx="1792727" cy="1208575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78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0" grpId="0"/>
      <p:bldP spid="46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7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795450"/>
            <a:ext cx="4717590" cy="5346000"/>
          </a:xfrm>
          <a:prstGeom prst="roundRect">
            <a:avLst>
              <a:gd name="adj" fmla="val 585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917490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b="1" u="sng" dirty="0">
                <a:solidFill>
                  <a:srgbClr val="F25E4F"/>
                </a:solidFill>
              </a:rPr>
              <a:t>Proprietăți</a:t>
            </a:r>
            <a:r>
              <a:rPr lang="en-GB" sz="2400" b="1" u="sng" dirty="0">
                <a:solidFill>
                  <a:srgbClr val="F25E4F"/>
                </a:solidFill>
              </a:rPr>
              <a:t> </a:t>
            </a:r>
            <a:endParaRPr lang="en-GB" sz="2400" u="sng" dirty="0">
              <a:solidFill>
                <a:sysClr val="windowText" lastClr="000000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A036ADC-1815-46D7-A289-63BE7CE42DC8}"/>
              </a:ext>
            </a:extLst>
          </p:cNvPr>
          <p:cNvSpPr/>
          <p:nvPr/>
        </p:nvSpPr>
        <p:spPr>
          <a:xfrm>
            <a:off x="2353828" y="1560742"/>
            <a:ext cx="4077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/>
              <a:t>În cazul în care dimensiunile matricelor sunt de așa natură încât operațiunile declarate pot fi efectuate, atunci: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blipFill>
                <a:blip r:embed="rId5"/>
                <a:stretch>
                  <a:fillRect b="-810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/>
              <p:nvPr/>
            </p:nvSpPr>
            <p:spPr>
              <a:xfrm>
                <a:off x="3122197" y="3597169"/>
                <a:ext cx="2495995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p>
                        <m:sSup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197" y="3597169"/>
                <a:ext cx="2495995" cy="44267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tângulo 76">
            <a:extLst>
              <a:ext uri="{FF2B5EF4-FFF2-40B4-BE49-F238E27FC236}">
                <a16:creationId xmlns:a16="http://schemas.microsoft.com/office/drawing/2014/main" id="{C8A8FBD8-FDC0-4C13-B9DE-9B557A429FD6}"/>
              </a:ext>
            </a:extLst>
          </p:cNvPr>
          <p:cNvSpPr/>
          <p:nvPr/>
        </p:nvSpPr>
        <p:spPr>
          <a:xfrm>
            <a:off x="7179589" y="4000782"/>
            <a:ext cx="4717586" cy="18312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>
                <a:solidFill>
                  <a:srgbClr val="F25E4F"/>
                </a:solidFill>
              </a:rPr>
              <a:t>Observaţie</a:t>
            </a:r>
            <a:r>
              <a:rPr lang="en-GB" dirty="0"/>
              <a:t> – Primele trei propuneri sunt evidente. Cu toate acestea, </a:t>
            </a:r>
            <a:r>
              <a:rPr lang="en-GB" dirty="0" err="1"/>
              <a:t>ce</a:t>
            </a:r>
            <a:r>
              <a:rPr lang="ro-RO" dirty="0"/>
              <a:t>a</a:t>
            </a:r>
            <a:r>
              <a:rPr lang="en-GB" dirty="0"/>
              <a:t> de-a </a:t>
            </a:r>
            <a:r>
              <a:rPr lang="en-GB" dirty="0" err="1"/>
              <a:t>patra</a:t>
            </a:r>
            <a:r>
              <a:rPr lang="en-GB" dirty="0"/>
              <a:t> nu... Ace</a:t>
            </a:r>
            <a:r>
              <a:rPr lang="ro-RO" dirty="0"/>
              <a:t>a</a:t>
            </a:r>
            <a:r>
              <a:rPr lang="en-GB" dirty="0" err="1"/>
              <a:t>sta</a:t>
            </a:r>
            <a:r>
              <a:rPr lang="en-GB" dirty="0"/>
              <a:t> poate fi </a:t>
            </a:r>
            <a:r>
              <a:rPr lang="en-GB" dirty="0" err="1"/>
              <a:t>generalizat</a:t>
            </a:r>
            <a:r>
              <a:rPr lang="ro-RO" dirty="0"/>
              <a:t>ă</a:t>
            </a:r>
            <a:r>
              <a:rPr lang="en-GB" dirty="0"/>
              <a:t> ca:</a:t>
            </a:r>
          </a:p>
          <a:p>
            <a:pPr algn="just">
              <a:spcAft>
                <a:spcPts val="600"/>
              </a:spcAft>
            </a:pPr>
            <a:r>
              <a:rPr lang="en-GB" b="1" i="1" dirty="0"/>
              <a:t>Transpunerea unui </a:t>
            </a:r>
            <a:r>
              <a:rPr lang="en-GB" b="1" i="1" dirty="0" err="1"/>
              <a:t>produs</a:t>
            </a:r>
            <a:r>
              <a:rPr lang="en-GB" b="1" i="1" dirty="0"/>
              <a:t> din</a:t>
            </a:r>
            <a:r>
              <a:rPr lang="ro-RO" b="1" i="1" dirty="0" err="1"/>
              <a:t>tre</a:t>
            </a:r>
            <a:r>
              <a:rPr lang="en-GB" b="1" i="1" dirty="0"/>
              <a:t> </a:t>
            </a:r>
            <a:r>
              <a:rPr lang="ro-RO" b="1" i="1" dirty="0"/>
              <a:t>oricâte</a:t>
            </a:r>
            <a:r>
              <a:rPr lang="en-GB" b="1" i="1" dirty="0"/>
              <a:t> matrici este egală cu produsul transpunerii lor în ordinea inversă</a:t>
            </a:r>
            <a:r>
              <a:rPr lang="en-GB" dirty="0"/>
              <a:t>.</a:t>
            </a:r>
          </a:p>
        </p:txBody>
      </p:sp>
      <p:sp>
        <p:nvSpPr>
          <p:cNvPr id="38" name="Retângulo: Cantos Arredondados 37">
            <a:hlinkClick r:id="rId7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Transpunerea unei matrice</a:t>
            </a:r>
          </a:p>
        </p:txBody>
      </p:sp>
      <p:sp>
        <p:nvSpPr>
          <p:cNvPr id="39" name="Retângulo: Cantos Arredondados 38">
            <a:hlinkClick r:id="rId8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Proprietățile transpunerii</a:t>
            </a:r>
          </a:p>
        </p:txBody>
      </p:sp>
      <p:sp>
        <p:nvSpPr>
          <p:cNvPr id="40" name="Retângulo: Cantos Arredondados 39">
            <a:hlinkClick r:id="rId9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Înce</a:t>
            </a:r>
            <a:r>
              <a:rPr lang="ro-RO" b="1" dirty="0">
                <a:solidFill>
                  <a:schemeClr val="tx1"/>
                </a:solidFill>
              </a:rPr>
              <a:t>a</a:t>
            </a:r>
            <a:r>
              <a:rPr lang="pt-PT" b="1" dirty="0">
                <a:solidFill>
                  <a:schemeClr val="tx1"/>
                </a:solidFill>
              </a:rPr>
              <a:t>rc</a:t>
            </a:r>
            <a:r>
              <a:rPr lang="ro-RO" b="1" dirty="0">
                <a:solidFill>
                  <a:schemeClr val="tx1"/>
                </a:solidFill>
              </a:rPr>
              <a:t>ă</a:t>
            </a:r>
            <a:r>
              <a:rPr lang="pt-PT" b="1" dirty="0">
                <a:solidFill>
                  <a:schemeClr val="tx1"/>
                </a:solidFill>
              </a:rPr>
              <a:t>!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: Cantos Arredondados 40">
                <a:extLst>
                  <a:ext uri="{FF2B5EF4-FFF2-40B4-BE49-F238E27FC236}">
                    <a16:creationId xmlns:a16="http://schemas.microsoft.com/office/drawing/2014/main" id="{FBBE1949-0352-4BDE-B8A9-F20668CAC3D0}"/>
                  </a:ext>
                </a:extLst>
              </p:cNvPr>
              <p:cNvSpPr/>
              <p:nvPr/>
            </p:nvSpPr>
            <p:spPr>
              <a:xfrm>
                <a:off x="3596295" y="4324185"/>
                <a:ext cx="1617604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𝑘𝐴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1" name="Retângulo: Cantos Arredondados 40">
                <a:extLst>
                  <a:ext uri="{FF2B5EF4-FFF2-40B4-BE49-F238E27FC236}">
                    <a16:creationId xmlns:a16="http://schemas.microsoft.com/office/drawing/2014/main" id="{FBBE1949-0352-4BDE-B8A9-F20668CAC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95" y="4324185"/>
                <a:ext cx="1617604" cy="442674"/>
              </a:xfrm>
              <a:prstGeom prst="roundRect">
                <a:avLst/>
              </a:prstGeom>
              <a:blipFill>
                <a:blip r:embed="rId10"/>
                <a:stretch>
                  <a:fillRect l="-375" b="-6667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2EBF5157-BDB6-465C-84EA-AE902CCEF8B9}"/>
                  </a:ext>
                </a:extLst>
              </p:cNvPr>
              <p:cNvSpPr/>
              <p:nvPr/>
            </p:nvSpPr>
            <p:spPr>
              <a:xfrm>
                <a:off x="3412580" y="5051201"/>
                <a:ext cx="1892771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2EBF5157-BDB6-465C-84EA-AE902CCEF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580" y="5051201"/>
                <a:ext cx="1892771" cy="44267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F35ACB8-C819-43AF-B4A5-5B115F82CFC2}"/>
                  </a:ext>
                </a:extLst>
              </p:cNvPr>
              <p:cNvSpPr/>
              <p:nvPr/>
            </p:nvSpPr>
            <p:spPr>
              <a:xfrm>
                <a:off x="3261325" y="5704389"/>
                <a:ext cx="21923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Unde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este orice scalar</a:t>
                </a: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F35ACB8-C819-43AF-B4A5-5B115F82CF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325" y="5704389"/>
                <a:ext cx="2192331" cy="369332"/>
              </a:xfrm>
              <a:prstGeom prst="rect">
                <a:avLst/>
              </a:prstGeom>
              <a:blipFill>
                <a:blip r:embed="rId12"/>
                <a:stretch>
                  <a:fillRect l="-2500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2F187345-2316-4F63-AD19-41DD38CBF866}"/>
              </a:ext>
            </a:extLst>
          </p:cNvPr>
          <p:cNvSpPr/>
          <p:nvPr/>
        </p:nvSpPr>
        <p:spPr>
          <a:xfrm flipH="1">
            <a:off x="5938576" y="5158271"/>
            <a:ext cx="1272768" cy="33560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4F737DCF-F414-4F50-89EA-FF966034B4F5}"/>
              </a:ext>
            </a:extLst>
          </p:cNvPr>
          <p:cNvSpPr txBox="1"/>
          <p:nvPr/>
        </p:nvSpPr>
        <p:spPr>
          <a:xfrm>
            <a:off x="7721872" y="2295603"/>
            <a:ext cx="433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F25E4F"/>
                </a:solidFill>
              </a:rPr>
              <a:t>Transpunerea sumei este la fel ca adunarea transpuselor</a:t>
            </a:r>
            <a:endParaRPr lang="en-GB" b="1" dirty="0">
              <a:solidFill>
                <a:srgbClr val="F25E4F"/>
              </a:solidFill>
            </a:endParaRPr>
          </a:p>
        </p:txBody>
      </p:sp>
      <p:cxnSp>
        <p:nvCxnSpPr>
          <p:cNvPr id="74" name="Conexão reta unidirecional 73">
            <a:extLst>
              <a:ext uri="{FF2B5EF4-FFF2-40B4-BE49-F238E27FC236}">
                <a16:creationId xmlns:a16="http://schemas.microsoft.com/office/drawing/2014/main" id="{177BE7D4-9F5F-467A-A5E7-48CF0A56D4DA}"/>
              </a:ext>
            </a:extLst>
          </p:cNvPr>
          <p:cNvCxnSpPr>
            <a:cxnSpLocks/>
            <a:stCxn id="73" idx="1"/>
          </p:cNvCxnSpPr>
          <p:nvPr/>
        </p:nvCxnSpPr>
        <p:spPr>
          <a:xfrm flipH="1">
            <a:off x="5749404" y="2618769"/>
            <a:ext cx="1972468" cy="1129368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81146C1B-9BC6-43AD-B836-6C199772C17D}"/>
              </a:ext>
            </a:extLst>
          </p:cNvPr>
          <p:cNvSpPr txBox="1"/>
          <p:nvPr/>
        </p:nvSpPr>
        <p:spPr>
          <a:xfrm>
            <a:off x="7523646" y="3105066"/>
            <a:ext cx="4373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25E4F"/>
                </a:solidFill>
              </a:rPr>
              <a:t>Transpunerea produsului unei </a:t>
            </a:r>
            <a:r>
              <a:rPr lang="en-GB" b="1" dirty="0" err="1">
                <a:solidFill>
                  <a:srgbClr val="F25E4F"/>
                </a:solidFill>
              </a:rPr>
              <a:t>matrice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ro-RO" b="1" dirty="0">
                <a:solidFill>
                  <a:srgbClr val="F25E4F"/>
                </a:solidFill>
              </a:rPr>
              <a:t>cu</a:t>
            </a:r>
            <a:r>
              <a:rPr lang="en-GB" b="1" dirty="0">
                <a:solidFill>
                  <a:srgbClr val="F25E4F"/>
                </a:solidFill>
              </a:rPr>
              <a:t> un scalar </a:t>
            </a:r>
            <a:r>
              <a:rPr lang="en-GB" b="1" dirty="0" err="1">
                <a:solidFill>
                  <a:srgbClr val="F25E4F"/>
                </a:solidFill>
              </a:rPr>
              <a:t>este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ro-RO" b="1" dirty="0">
                <a:solidFill>
                  <a:srgbClr val="F25E4F"/>
                </a:solidFill>
              </a:rPr>
              <a:t>la fel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ro-RO" b="1" dirty="0">
                <a:solidFill>
                  <a:srgbClr val="F25E4F"/>
                </a:solidFill>
              </a:rPr>
              <a:t>cu </a:t>
            </a:r>
            <a:r>
              <a:rPr lang="en-GB" b="1" dirty="0" err="1">
                <a:solidFill>
                  <a:srgbClr val="F25E4F"/>
                </a:solidFill>
              </a:rPr>
              <a:t>înmulțire</a:t>
            </a:r>
            <a:r>
              <a:rPr lang="ro-RO" b="1" dirty="0">
                <a:solidFill>
                  <a:srgbClr val="F25E4F"/>
                </a:solidFill>
              </a:rPr>
              <a:t>a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 err="1">
                <a:solidFill>
                  <a:srgbClr val="F25E4F"/>
                </a:solidFill>
              </a:rPr>
              <a:t>transpu</a:t>
            </a:r>
            <a:r>
              <a:rPr lang="ro-RO" b="1" dirty="0" err="1">
                <a:solidFill>
                  <a:srgbClr val="F25E4F"/>
                </a:solidFill>
              </a:rPr>
              <a:t>sei</a:t>
            </a:r>
            <a:r>
              <a:rPr lang="ro-RO" b="1" dirty="0">
                <a:solidFill>
                  <a:srgbClr val="F25E4F"/>
                </a:solidFill>
              </a:rPr>
              <a:t> cu un scalar</a:t>
            </a:r>
            <a:r>
              <a:rPr lang="en-GB" b="1" dirty="0">
                <a:solidFill>
                  <a:srgbClr val="F25E4F"/>
                </a:solidFill>
              </a:rPr>
              <a:t>!</a:t>
            </a:r>
          </a:p>
        </p:txBody>
      </p: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D48B2433-8304-4F10-AC33-B7F3373A9204}"/>
              </a:ext>
            </a:extLst>
          </p:cNvPr>
          <p:cNvCxnSpPr>
            <a:cxnSpLocks/>
            <a:stCxn id="82" idx="1"/>
          </p:cNvCxnSpPr>
          <p:nvPr/>
        </p:nvCxnSpPr>
        <p:spPr>
          <a:xfrm flipH="1">
            <a:off x="5305352" y="3566731"/>
            <a:ext cx="2218294" cy="990869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13">
            <a:extLst>
              <a:ext uri="{FF2B5EF4-FFF2-40B4-BE49-F238E27FC236}">
                <a16:creationId xmlns:a16="http://schemas.microsoft.com/office/drawing/2014/main" id="{E1F420F0-0B5C-4A40-B48F-07A0288F5A78}"/>
              </a:ext>
            </a:extLst>
          </p:cNvPr>
          <p:cNvSpPr txBox="1"/>
          <p:nvPr/>
        </p:nvSpPr>
        <p:spPr>
          <a:xfrm>
            <a:off x="7123483" y="1488700"/>
            <a:ext cx="325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F25E4F"/>
                </a:solidFill>
              </a:rPr>
              <a:t>Dacă îl aplici de două ori ajungi la matricea de la care ai început</a:t>
            </a:r>
            <a:endParaRPr lang="en-GB" b="1" dirty="0">
              <a:solidFill>
                <a:srgbClr val="F25E4F"/>
              </a:solidFill>
            </a:endParaRPr>
          </a:p>
        </p:txBody>
      </p:sp>
      <p:cxnSp>
        <p:nvCxnSpPr>
          <p:cNvPr id="32" name="Conexão reta unidirecional 21">
            <a:extLst>
              <a:ext uri="{FF2B5EF4-FFF2-40B4-BE49-F238E27FC236}">
                <a16:creationId xmlns:a16="http://schemas.microsoft.com/office/drawing/2014/main" id="{C7502B0B-74F6-48F4-BDE1-390374AD7A5F}"/>
              </a:ext>
            </a:extLst>
          </p:cNvPr>
          <p:cNvCxnSpPr>
            <a:cxnSpLocks/>
          </p:cNvCxnSpPr>
          <p:nvPr/>
        </p:nvCxnSpPr>
        <p:spPr>
          <a:xfrm flipH="1">
            <a:off x="5311302" y="2006416"/>
            <a:ext cx="1792727" cy="1208575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39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77" grpId="0" animBg="1"/>
      <p:bldP spid="41" grpId="0" animBg="1"/>
      <p:bldP spid="42" grpId="0" animBg="1"/>
      <p:bldP spid="2" grpId="0"/>
      <p:bldP spid="18" grpId="0" animBg="1"/>
      <p:bldP spid="73" grpId="0"/>
      <p:bldP spid="82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7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795450"/>
            <a:ext cx="4717590" cy="5346000"/>
          </a:xfrm>
          <a:prstGeom prst="roundRect">
            <a:avLst>
              <a:gd name="adj" fmla="val 585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917490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b="1" u="sng" dirty="0">
                <a:solidFill>
                  <a:srgbClr val="F25E4F"/>
                </a:solidFill>
              </a:rPr>
              <a:t>Proprietăți</a:t>
            </a:r>
            <a:endParaRPr lang="en-GB" sz="2400" u="sng" dirty="0">
              <a:solidFill>
                <a:sysClr val="windowText" lastClr="000000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A036ADC-1815-46D7-A289-63BE7CE42DC8}"/>
              </a:ext>
            </a:extLst>
          </p:cNvPr>
          <p:cNvSpPr/>
          <p:nvPr/>
        </p:nvSpPr>
        <p:spPr>
          <a:xfrm>
            <a:off x="2353828" y="1560742"/>
            <a:ext cx="4077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/>
              <a:t>În cazul în care dimensiunile matricelor sunt de așa natură încât operațiunile declarate pot fi efectuate, atunci: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blipFill>
                <a:blip r:embed="rId5"/>
                <a:stretch>
                  <a:fillRect b="-810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/>
              <p:nvPr/>
            </p:nvSpPr>
            <p:spPr>
              <a:xfrm>
                <a:off x="3122197" y="3597169"/>
                <a:ext cx="2495995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p>
                        <m:sSup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197" y="3597169"/>
                <a:ext cx="2495995" cy="44267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tângulo 76">
            <a:extLst>
              <a:ext uri="{FF2B5EF4-FFF2-40B4-BE49-F238E27FC236}">
                <a16:creationId xmlns:a16="http://schemas.microsoft.com/office/drawing/2014/main" id="{C8A8FBD8-FDC0-4C13-B9DE-9B557A429FD6}"/>
              </a:ext>
            </a:extLst>
          </p:cNvPr>
          <p:cNvSpPr/>
          <p:nvPr/>
        </p:nvSpPr>
        <p:spPr>
          <a:xfrm>
            <a:off x="7179589" y="4000782"/>
            <a:ext cx="4717586" cy="18312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Observaţie</a:t>
            </a:r>
            <a:r>
              <a:rPr lang="en-GB" dirty="0"/>
              <a:t> – </a:t>
            </a:r>
            <a:r>
              <a:rPr lang="en-GB" dirty="0" err="1"/>
              <a:t>Primele</a:t>
            </a:r>
            <a:r>
              <a:rPr lang="en-GB" dirty="0"/>
              <a:t> </a:t>
            </a:r>
            <a:r>
              <a:rPr lang="en-GB" dirty="0" err="1"/>
              <a:t>trei</a:t>
            </a:r>
            <a:r>
              <a:rPr lang="en-GB" dirty="0"/>
              <a:t> </a:t>
            </a:r>
            <a:r>
              <a:rPr lang="ro-RO" dirty="0"/>
              <a:t>proprietăți</a:t>
            </a:r>
            <a:r>
              <a:rPr lang="en-GB" dirty="0"/>
              <a:t> sunt </a:t>
            </a:r>
            <a:r>
              <a:rPr lang="en-GB" dirty="0" err="1"/>
              <a:t>evidente</a:t>
            </a:r>
            <a:r>
              <a:rPr lang="en-GB" dirty="0"/>
              <a:t>. Cu </a:t>
            </a:r>
            <a:r>
              <a:rPr lang="en-GB" dirty="0" err="1"/>
              <a:t>toate</a:t>
            </a:r>
            <a:r>
              <a:rPr lang="en-GB" dirty="0"/>
              <a:t> </a:t>
            </a:r>
            <a:r>
              <a:rPr lang="en-GB" dirty="0" err="1"/>
              <a:t>acestea</a:t>
            </a:r>
            <a:r>
              <a:rPr lang="en-GB" dirty="0"/>
              <a:t>, </a:t>
            </a:r>
            <a:r>
              <a:rPr lang="en-GB" dirty="0" err="1"/>
              <a:t>ce</a:t>
            </a:r>
            <a:r>
              <a:rPr lang="ro-RO" dirty="0"/>
              <a:t>a</a:t>
            </a:r>
            <a:r>
              <a:rPr lang="en-GB" dirty="0"/>
              <a:t> de-a </a:t>
            </a:r>
            <a:r>
              <a:rPr lang="en-GB" dirty="0" err="1"/>
              <a:t>patra</a:t>
            </a:r>
            <a:r>
              <a:rPr lang="en-GB" dirty="0"/>
              <a:t> nu... Ace</a:t>
            </a:r>
            <a:r>
              <a:rPr lang="ro-RO" dirty="0"/>
              <a:t>a</a:t>
            </a:r>
            <a:r>
              <a:rPr lang="en-GB" dirty="0" err="1"/>
              <a:t>sta</a:t>
            </a:r>
            <a:r>
              <a:rPr lang="en-GB" dirty="0"/>
              <a:t> </a:t>
            </a:r>
            <a:r>
              <a:rPr lang="en-GB" dirty="0" err="1"/>
              <a:t>poate</a:t>
            </a:r>
            <a:r>
              <a:rPr lang="en-GB" dirty="0"/>
              <a:t> fi </a:t>
            </a:r>
            <a:r>
              <a:rPr lang="en-GB" dirty="0" err="1"/>
              <a:t>generalizat</a:t>
            </a:r>
            <a:r>
              <a:rPr lang="ro-RO" dirty="0"/>
              <a:t>ă</a:t>
            </a:r>
            <a:r>
              <a:rPr lang="en-GB" dirty="0"/>
              <a:t> ca:</a:t>
            </a:r>
          </a:p>
          <a:p>
            <a:pPr algn="just">
              <a:spcAft>
                <a:spcPts val="600"/>
              </a:spcAft>
            </a:pPr>
            <a:r>
              <a:rPr lang="en-GB" b="1" i="1" dirty="0" err="1"/>
              <a:t>Transpunerea</a:t>
            </a:r>
            <a:r>
              <a:rPr lang="en-GB" b="1" i="1" dirty="0"/>
              <a:t> </a:t>
            </a:r>
            <a:r>
              <a:rPr lang="en-GB" b="1" i="1" dirty="0" err="1"/>
              <a:t>unui</a:t>
            </a:r>
            <a:r>
              <a:rPr lang="en-GB" b="1" i="1" dirty="0"/>
              <a:t> </a:t>
            </a:r>
            <a:r>
              <a:rPr lang="en-GB" b="1" i="1" dirty="0" err="1"/>
              <a:t>produs</a:t>
            </a:r>
            <a:r>
              <a:rPr lang="en-GB" b="1" i="1" dirty="0"/>
              <a:t> din</a:t>
            </a:r>
            <a:r>
              <a:rPr lang="ro-RO" b="1" i="1" dirty="0" err="1"/>
              <a:t>tre</a:t>
            </a:r>
            <a:r>
              <a:rPr lang="en-GB" b="1" i="1" dirty="0"/>
              <a:t> </a:t>
            </a:r>
            <a:r>
              <a:rPr lang="ro-RO" b="1" i="1" dirty="0"/>
              <a:t>oricâte</a:t>
            </a:r>
            <a:r>
              <a:rPr lang="en-GB" b="1" i="1" dirty="0"/>
              <a:t> </a:t>
            </a:r>
            <a:r>
              <a:rPr lang="en-GB" b="1" i="1" dirty="0" err="1"/>
              <a:t>matrici</a:t>
            </a:r>
            <a:r>
              <a:rPr lang="en-GB" b="1" i="1" dirty="0"/>
              <a:t> </a:t>
            </a:r>
            <a:r>
              <a:rPr lang="en-GB" b="1" i="1" dirty="0" err="1"/>
              <a:t>este</a:t>
            </a:r>
            <a:r>
              <a:rPr lang="en-GB" b="1" i="1" dirty="0"/>
              <a:t> </a:t>
            </a:r>
            <a:r>
              <a:rPr lang="en-GB" b="1" i="1" dirty="0" err="1"/>
              <a:t>egală</a:t>
            </a:r>
            <a:r>
              <a:rPr lang="en-GB" b="1" i="1" dirty="0"/>
              <a:t> cu </a:t>
            </a:r>
            <a:r>
              <a:rPr lang="en-GB" b="1" i="1" dirty="0" err="1"/>
              <a:t>produsul</a:t>
            </a:r>
            <a:r>
              <a:rPr lang="en-GB" b="1" i="1" dirty="0"/>
              <a:t> </a:t>
            </a:r>
            <a:r>
              <a:rPr lang="en-GB" b="1" i="1" dirty="0" err="1"/>
              <a:t>transpunerii</a:t>
            </a:r>
            <a:r>
              <a:rPr lang="en-GB" b="1" i="1" dirty="0"/>
              <a:t> </a:t>
            </a:r>
            <a:r>
              <a:rPr lang="en-GB" b="1" i="1" dirty="0" err="1"/>
              <a:t>lor</a:t>
            </a:r>
            <a:r>
              <a:rPr lang="en-GB" b="1" i="1" dirty="0"/>
              <a:t> </a:t>
            </a:r>
            <a:r>
              <a:rPr lang="en-GB" b="1" i="1" dirty="0" err="1"/>
              <a:t>în</a:t>
            </a:r>
            <a:r>
              <a:rPr lang="en-GB" b="1" i="1" dirty="0"/>
              <a:t> </a:t>
            </a:r>
            <a:r>
              <a:rPr lang="en-GB" b="1" i="1" dirty="0" err="1"/>
              <a:t>ordinea</a:t>
            </a:r>
            <a:r>
              <a:rPr lang="en-GB" b="1" i="1" dirty="0"/>
              <a:t> </a:t>
            </a:r>
            <a:r>
              <a:rPr lang="en-GB" b="1" i="1" dirty="0" err="1"/>
              <a:t>inversă</a:t>
            </a:r>
            <a:r>
              <a:rPr lang="en-GB" dirty="0"/>
              <a:t>.</a:t>
            </a:r>
          </a:p>
        </p:txBody>
      </p:sp>
      <p:sp>
        <p:nvSpPr>
          <p:cNvPr id="38" name="Retângulo: Cantos Arredondados 37">
            <a:hlinkClick r:id="rId7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Transpunerea unei matrice</a:t>
            </a:r>
          </a:p>
        </p:txBody>
      </p:sp>
      <p:sp>
        <p:nvSpPr>
          <p:cNvPr id="39" name="Retângulo: Cantos Arredondados 38">
            <a:hlinkClick r:id="rId8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Proprietățile transpunerii</a:t>
            </a:r>
          </a:p>
        </p:txBody>
      </p:sp>
      <p:sp>
        <p:nvSpPr>
          <p:cNvPr id="40" name="Retângulo: Cantos Arredondados 39">
            <a:hlinkClick r:id="rId9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Înce</a:t>
            </a:r>
            <a:r>
              <a:rPr lang="ro-RO" b="1" dirty="0">
                <a:solidFill>
                  <a:schemeClr val="tx1"/>
                </a:solidFill>
              </a:rPr>
              <a:t>a</a:t>
            </a:r>
            <a:r>
              <a:rPr lang="pt-PT" b="1" dirty="0">
                <a:solidFill>
                  <a:schemeClr val="tx1"/>
                </a:solidFill>
              </a:rPr>
              <a:t>rc</a:t>
            </a:r>
            <a:r>
              <a:rPr lang="ro-RO" b="1" dirty="0">
                <a:solidFill>
                  <a:schemeClr val="tx1"/>
                </a:solidFill>
              </a:rPr>
              <a:t>ă</a:t>
            </a:r>
            <a:r>
              <a:rPr lang="pt-PT" b="1" dirty="0">
                <a:solidFill>
                  <a:schemeClr val="tx1"/>
                </a:solidFill>
              </a:rPr>
              <a:t>!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: Cantos Arredondados 40">
                <a:extLst>
                  <a:ext uri="{FF2B5EF4-FFF2-40B4-BE49-F238E27FC236}">
                    <a16:creationId xmlns:a16="http://schemas.microsoft.com/office/drawing/2014/main" id="{FBBE1949-0352-4BDE-B8A9-F20668CAC3D0}"/>
                  </a:ext>
                </a:extLst>
              </p:cNvPr>
              <p:cNvSpPr/>
              <p:nvPr/>
            </p:nvSpPr>
            <p:spPr>
              <a:xfrm>
                <a:off x="3596295" y="4324185"/>
                <a:ext cx="1617604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𝑘𝐴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1" name="Retângulo: Cantos Arredondados 40">
                <a:extLst>
                  <a:ext uri="{FF2B5EF4-FFF2-40B4-BE49-F238E27FC236}">
                    <a16:creationId xmlns:a16="http://schemas.microsoft.com/office/drawing/2014/main" id="{FBBE1949-0352-4BDE-B8A9-F20668CAC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95" y="4324185"/>
                <a:ext cx="1617604" cy="442674"/>
              </a:xfrm>
              <a:prstGeom prst="roundRect">
                <a:avLst/>
              </a:prstGeom>
              <a:blipFill>
                <a:blip r:embed="rId10"/>
                <a:stretch>
                  <a:fillRect l="-375" b="-6667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2EBF5157-BDB6-465C-84EA-AE902CCEF8B9}"/>
                  </a:ext>
                </a:extLst>
              </p:cNvPr>
              <p:cNvSpPr/>
              <p:nvPr/>
            </p:nvSpPr>
            <p:spPr>
              <a:xfrm>
                <a:off x="3412580" y="5051201"/>
                <a:ext cx="1892771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2EBF5157-BDB6-465C-84EA-AE902CCEF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580" y="5051201"/>
                <a:ext cx="1892771" cy="44267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F35ACB8-C819-43AF-B4A5-5B115F82CFC2}"/>
                  </a:ext>
                </a:extLst>
              </p:cNvPr>
              <p:cNvSpPr/>
              <p:nvPr/>
            </p:nvSpPr>
            <p:spPr>
              <a:xfrm>
                <a:off x="3261325" y="5704389"/>
                <a:ext cx="21923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Unde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este orice scalar</a:t>
                </a: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F35ACB8-C819-43AF-B4A5-5B115F82CF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325" y="5704389"/>
                <a:ext cx="2192331" cy="369332"/>
              </a:xfrm>
              <a:prstGeom prst="rect">
                <a:avLst/>
              </a:prstGeom>
              <a:blipFill>
                <a:blip r:embed="rId12"/>
                <a:stretch>
                  <a:fillRect l="-2500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B6863D46-A4DA-4814-ABE2-519DA7D13880}"/>
                  </a:ext>
                </a:extLst>
              </p:cNvPr>
              <p:cNvSpPr/>
              <p:nvPr/>
            </p:nvSpPr>
            <p:spPr>
              <a:xfrm>
                <a:off x="7378428" y="990000"/>
                <a:ext cx="4428611" cy="2888663"/>
              </a:xfrm>
              <a:prstGeom prst="roundRect">
                <a:avLst>
                  <a:gd name="adj" fmla="val 9635"/>
                </a:avLst>
              </a:prstGeom>
              <a:solidFill>
                <a:schemeClr val="bg1"/>
              </a:solidFill>
              <a:ln>
                <a:solidFill>
                  <a:srgbClr val="29A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B6863D46-A4DA-4814-ABE2-519DA7D13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428" y="990000"/>
                <a:ext cx="4428611" cy="2888663"/>
              </a:xfrm>
              <a:prstGeom prst="roundRect">
                <a:avLst>
                  <a:gd name="adj" fmla="val 9635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9138F78E-9DC9-4844-B8DB-F964ECAD9C33}"/>
                  </a:ext>
                </a:extLst>
              </p:cNvPr>
              <p:cNvSpPr/>
              <p:nvPr/>
            </p:nvSpPr>
            <p:spPr>
              <a:xfrm>
                <a:off x="7728720" y="1195950"/>
                <a:ext cx="3619325" cy="593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GB" sz="32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32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pt-PT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</m:e>
                      <m:sup>
                        <m:r>
                          <a:rPr lang="pt-PT" sz="32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pt-PT" sz="3200" b="1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pt-PT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sSup>
                      <m:sSupPr>
                        <m:ctrlPr>
                          <a:rPr lang="pt-PT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3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32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pt-PT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32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pt-PT" sz="32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endParaRPr lang="en-GB" sz="3200" b="1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9138F78E-9DC9-4844-B8DB-F964ECAD9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720" y="1195950"/>
                <a:ext cx="3619325" cy="5936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>
            <a:extLst>
              <a:ext uri="{FF2B5EF4-FFF2-40B4-BE49-F238E27FC236}">
                <a16:creationId xmlns:a16="http://schemas.microsoft.com/office/drawing/2014/main" id="{164C146F-B4FE-4375-9654-5744662CF101}"/>
              </a:ext>
            </a:extLst>
          </p:cNvPr>
          <p:cNvSpPr/>
          <p:nvPr/>
        </p:nvSpPr>
        <p:spPr>
          <a:xfrm>
            <a:off x="7887968" y="1195950"/>
            <a:ext cx="1195754" cy="593624"/>
          </a:xfrm>
          <a:prstGeom prst="rect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onexão reta unidirecional 8">
            <a:extLst>
              <a:ext uri="{FF2B5EF4-FFF2-40B4-BE49-F238E27FC236}">
                <a16:creationId xmlns:a16="http://schemas.microsoft.com/office/drawing/2014/main" id="{E1411B64-00DE-4C32-BF25-3A0D1C37234A}"/>
              </a:ext>
            </a:extLst>
          </p:cNvPr>
          <p:cNvCxnSpPr/>
          <p:nvPr/>
        </p:nvCxnSpPr>
        <p:spPr>
          <a:xfrm>
            <a:off x="10741452" y="1789574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E2D1F37B-B6C9-47C7-B829-10BA663BDBC8}"/>
              </a:ext>
            </a:extLst>
          </p:cNvPr>
          <p:cNvGrpSpPr/>
          <p:nvPr/>
        </p:nvGrpSpPr>
        <p:grpSpPr>
          <a:xfrm>
            <a:off x="7429647" y="1951840"/>
            <a:ext cx="2056845" cy="377030"/>
            <a:chOff x="7429647" y="2022176"/>
            <a:chExt cx="2056845" cy="377030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CA2291E5-BE18-45A7-9591-2D31D13DB47E}"/>
                </a:ext>
              </a:extLst>
            </p:cNvPr>
            <p:cNvGrpSpPr/>
            <p:nvPr/>
          </p:nvGrpSpPr>
          <p:grpSpPr>
            <a:xfrm>
              <a:off x="7429647" y="2022176"/>
              <a:ext cx="2056845" cy="374050"/>
              <a:chOff x="7692211" y="2250300"/>
              <a:chExt cx="2056845" cy="3740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tângulo 3">
                    <a:extLst>
                      <a:ext uri="{FF2B5EF4-FFF2-40B4-BE49-F238E27FC236}">
                        <a16:creationId xmlns:a16="http://schemas.microsoft.com/office/drawing/2014/main" id="{897B0A78-C17D-4574-8FC6-94E955332A33}"/>
                      </a:ext>
                    </a:extLst>
                  </p:cNvPr>
                  <p:cNvSpPr/>
                  <p:nvPr/>
                </p:nvSpPr>
                <p:spPr>
                  <a:xfrm>
                    <a:off x="7791547" y="2255018"/>
                    <a:ext cx="10306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 xmlns:a16="http://schemas.microsoft.com/office/drawing/2014/main" xmlns:p14="http://schemas.microsoft.com/office/powerpoint/2010/main">
              <p:sp>
                <p:nvSpPr>
                  <p:cNvPr id="4" name="Retângulo 3">
                    <a:extLst>
                      <a:ext uri="{FF2B5EF4-FFF2-40B4-BE49-F238E27FC236}">
                        <a16:creationId xmlns:a16="http://schemas.microsoft.com/office/drawing/2014/main" id="{897B0A78-C17D-4574-8FC6-94E955332A3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1547" y="2255018"/>
                    <a:ext cx="1030667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tângulo 48">
                    <a:extLst>
                      <a:ext uri="{FF2B5EF4-FFF2-40B4-BE49-F238E27FC236}">
                        <a16:creationId xmlns:a16="http://schemas.microsoft.com/office/drawing/2014/main" id="{802505CA-083E-439A-B21E-02552F4C5C31}"/>
                      </a:ext>
                    </a:extLst>
                  </p:cNvPr>
                  <p:cNvSpPr/>
                  <p:nvPr/>
                </p:nvSpPr>
                <p:spPr>
                  <a:xfrm>
                    <a:off x="8587597" y="2250300"/>
                    <a:ext cx="96494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 xmlns:a16="http://schemas.microsoft.com/office/drawing/2014/main" xmlns:p14="http://schemas.microsoft.com/office/powerpoint/2010/main">
              <p:sp>
                <p:nvSpPr>
                  <p:cNvPr id="49" name="Retângulo 48">
                    <a:extLst>
                      <a:ext uri="{FF2B5EF4-FFF2-40B4-BE49-F238E27FC236}">
                        <a16:creationId xmlns:a16="http://schemas.microsoft.com/office/drawing/2014/main" id="{802505CA-083E-439A-B21E-02552F4C5C3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87597" y="2250300"/>
                    <a:ext cx="96494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tângulo 49">
                    <a:extLst>
                      <a:ext uri="{FF2B5EF4-FFF2-40B4-BE49-F238E27FC236}">
                        <a16:creationId xmlns:a16="http://schemas.microsoft.com/office/drawing/2014/main" id="{5D67CB91-F991-442A-9E60-A0C14ED3237B}"/>
                      </a:ext>
                    </a:extLst>
                  </p:cNvPr>
                  <p:cNvSpPr/>
                  <p:nvPr/>
                </p:nvSpPr>
                <p:spPr>
                  <a:xfrm>
                    <a:off x="7692211" y="2255018"/>
                    <a:ext cx="205684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                            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 xmlns:a16="http://schemas.microsoft.com/office/drawing/2014/main" xmlns:p14="http://schemas.microsoft.com/office/powerpoint/2010/main">
              <p:sp>
                <p:nvSpPr>
                  <p:cNvPr id="50" name="Retângulo 49">
                    <a:extLst>
                      <a:ext uri="{FF2B5EF4-FFF2-40B4-BE49-F238E27FC236}">
                        <a16:creationId xmlns:a16="http://schemas.microsoft.com/office/drawing/2014/main" id="{5D67CB91-F991-442A-9E60-A0C14ED3237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92211" y="2255018"/>
                    <a:ext cx="2056845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9" name="Retângulo 78">
              <a:extLst>
                <a:ext uri="{FF2B5EF4-FFF2-40B4-BE49-F238E27FC236}">
                  <a16:creationId xmlns:a16="http://schemas.microsoft.com/office/drawing/2014/main" id="{0419B5EE-BE15-4A52-AF6B-D90079438726}"/>
                </a:ext>
              </a:extLst>
            </p:cNvPr>
            <p:cNvSpPr/>
            <p:nvPr/>
          </p:nvSpPr>
          <p:spPr>
            <a:xfrm>
              <a:off x="7510965" y="2023914"/>
              <a:ext cx="1894304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58D2DA77-5E24-4E44-81C9-5710E1B30548}"/>
              </a:ext>
            </a:extLst>
          </p:cNvPr>
          <p:cNvSpPr/>
          <p:nvPr/>
        </p:nvSpPr>
        <p:spPr>
          <a:xfrm>
            <a:off x="8164781" y="1976548"/>
            <a:ext cx="218476" cy="31991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5B28561-94DF-4460-BAEA-1AF36052BCB9}"/>
              </a:ext>
            </a:extLst>
          </p:cNvPr>
          <p:cNvSpPr/>
          <p:nvPr/>
        </p:nvSpPr>
        <p:spPr>
          <a:xfrm>
            <a:off x="8487820" y="1989629"/>
            <a:ext cx="218476" cy="31991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77209D30-DC3A-4405-944D-9D00B24B1F18}"/>
              </a:ext>
            </a:extLst>
          </p:cNvPr>
          <p:cNvGrpSpPr/>
          <p:nvPr/>
        </p:nvGrpSpPr>
        <p:grpSpPr>
          <a:xfrm>
            <a:off x="7826869" y="2496995"/>
            <a:ext cx="1338700" cy="378912"/>
            <a:chOff x="7826869" y="2567331"/>
            <a:chExt cx="1338700" cy="378912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B7F20E85-9B4F-4D73-833E-8A6647465DBE}"/>
                </a:ext>
              </a:extLst>
            </p:cNvPr>
            <p:cNvGrpSpPr/>
            <p:nvPr/>
          </p:nvGrpSpPr>
          <p:grpSpPr>
            <a:xfrm>
              <a:off x="7826869" y="2576911"/>
              <a:ext cx="1338700" cy="369332"/>
              <a:chOff x="7811472" y="2823255"/>
              <a:chExt cx="1338700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Retângulo 83">
                    <a:extLst>
                      <a:ext uri="{FF2B5EF4-FFF2-40B4-BE49-F238E27FC236}">
                        <a16:creationId xmlns:a16="http://schemas.microsoft.com/office/drawing/2014/main" id="{CC200909-C193-40F6-8E10-DC0EFC1A6D77}"/>
                      </a:ext>
                    </a:extLst>
                  </p:cNvPr>
                  <p:cNvSpPr/>
                  <p:nvPr/>
                </p:nvSpPr>
                <p:spPr>
                  <a:xfrm>
                    <a:off x="7811472" y="2823255"/>
                    <a:ext cx="133870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 xmlns:a16="http://schemas.microsoft.com/office/drawing/2014/main" xmlns:p14="http://schemas.microsoft.com/office/powerpoint/2010/main">
              <p:sp>
                <p:nvSpPr>
                  <p:cNvPr id="84" name="Retângulo 83">
                    <a:extLst>
                      <a:ext uri="{FF2B5EF4-FFF2-40B4-BE49-F238E27FC236}">
                        <a16:creationId xmlns:a16="http://schemas.microsoft.com/office/drawing/2014/main" id="{CC200909-C193-40F6-8E10-DC0EFC1A6D7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1472" y="2823255"/>
                    <a:ext cx="1338700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tângulo 85">
                    <a:extLst>
                      <a:ext uri="{FF2B5EF4-FFF2-40B4-BE49-F238E27FC236}">
                        <a16:creationId xmlns:a16="http://schemas.microsoft.com/office/drawing/2014/main" id="{DA02413A-F5FF-4B9D-B6C6-866B192D1E98}"/>
                      </a:ext>
                    </a:extLst>
                  </p:cNvPr>
                  <p:cNvSpPr/>
                  <p:nvPr/>
                </p:nvSpPr>
                <p:spPr>
                  <a:xfrm>
                    <a:off x="7910808" y="2823255"/>
                    <a:ext cx="103182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 xmlns:a16="http://schemas.microsoft.com/office/drawing/2014/main" xmlns:p14="http://schemas.microsoft.com/office/powerpoint/2010/main">
              <p:sp>
                <p:nvSpPr>
                  <p:cNvPr id="86" name="Retângulo 85">
                    <a:extLst>
                      <a:ext uri="{FF2B5EF4-FFF2-40B4-BE49-F238E27FC236}">
                        <a16:creationId xmlns:a16="http://schemas.microsoft.com/office/drawing/2014/main" id="{DA02413A-F5FF-4B9D-B6C6-866B192D1E9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0808" y="2823255"/>
                    <a:ext cx="1031821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8384D206-854E-461B-8F2A-67E15F146592}"/>
                </a:ext>
              </a:extLst>
            </p:cNvPr>
            <p:cNvSpPr/>
            <p:nvPr/>
          </p:nvSpPr>
          <p:spPr>
            <a:xfrm>
              <a:off x="7874633" y="2567331"/>
              <a:ext cx="1195752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89" name="Conexão reta unidirecional 88">
            <a:extLst>
              <a:ext uri="{FF2B5EF4-FFF2-40B4-BE49-F238E27FC236}">
                <a16:creationId xmlns:a16="http://schemas.microsoft.com/office/drawing/2014/main" id="{F7D2AAC0-8259-44FF-8928-1C702984D4F6}"/>
              </a:ext>
            </a:extLst>
          </p:cNvPr>
          <p:cNvCxnSpPr/>
          <p:nvPr/>
        </p:nvCxnSpPr>
        <p:spPr>
          <a:xfrm>
            <a:off x="8478119" y="2872287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592FF7B-BC8D-4C0E-9E44-82D05D777C87}"/>
              </a:ext>
            </a:extLst>
          </p:cNvPr>
          <p:cNvGrpSpPr/>
          <p:nvPr/>
        </p:nvGrpSpPr>
        <p:grpSpPr>
          <a:xfrm>
            <a:off x="7958433" y="3036236"/>
            <a:ext cx="1036498" cy="384803"/>
            <a:chOff x="7958433" y="3106572"/>
            <a:chExt cx="1036498" cy="384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tângulo 91">
                  <a:extLst>
                    <a:ext uri="{FF2B5EF4-FFF2-40B4-BE49-F238E27FC236}">
                      <a16:creationId xmlns:a16="http://schemas.microsoft.com/office/drawing/2014/main" id="{AE555AE5-2EA0-47DF-9FBB-79E1295123C4}"/>
                    </a:ext>
                  </a:extLst>
                </p:cNvPr>
                <p:cNvSpPr/>
                <p:nvPr/>
              </p:nvSpPr>
              <p:spPr>
                <a:xfrm>
                  <a:off x="7963110" y="3122043"/>
                  <a:ext cx="103182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PT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92" name="Retângulo 91">
                  <a:extLst>
                    <a:ext uri="{FF2B5EF4-FFF2-40B4-BE49-F238E27FC236}">
                      <a16:creationId xmlns:a16="http://schemas.microsoft.com/office/drawing/2014/main" id="{AE555AE5-2EA0-47DF-9FBB-79E1295123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3110" y="3122043"/>
                  <a:ext cx="1031821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tângulo 92">
              <a:extLst>
                <a:ext uri="{FF2B5EF4-FFF2-40B4-BE49-F238E27FC236}">
                  <a16:creationId xmlns:a16="http://schemas.microsoft.com/office/drawing/2014/main" id="{68B4D81B-8769-4C4F-A9D7-1694A03E0DA8}"/>
                </a:ext>
              </a:extLst>
            </p:cNvPr>
            <p:cNvSpPr/>
            <p:nvPr/>
          </p:nvSpPr>
          <p:spPr>
            <a:xfrm>
              <a:off x="7958433" y="3106572"/>
              <a:ext cx="1031822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5" name="Retângulo 94">
            <a:extLst>
              <a:ext uri="{FF2B5EF4-FFF2-40B4-BE49-F238E27FC236}">
                <a16:creationId xmlns:a16="http://schemas.microsoft.com/office/drawing/2014/main" id="{540A2D15-3177-4E9C-BC1A-1D442493A67A}"/>
              </a:ext>
            </a:extLst>
          </p:cNvPr>
          <p:cNvSpPr/>
          <p:nvPr/>
        </p:nvSpPr>
        <p:spPr>
          <a:xfrm>
            <a:off x="10139790" y="1192970"/>
            <a:ext cx="1195754" cy="593624"/>
          </a:xfrm>
          <a:prstGeom prst="rect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89DAF42B-B5BA-4388-A14E-489DBFE90865}"/>
              </a:ext>
            </a:extLst>
          </p:cNvPr>
          <p:cNvCxnSpPr/>
          <p:nvPr/>
        </p:nvCxnSpPr>
        <p:spPr>
          <a:xfrm>
            <a:off x="8470534" y="1789574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xão reta unidirecional 84">
            <a:extLst>
              <a:ext uri="{FF2B5EF4-FFF2-40B4-BE49-F238E27FC236}">
                <a16:creationId xmlns:a16="http://schemas.microsoft.com/office/drawing/2014/main" id="{7751C02F-1E7A-4519-97CB-06A34BDD3311}"/>
              </a:ext>
            </a:extLst>
          </p:cNvPr>
          <p:cNvCxnSpPr/>
          <p:nvPr/>
        </p:nvCxnSpPr>
        <p:spPr>
          <a:xfrm>
            <a:off x="10741470" y="2328870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6413DB32-A584-4F07-8BDE-FA445F6F8EAB}"/>
              </a:ext>
            </a:extLst>
          </p:cNvPr>
          <p:cNvGrpSpPr/>
          <p:nvPr/>
        </p:nvGrpSpPr>
        <p:grpSpPr>
          <a:xfrm>
            <a:off x="9505965" y="1945880"/>
            <a:ext cx="2311523" cy="382687"/>
            <a:chOff x="9505965" y="2016216"/>
            <a:chExt cx="2311523" cy="382687"/>
          </a:xfrm>
        </p:grpSpPr>
        <p:grpSp>
          <p:nvGrpSpPr>
            <p:cNvPr id="97" name="Agrupar 96">
              <a:extLst>
                <a:ext uri="{FF2B5EF4-FFF2-40B4-BE49-F238E27FC236}">
                  <a16:creationId xmlns:a16="http://schemas.microsoft.com/office/drawing/2014/main" id="{4E2D8765-FB45-4FA7-863B-6328F7ADD5DB}"/>
                </a:ext>
              </a:extLst>
            </p:cNvPr>
            <p:cNvGrpSpPr/>
            <p:nvPr/>
          </p:nvGrpSpPr>
          <p:grpSpPr>
            <a:xfrm>
              <a:off x="9505965" y="2029571"/>
              <a:ext cx="1338700" cy="369332"/>
              <a:chOff x="7811472" y="2823255"/>
              <a:chExt cx="1338700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tângulo 97">
                    <a:extLst>
                      <a:ext uri="{FF2B5EF4-FFF2-40B4-BE49-F238E27FC236}">
                        <a16:creationId xmlns:a16="http://schemas.microsoft.com/office/drawing/2014/main" id="{B5C2FA29-6992-4122-8B9C-810FC96E29CA}"/>
                      </a:ext>
                    </a:extLst>
                  </p:cNvPr>
                  <p:cNvSpPr/>
                  <p:nvPr/>
                </p:nvSpPr>
                <p:spPr>
                  <a:xfrm>
                    <a:off x="7811472" y="2823255"/>
                    <a:ext cx="133870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 xmlns:a16="http://schemas.microsoft.com/office/drawing/2014/main" xmlns:p14="http://schemas.microsoft.com/office/powerpoint/2010/main">
              <p:sp>
                <p:nvSpPr>
                  <p:cNvPr id="98" name="Retângulo 97">
                    <a:extLst>
                      <a:ext uri="{FF2B5EF4-FFF2-40B4-BE49-F238E27FC236}">
                        <a16:creationId xmlns:a16="http://schemas.microsoft.com/office/drawing/2014/main" id="{B5C2FA29-6992-4122-8B9C-810FC96E29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1472" y="2823255"/>
                    <a:ext cx="1338700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Retângulo 98">
                    <a:extLst>
                      <a:ext uri="{FF2B5EF4-FFF2-40B4-BE49-F238E27FC236}">
                        <a16:creationId xmlns:a16="http://schemas.microsoft.com/office/drawing/2014/main" id="{68AED150-47B2-41D4-8DE7-8DDAA7FFE795}"/>
                      </a:ext>
                    </a:extLst>
                  </p:cNvPr>
                  <p:cNvSpPr/>
                  <p:nvPr/>
                </p:nvSpPr>
                <p:spPr>
                  <a:xfrm>
                    <a:off x="7910808" y="2823255"/>
                    <a:ext cx="102585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 xmlns:a16="http://schemas.microsoft.com/office/drawing/2014/main" xmlns:p14="http://schemas.microsoft.com/office/powerpoint/2010/main">
              <p:sp>
                <p:nvSpPr>
                  <p:cNvPr id="99" name="Retângulo 98">
                    <a:extLst>
                      <a:ext uri="{FF2B5EF4-FFF2-40B4-BE49-F238E27FC236}">
                        <a16:creationId xmlns:a16="http://schemas.microsoft.com/office/drawing/2014/main" id="{68AED150-47B2-41D4-8DE7-8DDAA7FFE79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0808" y="2823255"/>
                    <a:ext cx="1025858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A4BB9A60-6871-48A1-83DD-E3A10AB9EF00}"/>
                </a:ext>
              </a:extLst>
            </p:cNvPr>
            <p:cNvGrpSpPr/>
            <p:nvPr/>
          </p:nvGrpSpPr>
          <p:grpSpPr>
            <a:xfrm>
              <a:off x="10581380" y="2029571"/>
              <a:ext cx="1236108" cy="369332"/>
              <a:chOff x="10551236" y="2260675"/>
              <a:chExt cx="1236108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tângulo 100">
                    <a:extLst>
                      <a:ext uri="{FF2B5EF4-FFF2-40B4-BE49-F238E27FC236}">
                        <a16:creationId xmlns:a16="http://schemas.microsoft.com/office/drawing/2014/main" id="{E998C56C-53BA-42F5-9F94-1EE9C877A672}"/>
                      </a:ext>
                    </a:extLst>
                  </p:cNvPr>
                  <p:cNvSpPr/>
                  <p:nvPr/>
                </p:nvSpPr>
                <p:spPr>
                  <a:xfrm>
                    <a:off x="10551236" y="2260675"/>
                    <a:ext cx="123610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            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 xmlns:a16="http://schemas.microsoft.com/office/drawing/2014/main" xmlns:p14="http://schemas.microsoft.com/office/powerpoint/2010/main">
              <p:sp>
                <p:nvSpPr>
                  <p:cNvPr id="101" name="Retângulo 100">
                    <a:extLst>
                      <a:ext uri="{FF2B5EF4-FFF2-40B4-BE49-F238E27FC236}">
                        <a16:creationId xmlns:a16="http://schemas.microsoft.com/office/drawing/2014/main" id="{E998C56C-53BA-42F5-9F94-1EE9C877A67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51236" y="2260675"/>
                    <a:ext cx="1236108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tângulo 101">
                    <a:extLst>
                      <a:ext uri="{FF2B5EF4-FFF2-40B4-BE49-F238E27FC236}">
                        <a16:creationId xmlns:a16="http://schemas.microsoft.com/office/drawing/2014/main" id="{AEAF0AB3-06FE-4965-90BA-E5CBF512E6F1}"/>
                      </a:ext>
                    </a:extLst>
                  </p:cNvPr>
                  <p:cNvSpPr/>
                  <p:nvPr/>
                </p:nvSpPr>
                <p:spPr>
                  <a:xfrm>
                    <a:off x="10620428" y="2260675"/>
                    <a:ext cx="96494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 xmlns:a16="http://schemas.microsoft.com/office/drawing/2014/main" xmlns:p14="http://schemas.microsoft.com/office/powerpoint/2010/main">
              <p:sp>
                <p:nvSpPr>
                  <p:cNvPr id="102" name="Retângulo 101">
                    <a:extLst>
                      <a:ext uri="{FF2B5EF4-FFF2-40B4-BE49-F238E27FC236}">
                        <a16:creationId xmlns:a16="http://schemas.microsoft.com/office/drawing/2014/main" id="{AEAF0AB3-06FE-4965-90BA-E5CBF512E6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20428" y="2260675"/>
                    <a:ext cx="964944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3" name="Retângulo 102">
              <a:extLst>
                <a:ext uri="{FF2B5EF4-FFF2-40B4-BE49-F238E27FC236}">
                  <a16:creationId xmlns:a16="http://schemas.microsoft.com/office/drawing/2014/main" id="{EF6A7788-12B3-4E1D-ABA4-62CE42407B0D}"/>
                </a:ext>
              </a:extLst>
            </p:cNvPr>
            <p:cNvSpPr/>
            <p:nvPr/>
          </p:nvSpPr>
          <p:spPr>
            <a:xfrm>
              <a:off x="9600537" y="2016216"/>
              <a:ext cx="2096745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04" name="Conexão reta unidirecional 103">
            <a:extLst>
              <a:ext uri="{FF2B5EF4-FFF2-40B4-BE49-F238E27FC236}">
                <a16:creationId xmlns:a16="http://schemas.microsoft.com/office/drawing/2014/main" id="{A229A383-FF9D-4D61-B9E4-35674F0EFA1C}"/>
              </a:ext>
            </a:extLst>
          </p:cNvPr>
          <p:cNvCxnSpPr/>
          <p:nvPr/>
        </p:nvCxnSpPr>
        <p:spPr>
          <a:xfrm>
            <a:off x="8470534" y="2328870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0425D3FF-C3FE-4070-9D13-37AACEABC6F0}"/>
              </a:ext>
            </a:extLst>
          </p:cNvPr>
          <p:cNvGrpSpPr/>
          <p:nvPr/>
        </p:nvGrpSpPr>
        <p:grpSpPr>
          <a:xfrm>
            <a:off x="9835009" y="2506575"/>
            <a:ext cx="1790921" cy="384803"/>
            <a:chOff x="9835009" y="2576911"/>
            <a:chExt cx="1790921" cy="384803"/>
          </a:xfrm>
        </p:grpSpPr>
        <p:sp>
          <p:nvSpPr>
            <p:cNvPr id="106" name="Retângulo 105">
              <a:extLst>
                <a:ext uri="{FF2B5EF4-FFF2-40B4-BE49-F238E27FC236}">
                  <a16:creationId xmlns:a16="http://schemas.microsoft.com/office/drawing/2014/main" id="{733B8B8A-F43B-4E92-8B50-F0CC31920747}"/>
                </a:ext>
              </a:extLst>
            </p:cNvPr>
            <p:cNvSpPr/>
            <p:nvPr/>
          </p:nvSpPr>
          <p:spPr>
            <a:xfrm>
              <a:off x="9914621" y="2576911"/>
              <a:ext cx="1620877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9917CE63-9C5A-40D4-910D-E8639144AD7E}"/>
                </a:ext>
              </a:extLst>
            </p:cNvPr>
            <p:cNvGrpSpPr/>
            <p:nvPr/>
          </p:nvGrpSpPr>
          <p:grpSpPr>
            <a:xfrm>
              <a:off x="9835009" y="2592382"/>
              <a:ext cx="1790921" cy="369332"/>
              <a:chOff x="9613953" y="2823486"/>
              <a:chExt cx="1790921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tângulo 104">
                    <a:extLst>
                      <a:ext uri="{FF2B5EF4-FFF2-40B4-BE49-F238E27FC236}">
                        <a16:creationId xmlns:a16="http://schemas.microsoft.com/office/drawing/2014/main" id="{7D7CC860-31D1-48E6-84A9-97C97FBBE4B3}"/>
                      </a:ext>
                    </a:extLst>
                  </p:cNvPr>
                  <p:cNvSpPr/>
                  <p:nvPr/>
                </p:nvSpPr>
                <p:spPr>
                  <a:xfrm>
                    <a:off x="9613953" y="2823486"/>
                    <a:ext cx="1031821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 xmlns:a16="http://schemas.microsoft.com/office/drawing/2014/main" xmlns:p14="http://schemas.microsoft.com/office/powerpoint/2010/main">
              <p:sp>
                <p:nvSpPr>
                  <p:cNvPr id="105" name="Retângulo 104">
                    <a:extLst>
                      <a:ext uri="{FF2B5EF4-FFF2-40B4-BE49-F238E27FC236}">
                        <a16:creationId xmlns:a16="http://schemas.microsoft.com/office/drawing/2014/main" id="{7D7CC860-31D1-48E6-84A9-97C97FBBE4B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13953" y="2823486"/>
                    <a:ext cx="1031821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tângulo 106">
                    <a:extLst>
                      <a:ext uri="{FF2B5EF4-FFF2-40B4-BE49-F238E27FC236}">
                        <a16:creationId xmlns:a16="http://schemas.microsoft.com/office/drawing/2014/main" id="{ACE7B1C6-F39A-4152-B1BD-05EE33258116}"/>
                      </a:ext>
                    </a:extLst>
                  </p:cNvPr>
                  <p:cNvSpPr/>
                  <p:nvPr/>
                </p:nvSpPr>
                <p:spPr>
                  <a:xfrm>
                    <a:off x="10373053" y="2823486"/>
                    <a:ext cx="1031821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 xmlns:a16="http://schemas.microsoft.com/office/drawing/2014/main" xmlns:p14="http://schemas.microsoft.com/office/powerpoint/2010/main">
              <p:sp>
                <p:nvSpPr>
                  <p:cNvPr id="107" name="Retângulo 106">
                    <a:extLst>
                      <a:ext uri="{FF2B5EF4-FFF2-40B4-BE49-F238E27FC236}">
                        <a16:creationId xmlns:a16="http://schemas.microsoft.com/office/drawing/2014/main" id="{ACE7B1C6-F39A-4152-B1BD-05EE3325811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73053" y="2823486"/>
                    <a:ext cx="1031821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08" name="Oval 107">
            <a:extLst>
              <a:ext uri="{FF2B5EF4-FFF2-40B4-BE49-F238E27FC236}">
                <a16:creationId xmlns:a16="http://schemas.microsoft.com/office/drawing/2014/main" id="{E1242DCA-D881-47E5-ADA6-B5E2EBB83282}"/>
              </a:ext>
            </a:extLst>
          </p:cNvPr>
          <p:cNvSpPr/>
          <p:nvPr/>
        </p:nvSpPr>
        <p:spPr>
          <a:xfrm>
            <a:off x="10426144" y="2539291"/>
            <a:ext cx="293956" cy="31991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CE5EE95-8D16-4D61-B08D-53F028C49FB3}"/>
              </a:ext>
            </a:extLst>
          </p:cNvPr>
          <p:cNvSpPr/>
          <p:nvPr/>
        </p:nvSpPr>
        <p:spPr>
          <a:xfrm>
            <a:off x="10749183" y="2552372"/>
            <a:ext cx="293956" cy="31991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C7EA267-FF87-4A17-9C5A-1E134D42502D}"/>
              </a:ext>
            </a:extLst>
          </p:cNvPr>
          <p:cNvSpPr/>
          <p:nvPr/>
        </p:nvSpPr>
        <p:spPr>
          <a:xfrm>
            <a:off x="10143594" y="2913168"/>
            <a:ext cx="1213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Imposibil</a:t>
            </a: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2F187345-2316-4F63-AD19-41DD38CBF866}"/>
              </a:ext>
            </a:extLst>
          </p:cNvPr>
          <p:cNvSpPr/>
          <p:nvPr/>
        </p:nvSpPr>
        <p:spPr>
          <a:xfrm flipH="1">
            <a:off x="5938576" y="5158271"/>
            <a:ext cx="1272768" cy="33560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83EF9C6C-D5F5-492B-9F56-24FA36667BD1}"/>
              </a:ext>
            </a:extLst>
          </p:cNvPr>
          <p:cNvSpPr/>
          <p:nvPr/>
        </p:nvSpPr>
        <p:spPr>
          <a:xfrm>
            <a:off x="7649095" y="3392784"/>
            <a:ext cx="39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</a:rPr>
              <a:t>Observați</a:t>
            </a:r>
            <a:r>
              <a:rPr lang="ro-RO" sz="1400" b="1">
                <a:solidFill>
                  <a:srgbClr val="C00000"/>
                </a:solidFill>
              </a:rPr>
              <a:t>e:</a:t>
            </a:r>
            <a:r>
              <a:rPr lang="en-GB" sz="1400" b="1">
                <a:solidFill>
                  <a:srgbClr val="C00000"/>
                </a:solidFill>
              </a:rPr>
              <a:t> </a:t>
            </a:r>
            <a:r>
              <a:rPr lang="ro-RO" sz="1400" dirty="0"/>
              <a:t>c</a:t>
            </a:r>
            <a:r>
              <a:rPr lang="en-GB" sz="1400" dirty="0" err="1"/>
              <a:t>hiar</a:t>
            </a:r>
            <a:r>
              <a:rPr lang="en-GB" sz="1400" dirty="0"/>
              <a:t> și pentru </a:t>
            </a:r>
            <a:r>
              <a:rPr lang="en-GB" sz="1400" dirty="0" err="1"/>
              <a:t>matrici</a:t>
            </a:r>
            <a:r>
              <a:rPr lang="en-GB" sz="1400" dirty="0"/>
              <a:t> </a:t>
            </a:r>
            <a:r>
              <a:rPr lang="en-GB" sz="1400" dirty="0" err="1"/>
              <a:t>pătrat</a:t>
            </a:r>
            <a:r>
              <a:rPr lang="ro-RO" sz="1400" dirty="0" err="1"/>
              <a:t>ice</a:t>
            </a:r>
            <a:r>
              <a:rPr lang="ro-RO" sz="1400" dirty="0"/>
              <a:t> </a:t>
            </a:r>
            <a:r>
              <a:rPr lang="en-GB" sz="1400" dirty="0" err="1"/>
              <a:t>rezultatul</a:t>
            </a:r>
            <a:r>
              <a:rPr lang="en-GB" sz="1400" dirty="0"/>
              <a:t> </a:t>
            </a:r>
            <a:r>
              <a:rPr lang="en-GB" sz="1400" dirty="0" err="1"/>
              <a:t>este</a:t>
            </a:r>
            <a:r>
              <a:rPr lang="en-GB" sz="1400" dirty="0"/>
              <a:t> </a:t>
            </a:r>
            <a:r>
              <a:rPr lang="ro-RO" sz="1400" dirty="0"/>
              <a:t>la fel dacă </a:t>
            </a:r>
            <a:r>
              <a:rPr lang="en-GB" sz="1400" dirty="0"/>
              <a:t>A </a:t>
            </a:r>
            <a:r>
              <a:rPr lang="ro-RO" sz="1400" dirty="0"/>
              <a:t>și</a:t>
            </a:r>
            <a:r>
              <a:rPr lang="en-GB" sz="1400" dirty="0"/>
              <a:t> B</a:t>
            </a:r>
            <a:r>
              <a:rPr lang="ro-RO" sz="1400" dirty="0"/>
              <a:t> comută</a:t>
            </a:r>
            <a:r>
              <a:rPr lang="en-GB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241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/>
      <p:bldP spid="5" grpId="0" animBg="1"/>
      <p:bldP spid="12" grpId="0" animBg="1"/>
      <p:bldP spid="80" grpId="0" animBg="1"/>
      <p:bldP spid="95" grpId="0" animBg="1"/>
      <p:bldP spid="108" grpId="0" animBg="1"/>
      <p:bldP spid="109" grpId="0" animBg="1"/>
      <p:bldP spid="17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7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: Cantos Arredondados 11">
            <a:hlinkClick r:id="rId6" action="ppaction://hlinksldjump"/>
            <a:extLst>
              <a:ext uri="{FF2B5EF4-FFF2-40B4-BE49-F238E27FC236}">
                <a16:creationId xmlns:a16="http://schemas.microsoft.com/office/drawing/2014/main" id="{5B4030D9-C908-4746-AA47-6398543E527D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Transpunerea unei matrice</a:t>
            </a: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FEE9446B-90E2-41FF-8C9A-218A25D1AE7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Proprietățile transpunerii</a:t>
            </a:r>
          </a:p>
        </p:txBody>
      </p:sp>
      <p:sp>
        <p:nvSpPr>
          <p:cNvPr id="14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A7FB9E14-85A1-4B4A-B263-3593D666C85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Înce</a:t>
            </a:r>
            <a:r>
              <a:rPr lang="ro-RO" b="1" dirty="0">
                <a:solidFill>
                  <a:schemeClr val="tx1"/>
                </a:solidFill>
              </a:rPr>
              <a:t>a</a:t>
            </a:r>
            <a:r>
              <a:rPr lang="pt-PT" b="1" dirty="0">
                <a:solidFill>
                  <a:schemeClr val="tx1"/>
                </a:solidFill>
              </a:rPr>
              <a:t>rc</a:t>
            </a:r>
            <a:r>
              <a:rPr lang="ro-RO" b="1" dirty="0">
                <a:solidFill>
                  <a:schemeClr val="tx1"/>
                </a:solidFill>
              </a:rPr>
              <a:t>ă</a:t>
            </a:r>
            <a:r>
              <a:rPr lang="pt-PT" b="1" dirty="0">
                <a:solidFill>
                  <a:schemeClr val="tx1"/>
                </a:solidFill>
              </a:rPr>
              <a:t>!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5" name="Imagem 14" descr="Uma imagem com edifício&#10;&#10;Descrição gerada automaticamente">
            <a:extLst>
              <a:ext uri="{FF2B5EF4-FFF2-40B4-BE49-F238E27FC236}">
                <a16:creationId xmlns:a16="http://schemas.microsoft.com/office/drawing/2014/main" id="{4C9B214F-F503-42F4-AFCB-4F0384D13D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58" y="865664"/>
            <a:ext cx="5402428" cy="51173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9AFD9C5-C9DB-4CE1-8D1D-250CEB5D2BD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71" y="1162740"/>
            <a:ext cx="2550265" cy="500052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74C96E2D-9AA4-4654-8672-4C891FA4C20C}"/>
              </a:ext>
            </a:extLst>
          </p:cNvPr>
          <p:cNvSpPr txBox="1"/>
          <p:nvPr/>
        </p:nvSpPr>
        <p:spPr>
          <a:xfrm rot="19954382">
            <a:off x="2422133" y="2335993"/>
            <a:ext cx="3076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       Păstrarea?...</a:t>
            </a:r>
          </a:p>
          <a:p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      ... doar 4 întrebări!...     </a:t>
            </a:r>
          </a:p>
          <a:p>
            <a:pPr algn="ctr"/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Pregăti... Get set... Şi </a:t>
            </a:r>
          </a:p>
          <a:p>
            <a:pPr algn="ctr"/>
            <a:r>
              <a:rPr lang="en-GB" sz="2400" b="1" dirty="0">
                <a:solidFill>
                  <a:srgbClr val="0C2B8E"/>
                </a:solidFill>
                <a:latin typeface="Freestyle Script" panose="030804020302050B0404" pitchFamily="66" charset="0"/>
              </a:rPr>
              <a:t>      Merge!</a:t>
            </a:r>
          </a:p>
          <a:p>
            <a:pPr algn="ctr"/>
            <a:endParaRPr lang="en-GB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0181407-BF8E-45B4-9BB9-108080DFB4DB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9672">
            <a:off x="2670427" y="2426906"/>
            <a:ext cx="267903" cy="3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NX8d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E1fx0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BNX8d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TV/HTjJse8x8AwAA/wsAACEAAAB1bml2ZXJzYWwvZmxhc2hfc2tpbl9zZXR0aW5ncy54bWyNVm1v2jAQ/lx+BWLfYaXdaKUUib4gVWNtNTq+O8kBVh07sh06/v3uTBwcCCVESPFzz9nn587nROaDy+4GtOFK3vWGvXHnIkoKrUHad8hywSx0Y2bgOb3rTf/OZr2BYyih9Bys5XJlECiRLkdWorKcye1MrVQ/ZsnHSqtCpr3xt+kVPdHAUQ+c1tsctODyA3k/hjf3j9NmnuDGPlvI+kuWQF9h4OjwdPk0fBq2ccg1GAMUzO3jZDj5ecZHsBiEX+V6dH1zPWnlsV9m6n6tnDbccOucRsPR1ei62QmlRW5d1y/WyFVe5O3TkGu1otgPPEb0nPEQiqVYDUh/vKXnDB0ra0uLnMm3hX/2jPZxYa2S/URJi0Xbl0pnTKDP0v1a+ZQZbuHhqqhaAiOP0xYOvoLiUZqcEoatoK56AulleipPqB7oOv+r6HdVE4rJmolG8BTjUDp1EcN3evbU8i04+RFpqJV4oxVqHYHqORYwtrqAaOBHZDFr9flaWDzu3hoinvGGe3xjhYHxkglTkvagp/2BTy7TYJ4S8PaFEkUGD7soA1od9+yHh3uXt3DNCqsi07Apof18Aeh5L6j3ES8APW9Oor9KsT0iH1rIwx+he+aStxe6DDlQ+iICyfDdy+NHzkTzz6jzmGDBEnCETKUwdgXxzjOg3EQDh1EUg4MwIsk2fMUsXiO/iRNv5xZyEw0O8F0NNZZMZLkVcFxIiSq0wRjQuKhvtcFCDrujZyZ2BkvruXXQS0+3VJhrN+58KaqffifSbtC1eH/d9TKmP0C/KyVMr1u6YA9Ddd21eUinawLbD+hnuVRtHKSyEM7sgmtkqt1hasVl1rJknWEkzVFX2rnkNSYpKtc7Tp4sshj0Eyacgy+0OkasNV+tBf7tgsMnpHX6CSP52TVOJRmvajgAXIqB6WTt63s3IDwrhOUCNuA7QgDQJk9sJzJ4GI73SIVTL7YAOVtpZfPYV0Kt39UMR/QFxqPqTSg0nClky2LjdrNvCL4JByEEfblsa1SFYUdzY1co4YxobFALUxIoxwqr5pZpW063H7utsg1MJM9c90CYlvGBNZjIRSiVlyI4k+cf4X51ulCqiarpGyzNDtQZx8MmB2epN8Z3PG7jpQYIu6IDO1Wr/gXbWDGdvlSEWu9uMJMv7gwvM9dgDcn3ih8c0SBAXToq5fEdP/vHnc5/UEsDBBQAAgAIAE1fx0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E1fx05xTeVowAEAAH0GAAAfAAAAdW5pdmVyc2FsL2h0bWxfc2tpbl9zZXR0aW5ncy5qc42UwU/CMBTG7/wVZF4N0YFOvGGAxISDid6Mh657jIWur2kLgsb/3XUIdt2b0l7WL798r69dv89evxoRj/r3/c/6u14/Nde1Bk6zegOXTV106KXTIyOKDF6KEkQhIQqQrUOWTBg46V+/COUcydo13T9bUMbzi5CA1cnfEzUBGkLbEto7oe2oIh9HsOc1dWjIO+Z0Yy3KAUdpQdqBRF2ymokulvXwGwxg3IL+B10yDg3Tm/guzTrJX8dRmmR87HMcS8XkfoE5DlLG17nGjcwO9Hzopk+v9gp0deHrU9mH6dwHRGHso4UyLDy7nsWzuJtUGoyBn7rj6SSe3JKwYCkIv6FkdDea/IE2jOf1+IPeFqawRzqJk2Ey8mnFcmidEofsOhs2MVl5tU6zVfzAWdhZrxnWIATbg25ZtX8MhWqjzrhApTF3J9JGEzdJVCDLCpkfuOnYTZJzm3W2Xf9GnRiDFHV2vD24ctNngsOYRI1nhsEzWxGvtuzKljOSwZKP2wRVF1QuCEqk6iIFknkWhOhxOzbMGrd+rRpneg36BVFU8emuBUwVJ6Af5RKdwKxlfFVWWtXQmx8V5N752V2G++x9fQNQSwMEFAACAAgATV/HTpQTsyJpAAAAbgAAABwAAAB1bml2ZXJzYWwvbG9jYWxfc2V0dGluZ3MueG1sDcwxDoMwDEDRnVNY3int1oHAxlaW0gNYxEWRHBuRgOD2ZPvD02/7MwocvKVg6vD1eCKwzuaDLg5/01C/EVIm9SSm7FANoe+qVmwm+XLOBSZYhS7eJo4lMo8Uixx2EajhU17/wB6brroBUEsDBBQAAgAIABSxxU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AUscV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BNX8dOkEkmJSgFAAD2EwAAHQAAAAAAAAABAAAAAADMEwAAdW5pdmVyc2FsL2NvbW1vbl9tZXNzYWdlcy5sbmdQSwECAAAUAAIACABNX8dOZrKi1aUAAACDAQAALgAAAAAAAAABAAAAAAAvGQAAdW5pdmVyc2FsL3BsYXliYWNrX2FuZF9uYXZpZ2F0aW9uX3NldHRpbmdzLnhtbFBLAQIAABQAAgAIAE1fx07QvS+0TgQAAIcVAAAnAAAAAAAAAAEAAAAAACAaAAB1bml2ZXJzYWwvZmxhc2hfcHVibGlzaGluZ19zZXR0aW5ncy54bWxQSwECAAAUAAIACABNX8dOMmx7zHwDAAD/CwAAIQAAAAAAAAABAAAAAACzHgAAdW5pdmVyc2FsL2ZsYXNoX3NraW5fc2V0dGluZ3MueG1sUEsBAgAAFAACAAgATV/HTuZFxhFIBAAAERUAACYAAAAAAAAAAQAAAAAAbiIAAHVuaXZlcnNhbC9odG1sX3B1Ymxpc2hpbmdfc2V0dGluZ3MueG1sUEsBAgAAFAACAAgATV/HTnFN5WjAAQAAfQYAAB8AAAAAAAAAAQAAAAAA+iYAAHVuaXZlcnNhbC9odG1sX3NraW5fc2V0dGluZ3MuanNQSwECAAAUAAIACABNX8dOlBOzImkAAABuAAAAHAAAAAAAAAABAAAAAAD3KAAAdW5pdmVyc2FsL2xvY2FsX3NldHRpbmdzLnhtbFBLAQIAABQAAgAIABSxxU6D5MijhQoAAMAZAAAXAAAAAAAAAAAAAAAAAJopAAB1bml2ZXJzYWwvdW5pdmVyc2FsLnBuZ1BLAQIAABQAAgAIABSxxU7lZcaxSwAAAGoAAAAbAAAAAAAAAAEAAAAAAFQ0AAB1bml2ZXJzYWwvdW5pdmVyc2FsLnBuZy54bWxQSwUGAAAAABIAEgBWBQAA2DQAAAAA"/>
  <p:tag name="ISPRING_UUID" val="{EB1991E1-5189-4A1C-992E-6A5E66A6A4E4}"/>
  <p:tag name="ISPRING_RESOURCE_FOLDER" val="D:\01 UTCN\Proiecte\EngiMath - Erasmus+ 2018\IO2\Lessons RO\Lectia 7\Lesson_07_Q2_ro\"/>
  <p:tag name="ISPRING_PRESENTATION_PATH" val="D:\01 UTCN\Proiecte\EngiMath - Erasmus+ 2018\IO2\Lessons RO\Lectia 7\Lesson_07_Q2_ro.pptx"/>
  <p:tag name="ISPRING_SCREEN_RECS_UPDATED" val="D:\01 UTCN\Proiecte\EngiMath - Erasmus+ 2018\IO2\Lessons RO\Lectia 7\Lesson_07_Q2_ro\"/>
  <p:tag name="ISPRING_OUTPUT_FOLDER" val="[[&quot;\u001FbXf{557BFDBB-85A6-4C55-A8DA-FA0B8F73756A}&quot;,&quot;D:\\01 UTCN\\Proiecte\\EngiMath - Erasmus+ 2018\\IO2\\Lessons RO\\Lectia 7&quot;],[&quot;*\uFFFD\uFFFD\uFFFD{BB4CDCA5-F38E-475C-8C53-186BBAA01A72}&quot;,&quot;C:\\Users\\filom\\Documents\\ENGIMATH\\LESSONS\\MATRICES\\LESSON 7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ULTRA_SCORM_COURCE_TITLE" val="Transpunerea matricelor - Fundamente teoretice 202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Transpunerea matricelor - Fundamente teoretice 20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D:\01 UTCN\Proiecte\EngiMath - Erasmus+ 2018\IO2\Lessons RO\Lectia 7\Lesson_07_Q2_ro\quiz\quiz2.quiz"/>
  <p:tag name="ISPRING_QUIZ_RELATIVE_PATH" val="Lesson_07_Q2_ro\quiz\quiz2.qui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Byqg1awK_PyPvJDyODGIA&quot;,&quot;gi&quot;:&quot;kx-MzJHSVZMmQ8FuizRvVA&quot;,&quot;ti&quot;:&quot;characters&quot;,&quot;vs&quot;:{&quot;f&quot;:[1409,832,544],&quot;i&quot;:{&quot;d&quot;:&quot;0Byqg1awK_PyPvJDyODGI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FULL_PATH" val="D:\01 UTCN\Proiecte\EngiMath - Erasmus+ 2018\IO2\Lessons RO\Lectia 7\Lesson_07_Q2_ro\quiz\quiz3.quiz"/>
  <p:tag name="ISPRING_QUIZ_RELATIVE_PATH" val="Lesson_07_Q2_ro\quiz\quiz3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Ix7XlYtTsMDSCw4ubKE_FQ&quot;,&quot;gi&quot;:&quot;kx-MzJHSVZMmQ8FuizRvVA&quot;,&quot;ti&quot;:&quot;characters&quot;,&quot;vs&quot;:{&quot;f&quot;:[1409,832,501],&quot;i&quot;:{&quot;d&quot;:&quot;Ix7XlYtTsMDSCw4ubKE_FQ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9234</TotalTime>
  <Words>860</Words>
  <Application>Microsoft Office PowerPoint</Application>
  <PresentationFormat>Widescreen</PresentationFormat>
  <Paragraphs>148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Times New Roman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Transpunerea matricelor - Fundamente teoretice 2021</dc:title>
  <dc:creator>Filomena Soares</dc:creator>
  <cp:lastModifiedBy>Vlad Bocanet</cp:lastModifiedBy>
  <cp:revision>295</cp:revision>
  <dcterms:created xsi:type="dcterms:W3CDTF">2019-03-25T06:42:45Z</dcterms:created>
  <dcterms:modified xsi:type="dcterms:W3CDTF">2021-03-24T20:54:11Z</dcterms:modified>
</cp:coreProperties>
</file>