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1" r:id="rId12"/>
    <p:sldId id="292" r:id="rId13"/>
    <p:sldId id="293" r:id="rId14"/>
    <p:sldId id="294" r:id="rId15"/>
    <p:sldId id="284" r:id="rId16"/>
    <p:sldId id="295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EF41F-67E8-45E6-8013-BB50BDE1F36E}" v="2" dt="2025-05-03T21:43:2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572" y="19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8C1EF41F-67E8-45E6-8013-BB50BDE1F36E}"/>
    <pc:docChg chg="custSel modSld">
      <pc:chgData name="Elena Safiulina" userId="46398a00-a311-4d71-ab86-ad085cba44dd" providerId="ADAL" clId="{8C1EF41F-67E8-45E6-8013-BB50BDE1F36E}" dt="2025-05-03T21:43:39.322" v="4" actId="1076"/>
      <pc:docMkLst>
        <pc:docMk/>
      </pc:docMkLst>
      <pc:sldChg chg="addSp delSp modSp mod delAnim">
        <pc:chgData name="Elena Safiulina" userId="46398a00-a311-4d71-ab86-ad085cba44dd" providerId="ADAL" clId="{8C1EF41F-67E8-45E6-8013-BB50BDE1F36E}" dt="2025-05-03T21:29:22.695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8C1EF41F-67E8-45E6-8013-BB50BDE1F36E}" dt="2025-05-03T21:29:22.695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8C1EF41F-67E8-45E6-8013-BB50BDE1F36E}" dt="2025-05-03T21:29:19.810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8C1EF41F-67E8-45E6-8013-BB50BDE1F36E}" dt="2025-05-03T21:43:39.322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8C1EF41F-67E8-45E6-8013-BB50BDE1F36E}" dt="2025-05-03T21:43:39.322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9.png"/><Relationship Id="rId5" Type="http://schemas.openxmlformats.org/officeDocument/2006/relationships/slide" Target="slide10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slide" Target="slide15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50.png"/><Relationship Id="rId17" Type="http://schemas.openxmlformats.org/officeDocument/2006/relationships/image" Target="../media/image57.png"/><Relationship Id="rId2" Type="http://schemas.openxmlformats.org/officeDocument/2006/relationships/image" Target="../media/image1.jp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9.png"/><Relationship Id="rId5" Type="http://schemas.openxmlformats.org/officeDocument/2006/relationships/slide" Target="slide10.xml"/><Relationship Id="rId15" Type="http://schemas.openxmlformats.org/officeDocument/2006/relationships/image" Target="../media/image56.png"/><Relationship Id="rId10" Type="http://schemas.openxmlformats.org/officeDocument/2006/relationships/image" Target="../media/image48.png"/><Relationship Id="rId4" Type="http://schemas.openxmlformats.org/officeDocument/2006/relationships/slide" Target="slide15.xml"/><Relationship Id="rId9" Type="http://schemas.openxmlformats.org/officeDocument/2006/relationships/image" Target="../media/image47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1.png"/><Relationship Id="rId1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50.png"/><Relationship Id="rId17" Type="http://schemas.openxmlformats.org/officeDocument/2006/relationships/image" Target="../media/image59.png"/><Relationship Id="rId2" Type="http://schemas.openxmlformats.org/officeDocument/2006/relationships/image" Target="../media/image1.jp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9.png"/><Relationship Id="rId5" Type="http://schemas.openxmlformats.org/officeDocument/2006/relationships/slide" Target="slide10.xml"/><Relationship Id="rId15" Type="http://schemas.openxmlformats.org/officeDocument/2006/relationships/image" Target="../media/image56.png"/><Relationship Id="rId10" Type="http://schemas.openxmlformats.org/officeDocument/2006/relationships/image" Target="../media/image48.png"/><Relationship Id="rId4" Type="http://schemas.openxmlformats.org/officeDocument/2006/relationships/slide" Target="slide15.xml"/><Relationship Id="rId9" Type="http://schemas.openxmlformats.org/officeDocument/2006/relationships/image" Target="../media/image47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70.png"/><Relationship Id="rId7" Type="http://schemas.openxmlformats.org/officeDocument/2006/relationships/slide" Target="slide6.xml"/><Relationship Id="rId12" Type="http://schemas.openxmlformats.org/officeDocument/2006/relationships/image" Target="../media/image50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1.jp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9.png"/><Relationship Id="rId24" Type="http://schemas.openxmlformats.org/officeDocument/2006/relationships/image" Target="../media/image73.png"/><Relationship Id="rId5" Type="http://schemas.openxmlformats.org/officeDocument/2006/relationships/slide" Target="slide10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48.png"/><Relationship Id="rId19" Type="http://schemas.openxmlformats.org/officeDocument/2006/relationships/image" Target="../media/image68.png"/><Relationship Id="rId4" Type="http://schemas.openxmlformats.org/officeDocument/2006/relationships/slide" Target="slide15.xml"/><Relationship Id="rId9" Type="http://schemas.openxmlformats.org/officeDocument/2006/relationships/image" Target="../media/image61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2.png"/><Relationship Id="rId18" Type="http://schemas.openxmlformats.org/officeDocument/2006/relationships/image" Target="../media/image69.png"/><Relationship Id="rId26" Type="http://schemas.openxmlformats.org/officeDocument/2006/relationships/image" Target="../media/image78.png"/><Relationship Id="rId3" Type="http://schemas.openxmlformats.org/officeDocument/2006/relationships/image" Target="../media/image2.png"/><Relationship Id="rId21" Type="http://schemas.openxmlformats.org/officeDocument/2006/relationships/image" Target="../media/image72.png"/><Relationship Id="rId7" Type="http://schemas.openxmlformats.org/officeDocument/2006/relationships/slide" Target="slide6.xml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1.jp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9.png"/><Relationship Id="rId24" Type="http://schemas.openxmlformats.org/officeDocument/2006/relationships/image" Target="../media/image75.png"/><Relationship Id="rId5" Type="http://schemas.openxmlformats.org/officeDocument/2006/relationships/slide" Target="slide10.xml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0" Type="http://schemas.openxmlformats.org/officeDocument/2006/relationships/image" Target="../media/image48.png"/><Relationship Id="rId19" Type="http://schemas.openxmlformats.org/officeDocument/2006/relationships/image" Target="../media/image70.png"/><Relationship Id="rId31" Type="http://schemas.openxmlformats.org/officeDocument/2006/relationships/image" Target="../media/image83.png"/><Relationship Id="rId4" Type="http://schemas.openxmlformats.org/officeDocument/2006/relationships/slide" Target="slide15.xml"/><Relationship Id="rId9" Type="http://schemas.openxmlformats.org/officeDocument/2006/relationships/image" Target="../media/image61.png"/><Relationship Id="rId14" Type="http://schemas.openxmlformats.org/officeDocument/2006/relationships/image" Target="../media/image63.png"/><Relationship Id="rId22" Type="http://schemas.openxmlformats.org/officeDocument/2006/relationships/image" Target="../media/image73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0.xml"/><Relationship Id="rId11" Type="http://schemas.openxmlformats.org/officeDocument/2006/relationships/image" Target="../media/image85.png"/><Relationship Id="rId5" Type="http://schemas.openxmlformats.org/officeDocument/2006/relationships/slide" Target="slide15.xml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5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88.png"/><Relationship Id="rId10" Type="http://schemas.openxmlformats.org/officeDocument/2006/relationships/slide" Target="slide6.xml"/><Relationship Id="rId4" Type="http://schemas.openxmlformats.org/officeDocument/2006/relationships/image" Target="../media/image87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" Target="slide15.xml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17" Type="http://schemas.openxmlformats.org/officeDocument/2006/relationships/image" Target="../media/image1.jp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4.png"/><Relationship Id="rId5" Type="http://schemas.openxmlformats.org/officeDocument/2006/relationships/slide" Target="slide10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" Target="slide15.xml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image" Target="../media/image5.png"/><Relationship Id="rId5" Type="http://schemas.openxmlformats.org/officeDocument/2006/relationships/slide" Target="slide15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15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slide" Target="slide10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" Target="slide15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slide" Target="slide10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" Target="slide15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3.png"/><Relationship Id="rId5" Type="http://schemas.openxmlformats.org/officeDocument/2006/relationships/slide" Target="slide10.xml"/><Relationship Id="rId10" Type="http://schemas.openxmlformats.org/officeDocument/2006/relationships/image" Target="../media/image24.png"/><Relationship Id="rId4" Type="http://schemas.openxmlformats.org/officeDocument/2006/relationships/slide" Target="slide15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.jpg"/><Relationship Id="rId21" Type="http://schemas.openxmlformats.org/officeDocument/2006/relationships/image" Target="../media/image45.png"/><Relationship Id="rId7" Type="http://schemas.openxmlformats.org/officeDocument/2006/relationships/slide" Target="slide2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slide" Target="slide10.xml"/><Relationship Id="rId11" Type="http://schemas.openxmlformats.org/officeDocument/2006/relationships/image" Target="../media/image35.png"/><Relationship Id="rId5" Type="http://schemas.openxmlformats.org/officeDocument/2006/relationships/slide" Target="slide15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8" name="Retângulo: Cantos Arredondados 7">
            <a:hlinkClick r:id="rId4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9" name="Retângulo: Cantos Arredondados 8">
            <a:hlinkClick r:id="rId5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0" name="Retângulo: Cantos Arredondados 9">
            <a:hlinkClick r:id="rId6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4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Partitioned matrices may be multiplied by the usual row-column rule as if the block entries were scalars, provided that, for the defined 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column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matches the row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9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using block multiplication.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1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BLOCK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3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Choose the number of vertical rules 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number of columns that separates each of them.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4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For example, just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one vertical rule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dividing de 5 columns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in two sets of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>
                    <a:solidFill>
                      <a:srgbClr val="0C2B8E"/>
                    </a:solidFill>
                  </a:rPr>
                  <a:t>columns.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blipFill>
                <a:blip r:embed="rId15"/>
                <a:stretch>
                  <a:fillRect l="-592" r="-888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4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Partitioned matrices may be multiplied by the usual row-column rule as if the block entries were scalars, provided that, for the defined 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column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matches the row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9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using block multiplication.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1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BLOCK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3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Choose the number of vertical rules 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number of columns that separates each of them.</a:t>
                </a:r>
              </a:p>
              <a:p>
                <a:pPr algn="just">
                  <a:buClr>
                    <a:srgbClr val="F25E4F"/>
                  </a:buClr>
                </a:pP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4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/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horizontally in an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analogous way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, with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respect to the number rules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number of lines between them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For example, just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one vertical rule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dividing de 5 columns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in two sets of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>
                    <a:solidFill>
                      <a:srgbClr val="0C2B8E"/>
                    </a:solidFill>
                  </a:rPr>
                  <a:t>columns.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blipFill>
                <a:blip r:embed="rId16"/>
                <a:stretch>
                  <a:fillRect l="-592" r="-888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/>
              <p:nvPr/>
            </p:nvSpPr>
            <p:spPr>
              <a:xfrm>
                <a:off x="4274377" y="5005881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Just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one horizontal rule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dividing de 5 rows of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in the </a:t>
                </a:r>
                <a:r>
                  <a:rPr lang="en-GB" sz="1400" u="sng" dirty="0">
                    <a:solidFill>
                      <a:srgbClr val="0C2B8E"/>
                    </a:solidFill>
                  </a:rPr>
                  <a:t>same two sets</a:t>
                </a:r>
                <a:r>
                  <a:rPr lang="en-GB" sz="1400" dirty="0">
                    <a:solidFill>
                      <a:srgbClr val="0C2B8E"/>
                    </a:solidFill>
                  </a:rPr>
                  <a:t>: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that was made for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but this time with </a:t>
                </a:r>
                <a:r>
                  <a:rPr lang="en-GB" sz="1400" u="sng" dirty="0">
                    <a:solidFill>
                      <a:srgbClr val="0C2B8E"/>
                    </a:solidFill>
                  </a:rPr>
                  <a:t>rows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77" y="5005881"/>
                <a:ext cx="2052005" cy="1169551"/>
              </a:xfrm>
              <a:prstGeom prst="rect">
                <a:avLst/>
              </a:prstGeom>
              <a:blipFill>
                <a:blip r:embed="rId17"/>
                <a:stretch>
                  <a:fillRect l="-590" t="-515" r="-59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4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Partitioned matrices may be multiplied by the usual row-column rule as if the block entries were scalars, provided that, for the defined 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column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matches the row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9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using block multiplication.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1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BLOCK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3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Choose the number of vertical rules 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number of columns that separates each of them.</a:t>
                </a:r>
              </a:p>
              <a:p>
                <a:pPr algn="just">
                  <a:buClr>
                    <a:srgbClr val="F25E4F"/>
                  </a:buClr>
                </a:pP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4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/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horizontally in an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analogous way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, with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respect to the number rules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number of lines between them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Horizontal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division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6"/>
                <a:stretch>
                  <a:fillRect l="-9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/>
              <p:nvPr/>
            </p:nvSpPr>
            <p:spPr>
              <a:xfrm>
                <a:off x="7102376" y="5616234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Choose any configuration of horizontal rules 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vertical rules 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– no need for “matching”.</a:t>
                </a: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6" y="5616234"/>
                <a:ext cx="4906939" cy="646331"/>
              </a:xfrm>
              <a:prstGeom prst="rect">
                <a:avLst/>
              </a:prstGeom>
              <a:blipFill>
                <a:blip r:embed="rId17"/>
                <a:stretch>
                  <a:fillRect l="-99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57">
            <a:extLst>
              <a:ext uri="{FF2B5EF4-FFF2-40B4-BE49-F238E27FC236}">
                <a16:creationId xmlns:a16="http://schemas.microsoft.com/office/drawing/2014/main" id="{4C9AB692-6265-41D0-970A-DE02419B2364}"/>
              </a:ext>
            </a:extLst>
          </p:cNvPr>
          <p:cNvSpPr/>
          <p:nvPr/>
        </p:nvSpPr>
        <p:spPr>
          <a:xfrm>
            <a:off x="4576809" y="3745742"/>
            <a:ext cx="2052005" cy="954107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C2B8E"/>
                </a:solidFill>
              </a:rPr>
              <a:t>For example, just </a:t>
            </a:r>
            <a:r>
              <a:rPr lang="en-GB" sz="1400" b="1" dirty="0">
                <a:solidFill>
                  <a:srgbClr val="0C2B8E"/>
                </a:solidFill>
              </a:rPr>
              <a:t>one horizontal</a:t>
            </a:r>
            <a:r>
              <a:rPr lang="en-GB" sz="1400" dirty="0">
                <a:solidFill>
                  <a:srgbClr val="0C2B8E"/>
                </a:solidFill>
              </a:rPr>
              <a:t>, in order to “detach” the identity in the right bottom….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/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the choice is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independent from the one made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. For example, just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one vertical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in order to “detach” the zero column in the left bottom….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blipFill>
                <a:blip r:embed="rId18"/>
                <a:stretch>
                  <a:fillRect l="-460" r="-46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78625" y="1127058"/>
            <a:ext cx="3917376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7697037" y="522514"/>
            <a:ext cx="4147507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4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Partitioned matrices may be multiplied by the usual row-column rule as if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block entries were scalars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provided that, for the defined 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column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matches the row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9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using block multiplication.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1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endParaRPr lang="pt-PT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594820" y="4327616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C00000"/>
                </a:solidFill>
              </a:rPr>
              <a:t>Use properties!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38000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4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Partitioned matrices may be multiplied by the usual row-column rule as if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block entries were scalars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provided that, for the defined product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column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matches the row partition of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9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using block multiplication.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1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9A6FF"/>
                </a:solidFill>
              </a:rPr>
              <a:t>PRODUCT</a:t>
            </a: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11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pt-PT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100" b="1" i="1" dirty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30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5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531704" y="542889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Better to have some paper and pen nearby before trying it!…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993292" y="826319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4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</p:spTree>
    <p:extLst>
      <p:ext uri="{BB962C8B-B14F-4D97-AF65-F5344CB8AC3E}">
        <p14:creationId xmlns:p14="http://schemas.microsoft.com/office/powerpoint/2010/main" val="34273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8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3" name="Retângulo: Cantos Arredondados 42">
            <a:hlinkClick r:id="rId7" action="ppaction://hlinksldjump"/>
            <a:extLst>
              <a:ext uri="{FF2B5EF4-FFF2-40B4-BE49-F238E27FC236}">
                <a16:creationId xmlns:a16="http://schemas.microsoft.com/office/drawing/2014/main" id="{7B186728-68FB-4E3D-B290-52D9840674A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834110B-A946-4990-99F6-7DC6B2BB5077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5" name="Retângulo: Cantos Arredondados 24">
            <a:hlinkClick r:id="rId9" action="ppaction://hlinksldjump"/>
            <a:extLst>
              <a:ext uri="{FF2B5EF4-FFF2-40B4-BE49-F238E27FC236}">
                <a16:creationId xmlns:a16="http://schemas.microsoft.com/office/drawing/2014/main" id="{5D713554-BD3F-471C-8DA4-11EFB57C9C8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6CDC59C8-0839-4305-B67E-186905E3424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CA35A70-D5AA-4473-9F74-AAA1BA46819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79413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707707" y="4474450"/>
            <a:ext cx="54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395481" y="4474450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397511" y="4868314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707707" y="4869698"/>
            <a:ext cx="5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A matrix can be subdivided or </a:t>
            </a:r>
            <a:r>
              <a:rPr lang="en-GB" sz="2400" b="1" dirty="0">
                <a:solidFill>
                  <a:sysClr val="windowText" lastClr="000000"/>
                </a:solidFill>
              </a:rPr>
              <a:t>partitioned</a:t>
            </a:r>
            <a:r>
              <a:rPr lang="en-GB" sz="2400" dirty="0">
                <a:solidFill>
                  <a:sysClr val="windowText" lastClr="000000"/>
                </a:solidFill>
              </a:rPr>
              <a:t> into smaller matrices – </a:t>
            </a:r>
            <a:r>
              <a:rPr lang="en-GB" sz="2400" b="1" dirty="0">
                <a:solidFill>
                  <a:sysClr val="windowText" lastClr="000000"/>
                </a:solidFill>
              </a:rPr>
              <a:t>blocks</a:t>
            </a:r>
            <a:r>
              <a:rPr lang="en-GB" sz="2400" dirty="0">
                <a:solidFill>
                  <a:sysClr val="windowText" lastClr="000000"/>
                </a:solidFill>
              </a:rPr>
              <a:t> (submatrices) – by inserting horizontal and vertical rules between selected rows and columns.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3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8299" y="2696195"/>
            <a:ext cx="1835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 a generic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  <a:blipFill>
                <a:blip r:embed="rId8"/>
                <a:stretch>
                  <a:fillRect l="-1911" r="-1656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29A6FF"/>
                    </a:solidFill>
                  </a:rPr>
                  <a:t>may be partitioned in “any way we want”!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0"/>
                <a:stretch>
                  <a:fillRect l="-204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4683290" y="1578026"/>
            <a:ext cx="2453991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7763292" y="1580133"/>
            <a:ext cx="1608255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0" dirty="0">
                    <a:solidFill>
                      <a:srgbClr val="0C2B8E"/>
                    </a:solidFill>
                  </a:rPr>
                  <a:t>This 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gives us the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partitioned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or 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block matrix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1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err="1">
                <a:solidFill>
                  <a:srgbClr val="0C2B8E"/>
                </a:solidFill>
              </a:rPr>
              <a:t>where</a:t>
            </a:r>
            <a:r>
              <a:rPr lang="pt-PT" sz="2400" dirty="0">
                <a:solidFill>
                  <a:srgbClr val="0C2B8E"/>
                </a:solidFill>
              </a:rPr>
              <a:t>:</a:t>
            </a:r>
            <a:endParaRPr lang="en-GB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3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  <a:blipFill>
                <a:blip r:embed="rId15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0C2B8E"/>
                    </a:solidFill>
                  </a:rPr>
                  <a:t>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6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D942843-5D8E-4364-A33D-CE873654EED2}"/>
              </a:ext>
            </a:extLst>
          </p:cNvPr>
          <p:cNvSpPr/>
          <p:nvPr/>
        </p:nvSpPr>
        <p:spPr>
          <a:xfrm>
            <a:off x="7036305" y="4601894"/>
            <a:ext cx="1792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block matrix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5698BB4-5236-45E2-98A9-EA2BF4735C0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C747B3A-6B42-4161-BD8D-BD9B34A3B38F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A matrix can be subdivided or </a:t>
            </a:r>
            <a:r>
              <a:rPr lang="en-GB" sz="2400" b="1" dirty="0">
                <a:solidFill>
                  <a:sysClr val="windowText" lastClr="000000"/>
                </a:solidFill>
              </a:rPr>
              <a:t>partitioned</a:t>
            </a:r>
            <a:r>
              <a:rPr lang="en-GB" sz="2400" dirty="0">
                <a:solidFill>
                  <a:sysClr val="windowText" lastClr="000000"/>
                </a:solidFill>
              </a:rPr>
              <a:t> into smaller matrices – </a:t>
            </a:r>
            <a:r>
              <a:rPr lang="en-GB" sz="2400" b="1" dirty="0">
                <a:solidFill>
                  <a:sysClr val="windowText" lastClr="000000"/>
                </a:solidFill>
              </a:rPr>
              <a:t>blocks</a:t>
            </a:r>
            <a:r>
              <a:rPr lang="en-GB" sz="2400" dirty="0">
                <a:solidFill>
                  <a:sysClr val="windowText" lastClr="000000"/>
                </a:solidFill>
              </a:rPr>
              <a:t> (submatrices) – by inserting horizontal and vertical rules between selected rows and columns.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8299" y="2696195"/>
            <a:ext cx="1835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 a generic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  <a:blipFill>
                <a:blip r:embed="rId9"/>
                <a:stretch>
                  <a:fillRect l="-1911" r="-1656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b="1" dirty="0">
                    <a:solidFill>
                      <a:srgbClr val="29A6FF"/>
                    </a:solidFill>
                  </a:rPr>
                  <a:t>Partition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into its rows</a:t>
                </a:r>
                <a:r>
                  <a:rPr lang="en-GB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0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4671839" y="1578025"/>
            <a:ext cx="2453991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0" dirty="0">
                    <a:solidFill>
                      <a:srgbClr val="0C2B8E"/>
                    </a:solidFill>
                  </a:rPr>
                  <a:t>This 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gives us the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block matrix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1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108361" y="4304617"/>
                <a:ext cx="2354664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1" y="4304617"/>
                <a:ext cx="2354664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b="1" dirty="0">
                    <a:solidFill>
                      <a:srgbClr val="29A6FF"/>
                    </a:solidFill>
                  </a:rPr>
                  <a:t>Partition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into into its columns:</a:t>
                </a:r>
                <a:endParaRPr lang="en-GB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  <a:blipFill>
                <a:blip r:embed="rId13"/>
                <a:stretch>
                  <a:fillRect l="-1531" b="-22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0" dirty="0">
                    <a:solidFill>
                      <a:srgbClr val="0C2B8E"/>
                    </a:solidFill>
                  </a:rPr>
                  <a:t>This 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gives us the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block matrix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  <a:blipFill>
                <a:blip r:embed="rId14"/>
                <a:stretch>
                  <a:fillRect l="-111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  <a:blipFill>
                <a:blip r:embed="rId15"/>
                <a:stretch>
                  <a:fillRect l="-23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7728212" y="1569650"/>
            <a:ext cx="1608255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5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9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57104" y="4127175"/>
            <a:ext cx="116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b="0" dirty="0">
                    <a:solidFill>
                      <a:schemeClr val="tx1"/>
                    </a:solidFill>
                  </a:rPr>
                  <a:t>rules “insertion” must be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complete</a:t>
                </a:r>
                <a:r>
                  <a:rPr lang="en-GB" sz="2400" b="0" dirty="0">
                    <a:solidFill>
                      <a:schemeClr val="tx1"/>
                    </a:solidFill>
                  </a:rPr>
                  <a:t> in the sense that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written as a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block is still a matrix</a:t>
                </a:r>
                <a:r>
                  <a:rPr lang="en-GB" sz="2400" dirty="0">
                    <a:solidFill>
                      <a:schemeClr val="tx1"/>
                    </a:solidFill>
                  </a:rPr>
                  <a:t> with its own rows and columns!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  <a:blipFill>
                <a:blip r:embed="rId10"/>
                <a:stretch>
                  <a:fillRect l="-2235" t="-2516" r="-2385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32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A matrix can be subdivided or </a:t>
            </a:r>
            <a:r>
              <a:rPr lang="en-GB" sz="2400" b="1" dirty="0">
                <a:solidFill>
                  <a:sysClr val="windowText" lastClr="000000"/>
                </a:solidFill>
              </a:rPr>
              <a:t>partitioned</a:t>
            </a:r>
            <a:r>
              <a:rPr lang="en-GB" sz="2400" dirty="0">
                <a:solidFill>
                  <a:sysClr val="windowText" lastClr="000000"/>
                </a:solidFill>
              </a:rPr>
              <a:t> into smaller matrices – </a:t>
            </a:r>
            <a:r>
              <a:rPr lang="en-GB" sz="2400" b="1" dirty="0">
                <a:solidFill>
                  <a:sysClr val="windowText" lastClr="000000"/>
                </a:solidFill>
              </a:rPr>
              <a:t>blocks</a:t>
            </a:r>
            <a:r>
              <a:rPr lang="en-GB" sz="2400" dirty="0">
                <a:solidFill>
                  <a:sysClr val="windowText" lastClr="000000"/>
                </a:solidFill>
              </a:rPr>
              <a:t> (submatrices) – by inserting horizontal and vertical rules between selected rows and columns.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3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5747485" y="3643060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u="sng" dirty="0">
                <a:solidFill>
                  <a:srgbClr val="F25E4F"/>
                </a:solidFill>
              </a:rPr>
              <a:t>Take Home Messages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4098668"/>
            <a:ext cx="960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partitioned matrix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can the thought as a matrix whose entries are “smaller” matrices;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A matrix can be subdivided or </a:t>
            </a:r>
            <a:r>
              <a:rPr lang="en-GB" sz="2400" b="1" dirty="0">
                <a:solidFill>
                  <a:sysClr val="windowText" lastClr="000000"/>
                </a:solidFill>
              </a:rPr>
              <a:t>partitioned</a:t>
            </a:r>
            <a:r>
              <a:rPr lang="en-GB" sz="2400" dirty="0">
                <a:solidFill>
                  <a:sysClr val="windowText" lastClr="000000"/>
                </a:solidFill>
              </a:rPr>
              <a:t> into smaller matrices – </a:t>
            </a:r>
            <a:r>
              <a:rPr lang="en-GB" sz="2400" b="1" dirty="0">
                <a:solidFill>
                  <a:sysClr val="windowText" lastClr="000000"/>
                </a:solidFill>
              </a:rPr>
              <a:t>blocks</a:t>
            </a:r>
            <a:r>
              <a:rPr lang="en-GB" sz="2400" dirty="0">
                <a:solidFill>
                  <a:sysClr val="windowText" lastClr="000000"/>
                </a:solidFill>
              </a:rPr>
              <a:t> (submatrices) – by inserting horizontal and vertical rules between selected rows and columns.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582174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The main objective to use partitioned matrices is to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simplify computations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when the matrices are to large;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295228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Remember that often the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context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or the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entries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of the matrix will suggest a useful way to divide the matrix into blocks, for example, large blocks of zeros in a matrix or identity matrix blocks show useful ways to partition the matrix.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158189" y="2575037"/>
            <a:ext cx="9675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Notation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dirty="0">
                <a:solidFill>
                  <a:sysClr val="windowText" lastClr="000000"/>
                </a:solidFill>
              </a:rPr>
              <a:t>– Usually, when no confusion arises, the blocks are represented by the same capital letter as the matrix with the usual two subscripts that identify the blocks respective position. </a:t>
            </a: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4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same size and are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partitioned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in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exactly the same way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matrix sum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will have the same partition.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9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Each block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sum of the corresponding blocks of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0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799630" y="3375135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809678" y="513954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4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same size and are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partitioned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in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exactly the same way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matrix sum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will have the same partition.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9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Each block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sum of the corresponding blocks of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0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4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are the same size and are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partitioned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in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exactly the same way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matrix sum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will have the same partition.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9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Each block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sum of the corresponding blocks of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0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646785"/>
            <a:ext cx="96758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When working with partitioned matrices, the </a:t>
            </a:r>
            <a:r>
              <a:rPr lang="en-GB" sz="2400" b="1" dirty="0">
                <a:solidFill>
                  <a:sysClr val="windowText" lastClr="000000"/>
                </a:solidFill>
              </a:rPr>
              <a:t>multiplication of a matrix by a scalar</a:t>
            </a:r>
            <a:r>
              <a:rPr lang="en-GB" sz="2400" dirty="0">
                <a:solidFill>
                  <a:sysClr val="windowText" lastClr="000000"/>
                </a:solidFill>
              </a:rPr>
              <a:t> is also computed </a:t>
            </a:r>
            <a:r>
              <a:rPr lang="en-GB" sz="2400" b="1" dirty="0">
                <a:solidFill>
                  <a:sysClr val="windowText" lastClr="000000"/>
                </a:solidFill>
              </a:rPr>
              <a:t>block-by-block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8A11BD3-A2B7-46D7-B875-2A60C6E017E6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087891" y="46499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0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5" action="ppaction://hlinksldjump"/>
            <a:extLst>
              <a:ext uri="{FF2B5EF4-FFF2-40B4-BE49-F238E27FC236}">
                <a16:creationId xmlns:a16="http://schemas.microsoft.com/office/drawing/2014/main" id="{2FE30A87-2B09-491D-82BF-4A69F0BDF26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8</a:t>
            </a: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1767A228-8C2D-4FFB-A17D-6DC5465272C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Block Multiplication</a:t>
            </a: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9EFC407A-F535-4DD8-88AA-E4C80D15894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Partitioned Matrix</a:t>
            </a: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02510B22-C28D-435C-9855-CC5A50ED0FA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Block Addition and Scalar M.</a:t>
            </a:r>
          </a:p>
        </p:txBody>
      </p:sp>
      <p:sp>
        <p:nvSpPr>
          <p:cNvPr id="33" name="Retângulo: Cantos Arredondados 32">
            <a:hlinkClick r:id="rId9" action="ppaction://hlinksldjump"/>
            <a:extLst>
              <a:ext uri="{FF2B5EF4-FFF2-40B4-BE49-F238E27FC236}">
                <a16:creationId xmlns:a16="http://schemas.microsoft.com/office/drawing/2014/main" id="{775C5CD5-18D2-48E7-B74C-37346D69457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Block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Transpose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29125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transpose of a partitioned matrix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is computed as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transpose of the block matrix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with all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blocks transposes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096362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PT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5007844"/>
            <a:ext cx="1639896" cy="15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EBADF1B-7CAC-4079-AAC0-B5FF1F0AC5B0}"/>
  <p:tag name="ISPRING_RESOURCE_FOLDER" val="C:\Users\filom\Documents\ENGIMATH\IO2\L1\"/>
  <p:tag name="ISPRING_PRESENTATION_PATH" val="C:\Users\filom\Documents\ENGIMATH\IO2\L1.pptx"/>
  <p:tag name="ISPRING_PROJECT_VERSION" val="9.3"/>
  <p:tag name="ISPRING_PROJECT_FOLDER_UPDATED" val="1"/>
  <p:tag name="ISPRING_SCREEN_RECS_UPDATED" val="C:\Users\filom\Documents\ENGIMATH\IO2\L1\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OUTPUT_FOLDER" val="[[&quot;*\uFFFD\uFFFD\uFFFD{BB4CDCA5-F38E-475C-8C53-186BBAA01A72}&quot;,&quot;C:\\Users\\filom\\Documents\\ENGIMATH\\IO2&quot;]]"/>
  <p:tag name="ISPRING_SCORM_RATE_SLIDES" val="0"/>
  <p:tag name="ISPRING_SCORM_PASSING_SCORE" val="0.000000"/>
  <p:tag name="ISPRING_CURRENT_PLAYER_ID" val="universal"/>
  <p:tag name="ISPRING_ULTRA_SCORM_COURCE_TITLE" val="L1 version 1"/>
  <p:tag name="ISPRING_PRESENTATION_TITLE" val="L1 version 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L1 version 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ym31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HKbfU6o6a0dpQAAAIMBAAAuAAAAdW5pdmVyc2FsL3BsYXliYWNrX2FuZF9uYXZpZ2F0aW9uX3NldHRpbmdzLnhtbHWQwQqDMBBE736FfyD0HAI9l7ZC/YEVRwloItlV8O+bSGNLmx533sxuMoohYuzAuihLRYu4h5AXLX6Bqt5zpEwrztZMJMbZIAv45cuRmBidm2sPhpUd6Z5GDv4fPR2vR9qORZzsGZIPNGaCPuUCO4khS6sZdq3ZZujeIxz4EqMPltoRF2ytI9/dDkN6018ew+Fry4Sr66A51ndf4VX1oRahs1T8E1BLAwQUAAIACABym31OtEHcN5cDAADeEAAAJwAAAHVuaXZlcnNhbC9mbGFzaF9wdWJsaXNoaW5nX3NldHRpbmdzLnhtbO1YzXIaRxC+8xRTm/LRrGTLsaNaUDmwVChLQGk3tnVSDTsDO6X52cwPGJ/8NH6wPEl6dgBDJNsr2ySqSg4UbE/3199093TvkJy9ExwtqDZMyU503D6KEJWFIkzOO9Hv+eDxiwgZiyXBXEnaiaSK0Fm3lVRuypkpM2otqBoEMNKcVrYTldZWp3G8XC7bzFTaryruLOCbdqFEXGlqqLRUxxXHK/iyq4qaaI3QAAA+Qsm1WbfVQigJSBeKOE4RI8BcMr8pzAccmzKKg9oUFzdzrZwkPcWVRno+7UQ/9dL+cf/pRidA9Zmg0sfEdEHoxfYUE8I8C8wz9p6ikrJ5CXSfn0RoyYgtO9GTE48C2vFtlBo7bB17lJ6CGEi7hhfUYoItDo/Bn6XvrNkIgoisJBasyGEF+f13on5+/dvVJL08H45eXefj8Xk+nAQStU28j5PE+44SIKScLujWT4KtxUUJvMFmhrmhSbwr2qgxn0FcWLaAmNC/0Zw5zjNXVUrbrtWO1jR2hVt6n4FJZkru7d0/o6nikNqaFFSpmFIywoLuJDu7YXIAmscRmkGc+KoTjSsqUYYlFBizmLNiC2Dc1Fhm68IarLVfaoY5Ajw4ARRdZNEnCmFnRYm1obvUNivGp7XovlGOE7RSDnF2Q5FVCELsBPwqKdrNP5ppJWopVKhFhjPwuGB0SclZHa814OccXYEL4cASjkPFqQ0e/nDsPZrSmdKAS/ECDg/ImQn47XsBV9iYT6B4w/FRdj7sp9fDUT99+8hvEJMFlsU9waGmqKjsQfDxCkllN3YQjgI7Q+ukEEbqtSZ7a397GrZlDXn+QdnYwzdMOI5/JPw2IDvQB0z5YbzcJ/FfZdDYbYkX9UH3h7eGhiPOICUBExYKaElMrttgA8ACS6QkXyFcQGc2vm0smHIGJKFBBGjz7QyDPZRp/TSH9gkeNaG6EeTR8ZOnJ89+fv7il9N2/OeHj4+/aLSeWROOvbswtHpfnFq3bAdKC189ZMd+OMrTy5e9fPh6mF9d5+nbfB+g5nS7XSexHyV3TxY/qh7sYJlcpq+bJGcEkWhUF2nWCG7cRGv8qonWZZiEk50p2IgCdLZ5OKnQ2zgTDCrhYHX6D9Xad7/FhGI9TK095MB97yH9r8btYb82HyhyWXox/HV83v//zP5bEQxP2+vn3n0zie+8EPsVwSQTEFb/nrK9RXefnRzBDfbOpVYL0Pb/k+i2/gJQSwMEFAACAAgAcpt9Tt3Sg8ZwAwAApQwAACEAAAB1bml2ZXJzYWwvZmxhc2hfc2tpbl9zZXR0aW5ncy54bWyVV9tu4jAQfe9XIPa9bGl3aaUUiVulatm22rK8O8kAFo4d2Q5d/n7HsZM4kDS0qBKeOceey/G4DdSe8t4BpKKCP/aH/fFVrxdEmZTA9QqSlBENvZAoeI4f+09/l8v+wEIEE/IdtKZ8q4ylsPUoAsNMa8GvI8E17nPNhUwI64+/PeU/wSBHdrEEhnUpZ0MiqI75Mbyfzi+iuDPupqP57KGNEIkkJfy4FFtxHZJov5Ui47EJ7dZ82mi7YwqSUb7vjIhRpZ81JLWYFjeL4WJ4GSWVoBSYkB7mk+HkZyeLkRBYmf3o7v5uciGnOurzxpzQDlRRndNGw9Ht6K6NlpIt1Is8W8xv5rfteI6717vyaVyWoOGf7swcxX8E+aXNRZqlX9FIKsXWFPSEMzKfTg4TJMbrh4T5g/l0EkxC5qBOQSpGY2yDkLGV4nfzaQO31dJ99YdEYO62FOzNNOFkehiFhAzGWmYQDIqV9amd+HjNNF4mGG8IUwjwTRXoDTN8I5mqwSpjBfwDH5THPspZKshasCyBmY3YhXVur/Cz2TSfLP6mpc0LUcLhHOhZK+gLVvYc6lkr6Lvp2CtnR+epwj31WE6hiSlxDfU64M6qtQDdwAkuY7d1sSq85qiluerKO9sZCkwiYhjn2lrRBEzrgkFuszENzoIKODnQLdH4OP02uPCYZ6OCwYnDya1ZXIGmmkGT5iKRSYXBoHtdT77BYyn29VATvYSNLtB1Y9UV82T4rcvXV53FLg4pC2fXPY0vymM/IXIPciUEU/2e4+EtxKLbt/mcYWY2vqggn/lGXMjhQoO/fx5nG1jYi3gpnGhNol2CIbVlUJbUdra5gYE7tqmzPEtCkAsUBIVCkXWbxe3odsfwV68pfEBcJ7Q4LVPvcDtOaCl4z+AUAERGu+I62IX1JBnTlMEBirniGfKE2zILFMq/KV+jrromPctFgnRTqBLKyXjyHA2ENcYlvJt/4rhA85qEKs+sNlKKEV/tXBv6xaA0YvUwdu2UVNsY/U0VxF7VykkyLd41kdptWq1d7uQAE06TfAKhwzu+wWM5TIjUlSV3FmU4s1chmJer3EwVhAZPG8XM2fGwiZJ7TofsCq/neCMB/AGbG6+8J+AXHENBZPxSQorIWv2Wjkniy5kPbGWK+Yp/fwYDz2obVLYCv+O/J+P/UEsDBBQAAgAIAHKbfU71yVm7kAMAAGgQAAAmAAAAdW5pdmVyc2FsL2h0bWxfcHVibGlzaGluZ19zZXR0aW5ncy54bWztWN1yEkkUvucpumbLSxmjWXVTAykXJiWVBKjMrGuuUs10w3TZP2P/gHjl0/hg+yR7ehoQDGYnrrhrlRdUmNPnfOfv63OYJKfvBEdzqg1TshMdtR9FiMpCESZnneiP/Ozh8wgZiyXBXEnaiaSK0Gm3lVRuwpkpM2otqBoEMNKcVLYTldZWJ3G8WCzazFTanyruLOCbdqFEXGlqqLRUxxXHS/hjlxU10QqhAQB8hJIrs26rhVASkC4VcZwiRiByyXxSmL+0gkdx0Jrg4s1MKydJT3GlkZ5NOtEvvbR/1H+y1glIfSao9CUxXRB6sT3BhDAfBOYZe09RSdmshGifHUdowYgtO9HjY48C2vFtlBo7ZI49Sk9BCaRdwQtqMcEWh8fgz9J31qwFQUSWEgtW5HCCfPqdqJ/fvLwep1cXg+H5TT4aXeSDcQiitol3cZJ411ECASmnC7rxk2BrcVFC3GAzxdzQJN4WrdWYbyAuLJtDTehnYU4d55mrKqVt12pH6zC2hZvwvgCTTJXcyd0/o4ni0Nk6KCCpmFAyxAJqMD6TEZpCYfiyE40qKlGGJRCKWcxZsbEwbmIsszWRzlbaLzTDHAFZgPEUXWbRJ58hlaLE2tDtWNYnxvex6P6pHCdoqRzi7A1FViGoqRPwraRou+FoqpWopRwbiwxn4HHO6IKS07pAK8AvOboGF8KBJdC/4tQGD28de48mdKo04FI8h8sCcmYCfvtewBU25hMoXsf4ILsY9NObwbCfvn7gE8RkjmVxT3AgERWVPQg+XiKp7NoOylFgZ2jdFMJIfdYkt/bXt2HDY+jzN+rGDr5hwnH8LeE3BdmCPmDLD+PlPo3/xwgauy3xvL7o/vLW0HDFGbQkYMJBAdOKydXcawBYYImU5EuECxjFxo+NOVPOgCQMiABtvj7CYA80rZ9msBvBoyZUN4J8dPT4yfGvT589/+2kHf/14ePDO41WS2rMsXcXtlTvzjV1y/ZMaeHZQ7bsB8M8vXrRywevBvn1TZ6+zncB6phuj+sk9rtj/yrxu+nzTTL571bJ+Cp91aQdQ8i9ERPSrBHcqInW6LyJ1lXYfeOtvdcoBJhls3A3YZpxJhj0/mDM/E7s2vtDhd1Jr0DIw7Dr/1yqvRfxZ6kas8rsm1ooo4J5o+80vg5UtSy9HPw+uugftHysWf1+QNL92/KFp837484LYxLvfaNtgXz3vwPd1t9QSwMEFAACAAgAcpt9Tjt+lZ27AQAAgQYAAB8AAAB1bml2ZXJzYWwvaHRtbF9za2luX3NldHRpbmdzLmpzjZRRT8IwEMff+RRkvhqiA534BgwTEh5M5M340I1jLHS9pi0oGr676xDpupvSvqz//fa/3nW9r063HEEadB+7X9VztX6urysNrGbUFq7rOm/RC6sHmudLWOQF8FxA4CE7i6wY1/CrH87I0bl67Yiisk32L9ZYO44BUrikREWJmhJ3zeSCd0L7oD7+PIEdJ7NjVk6tk60xKHopCgPC9ASqglVMcPVUDTdHD8YdqH/QFUuhZnoXPozjVvLsOBhH8WTocikWkon9HDPsJSzdZAq3YvkTv2+nS6/3ElR56pu2sDzXZmag8ANPb6fhNGwnpQKt4SfuMB6Fo3sS5iwB7iYUDR4Goz/QmnGzoB69y3VuTnQURv1o4NKSZdCo0mQa38b9OiZKr0Y1G8GPnIEP05aM5GwP6hIrlFt5wQFKhZmtSBON7CRRjmyZi+zIxUM7Sc5u1tq2/RtV2+glqJa/f8WNnS7TKEbtmqF3zdbErS0ITRCaJjRDXm7tRZ1TfaG9r3kxkNBka5s6N9LTbozfauz6tcybqQ2oBSIvG6g9FdBlNwE1Eyu0AjOGpeui1Mp83txOQW49vThJf5+dwzdQSwMEFAACAAgAcpt9TpQTsyJpAAAAbgAAABwAAAB1bml2ZXJzYWwvbG9jYWxfc2V0dGluZ3MueG1sDcwxDoMwDEDRnVNY3int1oHAxlaW0gNYxEWRHBuRgOD2ZPvD02/7MwocvKVg6vD1eCKwzuaDLg5/01C/EVIm9SSm7FANoe+qVmwm+XLOBSZYhS7eJo4lMo8Uixx2EajhU17/wB6brroBUEsDBBQAAgAIAHObfU5YDXzSewMAAH4SAAAXAAAAdW5pdmVyc2FsL3VuaXZlcnNhbC5wbmfrDPBz5+WS4mJgYOD19HAJYmBgbmFgYLrMwQYU8dt05gCQYiwOcndiWHdO5iWQw5Lu6OvIwLCxn/tPIiuQz1ngEVnMwCBUAsKM99LkK4AMYU8Xx5CKuLd3N3ZJhzO0XbRJfvXl3eXnnJd2Fk+/5D/BKHbegb2Pb7RsYBF2Zjo2Y0GBMPeRoq2LN4a5zXov8+NiVrhx0O+FU5+tlgWa79kkwMCg4CXAxMDgwunEwNCg4cjBwCCgysHIwLCIRZGBwWGKAgsDQ4cQ0NkMgeiKV4Q6/nh1VdsYDHZfWrvVCqRvhx1Fho4qHlU8qnhU8ajiUcWjikcVjyoeVTyqeFTxqOJRxUiKfyk5ZqSBwfXt2/Pv12ltv7yWC6ieYZszub3Zq44/vv+uLztf/6/4+93P98v95+29Wfv3r3567pzkOdlziuf8Drn+yQqoNe/qKoU91d8Lv5+9HL/c8auE9HO58xufRMWxMzAc0I0WbfGv/5MsFdC/86OM97qnpUANdzaFOlacLH/6TRpF3eaCXUemnenbeQTk7Bxjx4ozlv/juBgYNqTO5jtUbJ/NAWKK8x8qlGy/+V7e6v6k4D7Lb3uy2cDC3Ic+LtXRj9tvX3Vn4/1+XcunMwp1D+bX/8j9dSOYHayC81Bh4/fD3bvl/+XW19db357U3vfz5dH4+XW/7LnO/3QLAvpZt3qLQs2Jv8dl753b9uSG4e/zPHJxzh+e3m0/3wcKEt3fSY4Vb8q2qW5OflffeOZH+cWPfA8t/1tB3Mh56KYbx7zPlmCVt0sEzn17cnP2y/fpzAwMNzaFCPTpz5n5l/vlxnJBRrD34rU2b/l4dnl1e6BF3vG/v/vlwercuQ8d7u0+JG/15/a/f//AVvndfLi9v49D5vvxtwbVNsCwmharwnGcb72rxe/fIK/OlC1+xbf4w4U3G4HhFl22UUFG+vr/6o+//n7J55+bf/LNDNPd//meGVTLgLWacNiXe6cdn7Prbzrb+9m2YgwMCaeDHCt02NpvPgY5TOc738NZQEbOzVUKMvM557ReTs6zOT4puxI0PrI9J1SgL//FnKOXk9/d2N4gt2vadaDSgtNhrA/v7u4Xry3Pm1ONophP/73dn/Leg5EeczcXnit8Fxx7+jVQakfo6mZgcmvIFaBBhriU911/mcLahdJOTh8ZQIM6rn4u65wSmgBQSwMEFAACAAgAc5t9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cpt9TpBJJiUoBQAA9hMAAB0AAAAAAAAAAQAAAAAAzBMAAHVuaXZlcnNhbC9jb21tb25fbWVzc2FnZXMubG5nUEsBAgAAFAACAAgAcpt9TqjprR2lAAAAgwEAAC4AAAAAAAAAAQAAAAAALxkAAHVuaXZlcnNhbC9wbGF5YmFja19hbmRfbmF2aWdhdGlvbl9zZXR0aW5ncy54bWxQSwECAAAUAAIACABym31OtEHcN5cDAADeEAAAJwAAAAAAAAABAAAAAAAgGgAAdW5pdmVyc2FsL2ZsYXNoX3B1Ymxpc2hpbmdfc2V0dGluZ3MueG1sUEsBAgAAFAACAAgAcpt9Tt3Sg8ZwAwAApQwAACEAAAAAAAAAAQAAAAAA/B0AAHVuaXZlcnNhbC9mbGFzaF9za2luX3NldHRpbmdzLnhtbFBLAQIAABQAAgAIAHKbfU71yVm7kAMAAGgQAAAmAAAAAAAAAAEAAAAAAKshAAB1bml2ZXJzYWwvaHRtbF9wdWJsaXNoaW5nX3NldHRpbmdzLnhtbFBLAQIAABQAAgAIAHKbfU47fpWduwEAAIEGAAAfAAAAAAAAAAEAAAAAAH8lAAB1bml2ZXJzYWwvaHRtbF9za2luX3NldHRpbmdzLmpzUEsBAgAAFAACAAgAcpt9TpQTsyJpAAAAbgAAABwAAAAAAAAAAQAAAAAAdycAAHVuaXZlcnNhbC9sb2NhbF9zZXR0aW5ncy54bWxQSwECAAAUAAIACABzm31OWA180nsDAAB+EgAAFwAAAAAAAAAAAAAAAAAaKAAAdW5pdmVyc2FsL3VuaXZlcnNhbC5wbmdQSwECAAAUAAIACABzm31O5WXGsUsAAABqAAAAGwAAAAAAAAABAAAAAADKKwAAdW5pdmVyc2FsL3VuaXZlcnNhbC5wbmcueG1sUEsFBgAAAAASABIAVgUAAE4sAAAAAA==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8620</TotalTime>
  <Words>1974</Words>
  <Application>Microsoft Office PowerPoint</Application>
  <PresentationFormat>Widescreen</PresentationFormat>
  <Paragraphs>269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version 1</dc:title>
  <dc:creator>Filomena Soares</dc:creator>
  <cp:lastModifiedBy>Elena Safiulina</cp:lastModifiedBy>
  <cp:revision>259</cp:revision>
  <dcterms:created xsi:type="dcterms:W3CDTF">2019-03-25T06:42:45Z</dcterms:created>
  <dcterms:modified xsi:type="dcterms:W3CDTF">2025-05-03T21:43:45Z</dcterms:modified>
</cp:coreProperties>
</file>