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77" r:id="rId3"/>
    <p:sldId id="286" r:id="rId4"/>
    <p:sldId id="287" r:id="rId5"/>
    <p:sldId id="290" r:id="rId6"/>
    <p:sldId id="278" r:id="rId7"/>
    <p:sldId id="288" r:id="rId8"/>
    <p:sldId id="289" r:id="rId9"/>
    <p:sldId id="279" r:id="rId10"/>
    <p:sldId id="280" r:id="rId11"/>
    <p:sldId id="291" r:id="rId12"/>
    <p:sldId id="292" r:id="rId13"/>
    <p:sldId id="293" r:id="rId14"/>
    <p:sldId id="294" r:id="rId15"/>
    <p:sldId id="284" r:id="rId16"/>
    <p:sldId id="298" r:id="rId17"/>
    <p:sldId id="283" r:id="rId18"/>
  </p:sldIdLst>
  <p:sldSz cx="12192000" cy="6858000"/>
  <p:notesSz cx="6858000" cy="9144000"/>
  <p:custDataLst>
    <p:tags r:id="rId20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6FF"/>
    <a:srgbClr val="F25E4F"/>
    <a:srgbClr val="0C2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58B89F-6331-4C98-B623-A57B4CD487A8}" v="2" dt="2025-07-15T03:44:04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60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Safiulina" userId="46398a00-a311-4d71-ab86-ad085cba44dd" providerId="ADAL" clId="{DF58B89F-6331-4C98-B623-A57B4CD487A8}"/>
    <pc:docChg chg="custSel modSld">
      <pc:chgData name="Elena Safiulina" userId="46398a00-a311-4d71-ab86-ad085cba44dd" providerId="ADAL" clId="{DF58B89F-6331-4C98-B623-A57B4CD487A8}" dt="2025-07-15T03:44:09.519" v="5" actId="1076"/>
      <pc:docMkLst>
        <pc:docMk/>
      </pc:docMkLst>
      <pc:sldChg chg="addSp delSp modSp mod delAnim">
        <pc:chgData name="Elena Safiulina" userId="46398a00-a311-4d71-ab86-ad085cba44dd" providerId="ADAL" clId="{DF58B89F-6331-4C98-B623-A57B4CD487A8}" dt="2025-07-15T03:25:07.595" v="3" actId="1076"/>
        <pc:sldMkLst>
          <pc:docMk/>
          <pc:sldMk cId="214730274" sldId="275"/>
        </pc:sldMkLst>
        <pc:picChg chg="add mod">
          <ac:chgData name="Elena Safiulina" userId="46398a00-a311-4d71-ab86-ad085cba44dd" providerId="ADAL" clId="{DF58B89F-6331-4C98-B623-A57B4CD487A8}" dt="2025-07-15T03:25:07.595" v="3" actId="1076"/>
          <ac:picMkLst>
            <pc:docMk/>
            <pc:sldMk cId="214730274" sldId="275"/>
            <ac:picMk id="2" creationId="{3A388B94-1442-B5D7-3587-ADCBD3DA7760}"/>
          </ac:picMkLst>
        </pc:picChg>
        <pc:picChg chg="del">
          <ac:chgData name="Elena Safiulina" userId="46398a00-a311-4d71-ab86-ad085cba44dd" providerId="ADAL" clId="{DF58B89F-6331-4C98-B623-A57B4CD487A8}" dt="2025-07-15T03:24:47.530" v="0" actId="478"/>
          <ac:picMkLst>
            <pc:docMk/>
            <pc:sldMk cId="214730274" sldId="275"/>
            <ac:picMk id="12" creationId="{2B028BB0-8F10-47CA-933C-A4E39113FC17}"/>
          </ac:picMkLst>
        </pc:picChg>
      </pc:sldChg>
      <pc:sldChg chg="addSp modSp mod">
        <pc:chgData name="Elena Safiulina" userId="46398a00-a311-4d71-ab86-ad085cba44dd" providerId="ADAL" clId="{DF58B89F-6331-4C98-B623-A57B4CD487A8}" dt="2025-07-15T03:44:09.519" v="5" actId="1076"/>
        <pc:sldMkLst>
          <pc:docMk/>
          <pc:sldMk cId="2434340358" sldId="283"/>
        </pc:sldMkLst>
        <pc:picChg chg="add mod">
          <ac:chgData name="Elena Safiulina" userId="46398a00-a311-4d71-ab86-ad085cba44dd" providerId="ADAL" clId="{DF58B89F-6331-4C98-B623-A57B4CD487A8}" dt="2025-07-15T03:44:09.519" v="5" actId="1076"/>
          <ac:picMkLst>
            <pc:docMk/>
            <pc:sldMk cId="2434340358" sldId="283"/>
            <ac:picMk id="2" creationId="{03C33967-3BCB-4A3B-AB85-4AE594A346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90534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23712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80464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8302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75267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45054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3144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57056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6369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5709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5650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55485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1865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44294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30038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57635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69692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image" Target="../media/image3.png"/><Relationship Id="rId4" Type="http://schemas.openxmlformats.org/officeDocument/2006/relationships/slide" Target="slide10.xml"/><Relationship Id="rId9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50.png"/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48.png"/><Relationship Id="rId5" Type="http://schemas.openxmlformats.org/officeDocument/2006/relationships/slide" Target="slide15.xml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2.png"/><Relationship Id="rId9" Type="http://schemas.openxmlformats.org/officeDocument/2006/relationships/slide" Target="slide9.xml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50.png"/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48.png"/><Relationship Id="rId5" Type="http://schemas.openxmlformats.org/officeDocument/2006/relationships/slide" Target="slide15.xml"/><Relationship Id="rId15" Type="http://schemas.openxmlformats.org/officeDocument/2006/relationships/image" Target="../media/image57.png"/><Relationship Id="rId10" Type="http://schemas.openxmlformats.org/officeDocument/2006/relationships/image" Target="../media/image54.png"/><Relationship Id="rId4" Type="http://schemas.openxmlformats.org/officeDocument/2006/relationships/image" Target="../media/image2.png"/><Relationship Id="rId9" Type="http://schemas.openxmlformats.org/officeDocument/2006/relationships/slide" Target="slide9.xml"/><Relationship Id="rId1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50.png"/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48.png"/><Relationship Id="rId5" Type="http://schemas.openxmlformats.org/officeDocument/2006/relationships/slide" Target="slide15.xml"/><Relationship Id="rId15" Type="http://schemas.openxmlformats.org/officeDocument/2006/relationships/image" Target="../media/image57.png"/><Relationship Id="rId10" Type="http://schemas.openxmlformats.org/officeDocument/2006/relationships/image" Target="../media/image59.png"/><Relationship Id="rId4" Type="http://schemas.openxmlformats.org/officeDocument/2006/relationships/image" Target="../media/image2.png"/><Relationship Id="rId9" Type="http://schemas.openxmlformats.org/officeDocument/2006/relationships/slide" Target="slide9.xml"/><Relationship Id="rId1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50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" Type="http://schemas.openxmlformats.org/officeDocument/2006/relationships/image" Target="../media/image1.jpeg"/><Relationship Id="rId21" Type="http://schemas.openxmlformats.org/officeDocument/2006/relationships/image" Target="../media/image70.png"/><Relationship Id="rId7" Type="http://schemas.openxmlformats.org/officeDocument/2006/relationships/slide" Target="slide2.xml"/><Relationship Id="rId12" Type="http://schemas.openxmlformats.org/officeDocument/2006/relationships/image" Target="../media/image60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48.png"/><Relationship Id="rId24" Type="http://schemas.openxmlformats.org/officeDocument/2006/relationships/image" Target="../media/image73.png"/><Relationship Id="rId5" Type="http://schemas.openxmlformats.org/officeDocument/2006/relationships/slide" Target="slide15.xml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10" Type="http://schemas.openxmlformats.org/officeDocument/2006/relationships/image" Target="../media/image62.png"/><Relationship Id="rId19" Type="http://schemas.openxmlformats.org/officeDocument/2006/relationships/image" Target="../media/image68.png"/><Relationship Id="rId4" Type="http://schemas.openxmlformats.org/officeDocument/2006/relationships/image" Target="../media/image2.png"/><Relationship Id="rId9" Type="http://schemas.openxmlformats.org/officeDocument/2006/relationships/slide" Target="slide9.xml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50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" Type="http://schemas.openxmlformats.org/officeDocument/2006/relationships/image" Target="../media/image1.jpeg"/><Relationship Id="rId21" Type="http://schemas.openxmlformats.org/officeDocument/2006/relationships/image" Target="../media/image72.png"/><Relationship Id="rId7" Type="http://schemas.openxmlformats.org/officeDocument/2006/relationships/slide" Target="slide2.xml"/><Relationship Id="rId12" Type="http://schemas.openxmlformats.org/officeDocument/2006/relationships/image" Target="../media/image60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48.png"/><Relationship Id="rId24" Type="http://schemas.openxmlformats.org/officeDocument/2006/relationships/image" Target="../media/image75.png"/><Relationship Id="rId32" Type="http://schemas.openxmlformats.org/officeDocument/2006/relationships/image" Target="../media/image84.png"/><Relationship Id="rId5" Type="http://schemas.openxmlformats.org/officeDocument/2006/relationships/slide" Target="slide15.xml"/><Relationship Id="rId15" Type="http://schemas.openxmlformats.org/officeDocument/2006/relationships/image" Target="../media/image64.png"/><Relationship Id="rId23" Type="http://schemas.openxmlformats.org/officeDocument/2006/relationships/image" Target="../media/image74.png"/><Relationship Id="rId28" Type="http://schemas.openxmlformats.org/officeDocument/2006/relationships/image" Target="../media/image80.png"/><Relationship Id="rId10" Type="http://schemas.openxmlformats.org/officeDocument/2006/relationships/image" Target="../media/image79.png"/><Relationship Id="rId19" Type="http://schemas.openxmlformats.org/officeDocument/2006/relationships/image" Target="../media/image70.png"/><Relationship Id="rId31" Type="http://schemas.openxmlformats.org/officeDocument/2006/relationships/image" Target="../media/image83.png"/><Relationship Id="rId4" Type="http://schemas.openxmlformats.org/officeDocument/2006/relationships/image" Target="../media/image2.png"/><Relationship Id="rId9" Type="http://schemas.openxmlformats.org/officeDocument/2006/relationships/slide" Target="slide9.xml"/><Relationship Id="rId14" Type="http://schemas.openxmlformats.org/officeDocument/2006/relationships/image" Target="../media/image63.png"/><Relationship Id="rId22" Type="http://schemas.openxmlformats.org/officeDocument/2006/relationships/image" Target="../media/image73.png"/><Relationship Id="rId27" Type="http://schemas.openxmlformats.org/officeDocument/2006/relationships/image" Target="../media/image790.png"/><Relationship Id="rId30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87.png"/><Relationship Id="rId3" Type="http://schemas.openxmlformats.org/officeDocument/2006/relationships/notesSlide" Target="../notesSlides/notesSlide15.xml"/><Relationship Id="rId7" Type="http://schemas.openxmlformats.org/officeDocument/2006/relationships/slide" Target="slide10.xml"/><Relationship Id="rId12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15.xml"/><Relationship Id="rId11" Type="http://schemas.openxmlformats.org/officeDocument/2006/relationships/image" Target="../media/image85.png"/><Relationship Id="rId5" Type="http://schemas.openxmlformats.org/officeDocument/2006/relationships/image" Target="../media/image2.png"/><Relationship Id="rId10" Type="http://schemas.openxmlformats.org/officeDocument/2006/relationships/slide" Target="slide9.xml"/><Relationship Id="rId4" Type="http://schemas.openxmlformats.org/officeDocument/2006/relationships/image" Target="../media/image1.jpeg"/><Relationship Id="rId9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6.xml"/><Relationship Id="rId7" Type="http://schemas.openxmlformats.org/officeDocument/2006/relationships/slide" Target="slide10.xml"/><Relationship Id="rId12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15.xml"/><Relationship Id="rId11" Type="http://schemas.openxmlformats.org/officeDocument/2006/relationships/image" Target="../media/image88.png"/><Relationship Id="rId5" Type="http://schemas.openxmlformats.org/officeDocument/2006/relationships/image" Target="../media/image2.png"/><Relationship Id="rId10" Type="http://schemas.openxmlformats.org/officeDocument/2006/relationships/slide" Target="slide9.xml"/><Relationship Id="rId4" Type="http://schemas.openxmlformats.org/officeDocument/2006/relationships/image" Target="../media/image1.jpeg"/><Relationship Id="rId9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92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.png"/><Relationship Id="rId12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1.png"/><Relationship Id="rId11" Type="http://schemas.openxmlformats.org/officeDocument/2006/relationships/slide" Target="slide6.xml"/><Relationship Id="rId5" Type="http://schemas.openxmlformats.org/officeDocument/2006/relationships/image" Target="../media/image90.png"/><Relationship Id="rId10" Type="http://schemas.openxmlformats.org/officeDocument/2006/relationships/slide" Target="slide2.xml"/><Relationship Id="rId4" Type="http://schemas.openxmlformats.org/officeDocument/2006/relationships/image" Target="../media/image1.jpeg"/><Relationship Id="rId9" Type="http://schemas.openxmlformats.org/officeDocument/2006/relationships/slide" Target="slide10.xml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8.png"/><Relationship Id="rId18" Type="http://schemas.openxmlformats.org/officeDocument/2006/relationships/image" Target="../media/image1.jpeg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6.png"/><Relationship Id="rId5" Type="http://schemas.openxmlformats.org/officeDocument/2006/relationships/slide" Target="slide10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" Target="slide15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50.png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1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14.png"/><Relationship Id="rId5" Type="http://schemas.openxmlformats.org/officeDocument/2006/relationships/slide" Target="slide15.xml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slide" Target="slide9.xml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0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6" Type="http://schemas.openxmlformats.org/officeDocument/2006/relationships/image" Target="../media/image21.png"/><Relationship Id="rId1" Type="http://schemas.openxmlformats.org/officeDocument/2006/relationships/tags" Target="../tags/tag2.xml"/><Relationship Id="rId6" Type="http://schemas.openxmlformats.org/officeDocument/2006/relationships/slide" Target="slide15.xml"/><Relationship Id="rId5" Type="http://schemas.openxmlformats.org/officeDocument/2006/relationships/image" Target="../media/image2.png"/><Relationship Id="rId15" Type="http://schemas.openxmlformats.org/officeDocument/2006/relationships/image" Target="../media/image19.png"/><Relationship Id="rId10" Type="http://schemas.openxmlformats.org/officeDocument/2006/relationships/slide" Target="slide9.xml"/><Relationship Id="rId4" Type="http://schemas.openxmlformats.org/officeDocument/2006/relationships/notesSlide" Target="../notesSlides/notesSlide4.xml"/><Relationship Id="rId9" Type="http://schemas.openxmlformats.org/officeDocument/2006/relationships/slide" Target="slide6.xml"/><Relationship Id="rId1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5.png"/><Relationship Id="rId18" Type="http://schemas.openxmlformats.org/officeDocument/2006/relationships/image" Target="../media/image31.png"/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12" Type="http://schemas.openxmlformats.org/officeDocument/2006/relationships/image" Target="../media/image24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23.png"/><Relationship Id="rId5" Type="http://schemas.openxmlformats.org/officeDocument/2006/relationships/slide" Target="slide15.xml"/><Relationship Id="rId15" Type="http://schemas.openxmlformats.org/officeDocument/2006/relationships/image" Target="../media/image28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slide" Target="slide9.xml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5.png"/><Relationship Id="rId18" Type="http://schemas.openxmlformats.org/officeDocument/2006/relationships/image" Target="../media/image31.png"/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12" Type="http://schemas.openxmlformats.org/officeDocument/2006/relationships/image" Target="../media/image24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32.png"/><Relationship Id="rId5" Type="http://schemas.openxmlformats.org/officeDocument/2006/relationships/slide" Target="slide15.xml"/><Relationship Id="rId15" Type="http://schemas.openxmlformats.org/officeDocument/2006/relationships/image" Target="../media/image28.png"/><Relationship Id="rId10" Type="http://schemas.openxmlformats.org/officeDocument/2006/relationships/image" Target="../media/image27.png"/><Relationship Id="rId19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slide" Target="slide9.xml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35.png"/><Relationship Id="rId5" Type="http://schemas.openxmlformats.org/officeDocument/2006/relationships/slide" Target="slide15.xml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60.png"/><Relationship Id="rId18" Type="http://schemas.openxmlformats.org/officeDocument/2006/relationships/image" Target="../media/image41.png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44.png"/><Relationship Id="rId7" Type="http://schemas.openxmlformats.org/officeDocument/2006/relationships/slide" Target="slide10.xml"/><Relationship Id="rId12" Type="http://schemas.openxmlformats.org/officeDocument/2006/relationships/image" Target="../media/image38.png"/><Relationship Id="rId1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tags" Target="../tags/tag4.xml"/><Relationship Id="rId6" Type="http://schemas.openxmlformats.org/officeDocument/2006/relationships/slide" Target="slide15.xml"/><Relationship Id="rId11" Type="http://schemas.openxmlformats.org/officeDocument/2006/relationships/image" Target="../media/image37.png"/><Relationship Id="rId5" Type="http://schemas.openxmlformats.org/officeDocument/2006/relationships/image" Target="../media/image2.png"/><Relationship Id="rId15" Type="http://schemas.openxmlformats.org/officeDocument/2006/relationships/image" Target="../media/image380.png"/><Relationship Id="rId23" Type="http://schemas.openxmlformats.org/officeDocument/2006/relationships/image" Target="../media/image46.png"/><Relationship Id="rId10" Type="http://schemas.openxmlformats.org/officeDocument/2006/relationships/slide" Target="slide9.xml"/><Relationship Id="rId19" Type="http://schemas.openxmlformats.org/officeDocument/2006/relationships/image" Target="../media/image42.png"/><Relationship Id="rId4" Type="http://schemas.openxmlformats.org/officeDocument/2006/relationships/image" Target="../media/image1.jpeg"/><Relationship Id="rId9" Type="http://schemas.openxmlformats.org/officeDocument/2006/relationships/slide" Target="slide6.xml"/><Relationship Id="rId14" Type="http://schemas.openxmlformats.org/officeDocument/2006/relationships/image" Target="../media/image370.png"/><Relationship Id="rId22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F25E4F"/>
                </a:solidFill>
              </a:rPr>
              <a:t>Jäta meelde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t-EE" dirty="0"/>
          </a:p>
          <a:p>
            <a:r>
              <a:rPr lang="en-GB" dirty="0" err="1">
                <a:solidFill>
                  <a:srgbClr val="0C2B8E"/>
                </a:solidFill>
              </a:rPr>
              <a:t>Võid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käia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mööda</a:t>
            </a:r>
            <a:r>
              <a:rPr lang="et-EE" dirty="0">
                <a:solidFill>
                  <a:srgbClr val="0C2B8E"/>
                </a:solidFill>
              </a:rPr>
              <a:t> </a:t>
            </a:r>
            <a:r>
              <a:rPr lang="et-EE" b="1" dirty="0">
                <a:solidFill>
                  <a:srgbClr val="0C2B8E"/>
                </a:solidFill>
              </a:rPr>
              <a:t>kõiki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jaotisi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dirty="0" err="1">
                <a:solidFill>
                  <a:srgbClr val="0C2B8E"/>
                </a:solidFill>
              </a:rPr>
              <a:t>sisestades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hiireklõpsuga</a:t>
            </a:r>
            <a:r>
              <a:rPr lang="en-GB" dirty="0">
                <a:solidFill>
                  <a:srgbClr val="0C2B8E"/>
                </a:solidFill>
              </a:rPr>
              <a:t>)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valida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oma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jaotis</a:t>
            </a:r>
            <a:r>
              <a:rPr lang="en-GB" dirty="0">
                <a:solidFill>
                  <a:srgbClr val="0C2B8E"/>
                </a:solidFill>
              </a:rPr>
              <a:t>, </a:t>
            </a:r>
            <a:r>
              <a:rPr lang="en-GB" dirty="0" err="1">
                <a:solidFill>
                  <a:srgbClr val="0C2B8E"/>
                </a:solidFill>
              </a:rPr>
              <a:t>klõpsates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sellele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  <a:p>
            <a:r>
              <a:rPr lang="en-GB" dirty="0" err="1">
                <a:solidFill>
                  <a:srgbClr val="0C2B8E"/>
                </a:solidFill>
              </a:rPr>
              <a:t>Alusta</a:t>
            </a:r>
            <a:r>
              <a:rPr lang="en-GB" dirty="0">
                <a:solidFill>
                  <a:srgbClr val="0C2B8E"/>
                </a:solidFill>
              </a:rPr>
              <a:t> "</a:t>
            </a:r>
            <a:r>
              <a:rPr lang="en-GB" b="1" dirty="0" err="1">
                <a:solidFill>
                  <a:srgbClr val="0C2B8E"/>
                </a:solidFill>
              </a:rPr>
              <a:t>Harjuta</a:t>
            </a:r>
            <a:r>
              <a:rPr lang="en-GB" dirty="0">
                <a:solidFill>
                  <a:srgbClr val="0C2B8E"/>
                </a:solidFill>
              </a:rPr>
              <a:t>" </a:t>
            </a:r>
            <a:r>
              <a:rPr lang="en-GB" dirty="0" err="1">
                <a:solidFill>
                  <a:srgbClr val="0C2B8E"/>
                </a:solidFill>
              </a:rPr>
              <a:t>sektsiooni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ainult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siis</a:t>
            </a:r>
            <a:r>
              <a:rPr lang="en-GB" u="sng" dirty="0">
                <a:solidFill>
                  <a:srgbClr val="0C2B8E"/>
                </a:solidFill>
              </a:rPr>
              <a:t>, </a:t>
            </a:r>
            <a:r>
              <a:rPr lang="en-GB" u="sng" dirty="0" err="1">
                <a:solidFill>
                  <a:srgbClr val="0C2B8E"/>
                </a:solidFill>
              </a:rPr>
              <a:t>kui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kogu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materjal</a:t>
            </a:r>
            <a:r>
              <a:rPr lang="en-GB" u="sng" dirty="0">
                <a:solidFill>
                  <a:srgbClr val="0C2B8E"/>
                </a:solidFill>
              </a:rPr>
              <a:t> on </a:t>
            </a:r>
            <a:r>
              <a:rPr lang="en-GB" u="sng" dirty="0" err="1">
                <a:solidFill>
                  <a:srgbClr val="0C2B8E"/>
                </a:solidFill>
              </a:rPr>
              <a:t>uuritud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t-EE" b="1" dirty="0">
                <a:solidFill>
                  <a:schemeClr val="tx1"/>
                </a:solidFill>
              </a:rPr>
              <a:t>Plokk-maatriksite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Plokk-maatriks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Plokkide liitmine korrutamine skalaariga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Plokk-maatriksi </a:t>
            </a:r>
            <a:r>
              <a:rPr lang="et-EE" b="1" dirty="0" err="1">
                <a:solidFill>
                  <a:schemeClr val="tx1"/>
                </a:solidFill>
              </a:rPr>
              <a:t>transponeeri-mine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921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/>
              <a:t>MEESKONNALT</a:t>
            </a:r>
            <a:endParaRPr lang="en-GB" sz="1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8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Pl</a:t>
            </a:r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an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: Cantos Arredondados 20">
            <a:hlinkClick r:id="rId9" action="ppaction://hlinksldjump"/>
            <a:extLst>
              <a:ext uri="{FF2B5EF4-FFF2-40B4-BE49-F238E27FC236}">
                <a16:creationId xmlns:a16="http://schemas.microsoft.com/office/drawing/2014/main" id="{AEE59DB6-818A-4C9D-8FB2-E5A317CA7C5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2" name="Imagem 11">
            <a:extLst>
              <a:ext uri="{FF2B5EF4-FFF2-40B4-BE49-F238E27FC236}">
                <a16:creationId xmlns:a16="http://schemas.microsoft.com/office/drawing/2014/main" id="{3A388B94-1442-B5D7-3587-ADCBD3DA776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806440" y="1162699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: Cantos Arredondados 39">
            <a:hlinkClick r:id="rId5" action="ppaction://hlinksldjump"/>
            <a:extLst>
              <a:ext uri="{FF2B5EF4-FFF2-40B4-BE49-F238E27FC236}">
                <a16:creationId xmlns:a16="http://schemas.microsoft.com/office/drawing/2014/main" id="{BB826678-5728-4664-8AA0-40F1B156271B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8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EFB0CADF-6D0B-415D-A66F-226413FAC2E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t-EE" b="1" dirty="0">
                <a:solidFill>
                  <a:schemeClr val="tx1"/>
                </a:solidFill>
              </a:rPr>
              <a:t>Plokk-maatriksite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331538E5-7355-4377-9936-07C047E4D43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Plokk-maatriks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6249F251-1D08-4291-BA67-4E22CBFF016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Plokkide liitmine korrutamine skalaariga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F4060DD6-6470-4907-9E8F-7EA0EC6D6B0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Plokk-maatriksi </a:t>
            </a:r>
            <a:r>
              <a:rPr lang="et-EE" b="1" dirty="0" err="1">
                <a:solidFill>
                  <a:schemeClr val="tx1"/>
                </a:solidFill>
              </a:rPr>
              <a:t>transponeeri-mine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269617"/>
            <a:ext cx="9954991" cy="1961490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/>
              <p:nvPr/>
            </p:nvSpPr>
            <p:spPr>
              <a:xfrm>
                <a:off x="2194520" y="174234"/>
                <a:ext cx="9675848" cy="2205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t-EE" sz="2300" dirty="0">
                    <a:solidFill>
                      <a:sysClr val="windowText" lastClr="000000"/>
                    </a:solidFill>
                  </a:rPr>
                  <a:t>Plokkmaartikseid saab korrutada tavalise "rea-veerg" reegli järgi, mõeldes plokkmaatriksi elemente (plokke) skalaaridena, eeldusel, et korrutise </a:t>
                </a:r>
                <a14:m>
                  <m:oMath xmlns:m="http://schemas.openxmlformats.org/officeDocument/2006/math">
                    <m:r>
                      <a:rPr lang="pt-PT" sz="23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t-EE" sz="2300" dirty="0">
                    <a:solidFill>
                      <a:sysClr val="windowText" lastClr="000000"/>
                    </a:solidFill>
                  </a:rPr>
                  <a:t> leidmisel "plokkveergude" arv maatriksis </a:t>
                </a:r>
                <a14:m>
                  <m:oMath xmlns:m="http://schemas.openxmlformats.org/officeDocument/2006/math">
                    <m:r>
                      <a:rPr lang="pt-PT" sz="23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t-EE" sz="2300" dirty="0">
                    <a:solidFill>
                      <a:sysClr val="windowText" lastClr="000000"/>
                    </a:solidFill>
                  </a:rPr>
                  <a:t> on võrdne "plokkridade„ arvuga maatriksis</a:t>
                </a:r>
                <a:r>
                  <a:rPr lang="pt-PT" sz="23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3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3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520" y="174234"/>
                <a:ext cx="9675848" cy="2205155"/>
              </a:xfrm>
              <a:prstGeom prst="rect">
                <a:avLst/>
              </a:prstGeom>
              <a:blipFill>
                <a:blip r:embed="rId10"/>
                <a:stretch>
                  <a:fillRect l="-945" r="-882" b="-3324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12754" y="2496532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336209" y="2583000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/>
              <p:nvPr/>
            </p:nvSpPr>
            <p:spPr>
              <a:xfrm>
                <a:off x="3409605" y="2496532"/>
                <a:ext cx="319021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dirty="0">
                    <a:solidFill>
                      <a:sysClr val="windowText" lastClr="000000"/>
                    </a:solidFill>
                  </a:rPr>
                  <a:t>On antud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maatriks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et-EE" dirty="0">
                    <a:solidFill>
                      <a:sysClr val="windowText" lastClr="000000"/>
                    </a:solidFill>
                  </a:rPr>
                  <a:t>) ja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maatriks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t-EE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r>
                      <a:rPr lang="et-EE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t-EE" dirty="0">
                    <a:solidFill>
                      <a:sysClr val="windowText" lastClr="000000"/>
                    </a:solidFill>
                  </a:rPr>
                  <a:t>.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Leida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t-EE" dirty="0">
                    <a:solidFill>
                      <a:sysClr val="windowText" lastClr="000000"/>
                    </a:solidFill>
                  </a:rPr>
                  <a:t>, kasutades plokkmaatriksite korrutamist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605" y="2496532"/>
                <a:ext cx="3190219" cy="1200329"/>
              </a:xfrm>
              <a:prstGeom prst="rect">
                <a:avLst/>
              </a:prstGeom>
              <a:blipFill>
                <a:blip r:embed="rId12"/>
                <a:stretch>
                  <a:fillRect l="-1527" t="-3061" r="-1527" b="-7653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>
            <a:extLst>
              <a:ext uri="{FF2B5EF4-FFF2-40B4-BE49-F238E27FC236}">
                <a16:creationId xmlns:a16="http://schemas.microsoft.com/office/drawing/2014/main" id="{827EA902-CBEE-4FA7-8BA7-2907D6D69F76}"/>
              </a:ext>
            </a:extLst>
          </p:cNvPr>
          <p:cNvSpPr/>
          <p:nvPr/>
        </p:nvSpPr>
        <p:spPr>
          <a:xfrm>
            <a:off x="7057891" y="2339741"/>
            <a:ext cx="4881739" cy="3992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 </a:t>
            </a:r>
            <a:endParaRPr lang="en-GB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272C58E-ED12-4426-90D1-18D65568F066}"/>
              </a:ext>
            </a:extLst>
          </p:cNvPr>
          <p:cNvSpPr/>
          <p:nvPr/>
        </p:nvSpPr>
        <p:spPr>
          <a:xfrm>
            <a:off x="7302730" y="2634335"/>
            <a:ext cx="3190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b="1" dirty="0">
                <a:solidFill>
                  <a:srgbClr val="F25E4F"/>
                </a:solidFill>
              </a:rPr>
              <a:t>PLOKKIDE JAOTUS</a:t>
            </a:r>
            <a:endParaRPr lang="en-GB" b="1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/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indent="-180975" algn="just">
                  <a:buClr>
                    <a:srgbClr val="F25E4F"/>
                  </a:buClr>
                  <a:buFont typeface="+mj-lt"/>
                  <a:buAutoNum type="arabicPeriod"/>
                </a:pPr>
                <a:r>
                  <a:rPr lang="pt-PT" b="1" dirty="0">
                    <a:solidFill>
                      <a:sysClr val="windowText" lastClr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b="1" dirty="0">
                    <a:solidFill>
                      <a:sysClr val="windowText" lastClr="000000"/>
                    </a:solidFill>
                  </a:rPr>
                  <a:t>vertikaalne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 jaotus ja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t-EE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b="1" dirty="0">
                    <a:solidFill>
                      <a:sysClr val="windowText" lastClr="000000"/>
                    </a:solidFill>
                  </a:rPr>
                  <a:t>horisontaalne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 jaotus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  <a:blipFill>
                <a:blip r:embed="rId14"/>
                <a:stretch>
                  <a:fillRect l="-1118" t="-10000" b="-2666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5395A387-2DC9-4704-8CE1-882CACDA5733}"/>
              </a:ext>
            </a:extLst>
          </p:cNvPr>
          <p:cNvCxnSpPr>
            <a:cxnSpLocks/>
          </p:cNvCxnSpPr>
          <p:nvPr/>
        </p:nvCxnSpPr>
        <p:spPr>
          <a:xfrm>
            <a:off x="3759436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ta 29">
            <a:extLst>
              <a:ext uri="{FF2B5EF4-FFF2-40B4-BE49-F238E27FC236}">
                <a16:creationId xmlns:a16="http://schemas.microsoft.com/office/drawing/2014/main" id="{EBC8EEFB-574E-4937-BE33-A5664FEB66DA}"/>
              </a:ext>
            </a:extLst>
          </p:cNvPr>
          <p:cNvCxnSpPr>
            <a:cxnSpLocks/>
          </p:cNvCxnSpPr>
          <p:nvPr/>
        </p:nvCxnSpPr>
        <p:spPr>
          <a:xfrm>
            <a:off x="4112804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>
            <a:extLst>
              <a:ext uri="{FF2B5EF4-FFF2-40B4-BE49-F238E27FC236}">
                <a16:creationId xmlns:a16="http://schemas.microsoft.com/office/drawing/2014/main" id="{FF9A4EAC-634E-4328-B570-1DA546F34736}"/>
              </a:ext>
            </a:extLst>
          </p:cNvPr>
          <p:cNvCxnSpPr>
            <a:cxnSpLocks/>
          </p:cNvCxnSpPr>
          <p:nvPr/>
        </p:nvCxnSpPr>
        <p:spPr>
          <a:xfrm>
            <a:off x="3166583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F45D034C-4683-4AC7-99A0-5ADBC57A6B59}"/>
              </a:ext>
            </a:extLst>
          </p:cNvPr>
          <p:cNvCxnSpPr>
            <a:cxnSpLocks/>
          </p:cNvCxnSpPr>
          <p:nvPr/>
        </p:nvCxnSpPr>
        <p:spPr>
          <a:xfrm>
            <a:off x="2876212" y="5145190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45">
            <a:extLst>
              <a:ext uri="{FF2B5EF4-FFF2-40B4-BE49-F238E27FC236}">
                <a16:creationId xmlns:a16="http://schemas.microsoft.com/office/drawing/2014/main" id="{CFF73BE5-A459-4B3C-84EE-5A82286C92F4}"/>
              </a:ext>
            </a:extLst>
          </p:cNvPr>
          <p:cNvCxnSpPr>
            <a:cxnSpLocks/>
          </p:cNvCxnSpPr>
          <p:nvPr/>
        </p:nvCxnSpPr>
        <p:spPr>
          <a:xfrm>
            <a:off x="2889994" y="5528701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id="{62999706-1AD4-4B9B-A483-751894E388BD}"/>
              </a:ext>
            </a:extLst>
          </p:cNvPr>
          <p:cNvCxnSpPr>
            <a:cxnSpLocks/>
          </p:cNvCxnSpPr>
          <p:nvPr/>
        </p:nvCxnSpPr>
        <p:spPr>
          <a:xfrm>
            <a:off x="2900042" y="5715716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/>
              <p:nvPr/>
            </p:nvSpPr>
            <p:spPr>
              <a:xfrm>
                <a:off x="7077176" y="3529417"/>
                <a:ext cx="4906939" cy="6463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nl-NL" dirty="0">
                    <a:solidFill>
                      <a:sysClr val="windowText" lastClr="000000"/>
                    </a:solidFill>
                  </a:rPr>
                  <a:t>Valige maatriksis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nl-NL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nl-NL" dirty="0" err="1">
                    <a:solidFill>
                      <a:sysClr val="windowText" lastClr="000000"/>
                    </a:solidFill>
                  </a:rPr>
                  <a:t>vertikaalsete</a:t>
                </a:r>
                <a:r>
                  <a:rPr lang="nl-NL" dirty="0">
                    <a:solidFill>
                      <a:sysClr val="windowText" lastClr="000000"/>
                    </a:solidFill>
                  </a:rPr>
                  <a:t> "</a:t>
                </a:r>
                <a:r>
                  <a:rPr lang="nl-NL" dirty="0" err="1">
                    <a:solidFill>
                      <a:sysClr val="windowText" lastClr="000000"/>
                    </a:solidFill>
                  </a:rPr>
                  <a:t>eeskirjade</a:t>
                </a:r>
                <a:r>
                  <a:rPr lang="nl-NL" dirty="0">
                    <a:solidFill>
                      <a:sysClr val="windowText" lastClr="000000"/>
                    </a:solidFill>
                  </a:rPr>
                  <a:t>" </a:t>
                </a:r>
                <a:r>
                  <a:rPr lang="nl-NL" dirty="0" err="1">
                    <a:solidFill>
                      <a:sysClr val="windowText" lastClr="000000"/>
                    </a:solidFill>
                  </a:rPr>
                  <a:t>arv</a:t>
                </a:r>
                <a:r>
                  <a:rPr lang="nl-NL" dirty="0">
                    <a:solidFill>
                      <a:sysClr val="windowText" lastClr="000000"/>
                    </a:solidFill>
                  </a:rPr>
                  <a:t> ja </a:t>
                </a:r>
                <a:r>
                  <a:rPr lang="nl-NL" dirty="0" err="1">
                    <a:solidFill>
                      <a:sysClr val="windowText" lastClr="000000"/>
                    </a:solidFill>
                  </a:rPr>
                  <a:t>veergude</a:t>
                </a:r>
                <a:r>
                  <a:rPr lang="nl-NL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nl-NL" dirty="0" err="1">
                    <a:solidFill>
                      <a:sysClr val="windowText" lastClr="000000"/>
                    </a:solidFill>
                  </a:rPr>
                  <a:t>arv</a:t>
                </a:r>
                <a:r>
                  <a:rPr lang="nl-NL" dirty="0">
                    <a:solidFill>
                      <a:sysClr val="windowText" lastClr="000000"/>
                    </a:solidFill>
                  </a:rPr>
                  <a:t> mis </a:t>
                </a:r>
                <a:r>
                  <a:rPr lang="nl-NL" dirty="0" err="1">
                    <a:solidFill>
                      <a:sysClr val="windowText" lastClr="000000"/>
                    </a:solidFill>
                  </a:rPr>
                  <a:t>eraldab</a:t>
                </a:r>
                <a:r>
                  <a:rPr lang="nl-NL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nl-NL" dirty="0" err="1">
                    <a:solidFill>
                      <a:sysClr val="windowText" lastClr="000000"/>
                    </a:solidFill>
                  </a:rPr>
                  <a:t>iga</a:t>
                </a:r>
                <a:r>
                  <a:rPr lang="nl-NL" dirty="0">
                    <a:solidFill>
                      <a:sysClr val="windowText" lastClr="000000"/>
                    </a:solidFill>
                  </a:rPr>
                  <a:t> "</a:t>
                </a:r>
                <a:r>
                  <a:rPr lang="nl-NL" dirty="0" err="1">
                    <a:solidFill>
                      <a:sysClr val="windowText" lastClr="000000"/>
                    </a:solidFill>
                  </a:rPr>
                  <a:t>eeskirja</a:t>
                </a:r>
                <a:r>
                  <a:rPr lang="nl-NL" dirty="0">
                    <a:solidFill>
                      <a:sysClr val="windowText" lastClr="000000"/>
                    </a:solidFill>
                  </a:rPr>
                  <a:t>„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.</a:t>
                </a:r>
                <a:endParaRPr lang="en-GB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6" y="3529417"/>
                <a:ext cx="4906939" cy="646331"/>
              </a:xfrm>
              <a:prstGeom prst="rect">
                <a:avLst/>
              </a:prstGeom>
              <a:blipFill>
                <a:blip r:embed="rId15"/>
                <a:stretch>
                  <a:fillRect l="-1118" t="-5660" r="-994" b="-14151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DC7B2E5B-604D-45E1-9561-670CFEA6211E}"/>
                  </a:ext>
                </a:extLst>
              </p:cNvPr>
              <p:cNvSpPr/>
              <p:nvPr/>
            </p:nvSpPr>
            <p:spPr>
              <a:xfrm>
                <a:off x="4576809" y="3745742"/>
                <a:ext cx="2052005" cy="1169551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sz="1400" dirty="0">
                    <a:solidFill>
                      <a:srgbClr val="0C2B8E"/>
                    </a:solidFill>
                  </a:rPr>
                  <a:t>Näiteks</a:t>
                </a:r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:r>
                  <a:rPr lang="et-EE" sz="1400" dirty="0">
                    <a:solidFill>
                      <a:srgbClr val="0C2B8E"/>
                    </a:solidFill>
                  </a:rPr>
                  <a:t>ainult üks vertikaalne „eeskiri“</a:t>
                </a:r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:r>
                  <a:rPr lang="et-EE" sz="1400" dirty="0">
                    <a:solidFill>
                      <a:srgbClr val="0C2B8E"/>
                    </a:solidFill>
                  </a:rPr>
                  <a:t>jagab maatriksi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t-EE" sz="1400" dirty="0">
                    <a:solidFill>
                      <a:srgbClr val="0C2B8E"/>
                    </a:solidFill>
                  </a:rPr>
                  <a:t> 5 veergu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r>
                  <a:rPr lang="et-EE" sz="1400" dirty="0">
                    <a:solidFill>
                      <a:srgbClr val="0C2B8E"/>
                    </a:solidFill>
                  </a:rPr>
                  <a:t>kaheks 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2 + 3 </a:t>
                </a:r>
                <a:r>
                  <a:rPr lang="et-EE" sz="1400" dirty="0">
                    <a:solidFill>
                      <a:srgbClr val="0C2B8E"/>
                    </a:solidFill>
                  </a:rPr>
                  <a:t>veergudekomplektiks</a:t>
                </a:r>
                <a:r>
                  <a:rPr lang="en-GB" sz="1400" dirty="0">
                    <a:solidFill>
                      <a:srgbClr val="0C2B8E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DC7B2E5B-604D-45E1-9561-670CFEA62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809" y="3745742"/>
                <a:ext cx="2052005" cy="1169551"/>
              </a:xfrm>
              <a:prstGeom prst="rect">
                <a:avLst/>
              </a:prstGeom>
              <a:blipFill>
                <a:blip r:embed="rId16"/>
                <a:stretch>
                  <a:fillRect l="-592" r="-888" b="-4124"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 animBg="1"/>
      <p:bldP spid="22" grpId="0"/>
      <p:bldP spid="23" grpId="0"/>
      <p:bldP spid="24" grpId="0"/>
      <p:bldP spid="25" grpId="0"/>
      <p:bldP spid="26" grpId="0" animBg="1"/>
      <p:bldP spid="27" grpId="0"/>
      <p:bldP spid="28" grpId="0"/>
      <p:bldP spid="28" grpId="1"/>
      <p:bldP spid="48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: Cantos Arredondados 39">
            <a:hlinkClick r:id="rId5" action="ppaction://hlinksldjump"/>
            <a:extLst>
              <a:ext uri="{FF2B5EF4-FFF2-40B4-BE49-F238E27FC236}">
                <a16:creationId xmlns:a16="http://schemas.microsoft.com/office/drawing/2014/main" id="{BB826678-5728-4664-8AA0-40F1B156271B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8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EFB0CADF-6D0B-415D-A66F-226413FAC2E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t-EE" b="1" dirty="0">
                <a:solidFill>
                  <a:schemeClr val="tx1"/>
                </a:solidFill>
              </a:rPr>
              <a:t>Plokk-maatriksite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331538E5-7355-4377-9936-07C047E4D43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Plokk-maatriks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6249F251-1D08-4291-BA67-4E22CBFF016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Plokkide liitmine korrutamine skalaariga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F4060DD6-6470-4907-9E8F-7EA0EC6D6B0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Plokk-maatriksi </a:t>
            </a:r>
            <a:r>
              <a:rPr lang="et-EE" b="1" dirty="0" err="1">
                <a:solidFill>
                  <a:schemeClr val="tx1"/>
                </a:solidFill>
              </a:rPr>
              <a:t>transponeeri-mine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269617"/>
            <a:ext cx="9954991" cy="1961490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/>
              <p:nvPr/>
            </p:nvSpPr>
            <p:spPr>
              <a:xfrm>
                <a:off x="2168696" y="111487"/>
                <a:ext cx="9675848" cy="2215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t-EE" sz="2300" dirty="0">
                    <a:solidFill>
                      <a:sysClr val="windowText" lastClr="000000"/>
                    </a:solidFill>
                  </a:rPr>
                  <a:t>Plokkmaartikseid saab korrutada tavalise "rea-veerg" reegli järgi, mõeldes plokkmaatriksi elemente (plokke) skalaaridena, eeldusel, et korrutise </a:t>
                </a:r>
                <a14:m>
                  <m:oMath xmlns:m="http://schemas.openxmlformats.org/officeDocument/2006/math">
                    <m:r>
                      <a:rPr lang="pt-PT" sz="23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t-EE" sz="2300" dirty="0">
                    <a:solidFill>
                      <a:sysClr val="windowText" lastClr="000000"/>
                    </a:solidFill>
                  </a:rPr>
                  <a:t> leidmisel "plokkveergude" arv maatriksis </a:t>
                </a:r>
                <a14:m>
                  <m:oMath xmlns:m="http://schemas.openxmlformats.org/officeDocument/2006/math">
                    <m:r>
                      <a:rPr lang="pt-PT" sz="23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t-EE" sz="2300" dirty="0">
                    <a:solidFill>
                      <a:sysClr val="windowText" lastClr="000000"/>
                    </a:solidFill>
                  </a:rPr>
                  <a:t> on võrdne "plokkridade„ arvuga maatriksis</a:t>
                </a:r>
                <a:r>
                  <a:rPr lang="pt-PT" sz="23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3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3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96" y="111487"/>
                <a:ext cx="9675848" cy="2215991"/>
              </a:xfrm>
              <a:prstGeom prst="rect">
                <a:avLst/>
              </a:prstGeom>
              <a:blipFill>
                <a:blip r:embed="rId10"/>
                <a:stretch>
                  <a:fillRect l="-945" r="-882" b="-2473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336209" y="2583000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/>
              <p:nvPr/>
            </p:nvSpPr>
            <p:spPr>
              <a:xfrm>
                <a:off x="3424943" y="2512862"/>
                <a:ext cx="319021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dirty="0">
                    <a:solidFill>
                      <a:sysClr val="windowText" lastClr="000000"/>
                    </a:solidFill>
                  </a:rPr>
                  <a:t>On antud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maatriks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et-EE" dirty="0">
                    <a:solidFill>
                      <a:sysClr val="windowText" lastClr="000000"/>
                    </a:solidFill>
                  </a:rPr>
                  <a:t>) ja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maatriks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t-EE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r>
                      <a:rPr lang="et-EE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t-EE" dirty="0">
                    <a:solidFill>
                      <a:sysClr val="windowText" lastClr="000000"/>
                    </a:solidFill>
                  </a:rPr>
                  <a:t>.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Leida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t-EE" dirty="0">
                    <a:solidFill>
                      <a:sysClr val="windowText" lastClr="000000"/>
                    </a:solidFill>
                  </a:rPr>
                  <a:t>, kasutades plokkmaatriksite korrutamist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943" y="2512862"/>
                <a:ext cx="3190219" cy="1200329"/>
              </a:xfrm>
              <a:prstGeom prst="rect">
                <a:avLst/>
              </a:prstGeom>
              <a:blipFill>
                <a:blip r:embed="rId12"/>
                <a:stretch>
                  <a:fillRect l="-1721" t="-2538" r="-1530" b="-710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>
            <a:extLst>
              <a:ext uri="{FF2B5EF4-FFF2-40B4-BE49-F238E27FC236}">
                <a16:creationId xmlns:a16="http://schemas.microsoft.com/office/drawing/2014/main" id="{827EA902-CBEE-4FA7-8BA7-2907D6D69F76}"/>
              </a:ext>
            </a:extLst>
          </p:cNvPr>
          <p:cNvSpPr/>
          <p:nvPr/>
        </p:nvSpPr>
        <p:spPr>
          <a:xfrm>
            <a:off x="7102377" y="2487545"/>
            <a:ext cx="4881739" cy="3992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272C58E-ED12-4426-90D1-18D65568F066}"/>
              </a:ext>
            </a:extLst>
          </p:cNvPr>
          <p:cNvSpPr/>
          <p:nvPr/>
        </p:nvSpPr>
        <p:spPr>
          <a:xfrm>
            <a:off x="7302730" y="2634335"/>
            <a:ext cx="3190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solidFill>
                  <a:srgbClr val="F25E4F"/>
                </a:solidFill>
              </a:rPr>
              <a:t>BLOCK 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/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180975" indent="-180975" algn="just">
                  <a:buClr>
                    <a:srgbClr val="F25E4F"/>
                  </a:buClr>
                  <a:buFont typeface="+mj-lt"/>
                  <a:buAutoNum type="arabicPeriod"/>
                </a:pPr>
                <a:r>
                  <a:rPr lang="pt-PT" b="1" dirty="0">
                    <a:solidFill>
                      <a:sysClr val="windowText" lastClr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b="1" dirty="0">
                    <a:solidFill>
                      <a:sysClr val="windowText" lastClr="000000"/>
                    </a:solidFill>
                  </a:rPr>
                  <a:t>vertikaalne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 jaotus ja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t-EE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b="1" dirty="0">
                    <a:solidFill>
                      <a:sysClr val="windowText" lastClr="000000"/>
                    </a:solidFill>
                  </a:rPr>
                  <a:t>horisontaalne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 jaotus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  <a:blipFill>
                <a:blip r:embed="rId14"/>
                <a:stretch>
                  <a:fillRect l="-1118" t="-10000" b="-2666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F45D034C-4683-4AC7-99A0-5ADBC57A6B59}"/>
              </a:ext>
            </a:extLst>
          </p:cNvPr>
          <p:cNvCxnSpPr>
            <a:cxnSpLocks/>
          </p:cNvCxnSpPr>
          <p:nvPr/>
        </p:nvCxnSpPr>
        <p:spPr>
          <a:xfrm>
            <a:off x="2876212" y="5145190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45">
            <a:extLst>
              <a:ext uri="{FF2B5EF4-FFF2-40B4-BE49-F238E27FC236}">
                <a16:creationId xmlns:a16="http://schemas.microsoft.com/office/drawing/2014/main" id="{CFF73BE5-A459-4B3C-84EE-5A82286C92F4}"/>
              </a:ext>
            </a:extLst>
          </p:cNvPr>
          <p:cNvCxnSpPr>
            <a:cxnSpLocks/>
          </p:cNvCxnSpPr>
          <p:nvPr/>
        </p:nvCxnSpPr>
        <p:spPr>
          <a:xfrm>
            <a:off x="2889994" y="5528701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id="{62999706-1AD4-4B9B-A483-751894E388BD}"/>
              </a:ext>
            </a:extLst>
          </p:cNvPr>
          <p:cNvCxnSpPr>
            <a:cxnSpLocks/>
          </p:cNvCxnSpPr>
          <p:nvPr/>
        </p:nvCxnSpPr>
        <p:spPr>
          <a:xfrm>
            <a:off x="2900042" y="5715716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/>
              <p:nvPr/>
            </p:nvSpPr>
            <p:spPr>
              <a:xfrm>
                <a:off x="7077176" y="3529417"/>
                <a:ext cx="490693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nl-NL" dirty="0">
                    <a:solidFill>
                      <a:sysClr val="windowText" lastClr="000000"/>
                    </a:solidFill>
                  </a:rPr>
                  <a:t>Valige maatriksis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nl-NL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nl-NL" dirty="0" err="1">
                    <a:solidFill>
                      <a:sysClr val="windowText" lastClr="000000"/>
                    </a:solidFill>
                  </a:rPr>
                  <a:t>vertikaalsete</a:t>
                </a:r>
                <a:r>
                  <a:rPr lang="nl-NL" dirty="0">
                    <a:solidFill>
                      <a:sysClr val="windowText" lastClr="000000"/>
                    </a:solidFill>
                  </a:rPr>
                  <a:t> "</a:t>
                </a:r>
                <a:r>
                  <a:rPr lang="nl-NL" dirty="0" err="1">
                    <a:solidFill>
                      <a:sysClr val="windowText" lastClr="000000"/>
                    </a:solidFill>
                  </a:rPr>
                  <a:t>eeskirjade</a:t>
                </a:r>
                <a:r>
                  <a:rPr lang="nl-NL" dirty="0">
                    <a:solidFill>
                      <a:sysClr val="windowText" lastClr="000000"/>
                    </a:solidFill>
                  </a:rPr>
                  <a:t>" </a:t>
                </a:r>
                <a:r>
                  <a:rPr lang="nl-NL" dirty="0" err="1">
                    <a:solidFill>
                      <a:sysClr val="windowText" lastClr="000000"/>
                    </a:solidFill>
                  </a:rPr>
                  <a:t>arv</a:t>
                </a:r>
                <a:r>
                  <a:rPr lang="nl-NL" dirty="0">
                    <a:solidFill>
                      <a:sysClr val="windowText" lastClr="000000"/>
                    </a:solidFill>
                  </a:rPr>
                  <a:t> ja </a:t>
                </a:r>
                <a:r>
                  <a:rPr lang="nl-NL" dirty="0" err="1">
                    <a:solidFill>
                      <a:sysClr val="windowText" lastClr="000000"/>
                    </a:solidFill>
                  </a:rPr>
                  <a:t>veergude</a:t>
                </a:r>
                <a:r>
                  <a:rPr lang="nl-NL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nl-NL" dirty="0" err="1">
                    <a:solidFill>
                      <a:sysClr val="windowText" lastClr="000000"/>
                    </a:solidFill>
                  </a:rPr>
                  <a:t>arv</a:t>
                </a:r>
                <a:r>
                  <a:rPr lang="nl-NL" dirty="0">
                    <a:solidFill>
                      <a:sysClr val="windowText" lastClr="000000"/>
                    </a:solidFill>
                  </a:rPr>
                  <a:t> mis </a:t>
                </a:r>
                <a:r>
                  <a:rPr lang="nl-NL" dirty="0" err="1">
                    <a:solidFill>
                      <a:sysClr val="windowText" lastClr="000000"/>
                    </a:solidFill>
                  </a:rPr>
                  <a:t>eraldab</a:t>
                </a:r>
                <a:r>
                  <a:rPr lang="nl-NL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nl-NL" dirty="0" err="1">
                    <a:solidFill>
                      <a:sysClr val="windowText" lastClr="000000"/>
                    </a:solidFill>
                  </a:rPr>
                  <a:t>iga</a:t>
                </a:r>
                <a:r>
                  <a:rPr lang="nl-NL" dirty="0">
                    <a:solidFill>
                      <a:sysClr val="windowText" lastClr="000000"/>
                    </a:solidFill>
                  </a:rPr>
                  <a:t> "</a:t>
                </a:r>
                <a:r>
                  <a:rPr lang="nl-NL" dirty="0" err="1">
                    <a:solidFill>
                      <a:sysClr val="windowText" lastClr="000000"/>
                    </a:solidFill>
                  </a:rPr>
                  <a:t>eeskirja</a:t>
                </a:r>
                <a:r>
                  <a:rPr lang="nl-NL" dirty="0">
                    <a:solidFill>
                      <a:sysClr val="windowText" lastClr="000000"/>
                    </a:solidFill>
                  </a:rPr>
                  <a:t>„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.</a:t>
                </a:r>
                <a:endParaRPr lang="en-GB" dirty="0">
                  <a:solidFill>
                    <a:sysClr val="windowText" lastClr="000000"/>
                  </a:solidFill>
                </a:endParaRPr>
              </a:p>
              <a:p>
                <a:pPr algn="just">
                  <a:buClr>
                    <a:srgbClr val="F25E4F"/>
                  </a:buClr>
                </a:pPr>
                <a:endParaRPr lang="en-GB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6" y="3529417"/>
                <a:ext cx="4906939" cy="923330"/>
              </a:xfrm>
              <a:prstGeom prst="rect">
                <a:avLst/>
              </a:prstGeom>
              <a:blipFill>
                <a:blip r:embed="rId15"/>
                <a:stretch>
                  <a:fillRect l="-1118" t="-3974" r="-994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 48">
            <a:extLst>
              <a:ext uri="{FF2B5EF4-FFF2-40B4-BE49-F238E27FC236}">
                <a16:creationId xmlns:a16="http://schemas.microsoft.com/office/drawing/2014/main" id="{7C65998B-BBC6-4FEE-BCCF-82067F93E45A}"/>
              </a:ext>
            </a:extLst>
          </p:cNvPr>
          <p:cNvSpPr/>
          <p:nvPr/>
        </p:nvSpPr>
        <p:spPr>
          <a:xfrm>
            <a:off x="7077175" y="4205145"/>
            <a:ext cx="4906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dirty="0" err="1">
                <a:solidFill>
                  <a:sysClr val="windowText" lastClr="000000"/>
                </a:solidFill>
              </a:rPr>
              <a:t>Jaotage</a:t>
            </a:r>
            <a:r>
              <a:rPr lang="en-GB" dirty="0">
                <a:solidFill>
                  <a:sysClr val="windowText" lastClr="000000"/>
                </a:solidFill>
              </a:rPr>
              <a:t> B </a:t>
            </a:r>
            <a:r>
              <a:rPr lang="en-GB" dirty="0" err="1">
                <a:solidFill>
                  <a:sysClr val="windowText" lastClr="000000"/>
                </a:solidFill>
              </a:rPr>
              <a:t>analooglselt</a:t>
            </a:r>
            <a:r>
              <a:rPr lang="en-GB" dirty="0">
                <a:solidFill>
                  <a:sysClr val="windowText" lastClr="000000"/>
                </a:solidFill>
              </a:rPr>
              <a:t>, </a:t>
            </a:r>
            <a:r>
              <a:rPr lang="en-GB" dirty="0" err="1">
                <a:solidFill>
                  <a:sysClr val="windowText" lastClr="000000"/>
                </a:solidFill>
              </a:rPr>
              <a:t>arvestades</a:t>
            </a:r>
            <a:r>
              <a:rPr lang="en-GB" dirty="0">
                <a:solidFill>
                  <a:sysClr val="windowText" lastClr="000000"/>
                </a:solidFill>
              </a:rPr>
              <a:t> "</a:t>
            </a:r>
            <a:r>
              <a:rPr lang="en-GB" dirty="0" err="1">
                <a:solidFill>
                  <a:sysClr val="windowText" lastClr="000000"/>
                </a:solidFill>
              </a:rPr>
              <a:t>eeskirjade</a:t>
            </a:r>
            <a:r>
              <a:rPr lang="en-GB" dirty="0">
                <a:solidFill>
                  <a:sysClr val="windowText" lastClr="000000"/>
                </a:solidFill>
              </a:rPr>
              <a:t>" </a:t>
            </a:r>
            <a:r>
              <a:rPr lang="en-GB" dirty="0" err="1">
                <a:solidFill>
                  <a:sysClr val="windowText" lastClr="000000"/>
                </a:solidFill>
              </a:rPr>
              <a:t>arvu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ja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ridade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arvu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nende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vahel</a:t>
            </a:r>
            <a:r>
              <a:rPr lang="en-GB" dirty="0">
                <a:solidFill>
                  <a:sysClr val="windowText" lastClr="00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DC7B2E5B-604D-45E1-9561-670CFEA6211E}"/>
                  </a:ext>
                </a:extLst>
              </p:cNvPr>
              <p:cNvSpPr/>
              <p:nvPr/>
            </p:nvSpPr>
            <p:spPr>
              <a:xfrm>
                <a:off x="4482443" y="3701965"/>
                <a:ext cx="2052005" cy="1169551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sz="1400" dirty="0">
                    <a:solidFill>
                      <a:srgbClr val="0C2B8E"/>
                    </a:solidFill>
                  </a:rPr>
                  <a:t>Näiteks</a:t>
                </a:r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:r>
                  <a:rPr lang="et-EE" sz="1400" dirty="0">
                    <a:solidFill>
                      <a:srgbClr val="0C2B8E"/>
                    </a:solidFill>
                  </a:rPr>
                  <a:t>ainult </a:t>
                </a:r>
                <a:r>
                  <a:rPr lang="et-EE" sz="1400" b="1" dirty="0">
                    <a:solidFill>
                      <a:srgbClr val="0C2B8E"/>
                    </a:solidFill>
                  </a:rPr>
                  <a:t>üks vertikaalne „eeskiri“</a:t>
                </a:r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:r>
                  <a:rPr lang="et-EE" sz="1400" dirty="0">
                    <a:solidFill>
                      <a:srgbClr val="0C2B8E"/>
                    </a:solidFill>
                  </a:rPr>
                  <a:t>jagab maatriksi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t-EE" sz="1400" dirty="0">
                    <a:solidFill>
                      <a:srgbClr val="0C2B8E"/>
                    </a:solidFill>
                  </a:rPr>
                  <a:t> 5 veergu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r>
                  <a:rPr lang="et-EE" sz="1400" dirty="0">
                    <a:solidFill>
                      <a:srgbClr val="0C2B8E"/>
                    </a:solidFill>
                  </a:rPr>
                  <a:t>kaheks 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2 + 3 </a:t>
                </a:r>
                <a:r>
                  <a:rPr lang="et-EE" sz="1400" dirty="0">
                    <a:solidFill>
                      <a:srgbClr val="0C2B8E"/>
                    </a:solidFill>
                  </a:rPr>
                  <a:t>veergudekomplektiks</a:t>
                </a:r>
                <a:r>
                  <a:rPr lang="en-GB" sz="1400" dirty="0">
                    <a:solidFill>
                      <a:srgbClr val="0C2B8E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DC7B2E5B-604D-45E1-9561-670CFEA62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443" y="3701965"/>
                <a:ext cx="2052005" cy="1169551"/>
              </a:xfrm>
              <a:prstGeom prst="rect">
                <a:avLst/>
              </a:prstGeom>
              <a:blipFill>
                <a:blip r:embed="rId16"/>
                <a:stretch>
                  <a:fillRect l="-590" r="-590" b="-4124"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ângulo 50">
            <a:extLst>
              <a:ext uri="{FF2B5EF4-FFF2-40B4-BE49-F238E27FC236}">
                <a16:creationId xmlns:a16="http://schemas.microsoft.com/office/drawing/2014/main" id="{E7562D49-89AA-4F97-AE28-57606B619C24}"/>
              </a:ext>
            </a:extLst>
          </p:cNvPr>
          <p:cNvSpPr/>
          <p:nvPr/>
        </p:nvSpPr>
        <p:spPr>
          <a:xfrm>
            <a:off x="4274377" y="5005881"/>
            <a:ext cx="2260071" cy="1384995"/>
          </a:xfrm>
          <a:prstGeom prst="rect">
            <a:avLst/>
          </a:prstGeom>
          <a:ln>
            <a:solidFill>
              <a:srgbClr val="29A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400" dirty="0" err="1">
                <a:solidFill>
                  <a:srgbClr val="0C2B8E"/>
                </a:solidFill>
              </a:rPr>
              <a:t>Ainult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en-GB" sz="1400" b="1" dirty="0" err="1">
                <a:solidFill>
                  <a:srgbClr val="0C2B8E"/>
                </a:solidFill>
              </a:rPr>
              <a:t>üks</a:t>
            </a:r>
            <a:r>
              <a:rPr lang="en-GB" sz="1400" b="1" dirty="0">
                <a:solidFill>
                  <a:srgbClr val="0C2B8E"/>
                </a:solidFill>
              </a:rPr>
              <a:t> </a:t>
            </a:r>
            <a:r>
              <a:rPr lang="en-GB" sz="1400" b="1" dirty="0" err="1">
                <a:solidFill>
                  <a:srgbClr val="0C2B8E"/>
                </a:solidFill>
              </a:rPr>
              <a:t>horisontaalne</a:t>
            </a:r>
            <a:r>
              <a:rPr lang="en-GB" sz="1400" b="1" dirty="0">
                <a:solidFill>
                  <a:srgbClr val="0C2B8E"/>
                </a:solidFill>
              </a:rPr>
              <a:t> "</a:t>
            </a:r>
            <a:r>
              <a:rPr lang="en-GB" sz="1400" b="1" dirty="0" err="1">
                <a:solidFill>
                  <a:srgbClr val="0C2B8E"/>
                </a:solidFill>
              </a:rPr>
              <a:t>eeskiri</a:t>
            </a:r>
            <a:r>
              <a:rPr lang="en-GB" sz="1400" b="1" dirty="0">
                <a:solidFill>
                  <a:srgbClr val="0C2B8E"/>
                </a:solidFill>
              </a:rPr>
              <a:t>"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en-GB" sz="1400" dirty="0" err="1">
                <a:solidFill>
                  <a:srgbClr val="0C2B8E"/>
                </a:solidFill>
              </a:rPr>
              <a:t>jaotab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en-GB" sz="1400" dirty="0" err="1">
                <a:solidFill>
                  <a:srgbClr val="0C2B8E"/>
                </a:solidFill>
              </a:rPr>
              <a:t>maatriksi</a:t>
            </a:r>
            <a:r>
              <a:rPr lang="en-GB" sz="1400" dirty="0">
                <a:solidFill>
                  <a:srgbClr val="0C2B8E"/>
                </a:solidFill>
              </a:rPr>
              <a:t> B 5 </a:t>
            </a:r>
            <a:r>
              <a:rPr lang="en-GB" sz="1400" dirty="0" err="1">
                <a:solidFill>
                  <a:srgbClr val="0C2B8E"/>
                </a:solidFill>
              </a:rPr>
              <a:t>rida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en-GB" sz="1400" dirty="0" err="1">
                <a:solidFill>
                  <a:srgbClr val="0C2B8E"/>
                </a:solidFill>
              </a:rPr>
              <a:t>kaheks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en-GB" sz="1400" b="1" dirty="0">
                <a:solidFill>
                  <a:srgbClr val="0C2B8E"/>
                </a:solidFill>
              </a:rPr>
              <a:t>2+3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en-GB" sz="1400" dirty="0" err="1">
                <a:solidFill>
                  <a:srgbClr val="0C2B8E"/>
                </a:solidFill>
              </a:rPr>
              <a:t>ridade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en-GB" sz="1400" dirty="0" err="1">
                <a:solidFill>
                  <a:srgbClr val="0C2B8E"/>
                </a:solidFill>
              </a:rPr>
              <a:t>komplektiks</a:t>
            </a:r>
            <a:r>
              <a:rPr lang="en-GB" sz="1400" dirty="0">
                <a:solidFill>
                  <a:srgbClr val="0C2B8E"/>
                </a:solidFill>
              </a:rPr>
              <a:t> (</a:t>
            </a:r>
            <a:r>
              <a:rPr lang="en-GB" sz="1400" dirty="0" err="1">
                <a:solidFill>
                  <a:srgbClr val="0C2B8E"/>
                </a:solidFill>
              </a:rPr>
              <a:t>sama</a:t>
            </a:r>
            <a:r>
              <a:rPr lang="en-GB" sz="1400" dirty="0">
                <a:solidFill>
                  <a:srgbClr val="0C2B8E"/>
                </a:solidFill>
              </a:rPr>
              <a:t>, </a:t>
            </a:r>
            <a:r>
              <a:rPr lang="en-GB" sz="1400" dirty="0" err="1">
                <a:solidFill>
                  <a:srgbClr val="0C2B8E"/>
                </a:solidFill>
              </a:rPr>
              <a:t>mis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en-GB" sz="1400" dirty="0" err="1">
                <a:solidFill>
                  <a:srgbClr val="0C2B8E"/>
                </a:solidFill>
              </a:rPr>
              <a:t>tehti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en-GB" sz="1400" dirty="0" err="1">
                <a:solidFill>
                  <a:srgbClr val="0C2B8E"/>
                </a:solidFill>
              </a:rPr>
              <a:t>maatriksiga</a:t>
            </a:r>
            <a:r>
              <a:rPr lang="en-GB" sz="1400" dirty="0">
                <a:solidFill>
                  <a:srgbClr val="0C2B8E"/>
                </a:solidFill>
              </a:rPr>
              <a:t> A, </a:t>
            </a:r>
            <a:r>
              <a:rPr lang="en-GB" sz="1400" dirty="0" err="1">
                <a:solidFill>
                  <a:srgbClr val="0C2B8E"/>
                </a:solidFill>
              </a:rPr>
              <a:t>kuid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en-GB" sz="1400" dirty="0" err="1">
                <a:solidFill>
                  <a:srgbClr val="0C2B8E"/>
                </a:solidFill>
              </a:rPr>
              <a:t>seekord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en-GB" sz="1400" dirty="0" err="1">
                <a:solidFill>
                  <a:srgbClr val="0C2B8E"/>
                </a:solidFill>
              </a:rPr>
              <a:t>ridadega</a:t>
            </a:r>
            <a:r>
              <a:rPr lang="en-GB" sz="1400" dirty="0">
                <a:solidFill>
                  <a:srgbClr val="0C2B8E"/>
                </a:solidFill>
              </a:rPr>
              <a:t>)</a:t>
            </a:r>
            <a:r>
              <a:rPr lang="et-EE" sz="1400" dirty="0">
                <a:solidFill>
                  <a:srgbClr val="0C2B8E"/>
                </a:solidFill>
              </a:rPr>
              <a:t>.</a:t>
            </a:r>
            <a:endParaRPr lang="en-GB" sz="1400" dirty="0">
              <a:solidFill>
                <a:srgbClr val="0C2B8E"/>
              </a:solidFill>
            </a:endParaRPr>
          </a:p>
        </p:txBody>
      </p:sp>
      <p:sp>
        <p:nvSpPr>
          <p:cNvPr id="52" name="Seta: Para Baixo 51">
            <a:extLst>
              <a:ext uri="{FF2B5EF4-FFF2-40B4-BE49-F238E27FC236}">
                <a16:creationId xmlns:a16="http://schemas.microsoft.com/office/drawing/2014/main" id="{40FA0061-6EF7-43DA-823E-7FB9715F9929}"/>
              </a:ext>
            </a:extLst>
          </p:cNvPr>
          <p:cNvSpPr/>
          <p:nvPr/>
        </p:nvSpPr>
        <p:spPr>
          <a:xfrm>
            <a:off x="4902213" y="4778177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4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: Cantos Arredondados 39">
            <a:hlinkClick r:id="rId5" action="ppaction://hlinksldjump"/>
            <a:extLst>
              <a:ext uri="{FF2B5EF4-FFF2-40B4-BE49-F238E27FC236}">
                <a16:creationId xmlns:a16="http://schemas.microsoft.com/office/drawing/2014/main" id="{BB826678-5728-4664-8AA0-40F1B156271B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8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EFB0CADF-6D0B-415D-A66F-226413FAC2E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t-EE" b="1" dirty="0">
                <a:solidFill>
                  <a:schemeClr val="tx1"/>
                </a:solidFill>
              </a:rPr>
              <a:t>Plokk-maatriksite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331538E5-7355-4377-9936-07C047E4D43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Plokk-maatriks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6249F251-1D08-4291-BA67-4E22CBFF016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Plokkide liitmine korrutamine skalaariga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F4060DD6-6470-4907-9E8F-7EA0EC6D6B0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Plokk-maatriksi </a:t>
            </a:r>
            <a:r>
              <a:rPr lang="et-EE" b="1" dirty="0" err="1">
                <a:solidFill>
                  <a:schemeClr val="tx1"/>
                </a:solidFill>
              </a:rPr>
              <a:t>transponeeri-mine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269617"/>
            <a:ext cx="9954991" cy="1961490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/>
              <p:nvPr/>
            </p:nvSpPr>
            <p:spPr>
              <a:xfrm>
                <a:off x="2168696" y="150043"/>
                <a:ext cx="9675848" cy="2215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t-EE" sz="2300" dirty="0">
                    <a:solidFill>
                      <a:sysClr val="windowText" lastClr="000000"/>
                    </a:solidFill>
                  </a:rPr>
                  <a:t>Plokkmaartikseid saab korrutada tavalise "rea-veerg" reegli järgi, mõeldes plokkmaatriksi elemente (plokke) skalaaridena, eeldusel, et korrutise </a:t>
                </a:r>
                <a14:m>
                  <m:oMath xmlns:m="http://schemas.openxmlformats.org/officeDocument/2006/math">
                    <m:r>
                      <a:rPr lang="pt-PT" sz="23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t-EE" sz="2300" dirty="0">
                    <a:solidFill>
                      <a:sysClr val="windowText" lastClr="000000"/>
                    </a:solidFill>
                  </a:rPr>
                  <a:t> leidmisel "plokkveergude" arv maatriksis </a:t>
                </a:r>
                <a14:m>
                  <m:oMath xmlns:m="http://schemas.openxmlformats.org/officeDocument/2006/math">
                    <m:r>
                      <a:rPr lang="pt-PT" sz="23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t-EE" sz="2300" dirty="0">
                    <a:solidFill>
                      <a:sysClr val="windowText" lastClr="000000"/>
                    </a:solidFill>
                  </a:rPr>
                  <a:t> on võrdne "plokkridade„ arvuga maatriksis</a:t>
                </a:r>
                <a:r>
                  <a:rPr lang="pt-PT" sz="23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3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3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96" y="150043"/>
                <a:ext cx="9675848" cy="2215991"/>
              </a:xfrm>
              <a:prstGeom prst="rect">
                <a:avLst/>
              </a:prstGeom>
              <a:blipFill>
                <a:blip r:embed="rId10"/>
                <a:stretch>
                  <a:fillRect l="-945" r="-882" b="-275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336210" y="2583000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/>
              <p:nvPr/>
            </p:nvSpPr>
            <p:spPr>
              <a:xfrm>
                <a:off x="3438595" y="2623499"/>
                <a:ext cx="319021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dirty="0">
                    <a:solidFill>
                      <a:sysClr val="windowText" lastClr="000000"/>
                    </a:solidFill>
                  </a:rPr>
                  <a:t>On antud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maatriks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et-EE" dirty="0">
                    <a:solidFill>
                      <a:sysClr val="windowText" lastClr="000000"/>
                    </a:solidFill>
                  </a:rPr>
                  <a:t>) ja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maatriks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t-EE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r>
                      <a:rPr lang="et-EE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t-EE" dirty="0">
                    <a:solidFill>
                      <a:sysClr val="windowText" lastClr="000000"/>
                    </a:solidFill>
                  </a:rPr>
                  <a:t>.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Leida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t-EE" dirty="0">
                    <a:solidFill>
                      <a:sysClr val="windowText" lastClr="000000"/>
                    </a:solidFill>
                  </a:rPr>
                  <a:t>, kasutades plokkmaatriksite korrutamist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95" y="2623499"/>
                <a:ext cx="3190219" cy="1200329"/>
              </a:xfrm>
              <a:prstGeom prst="rect">
                <a:avLst/>
              </a:prstGeom>
              <a:blipFill>
                <a:blip r:embed="rId12"/>
                <a:stretch>
                  <a:fillRect l="-1530" t="-2538" r="-1721" b="-710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>
            <a:extLst>
              <a:ext uri="{FF2B5EF4-FFF2-40B4-BE49-F238E27FC236}">
                <a16:creationId xmlns:a16="http://schemas.microsoft.com/office/drawing/2014/main" id="{827EA902-CBEE-4FA7-8BA7-2907D6D69F76}"/>
              </a:ext>
            </a:extLst>
          </p:cNvPr>
          <p:cNvSpPr/>
          <p:nvPr/>
        </p:nvSpPr>
        <p:spPr>
          <a:xfrm>
            <a:off x="7102377" y="2487545"/>
            <a:ext cx="4881739" cy="3992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272C58E-ED12-4426-90D1-18D65568F066}"/>
              </a:ext>
            </a:extLst>
          </p:cNvPr>
          <p:cNvSpPr/>
          <p:nvPr/>
        </p:nvSpPr>
        <p:spPr>
          <a:xfrm>
            <a:off x="7302730" y="2634335"/>
            <a:ext cx="3190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solidFill>
                  <a:srgbClr val="F25E4F"/>
                </a:solidFill>
              </a:rPr>
              <a:t>BLOCK 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/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975" indent="-180975" algn="just">
                  <a:buClr>
                    <a:srgbClr val="F25E4F"/>
                  </a:buClr>
                  <a:buFont typeface="+mj-lt"/>
                  <a:buAutoNum type="arabicPeriod"/>
                </a:pPr>
                <a:r>
                  <a:rPr lang="pt-PT" b="1" dirty="0">
                    <a:solidFill>
                      <a:sysClr val="windowText" lastClr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b="1" dirty="0">
                    <a:solidFill>
                      <a:sysClr val="windowText" lastClr="000000"/>
                    </a:solidFill>
                  </a:rPr>
                  <a:t>vertikaalne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 jaotus ja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t-EE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b="1" dirty="0">
                    <a:solidFill>
                      <a:sysClr val="windowText" lastClr="000000"/>
                    </a:solidFill>
                  </a:rPr>
                  <a:t>horisontaalne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 jaotus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  <a:blipFill>
                <a:blip r:embed="rId14"/>
                <a:stretch>
                  <a:fillRect l="-1118" t="-10000" b="-2666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/>
              <p:nvPr/>
            </p:nvSpPr>
            <p:spPr>
              <a:xfrm>
                <a:off x="7077176" y="3529417"/>
                <a:ext cx="490693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nl-NL" dirty="0">
                    <a:solidFill>
                      <a:sysClr val="windowText" lastClr="000000"/>
                    </a:solidFill>
                  </a:rPr>
                  <a:t>Valige maatriksis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nl-NL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nl-NL" dirty="0" err="1">
                    <a:solidFill>
                      <a:sysClr val="windowText" lastClr="000000"/>
                    </a:solidFill>
                  </a:rPr>
                  <a:t>vertikaalsete</a:t>
                </a:r>
                <a:r>
                  <a:rPr lang="nl-NL" dirty="0">
                    <a:solidFill>
                      <a:sysClr val="windowText" lastClr="000000"/>
                    </a:solidFill>
                  </a:rPr>
                  <a:t> "</a:t>
                </a:r>
                <a:r>
                  <a:rPr lang="nl-NL" dirty="0" err="1">
                    <a:solidFill>
                      <a:sysClr val="windowText" lastClr="000000"/>
                    </a:solidFill>
                  </a:rPr>
                  <a:t>eeskirjade</a:t>
                </a:r>
                <a:r>
                  <a:rPr lang="nl-NL" dirty="0">
                    <a:solidFill>
                      <a:sysClr val="windowText" lastClr="000000"/>
                    </a:solidFill>
                  </a:rPr>
                  <a:t>" </a:t>
                </a:r>
                <a:r>
                  <a:rPr lang="nl-NL" dirty="0" err="1">
                    <a:solidFill>
                      <a:sysClr val="windowText" lastClr="000000"/>
                    </a:solidFill>
                  </a:rPr>
                  <a:t>arv</a:t>
                </a:r>
                <a:r>
                  <a:rPr lang="nl-NL" dirty="0">
                    <a:solidFill>
                      <a:sysClr val="windowText" lastClr="000000"/>
                    </a:solidFill>
                  </a:rPr>
                  <a:t> ja </a:t>
                </a:r>
                <a:r>
                  <a:rPr lang="nl-NL" dirty="0" err="1">
                    <a:solidFill>
                      <a:sysClr val="windowText" lastClr="000000"/>
                    </a:solidFill>
                  </a:rPr>
                  <a:t>veergude</a:t>
                </a:r>
                <a:r>
                  <a:rPr lang="nl-NL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nl-NL" dirty="0" err="1">
                    <a:solidFill>
                      <a:sysClr val="windowText" lastClr="000000"/>
                    </a:solidFill>
                  </a:rPr>
                  <a:t>arv</a:t>
                </a:r>
                <a:r>
                  <a:rPr lang="nl-NL" dirty="0">
                    <a:solidFill>
                      <a:sysClr val="windowText" lastClr="000000"/>
                    </a:solidFill>
                  </a:rPr>
                  <a:t> mis </a:t>
                </a:r>
                <a:r>
                  <a:rPr lang="nl-NL" dirty="0" err="1">
                    <a:solidFill>
                      <a:sysClr val="windowText" lastClr="000000"/>
                    </a:solidFill>
                  </a:rPr>
                  <a:t>eraldab</a:t>
                </a:r>
                <a:r>
                  <a:rPr lang="nl-NL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nl-NL" dirty="0" err="1">
                    <a:solidFill>
                      <a:sysClr val="windowText" lastClr="000000"/>
                    </a:solidFill>
                  </a:rPr>
                  <a:t>iga</a:t>
                </a:r>
                <a:r>
                  <a:rPr lang="nl-NL" dirty="0">
                    <a:solidFill>
                      <a:sysClr val="windowText" lastClr="000000"/>
                    </a:solidFill>
                  </a:rPr>
                  <a:t> "</a:t>
                </a:r>
                <a:r>
                  <a:rPr lang="nl-NL" dirty="0" err="1">
                    <a:solidFill>
                      <a:sysClr val="windowText" lastClr="000000"/>
                    </a:solidFill>
                  </a:rPr>
                  <a:t>eeskirja</a:t>
                </a:r>
                <a:r>
                  <a:rPr lang="nl-NL" dirty="0">
                    <a:solidFill>
                      <a:sysClr val="windowText" lastClr="000000"/>
                    </a:solidFill>
                  </a:rPr>
                  <a:t>„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.</a:t>
                </a:r>
                <a:endParaRPr lang="en-GB" dirty="0">
                  <a:solidFill>
                    <a:sysClr val="windowText" lastClr="000000"/>
                  </a:solidFill>
                </a:endParaRPr>
              </a:p>
              <a:p>
                <a:pPr algn="just">
                  <a:buClr>
                    <a:srgbClr val="F25E4F"/>
                  </a:buClr>
                </a:pPr>
                <a:endParaRPr lang="en-GB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6" y="3529417"/>
                <a:ext cx="4906939" cy="923330"/>
              </a:xfrm>
              <a:prstGeom prst="rect">
                <a:avLst/>
              </a:prstGeom>
              <a:blipFill>
                <a:blip r:embed="rId15"/>
                <a:stretch>
                  <a:fillRect l="-1118" t="-3974" r="-994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 48">
            <a:extLst>
              <a:ext uri="{FF2B5EF4-FFF2-40B4-BE49-F238E27FC236}">
                <a16:creationId xmlns:a16="http://schemas.microsoft.com/office/drawing/2014/main" id="{7C65998B-BBC6-4FEE-BCCF-82067F93E45A}"/>
              </a:ext>
            </a:extLst>
          </p:cNvPr>
          <p:cNvSpPr/>
          <p:nvPr/>
        </p:nvSpPr>
        <p:spPr>
          <a:xfrm>
            <a:off x="7077175" y="4205145"/>
            <a:ext cx="4906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dirty="0" err="1">
                <a:solidFill>
                  <a:sysClr val="windowText" lastClr="000000"/>
                </a:solidFill>
              </a:rPr>
              <a:t>Jaotage</a:t>
            </a:r>
            <a:r>
              <a:rPr lang="en-GB" dirty="0">
                <a:solidFill>
                  <a:sysClr val="windowText" lastClr="000000"/>
                </a:solidFill>
              </a:rPr>
              <a:t> B </a:t>
            </a:r>
            <a:r>
              <a:rPr lang="en-GB" dirty="0" err="1">
                <a:solidFill>
                  <a:sysClr val="windowText" lastClr="000000"/>
                </a:solidFill>
              </a:rPr>
              <a:t>analooglselt</a:t>
            </a:r>
            <a:r>
              <a:rPr lang="en-GB" dirty="0">
                <a:solidFill>
                  <a:sysClr val="windowText" lastClr="000000"/>
                </a:solidFill>
              </a:rPr>
              <a:t>, </a:t>
            </a:r>
            <a:r>
              <a:rPr lang="en-GB" dirty="0" err="1">
                <a:solidFill>
                  <a:sysClr val="windowText" lastClr="000000"/>
                </a:solidFill>
              </a:rPr>
              <a:t>arvestades</a:t>
            </a:r>
            <a:r>
              <a:rPr lang="en-GB" dirty="0">
                <a:solidFill>
                  <a:sysClr val="windowText" lastClr="000000"/>
                </a:solidFill>
              </a:rPr>
              <a:t> "</a:t>
            </a:r>
            <a:r>
              <a:rPr lang="en-GB" dirty="0" err="1">
                <a:solidFill>
                  <a:sysClr val="windowText" lastClr="000000"/>
                </a:solidFill>
              </a:rPr>
              <a:t>eeskirjade</a:t>
            </a:r>
            <a:r>
              <a:rPr lang="en-GB" dirty="0">
                <a:solidFill>
                  <a:sysClr val="windowText" lastClr="000000"/>
                </a:solidFill>
              </a:rPr>
              <a:t>" </a:t>
            </a:r>
            <a:r>
              <a:rPr lang="en-GB" dirty="0" err="1">
                <a:solidFill>
                  <a:sysClr val="windowText" lastClr="000000"/>
                </a:solidFill>
              </a:rPr>
              <a:t>arvu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ja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ridade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arvu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nende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vahel</a:t>
            </a:r>
            <a:r>
              <a:rPr lang="en-GB" dirty="0">
                <a:solidFill>
                  <a:sysClr val="windowText" lastClr="000000"/>
                </a:solidFill>
              </a:rPr>
              <a:t>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43DEEA63-99A3-44A8-A4C6-658C99F2F811}"/>
                  </a:ext>
                </a:extLst>
              </p:cNvPr>
              <p:cNvSpPr/>
              <p:nvPr/>
            </p:nvSpPr>
            <p:spPr>
              <a:xfrm>
                <a:off x="7102377" y="5230920"/>
                <a:ext cx="490693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indent="-180975" algn="just">
                  <a:buClr>
                    <a:srgbClr val="F25E4F"/>
                  </a:buClr>
                  <a:buFont typeface="+mj-lt"/>
                  <a:buAutoNum type="arabicPeriod" startAt="2"/>
                </a:pPr>
                <a:r>
                  <a:rPr lang="pt-PT" b="1" dirty="0">
                    <a:solidFill>
                      <a:sysClr val="windowText" lastClr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t-EE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b="1" dirty="0">
                    <a:solidFill>
                      <a:sysClr val="windowText" lastClr="000000"/>
                    </a:solidFill>
                  </a:rPr>
                  <a:t>horisontaalne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 jaotus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ja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t-EE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b="1" dirty="0">
                    <a:solidFill>
                      <a:sysClr val="windowText" lastClr="000000"/>
                    </a:solidFill>
                  </a:rPr>
                  <a:t>vertikaalne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 jaotus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43DEEA63-99A3-44A8-A4C6-658C99F2F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377" y="5230920"/>
                <a:ext cx="4906939" cy="369332"/>
              </a:xfrm>
              <a:prstGeom prst="rect">
                <a:avLst/>
              </a:prstGeom>
              <a:blipFill>
                <a:blip r:embed="rId16"/>
                <a:stretch>
                  <a:fillRect l="-994" t="-8197" b="-2459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BF961454-CA85-4786-BE34-F75D481A0CD9}"/>
              </a:ext>
            </a:extLst>
          </p:cNvPr>
          <p:cNvCxnSpPr>
            <a:cxnSpLocks/>
          </p:cNvCxnSpPr>
          <p:nvPr/>
        </p:nvCxnSpPr>
        <p:spPr>
          <a:xfrm>
            <a:off x="2910330" y="3939389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>
            <a:extLst>
              <a:ext uri="{FF2B5EF4-FFF2-40B4-BE49-F238E27FC236}">
                <a16:creationId xmlns:a16="http://schemas.microsoft.com/office/drawing/2014/main" id="{982123BB-B651-42DE-9394-84B8FD32FF4E}"/>
              </a:ext>
            </a:extLst>
          </p:cNvPr>
          <p:cNvCxnSpPr>
            <a:cxnSpLocks/>
          </p:cNvCxnSpPr>
          <p:nvPr/>
        </p:nvCxnSpPr>
        <p:spPr>
          <a:xfrm>
            <a:off x="2920378" y="4116356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reta 52">
            <a:extLst>
              <a:ext uri="{FF2B5EF4-FFF2-40B4-BE49-F238E27FC236}">
                <a16:creationId xmlns:a16="http://schemas.microsoft.com/office/drawing/2014/main" id="{46EB4919-60AB-4883-8B16-08289D495BF7}"/>
              </a:ext>
            </a:extLst>
          </p:cNvPr>
          <p:cNvCxnSpPr>
            <a:cxnSpLocks/>
          </p:cNvCxnSpPr>
          <p:nvPr/>
        </p:nvCxnSpPr>
        <p:spPr>
          <a:xfrm>
            <a:off x="2924112" y="4332948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xão reta 53">
            <a:extLst>
              <a:ext uri="{FF2B5EF4-FFF2-40B4-BE49-F238E27FC236}">
                <a16:creationId xmlns:a16="http://schemas.microsoft.com/office/drawing/2014/main" id="{A7E21568-9F9B-46E2-9CA3-7BBACDB86FA5}"/>
              </a:ext>
            </a:extLst>
          </p:cNvPr>
          <p:cNvCxnSpPr>
            <a:cxnSpLocks/>
          </p:cNvCxnSpPr>
          <p:nvPr/>
        </p:nvCxnSpPr>
        <p:spPr>
          <a:xfrm>
            <a:off x="2934160" y="4519963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54">
            <a:extLst>
              <a:ext uri="{FF2B5EF4-FFF2-40B4-BE49-F238E27FC236}">
                <a16:creationId xmlns:a16="http://schemas.microsoft.com/office/drawing/2014/main" id="{F2412AA2-3BC4-4E9D-A7BA-6AD8516CD544}"/>
              </a:ext>
            </a:extLst>
          </p:cNvPr>
          <p:cNvCxnSpPr>
            <a:cxnSpLocks/>
          </p:cNvCxnSpPr>
          <p:nvPr/>
        </p:nvCxnSpPr>
        <p:spPr>
          <a:xfrm>
            <a:off x="3089930" y="4947531"/>
            <a:ext cx="0" cy="97200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xão reta 55">
            <a:extLst>
              <a:ext uri="{FF2B5EF4-FFF2-40B4-BE49-F238E27FC236}">
                <a16:creationId xmlns:a16="http://schemas.microsoft.com/office/drawing/2014/main" id="{BD822B48-8A85-4B78-9591-202950FE4955}"/>
              </a:ext>
            </a:extLst>
          </p:cNvPr>
          <p:cNvCxnSpPr>
            <a:cxnSpLocks/>
          </p:cNvCxnSpPr>
          <p:nvPr/>
        </p:nvCxnSpPr>
        <p:spPr>
          <a:xfrm>
            <a:off x="3443298" y="4947531"/>
            <a:ext cx="0" cy="97200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extLst>
              <a:ext uri="{FF2B5EF4-FFF2-40B4-BE49-F238E27FC236}">
                <a16:creationId xmlns:a16="http://schemas.microsoft.com/office/drawing/2014/main" id="{D01EE690-CCE3-4357-ADEE-A316355F3B6C}"/>
              </a:ext>
            </a:extLst>
          </p:cNvPr>
          <p:cNvSpPr/>
          <p:nvPr/>
        </p:nvSpPr>
        <p:spPr>
          <a:xfrm>
            <a:off x="7102376" y="5616234"/>
            <a:ext cx="490693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dirty="0">
                <a:solidFill>
                  <a:sysClr val="windowText" lastClr="000000"/>
                </a:solidFill>
              </a:rPr>
              <a:t>Vali </a:t>
            </a:r>
            <a:r>
              <a:rPr lang="en-GB" dirty="0" err="1">
                <a:solidFill>
                  <a:sysClr val="windowText" lastClr="000000"/>
                </a:solidFill>
              </a:rPr>
              <a:t>maatriksis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i="1" dirty="0">
                <a:solidFill>
                  <a:sysClr val="windowText" lastClr="000000"/>
                </a:solidFill>
              </a:rPr>
              <a:t>A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mistahes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horisontalsed</a:t>
            </a:r>
            <a:r>
              <a:rPr lang="en-GB" dirty="0">
                <a:solidFill>
                  <a:sysClr val="windowText" lastClr="000000"/>
                </a:solidFill>
              </a:rPr>
              <a:t> "</a:t>
            </a:r>
            <a:r>
              <a:rPr lang="en-GB" dirty="0" err="1">
                <a:solidFill>
                  <a:sysClr val="windowText" lastClr="000000"/>
                </a:solidFill>
              </a:rPr>
              <a:t>eeskirjad</a:t>
            </a:r>
            <a:r>
              <a:rPr lang="en-GB" dirty="0">
                <a:solidFill>
                  <a:sysClr val="windowText" lastClr="000000"/>
                </a:solidFill>
              </a:rPr>
              <a:t>" </a:t>
            </a:r>
            <a:r>
              <a:rPr lang="en-GB" dirty="0" err="1">
                <a:solidFill>
                  <a:sysClr val="windowText" lastClr="000000"/>
                </a:solidFill>
              </a:rPr>
              <a:t>ja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matriksis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i="1" dirty="0">
                <a:solidFill>
                  <a:sysClr val="windowText" lastClr="000000"/>
                </a:solidFill>
              </a:rPr>
              <a:t>B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mistahes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vertikaalsed</a:t>
            </a:r>
            <a:r>
              <a:rPr lang="en-GB" dirty="0">
                <a:solidFill>
                  <a:sysClr val="windowText" lastClr="000000"/>
                </a:solidFill>
              </a:rPr>
              <a:t> "</a:t>
            </a:r>
            <a:r>
              <a:rPr lang="en-GB" dirty="0" err="1">
                <a:solidFill>
                  <a:sysClr val="windowText" lastClr="000000"/>
                </a:solidFill>
              </a:rPr>
              <a:t>eeskirjad</a:t>
            </a:r>
            <a:r>
              <a:rPr lang="en-GB" dirty="0">
                <a:solidFill>
                  <a:sysClr val="windowText" lastClr="000000"/>
                </a:solidFill>
              </a:rPr>
              <a:t>"- </a:t>
            </a:r>
            <a:r>
              <a:rPr lang="en-GB" dirty="0" err="1">
                <a:solidFill>
                  <a:sysClr val="windowText" lastClr="000000"/>
                </a:solidFill>
              </a:rPr>
              <a:t>neid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ei</a:t>
            </a:r>
            <a:r>
              <a:rPr lang="en-GB" dirty="0">
                <a:solidFill>
                  <a:sysClr val="windowText" lastClr="000000"/>
                </a:solidFill>
              </a:rPr>
              <a:t> pea "</a:t>
            </a:r>
            <a:r>
              <a:rPr lang="en-GB" dirty="0" err="1">
                <a:solidFill>
                  <a:sysClr val="windowText" lastClr="000000"/>
                </a:solidFill>
              </a:rPr>
              <a:t>sobitama</a:t>
            </a:r>
            <a:r>
              <a:rPr lang="en-GB" dirty="0">
                <a:solidFill>
                  <a:sysClr val="windowText" lastClr="000000"/>
                </a:solidFill>
              </a:rPr>
              <a:t>".</a:t>
            </a: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4C9AB692-6265-41D0-970A-DE02419B2364}"/>
              </a:ext>
            </a:extLst>
          </p:cNvPr>
          <p:cNvSpPr/>
          <p:nvPr/>
        </p:nvSpPr>
        <p:spPr>
          <a:xfrm>
            <a:off x="4576809" y="3745742"/>
            <a:ext cx="2052005" cy="954107"/>
          </a:xfrm>
          <a:prstGeom prst="rect">
            <a:avLst/>
          </a:prstGeom>
          <a:ln>
            <a:solidFill>
              <a:srgbClr val="29A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400" dirty="0" err="1">
                <a:solidFill>
                  <a:srgbClr val="0C2B8E"/>
                </a:solidFill>
              </a:rPr>
              <a:t>Näiteks</a:t>
            </a:r>
            <a:r>
              <a:rPr lang="en-GB" sz="1400" dirty="0">
                <a:solidFill>
                  <a:srgbClr val="0C2B8E"/>
                </a:solidFill>
              </a:rPr>
              <a:t>, </a:t>
            </a:r>
            <a:r>
              <a:rPr lang="en-GB" sz="1400" dirty="0" err="1">
                <a:solidFill>
                  <a:srgbClr val="0C2B8E"/>
                </a:solidFill>
              </a:rPr>
              <a:t>ainult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en-GB" sz="1400" b="1" dirty="0" err="1">
                <a:solidFill>
                  <a:srgbClr val="0C2B8E"/>
                </a:solidFill>
              </a:rPr>
              <a:t>üks</a:t>
            </a:r>
            <a:r>
              <a:rPr lang="en-GB" sz="1400" b="1" dirty="0">
                <a:solidFill>
                  <a:srgbClr val="0C2B8E"/>
                </a:solidFill>
              </a:rPr>
              <a:t> </a:t>
            </a:r>
            <a:r>
              <a:rPr lang="en-GB" sz="1400" b="1" dirty="0" err="1">
                <a:solidFill>
                  <a:srgbClr val="0C2B8E"/>
                </a:solidFill>
              </a:rPr>
              <a:t>horisontaal</a:t>
            </a:r>
            <a:r>
              <a:rPr lang="en-GB" sz="1400" dirty="0">
                <a:solidFill>
                  <a:srgbClr val="0C2B8E"/>
                </a:solidFill>
              </a:rPr>
              <a:t>, et </a:t>
            </a:r>
            <a:r>
              <a:rPr lang="en-GB" sz="1400" dirty="0" err="1">
                <a:solidFill>
                  <a:srgbClr val="0C2B8E"/>
                </a:solidFill>
              </a:rPr>
              <a:t>eraldada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en-GB" sz="1400" dirty="0" err="1">
                <a:solidFill>
                  <a:srgbClr val="0C2B8E"/>
                </a:solidFill>
              </a:rPr>
              <a:t>ühikmaatriks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en-GB" sz="1400" dirty="0" err="1">
                <a:solidFill>
                  <a:srgbClr val="0C2B8E"/>
                </a:solidFill>
              </a:rPr>
              <a:t>paremas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en-GB" sz="1400" dirty="0" err="1">
                <a:solidFill>
                  <a:srgbClr val="0C2B8E"/>
                </a:solidFill>
              </a:rPr>
              <a:t>alumises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en-GB" sz="1400" dirty="0" err="1">
                <a:solidFill>
                  <a:srgbClr val="0C2B8E"/>
                </a:solidFill>
              </a:rPr>
              <a:t>nurgas</a:t>
            </a:r>
            <a:r>
              <a:rPr lang="en-GB" sz="1400" dirty="0">
                <a:solidFill>
                  <a:srgbClr val="0C2B8E"/>
                </a:solidFill>
              </a:rPr>
              <a:t>.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18C03064-375C-4330-8A1B-AE77C1294931}"/>
              </a:ext>
            </a:extLst>
          </p:cNvPr>
          <p:cNvSpPr/>
          <p:nvPr/>
        </p:nvSpPr>
        <p:spPr>
          <a:xfrm>
            <a:off x="3989199" y="4963836"/>
            <a:ext cx="2639599" cy="954107"/>
          </a:xfrm>
          <a:prstGeom prst="rect">
            <a:avLst/>
          </a:prstGeom>
          <a:ln>
            <a:solidFill>
              <a:srgbClr val="29A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400" dirty="0" err="1">
                <a:solidFill>
                  <a:srgbClr val="0C2B8E"/>
                </a:solidFill>
              </a:rPr>
              <a:t>Matriksi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en-GB" sz="1400" b="1" i="1" dirty="0">
                <a:solidFill>
                  <a:srgbClr val="0C2B8E"/>
                </a:solidFill>
              </a:rPr>
              <a:t>B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en-GB" sz="1400" dirty="0" err="1">
                <a:solidFill>
                  <a:srgbClr val="0C2B8E"/>
                </a:solidFill>
              </a:rPr>
              <a:t>jaotamine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en-GB" sz="1400" dirty="0" err="1">
                <a:solidFill>
                  <a:srgbClr val="0C2B8E"/>
                </a:solidFill>
              </a:rPr>
              <a:t>ei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en-GB" sz="1400" dirty="0" err="1">
                <a:solidFill>
                  <a:srgbClr val="0C2B8E"/>
                </a:solidFill>
              </a:rPr>
              <a:t>sõltu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en-GB" sz="1400" dirty="0" err="1">
                <a:solidFill>
                  <a:srgbClr val="0C2B8E"/>
                </a:solidFill>
              </a:rPr>
              <a:t>jaotusest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en-GB" sz="1400" dirty="0" err="1">
                <a:solidFill>
                  <a:srgbClr val="0C2B8E"/>
                </a:solidFill>
              </a:rPr>
              <a:t>maatriksis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en-GB" sz="1400" b="1" i="1" dirty="0">
                <a:solidFill>
                  <a:srgbClr val="0C2B8E"/>
                </a:solidFill>
              </a:rPr>
              <a:t>A</a:t>
            </a:r>
            <a:r>
              <a:rPr lang="en-GB" sz="1400" dirty="0">
                <a:solidFill>
                  <a:srgbClr val="0C2B8E"/>
                </a:solidFill>
              </a:rPr>
              <a:t>. </a:t>
            </a:r>
            <a:r>
              <a:rPr lang="en-GB" sz="1400" dirty="0" err="1">
                <a:solidFill>
                  <a:srgbClr val="0C2B8E"/>
                </a:solidFill>
              </a:rPr>
              <a:t>Näiteks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en-GB" sz="1400" dirty="0" err="1">
                <a:solidFill>
                  <a:srgbClr val="0C2B8E"/>
                </a:solidFill>
              </a:rPr>
              <a:t>ainult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en-GB" sz="1400" dirty="0" err="1">
                <a:solidFill>
                  <a:srgbClr val="0C2B8E"/>
                </a:solidFill>
              </a:rPr>
              <a:t>üks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en-GB" sz="1400" dirty="0" err="1">
                <a:solidFill>
                  <a:srgbClr val="0C2B8E"/>
                </a:solidFill>
              </a:rPr>
              <a:t>vertikaal</a:t>
            </a:r>
            <a:r>
              <a:rPr lang="en-GB" sz="1400" dirty="0">
                <a:solidFill>
                  <a:srgbClr val="0C2B8E"/>
                </a:solidFill>
              </a:rPr>
              <a:t>, et </a:t>
            </a:r>
            <a:r>
              <a:rPr lang="en-GB" sz="1400" dirty="0" err="1">
                <a:solidFill>
                  <a:srgbClr val="0C2B8E"/>
                </a:solidFill>
              </a:rPr>
              <a:t>vasakus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en-GB" sz="1400" dirty="0" err="1">
                <a:solidFill>
                  <a:srgbClr val="0C2B8E"/>
                </a:solidFill>
              </a:rPr>
              <a:t>nurgas</a:t>
            </a:r>
            <a:r>
              <a:rPr lang="en-GB" sz="1400" dirty="0">
                <a:solidFill>
                  <a:srgbClr val="0C2B8E"/>
                </a:solidFill>
              </a:rPr>
              <a:t> „</a:t>
            </a:r>
            <a:r>
              <a:rPr lang="et-EE" sz="1400" dirty="0">
                <a:solidFill>
                  <a:srgbClr val="0C2B8E"/>
                </a:solidFill>
              </a:rPr>
              <a:t>eraldada</a:t>
            </a:r>
            <a:r>
              <a:rPr lang="en-GB" sz="1400" dirty="0">
                <a:solidFill>
                  <a:srgbClr val="0C2B8E"/>
                </a:solidFill>
              </a:rPr>
              <a:t>" </a:t>
            </a:r>
            <a:r>
              <a:rPr lang="en-GB" sz="1400" dirty="0" err="1">
                <a:solidFill>
                  <a:srgbClr val="0C2B8E"/>
                </a:solidFill>
              </a:rPr>
              <a:t>nullveerg</a:t>
            </a:r>
            <a:r>
              <a:rPr lang="en-GB" sz="1400" dirty="0">
                <a:solidFill>
                  <a:srgbClr val="0C2B8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087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57" grpId="0" animBg="1"/>
      <p:bldP spid="58" grpId="0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269617"/>
            <a:ext cx="9954991" cy="1961490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87" name="Retângulo: Cantos Arredondados 86">
            <a:extLst>
              <a:ext uri="{FF2B5EF4-FFF2-40B4-BE49-F238E27FC236}">
                <a16:creationId xmlns:a16="http://schemas.microsoft.com/office/drawing/2014/main" id="{CA5C3BBC-81F8-430D-BD2D-D7C508531702}"/>
              </a:ext>
            </a:extLst>
          </p:cNvPr>
          <p:cNvSpPr/>
          <p:nvPr/>
        </p:nvSpPr>
        <p:spPr>
          <a:xfrm>
            <a:off x="2113964" y="884505"/>
            <a:ext cx="5949555" cy="385871"/>
          </a:xfrm>
          <a:prstGeom prst="roundRect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tângulo: Cantos Arredondados 85">
            <a:extLst>
              <a:ext uri="{FF2B5EF4-FFF2-40B4-BE49-F238E27FC236}">
                <a16:creationId xmlns:a16="http://schemas.microsoft.com/office/drawing/2014/main" id="{78DBB936-D401-4877-8D85-492472181321}"/>
              </a:ext>
            </a:extLst>
          </p:cNvPr>
          <p:cNvSpPr/>
          <p:nvPr/>
        </p:nvSpPr>
        <p:spPr>
          <a:xfrm>
            <a:off x="6476781" y="356840"/>
            <a:ext cx="5388327" cy="385871"/>
          </a:xfrm>
          <a:prstGeom prst="roundRect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45ADB3B8-3828-437B-9926-E3123DAA5A95}"/>
              </a:ext>
            </a:extLst>
          </p:cNvPr>
          <p:cNvSpPr/>
          <p:nvPr/>
        </p:nvSpPr>
        <p:spPr>
          <a:xfrm>
            <a:off x="2041574" y="2463449"/>
            <a:ext cx="99425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: Cantos Arredondados 39">
            <a:hlinkClick r:id="rId5" action="ppaction://hlinksldjump"/>
            <a:extLst>
              <a:ext uri="{FF2B5EF4-FFF2-40B4-BE49-F238E27FC236}">
                <a16:creationId xmlns:a16="http://schemas.microsoft.com/office/drawing/2014/main" id="{BB826678-5728-4664-8AA0-40F1B156271B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8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EFB0CADF-6D0B-415D-A66F-226413FAC2E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t-EE" b="1" dirty="0">
                <a:solidFill>
                  <a:schemeClr val="tx1"/>
                </a:solidFill>
              </a:rPr>
              <a:t>Plokk-maatriksite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331538E5-7355-4377-9936-07C047E4D43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Plokk-maatriks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6249F251-1D08-4291-BA67-4E22CBFF016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Plokkide liitmine korrutamine skalaariga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F4060DD6-6470-4907-9E8F-7EA0EC6D6B0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Plokk-maatriksi </a:t>
            </a:r>
            <a:r>
              <a:rPr lang="et-EE" b="1" dirty="0" err="1">
                <a:solidFill>
                  <a:schemeClr val="tx1"/>
                </a:solidFill>
              </a:rPr>
              <a:t>transponeeri-mine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/>
              <p:nvPr/>
            </p:nvSpPr>
            <p:spPr>
              <a:xfrm>
                <a:off x="2116286" y="168423"/>
                <a:ext cx="9675848" cy="2215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t-EE" sz="2300" dirty="0" err="1">
                    <a:solidFill>
                      <a:sysClr val="windowText" lastClr="000000"/>
                    </a:solidFill>
                  </a:rPr>
                  <a:t>Plokkmaartikseid</a:t>
                </a:r>
                <a:r>
                  <a:rPr lang="et-EE" sz="2300" dirty="0">
                    <a:solidFill>
                      <a:sysClr val="windowText" lastClr="000000"/>
                    </a:solidFill>
                  </a:rPr>
                  <a:t> saab korrutada tavalise "rea-veerg" reegli järgi, mõeldes plokkmaatriksi elemente (plokke) skalaaridena</a:t>
                </a:r>
                <a:r>
                  <a:rPr lang="en-GB" sz="23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300" dirty="0">
                    <a:solidFill>
                      <a:sysClr val="windowText" lastClr="000000"/>
                    </a:solidFill>
                  </a:rPr>
                  <a:t>eeldusel, et korrutise </a:t>
                </a:r>
                <a14:m>
                  <m:oMath xmlns:m="http://schemas.openxmlformats.org/officeDocument/2006/math">
                    <m:r>
                      <a:rPr lang="pt-PT" sz="23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t-EE" sz="2300" dirty="0">
                    <a:solidFill>
                      <a:sysClr val="windowText" lastClr="000000"/>
                    </a:solidFill>
                  </a:rPr>
                  <a:t> leidmisel "plokkveergude" arv maatriksis </a:t>
                </a:r>
                <a14:m>
                  <m:oMath xmlns:m="http://schemas.openxmlformats.org/officeDocument/2006/math">
                    <m:r>
                      <a:rPr lang="pt-PT" sz="23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t-EE" sz="2300" dirty="0">
                    <a:solidFill>
                      <a:sysClr val="windowText" lastClr="000000"/>
                    </a:solidFill>
                  </a:rPr>
                  <a:t> on võrdne "plokkridade„ arvuga maatriksis</a:t>
                </a:r>
                <a:r>
                  <a:rPr lang="pt-PT" sz="23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3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3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286" y="168423"/>
                <a:ext cx="9675848" cy="2215991"/>
              </a:xfrm>
              <a:prstGeom prst="rect">
                <a:avLst/>
              </a:prstGeom>
              <a:blipFill>
                <a:blip r:embed="rId10"/>
                <a:stretch>
                  <a:fillRect l="-882" r="-945" b="-275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336210" y="2583000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/>
              <p:nvPr/>
            </p:nvSpPr>
            <p:spPr>
              <a:xfrm>
                <a:off x="3438595" y="2623499"/>
                <a:ext cx="319021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dirty="0">
                    <a:solidFill>
                      <a:sysClr val="windowText" lastClr="000000"/>
                    </a:solidFill>
                  </a:rPr>
                  <a:t>On antud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maatriks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et-EE" dirty="0">
                    <a:solidFill>
                      <a:sysClr val="windowText" lastClr="000000"/>
                    </a:solidFill>
                  </a:rPr>
                  <a:t>) ja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maatriks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t-EE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r>
                      <a:rPr lang="et-EE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t-EE" dirty="0">
                    <a:solidFill>
                      <a:sysClr val="windowText" lastClr="000000"/>
                    </a:solidFill>
                  </a:rPr>
                  <a:t>.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Leida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t-EE" dirty="0">
                    <a:solidFill>
                      <a:sysClr val="windowText" lastClr="000000"/>
                    </a:solidFill>
                  </a:rPr>
                  <a:t>, kasutades plokkmaatriksite korrutamist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95" y="2623499"/>
                <a:ext cx="3190219" cy="1200329"/>
              </a:xfrm>
              <a:prstGeom prst="rect">
                <a:avLst/>
              </a:prstGeom>
              <a:blipFill>
                <a:blip r:embed="rId12"/>
                <a:stretch>
                  <a:fillRect l="-1530" t="-2538" r="-1721" b="-710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>
            <a:extLst>
              <a:ext uri="{FF2B5EF4-FFF2-40B4-BE49-F238E27FC236}">
                <a16:creationId xmlns:a16="http://schemas.microsoft.com/office/drawing/2014/main" id="{982123BB-B651-42DE-9394-84B8FD32FF4E}"/>
              </a:ext>
            </a:extLst>
          </p:cNvPr>
          <p:cNvCxnSpPr>
            <a:cxnSpLocks/>
          </p:cNvCxnSpPr>
          <p:nvPr/>
        </p:nvCxnSpPr>
        <p:spPr>
          <a:xfrm>
            <a:off x="2920378" y="4116356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54">
            <a:extLst>
              <a:ext uri="{FF2B5EF4-FFF2-40B4-BE49-F238E27FC236}">
                <a16:creationId xmlns:a16="http://schemas.microsoft.com/office/drawing/2014/main" id="{F2412AA2-3BC4-4E9D-A7BA-6AD8516CD544}"/>
              </a:ext>
            </a:extLst>
          </p:cNvPr>
          <p:cNvCxnSpPr>
            <a:cxnSpLocks/>
          </p:cNvCxnSpPr>
          <p:nvPr/>
        </p:nvCxnSpPr>
        <p:spPr>
          <a:xfrm>
            <a:off x="3089930" y="4947531"/>
            <a:ext cx="0" cy="97200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E8F91455-BBB4-4A05-8AC3-BC7E0B620D6A}"/>
                  </a:ext>
                </a:extLst>
              </p:cNvPr>
              <p:cNvSpPr/>
              <p:nvPr/>
            </p:nvSpPr>
            <p:spPr>
              <a:xfrm>
                <a:off x="4401192" y="3979308"/>
                <a:ext cx="1331994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E8F91455-BBB4-4A05-8AC3-BC7E0B620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192" y="3979308"/>
                <a:ext cx="1331994" cy="4912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58DAA04C-324E-470C-8DF0-D3DBA8874CEA}"/>
                  </a:ext>
                </a:extLst>
              </p:cNvPr>
              <p:cNvSpPr/>
              <p:nvPr/>
            </p:nvSpPr>
            <p:spPr>
              <a:xfrm>
                <a:off x="3794534" y="5185482"/>
                <a:ext cx="1331994" cy="488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58DAA04C-324E-470C-8DF0-D3DBA8874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534" y="5185482"/>
                <a:ext cx="1331994" cy="48840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58E9873-726C-4A7A-9C2A-1CBD9DB1540E}"/>
                  </a:ext>
                </a:extLst>
              </p:cNvPr>
              <p:cNvSpPr/>
              <p:nvPr/>
            </p:nvSpPr>
            <p:spPr>
              <a:xfrm>
                <a:off x="10370294" y="2714354"/>
                <a:ext cx="1630873" cy="1596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endParaRPr lang="pt-PT" sz="14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58E9873-726C-4A7A-9C2A-1CBD9DB15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0294" y="2714354"/>
                <a:ext cx="1630873" cy="159607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2DBBE9B9-A57E-41BA-B882-33C77C7C684A}"/>
                  </a:ext>
                </a:extLst>
              </p:cNvPr>
              <p:cNvSpPr/>
              <p:nvPr/>
            </p:nvSpPr>
            <p:spPr>
              <a:xfrm>
                <a:off x="10416251" y="4534871"/>
                <a:ext cx="1567861" cy="1594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1400" dirty="0">
                  <a:solidFill>
                    <a:srgbClr val="0C2B8E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2DBBE9B9-A57E-41BA-B882-33C77C7C6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251" y="4534871"/>
                <a:ext cx="1567861" cy="159466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947612BB-9CC9-47AB-990D-BBAD83F105D6}"/>
                  </a:ext>
                </a:extLst>
              </p:cNvPr>
              <p:cNvSpPr/>
              <p:nvPr/>
            </p:nvSpPr>
            <p:spPr>
              <a:xfrm>
                <a:off x="4138035" y="4657399"/>
                <a:ext cx="5778444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947612BB-9CC9-47AB-990D-BBAD83F10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035" y="4657399"/>
                <a:ext cx="5778444" cy="49122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336FD45A-9005-44BE-874E-6F5D3E080710}"/>
              </a:ext>
            </a:extLst>
          </p:cNvPr>
          <p:cNvSpPr/>
          <p:nvPr/>
        </p:nvSpPr>
        <p:spPr>
          <a:xfrm>
            <a:off x="7541395" y="4947530"/>
            <a:ext cx="281535" cy="20109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179599BB-E6F8-452E-820D-EF31B728ADFB}"/>
              </a:ext>
            </a:extLst>
          </p:cNvPr>
          <p:cNvSpPr/>
          <p:nvPr/>
        </p:nvSpPr>
        <p:spPr>
          <a:xfrm>
            <a:off x="10594820" y="4327616"/>
            <a:ext cx="1435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b="1" dirty="0">
                <a:solidFill>
                  <a:srgbClr val="C00000"/>
                </a:solidFill>
              </a:rPr>
              <a:t>Use properties!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BD2DC13-10D0-44C5-8B47-BA8A9CC75E4F}"/>
              </a:ext>
            </a:extLst>
          </p:cNvPr>
          <p:cNvSpPr/>
          <p:nvPr/>
        </p:nvSpPr>
        <p:spPr>
          <a:xfrm>
            <a:off x="8874408" y="4903011"/>
            <a:ext cx="804603" cy="28247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Conexão reta unidirecional 32">
            <a:extLst>
              <a:ext uri="{FF2B5EF4-FFF2-40B4-BE49-F238E27FC236}">
                <a16:creationId xmlns:a16="http://schemas.microsoft.com/office/drawing/2014/main" id="{23C806A2-89B3-47AC-BD85-2DD5B48FE32E}"/>
              </a:ext>
            </a:extLst>
          </p:cNvPr>
          <p:cNvCxnSpPr/>
          <p:nvPr/>
        </p:nvCxnSpPr>
        <p:spPr>
          <a:xfrm>
            <a:off x="7822931" y="5185482"/>
            <a:ext cx="0" cy="2087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E28A3D7F-F063-4118-BA64-E4D0530B12C9}"/>
                  </a:ext>
                </a:extLst>
              </p:cNvPr>
              <p:cNvSpPr/>
              <p:nvPr/>
            </p:nvSpPr>
            <p:spPr>
              <a:xfrm>
                <a:off x="7574962" y="5320048"/>
                <a:ext cx="58977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E28A3D7F-F063-4118-BA64-E4D0530B1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962" y="5320048"/>
                <a:ext cx="589777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9218F77D-977E-4A27-8426-32E5E1CC0323}"/>
                  </a:ext>
                </a:extLst>
              </p:cNvPr>
              <p:cNvSpPr/>
              <p:nvPr/>
            </p:nvSpPr>
            <p:spPr>
              <a:xfrm>
                <a:off x="9299979" y="5321839"/>
                <a:ext cx="4935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9218F77D-977E-4A27-8426-32E5E1CC0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979" y="5321839"/>
                <a:ext cx="493597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exão reta unidirecional 63">
            <a:extLst>
              <a:ext uri="{FF2B5EF4-FFF2-40B4-BE49-F238E27FC236}">
                <a16:creationId xmlns:a16="http://schemas.microsoft.com/office/drawing/2014/main" id="{193EFBAF-D59A-4735-98CF-353BCC3878B5}"/>
              </a:ext>
            </a:extLst>
          </p:cNvPr>
          <p:cNvCxnSpPr/>
          <p:nvPr/>
        </p:nvCxnSpPr>
        <p:spPr>
          <a:xfrm>
            <a:off x="9492629" y="5177109"/>
            <a:ext cx="0" cy="2087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1645D14D-33AA-41FC-AF18-12AF86AFF53A}"/>
              </a:ext>
            </a:extLst>
          </p:cNvPr>
          <p:cNvSpPr/>
          <p:nvPr/>
        </p:nvSpPr>
        <p:spPr>
          <a:xfrm>
            <a:off x="10396884" y="4039245"/>
            <a:ext cx="804603" cy="27351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D7ADEF8-8834-41E0-B038-9AA46C7B5935}"/>
                  </a:ext>
                </a:extLst>
              </p:cNvPr>
              <p:cNvSpPr/>
              <p:nvPr/>
            </p:nvSpPr>
            <p:spPr>
              <a:xfrm>
                <a:off x="6650477" y="5203958"/>
                <a:ext cx="1630873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pt-PT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D7ADEF8-8834-41E0-B038-9AA46C7B5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477" y="5203958"/>
                <a:ext cx="1630873" cy="53995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81023C64-73AB-4C4C-9370-45F084F01139}"/>
                  </a:ext>
                </a:extLst>
              </p:cNvPr>
              <p:cNvSpPr/>
              <p:nvPr/>
            </p:nvSpPr>
            <p:spPr>
              <a:xfrm>
                <a:off x="7149246" y="5792534"/>
                <a:ext cx="379542" cy="553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1" i="1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b="1" i="1" dirty="0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b="1" i="1" dirty="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dirty="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dirty="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1100" b="1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81023C64-73AB-4C4C-9370-45F084F01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246" y="5792534"/>
                <a:ext cx="379542" cy="55342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>
            <a:extLst>
              <a:ext uri="{FF2B5EF4-FFF2-40B4-BE49-F238E27FC236}">
                <a16:creationId xmlns:a16="http://schemas.microsoft.com/office/drawing/2014/main" id="{235B2DBA-3CD6-4BE0-9319-5C52021FC441}"/>
              </a:ext>
            </a:extLst>
          </p:cNvPr>
          <p:cNvSpPr/>
          <p:nvPr/>
        </p:nvSpPr>
        <p:spPr>
          <a:xfrm>
            <a:off x="10470351" y="5257481"/>
            <a:ext cx="936122" cy="30927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01E7083-9F24-44F2-812C-647491545AE0}"/>
              </a:ext>
            </a:extLst>
          </p:cNvPr>
          <p:cNvSpPr/>
          <p:nvPr/>
        </p:nvSpPr>
        <p:spPr>
          <a:xfrm>
            <a:off x="7827652" y="4917386"/>
            <a:ext cx="281536" cy="237952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8FC19E7-7991-4FF5-A152-6D3D9682677A}"/>
              </a:ext>
            </a:extLst>
          </p:cNvPr>
          <p:cNvSpPr/>
          <p:nvPr/>
        </p:nvSpPr>
        <p:spPr>
          <a:xfrm>
            <a:off x="7827820" y="4668417"/>
            <a:ext cx="281536" cy="237952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1" name="Conexão reta unidirecional 70">
            <a:extLst>
              <a:ext uri="{FF2B5EF4-FFF2-40B4-BE49-F238E27FC236}">
                <a16:creationId xmlns:a16="http://schemas.microsoft.com/office/drawing/2014/main" id="{7EABC5A2-587C-4E0F-B98C-B593F1A9912F}"/>
              </a:ext>
            </a:extLst>
          </p:cNvPr>
          <p:cNvCxnSpPr>
            <a:cxnSpLocks/>
          </p:cNvCxnSpPr>
          <p:nvPr/>
        </p:nvCxnSpPr>
        <p:spPr>
          <a:xfrm flipV="1">
            <a:off x="7794465" y="4473721"/>
            <a:ext cx="0" cy="2087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B3ABB17E-441E-4234-BC12-A0857C3BE1E1}"/>
                  </a:ext>
                </a:extLst>
              </p:cNvPr>
              <p:cNvSpPr/>
              <p:nvPr/>
            </p:nvSpPr>
            <p:spPr>
              <a:xfrm>
                <a:off x="7505602" y="4116356"/>
                <a:ext cx="594001" cy="400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2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B3ABB17E-441E-4234-BC12-A0857C3BE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602" y="4116356"/>
                <a:ext cx="594001" cy="400302"/>
              </a:xfrm>
              <a:prstGeom prst="rect">
                <a:avLst/>
              </a:prstGeom>
              <a:blipFill>
                <a:blip r:embed="rId2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E874066B-A6D7-4DD2-B712-6AD797D6875F}"/>
                  </a:ext>
                </a:extLst>
              </p:cNvPr>
              <p:cNvSpPr/>
              <p:nvPr/>
            </p:nvSpPr>
            <p:spPr>
              <a:xfrm>
                <a:off x="6670709" y="4133803"/>
                <a:ext cx="1630873" cy="374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pt-PT" sz="11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pt-PT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E874066B-A6D7-4DD2-B712-6AD797D68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09" y="4133803"/>
                <a:ext cx="1630873" cy="37459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Fluxograma: Conexão Exterior à Página 74">
            <a:extLst>
              <a:ext uri="{FF2B5EF4-FFF2-40B4-BE49-F238E27FC236}">
                <a16:creationId xmlns:a16="http://schemas.microsoft.com/office/drawing/2014/main" id="{AF4A5645-F603-4B71-9493-F794B0D8C0EF}"/>
              </a:ext>
            </a:extLst>
          </p:cNvPr>
          <p:cNvSpPr/>
          <p:nvPr/>
        </p:nvSpPr>
        <p:spPr>
          <a:xfrm flipV="1">
            <a:off x="6661401" y="3944679"/>
            <a:ext cx="1402118" cy="583680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DF47A756-248C-4C62-8225-B8D724863904}"/>
                  </a:ext>
                </a:extLst>
              </p:cNvPr>
              <p:cNvSpPr/>
              <p:nvPr/>
            </p:nvSpPr>
            <p:spPr>
              <a:xfrm>
                <a:off x="7177634" y="3544818"/>
                <a:ext cx="419571" cy="374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b="1" i="1" dirty="0" smtClean="0">
                            <a:solidFill>
                              <a:srgbClr val="29A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100" b="1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1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DF47A756-248C-4C62-8225-B8D724863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634" y="3544818"/>
                <a:ext cx="419571" cy="37459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Fluxograma: Conexão Exterior à Página 76">
            <a:extLst>
              <a:ext uri="{FF2B5EF4-FFF2-40B4-BE49-F238E27FC236}">
                <a16:creationId xmlns:a16="http://schemas.microsoft.com/office/drawing/2014/main" id="{47748FF5-CD51-4524-839D-97F0497F0AA9}"/>
              </a:ext>
            </a:extLst>
          </p:cNvPr>
          <p:cNvSpPr/>
          <p:nvPr/>
        </p:nvSpPr>
        <p:spPr>
          <a:xfrm flipH="1">
            <a:off x="6686361" y="5239993"/>
            <a:ext cx="1402118" cy="563099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9E33F9A-45CD-433C-BB07-061CB8F23D13}"/>
                  </a:ext>
                </a:extLst>
              </p:cNvPr>
              <p:cNvSpPr/>
              <p:nvPr/>
            </p:nvSpPr>
            <p:spPr>
              <a:xfrm>
                <a:off x="8046632" y="4019576"/>
                <a:ext cx="2291368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spc="-150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spc="-150" dirty="0"/>
                  <a:t>+</a:t>
                </a:r>
                <a:r>
                  <a:rPr lang="en-GB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spc="-150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100" spc="-150" dirty="0"/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9E33F9A-45CD-433C-BB07-061CB8F23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632" y="4019576"/>
                <a:ext cx="2291368" cy="53995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62E41126-1E11-4BFB-9FC0-EA4521763B10}"/>
                  </a:ext>
                </a:extLst>
              </p:cNvPr>
              <p:cNvSpPr/>
              <p:nvPr/>
            </p:nvSpPr>
            <p:spPr>
              <a:xfrm>
                <a:off x="8031771" y="5215760"/>
                <a:ext cx="1630873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pt-PT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62E41126-1E11-4BFB-9FC0-EA4521763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771" y="5215760"/>
                <a:ext cx="1630873" cy="53995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Fluxograma: Conexão Exterior à Página 79">
            <a:extLst>
              <a:ext uri="{FF2B5EF4-FFF2-40B4-BE49-F238E27FC236}">
                <a16:creationId xmlns:a16="http://schemas.microsoft.com/office/drawing/2014/main" id="{ACC6B5E4-66B7-4EFA-AD47-D4B1013EAD82}"/>
              </a:ext>
            </a:extLst>
          </p:cNvPr>
          <p:cNvSpPr/>
          <p:nvPr/>
        </p:nvSpPr>
        <p:spPr>
          <a:xfrm flipH="1">
            <a:off x="8113978" y="5241246"/>
            <a:ext cx="1630873" cy="563099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21E43994-2241-4EE9-8452-D858D98E0D1F}"/>
                  </a:ext>
                </a:extLst>
              </p:cNvPr>
              <p:cNvSpPr/>
              <p:nvPr/>
            </p:nvSpPr>
            <p:spPr>
              <a:xfrm>
                <a:off x="8151445" y="5787275"/>
                <a:ext cx="2405096" cy="554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pc="-300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 spc="-300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100" i="1" spc="-300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100" b="1" i="1" spc="-300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b="1" i="1" spc="-30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pt-PT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21E43994-2241-4EE9-8452-D858D98E0D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445" y="5787275"/>
                <a:ext cx="2405096" cy="55457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Fluxograma: Conexão Exterior à Página 81">
            <a:extLst>
              <a:ext uri="{FF2B5EF4-FFF2-40B4-BE49-F238E27FC236}">
                <a16:creationId xmlns:a16="http://schemas.microsoft.com/office/drawing/2014/main" id="{5375D077-5F19-4393-B562-72D8D1263572}"/>
              </a:ext>
            </a:extLst>
          </p:cNvPr>
          <p:cNvSpPr/>
          <p:nvPr/>
        </p:nvSpPr>
        <p:spPr>
          <a:xfrm flipV="1">
            <a:off x="8113820" y="3945845"/>
            <a:ext cx="2114250" cy="583681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50031E25-3FC2-452F-BB83-E4E4BD53F34D}"/>
                  </a:ext>
                </a:extLst>
              </p:cNvPr>
              <p:cNvSpPr/>
              <p:nvPr/>
            </p:nvSpPr>
            <p:spPr>
              <a:xfrm>
                <a:off x="8211946" y="3550495"/>
                <a:ext cx="2098079" cy="378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pc="-300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100" i="1" spc="-300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100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100" b="1" i="1" spc="-300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b="1" i="1" spc="-150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50031E25-3FC2-452F-BB83-E4E4BD53F3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946" y="3550495"/>
                <a:ext cx="2098079" cy="37805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Conexão reta 83">
            <a:extLst>
              <a:ext uri="{FF2B5EF4-FFF2-40B4-BE49-F238E27FC236}">
                <a16:creationId xmlns:a16="http://schemas.microsoft.com/office/drawing/2014/main" id="{5E529F8C-C7EA-4B4D-87E1-4721DAA975BE}"/>
              </a:ext>
            </a:extLst>
          </p:cNvPr>
          <p:cNvCxnSpPr>
            <a:cxnSpLocks/>
          </p:cNvCxnSpPr>
          <p:nvPr/>
        </p:nvCxnSpPr>
        <p:spPr>
          <a:xfrm>
            <a:off x="10338000" y="2574816"/>
            <a:ext cx="0" cy="3767034"/>
          </a:xfrm>
          <a:prstGeom prst="line">
            <a:avLst/>
          </a:prstGeom>
          <a:ln w="9525">
            <a:solidFill>
              <a:srgbClr val="29A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31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  <p:bldP spid="86" grpId="0" animBg="1"/>
      <p:bldP spid="86" grpId="1" animBg="1"/>
      <p:bldP spid="44" grpId="0" animBg="1"/>
      <p:bldP spid="46" grpId="0"/>
      <p:bldP spid="47" grpId="0"/>
      <p:bldP spid="50" grpId="0"/>
      <p:bldP spid="51" grpId="0"/>
      <p:bldP spid="52" grpId="0"/>
      <p:bldP spid="30" grpId="0" animBg="1"/>
      <p:bldP spid="60" grpId="0"/>
      <p:bldP spid="61" grpId="0" animBg="1"/>
      <p:bldP spid="62" grpId="0"/>
      <p:bldP spid="63" grpId="0"/>
      <p:bldP spid="65" grpId="0" animBg="1"/>
      <p:bldP spid="66" grpId="0"/>
      <p:bldP spid="67" grpId="0"/>
      <p:bldP spid="68" grpId="0" animBg="1"/>
      <p:bldP spid="69" grpId="0" animBg="1"/>
      <p:bldP spid="70" grpId="0" animBg="1"/>
      <p:bldP spid="72" grpId="0"/>
      <p:bldP spid="73" grpId="0"/>
      <p:bldP spid="75" grpId="0" animBg="1"/>
      <p:bldP spid="76" grpId="0"/>
      <p:bldP spid="77" grpId="0" animBg="1"/>
      <p:bldP spid="78" grpId="0"/>
      <p:bldP spid="79" grpId="0"/>
      <p:bldP spid="80" grpId="0" animBg="1"/>
      <p:bldP spid="81" grpId="0"/>
      <p:bldP spid="82" grpId="0" animBg="1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45ADB3B8-3828-437B-9926-E3123DAA5A95}"/>
              </a:ext>
            </a:extLst>
          </p:cNvPr>
          <p:cNvSpPr/>
          <p:nvPr/>
        </p:nvSpPr>
        <p:spPr>
          <a:xfrm>
            <a:off x="2041574" y="2463449"/>
            <a:ext cx="99425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: Cantos Arredondados 39">
            <a:hlinkClick r:id="rId5" action="ppaction://hlinksldjump"/>
            <a:extLst>
              <a:ext uri="{FF2B5EF4-FFF2-40B4-BE49-F238E27FC236}">
                <a16:creationId xmlns:a16="http://schemas.microsoft.com/office/drawing/2014/main" id="{BB826678-5728-4664-8AA0-40F1B156271B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8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EFB0CADF-6D0B-415D-A66F-226413FAC2E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t-EE" b="1" dirty="0">
                <a:solidFill>
                  <a:schemeClr val="tx1"/>
                </a:solidFill>
              </a:rPr>
              <a:t>Plokk-maatriksite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331538E5-7355-4377-9936-07C047E4D43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Plokk-maatriks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6249F251-1D08-4291-BA67-4E22CBFF016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Plokkide liitmine korrutamine skalaariga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F4060DD6-6470-4907-9E8F-7EA0EC6D6B0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Plokk-maatriksi </a:t>
            </a:r>
            <a:r>
              <a:rPr lang="et-EE" b="1" dirty="0" err="1">
                <a:solidFill>
                  <a:schemeClr val="tx1"/>
                </a:solidFill>
              </a:rPr>
              <a:t>transponeeri-mine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269617"/>
            <a:ext cx="9954991" cy="1961490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/>
              <p:nvPr/>
            </p:nvSpPr>
            <p:spPr>
              <a:xfrm>
                <a:off x="2168696" y="89792"/>
                <a:ext cx="9675848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Plokkmaartikseid saab korrutada tavalise "rea-veerg" reegli järgi, mõeldes plokkmaatriksi elemente (plokke) </a:t>
                </a:r>
                <a:r>
                  <a:rPr lang="et-EE" sz="2400" u="sng" dirty="0">
                    <a:solidFill>
                      <a:sysClr val="windowText" lastClr="000000"/>
                    </a:solidFill>
                  </a:rPr>
                  <a:t>skalaaridena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, eeldusel, et korrutise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 leidmisel "plokkveergude" arv maatriksis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 on võrdne "plokkridade„ arvuga maatriksis</a:t>
                </a:r>
                <a:r>
                  <a:rPr lang="pt-PT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96" y="89792"/>
                <a:ext cx="9675848" cy="2308324"/>
              </a:xfrm>
              <a:prstGeom prst="rect">
                <a:avLst/>
              </a:prstGeom>
              <a:blipFill>
                <a:blip r:embed="rId10"/>
                <a:stretch>
                  <a:fillRect l="-1008" r="-945" b="-291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168696" y="258300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/>
              <p:nvPr/>
            </p:nvSpPr>
            <p:spPr>
              <a:xfrm>
                <a:off x="3438595" y="2623499"/>
                <a:ext cx="319021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dirty="0">
                    <a:solidFill>
                      <a:sysClr val="windowText" lastClr="000000"/>
                    </a:solidFill>
                  </a:rPr>
                  <a:t>On antud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maatriks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et-EE" dirty="0">
                    <a:solidFill>
                      <a:sysClr val="windowText" lastClr="000000"/>
                    </a:solidFill>
                  </a:rPr>
                  <a:t>) ja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maatriks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t-EE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r>
                      <a:rPr lang="et-EE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t-EE" dirty="0">
                    <a:solidFill>
                      <a:sysClr val="windowText" lastClr="000000"/>
                    </a:solidFill>
                  </a:rPr>
                  <a:t>.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Leida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t-EE" dirty="0">
                    <a:solidFill>
                      <a:sysClr val="windowText" lastClr="000000"/>
                    </a:solidFill>
                  </a:rPr>
                  <a:t>, kasutades plokkmaatriksite korrutamist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95" y="2623499"/>
                <a:ext cx="3190219" cy="1200329"/>
              </a:xfrm>
              <a:prstGeom prst="rect">
                <a:avLst/>
              </a:prstGeom>
              <a:blipFill>
                <a:blip r:embed="rId12"/>
                <a:stretch>
                  <a:fillRect l="-1530" t="-2538" r="-1721" b="-710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>
            <a:extLst>
              <a:ext uri="{FF2B5EF4-FFF2-40B4-BE49-F238E27FC236}">
                <a16:creationId xmlns:a16="http://schemas.microsoft.com/office/drawing/2014/main" id="{982123BB-B651-42DE-9394-84B8FD32FF4E}"/>
              </a:ext>
            </a:extLst>
          </p:cNvPr>
          <p:cNvCxnSpPr>
            <a:cxnSpLocks/>
          </p:cNvCxnSpPr>
          <p:nvPr/>
        </p:nvCxnSpPr>
        <p:spPr>
          <a:xfrm>
            <a:off x="2920378" y="4116356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54">
            <a:extLst>
              <a:ext uri="{FF2B5EF4-FFF2-40B4-BE49-F238E27FC236}">
                <a16:creationId xmlns:a16="http://schemas.microsoft.com/office/drawing/2014/main" id="{F2412AA2-3BC4-4E9D-A7BA-6AD8516CD544}"/>
              </a:ext>
            </a:extLst>
          </p:cNvPr>
          <p:cNvCxnSpPr>
            <a:cxnSpLocks/>
          </p:cNvCxnSpPr>
          <p:nvPr/>
        </p:nvCxnSpPr>
        <p:spPr>
          <a:xfrm>
            <a:off x="3089930" y="4947531"/>
            <a:ext cx="0" cy="97200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E8F91455-BBB4-4A05-8AC3-BC7E0B620D6A}"/>
                  </a:ext>
                </a:extLst>
              </p:cNvPr>
              <p:cNvSpPr/>
              <p:nvPr/>
            </p:nvSpPr>
            <p:spPr>
              <a:xfrm>
                <a:off x="4401192" y="3979308"/>
                <a:ext cx="1331994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E8F91455-BBB4-4A05-8AC3-BC7E0B620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192" y="3979308"/>
                <a:ext cx="1331994" cy="4912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58DAA04C-324E-470C-8DF0-D3DBA8874CEA}"/>
                  </a:ext>
                </a:extLst>
              </p:cNvPr>
              <p:cNvSpPr/>
              <p:nvPr/>
            </p:nvSpPr>
            <p:spPr>
              <a:xfrm>
                <a:off x="3794534" y="5185482"/>
                <a:ext cx="1331994" cy="488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58DAA04C-324E-470C-8DF0-D3DBA8874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534" y="5185482"/>
                <a:ext cx="1331994" cy="48840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947612BB-9CC9-47AB-990D-BBAD83F105D6}"/>
                  </a:ext>
                </a:extLst>
              </p:cNvPr>
              <p:cNvSpPr/>
              <p:nvPr/>
            </p:nvSpPr>
            <p:spPr>
              <a:xfrm>
                <a:off x="4138035" y="4657399"/>
                <a:ext cx="5778444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947612BB-9CC9-47AB-990D-BBAD83F10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035" y="4657399"/>
                <a:ext cx="5778444" cy="49122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E28A3D7F-F063-4118-BA64-E4D0530B12C9}"/>
                  </a:ext>
                </a:extLst>
              </p:cNvPr>
              <p:cNvSpPr/>
              <p:nvPr/>
            </p:nvSpPr>
            <p:spPr>
              <a:xfrm>
                <a:off x="7574962" y="5320048"/>
                <a:ext cx="58977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E28A3D7F-F063-4118-BA64-E4D0530B1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962" y="5320048"/>
                <a:ext cx="589777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9218F77D-977E-4A27-8426-32E5E1CC0323}"/>
                  </a:ext>
                </a:extLst>
              </p:cNvPr>
              <p:cNvSpPr/>
              <p:nvPr/>
            </p:nvSpPr>
            <p:spPr>
              <a:xfrm>
                <a:off x="9299979" y="5321839"/>
                <a:ext cx="4935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9218F77D-977E-4A27-8426-32E5E1CC0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979" y="5321839"/>
                <a:ext cx="493597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D7ADEF8-8834-41E0-B038-9AA46C7B5935}"/>
                  </a:ext>
                </a:extLst>
              </p:cNvPr>
              <p:cNvSpPr/>
              <p:nvPr/>
            </p:nvSpPr>
            <p:spPr>
              <a:xfrm>
                <a:off x="6650477" y="5203958"/>
                <a:ext cx="1630873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pt-PT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D7ADEF8-8834-41E0-B038-9AA46C7B5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477" y="5203958"/>
                <a:ext cx="1630873" cy="53995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81023C64-73AB-4C4C-9370-45F084F01139}"/>
                  </a:ext>
                </a:extLst>
              </p:cNvPr>
              <p:cNvSpPr/>
              <p:nvPr/>
            </p:nvSpPr>
            <p:spPr>
              <a:xfrm>
                <a:off x="7149246" y="5792534"/>
                <a:ext cx="379542" cy="553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1" i="1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b="1" i="1" dirty="0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b="1" i="1" dirty="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dirty="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dirty="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1100" b="1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81023C64-73AB-4C4C-9370-45F084F01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246" y="5792534"/>
                <a:ext cx="379542" cy="55342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B3ABB17E-441E-4234-BC12-A0857C3BE1E1}"/>
                  </a:ext>
                </a:extLst>
              </p:cNvPr>
              <p:cNvSpPr/>
              <p:nvPr/>
            </p:nvSpPr>
            <p:spPr>
              <a:xfrm>
                <a:off x="7505602" y="4116356"/>
                <a:ext cx="594001" cy="400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2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B3ABB17E-441E-4234-BC12-A0857C3BE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602" y="4116356"/>
                <a:ext cx="594001" cy="400302"/>
              </a:xfrm>
              <a:prstGeom prst="rect">
                <a:avLst/>
              </a:prstGeom>
              <a:blipFill>
                <a:blip r:embed="rId2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E874066B-A6D7-4DD2-B712-6AD797D6875F}"/>
                  </a:ext>
                </a:extLst>
              </p:cNvPr>
              <p:cNvSpPr/>
              <p:nvPr/>
            </p:nvSpPr>
            <p:spPr>
              <a:xfrm>
                <a:off x="6670709" y="4133803"/>
                <a:ext cx="1630873" cy="374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pt-PT" sz="11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pt-PT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E874066B-A6D7-4DD2-B712-6AD797D68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09" y="4133803"/>
                <a:ext cx="1630873" cy="3745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Fluxograma: Conexão Exterior à Página 74">
            <a:extLst>
              <a:ext uri="{FF2B5EF4-FFF2-40B4-BE49-F238E27FC236}">
                <a16:creationId xmlns:a16="http://schemas.microsoft.com/office/drawing/2014/main" id="{AF4A5645-F603-4B71-9493-F794B0D8C0EF}"/>
              </a:ext>
            </a:extLst>
          </p:cNvPr>
          <p:cNvSpPr/>
          <p:nvPr/>
        </p:nvSpPr>
        <p:spPr>
          <a:xfrm flipV="1">
            <a:off x="6661401" y="3944679"/>
            <a:ext cx="1402118" cy="583680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DF47A756-248C-4C62-8225-B8D724863904}"/>
                  </a:ext>
                </a:extLst>
              </p:cNvPr>
              <p:cNvSpPr/>
              <p:nvPr/>
            </p:nvSpPr>
            <p:spPr>
              <a:xfrm>
                <a:off x="7177634" y="3544818"/>
                <a:ext cx="419571" cy="374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b="1" i="1" dirty="0" smtClean="0">
                            <a:solidFill>
                              <a:srgbClr val="29A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100" b="1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1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DF47A756-248C-4C62-8225-B8D724863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634" y="3544818"/>
                <a:ext cx="419571" cy="37459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Fluxograma: Conexão Exterior à Página 76">
            <a:extLst>
              <a:ext uri="{FF2B5EF4-FFF2-40B4-BE49-F238E27FC236}">
                <a16:creationId xmlns:a16="http://schemas.microsoft.com/office/drawing/2014/main" id="{47748FF5-CD51-4524-839D-97F0497F0AA9}"/>
              </a:ext>
            </a:extLst>
          </p:cNvPr>
          <p:cNvSpPr/>
          <p:nvPr/>
        </p:nvSpPr>
        <p:spPr>
          <a:xfrm flipH="1">
            <a:off x="6686361" y="5239993"/>
            <a:ext cx="1402118" cy="563099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9E33F9A-45CD-433C-BB07-061CB8F23D13}"/>
                  </a:ext>
                </a:extLst>
              </p:cNvPr>
              <p:cNvSpPr/>
              <p:nvPr/>
            </p:nvSpPr>
            <p:spPr>
              <a:xfrm>
                <a:off x="8046632" y="4019576"/>
                <a:ext cx="2291368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spc="-150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spc="-150" dirty="0"/>
                  <a:t>+</a:t>
                </a:r>
                <a:r>
                  <a:rPr lang="en-GB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spc="-150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100" spc="-150" dirty="0"/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9E33F9A-45CD-433C-BB07-061CB8F23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632" y="4019576"/>
                <a:ext cx="2291368" cy="53995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62E41126-1E11-4BFB-9FC0-EA4521763B10}"/>
                  </a:ext>
                </a:extLst>
              </p:cNvPr>
              <p:cNvSpPr/>
              <p:nvPr/>
            </p:nvSpPr>
            <p:spPr>
              <a:xfrm>
                <a:off x="8031771" y="5215760"/>
                <a:ext cx="1630873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pt-PT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62E41126-1E11-4BFB-9FC0-EA4521763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771" y="5215760"/>
                <a:ext cx="1630873" cy="53995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Fluxograma: Conexão Exterior à Página 79">
            <a:extLst>
              <a:ext uri="{FF2B5EF4-FFF2-40B4-BE49-F238E27FC236}">
                <a16:creationId xmlns:a16="http://schemas.microsoft.com/office/drawing/2014/main" id="{ACC6B5E4-66B7-4EFA-AD47-D4B1013EAD82}"/>
              </a:ext>
            </a:extLst>
          </p:cNvPr>
          <p:cNvSpPr/>
          <p:nvPr/>
        </p:nvSpPr>
        <p:spPr>
          <a:xfrm flipH="1">
            <a:off x="8113978" y="5241246"/>
            <a:ext cx="1630873" cy="563099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21E43994-2241-4EE9-8452-D858D98E0D1F}"/>
                  </a:ext>
                </a:extLst>
              </p:cNvPr>
              <p:cNvSpPr/>
              <p:nvPr/>
            </p:nvSpPr>
            <p:spPr>
              <a:xfrm>
                <a:off x="8151445" y="5787275"/>
                <a:ext cx="2405096" cy="554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pc="-300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 spc="-300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100" i="1" spc="-300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100" b="1" i="1" spc="-300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b="1" i="1" spc="-30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pt-PT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21E43994-2241-4EE9-8452-D858D98E0D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445" y="5787275"/>
                <a:ext cx="2405096" cy="55457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Fluxograma: Conexão Exterior à Página 81">
            <a:extLst>
              <a:ext uri="{FF2B5EF4-FFF2-40B4-BE49-F238E27FC236}">
                <a16:creationId xmlns:a16="http://schemas.microsoft.com/office/drawing/2014/main" id="{5375D077-5F19-4393-B562-72D8D1263572}"/>
              </a:ext>
            </a:extLst>
          </p:cNvPr>
          <p:cNvSpPr/>
          <p:nvPr/>
        </p:nvSpPr>
        <p:spPr>
          <a:xfrm flipV="1">
            <a:off x="8113820" y="3945845"/>
            <a:ext cx="2114250" cy="583681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50031E25-3FC2-452F-BB83-E4E4BD53F34D}"/>
                  </a:ext>
                </a:extLst>
              </p:cNvPr>
              <p:cNvSpPr/>
              <p:nvPr/>
            </p:nvSpPr>
            <p:spPr>
              <a:xfrm>
                <a:off x="8211946" y="3550495"/>
                <a:ext cx="2043119" cy="378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pc="-300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100" i="1" spc="-300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100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100" b="1" i="1" spc="-300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b="1" i="1" spc="-150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50031E25-3FC2-452F-BB83-E4E4BD53F3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946" y="3550495"/>
                <a:ext cx="2043119" cy="37805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tângulo 56">
            <a:extLst>
              <a:ext uri="{FF2B5EF4-FFF2-40B4-BE49-F238E27FC236}">
                <a16:creationId xmlns:a16="http://schemas.microsoft.com/office/drawing/2014/main" id="{B586491C-796F-47E6-85B3-9E07BB98F077}"/>
              </a:ext>
            </a:extLst>
          </p:cNvPr>
          <p:cNvSpPr/>
          <p:nvPr/>
        </p:nvSpPr>
        <p:spPr>
          <a:xfrm>
            <a:off x="10421590" y="4109195"/>
            <a:ext cx="1435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1400" b="1" dirty="0">
                <a:solidFill>
                  <a:srgbClr val="29A6FF"/>
                </a:solidFill>
              </a:rPr>
              <a:t>KORRUTIS</a:t>
            </a:r>
            <a:endParaRPr lang="en-GB" sz="1400" b="1" dirty="0">
              <a:solidFill>
                <a:srgbClr val="29A6FF"/>
              </a:solidFill>
            </a:endParaRPr>
          </a:p>
        </p:txBody>
      </p:sp>
      <p:sp>
        <p:nvSpPr>
          <p:cNvPr id="58" name="Seta: Para Baixo 57">
            <a:extLst>
              <a:ext uri="{FF2B5EF4-FFF2-40B4-BE49-F238E27FC236}">
                <a16:creationId xmlns:a16="http://schemas.microsoft.com/office/drawing/2014/main" id="{C69C3294-E568-4D14-AEB3-519A87C3DBD3}"/>
              </a:ext>
            </a:extLst>
          </p:cNvPr>
          <p:cNvSpPr/>
          <p:nvPr/>
        </p:nvSpPr>
        <p:spPr>
          <a:xfrm rot="16200000">
            <a:off x="9817568" y="4752630"/>
            <a:ext cx="267596" cy="305376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BE4CBEE-38E4-492C-AC1E-49E63C29097F}"/>
                  </a:ext>
                </a:extLst>
              </p:cNvPr>
              <p:cNvSpPr/>
              <p:nvPr/>
            </p:nvSpPr>
            <p:spPr>
              <a:xfrm>
                <a:off x="10150515" y="4426953"/>
                <a:ext cx="1588127" cy="968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2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pt-PT" sz="12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2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2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2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2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BE4CBEE-38E4-492C-AC1E-49E63C290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515" y="4426953"/>
                <a:ext cx="1588127" cy="9689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DCC68158-A939-442B-8547-E1356E705D53}"/>
              </a:ext>
            </a:extLst>
          </p:cNvPr>
          <p:cNvCxnSpPr>
            <a:cxnSpLocks/>
          </p:cNvCxnSpPr>
          <p:nvPr/>
        </p:nvCxnSpPr>
        <p:spPr>
          <a:xfrm>
            <a:off x="10721680" y="4829579"/>
            <a:ext cx="853465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xão reta 84">
            <a:extLst>
              <a:ext uri="{FF2B5EF4-FFF2-40B4-BE49-F238E27FC236}">
                <a16:creationId xmlns:a16="http://schemas.microsoft.com/office/drawing/2014/main" id="{4839F425-1BC7-48F6-9492-030A5A02F012}"/>
              </a:ext>
            </a:extLst>
          </p:cNvPr>
          <p:cNvCxnSpPr>
            <a:cxnSpLocks/>
          </p:cNvCxnSpPr>
          <p:nvPr/>
        </p:nvCxnSpPr>
        <p:spPr>
          <a:xfrm>
            <a:off x="11004866" y="4481692"/>
            <a:ext cx="0" cy="82206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41F8B3A-826A-487B-B5C5-C0A9DD5CC99B}"/>
                  </a:ext>
                </a:extLst>
              </p:cNvPr>
              <p:cNvSpPr/>
              <p:nvPr/>
            </p:nvSpPr>
            <p:spPr>
              <a:xfrm>
                <a:off x="10703181" y="4481692"/>
                <a:ext cx="301685" cy="378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t-PT" sz="11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pt-PT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mr>
                        <m:mr>
                          <m:e>
                            <m:r>
                              <a:rPr lang="pt-PT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mr>
                      </m:m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41F8B3A-826A-487B-B5C5-C0A9DD5CC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181" y="4481692"/>
                <a:ext cx="301685" cy="37805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040D67BF-1524-407C-A1DA-CFA45FD27E63}"/>
                  </a:ext>
                </a:extLst>
              </p:cNvPr>
              <p:cNvSpPr/>
              <p:nvPr/>
            </p:nvSpPr>
            <p:spPr>
              <a:xfrm>
                <a:off x="11024962" y="4468373"/>
                <a:ext cx="578147" cy="378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pt-PT" sz="1100" b="1" i="1" spc="-15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pt-PT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pt-PT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mr>
                        <m:mr>
                          <m:e>
                            <m:r>
                              <a:rPr lang="pt-PT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e>
                            <m:r>
                              <a:rPr lang="pt-PT" sz="1100" b="1" i="1" spc="-150" smtClean="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pt-PT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</m:m>
                    </m:oMath>
                  </m:oMathPara>
                </a14:m>
                <a:endParaRPr lang="pt-PT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040D67BF-1524-407C-A1DA-CFA45FD27E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4962" y="4468373"/>
                <a:ext cx="578147" cy="37805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tângulo 86">
                <a:extLst>
                  <a:ext uri="{FF2B5EF4-FFF2-40B4-BE49-F238E27FC236}">
                    <a16:creationId xmlns:a16="http://schemas.microsoft.com/office/drawing/2014/main" id="{DE7F2D01-D7D3-4B2F-A6A6-150A7714EE84}"/>
                  </a:ext>
                </a:extLst>
              </p:cNvPr>
              <p:cNvSpPr/>
              <p:nvPr/>
            </p:nvSpPr>
            <p:spPr>
              <a:xfrm>
                <a:off x="10713532" y="4818535"/>
                <a:ext cx="301899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100" b="1" i="1" dirty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PT" sz="1100" b="1" i="1" dirty="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pt-PT" sz="1100" b="1" i="1" dirty="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pt-PT" sz="1100" b="1" i="1" dirty="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mr>
                      </m:m>
                    </m:oMath>
                  </m:oMathPara>
                </a14:m>
                <a:endParaRPr lang="pt-PT" sz="1100" b="1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7" name="Retângulo 86">
                <a:extLst>
                  <a:ext uri="{FF2B5EF4-FFF2-40B4-BE49-F238E27FC236}">
                    <a16:creationId xmlns:a16="http://schemas.microsoft.com/office/drawing/2014/main" id="{DE7F2D01-D7D3-4B2F-A6A6-150A7714EE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532" y="4818535"/>
                <a:ext cx="301899" cy="53995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8A71828C-A573-489C-97AF-A2247F5E9D6B}"/>
                  </a:ext>
                </a:extLst>
              </p:cNvPr>
              <p:cNvSpPr/>
              <p:nvPr/>
            </p:nvSpPr>
            <p:spPr>
              <a:xfrm>
                <a:off x="10989470" y="4825821"/>
                <a:ext cx="542339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pt-PT" sz="1100" b="1" i="1" spc="-30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mr>
                      </m:m>
                    </m:oMath>
                  </m:oMathPara>
                </a14:m>
                <a:endParaRPr lang="pt-PT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8A71828C-A573-489C-97AF-A2247F5E9D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470" y="4825821"/>
                <a:ext cx="542339" cy="53995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val 88">
            <a:extLst>
              <a:ext uri="{FF2B5EF4-FFF2-40B4-BE49-F238E27FC236}">
                <a16:creationId xmlns:a16="http://schemas.microsoft.com/office/drawing/2014/main" id="{59DEB75B-A0DC-459C-9023-7CE2EBB54A7B}"/>
              </a:ext>
            </a:extLst>
          </p:cNvPr>
          <p:cNvSpPr/>
          <p:nvPr/>
        </p:nvSpPr>
        <p:spPr>
          <a:xfrm>
            <a:off x="7213113" y="3505371"/>
            <a:ext cx="305621" cy="42719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35A58096-4B27-4F3E-9820-E11503D0CDF6}"/>
              </a:ext>
            </a:extLst>
          </p:cNvPr>
          <p:cNvSpPr/>
          <p:nvPr/>
        </p:nvSpPr>
        <p:spPr>
          <a:xfrm>
            <a:off x="7201771" y="5787274"/>
            <a:ext cx="303831" cy="56309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5045AFB1-88CA-4519-A02E-723D51B2EC18}"/>
              </a:ext>
            </a:extLst>
          </p:cNvPr>
          <p:cNvSpPr/>
          <p:nvPr/>
        </p:nvSpPr>
        <p:spPr>
          <a:xfrm>
            <a:off x="9524273" y="3526893"/>
            <a:ext cx="498018" cy="42719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4A17B6F5-EFA5-4F71-8194-60BA98B7FA99}"/>
              </a:ext>
            </a:extLst>
          </p:cNvPr>
          <p:cNvSpPr/>
          <p:nvPr/>
        </p:nvSpPr>
        <p:spPr>
          <a:xfrm>
            <a:off x="9524273" y="5715831"/>
            <a:ext cx="498018" cy="67540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3" name="Conexão reta unidirecional 92">
            <a:extLst>
              <a:ext uri="{FF2B5EF4-FFF2-40B4-BE49-F238E27FC236}">
                <a16:creationId xmlns:a16="http://schemas.microsoft.com/office/drawing/2014/main" id="{261F346E-C244-4059-96A0-190A7F4CAFB0}"/>
              </a:ext>
            </a:extLst>
          </p:cNvPr>
          <p:cNvCxnSpPr>
            <a:cxnSpLocks/>
          </p:cNvCxnSpPr>
          <p:nvPr/>
        </p:nvCxnSpPr>
        <p:spPr>
          <a:xfrm>
            <a:off x="7528788" y="3760151"/>
            <a:ext cx="3174393" cy="8972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xão reta unidirecional 93">
            <a:extLst>
              <a:ext uri="{FF2B5EF4-FFF2-40B4-BE49-F238E27FC236}">
                <a16:creationId xmlns:a16="http://schemas.microsoft.com/office/drawing/2014/main" id="{23CA4DDC-9211-4F87-86D2-874EAA728442}"/>
              </a:ext>
            </a:extLst>
          </p:cNvPr>
          <p:cNvCxnSpPr>
            <a:cxnSpLocks/>
          </p:cNvCxnSpPr>
          <p:nvPr/>
        </p:nvCxnSpPr>
        <p:spPr>
          <a:xfrm flipV="1">
            <a:off x="7528788" y="5039116"/>
            <a:ext cx="3174393" cy="9481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xão reta unidirecional 94">
            <a:extLst>
              <a:ext uri="{FF2B5EF4-FFF2-40B4-BE49-F238E27FC236}">
                <a16:creationId xmlns:a16="http://schemas.microsoft.com/office/drawing/2014/main" id="{B682AFD2-9C6F-485D-A222-AA38E0327A1A}"/>
              </a:ext>
            </a:extLst>
          </p:cNvPr>
          <p:cNvCxnSpPr>
            <a:cxnSpLocks/>
          </p:cNvCxnSpPr>
          <p:nvPr/>
        </p:nvCxnSpPr>
        <p:spPr>
          <a:xfrm>
            <a:off x="10022291" y="3760151"/>
            <a:ext cx="1201718" cy="7215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xão reta unidirecional 95">
            <a:extLst>
              <a:ext uri="{FF2B5EF4-FFF2-40B4-BE49-F238E27FC236}">
                <a16:creationId xmlns:a16="http://schemas.microsoft.com/office/drawing/2014/main" id="{B79A7499-2FB6-47CB-AFFA-16E0F6F23F91}"/>
              </a:ext>
            </a:extLst>
          </p:cNvPr>
          <p:cNvCxnSpPr>
            <a:cxnSpLocks/>
            <a:stCxn id="92" idx="6"/>
          </p:cNvCxnSpPr>
          <p:nvPr/>
        </p:nvCxnSpPr>
        <p:spPr>
          <a:xfrm flipV="1">
            <a:off x="10022291" y="5332205"/>
            <a:ext cx="1272056" cy="7213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DDFCD8C2-67A4-4E87-BF30-E01F444CDE33}"/>
              </a:ext>
            </a:extLst>
          </p:cNvPr>
          <p:cNvSpPr/>
          <p:nvPr/>
        </p:nvSpPr>
        <p:spPr>
          <a:xfrm>
            <a:off x="10210053" y="4416972"/>
            <a:ext cx="1528589" cy="1011621"/>
          </a:xfrm>
          <a:prstGeom prst="roundRect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6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2" grpId="0"/>
      <p:bldP spid="5" grpId="0"/>
      <p:bldP spid="86" grpId="0"/>
      <p:bldP spid="87" grpId="0"/>
      <p:bldP spid="88" grpId="0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203F0D1-081D-49B7-814B-7B0C702DC05D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6D9DE7E-8163-4A4B-AEF8-F8967E46F93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D925C60A-2E31-4D6C-8EAD-83703F95057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5" name="Conexão reta 24">
            <a:extLst>
              <a:ext uri="{FF2B5EF4-FFF2-40B4-BE49-F238E27FC236}">
                <a16:creationId xmlns:a16="http://schemas.microsoft.com/office/drawing/2014/main" id="{58211910-DAEA-4C65-A286-F938C62371E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037880A7-324E-4E05-99DB-2A0EADDB625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: Cantos Arredondados 31">
            <a:hlinkClick r:id="rId6" action="ppaction://hlinksldjump"/>
            <a:extLst>
              <a:ext uri="{FF2B5EF4-FFF2-40B4-BE49-F238E27FC236}">
                <a16:creationId xmlns:a16="http://schemas.microsoft.com/office/drawing/2014/main" id="{3D9E068E-6BF4-41AD-8777-2556348637C4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7B8F371-A5F0-4822-BCB1-672E0CF2D4C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8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14" name="Retângulo: Cantos Arredondados 13">
            <a:hlinkClick r:id="rId7" action="ppaction://hlinksldjump"/>
            <a:extLst>
              <a:ext uri="{FF2B5EF4-FFF2-40B4-BE49-F238E27FC236}">
                <a16:creationId xmlns:a16="http://schemas.microsoft.com/office/drawing/2014/main" id="{B463F179-4CDC-4012-9F3C-31325CC3425E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t-EE" b="1" dirty="0">
                <a:solidFill>
                  <a:schemeClr val="tx1"/>
                </a:solidFill>
              </a:rPr>
              <a:t>Plokk-maatriksite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hlinkClick r:id="rId8" action="ppaction://hlinksldjump"/>
            <a:extLst>
              <a:ext uri="{FF2B5EF4-FFF2-40B4-BE49-F238E27FC236}">
                <a16:creationId xmlns:a16="http://schemas.microsoft.com/office/drawing/2014/main" id="{1E63BEB5-240E-446E-9D8D-F376FD0AB35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Plokk-maatriks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9" action="ppaction://hlinksldjump"/>
            <a:extLst>
              <a:ext uri="{FF2B5EF4-FFF2-40B4-BE49-F238E27FC236}">
                <a16:creationId xmlns:a16="http://schemas.microsoft.com/office/drawing/2014/main" id="{878638FA-F9F9-43A5-A226-729653D1448B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Plokkide liitmine korrutamine skalaariga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10" action="ppaction://hlinksldjump"/>
            <a:extLst>
              <a:ext uri="{FF2B5EF4-FFF2-40B4-BE49-F238E27FC236}">
                <a16:creationId xmlns:a16="http://schemas.microsoft.com/office/drawing/2014/main" id="{7C23A423-B8F9-4A24-AC98-524E6C2A768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Plokk-maatriksi </a:t>
            </a:r>
            <a:r>
              <a:rPr lang="et-EE" b="1" dirty="0" err="1">
                <a:solidFill>
                  <a:schemeClr val="tx1"/>
                </a:solidFill>
              </a:rPr>
              <a:t>transponeeri-mine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24" name="Imagem 23" descr="Uma imagem com edifício&#10;&#10;Descrição gerada automaticamente">
            <a:extLst>
              <a:ext uri="{FF2B5EF4-FFF2-40B4-BE49-F238E27FC236}">
                <a16:creationId xmlns:a16="http://schemas.microsoft.com/office/drawing/2014/main" id="{C4066140-5F47-4299-A0CC-34FD291BB7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4" y="870330"/>
            <a:ext cx="5402428" cy="5117340"/>
          </a:xfrm>
          <a:prstGeom prst="rect">
            <a:avLst/>
          </a:prstGeom>
        </p:spPr>
      </p:pic>
      <p:grpSp>
        <p:nvGrpSpPr>
          <p:cNvPr id="26" name="Agrupar 25">
            <a:extLst>
              <a:ext uri="{FF2B5EF4-FFF2-40B4-BE49-F238E27FC236}">
                <a16:creationId xmlns:a16="http://schemas.microsoft.com/office/drawing/2014/main" id="{F5D2D2C6-0FAD-4C14-8686-E4C3FCF96BFF}"/>
              </a:ext>
            </a:extLst>
          </p:cNvPr>
          <p:cNvGrpSpPr/>
          <p:nvPr/>
        </p:nvGrpSpPr>
        <p:grpSpPr>
          <a:xfrm>
            <a:off x="1964932" y="211253"/>
            <a:ext cx="3903295" cy="1385822"/>
            <a:chOff x="2352922" y="231113"/>
            <a:chExt cx="3284204" cy="1557494"/>
          </a:xfrm>
        </p:grpSpPr>
        <p:sp>
          <p:nvSpPr>
            <p:cNvPr id="27" name="Bolha de Pensamento: Nuvem 26">
              <a:extLst>
                <a:ext uri="{FF2B5EF4-FFF2-40B4-BE49-F238E27FC236}">
                  <a16:creationId xmlns:a16="http://schemas.microsoft.com/office/drawing/2014/main" id="{52E317C5-0A44-4178-B6F8-4E3F681FC5F7}"/>
                </a:ext>
              </a:extLst>
            </p:cNvPr>
            <p:cNvSpPr/>
            <p:nvPr/>
          </p:nvSpPr>
          <p:spPr>
            <a:xfrm>
              <a:off x="2352922" y="231113"/>
              <a:ext cx="3284204" cy="1557494"/>
            </a:xfrm>
            <a:prstGeom prst="cloudCallout">
              <a:avLst>
                <a:gd name="adj1" fmla="val -5339"/>
                <a:gd name="adj2" fmla="val 90919"/>
              </a:avLst>
            </a:prstGeom>
            <a:solidFill>
              <a:srgbClr val="F9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98C535E5-FC92-419D-BACD-4427847A5289}"/>
                </a:ext>
              </a:extLst>
            </p:cNvPr>
            <p:cNvSpPr txBox="1"/>
            <p:nvPr/>
          </p:nvSpPr>
          <p:spPr>
            <a:xfrm rot="21362075">
              <a:off x="2531704" y="542889"/>
              <a:ext cx="2758403" cy="93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Parem</a:t>
              </a:r>
              <a:r>
                <a:rPr lang="et-EE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, kui </a:t>
              </a:r>
              <a:r>
                <a:rPr lang="fi-FI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läheduses</a:t>
              </a:r>
              <a:r>
                <a:rPr lang="et-EE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 on</a:t>
              </a:r>
              <a:r>
                <a:rPr lang="fi-FI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 </a:t>
              </a:r>
              <a:r>
                <a:rPr lang="fi-FI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paberit</a:t>
              </a:r>
              <a:r>
                <a:rPr lang="fi-FI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 ja </a:t>
              </a:r>
              <a:r>
                <a:rPr lang="fi-FI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pastakat</a:t>
              </a:r>
              <a:r>
                <a:rPr lang="fi-FI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!…</a:t>
              </a:r>
              <a:endParaRPr lang="en-GB" sz="2400" dirty="0">
                <a:solidFill>
                  <a:srgbClr val="0C2B8E"/>
                </a:solidFill>
                <a:latin typeface="Freestyle Script" panose="030804020302050B0404" pitchFamily="66" charset="0"/>
              </a:endParaRPr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7BA1CCAD-7CFC-478F-ABC9-F62C4831076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45">
            <a:off x="4993292" y="826319"/>
            <a:ext cx="267903" cy="32736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D77A3E2-C770-4B7F-9B9F-A70163011A5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25" y="2056899"/>
            <a:ext cx="134588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1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203F0D1-081D-49B7-814B-7B0C702DC05D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6D9DE7E-8163-4A4B-AEF8-F8967E46F93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D925C60A-2E31-4D6C-8EAD-83703F95057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5" name="Conexão reta 24">
            <a:extLst>
              <a:ext uri="{FF2B5EF4-FFF2-40B4-BE49-F238E27FC236}">
                <a16:creationId xmlns:a16="http://schemas.microsoft.com/office/drawing/2014/main" id="{58211910-DAEA-4C65-A286-F938C62371E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037880A7-324E-4E05-99DB-2A0EADDB625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: Cantos Arredondados 31">
            <a:hlinkClick r:id="rId6" action="ppaction://hlinksldjump"/>
            <a:extLst>
              <a:ext uri="{FF2B5EF4-FFF2-40B4-BE49-F238E27FC236}">
                <a16:creationId xmlns:a16="http://schemas.microsoft.com/office/drawing/2014/main" id="{3D9E068E-6BF4-41AD-8777-2556348637C4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7B8F371-A5F0-4822-BCB1-672E0CF2D4C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8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14" name="Retângulo: Cantos Arredondados 13">
            <a:hlinkClick r:id="rId7" action="ppaction://hlinksldjump"/>
            <a:extLst>
              <a:ext uri="{FF2B5EF4-FFF2-40B4-BE49-F238E27FC236}">
                <a16:creationId xmlns:a16="http://schemas.microsoft.com/office/drawing/2014/main" id="{B463F179-4CDC-4012-9F3C-31325CC3425E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t-EE" b="1" dirty="0">
                <a:solidFill>
                  <a:schemeClr val="tx1"/>
                </a:solidFill>
              </a:rPr>
              <a:t>Plokk-maatriksite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hlinkClick r:id="rId8" action="ppaction://hlinksldjump"/>
            <a:extLst>
              <a:ext uri="{FF2B5EF4-FFF2-40B4-BE49-F238E27FC236}">
                <a16:creationId xmlns:a16="http://schemas.microsoft.com/office/drawing/2014/main" id="{1E63BEB5-240E-446E-9D8D-F376FD0AB35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Plokk-maatriks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9" action="ppaction://hlinksldjump"/>
            <a:extLst>
              <a:ext uri="{FF2B5EF4-FFF2-40B4-BE49-F238E27FC236}">
                <a16:creationId xmlns:a16="http://schemas.microsoft.com/office/drawing/2014/main" id="{878638FA-F9F9-43A5-A226-729653D1448B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Plokkide liitmine korrutamine skalaariga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10" action="ppaction://hlinksldjump"/>
            <a:extLst>
              <a:ext uri="{FF2B5EF4-FFF2-40B4-BE49-F238E27FC236}">
                <a16:creationId xmlns:a16="http://schemas.microsoft.com/office/drawing/2014/main" id="{7C23A423-B8F9-4A24-AC98-524E6C2A768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Plokk-maatriksi </a:t>
            </a:r>
            <a:r>
              <a:rPr lang="et-EE" b="1" dirty="0" err="1">
                <a:solidFill>
                  <a:schemeClr val="tx1"/>
                </a:solidFill>
              </a:rPr>
              <a:t>transponeeri-mine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4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t-EE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5" name="ISPRING_QUIZ_SHAPE3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6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t-EE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082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308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/>
              <a:t>MEESKONNALT</a:t>
            </a:r>
            <a:endParaRPr lang="en-GB" sz="1600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580" y="1658868"/>
            <a:ext cx="3749065" cy="35503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5212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Looda</a:t>
            </a:r>
            <a:r>
              <a:rPr lang="et-EE" sz="3600" dirty="0"/>
              <a:t>me</a:t>
            </a:r>
            <a:r>
              <a:rPr lang="en-GB" sz="3600" dirty="0"/>
              <a:t>, et </a:t>
            </a:r>
            <a:r>
              <a:rPr lang="et-EE" sz="3600" dirty="0"/>
              <a:t>sulle</a:t>
            </a:r>
            <a:r>
              <a:rPr lang="en-GB" sz="3600" dirty="0"/>
              <a:t> </a:t>
            </a:r>
            <a:r>
              <a:rPr lang="en-GB" sz="3600" dirty="0" err="1"/>
              <a:t>meeldis</a:t>
            </a:r>
            <a:r>
              <a:rPr lang="en-GB" sz="3600"/>
              <a:t>!</a:t>
            </a:r>
            <a:endParaRPr lang="en-GB" sz="3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8</a:t>
            </a:r>
          </a:p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on läbi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3" name="Retângulo: Cantos Arredondados 42">
            <a:hlinkClick r:id="rId8" action="ppaction://hlinksldjump"/>
            <a:extLst>
              <a:ext uri="{FF2B5EF4-FFF2-40B4-BE49-F238E27FC236}">
                <a16:creationId xmlns:a16="http://schemas.microsoft.com/office/drawing/2014/main" id="{7B186728-68FB-4E3D-B290-52D9840674A1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9" action="ppaction://hlinksldjump"/>
            <a:extLst>
              <a:ext uri="{FF2B5EF4-FFF2-40B4-BE49-F238E27FC236}">
                <a16:creationId xmlns:a16="http://schemas.microsoft.com/office/drawing/2014/main" id="{A834110B-A946-4990-99F6-7DC6B2BB5077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t-EE" b="1" dirty="0">
                <a:solidFill>
                  <a:schemeClr val="tx1"/>
                </a:solidFill>
              </a:rPr>
              <a:t>Plokk-maatriksite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10" action="ppaction://hlinksldjump"/>
            <a:extLst>
              <a:ext uri="{FF2B5EF4-FFF2-40B4-BE49-F238E27FC236}">
                <a16:creationId xmlns:a16="http://schemas.microsoft.com/office/drawing/2014/main" id="{5D713554-BD3F-471C-8DA4-11EFB57C9C8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Plokk-maatriks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11" action="ppaction://hlinksldjump"/>
            <a:extLst>
              <a:ext uri="{FF2B5EF4-FFF2-40B4-BE49-F238E27FC236}">
                <a16:creationId xmlns:a16="http://schemas.microsoft.com/office/drawing/2014/main" id="{6CDC59C8-0839-4305-B67E-186905E3424C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Plokkide liitmine korrutamine skalaariga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12" action="ppaction://hlinksldjump"/>
            <a:extLst>
              <a:ext uri="{FF2B5EF4-FFF2-40B4-BE49-F238E27FC236}">
                <a16:creationId xmlns:a16="http://schemas.microsoft.com/office/drawing/2014/main" id="{DCA35A70-D5AA-4473-9F74-AAA1BA468194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Plokk-maatriksi </a:t>
            </a:r>
            <a:r>
              <a:rPr lang="et-EE" b="1" dirty="0" err="1">
                <a:solidFill>
                  <a:schemeClr val="tx1"/>
                </a:solidFill>
              </a:rPr>
              <a:t>transponeeri-mine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12D9157-8531-4AEC-8FAE-E1E17800CA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75" y="1503000"/>
            <a:ext cx="1763077" cy="4572000"/>
          </a:xfrm>
          <a:prstGeom prst="rect">
            <a:avLst/>
          </a:prstGeom>
        </p:spPr>
      </p:pic>
      <p:pic>
        <p:nvPicPr>
          <p:cNvPr id="2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184026" y="1688106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E63DA439-67A6-4F33-AFFF-D0CBA8E2BB63}"/>
              </a:ext>
            </a:extLst>
          </p:cNvPr>
          <p:cNvSpPr/>
          <p:nvPr/>
        </p:nvSpPr>
        <p:spPr>
          <a:xfrm>
            <a:off x="2029125" y="2502040"/>
            <a:ext cx="9954982" cy="4134600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0E9ED32E-11E2-40DC-9706-1889F4DF5021}"/>
              </a:ext>
            </a:extLst>
          </p:cNvPr>
          <p:cNvSpPr/>
          <p:nvPr/>
        </p:nvSpPr>
        <p:spPr>
          <a:xfrm>
            <a:off x="7988433" y="3043973"/>
            <a:ext cx="1135460" cy="5881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486C18AE-4726-4B60-98FB-21AB4792807B}"/>
              </a:ext>
            </a:extLst>
          </p:cNvPr>
          <p:cNvSpPr/>
          <p:nvPr/>
        </p:nvSpPr>
        <p:spPr>
          <a:xfrm>
            <a:off x="9371547" y="3044329"/>
            <a:ext cx="1983081" cy="5881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4D108424-C9C8-4F31-AF15-402F36F38EA8}"/>
              </a:ext>
            </a:extLst>
          </p:cNvPr>
          <p:cNvSpPr/>
          <p:nvPr/>
        </p:nvSpPr>
        <p:spPr>
          <a:xfrm>
            <a:off x="9371547" y="3759244"/>
            <a:ext cx="1983081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05D984CA-0632-4A2B-BA6F-29411EC433AC}"/>
              </a:ext>
            </a:extLst>
          </p:cNvPr>
          <p:cNvSpPr/>
          <p:nvPr/>
        </p:nvSpPr>
        <p:spPr>
          <a:xfrm>
            <a:off x="7987995" y="3760403"/>
            <a:ext cx="1135903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8EE1B63D-C89B-4935-90E1-753B77AEE7A8}"/>
              </a:ext>
            </a:extLst>
          </p:cNvPr>
          <p:cNvSpPr/>
          <p:nvPr/>
        </p:nvSpPr>
        <p:spPr>
          <a:xfrm>
            <a:off x="9707707" y="4474450"/>
            <a:ext cx="54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E057F8A7-A264-4B04-8A50-FAA2C481DCF4}"/>
              </a:ext>
            </a:extLst>
          </p:cNvPr>
          <p:cNvSpPr/>
          <p:nvPr/>
        </p:nvSpPr>
        <p:spPr>
          <a:xfrm>
            <a:off x="10395481" y="4474450"/>
            <a:ext cx="5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A458AE6A-1B4E-443C-8889-46588F407FFC}"/>
              </a:ext>
            </a:extLst>
          </p:cNvPr>
          <p:cNvSpPr/>
          <p:nvPr/>
        </p:nvSpPr>
        <p:spPr>
          <a:xfrm>
            <a:off x="10397511" y="4868314"/>
            <a:ext cx="54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B8209400-A478-46F2-8C0D-BA5FC6F119D1}"/>
              </a:ext>
            </a:extLst>
          </p:cNvPr>
          <p:cNvSpPr/>
          <p:nvPr/>
        </p:nvSpPr>
        <p:spPr>
          <a:xfrm>
            <a:off x="9707707" y="4869698"/>
            <a:ext cx="54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029125" y="365559"/>
            <a:ext cx="9954991" cy="2001092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158189" y="493881"/>
            <a:ext cx="967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i-FI" sz="2400" dirty="0" err="1">
                <a:solidFill>
                  <a:sysClr val="windowText" lastClr="000000"/>
                </a:solidFill>
              </a:rPr>
              <a:t>Maatriksi</a:t>
            </a:r>
            <a:r>
              <a:rPr lang="fi-FI" sz="2400" dirty="0">
                <a:solidFill>
                  <a:sysClr val="windowText" lastClr="000000"/>
                </a:solidFill>
              </a:rPr>
              <a:t> </a:t>
            </a:r>
            <a:r>
              <a:rPr lang="fi-FI" sz="2400" dirty="0" err="1">
                <a:solidFill>
                  <a:sysClr val="windowText" lastClr="000000"/>
                </a:solidFill>
              </a:rPr>
              <a:t>saab</a:t>
            </a:r>
            <a:r>
              <a:rPr lang="fi-FI" sz="2400" dirty="0">
                <a:solidFill>
                  <a:sysClr val="windowText" lastClr="000000"/>
                </a:solidFill>
              </a:rPr>
              <a:t> ja</a:t>
            </a:r>
            <a:r>
              <a:rPr lang="et-EE" sz="2400" dirty="0" err="1">
                <a:solidFill>
                  <a:sysClr val="windowText" lastClr="000000"/>
                </a:solidFill>
              </a:rPr>
              <a:t>otada</a:t>
            </a:r>
            <a:r>
              <a:rPr lang="fi-FI" sz="2400" dirty="0">
                <a:solidFill>
                  <a:sysClr val="windowText" lastClr="000000"/>
                </a:solidFill>
              </a:rPr>
              <a:t> </a:t>
            </a:r>
            <a:r>
              <a:rPr lang="fi-FI" sz="2400" dirty="0" err="1">
                <a:solidFill>
                  <a:sysClr val="windowText" lastClr="000000"/>
                </a:solidFill>
              </a:rPr>
              <a:t>väiksemateks</a:t>
            </a:r>
            <a:r>
              <a:rPr lang="fi-FI" sz="2400" dirty="0">
                <a:solidFill>
                  <a:sysClr val="windowText" lastClr="000000"/>
                </a:solidFill>
              </a:rPr>
              <a:t> </a:t>
            </a:r>
            <a:r>
              <a:rPr lang="fi-FI" sz="2400" dirty="0" err="1">
                <a:solidFill>
                  <a:sysClr val="windowText" lastClr="000000"/>
                </a:solidFill>
              </a:rPr>
              <a:t>maatriksiteks</a:t>
            </a:r>
            <a:r>
              <a:rPr lang="et-EE" sz="2400" dirty="0">
                <a:solidFill>
                  <a:sysClr val="windowText" lastClr="000000"/>
                </a:solidFill>
              </a:rPr>
              <a:t> - </a:t>
            </a:r>
            <a:r>
              <a:rPr lang="fi-FI" sz="2400" b="1" dirty="0" err="1">
                <a:solidFill>
                  <a:sysClr val="windowText" lastClr="000000"/>
                </a:solidFill>
              </a:rPr>
              <a:t>plokkideks</a:t>
            </a:r>
            <a:r>
              <a:rPr lang="fi-FI" sz="2400" dirty="0">
                <a:solidFill>
                  <a:sysClr val="windowText" lastClr="000000"/>
                </a:solidFill>
              </a:rPr>
              <a:t> (</a:t>
            </a:r>
            <a:r>
              <a:rPr lang="fi-FI" sz="2400" dirty="0" err="1">
                <a:solidFill>
                  <a:sysClr val="windowText" lastClr="000000"/>
                </a:solidFill>
              </a:rPr>
              <a:t>alammaatriksiteks</a:t>
            </a:r>
            <a:r>
              <a:rPr lang="fi-FI" sz="2400" dirty="0">
                <a:solidFill>
                  <a:sysClr val="windowText" lastClr="000000"/>
                </a:solidFill>
              </a:rPr>
              <a:t>)</a:t>
            </a:r>
            <a:r>
              <a:rPr lang="et-EE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–</a:t>
            </a:r>
            <a:r>
              <a:rPr lang="et-EE" sz="2400" dirty="0">
                <a:solidFill>
                  <a:sysClr val="windowText" lastClr="000000"/>
                </a:solidFill>
              </a:rPr>
              <a:t> lisades valitud ridade ja veergude vahele horisontaalseid ja vertikaalseid „eeskirju“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: Cantos Arredondados 75">
            <a:hlinkClick r:id="rId4" action="ppaction://hlinksldjump"/>
            <a:extLst>
              <a:ext uri="{FF2B5EF4-FFF2-40B4-BE49-F238E27FC236}">
                <a16:creationId xmlns:a16="http://schemas.microsoft.com/office/drawing/2014/main" id="{E1366602-12C0-41CB-9EC1-3ADC612D6E4F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8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BAB24967-742D-4303-96C8-40954A3E5A1D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t-EE" b="1" dirty="0">
                <a:solidFill>
                  <a:schemeClr val="tx1"/>
                </a:solidFill>
              </a:rPr>
              <a:t>Plokk-maatriksite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60A6EEF7-E39D-408A-96BE-B8934D0AB464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Plokk-maatriks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hlinkClick r:id="rId7" action="ppaction://hlinksldjump"/>
            <a:extLst>
              <a:ext uri="{FF2B5EF4-FFF2-40B4-BE49-F238E27FC236}">
                <a16:creationId xmlns:a16="http://schemas.microsoft.com/office/drawing/2014/main" id="{03F38C25-3B3D-4138-8E84-249F3708C85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Plokkide liitmine korrutamine skalaariga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etângulo: Cantos Arredondados 18">
            <a:hlinkClick r:id="rId8" action="ppaction://hlinksldjump"/>
            <a:extLst>
              <a:ext uri="{FF2B5EF4-FFF2-40B4-BE49-F238E27FC236}">
                <a16:creationId xmlns:a16="http://schemas.microsoft.com/office/drawing/2014/main" id="{C53F3711-4105-45D7-B032-7497081DE0B7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Plokk-maatriksi </a:t>
            </a:r>
            <a:r>
              <a:rPr lang="et-EE" b="1" dirty="0" err="1">
                <a:solidFill>
                  <a:schemeClr val="tx1"/>
                </a:solidFill>
              </a:rPr>
              <a:t>transponeeri-mine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68921AC-AAA0-4A0E-90F7-65B94DBDC572}"/>
              </a:ext>
            </a:extLst>
          </p:cNvPr>
          <p:cNvSpPr/>
          <p:nvPr/>
        </p:nvSpPr>
        <p:spPr>
          <a:xfrm>
            <a:off x="2628455" y="2696195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/>
              <p:nvPr/>
            </p:nvSpPr>
            <p:spPr>
              <a:xfrm>
                <a:off x="2135750" y="3133024"/>
                <a:ext cx="478480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Vaatleme maatriksit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×5)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750" y="3133024"/>
                <a:ext cx="4784806" cy="646331"/>
              </a:xfrm>
              <a:prstGeom prst="rect">
                <a:avLst/>
              </a:prstGeom>
              <a:blipFill>
                <a:blip r:embed="rId9"/>
                <a:stretch>
                  <a:fillRect l="-1911" b="-12264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0413D7C1-6E2A-4395-8FF8-2A2A963C96C9}"/>
                  </a:ext>
                </a:extLst>
              </p:cNvPr>
              <p:cNvSpPr/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PT" sz="24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0413D7C1-6E2A-4395-8FF8-2A2A963C96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C79DCCA-3A1F-48A9-8C31-FFD84F0D3519}"/>
                  </a:ext>
                </a:extLst>
              </p:cNvPr>
              <p:cNvSpPr/>
              <p:nvPr/>
            </p:nvSpPr>
            <p:spPr>
              <a:xfrm>
                <a:off x="2135750" y="3895081"/>
                <a:ext cx="660528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PT" sz="2400" i="1">
                        <a:solidFill>
                          <a:srgbClr val="29A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>
                    <a:solidFill>
                      <a:srgbClr val="29A6FF"/>
                    </a:solidFill>
                  </a:rPr>
                  <a:t>võib olla jaotatud </a:t>
                </a:r>
                <a:r>
                  <a:rPr lang="en-GB" sz="2400" dirty="0">
                    <a:solidFill>
                      <a:srgbClr val="29A6FF"/>
                    </a:solidFill>
                  </a:rPr>
                  <a:t>“</a:t>
                </a:r>
                <a:r>
                  <a:rPr lang="et-EE" sz="2400" dirty="0">
                    <a:solidFill>
                      <a:srgbClr val="29A6FF"/>
                    </a:solidFill>
                  </a:rPr>
                  <a:t>ükskõik mis viisil meie soovil</a:t>
                </a:r>
                <a:r>
                  <a:rPr lang="en-GB" sz="2400" dirty="0">
                    <a:solidFill>
                      <a:srgbClr val="29A6FF"/>
                    </a:solidFill>
                  </a:rPr>
                  <a:t>”!</a:t>
                </a: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C79DCCA-3A1F-48A9-8C31-FFD84F0D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750" y="3895081"/>
                <a:ext cx="6605283" cy="646331"/>
              </a:xfrm>
              <a:prstGeom prst="rect">
                <a:avLst/>
              </a:prstGeom>
              <a:blipFill>
                <a:blip r:embed="rId11"/>
                <a:stretch>
                  <a:fillRect l="-185" b="-12264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xão reta 3">
            <a:extLst>
              <a:ext uri="{FF2B5EF4-FFF2-40B4-BE49-F238E27FC236}">
                <a16:creationId xmlns:a16="http://schemas.microsoft.com/office/drawing/2014/main" id="{2B4EB48E-F56A-41BB-85F1-A749F1B8259D}"/>
              </a:ext>
            </a:extLst>
          </p:cNvPr>
          <p:cNvCxnSpPr>
            <a:cxnSpLocks/>
          </p:cNvCxnSpPr>
          <p:nvPr/>
        </p:nvCxnSpPr>
        <p:spPr>
          <a:xfrm>
            <a:off x="7923260" y="3699752"/>
            <a:ext cx="3526970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88482DA4-92F5-4720-9E0E-94251F19D3AC}"/>
              </a:ext>
            </a:extLst>
          </p:cNvPr>
          <p:cNvCxnSpPr>
            <a:cxnSpLocks/>
          </p:cNvCxnSpPr>
          <p:nvPr/>
        </p:nvCxnSpPr>
        <p:spPr>
          <a:xfrm>
            <a:off x="2249694" y="1642074"/>
            <a:ext cx="1923846" cy="2473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063545BA-1F83-4D7D-A92E-E1D1C029D747}"/>
              </a:ext>
            </a:extLst>
          </p:cNvPr>
          <p:cNvCxnSpPr>
            <a:cxnSpLocks/>
          </p:cNvCxnSpPr>
          <p:nvPr/>
        </p:nvCxnSpPr>
        <p:spPr>
          <a:xfrm flipV="1">
            <a:off x="9306582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524A3735-F7C6-4680-8172-9ADB3D87EDAD}"/>
              </a:ext>
            </a:extLst>
          </p:cNvPr>
          <p:cNvCxnSpPr>
            <a:cxnSpLocks/>
          </p:cNvCxnSpPr>
          <p:nvPr/>
        </p:nvCxnSpPr>
        <p:spPr>
          <a:xfrm>
            <a:off x="4505525" y="1642074"/>
            <a:ext cx="1608255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FB049E9F-C60C-425A-B974-80359F34CF30}"/>
                  </a:ext>
                </a:extLst>
              </p:cNvPr>
              <p:cNvSpPr/>
              <p:nvPr/>
            </p:nvSpPr>
            <p:spPr>
              <a:xfrm>
                <a:off x="2104105" y="4607810"/>
                <a:ext cx="87509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sz="2400" dirty="0">
                    <a:solidFill>
                      <a:srgbClr val="0C2B8E"/>
                    </a:solidFill>
                  </a:rPr>
                  <a:t>Saame</a:t>
                </a:r>
                <a:r>
                  <a:rPr lang="en-GB" sz="2400" b="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b="0" dirty="0">
                    <a:solidFill>
                      <a:srgbClr val="0C2B8E"/>
                    </a:solidFill>
                  </a:rPr>
                  <a:t> </a:t>
                </a:r>
                <a:r>
                  <a:rPr lang="et-EE" sz="2400" b="1" dirty="0">
                    <a:solidFill>
                      <a:srgbClr val="0C2B8E"/>
                    </a:solidFill>
                  </a:rPr>
                  <a:t>plokkmaatriksi: </a:t>
                </a:r>
                <a:endParaRPr lang="en-GB" sz="24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FB049E9F-C60C-425A-B974-80359F34C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105" y="4607810"/>
                <a:ext cx="8750906" cy="461665"/>
              </a:xfrm>
              <a:prstGeom prst="rect">
                <a:avLst/>
              </a:prstGeom>
              <a:blipFill>
                <a:blip r:embed="rId12"/>
                <a:stretch>
                  <a:fillRect l="-1045" t="-10526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CC38F16-8B14-4BB9-A9DB-14B5BAC061BF}"/>
                  </a:ext>
                </a:extLst>
              </p:cNvPr>
              <p:cNvSpPr/>
              <p:nvPr/>
            </p:nvSpPr>
            <p:spPr>
              <a:xfrm>
                <a:off x="8916157" y="4436809"/>
                <a:ext cx="2354664" cy="771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4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CC38F16-8B14-4BB9-A9DB-14B5BAC06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157" y="4436809"/>
                <a:ext cx="2354664" cy="7714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 36">
            <a:extLst>
              <a:ext uri="{FF2B5EF4-FFF2-40B4-BE49-F238E27FC236}">
                <a16:creationId xmlns:a16="http://schemas.microsoft.com/office/drawing/2014/main" id="{1C401AD0-B6D5-406F-8255-C532961CEB5B}"/>
              </a:ext>
            </a:extLst>
          </p:cNvPr>
          <p:cNvSpPr/>
          <p:nvPr/>
        </p:nvSpPr>
        <p:spPr>
          <a:xfrm>
            <a:off x="2104105" y="5079167"/>
            <a:ext cx="1107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dirty="0">
                <a:solidFill>
                  <a:srgbClr val="0C2B8E"/>
                </a:solidFill>
              </a:rPr>
              <a:t>kus</a:t>
            </a:r>
            <a:r>
              <a:rPr lang="pt-PT" sz="2400" dirty="0">
                <a:solidFill>
                  <a:srgbClr val="0C2B8E"/>
                </a:solidFill>
              </a:rPr>
              <a:t>:</a:t>
            </a:r>
            <a:endParaRPr lang="en-GB" sz="2400" b="1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C563BE98-34CC-4ABF-B72D-E7679EAD903D}"/>
                  </a:ext>
                </a:extLst>
              </p:cNvPr>
              <p:cNvSpPr/>
              <p:nvPr/>
            </p:nvSpPr>
            <p:spPr>
              <a:xfrm>
                <a:off x="3007904" y="5374882"/>
                <a:ext cx="2995242" cy="712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,</a:t>
                </a: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C563BE98-34CC-4ABF-B72D-E7679EAD9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904" y="5374882"/>
                <a:ext cx="2995242" cy="712503"/>
              </a:xfrm>
              <a:prstGeom prst="rect">
                <a:avLst/>
              </a:prstGeom>
              <a:blipFill>
                <a:blip r:embed="rId14"/>
                <a:stretch>
                  <a:fillRect b="-17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587F42CA-C979-4FCE-A6E2-FA4CAC6DAE39}"/>
                  </a:ext>
                </a:extLst>
              </p:cNvPr>
              <p:cNvSpPr/>
              <p:nvPr/>
            </p:nvSpPr>
            <p:spPr>
              <a:xfrm>
                <a:off x="5518297" y="5374882"/>
                <a:ext cx="3728966" cy="707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,</a:t>
                </a: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587F42CA-C979-4FCE-A6E2-FA4CAC6DA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297" y="5374882"/>
                <a:ext cx="3728966" cy="707245"/>
              </a:xfrm>
              <a:prstGeom prst="rect">
                <a:avLst/>
              </a:prstGeom>
              <a:blipFill>
                <a:blip r:embed="rId15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97A02DF1-CC52-4247-9D87-85B0200D2B1A}"/>
                  </a:ext>
                </a:extLst>
              </p:cNvPr>
              <p:cNvSpPr/>
              <p:nvPr/>
            </p:nvSpPr>
            <p:spPr>
              <a:xfrm>
                <a:off x="8910919" y="5497297"/>
                <a:ext cx="26028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97A02DF1-CC52-4247-9D87-85B0200D2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919" y="5497297"/>
                <a:ext cx="2602832" cy="461665"/>
              </a:xfrm>
              <a:prstGeom prst="rect">
                <a:avLst/>
              </a:prstGeom>
              <a:blipFill>
                <a:blip r:embed="rId16"/>
                <a:stretch>
                  <a:fillRect l="-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89EE2769-64E3-45C7-9D86-4964A1D15AA6}"/>
                  </a:ext>
                </a:extLst>
              </p:cNvPr>
              <p:cNvSpPr/>
              <p:nvPr/>
            </p:nvSpPr>
            <p:spPr>
              <a:xfrm>
                <a:off x="3007904" y="6104443"/>
                <a:ext cx="41321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sz="2400" dirty="0">
                    <a:solidFill>
                      <a:srgbClr val="0C2B8E"/>
                    </a:solidFill>
                  </a:rPr>
                  <a:t>ja</a:t>
                </a:r>
                <a:r>
                  <a:rPr lang="pt-PT" sz="2400" dirty="0">
                    <a:solidFill>
                      <a:srgbClr val="0C2B8E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89EE2769-64E3-45C7-9D86-4964A1D15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904" y="6104443"/>
                <a:ext cx="4132135" cy="461665"/>
              </a:xfrm>
              <a:prstGeom prst="rect">
                <a:avLst/>
              </a:prstGeom>
              <a:blipFill>
                <a:blip r:embed="rId17"/>
                <a:stretch>
                  <a:fillRect l="-2212" t="-10526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Imagem 51">
            <a:extLst>
              <a:ext uri="{FF2B5EF4-FFF2-40B4-BE49-F238E27FC236}">
                <a16:creationId xmlns:a16="http://schemas.microsoft.com/office/drawing/2014/main" id="{82F414F9-21F3-4069-81A2-5ED4F112183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48" grpId="0" animBg="1"/>
      <p:bldP spid="64" grpId="0"/>
      <p:bldP spid="21" grpId="0"/>
      <p:bldP spid="22" grpId="0"/>
      <p:bldP spid="24" grpId="0"/>
      <p:bldP spid="25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85698BB4-5236-45E2-98A9-EA2BF4735C0D}"/>
              </a:ext>
            </a:extLst>
          </p:cNvPr>
          <p:cNvSpPr/>
          <p:nvPr/>
        </p:nvSpPr>
        <p:spPr>
          <a:xfrm>
            <a:off x="2029125" y="365559"/>
            <a:ext cx="9954991" cy="2001092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DC747B3A-6B42-4161-BD8D-BD9B34A3B38F}"/>
              </a:ext>
            </a:extLst>
          </p:cNvPr>
          <p:cNvSpPr/>
          <p:nvPr/>
        </p:nvSpPr>
        <p:spPr>
          <a:xfrm>
            <a:off x="2158189" y="493881"/>
            <a:ext cx="967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i-FI" sz="2400" dirty="0" err="1">
                <a:solidFill>
                  <a:sysClr val="windowText" lastClr="000000"/>
                </a:solidFill>
              </a:rPr>
              <a:t>Maatriksi</a:t>
            </a:r>
            <a:r>
              <a:rPr lang="fi-FI" sz="2400" dirty="0">
                <a:solidFill>
                  <a:sysClr val="windowText" lastClr="000000"/>
                </a:solidFill>
              </a:rPr>
              <a:t> </a:t>
            </a:r>
            <a:r>
              <a:rPr lang="fi-FI" sz="2400" dirty="0" err="1">
                <a:solidFill>
                  <a:sysClr val="windowText" lastClr="000000"/>
                </a:solidFill>
              </a:rPr>
              <a:t>saab</a:t>
            </a:r>
            <a:r>
              <a:rPr lang="fi-FI" sz="2400" dirty="0">
                <a:solidFill>
                  <a:sysClr val="windowText" lastClr="000000"/>
                </a:solidFill>
              </a:rPr>
              <a:t> </a:t>
            </a:r>
            <a:r>
              <a:rPr lang="et-EE" sz="2400" dirty="0">
                <a:solidFill>
                  <a:sysClr val="windowText" lastClr="000000"/>
                </a:solidFill>
              </a:rPr>
              <a:t>jaotada</a:t>
            </a:r>
            <a:r>
              <a:rPr lang="fi-FI" sz="2400" dirty="0">
                <a:solidFill>
                  <a:sysClr val="windowText" lastClr="000000"/>
                </a:solidFill>
              </a:rPr>
              <a:t> </a:t>
            </a:r>
            <a:r>
              <a:rPr lang="fi-FI" sz="2400" dirty="0" err="1">
                <a:solidFill>
                  <a:sysClr val="windowText" lastClr="000000"/>
                </a:solidFill>
              </a:rPr>
              <a:t>väiksemateks</a:t>
            </a:r>
            <a:r>
              <a:rPr lang="fi-FI" sz="2400" dirty="0">
                <a:solidFill>
                  <a:sysClr val="windowText" lastClr="000000"/>
                </a:solidFill>
              </a:rPr>
              <a:t> </a:t>
            </a:r>
            <a:r>
              <a:rPr lang="fi-FI" sz="2400" dirty="0" err="1">
                <a:solidFill>
                  <a:sysClr val="windowText" lastClr="000000"/>
                </a:solidFill>
              </a:rPr>
              <a:t>maatriksiteks</a:t>
            </a:r>
            <a:r>
              <a:rPr lang="et-EE" sz="2400" dirty="0">
                <a:solidFill>
                  <a:sysClr val="windowText" lastClr="000000"/>
                </a:solidFill>
              </a:rPr>
              <a:t> - </a:t>
            </a:r>
            <a:r>
              <a:rPr lang="fi-FI" sz="2400" b="1" dirty="0" err="1">
                <a:solidFill>
                  <a:sysClr val="windowText" lastClr="000000"/>
                </a:solidFill>
              </a:rPr>
              <a:t>plokkideks</a:t>
            </a:r>
            <a:r>
              <a:rPr lang="fi-FI" sz="2400" dirty="0">
                <a:solidFill>
                  <a:sysClr val="windowText" lastClr="000000"/>
                </a:solidFill>
              </a:rPr>
              <a:t> (</a:t>
            </a:r>
            <a:r>
              <a:rPr lang="fi-FI" sz="2400" dirty="0" err="1">
                <a:solidFill>
                  <a:sysClr val="windowText" lastClr="000000"/>
                </a:solidFill>
              </a:rPr>
              <a:t>alammaatriksiteks</a:t>
            </a:r>
            <a:r>
              <a:rPr lang="fi-FI" sz="2400" dirty="0">
                <a:solidFill>
                  <a:sysClr val="windowText" lastClr="000000"/>
                </a:solidFill>
              </a:rPr>
              <a:t>)</a:t>
            </a:r>
            <a:r>
              <a:rPr lang="et-EE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–</a:t>
            </a:r>
            <a:r>
              <a:rPr lang="et-EE" sz="2400" dirty="0">
                <a:solidFill>
                  <a:sysClr val="windowText" lastClr="000000"/>
                </a:solidFill>
              </a:rPr>
              <a:t> lisades valitud ridade ja veergude vahele horisontaalseid ja vertikaalseid „eeskirju“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E63DA439-67A6-4F33-AFFF-D0CBA8E2BB63}"/>
              </a:ext>
            </a:extLst>
          </p:cNvPr>
          <p:cNvSpPr/>
          <p:nvPr/>
        </p:nvSpPr>
        <p:spPr>
          <a:xfrm>
            <a:off x="2029125" y="2502040"/>
            <a:ext cx="9954982" cy="4134600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D8E9976E-49BB-427B-9D86-89CA60148A5F}"/>
                  </a:ext>
                </a:extLst>
              </p:cNvPr>
              <p:cNvSpPr/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PT" sz="24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D8E9976E-49BB-427B-9D86-89CA60148A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: Cantos Arredondados 75">
            <a:hlinkClick r:id="rId5" action="ppaction://hlinksldjump"/>
            <a:extLst>
              <a:ext uri="{FF2B5EF4-FFF2-40B4-BE49-F238E27FC236}">
                <a16:creationId xmlns:a16="http://schemas.microsoft.com/office/drawing/2014/main" id="{E1366602-12C0-41CB-9EC1-3ADC612D6E4F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8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BAB24967-742D-4303-96C8-40954A3E5A1D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t-EE" b="1" dirty="0">
                <a:solidFill>
                  <a:schemeClr val="tx1"/>
                </a:solidFill>
              </a:rPr>
              <a:t>Plokk-maatriksite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0A6EEF7-E39D-408A-96BE-B8934D0AB464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Plokk-maatriks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hlinkClick r:id="rId8" action="ppaction://hlinksldjump"/>
            <a:extLst>
              <a:ext uri="{FF2B5EF4-FFF2-40B4-BE49-F238E27FC236}">
                <a16:creationId xmlns:a16="http://schemas.microsoft.com/office/drawing/2014/main" id="{03F38C25-3B3D-4138-8E84-249F3708C85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Plokkide liitmine korrutamine skalaariga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etângulo: Cantos Arredondados 18">
            <a:hlinkClick r:id="rId9" action="ppaction://hlinksldjump"/>
            <a:extLst>
              <a:ext uri="{FF2B5EF4-FFF2-40B4-BE49-F238E27FC236}">
                <a16:creationId xmlns:a16="http://schemas.microsoft.com/office/drawing/2014/main" id="{C53F3711-4105-45D7-B032-7497081DE0B7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Plokk-maatriksi </a:t>
            </a:r>
            <a:r>
              <a:rPr lang="et-EE" b="1" dirty="0" err="1">
                <a:solidFill>
                  <a:schemeClr val="tx1"/>
                </a:solidFill>
              </a:rPr>
              <a:t>transponeeri-mine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68921AC-AAA0-4A0E-90F7-65B94DBDC572}"/>
              </a:ext>
            </a:extLst>
          </p:cNvPr>
          <p:cNvSpPr/>
          <p:nvPr/>
        </p:nvSpPr>
        <p:spPr>
          <a:xfrm>
            <a:off x="2628455" y="2696195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/>
              <p:nvPr/>
            </p:nvSpPr>
            <p:spPr>
              <a:xfrm>
                <a:off x="2135750" y="3133024"/>
                <a:ext cx="4784806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Vaatleme maatriksit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t-EE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×5)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750" y="3133024"/>
                <a:ext cx="4784806" cy="588110"/>
              </a:xfrm>
              <a:prstGeom prst="rect">
                <a:avLst/>
              </a:prstGeom>
              <a:blipFill>
                <a:blip r:embed="rId10"/>
                <a:stretch>
                  <a:fillRect l="-1911" b="-2395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C79DCCA-3A1F-48A9-8C31-FFD84F0D3519}"/>
                  </a:ext>
                </a:extLst>
              </p:cNvPr>
              <p:cNvSpPr/>
              <p:nvPr/>
            </p:nvSpPr>
            <p:spPr>
              <a:xfrm>
                <a:off x="2135750" y="3895081"/>
                <a:ext cx="5974819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t-EE" sz="2400" b="1" dirty="0">
                    <a:solidFill>
                      <a:srgbClr val="29A6FF"/>
                    </a:solidFill>
                  </a:rPr>
                  <a:t>Maatriksi </a:t>
                </a:r>
                <a:r>
                  <a:rPr lang="en-GB" sz="2400" b="1" dirty="0">
                    <a:solidFill>
                      <a:srgbClr val="29A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400" b="1" dirty="0">
                    <a:solidFill>
                      <a:srgbClr val="29A6FF"/>
                    </a:solidFill>
                  </a:rPr>
                  <a:t> </a:t>
                </a:r>
                <a:r>
                  <a:rPr lang="et-EE" sz="2400" b="1" dirty="0">
                    <a:solidFill>
                      <a:srgbClr val="29A6FF"/>
                    </a:solidFill>
                  </a:rPr>
                  <a:t>jaotus ridadeks</a:t>
                </a:r>
                <a:r>
                  <a:rPr lang="en-GB" sz="2400" dirty="0">
                    <a:solidFill>
                      <a:srgbClr val="29A6FF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C79DCCA-3A1F-48A9-8C31-FFD84F0D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750" y="3895081"/>
                <a:ext cx="5974819" cy="588110"/>
              </a:xfrm>
              <a:prstGeom prst="rect">
                <a:avLst/>
              </a:prstGeom>
              <a:blipFill>
                <a:blip r:embed="rId11"/>
                <a:stretch>
                  <a:fillRect l="-1531" b="-2395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xão reta 3">
            <a:extLst>
              <a:ext uri="{FF2B5EF4-FFF2-40B4-BE49-F238E27FC236}">
                <a16:creationId xmlns:a16="http://schemas.microsoft.com/office/drawing/2014/main" id="{2B4EB48E-F56A-41BB-85F1-A749F1B8259D}"/>
              </a:ext>
            </a:extLst>
          </p:cNvPr>
          <p:cNvCxnSpPr>
            <a:cxnSpLocks/>
          </p:cNvCxnSpPr>
          <p:nvPr/>
        </p:nvCxnSpPr>
        <p:spPr>
          <a:xfrm>
            <a:off x="7928141" y="3699752"/>
            <a:ext cx="3526970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88482DA4-92F5-4720-9E0E-94251F19D3AC}"/>
              </a:ext>
            </a:extLst>
          </p:cNvPr>
          <p:cNvCxnSpPr>
            <a:cxnSpLocks/>
          </p:cNvCxnSpPr>
          <p:nvPr/>
        </p:nvCxnSpPr>
        <p:spPr>
          <a:xfrm>
            <a:off x="2313744" y="1598946"/>
            <a:ext cx="1851856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FB049E9F-C60C-425A-B974-80359F34CF30}"/>
                  </a:ext>
                </a:extLst>
              </p:cNvPr>
              <p:cNvSpPr/>
              <p:nvPr/>
            </p:nvSpPr>
            <p:spPr>
              <a:xfrm>
                <a:off x="2104105" y="4607810"/>
                <a:ext cx="87509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sz="2400" b="0" dirty="0">
                    <a:solidFill>
                      <a:srgbClr val="0C2B8E"/>
                    </a:solidFill>
                  </a:rPr>
                  <a:t>Saame</a:t>
                </a:r>
                <a:r>
                  <a:rPr lang="pt-PT" sz="2400" b="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b="0" dirty="0">
                    <a:solidFill>
                      <a:srgbClr val="0C2B8E"/>
                    </a:solidFill>
                  </a:rPr>
                  <a:t> </a:t>
                </a:r>
                <a:r>
                  <a:rPr lang="et-EE" sz="2400" b="1" dirty="0">
                    <a:solidFill>
                      <a:srgbClr val="0C2B8E"/>
                    </a:solidFill>
                  </a:rPr>
                  <a:t>plokkmaatriksi</a:t>
                </a:r>
                <a:r>
                  <a:rPr lang="en-GB" sz="2400" dirty="0">
                    <a:solidFill>
                      <a:srgbClr val="0C2B8E"/>
                    </a:solidFill>
                  </a:rPr>
                  <a:t>:</a:t>
                </a:r>
                <a:endParaRPr lang="en-GB" sz="24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FB049E9F-C60C-425A-B974-80359F34C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105" y="4607810"/>
                <a:ext cx="8750906" cy="461665"/>
              </a:xfrm>
              <a:prstGeom prst="rect">
                <a:avLst/>
              </a:prstGeom>
              <a:blipFill>
                <a:blip r:embed="rId12"/>
                <a:stretch>
                  <a:fillRect l="-1045" t="-10526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CC38F16-8B14-4BB9-A9DB-14B5BAC061BF}"/>
                  </a:ext>
                </a:extLst>
              </p:cNvPr>
              <p:cNvSpPr/>
              <p:nvPr/>
            </p:nvSpPr>
            <p:spPr>
              <a:xfrm>
                <a:off x="7108361" y="4304617"/>
                <a:ext cx="2354664" cy="1068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4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CC38F16-8B14-4BB9-A9DB-14B5BAC06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361" y="4304617"/>
                <a:ext cx="2354664" cy="106804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id="{D5C8B0BE-8A5D-4F6D-814D-097A038FAB70}"/>
              </a:ext>
            </a:extLst>
          </p:cNvPr>
          <p:cNvCxnSpPr>
            <a:cxnSpLocks/>
          </p:cNvCxnSpPr>
          <p:nvPr/>
        </p:nvCxnSpPr>
        <p:spPr>
          <a:xfrm>
            <a:off x="7928141" y="3340280"/>
            <a:ext cx="3526970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74F9A96B-F203-4C35-8B13-7A443C1A6AD0}"/>
                  </a:ext>
                </a:extLst>
              </p:cNvPr>
              <p:cNvSpPr/>
              <p:nvPr/>
            </p:nvSpPr>
            <p:spPr>
              <a:xfrm>
                <a:off x="2178299" y="5238794"/>
                <a:ext cx="597481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t-EE" sz="2400" b="1" dirty="0">
                    <a:solidFill>
                      <a:srgbClr val="29A6FF"/>
                    </a:solidFill>
                  </a:rPr>
                  <a:t>Maatriksi</a:t>
                </a:r>
                <a:r>
                  <a:rPr lang="en-GB" sz="2400" b="1" dirty="0">
                    <a:solidFill>
                      <a:srgbClr val="29A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400" b="1" dirty="0">
                    <a:solidFill>
                      <a:srgbClr val="29A6FF"/>
                    </a:solidFill>
                  </a:rPr>
                  <a:t> </a:t>
                </a:r>
                <a:r>
                  <a:rPr lang="et-EE" sz="2400" b="1" dirty="0">
                    <a:solidFill>
                      <a:srgbClr val="29A6FF"/>
                    </a:solidFill>
                  </a:rPr>
                  <a:t>jaotus veergudeks</a:t>
                </a:r>
                <a:r>
                  <a:rPr lang="en-GB" sz="2400" b="1" dirty="0">
                    <a:solidFill>
                      <a:srgbClr val="29A6FF"/>
                    </a:solidFill>
                  </a:rPr>
                  <a:t>:</a:t>
                </a:r>
                <a:endParaRPr lang="en-GB" sz="2400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74F9A96B-F203-4C35-8B13-7A443C1A6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299" y="5238794"/>
                <a:ext cx="5974819" cy="646331"/>
              </a:xfrm>
              <a:prstGeom prst="rect">
                <a:avLst/>
              </a:prstGeom>
              <a:blipFill>
                <a:blip r:embed="rId14"/>
                <a:stretch>
                  <a:fillRect l="-1531" b="-12264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FCE02CF4-3308-4321-A868-21F54398B7C5}"/>
                  </a:ext>
                </a:extLst>
              </p:cNvPr>
              <p:cNvSpPr/>
              <p:nvPr/>
            </p:nvSpPr>
            <p:spPr>
              <a:xfrm>
                <a:off x="2101308" y="5996223"/>
                <a:ext cx="87509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sz="2400" b="0" dirty="0">
                    <a:solidFill>
                      <a:srgbClr val="0C2B8E"/>
                    </a:solidFill>
                  </a:rPr>
                  <a:t>Saame</a:t>
                </a:r>
                <a:r>
                  <a:rPr lang="en-GB" sz="2400" b="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b="0" dirty="0">
                    <a:solidFill>
                      <a:srgbClr val="0C2B8E"/>
                    </a:solidFill>
                  </a:rPr>
                  <a:t> </a:t>
                </a:r>
                <a:r>
                  <a:rPr lang="et-EE" sz="2400" b="1" dirty="0">
                    <a:solidFill>
                      <a:srgbClr val="0C2B8E"/>
                    </a:solidFill>
                  </a:rPr>
                  <a:t>plokkmaatriksi </a:t>
                </a:r>
                <a:r>
                  <a:rPr lang="en-GB" sz="2400" dirty="0">
                    <a:solidFill>
                      <a:srgbClr val="0C2B8E"/>
                    </a:solidFill>
                  </a:rPr>
                  <a:t>:</a:t>
                </a:r>
                <a:endParaRPr lang="en-GB" sz="24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FCE02CF4-3308-4321-A868-21F54398B7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308" y="5996223"/>
                <a:ext cx="8750906" cy="461665"/>
              </a:xfrm>
              <a:prstGeom prst="rect">
                <a:avLst/>
              </a:prstGeom>
              <a:blipFill>
                <a:blip r:embed="rId15"/>
                <a:stretch>
                  <a:fillRect l="-1115" t="-10667" b="-3066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AD67CA04-AFAC-44B0-AB3E-5B4818051460}"/>
                  </a:ext>
                </a:extLst>
              </p:cNvPr>
              <p:cNvSpPr/>
              <p:nvPr/>
            </p:nvSpPr>
            <p:spPr>
              <a:xfrm>
                <a:off x="7108360" y="6003948"/>
                <a:ext cx="519082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4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</m:sub>
                          </m:s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AD67CA04-AFAC-44B0-AB3E-5B48180514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360" y="6003948"/>
                <a:ext cx="5190821" cy="461665"/>
              </a:xfrm>
              <a:prstGeom prst="rect">
                <a:avLst/>
              </a:prstGeom>
              <a:blipFill>
                <a:blip r:embed="rId16"/>
                <a:stretch>
                  <a:fillRect l="-235"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exão reta 51">
            <a:extLst>
              <a:ext uri="{FF2B5EF4-FFF2-40B4-BE49-F238E27FC236}">
                <a16:creationId xmlns:a16="http://schemas.microsoft.com/office/drawing/2014/main" id="{655D1E5A-F383-424F-BF71-A230EE9E3711}"/>
              </a:ext>
            </a:extLst>
          </p:cNvPr>
          <p:cNvCxnSpPr>
            <a:cxnSpLocks/>
          </p:cNvCxnSpPr>
          <p:nvPr/>
        </p:nvCxnSpPr>
        <p:spPr>
          <a:xfrm flipV="1">
            <a:off x="9271271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reta 52">
            <a:extLst>
              <a:ext uri="{FF2B5EF4-FFF2-40B4-BE49-F238E27FC236}">
                <a16:creationId xmlns:a16="http://schemas.microsoft.com/office/drawing/2014/main" id="{FC24ACD7-5C1A-44C6-A636-678389253430}"/>
              </a:ext>
            </a:extLst>
          </p:cNvPr>
          <p:cNvCxnSpPr>
            <a:cxnSpLocks/>
          </p:cNvCxnSpPr>
          <p:nvPr/>
        </p:nvCxnSpPr>
        <p:spPr>
          <a:xfrm>
            <a:off x="4477012" y="1627710"/>
            <a:ext cx="1608255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xão reta 53">
            <a:extLst>
              <a:ext uri="{FF2B5EF4-FFF2-40B4-BE49-F238E27FC236}">
                <a16:creationId xmlns:a16="http://schemas.microsoft.com/office/drawing/2014/main" id="{CE283F9E-96D4-461D-8F77-F4D934915AB1}"/>
              </a:ext>
            </a:extLst>
          </p:cNvPr>
          <p:cNvCxnSpPr>
            <a:cxnSpLocks/>
          </p:cNvCxnSpPr>
          <p:nvPr/>
        </p:nvCxnSpPr>
        <p:spPr>
          <a:xfrm flipV="1">
            <a:off x="10064243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54">
            <a:extLst>
              <a:ext uri="{FF2B5EF4-FFF2-40B4-BE49-F238E27FC236}">
                <a16:creationId xmlns:a16="http://schemas.microsoft.com/office/drawing/2014/main" id="{CEFEF991-C071-4F0E-9593-60730C8125E0}"/>
              </a:ext>
            </a:extLst>
          </p:cNvPr>
          <p:cNvCxnSpPr>
            <a:cxnSpLocks/>
          </p:cNvCxnSpPr>
          <p:nvPr/>
        </p:nvCxnSpPr>
        <p:spPr>
          <a:xfrm flipV="1">
            <a:off x="10800296" y="3020705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xão reta 55">
            <a:extLst>
              <a:ext uri="{FF2B5EF4-FFF2-40B4-BE49-F238E27FC236}">
                <a16:creationId xmlns:a16="http://schemas.microsoft.com/office/drawing/2014/main" id="{4B5A41E7-F97C-4075-9DF4-036BCDF367B7}"/>
              </a:ext>
            </a:extLst>
          </p:cNvPr>
          <p:cNvCxnSpPr>
            <a:cxnSpLocks/>
          </p:cNvCxnSpPr>
          <p:nvPr/>
        </p:nvCxnSpPr>
        <p:spPr>
          <a:xfrm flipV="1">
            <a:off x="8589658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Imagem 59">
            <a:extLst>
              <a:ext uri="{FF2B5EF4-FFF2-40B4-BE49-F238E27FC236}">
                <a16:creationId xmlns:a16="http://schemas.microsoft.com/office/drawing/2014/main" id="{53BEA00A-5738-4390-B35A-CE29B1AEE56C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2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0"/>
      <p:bldP spid="36" grpId="0"/>
      <p:bldP spid="49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09D888D1-4EF6-4BC1-BAF7-298BBD8836CC}"/>
              </a:ext>
            </a:extLst>
          </p:cNvPr>
          <p:cNvSpPr/>
          <p:nvPr/>
        </p:nvSpPr>
        <p:spPr>
          <a:xfrm>
            <a:off x="6793285" y="2502040"/>
            <a:ext cx="5190821" cy="3797960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: Cantos Arredondados 75">
            <a:hlinkClick r:id="rId6" action="ppaction://hlinksldjump"/>
            <a:extLst>
              <a:ext uri="{FF2B5EF4-FFF2-40B4-BE49-F238E27FC236}">
                <a16:creationId xmlns:a16="http://schemas.microsoft.com/office/drawing/2014/main" id="{E1366602-12C0-41CB-9EC1-3ADC612D6E4F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8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BAB24967-742D-4303-96C8-40954A3E5A1D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t-EE" b="1" dirty="0">
                <a:solidFill>
                  <a:schemeClr val="tx1"/>
                </a:solidFill>
              </a:rPr>
              <a:t>Plokk-maatriksite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60A6EEF7-E39D-408A-96BE-B8934D0AB464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Plokk-maatriks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hlinkClick r:id="rId9" action="ppaction://hlinksldjump"/>
            <a:extLst>
              <a:ext uri="{FF2B5EF4-FFF2-40B4-BE49-F238E27FC236}">
                <a16:creationId xmlns:a16="http://schemas.microsoft.com/office/drawing/2014/main" id="{03F38C25-3B3D-4138-8E84-249F3708C85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Plokkide liitmine korrutamine skalaariga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etângulo: Cantos Arredondados 18">
            <a:hlinkClick r:id="rId10" action="ppaction://hlinksldjump"/>
            <a:extLst>
              <a:ext uri="{FF2B5EF4-FFF2-40B4-BE49-F238E27FC236}">
                <a16:creationId xmlns:a16="http://schemas.microsoft.com/office/drawing/2014/main" id="{C53F3711-4105-45D7-B032-7497081DE0B7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Plokk-maatriksi </a:t>
            </a:r>
            <a:r>
              <a:rPr lang="et-EE" b="1" dirty="0" err="1">
                <a:solidFill>
                  <a:schemeClr val="tx1"/>
                </a:solidFill>
              </a:rPr>
              <a:t>transponeeri-mine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63DA439-67A6-4F33-AFFF-D0CBA8E2BB63}"/>
              </a:ext>
            </a:extLst>
          </p:cNvPr>
          <p:cNvSpPr/>
          <p:nvPr/>
        </p:nvSpPr>
        <p:spPr>
          <a:xfrm>
            <a:off x="2124832" y="3933020"/>
            <a:ext cx="4397621" cy="27539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68921AC-AAA0-4A0E-90F7-65B94DBDC572}"/>
              </a:ext>
            </a:extLst>
          </p:cNvPr>
          <p:cNvSpPr/>
          <p:nvPr/>
        </p:nvSpPr>
        <p:spPr>
          <a:xfrm>
            <a:off x="2267171" y="4127175"/>
            <a:ext cx="1147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F25E4F"/>
                </a:solidFill>
              </a:rPr>
              <a:t>Märkus</a:t>
            </a:r>
            <a:endParaRPr lang="en-GB" sz="2400" b="1" u="sng" dirty="0">
              <a:solidFill>
                <a:srgbClr val="F25E4F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7252DCA-25A1-417F-B7B6-6FA1FC840B6C}"/>
              </a:ext>
            </a:extLst>
          </p:cNvPr>
          <p:cNvSpPr/>
          <p:nvPr/>
        </p:nvSpPr>
        <p:spPr>
          <a:xfrm>
            <a:off x="2231457" y="4564004"/>
            <a:ext cx="40884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dirty="0"/>
              <a:t>Lisades </a:t>
            </a:r>
            <a:r>
              <a:rPr lang="et-EE" sz="2400" dirty="0" err="1"/>
              <a:t>horisontaatseid</a:t>
            </a:r>
            <a:r>
              <a:rPr lang="et-EE" sz="2400" dirty="0"/>
              <a:t> ja vertikaalseid </a:t>
            </a:r>
            <a:r>
              <a:rPr lang="et-EE" sz="2400" dirty="0">
                <a:solidFill>
                  <a:sysClr val="windowText" lastClr="000000"/>
                </a:solidFill>
              </a:rPr>
              <a:t>„eeskirju“</a:t>
            </a:r>
            <a:r>
              <a:rPr lang="et-EE" sz="2400" dirty="0"/>
              <a:t>, pea meeles, et </a:t>
            </a:r>
            <a:r>
              <a:rPr lang="pt-PT" sz="2400" dirty="0" err="1"/>
              <a:t>plokina</a:t>
            </a:r>
            <a:r>
              <a:rPr lang="pt-PT" sz="2400" dirty="0"/>
              <a:t> </a:t>
            </a:r>
            <a:r>
              <a:rPr lang="pt-PT" sz="2400" dirty="0" err="1"/>
              <a:t>kirjutatud</a:t>
            </a:r>
            <a:r>
              <a:rPr lang="pt-PT" sz="2400" dirty="0"/>
              <a:t> 𝑋 </a:t>
            </a:r>
            <a:r>
              <a:rPr lang="pt-PT" sz="2400" dirty="0" err="1"/>
              <a:t>on</a:t>
            </a:r>
            <a:r>
              <a:rPr lang="pt-PT" sz="2400" dirty="0"/>
              <a:t> </a:t>
            </a:r>
            <a:r>
              <a:rPr lang="pt-PT" sz="2400" dirty="0" err="1"/>
              <a:t>ikkagi</a:t>
            </a:r>
            <a:r>
              <a:rPr lang="pt-PT" sz="2400" dirty="0"/>
              <a:t> </a:t>
            </a:r>
            <a:r>
              <a:rPr lang="pt-PT" sz="2400" dirty="0" err="1"/>
              <a:t>maatriks</a:t>
            </a:r>
            <a:r>
              <a:rPr lang="pt-PT" sz="2400" dirty="0"/>
              <a:t>, </a:t>
            </a:r>
            <a:r>
              <a:rPr lang="pt-PT" sz="2400" dirty="0" err="1"/>
              <a:t>millel</a:t>
            </a:r>
            <a:r>
              <a:rPr lang="pt-PT" sz="2400" dirty="0"/>
              <a:t> </a:t>
            </a:r>
            <a:r>
              <a:rPr lang="pt-PT" sz="2400" dirty="0" err="1"/>
              <a:t>on</a:t>
            </a:r>
            <a:r>
              <a:rPr lang="pt-PT" sz="2400" dirty="0"/>
              <a:t> </a:t>
            </a:r>
            <a:r>
              <a:rPr lang="pt-PT" sz="2400" dirty="0" err="1"/>
              <a:t>oma</a:t>
            </a:r>
            <a:r>
              <a:rPr lang="pt-PT" sz="2400" dirty="0"/>
              <a:t> </a:t>
            </a:r>
            <a:r>
              <a:rPr lang="pt-PT" sz="2400" dirty="0" err="1"/>
              <a:t>read</a:t>
            </a:r>
            <a:r>
              <a:rPr lang="pt-PT" sz="2400" dirty="0"/>
              <a:t> </a:t>
            </a:r>
            <a:r>
              <a:rPr lang="pt-PT" sz="2400" dirty="0" err="1"/>
              <a:t>ja</a:t>
            </a:r>
            <a:r>
              <a:rPr lang="pt-PT" sz="2400" dirty="0"/>
              <a:t> </a:t>
            </a:r>
            <a:r>
              <a:rPr lang="pt-PT" sz="2400" dirty="0" err="1"/>
              <a:t>veerud</a:t>
            </a:r>
            <a:r>
              <a:rPr lang="pt-PT" sz="2400" dirty="0"/>
              <a:t>!</a:t>
            </a:r>
            <a:endParaRPr lang="en-GB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455D925D-B32B-43B0-A556-1006A546C33A}"/>
                  </a:ext>
                </a:extLst>
              </p:cNvPr>
              <p:cNvSpPr/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PT" sz="24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455D925D-B32B-43B0-A556-1006A546C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C4D50778-CF77-4674-A38F-BB1357B43549}"/>
              </a:ext>
            </a:extLst>
          </p:cNvPr>
          <p:cNvCxnSpPr>
            <a:cxnSpLocks/>
          </p:cNvCxnSpPr>
          <p:nvPr/>
        </p:nvCxnSpPr>
        <p:spPr>
          <a:xfrm>
            <a:off x="7928141" y="3699752"/>
            <a:ext cx="210847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xão reta 39">
            <a:extLst>
              <a:ext uri="{FF2B5EF4-FFF2-40B4-BE49-F238E27FC236}">
                <a16:creationId xmlns:a16="http://schemas.microsoft.com/office/drawing/2014/main" id="{2CB68EDC-D2A3-415A-B647-199C4ABF5055}"/>
              </a:ext>
            </a:extLst>
          </p:cNvPr>
          <p:cNvCxnSpPr>
            <a:cxnSpLocks/>
          </p:cNvCxnSpPr>
          <p:nvPr/>
        </p:nvCxnSpPr>
        <p:spPr>
          <a:xfrm flipV="1">
            <a:off x="10036620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A70A6791-9CF2-43FF-93AD-52C347DD96AB}"/>
                  </a:ext>
                </a:extLst>
              </p:cNvPr>
              <p:cNvSpPr/>
              <p:nvPr/>
            </p:nvSpPr>
            <p:spPr>
              <a:xfrm>
                <a:off x="7839495" y="4637598"/>
                <a:ext cx="3380378" cy="997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32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PT" sz="32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32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32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3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3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3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3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3200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3200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3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pt-PT" sz="3200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pt-PT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3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pt-PT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??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GB" sz="3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A70A6791-9CF2-43FF-93AD-52C347DD9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495" y="4637598"/>
                <a:ext cx="3380378" cy="9979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reeform 18">
            <a:extLst>
              <a:ext uri="{FF2B5EF4-FFF2-40B4-BE49-F238E27FC236}">
                <a16:creationId xmlns:a16="http://schemas.microsoft.com/office/drawing/2014/main" id="{301E1BA3-11E8-4641-9E82-DD973329987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712078" y="4348799"/>
            <a:ext cx="1625922" cy="1629756"/>
          </a:xfrm>
          <a:custGeom>
            <a:avLst/>
            <a:gdLst>
              <a:gd name="T0" fmla="*/ 112 w 168"/>
              <a:gd name="T1" fmla="*/ 84 h 168"/>
              <a:gd name="T2" fmla="*/ 160 w 168"/>
              <a:gd name="T3" fmla="*/ 36 h 168"/>
              <a:gd name="T4" fmla="*/ 160 w 168"/>
              <a:gd name="T5" fmla="*/ 8 h 168"/>
              <a:gd name="T6" fmla="*/ 132 w 168"/>
              <a:gd name="T7" fmla="*/ 8 h 168"/>
              <a:gd name="T8" fmla="*/ 84 w 168"/>
              <a:gd name="T9" fmla="*/ 56 h 168"/>
              <a:gd name="T10" fmla="*/ 36 w 168"/>
              <a:gd name="T11" fmla="*/ 8 h 168"/>
              <a:gd name="T12" fmla="*/ 8 w 168"/>
              <a:gd name="T13" fmla="*/ 8 h 168"/>
              <a:gd name="T14" fmla="*/ 8 w 168"/>
              <a:gd name="T15" fmla="*/ 36 h 168"/>
              <a:gd name="T16" fmla="*/ 56 w 168"/>
              <a:gd name="T17" fmla="*/ 84 h 168"/>
              <a:gd name="T18" fmla="*/ 8 w 168"/>
              <a:gd name="T19" fmla="*/ 132 h 168"/>
              <a:gd name="T20" fmla="*/ 8 w 168"/>
              <a:gd name="T21" fmla="*/ 160 h 168"/>
              <a:gd name="T22" fmla="*/ 36 w 168"/>
              <a:gd name="T23" fmla="*/ 160 h 168"/>
              <a:gd name="T24" fmla="*/ 84 w 168"/>
              <a:gd name="T25" fmla="*/ 112 h 168"/>
              <a:gd name="T26" fmla="*/ 132 w 168"/>
              <a:gd name="T27" fmla="*/ 160 h 168"/>
              <a:gd name="T28" fmla="*/ 160 w 168"/>
              <a:gd name="T29" fmla="*/ 160 h 168"/>
              <a:gd name="T30" fmla="*/ 160 w 168"/>
              <a:gd name="T31" fmla="*/ 132 h 168"/>
              <a:gd name="T32" fmla="*/ 112 w 168"/>
              <a:gd name="T33" fmla="*/ 84 h 168"/>
              <a:gd name="T34" fmla="*/ 151 w 168"/>
              <a:gd name="T35" fmla="*/ 151 h 168"/>
              <a:gd name="T36" fmla="*/ 140 w 168"/>
              <a:gd name="T37" fmla="*/ 151 h 168"/>
              <a:gd name="T38" fmla="*/ 84 w 168"/>
              <a:gd name="T39" fmla="*/ 95 h 168"/>
              <a:gd name="T40" fmla="*/ 28 w 168"/>
              <a:gd name="T41" fmla="*/ 151 h 168"/>
              <a:gd name="T42" fmla="*/ 17 w 168"/>
              <a:gd name="T43" fmla="*/ 151 h 168"/>
              <a:gd name="T44" fmla="*/ 17 w 168"/>
              <a:gd name="T45" fmla="*/ 140 h 168"/>
              <a:gd name="T46" fmla="*/ 73 w 168"/>
              <a:gd name="T47" fmla="*/ 84 h 168"/>
              <a:gd name="T48" fmla="*/ 17 w 168"/>
              <a:gd name="T49" fmla="*/ 28 h 168"/>
              <a:gd name="T50" fmla="*/ 17 w 168"/>
              <a:gd name="T51" fmla="*/ 16 h 168"/>
              <a:gd name="T52" fmla="*/ 28 w 168"/>
              <a:gd name="T53" fmla="*/ 16 h 168"/>
              <a:gd name="T54" fmla="*/ 84 w 168"/>
              <a:gd name="T55" fmla="*/ 73 h 168"/>
              <a:gd name="T56" fmla="*/ 140 w 168"/>
              <a:gd name="T57" fmla="*/ 17 h 168"/>
              <a:gd name="T58" fmla="*/ 151 w 168"/>
              <a:gd name="T59" fmla="*/ 17 h 168"/>
              <a:gd name="T60" fmla="*/ 151 w 168"/>
              <a:gd name="T61" fmla="*/ 28 h 168"/>
              <a:gd name="T62" fmla="*/ 95 w 168"/>
              <a:gd name="T63" fmla="*/ 84 h 168"/>
              <a:gd name="T64" fmla="*/ 151 w 168"/>
              <a:gd name="T65" fmla="*/ 140 h 168"/>
              <a:gd name="T66" fmla="*/ 151 w 168"/>
              <a:gd name="T6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8" h="168">
                <a:moveTo>
                  <a:pt x="112" y="84"/>
                </a:moveTo>
                <a:cubicBezTo>
                  <a:pt x="160" y="36"/>
                  <a:pt x="160" y="36"/>
                  <a:pt x="160" y="36"/>
                </a:cubicBezTo>
                <a:cubicBezTo>
                  <a:pt x="168" y="29"/>
                  <a:pt x="168" y="16"/>
                  <a:pt x="160" y="8"/>
                </a:cubicBezTo>
                <a:cubicBezTo>
                  <a:pt x="152" y="0"/>
                  <a:pt x="139" y="0"/>
                  <a:pt x="132" y="8"/>
                </a:cubicBezTo>
                <a:cubicBezTo>
                  <a:pt x="84" y="56"/>
                  <a:pt x="84" y="56"/>
                  <a:pt x="84" y="56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0"/>
                  <a:pt x="16" y="0"/>
                  <a:pt x="8" y="8"/>
                </a:cubicBezTo>
                <a:cubicBezTo>
                  <a:pt x="0" y="16"/>
                  <a:pt x="0" y="28"/>
                  <a:pt x="8" y="36"/>
                </a:cubicBezTo>
                <a:cubicBezTo>
                  <a:pt x="56" y="84"/>
                  <a:pt x="56" y="84"/>
                  <a:pt x="56" y="84"/>
                </a:cubicBezTo>
                <a:cubicBezTo>
                  <a:pt x="8" y="132"/>
                  <a:pt x="8" y="132"/>
                  <a:pt x="8" y="132"/>
                </a:cubicBezTo>
                <a:cubicBezTo>
                  <a:pt x="0" y="139"/>
                  <a:pt x="0" y="152"/>
                  <a:pt x="8" y="160"/>
                </a:cubicBezTo>
                <a:cubicBezTo>
                  <a:pt x="16" y="168"/>
                  <a:pt x="29" y="168"/>
                  <a:pt x="36" y="160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9" y="168"/>
                  <a:pt x="152" y="168"/>
                  <a:pt x="160" y="160"/>
                </a:cubicBezTo>
                <a:cubicBezTo>
                  <a:pt x="168" y="152"/>
                  <a:pt x="168" y="139"/>
                  <a:pt x="160" y="132"/>
                </a:cubicBezTo>
                <a:lnTo>
                  <a:pt x="112" y="84"/>
                </a:lnTo>
                <a:close/>
                <a:moveTo>
                  <a:pt x="151" y="151"/>
                </a:moveTo>
                <a:cubicBezTo>
                  <a:pt x="148" y="154"/>
                  <a:pt x="143" y="154"/>
                  <a:pt x="140" y="151"/>
                </a:cubicBezTo>
                <a:cubicBezTo>
                  <a:pt x="84" y="95"/>
                  <a:pt x="84" y="95"/>
                  <a:pt x="84" y="95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25" y="154"/>
                  <a:pt x="20" y="154"/>
                  <a:pt x="17" y="151"/>
                </a:cubicBezTo>
                <a:cubicBezTo>
                  <a:pt x="14" y="148"/>
                  <a:pt x="14" y="143"/>
                  <a:pt x="17" y="140"/>
                </a:cubicBezTo>
                <a:cubicBezTo>
                  <a:pt x="73" y="84"/>
                  <a:pt x="73" y="84"/>
                  <a:pt x="73" y="84"/>
                </a:cubicBezTo>
                <a:cubicBezTo>
                  <a:pt x="17" y="28"/>
                  <a:pt x="17" y="28"/>
                  <a:pt x="17" y="28"/>
                </a:cubicBezTo>
                <a:cubicBezTo>
                  <a:pt x="13" y="25"/>
                  <a:pt x="13" y="20"/>
                  <a:pt x="17" y="16"/>
                </a:cubicBezTo>
                <a:cubicBezTo>
                  <a:pt x="20" y="13"/>
                  <a:pt x="25" y="13"/>
                  <a:pt x="28" y="16"/>
                </a:cubicBezTo>
                <a:cubicBezTo>
                  <a:pt x="84" y="73"/>
                  <a:pt x="84" y="73"/>
                  <a:pt x="84" y="73"/>
                </a:cubicBezTo>
                <a:cubicBezTo>
                  <a:pt x="140" y="17"/>
                  <a:pt x="140" y="17"/>
                  <a:pt x="140" y="17"/>
                </a:cubicBezTo>
                <a:cubicBezTo>
                  <a:pt x="143" y="13"/>
                  <a:pt x="148" y="13"/>
                  <a:pt x="151" y="17"/>
                </a:cubicBezTo>
                <a:cubicBezTo>
                  <a:pt x="155" y="20"/>
                  <a:pt x="155" y="25"/>
                  <a:pt x="151" y="28"/>
                </a:cubicBezTo>
                <a:cubicBezTo>
                  <a:pt x="95" y="84"/>
                  <a:pt x="95" y="84"/>
                  <a:pt x="95" y="84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5" y="143"/>
                  <a:pt x="155" y="148"/>
                  <a:pt x="151" y="151"/>
                </a:cubicBezTo>
                <a:close/>
              </a:path>
            </a:pathLst>
          </a:custGeom>
          <a:solidFill>
            <a:srgbClr val="DB5A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0470929C-89F4-4AFE-B32E-22C0833D853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573D2093-0FDE-4933-9713-657A63129CEC}"/>
              </a:ext>
            </a:extLst>
          </p:cNvPr>
          <p:cNvCxnSpPr>
            <a:cxnSpLocks/>
          </p:cNvCxnSpPr>
          <p:nvPr/>
        </p:nvCxnSpPr>
        <p:spPr>
          <a:xfrm>
            <a:off x="7928141" y="3699752"/>
            <a:ext cx="3526970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0CE59750-85B5-4BD8-A1FA-77867E4C72F1}"/>
              </a:ext>
            </a:extLst>
          </p:cNvPr>
          <p:cNvSpPr/>
          <p:nvPr/>
        </p:nvSpPr>
        <p:spPr>
          <a:xfrm>
            <a:off x="2029125" y="365559"/>
            <a:ext cx="9954991" cy="2001092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A7217ADE-50E3-496F-BF8F-20F16867B30E}"/>
              </a:ext>
            </a:extLst>
          </p:cNvPr>
          <p:cNvSpPr/>
          <p:nvPr/>
        </p:nvSpPr>
        <p:spPr>
          <a:xfrm>
            <a:off x="2158189" y="493881"/>
            <a:ext cx="967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i-FI" sz="2400" dirty="0" err="1">
                <a:solidFill>
                  <a:sysClr val="windowText" lastClr="000000"/>
                </a:solidFill>
              </a:rPr>
              <a:t>Maatriksi</a:t>
            </a:r>
            <a:r>
              <a:rPr lang="fi-FI" sz="2400" dirty="0">
                <a:solidFill>
                  <a:sysClr val="windowText" lastClr="000000"/>
                </a:solidFill>
              </a:rPr>
              <a:t> </a:t>
            </a:r>
            <a:r>
              <a:rPr lang="fi-FI" sz="2400" dirty="0" err="1">
                <a:solidFill>
                  <a:sysClr val="windowText" lastClr="000000"/>
                </a:solidFill>
              </a:rPr>
              <a:t>saab</a:t>
            </a:r>
            <a:r>
              <a:rPr lang="fi-FI" sz="2400" dirty="0">
                <a:solidFill>
                  <a:sysClr val="windowText" lastClr="000000"/>
                </a:solidFill>
              </a:rPr>
              <a:t> </a:t>
            </a:r>
            <a:r>
              <a:rPr lang="et-EE" sz="2400" dirty="0">
                <a:solidFill>
                  <a:sysClr val="windowText" lastClr="000000"/>
                </a:solidFill>
              </a:rPr>
              <a:t>jaotada</a:t>
            </a:r>
            <a:r>
              <a:rPr lang="fi-FI" sz="2400" dirty="0">
                <a:solidFill>
                  <a:sysClr val="windowText" lastClr="000000"/>
                </a:solidFill>
              </a:rPr>
              <a:t> </a:t>
            </a:r>
            <a:r>
              <a:rPr lang="fi-FI" sz="2400" dirty="0" err="1">
                <a:solidFill>
                  <a:sysClr val="windowText" lastClr="000000"/>
                </a:solidFill>
              </a:rPr>
              <a:t>väiksemateks</a:t>
            </a:r>
            <a:r>
              <a:rPr lang="fi-FI" sz="2400" dirty="0">
                <a:solidFill>
                  <a:sysClr val="windowText" lastClr="000000"/>
                </a:solidFill>
              </a:rPr>
              <a:t> </a:t>
            </a:r>
            <a:r>
              <a:rPr lang="fi-FI" sz="2400" dirty="0" err="1">
                <a:solidFill>
                  <a:sysClr val="windowText" lastClr="000000"/>
                </a:solidFill>
              </a:rPr>
              <a:t>maatriksiteks</a:t>
            </a:r>
            <a:r>
              <a:rPr lang="et-EE" sz="2400" dirty="0">
                <a:solidFill>
                  <a:sysClr val="windowText" lastClr="000000"/>
                </a:solidFill>
              </a:rPr>
              <a:t> - </a:t>
            </a:r>
            <a:r>
              <a:rPr lang="fi-FI" sz="2400" b="1" dirty="0" err="1">
                <a:solidFill>
                  <a:sysClr val="windowText" lastClr="000000"/>
                </a:solidFill>
              </a:rPr>
              <a:t>plokkideks</a:t>
            </a:r>
            <a:r>
              <a:rPr lang="fi-FI" sz="2400" dirty="0">
                <a:solidFill>
                  <a:sysClr val="windowText" lastClr="000000"/>
                </a:solidFill>
              </a:rPr>
              <a:t> (</a:t>
            </a:r>
            <a:r>
              <a:rPr lang="fi-FI" sz="2400" dirty="0" err="1">
                <a:solidFill>
                  <a:sysClr val="windowText" lastClr="000000"/>
                </a:solidFill>
              </a:rPr>
              <a:t>alammaatriksiteks</a:t>
            </a:r>
            <a:r>
              <a:rPr lang="fi-FI" sz="2400" dirty="0">
                <a:solidFill>
                  <a:sysClr val="windowText" lastClr="000000"/>
                </a:solidFill>
              </a:rPr>
              <a:t>)</a:t>
            </a:r>
            <a:r>
              <a:rPr lang="et-EE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–</a:t>
            </a:r>
            <a:r>
              <a:rPr lang="et-EE" sz="2400" dirty="0">
                <a:solidFill>
                  <a:sysClr val="windowText" lastClr="000000"/>
                </a:solidFill>
              </a:rPr>
              <a:t> lisades valitud ridade ja veergude vahele horisontaalseid ja vertikaalseid „eeskirju“.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05E5E6-E89B-4268-B23E-C83BA1D6F33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731" y="2420402"/>
            <a:ext cx="1472086" cy="151274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A2048C0-F341-4AA6-899E-36536280F31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36" y="2273900"/>
            <a:ext cx="2062777" cy="168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1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41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: Cantos Arredondados 75">
            <a:hlinkClick r:id="rId4" action="ppaction://hlinksldjump"/>
            <a:extLst>
              <a:ext uri="{FF2B5EF4-FFF2-40B4-BE49-F238E27FC236}">
                <a16:creationId xmlns:a16="http://schemas.microsoft.com/office/drawing/2014/main" id="{E1366602-12C0-41CB-9EC1-3ADC612D6E4F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8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BAB24967-742D-4303-96C8-40954A3E5A1D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t-EE" b="1" dirty="0">
                <a:solidFill>
                  <a:schemeClr val="tx1"/>
                </a:solidFill>
              </a:rPr>
              <a:t>Plokk-maatriksite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60A6EEF7-E39D-408A-96BE-B8934D0AB464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Plokk-maatriks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hlinkClick r:id="rId7" action="ppaction://hlinksldjump"/>
            <a:extLst>
              <a:ext uri="{FF2B5EF4-FFF2-40B4-BE49-F238E27FC236}">
                <a16:creationId xmlns:a16="http://schemas.microsoft.com/office/drawing/2014/main" id="{03F38C25-3B3D-4138-8E84-249F3708C85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Plokkide liitmine korrutamine skalaariga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etângulo: Cantos Arredondados 18">
            <a:hlinkClick r:id="rId8" action="ppaction://hlinksldjump"/>
            <a:extLst>
              <a:ext uri="{FF2B5EF4-FFF2-40B4-BE49-F238E27FC236}">
                <a16:creationId xmlns:a16="http://schemas.microsoft.com/office/drawing/2014/main" id="{C53F3711-4105-45D7-B032-7497081DE0B7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Plokk-maatriksi </a:t>
            </a:r>
            <a:r>
              <a:rPr lang="et-EE" b="1" dirty="0" err="1">
                <a:solidFill>
                  <a:schemeClr val="tx1"/>
                </a:solidFill>
              </a:rPr>
              <a:t>transponeeri-mine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E63DA439-67A6-4F33-AFFF-D0CBA8E2BB63}"/>
              </a:ext>
            </a:extLst>
          </p:cNvPr>
          <p:cNvSpPr/>
          <p:nvPr/>
        </p:nvSpPr>
        <p:spPr>
          <a:xfrm>
            <a:off x="2066472" y="3472886"/>
            <a:ext cx="9859281" cy="3002701"/>
          </a:xfrm>
          <a:prstGeom prst="roundRect">
            <a:avLst>
              <a:gd name="adj" fmla="val 6518"/>
            </a:avLst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68921AC-AAA0-4A0E-90F7-65B94DBDC572}"/>
              </a:ext>
            </a:extLst>
          </p:cNvPr>
          <p:cNvSpPr/>
          <p:nvPr/>
        </p:nvSpPr>
        <p:spPr>
          <a:xfrm>
            <a:off x="5646375" y="3643060"/>
            <a:ext cx="2658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000" b="1" u="sng" dirty="0">
                <a:solidFill>
                  <a:srgbClr val="F25E4F"/>
                </a:solidFill>
              </a:rPr>
              <a:t>Sõnum kaasavõtmiseks</a:t>
            </a:r>
            <a:endParaRPr lang="en-GB" sz="2000" b="1" u="sng" dirty="0">
              <a:solidFill>
                <a:srgbClr val="F25E4F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7252DCA-25A1-417F-B7B6-6FA1FC840B6C}"/>
              </a:ext>
            </a:extLst>
          </p:cNvPr>
          <p:cNvSpPr/>
          <p:nvPr/>
        </p:nvSpPr>
        <p:spPr>
          <a:xfrm>
            <a:off x="2187159" y="4098668"/>
            <a:ext cx="9602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SzPct val="150000"/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chemeClr val="bg1">
                    <a:lumMod val="95000"/>
                  </a:schemeClr>
                </a:solidFill>
              </a:rPr>
              <a:t>Plokkmaatriksiks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võib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pidada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maatriksi</a:t>
            </a:r>
            <a:r>
              <a:rPr lang="et-EE" sz="2000" dirty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, mille </a:t>
            </a:r>
            <a:r>
              <a:rPr lang="et-EE" sz="2000" dirty="0">
                <a:solidFill>
                  <a:schemeClr val="bg1">
                    <a:lumMod val="95000"/>
                  </a:schemeClr>
                </a:solidFill>
              </a:rPr>
              <a:t>elementideks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on “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väiksemad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”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maatriksid</a:t>
            </a:r>
            <a:r>
              <a:rPr lang="et-EE" sz="2000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0470929C-89F4-4AFE-B32E-22C0833D853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0CE59750-85B5-4BD8-A1FA-77867E4C72F1}"/>
              </a:ext>
            </a:extLst>
          </p:cNvPr>
          <p:cNvSpPr/>
          <p:nvPr/>
        </p:nvSpPr>
        <p:spPr>
          <a:xfrm>
            <a:off x="2029125" y="365559"/>
            <a:ext cx="9954991" cy="2001092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A7217ADE-50E3-496F-BF8F-20F16867B30E}"/>
              </a:ext>
            </a:extLst>
          </p:cNvPr>
          <p:cNvSpPr/>
          <p:nvPr/>
        </p:nvSpPr>
        <p:spPr>
          <a:xfrm>
            <a:off x="2158189" y="493881"/>
            <a:ext cx="967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i-FI" sz="2400" dirty="0" err="1">
                <a:solidFill>
                  <a:sysClr val="windowText" lastClr="000000"/>
                </a:solidFill>
              </a:rPr>
              <a:t>Maatriksi</a:t>
            </a:r>
            <a:r>
              <a:rPr lang="fi-FI" sz="2400" dirty="0">
                <a:solidFill>
                  <a:sysClr val="windowText" lastClr="000000"/>
                </a:solidFill>
              </a:rPr>
              <a:t> </a:t>
            </a:r>
            <a:r>
              <a:rPr lang="fi-FI" sz="2400" dirty="0" err="1">
                <a:solidFill>
                  <a:sysClr val="windowText" lastClr="000000"/>
                </a:solidFill>
              </a:rPr>
              <a:t>saab</a:t>
            </a:r>
            <a:r>
              <a:rPr lang="fi-FI" sz="2400" dirty="0">
                <a:solidFill>
                  <a:sysClr val="windowText" lastClr="000000"/>
                </a:solidFill>
              </a:rPr>
              <a:t> j</a:t>
            </a:r>
            <a:r>
              <a:rPr lang="et-EE" sz="2400" dirty="0" err="1">
                <a:solidFill>
                  <a:sysClr val="windowText" lastClr="000000"/>
                </a:solidFill>
              </a:rPr>
              <a:t>aotada</a:t>
            </a:r>
            <a:r>
              <a:rPr lang="fi-FI" sz="2400" dirty="0">
                <a:solidFill>
                  <a:sysClr val="windowText" lastClr="000000"/>
                </a:solidFill>
              </a:rPr>
              <a:t> </a:t>
            </a:r>
            <a:r>
              <a:rPr lang="fi-FI" sz="2400" dirty="0" err="1">
                <a:solidFill>
                  <a:sysClr val="windowText" lastClr="000000"/>
                </a:solidFill>
              </a:rPr>
              <a:t>väiksemateks</a:t>
            </a:r>
            <a:r>
              <a:rPr lang="fi-FI" sz="2400" dirty="0">
                <a:solidFill>
                  <a:sysClr val="windowText" lastClr="000000"/>
                </a:solidFill>
              </a:rPr>
              <a:t> </a:t>
            </a:r>
            <a:r>
              <a:rPr lang="fi-FI" sz="2400" dirty="0" err="1">
                <a:solidFill>
                  <a:sysClr val="windowText" lastClr="000000"/>
                </a:solidFill>
              </a:rPr>
              <a:t>maatriksiteks</a:t>
            </a:r>
            <a:r>
              <a:rPr lang="et-EE" sz="2400" dirty="0">
                <a:solidFill>
                  <a:sysClr val="windowText" lastClr="000000"/>
                </a:solidFill>
              </a:rPr>
              <a:t> - </a:t>
            </a:r>
            <a:r>
              <a:rPr lang="fi-FI" sz="2400" b="1" dirty="0" err="1">
                <a:solidFill>
                  <a:sysClr val="windowText" lastClr="000000"/>
                </a:solidFill>
              </a:rPr>
              <a:t>plokkideks</a:t>
            </a:r>
            <a:r>
              <a:rPr lang="fi-FI" sz="2400" dirty="0">
                <a:solidFill>
                  <a:sysClr val="windowText" lastClr="000000"/>
                </a:solidFill>
              </a:rPr>
              <a:t> (</a:t>
            </a:r>
            <a:r>
              <a:rPr lang="fi-FI" sz="2400" dirty="0" err="1">
                <a:solidFill>
                  <a:sysClr val="windowText" lastClr="000000"/>
                </a:solidFill>
              </a:rPr>
              <a:t>alammaatriksiteks</a:t>
            </a:r>
            <a:r>
              <a:rPr lang="fi-FI" sz="2400" dirty="0">
                <a:solidFill>
                  <a:sysClr val="windowText" lastClr="000000"/>
                </a:solidFill>
              </a:rPr>
              <a:t>)</a:t>
            </a:r>
            <a:r>
              <a:rPr lang="et-EE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–</a:t>
            </a:r>
            <a:r>
              <a:rPr lang="et-EE" sz="2400" dirty="0">
                <a:solidFill>
                  <a:sysClr val="windowText" lastClr="000000"/>
                </a:solidFill>
              </a:rPr>
              <a:t> lisades valitud ridade ja veergude vahele horisontaalseid ja vertikaalseid „eeskirju“.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BD4FFAF-A6D3-46EA-B5E3-12E7DF01B50A}"/>
              </a:ext>
            </a:extLst>
          </p:cNvPr>
          <p:cNvSpPr/>
          <p:nvPr/>
        </p:nvSpPr>
        <p:spPr>
          <a:xfrm>
            <a:off x="2187159" y="4582174"/>
            <a:ext cx="95764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SzPct val="150000"/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chemeClr val="bg1">
                    <a:lumMod val="95000"/>
                  </a:schemeClr>
                </a:solidFill>
              </a:rPr>
              <a:t>Plokkmaatriksite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kasutamise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peamine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eesmärk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on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arvutuste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lihtsustamine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t-EE" sz="2000" dirty="0">
                <a:solidFill>
                  <a:schemeClr val="bg1">
                    <a:lumMod val="95000"/>
                  </a:schemeClr>
                </a:solidFill>
              </a:rPr>
              <a:t>juhul kui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maatriksid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t-EE" sz="2000" dirty="0">
                <a:solidFill>
                  <a:schemeClr val="bg1">
                    <a:lumMod val="95000"/>
                  </a:schemeClr>
                </a:solidFill>
              </a:rPr>
              <a:t>on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suured</a:t>
            </a:r>
            <a:r>
              <a:rPr lang="et-EE" sz="2000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26FFB44-6593-464C-B786-1BA62459A08E}"/>
              </a:ext>
            </a:extLst>
          </p:cNvPr>
          <p:cNvSpPr/>
          <p:nvPr/>
        </p:nvSpPr>
        <p:spPr>
          <a:xfrm>
            <a:off x="2187159" y="5295228"/>
            <a:ext cx="95764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SzPct val="150000"/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chemeClr val="bg1">
                    <a:lumMod val="95000"/>
                  </a:schemeClr>
                </a:solidFill>
              </a:rPr>
              <a:t>Sageli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maatriksi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t-EE" sz="2000" dirty="0">
                <a:solidFill>
                  <a:schemeClr val="bg1">
                    <a:lumMod val="95000"/>
                  </a:schemeClr>
                </a:solidFill>
              </a:rPr>
              <a:t>kuju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t-EE" sz="2000" dirty="0">
                <a:solidFill>
                  <a:schemeClr val="bg1">
                    <a:lumMod val="95000"/>
                  </a:schemeClr>
                </a:solidFill>
              </a:rPr>
              <a:t>„ütleb ette“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kasulikku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viisi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maatriksi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jaotamiseks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plokkideks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näiteks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maatriksi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suured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nullplokid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või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t-EE" sz="2000" dirty="0">
                <a:solidFill>
                  <a:schemeClr val="bg1">
                    <a:lumMod val="95000"/>
                  </a:schemeClr>
                </a:solidFill>
              </a:rPr>
              <a:t>ühikmaatriksi plokid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näitavad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kasulikke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jaotamisviise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FCB22E63-3533-463E-9EE9-AF70BE4C1631}"/>
              </a:ext>
            </a:extLst>
          </p:cNvPr>
          <p:cNvSpPr/>
          <p:nvPr/>
        </p:nvSpPr>
        <p:spPr>
          <a:xfrm>
            <a:off x="2158189" y="2575037"/>
            <a:ext cx="967584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t-EE" b="1" dirty="0">
                <a:solidFill>
                  <a:srgbClr val="F25E4F"/>
                </a:solidFill>
              </a:rPr>
              <a:t>Märkus</a:t>
            </a:r>
            <a:r>
              <a:rPr lang="en-GB" b="1" dirty="0">
                <a:solidFill>
                  <a:sysClr val="windowText" lastClr="000000"/>
                </a:solidFill>
              </a:rPr>
              <a:t> </a:t>
            </a:r>
            <a:r>
              <a:rPr lang="en-GB" dirty="0">
                <a:solidFill>
                  <a:sysClr val="windowText" lastClr="000000"/>
                </a:solidFill>
              </a:rPr>
              <a:t>– </a:t>
            </a:r>
            <a:r>
              <a:rPr lang="en-GB" dirty="0" err="1">
                <a:solidFill>
                  <a:sysClr val="windowText" lastClr="000000"/>
                </a:solidFill>
              </a:rPr>
              <a:t>Tavaliselt</a:t>
            </a:r>
            <a:r>
              <a:rPr lang="en-GB" dirty="0">
                <a:solidFill>
                  <a:sysClr val="windowText" lastClr="000000"/>
                </a:solidFill>
              </a:rPr>
              <a:t>, </a:t>
            </a:r>
            <a:r>
              <a:rPr lang="en-GB" dirty="0" err="1">
                <a:solidFill>
                  <a:sysClr val="windowText" lastClr="000000"/>
                </a:solidFill>
              </a:rPr>
              <a:t>tähista</a:t>
            </a:r>
            <a:r>
              <a:rPr lang="et-EE" dirty="0">
                <a:solidFill>
                  <a:sysClr val="windowText" lastClr="000000"/>
                </a:solidFill>
              </a:rPr>
              <a:t>takse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plok</a:t>
            </a:r>
            <a:r>
              <a:rPr lang="et-EE" dirty="0" err="1">
                <a:solidFill>
                  <a:sysClr val="windowText" lastClr="000000"/>
                </a:solidFill>
              </a:rPr>
              <a:t>ke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suur</a:t>
            </a:r>
            <a:r>
              <a:rPr lang="et-EE">
                <a:solidFill>
                  <a:sysClr val="windowText" lastClr="000000"/>
                </a:solidFill>
              </a:rPr>
              <a:t>te </a:t>
            </a:r>
            <a:r>
              <a:rPr lang="en-GB">
                <a:solidFill>
                  <a:sysClr val="windowText" lastClr="000000"/>
                </a:solidFill>
              </a:rPr>
              <a:t>tähte</a:t>
            </a:r>
            <a:r>
              <a:rPr lang="et-EE" dirty="0" err="1">
                <a:solidFill>
                  <a:sysClr val="windowText" lastClr="000000"/>
                </a:solidFill>
              </a:rPr>
              <a:t>dega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t-EE" dirty="0">
                <a:solidFill>
                  <a:sysClr val="windowText" lastClr="000000"/>
                </a:solidFill>
              </a:rPr>
              <a:t>(nii </a:t>
            </a:r>
            <a:r>
              <a:rPr lang="en-GB" dirty="0" err="1">
                <a:solidFill>
                  <a:sysClr val="windowText" lastClr="000000"/>
                </a:solidFill>
              </a:rPr>
              <a:t>nagu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maatriks</a:t>
            </a:r>
            <a:r>
              <a:rPr lang="et-EE" dirty="0" err="1">
                <a:solidFill>
                  <a:sysClr val="windowText" lastClr="000000"/>
                </a:solidFill>
              </a:rPr>
              <a:t>it</a:t>
            </a:r>
            <a:r>
              <a:rPr lang="et-EE" dirty="0">
                <a:solidFill>
                  <a:sysClr val="windowText" lastClr="000000"/>
                </a:solidFill>
              </a:rPr>
              <a:t>) ja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kahe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alaindeksiga</a:t>
            </a:r>
            <a:r>
              <a:rPr lang="en-GB" dirty="0">
                <a:solidFill>
                  <a:sysClr val="windowText" lastClr="000000"/>
                </a:solidFill>
              </a:rPr>
              <a:t>, </a:t>
            </a:r>
            <a:r>
              <a:rPr lang="en-GB" dirty="0" err="1">
                <a:solidFill>
                  <a:sysClr val="windowText" lastClr="000000"/>
                </a:solidFill>
              </a:rPr>
              <a:t>mis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identifitseerivad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plokkide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vastava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asukoha</a:t>
            </a:r>
            <a:r>
              <a:rPr lang="en-GB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266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8" grpId="0"/>
      <p:bldP spid="29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23C2155B-F8E4-4870-9E1F-73E2FDC1B28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18B73C74-A004-482B-9F0B-219C9547C99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63">
            <a:hlinkClick r:id="rId5" action="ppaction://hlinksldjump"/>
            <a:extLst>
              <a:ext uri="{FF2B5EF4-FFF2-40B4-BE49-F238E27FC236}">
                <a16:creationId xmlns:a16="http://schemas.microsoft.com/office/drawing/2014/main" id="{C768C98F-CA32-4A31-AD0D-7BF9BF2DDE9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8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027E0D2B-17A6-45B7-A300-98D33CCC4565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t-EE" b="1" dirty="0">
                <a:solidFill>
                  <a:schemeClr val="tx1"/>
                </a:solidFill>
              </a:rPr>
              <a:t>Plokk-maatriksite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7" action="ppaction://hlinksldjump"/>
            <a:extLst>
              <a:ext uri="{FF2B5EF4-FFF2-40B4-BE49-F238E27FC236}">
                <a16:creationId xmlns:a16="http://schemas.microsoft.com/office/drawing/2014/main" id="{66B2A70C-29C3-4EB7-8CF7-DF39CEB78AB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Plokk-maatriks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8" action="ppaction://hlinksldjump"/>
            <a:extLst>
              <a:ext uri="{FF2B5EF4-FFF2-40B4-BE49-F238E27FC236}">
                <a16:creationId xmlns:a16="http://schemas.microsoft.com/office/drawing/2014/main" id="{4C21C48D-A472-44C4-B0D3-53745A4C8DD0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Plokkide liitmine korrutamine skalaariga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9" action="ppaction://hlinksldjump"/>
            <a:extLst>
              <a:ext uri="{FF2B5EF4-FFF2-40B4-BE49-F238E27FC236}">
                <a16:creationId xmlns:a16="http://schemas.microsoft.com/office/drawing/2014/main" id="{D110EFBB-9AFA-4FBD-9035-FCE245EBD6C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Plokk-maatriksi </a:t>
            </a:r>
            <a:r>
              <a:rPr lang="et-EE" b="1" dirty="0" err="1">
                <a:solidFill>
                  <a:schemeClr val="tx1"/>
                </a:solidFill>
              </a:rPr>
              <a:t>transponeeri-mine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27D90CCA-F24E-40F2-9A5A-D6385F3B3BBA}"/>
              </a:ext>
            </a:extLst>
          </p:cNvPr>
          <p:cNvSpPr/>
          <p:nvPr/>
        </p:nvSpPr>
        <p:spPr>
          <a:xfrm>
            <a:off x="2029125" y="612363"/>
            <a:ext cx="9954991" cy="2311707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/>
              <p:nvPr/>
            </p:nvSpPr>
            <p:spPr>
              <a:xfrm>
                <a:off x="2158189" y="766549"/>
                <a:ext cx="9675848" cy="2251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Kui maatriksitel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 samad mõõtmed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ja maatriksid on 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jaotatud plokkideks täpselt ühtemoodi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, siis summamaatriksil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 sama jaotus plokkideks.</a:t>
                </a:r>
              </a:p>
              <a:p>
                <a:pPr algn="just">
                  <a:lnSpc>
                    <a:spcPct val="150000"/>
                  </a:lnSpc>
                </a:pPr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766549"/>
                <a:ext cx="9675848" cy="2251065"/>
              </a:xfrm>
              <a:prstGeom prst="rect">
                <a:avLst/>
              </a:prstGeom>
              <a:blipFill>
                <a:blip r:embed="rId10"/>
                <a:stretch>
                  <a:fillRect l="-945" r="-100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/>
              <p:nvPr/>
            </p:nvSpPr>
            <p:spPr>
              <a:xfrm>
                <a:off x="2168696" y="2191595"/>
                <a:ext cx="967584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Maatriksi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iga plokk on maatriksite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vastavate plokkide summa.</a:t>
                </a:r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96" y="2191595"/>
                <a:ext cx="9675848" cy="646331"/>
              </a:xfrm>
              <a:prstGeom prst="rect">
                <a:avLst/>
              </a:prstGeom>
              <a:blipFill>
                <a:blip r:embed="rId11"/>
                <a:stretch>
                  <a:fillRect l="-1008" b="-12264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A3B45A2C-919D-44C1-91E4-2B0DA69E90F1}"/>
              </a:ext>
            </a:extLst>
          </p:cNvPr>
          <p:cNvSpPr/>
          <p:nvPr/>
        </p:nvSpPr>
        <p:spPr>
          <a:xfrm>
            <a:off x="2041574" y="3175945"/>
            <a:ext cx="9954982" cy="3280491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A466A8EC-149A-4EE4-B028-5FE3D0DEA15C}"/>
              </a:ext>
            </a:extLst>
          </p:cNvPr>
          <p:cNvSpPr/>
          <p:nvPr/>
        </p:nvSpPr>
        <p:spPr>
          <a:xfrm rot="16200000">
            <a:off x="1795430" y="4497569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9AFB4A6D-87ED-4401-BDE9-B039867EC87E}"/>
                  </a:ext>
                </a:extLst>
              </p:cNvPr>
              <p:cNvSpPr/>
              <p:nvPr/>
            </p:nvSpPr>
            <p:spPr>
              <a:xfrm>
                <a:off x="2353201" y="3319378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r>
                  <a:rPr lang="et-EE" sz="1400" dirty="0">
                    <a:solidFill>
                      <a:srgbClr val="0C2B8E"/>
                    </a:solidFill>
                  </a:rPr>
                  <a:t>,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r>
                  <a:rPr lang="et-EE" sz="1400" dirty="0">
                    <a:solidFill>
                      <a:srgbClr val="0C2B8E"/>
                    </a:solidFill>
                  </a:rPr>
                  <a:t>kus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1400" b="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r>
                  <a:rPr lang="et-EE" sz="1400" dirty="0">
                    <a:solidFill>
                      <a:srgbClr val="0C2B8E"/>
                    </a:solidFill>
                  </a:rPr>
                  <a:t>ja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9AFB4A6D-87ED-4401-BDE9-B039867EC8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201" y="3319378"/>
                <a:ext cx="9652896" cy="1115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526E1F68-A142-46BF-838E-0E2D4C8CEF88}"/>
                  </a:ext>
                </a:extLst>
              </p:cNvPr>
              <p:cNvSpPr/>
              <p:nvPr/>
            </p:nvSpPr>
            <p:spPr>
              <a:xfrm>
                <a:off x="2353201" y="5130460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r>
                  <a:rPr lang="et-EE" sz="1400" dirty="0">
                    <a:solidFill>
                      <a:srgbClr val="0C2B8E"/>
                    </a:solidFill>
                  </a:rPr>
                  <a:t>, kus 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1400" b="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r>
                  <a:rPr lang="et-EE" sz="1400" dirty="0">
                    <a:solidFill>
                      <a:srgbClr val="0C2B8E"/>
                    </a:solidFill>
                  </a:rPr>
                  <a:t>ja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526E1F68-A142-46BF-838E-0E2D4C8CE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201" y="5130460"/>
                <a:ext cx="9652896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A809002-07D6-4528-8C6C-4F43F7768550}"/>
                  </a:ext>
                </a:extLst>
              </p:cNvPr>
              <p:cNvSpPr/>
              <p:nvPr/>
            </p:nvSpPr>
            <p:spPr>
              <a:xfrm>
                <a:off x="3448339" y="4543441"/>
                <a:ext cx="2555410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t-EE" sz="1400" dirty="0">
                    <a:solidFill>
                      <a:srgbClr val="0C2B8E"/>
                    </a:solidFill>
                  </a:rPr>
                  <a:t>, kus</a:t>
                </a:r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A809002-07D6-4528-8C6C-4F43F7768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339" y="4543441"/>
                <a:ext cx="2555410" cy="4912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D22C04-6E0A-4907-AF10-C1E2AE81D38A}"/>
                  </a:ext>
                </a:extLst>
              </p:cNvPr>
              <p:cNvSpPr/>
              <p:nvPr/>
            </p:nvSpPr>
            <p:spPr>
              <a:xfrm>
                <a:off x="5729050" y="4565955"/>
                <a:ext cx="1594338" cy="45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D22C04-6E0A-4907-AF10-C1E2AE81D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050" y="4565955"/>
                <a:ext cx="1594338" cy="451598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18C7A3DD-2D0B-47F4-9003-8D43B9ECA873}"/>
                  </a:ext>
                </a:extLst>
              </p:cNvPr>
              <p:cNvSpPr/>
              <p:nvPr/>
            </p:nvSpPr>
            <p:spPr>
              <a:xfrm>
                <a:off x="6978684" y="4570182"/>
                <a:ext cx="1594338" cy="45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18C7A3DD-2D0B-47F4-9003-8D43B9ECA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684" y="4570182"/>
                <a:ext cx="1594338" cy="451598"/>
              </a:xfrm>
              <a:prstGeom prst="rect">
                <a:avLst/>
              </a:prstGeom>
              <a:blipFill>
                <a:blip r:embed="rId1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2565E37-5410-489D-AF3C-56E3CDEEAA27}"/>
                  </a:ext>
                </a:extLst>
              </p:cNvPr>
              <p:cNvSpPr/>
              <p:nvPr/>
            </p:nvSpPr>
            <p:spPr>
              <a:xfrm>
                <a:off x="8394912" y="4451404"/>
                <a:ext cx="1594338" cy="68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2565E37-5410-489D-AF3C-56E3CDEEA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912" y="4451404"/>
                <a:ext cx="1594338" cy="6806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67640985-25D5-46A7-88B5-AFA5878BE509}"/>
                  </a:ext>
                </a:extLst>
              </p:cNvPr>
              <p:cNvSpPr/>
              <p:nvPr/>
            </p:nvSpPr>
            <p:spPr>
              <a:xfrm>
                <a:off x="9989250" y="4477444"/>
                <a:ext cx="1594338" cy="662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67640985-25D5-46A7-88B5-AFA5878BE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250" y="4477444"/>
                <a:ext cx="1594338" cy="6621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Seta: Para Baixo 70">
            <a:extLst>
              <a:ext uri="{FF2B5EF4-FFF2-40B4-BE49-F238E27FC236}">
                <a16:creationId xmlns:a16="http://schemas.microsoft.com/office/drawing/2014/main" id="{4C9BF9B5-7E8F-42F0-9324-16BD2BF29774}"/>
              </a:ext>
            </a:extLst>
          </p:cNvPr>
          <p:cNvSpPr/>
          <p:nvPr/>
        </p:nvSpPr>
        <p:spPr>
          <a:xfrm flipV="1">
            <a:off x="1091039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2" name="Seta: Para Baixo 71">
            <a:extLst>
              <a:ext uri="{FF2B5EF4-FFF2-40B4-BE49-F238E27FC236}">
                <a16:creationId xmlns:a16="http://schemas.microsoft.com/office/drawing/2014/main" id="{721E5ACF-B99D-4AC9-ACF0-D45D4AB5E0B3}"/>
              </a:ext>
            </a:extLst>
          </p:cNvPr>
          <p:cNvSpPr/>
          <p:nvPr/>
        </p:nvSpPr>
        <p:spPr>
          <a:xfrm flipV="1">
            <a:off x="932275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3" name="Seta: Para Baixo 72">
            <a:extLst>
              <a:ext uri="{FF2B5EF4-FFF2-40B4-BE49-F238E27FC236}">
                <a16:creationId xmlns:a16="http://schemas.microsoft.com/office/drawing/2014/main" id="{50268D80-254B-4AA1-B34F-89B467711E1F}"/>
              </a:ext>
            </a:extLst>
          </p:cNvPr>
          <p:cNvSpPr/>
          <p:nvPr/>
        </p:nvSpPr>
        <p:spPr>
          <a:xfrm flipV="1">
            <a:off x="7906797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4" name="Seta: Para Baixo 73">
            <a:extLst>
              <a:ext uri="{FF2B5EF4-FFF2-40B4-BE49-F238E27FC236}">
                <a16:creationId xmlns:a16="http://schemas.microsoft.com/office/drawing/2014/main" id="{4FE88D44-3342-492E-A434-26808342D3C4}"/>
              </a:ext>
            </a:extLst>
          </p:cNvPr>
          <p:cNvSpPr/>
          <p:nvPr/>
        </p:nvSpPr>
        <p:spPr>
          <a:xfrm flipV="1">
            <a:off x="663984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5" name="Seta: Para Baixo 74">
            <a:extLst>
              <a:ext uri="{FF2B5EF4-FFF2-40B4-BE49-F238E27FC236}">
                <a16:creationId xmlns:a16="http://schemas.microsoft.com/office/drawing/2014/main" id="{06E19E39-4EE2-4613-A8AE-7D5D80CCCFC8}"/>
              </a:ext>
            </a:extLst>
          </p:cNvPr>
          <p:cNvSpPr/>
          <p:nvPr/>
        </p:nvSpPr>
        <p:spPr>
          <a:xfrm>
            <a:off x="1090034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6" name="Seta: Para Baixo 75">
            <a:extLst>
              <a:ext uri="{FF2B5EF4-FFF2-40B4-BE49-F238E27FC236}">
                <a16:creationId xmlns:a16="http://schemas.microsoft.com/office/drawing/2014/main" id="{83C4BA34-4A1A-484B-A24A-E291EFA3765F}"/>
              </a:ext>
            </a:extLst>
          </p:cNvPr>
          <p:cNvSpPr/>
          <p:nvPr/>
        </p:nvSpPr>
        <p:spPr>
          <a:xfrm>
            <a:off x="931270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7" name="Seta: Para Baixo 76">
            <a:extLst>
              <a:ext uri="{FF2B5EF4-FFF2-40B4-BE49-F238E27FC236}">
                <a16:creationId xmlns:a16="http://schemas.microsoft.com/office/drawing/2014/main" id="{4906F058-A7BD-4A4B-BE79-1FE9D9608665}"/>
              </a:ext>
            </a:extLst>
          </p:cNvPr>
          <p:cNvSpPr/>
          <p:nvPr/>
        </p:nvSpPr>
        <p:spPr>
          <a:xfrm>
            <a:off x="7896749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8" name="Seta: Para Baixo 77">
            <a:extLst>
              <a:ext uri="{FF2B5EF4-FFF2-40B4-BE49-F238E27FC236}">
                <a16:creationId xmlns:a16="http://schemas.microsoft.com/office/drawing/2014/main" id="{0512122D-ED2F-419C-B570-AC2AC07C248C}"/>
              </a:ext>
            </a:extLst>
          </p:cNvPr>
          <p:cNvSpPr/>
          <p:nvPr/>
        </p:nvSpPr>
        <p:spPr>
          <a:xfrm>
            <a:off x="662979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cxnSp>
        <p:nvCxnSpPr>
          <p:cNvPr id="79" name="Conexão reta 78">
            <a:extLst>
              <a:ext uri="{FF2B5EF4-FFF2-40B4-BE49-F238E27FC236}">
                <a16:creationId xmlns:a16="http://schemas.microsoft.com/office/drawing/2014/main" id="{E763DE0D-0E63-4A52-B100-D1F588DC4B6F}"/>
              </a:ext>
            </a:extLst>
          </p:cNvPr>
          <p:cNvCxnSpPr>
            <a:cxnSpLocks/>
          </p:cNvCxnSpPr>
          <p:nvPr/>
        </p:nvCxnSpPr>
        <p:spPr>
          <a:xfrm>
            <a:off x="2883233" y="3778614"/>
            <a:ext cx="1407413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xão reta 80">
            <a:extLst>
              <a:ext uri="{FF2B5EF4-FFF2-40B4-BE49-F238E27FC236}">
                <a16:creationId xmlns:a16="http://schemas.microsoft.com/office/drawing/2014/main" id="{EF13760B-65F1-468E-AC63-5D474FDFF724}"/>
              </a:ext>
            </a:extLst>
          </p:cNvPr>
          <p:cNvCxnSpPr>
            <a:cxnSpLocks/>
          </p:cNvCxnSpPr>
          <p:nvPr/>
        </p:nvCxnSpPr>
        <p:spPr>
          <a:xfrm>
            <a:off x="2883233" y="5599040"/>
            <a:ext cx="1407413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xão reta 81">
            <a:extLst>
              <a:ext uri="{FF2B5EF4-FFF2-40B4-BE49-F238E27FC236}">
                <a16:creationId xmlns:a16="http://schemas.microsoft.com/office/drawing/2014/main" id="{C4CA09CF-7EF8-4666-85EE-128D80644663}"/>
              </a:ext>
            </a:extLst>
          </p:cNvPr>
          <p:cNvCxnSpPr>
            <a:cxnSpLocks/>
          </p:cNvCxnSpPr>
          <p:nvPr/>
        </p:nvCxnSpPr>
        <p:spPr>
          <a:xfrm>
            <a:off x="3531776" y="3375135"/>
            <a:ext cx="0" cy="1037267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xão reta 82">
            <a:extLst>
              <a:ext uri="{FF2B5EF4-FFF2-40B4-BE49-F238E27FC236}">
                <a16:creationId xmlns:a16="http://schemas.microsoft.com/office/drawing/2014/main" id="{B34DE8A8-9C67-4590-8CDC-078C6E561511}"/>
              </a:ext>
            </a:extLst>
          </p:cNvPr>
          <p:cNvCxnSpPr>
            <a:cxnSpLocks/>
          </p:cNvCxnSpPr>
          <p:nvPr/>
        </p:nvCxnSpPr>
        <p:spPr>
          <a:xfrm>
            <a:off x="3531776" y="5139548"/>
            <a:ext cx="0" cy="1037267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8" grpId="0"/>
      <p:bldP spid="49" grpId="0" animBg="1"/>
      <p:bldP spid="50" grpId="0"/>
      <p:bldP spid="51" grpId="0"/>
      <p:bldP spid="52" grpId="0"/>
      <p:bldP spid="53" grpId="0"/>
      <p:bldP spid="2" grpId="0"/>
      <p:bldP spid="66" grpId="0"/>
      <p:bldP spid="67" grpId="0"/>
      <p:bldP spid="68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23C2155B-F8E4-4870-9E1F-73E2FDC1B28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18B73C74-A004-482B-9F0B-219C9547C99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63">
            <a:hlinkClick r:id="rId5" action="ppaction://hlinksldjump"/>
            <a:extLst>
              <a:ext uri="{FF2B5EF4-FFF2-40B4-BE49-F238E27FC236}">
                <a16:creationId xmlns:a16="http://schemas.microsoft.com/office/drawing/2014/main" id="{C768C98F-CA32-4A31-AD0D-7BF9BF2DDE9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8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027E0D2B-17A6-45B7-A300-98D33CCC4565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t-EE" b="1" dirty="0">
                <a:solidFill>
                  <a:schemeClr val="tx1"/>
                </a:solidFill>
              </a:rPr>
              <a:t>Plokk-maatriksite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7" action="ppaction://hlinksldjump"/>
            <a:extLst>
              <a:ext uri="{FF2B5EF4-FFF2-40B4-BE49-F238E27FC236}">
                <a16:creationId xmlns:a16="http://schemas.microsoft.com/office/drawing/2014/main" id="{66B2A70C-29C3-4EB7-8CF7-DF39CEB78AB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Kast-maatriks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8" action="ppaction://hlinksldjump"/>
            <a:extLst>
              <a:ext uri="{FF2B5EF4-FFF2-40B4-BE49-F238E27FC236}">
                <a16:creationId xmlns:a16="http://schemas.microsoft.com/office/drawing/2014/main" id="{4C21C48D-A472-44C4-B0D3-53745A4C8DD0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Plokkide liitmine korrutamine skalaariga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9" action="ppaction://hlinksldjump"/>
            <a:extLst>
              <a:ext uri="{FF2B5EF4-FFF2-40B4-BE49-F238E27FC236}">
                <a16:creationId xmlns:a16="http://schemas.microsoft.com/office/drawing/2014/main" id="{D110EFBB-9AFA-4FBD-9035-FCE245EBD6C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Plokk-maatriksi </a:t>
            </a:r>
            <a:r>
              <a:rPr lang="et-EE" b="1" dirty="0" err="1">
                <a:solidFill>
                  <a:schemeClr val="tx1"/>
                </a:solidFill>
              </a:rPr>
              <a:t>transponeeri-mine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27D90CCA-F24E-40F2-9A5A-D6385F3B3BBA}"/>
              </a:ext>
            </a:extLst>
          </p:cNvPr>
          <p:cNvSpPr/>
          <p:nvPr/>
        </p:nvSpPr>
        <p:spPr>
          <a:xfrm>
            <a:off x="2018617" y="653439"/>
            <a:ext cx="9954991" cy="2311707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/>
              <p:nvPr/>
            </p:nvSpPr>
            <p:spPr>
              <a:xfrm>
                <a:off x="2158189" y="766549"/>
                <a:ext cx="9675848" cy="1697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Kui maatriksitel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 samad mõõtmed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ja maatriksid on 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jaotatud plokkideks täpselt ühtemoodi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, siis summamaatriksil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 sama jaotus plokkideks.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766549"/>
                <a:ext cx="9675848" cy="1697068"/>
              </a:xfrm>
              <a:prstGeom prst="rect">
                <a:avLst/>
              </a:prstGeom>
              <a:blipFill>
                <a:blip r:embed="rId10"/>
                <a:stretch>
                  <a:fillRect l="-945" r="-1008" b="-7554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/>
              <p:nvPr/>
            </p:nvSpPr>
            <p:spPr>
              <a:xfrm>
                <a:off x="2140760" y="2258200"/>
                <a:ext cx="9675848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Maatriksi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iga plokk on maatriksite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vastavate plokkide summa.</a:t>
                </a:r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760" y="2258200"/>
                <a:ext cx="9675848" cy="588110"/>
              </a:xfrm>
              <a:prstGeom prst="rect">
                <a:avLst/>
              </a:prstGeom>
              <a:blipFill>
                <a:blip r:embed="rId11"/>
                <a:stretch>
                  <a:fillRect l="-945" b="-2268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A3B45A2C-919D-44C1-91E4-2B0DA69E90F1}"/>
              </a:ext>
            </a:extLst>
          </p:cNvPr>
          <p:cNvSpPr/>
          <p:nvPr/>
        </p:nvSpPr>
        <p:spPr>
          <a:xfrm>
            <a:off x="2041574" y="3175945"/>
            <a:ext cx="9954982" cy="3280491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A466A8EC-149A-4EE4-B028-5FE3D0DEA15C}"/>
              </a:ext>
            </a:extLst>
          </p:cNvPr>
          <p:cNvSpPr/>
          <p:nvPr/>
        </p:nvSpPr>
        <p:spPr>
          <a:xfrm rot="16200000">
            <a:off x="1795430" y="4497569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9AFB4A6D-87ED-4401-BDE9-B039867EC87E}"/>
                  </a:ext>
                </a:extLst>
              </p:cNvPr>
              <p:cNvSpPr/>
              <p:nvPr/>
            </p:nvSpPr>
            <p:spPr>
              <a:xfrm>
                <a:off x="2353201" y="3319378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r>
                  <a:rPr lang="et-EE" sz="1400" dirty="0">
                    <a:solidFill>
                      <a:srgbClr val="0C2B8E"/>
                    </a:solidFill>
                  </a:rPr>
                  <a:t>, kus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1400" b="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r>
                  <a:rPr lang="et-EE" sz="1400" dirty="0">
                    <a:solidFill>
                      <a:srgbClr val="0C2B8E"/>
                    </a:solidFill>
                  </a:rPr>
                  <a:t>ja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9AFB4A6D-87ED-4401-BDE9-B039867EC8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201" y="3319378"/>
                <a:ext cx="9652896" cy="1115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526E1F68-A142-46BF-838E-0E2D4C8CEF88}"/>
                  </a:ext>
                </a:extLst>
              </p:cNvPr>
              <p:cNvSpPr/>
              <p:nvPr/>
            </p:nvSpPr>
            <p:spPr>
              <a:xfrm>
                <a:off x="2353201" y="5130460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r>
                  <a:rPr lang="et-EE" sz="1400" dirty="0">
                    <a:solidFill>
                      <a:srgbClr val="0C2B8E"/>
                    </a:solidFill>
                  </a:rPr>
                  <a:t>, kus 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1400" b="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r>
                  <a:rPr lang="et-EE" sz="1400" dirty="0">
                    <a:solidFill>
                      <a:srgbClr val="0C2B8E"/>
                    </a:solidFill>
                  </a:rPr>
                  <a:t>ja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526E1F68-A142-46BF-838E-0E2D4C8CE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201" y="5130460"/>
                <a:ext cx="9652896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A809002-07D6-4528-8C6C-4F43F7768550}"/>
                  </a:ext>
                </a:extLst>
              </p:cNvPr>
              <p:cNvSpPr/>
              <p:nvPr/>
            </p:nvSpPr>
            <p:spPr>
              <a:xfrm>
                <a:off x="3448339" y="4543441"/>
                <a:ext cx="2555410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</a:t>
                </a:r>
                <a:r>
                  <a:rPr lang="et-EE" sz="1400" dirty="0">
                    <a:solidFill>
                      <a:srgbClr val="0C2B8E"/>
                    </a:solidFill>
                  </a:rPr>
                  <a:t>, kus</a:t>
                </a:r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A809002-07D6-4528-8C6C-4F43F7768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339" y="4543441"/>
                <a:ext cx="2555410" cy="4912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D22C04-6E0A-4907-AF10-C1E2AE81D38A}"/>
                  </a:ext>
                </a:extLst>
              </p:cNvPr>
              <p:cNvSpPr/>
              <p:nvPr/>
            </p:nvSpPr>
            <p:spPr>
              <a:xfrm>
                <a:off x="5729050" y="4565955"/>
                <a:ext cx="1594338" cy="45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D22C04-6E0A-4907-AF10-C1E2AE81D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050" y="4565955"/>
                <a:ext cx="1594338" cy="451598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18C7A3DD-2D0B-47F4-9003-8D43B9ECA873}"/>
                  </a:ext>
                </a:extLst>
              </p:cNvPr>
              <p:cNvSpPr/>
              <p:nvPr/>
            </p:nvSpPr>
            <p:spPr>
              <a:xfrm>
                <a:off x="6978684" y="4570182"/>
                <a:ext cx="1594338" cy="45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18C7A3DD-2D0B-47F4-9003-8D43B9ECA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684" y="4570182"/>
                <a:ext cx="1594338" cy="451598"/>
              </a:xfrm>
              <a:prstGeom prst="rect">
                <a:avLst/>
              </a:prstGeom>
              <a:blipFill>
                <a:blip r:embed="rId1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2565E37-5410-489D-AF3C-56E3CDEEAA27}"/>
                  </a:ext>
                </a:extLst>
              </p:cNvPr>
              <p:cNvSpPr/>
              <p:nvPr/>
            </p:nvSpPr>
            <p:spPr>
              <a:xfrm>
                <a:off x="8394912" y="4451404"/>
                <a:ext cx="1594338" cy="68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2565E37-5410-489D-AF3C-56E3CDEEA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912" y="4451404"/>
                <a:ext cx="1594338" cy="6806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67640985-25D5-46A7-88B5-AFA5878BE509}"/>
                  </a:ext>
                </a:extLst>
              </p:cNvPr>
              <p:cNvSpPr/>
              <p:nvPr/>
            </p:nvSpPr>
            <p:spPr>
              <a:xfrm>
                <a:off x="9989250" y="4477444"/>
                <a:ext cx="1594338" cy="662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67640985-25D5-46A7-88B5-AFA5878BE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250" y="4477444"/>
                <a:ext cx="1594338" cy="6621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Seta: Para Baixo 70">
            <a:extLst>
              <a:ext uri="{FF2B5EF4-FFF2-40B4-BE49-F238E27FC236}">
                <a16:creationId xmlns:a16="http://schemas.microsoft.com/office/drawing/2014/main" id="{4C9BF9B5-7E8F-42F0-9324-16BD2BF29774}"/>
              </a:ext>
            </a:extLst>
          </p:cNvPr>
          <p:cNvSpPr/>
          <p:nvPr/>
        </p:nvSpPr>
        <p:spPr>
          <a:xfrm flipV="1">
            <a:off x="1091039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2" name="Seta: Para Baixo 71">
            <a:extLst>
              <a:ext uri="{FF2B5EF4-FFF2-40B4-BE49-F238E27FC236}">
                <a16:creationId xmlns:a16="http://schemas.microsoft.com/office/drawing/2014/main" id="{721E5ACF-B99D-4AC9-ACF0-D45D4AB5E0B3}"/>
              </a:ext>
            </a:extLst>
          </p:cNvPr>
          <p:cNvSpPr/>
          <p:nvPr/>
        </p:nvSpPr>
        <p:spPr>
          <a:xfrm flipV="1">
            <a:off x="932275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3" name="Seta: Para Baixo 72">
            <a:extLst>
              <a:ext uri="{FF2B5EF4-FFF2-40B4-BE49-F238E27FC236}">
                <a16:creationId xmlns:a16="http://schemas.microsoft.com/office/drawing/2014/main" id="{50268D80-254B-4AA1-B34F-89B467711E1F}"/>
              </a:ext>
            </a:extLst>
          </p:cNvPr>
          <p:cNvSpPr/>
          <p:nvPr/>
        </p:nvSpPr>
        <p:spPr>
          <a:xfrm flipV="1">
            <a:off x="7906797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4" name="Seta: Para Baixo 73">
            <a:extLst>
              <a:ext uri="{FF2B5EF4-FFF2-40B4-BE49-F238E27FC236}">
                <a16:creationId xmlns:a16="http://schemas.microsoft.com/office/drawing/2014/main" id="{4FE88D44-3342-492E-A434-26808342D3C4}"/>
              </a:ext>
            </a:extLst>
          </p:cNvPr>
          <p:cNvSpPr/>
          <p:nvPr/>
        </p:nvSpPr>
        <p:spPr>
          <a:xfrm flipV="1">
            <a:off x="663984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5" name="Seta: Para Baixo 74">
            <a:extLst>
              <a:ext uri="{FF2B5EF4-FFF2-40B4-BE49-F238E27FC236}">
                <a16:creationId xmlns:a16="http://schemas.microsoft.com/office/drawing/2014/main" id="{06E19E39-4EE2-4613-A8AE-7D5D80CCCFC8}"/>
              </a:ext>
            </a:extLst>
          </p:cNvPr>
          <p:cNvSpPr/>
          <p:nvPr/>
        </p:nvSpPr>
        <p:spPr>
          <a:xfrm>
            <a:off x="1090034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6" name="Seta: Para Baixo 75">
            <a:extLst>
              <a:ext uri="{FF2B5EF4-FFF2-40B4-BE49-F238E27FC236}">
                <a16:creationId xmlns:a16="http://schemas.microsoft.com/office/drawing/2014/main" id="{83C4BA34-4A1A-484B-A24A-E291EFA3765F}"/>
              </a:ext>
            </a:extLst>
          </p:cNvPr>
          <p:cNvSpPr/>
          <p:nvPr/>
        </p:nvSpPr>
        <p:spPr>
          <a:xfrm>
            <a:off x="931270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7" name="Seta: Para Baixo 76">
            <a:extLst>
              <a:ext uri="{FF2B5EF4-FFF2-40B4-BE49-F238E27FC236}">
                <a16:creationId xmlns:a16="http://schemas.microsoft.com/office/drawing/2014/main" id="{4906F058-A7BD-4A4B-BE79-1FE9D9608665}"/>
              </a:ext>
            </a:extLst>
          </p:cNvPr>
          <p:cNvSpPr/>
          <p:nvPr/>
        </p:nvSpPr>
        <p:spPr>
          <a:xfrm>
            <a:off x="7896749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8" name="Seta: Para Baixo 77">
            <a:extLst>
              <a:ext uri="{FF2B5EF4-FFF2-40B4-BE49-F238E27FC236}">
                <a16:creationId xmlns:a16="http://schemas.microsoft.com/office/drawing/2014/main" id="{0512122D-ED2F-419C-B570-AC2AC07C248C}"/>
              </a:ext>
            </a:extLst>
          </p:cNvPr>
          <p:cNvSpPr/>
          <p:nvPr/>
        </p:nvSpPr>
        <p:spPr>
          <a:xfrm>
            <a:off x="662979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08880C7C-E8DC-4B64-ACB0-94C25FBD20C7}"/>
                  </a:ext>
                </a:extLst>
              </p:cNvPr>
              <p:cNvSpPr/>
              <p:nvPr/>
            </p:nvSpPr>
            <p:spPr>
              <a:xfrm>
                <a:off x="3858949" y="4244001"/>
                <a:ext cx="2061783" cy="1115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:endParaRPr lang="en-GB" sz="14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08880C7C-E8DC-4B64-ACB0-94C25FBD2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949" y="4244001"/>
                <a:ext cx="2061783" cy="11151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5727F419-D357-45D4-AF58-4134B91202D2}"/>
              </a:ext>
            </a:extLst>
          </p:cNvPr>
          <p:cNvCxnSpPr>
            <a:cxnSpLocks/>
          </p:cNvCxnSpPr>
          <p:nvPr/>
        </p:nvCxnSpPr>
        <p:spPr>
          <a:xfrm>
            <a:off x="4411227" y="4689637"/>
            <a:ext cx="1256043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id="{AB6A2766-DB84-4068-9F5E-0A5ABD213742}"/>
              </a:ext>
            </a:extLst>
          </p:cNvPr>
          <p:cNvCxnSpPr>
            <a:cxnSpLocks/>
          </p:cNvCxnSpPr>
          <p:nvPr/>
        </p:nvCxnSpPr>
        <p:spPr>
          <a:xfrm>
            <a:off x="4914997" y="4316302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66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7C9404ED-8E63-47D9-8D0C-B3276FAF9F70}"/>
              </a:ext>
            </a:extLst>
          </p:cNvPr>
          <p:cNvSpPr/>
          <p:nvPr/>
        </p:nvSpPr>
        <p:spPr>
          <a:xfrm>
            <a:off x="2041574" y="3175945"/>
            <a:ext cx="9954982" cy="3280491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9E320ED9-06D1-4014-8449-EFC7D63D04C6}"/>
              </a:ext>
            </a:extLst>
          </p:cNvPr>
          <p:cNvSpPr/>
          <p:nvPr/>
        </p:nvSpPr>
        <p:spPr>
          <a:xfrm>
            <a:off x="2051115" y="4527022"/>
            <a:ext cx="9954982" cy="1929414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A6D22E36-BF17-4F2C-A8DF-111645BA4919}"/>
              </a:ext>
            </a:extLst>
          </p:cNvPr>
          <p:cNvSpPr/>
          <p:nvPr/>
        </p:nvSpPr>
        <p:spPr>
          <a:xfrm>
            <a:off x="2029125" y="612362"/>
            <a:ext cx="9954991" cy="3477317"/>
          </a:xfrm>
          <a:prstGeom prst="roundRect">
            <a:avLst>
              <a:gd name="adj" fmla="val 7156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23C2155B-F8E4-4870-9E1F-73E2FDC1B28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18B73C74-A004-482B-9F0B-219C9547C99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63">
            <a:hlinkClick r:id="rId5" action="ppaction://hlinksldjump"/>
            <a:extLst>
              <a:ext uri="{FF2B5EF4-FFF2-40B4-BE49-F238E27FC236}">
                <a16:creationId xmlns:a16="http://schemas.microsoft.com/office/drawing/2014/main" id="{C768C98F-CA32-4A31-AD0D-7BF9BF2DDE9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8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027E0D2B-17A6-45B7-A300-98D33CCC4565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t-EE" b="1" dirty="0">
                <a:solidFill>
                  <a:schemeClr val="tx1"/>
                </a:solidFill>
              </a:rPr>
              <a:t>Plokk-maatriksite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7" action="ppaction://hlinksldjump"/>
            <a:extLst>
              <a:ext uri="{FF2B5EF4-FFF2-40B4-BE49-F238E27FC236}">
                <a16:creationId xmlns:a16="http://schemas.microsoft.com/office/drawing/2014/main" id="{66B2A70C-29C3-4EB7-8CF7-DF39CEB78AB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Kast-maatriks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8" action="ppaction://hlinksldjump"/>
            <a:extLst>
              <a:ext uri="{FF2B5EF4-FFF2-40B4-BE49-F238E27FC236}">
                <a16:creationId xmlns:a16="http://schemas.microsoft.com/office/drawing/2014/main" id="{4C21C48D-A472-44C4-B0D3-53745A4C8DD0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Plokkide liitmine korrutamine skalaariga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9" action="ppaction://hlinksldjump"/>
            <a:extLst>
              <a:ext uri="{FF2B5EF4-FFF2-40B4-BE49-F238E27FC236}">
                <a16:creationId xmlns:a16="http://schemas.microsoft.com/office/drawing/2014/main" id="{D110EFBB-9AFA-4FBD-9035-FCE245EBD6C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rgbClr val="F25E4F"/>
                </a:solidFill>
              </a:rPr>
              <a:t>3.   </a:t>
            </a:r>
            <a:r>
              <a:rPr lang="et-EE" b="1">
                <a:solidFill>
                  <a:schemeClr val="tx1"/>
                </a:solidFill>
              </a:rPr>
              <a:t>Plokk-maatriksi transponeeri-mine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27D90CCA-F24E-40F2-9A5A-D6385F3B3BBA}"/>
              </a:ext>
            </a:extLst>
          </p:cNvPr>
          <p:cNvSpPr/>
          <p:nvPr/>
        </p:nvSpPr>
        <p:spPr>
          <a:xfrm>
            <a:off x="2029125" y="612363"/>
            <a:ext cx="9954991" cy="2311707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/>
              <p:nvPr/>
            </p:nvSpPr>
            <p:spPr>
              <a:xfrm>
                <a:off x="2158189" y="766549"/>
                <a:ext cx="9675848" cy="1697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Kui maatriksitel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 samad mõõtmed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ja maatriksid on 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jaotatud plokkideks täpselt ühtemoodi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, siis summamaatriksil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 sama jaotus plokkideks.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766549"/>
                <a:ext cx="9675848" cy="1697068"/>
              </a:xfrm>
              <a:prstGeom prst="rect">
                <a:avLst/>
              </a:prstGeom>
              <a:blipFill>
                <a:blip r:embed="rId10"/>
                <a:stretch>
                  <a:fillRect l="-945" r="-1008" b="-7554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/>
              <p:nvPr/>
            </p:nvSpPr>
            <p:spPr>
              <a:xfrm>
                <a:off x="2158189" y="2164256"/>
                <a:ext cx="9675848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Maatriksi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iga plokk on maatriksite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vastavate plokkide summa.</a:t>
                </a:r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2164256"/>
                <a:ext cx="9675848" cy="588110"/>
              </a:xfrm>
              <a:prstGeom prst="rect">
                <a:avLst/>
              </a:prstGeom>
              <a:blipFill>
                <a:blip r:embed="rId11"/>
                <a:stretch>
                  <a:fillRect l="-945" b="-2268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 37">
            <a:extLst>
              <a:ext uri="{FF2B5EF4-FFF2-40B4-BE49-F238E27FC236}">
                <a16:creationId xmlns:a16="http://schemas.microsoft.com/office/drawing/2014/main" id="{B6136A32-6CA1-4CE9-BD12-8E73E3D9F312}"/>
              </a:ext>
            </a:extLst>
          </p:cNvPr>
          <p:cNvSpPr/>
          <p:nvPr/>
        </p:nvSpPr>
        <p:spPr>
          <a:xfrm>
            <a:off x="2168696" y="2646785"/>
            <a:ext cx="9675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t-EE" sz="2400" dirty="0">
                <a:solidFill>
                  <a:sysClr val="windowText" lastClr="000000"/>
                </a:solidFill>
              </a:rPr>
              <a:t>Plokkmaatriksi </a:t>
            </a:r>
            <a:r>
              <a:rPr lang="en-GB" sz="2400" dirty="0" err="1">
                <a:solidFill>
                  <a:sysClr val="windowText" lastClr="000000"/>
                </a:solidFill>
              </a:rPr>
              <a:t>korrutami</a:t>
            </a:r>
            <a:r>
              <a:rPr lang="et-EE" sz="2400" dirty="0">
                <a:solidFill>
                  <a:sysClr val="windowText" lastClr="000000"/>
                </a:solidFill>
              </a:rPr>
              <a:t>st </a:t>
            </a:r>
            <a:r>
              <a:rPr lang="en-GB" sz="2400" dirty="0" err="1">
                <a:solidFill>
                  <a:sysClr val="windowText" lastClr="000000"/>
                </a:solidFill>
              </a:rPr>
              <a:t>skalaariga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t-EE" sz="2400" dirty="0">
                <a:solidFill>
                  <a:sysClr val="windowText" lastClr="000000"/>
                </a:solidFill>
              </a:rPr>
              <a:t>teostatakse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plokkide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kaupa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48A11BD3-A2B7-46D7-B875-2A60C6E017E6}"/>
              </a:ext>
            </a:extLst>
          </p:cNvPr>
          <p:cNvSpPr/>
          <p:nvPr/>
        </p:nvSpPr>
        <p:spPr>
          <a:xfrm rot="16200000">
            <a:off x="1795431" y="4497569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F6C1999D-2F0E-4560-8F04-C90C21F3CD1D}"/>
                  </a:ext>
                </a:extLst>
              </p:cNvPr>
              <p:cNvSpPr/>
              <p:nvPr/>
            </p:nvSpPr>
            <p:spPr>
              <a:xfrm>
                <a:off x="2192617" y="5130460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pt-PT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r>
                  <a:rPr lang="et-EE" sz="1400" dirty="0">
                    <a:solidFill>
                      <a:srgbClr val="0C2B8E"/>
                    </a:solidFill>
                  </a:rPr>
                  <a:t>, kus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1400" b="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r>
                  <a:rPr lang="et-EE" sz="1400" dirty="0">
                    <a:solidFill>
                      <a:srgbClr val="0C2B8E"/>
                    </a:solidFill>
                  </a:rPr>
                  <a:t>ja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F6C1999D-2F0E-4560-8F04-C90C21F3C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617" y="5130460"/>
                <a:ext cx="9652896" cy="1115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tângulo 85">
            <a:extLst>
              <a:ext uri="{FF2B5EF4-FFF2-40B4-BE49-F238E27FC236}">
                <a16:creationId xmlns:a16="http://schemas.microsoft.com/office/drawing/2014/main" id="{71C3C1D9-3072-4992-BC08-C1CE37E6B6E2}"/>
              </a:ext>
            </a:extLst>
          </p:cNvPr>
          <p:cNvSpPr/>
          <p:nvPr/>
        </p:nvSpPr>
        <p:spPr>
          <a:xfrm>
            <a:off x="2255405" y="4649969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4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85" grpId="0" animBg="1"/>
      <p:bldP spid="37" grpId="0" animBg="1"/>
      <p:bldP spid="44" grpId="0" animBg="1"/>
      <p:bldP spid="45" grpId="0"/>
      <p:bldP spid="48" grpId="0"/>
      <p:bldP spid="38" grpId="0"/>
      <p:bldP spid="40" grpId="0"/>
      <p:bldP spid="42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D4CCDC74-EF03-4584-9023-5A7002263115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AA49F40B-4EED-4127-9995-C8AC9400F2B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: Cantos Arredondados 60">
            <a:hlinkClick r:id="rId6" action="ppaction://hlinksldjump"/>
            <a:extLst>
              <a:ext uri="{FF2B5EF4-FFF2-40B4-BE49-F238E27FC236}">
                <a16:creationId xmlns:a16="http://schemas.microsoft.com/office/drawing/2014/main" id="{2FE30A87-2B09-491D-82BF-4A69F0BDF268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8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8" name="Retângulo: Cantos Arredondados 27">
            <a:hlinkClick r:id="rId7" action="ppaction://hlinksldjump"/>
            <a:extLst>
              <a:ext uri="{FF2B5EF4-FFF2-40B4-BE49-F238E27FC236}">
                <a16:creationId xmlns:a16="http://schemas.microsoft.com/office/drawing/2014/main" id="{1767A228-8C2D-4FFB-A17D-6DC5465272C1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t-EE" b="1" dirty="0">
                <a:solidFill>
                  <a:schemeClr val="tx1"/>
                </a:solidFill>
              </a:rPr>
              <a:t>Plokk-maatriksite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8" action="ppaction://hlinksldjump"/>
            <a:extLst>
              <a:ext uri="{FF2B5EF4-FFF2-40B4-BE49-F238E27FC236}">
                <a16:creationId xmlns:a16="http://schemas.microsoft.com/office/drawing/2014/main" id="{9EFC407A-F535-4DD8-88AA-E4C80D158945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Plokk-maatriks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9" action="ppaction://hlinksldjump"/>
            <a:extLst>
              <a:ext uri="{FF2B5EF4-FFF2-40B4-BE49-F238E27FC236}">
                <a16:creationId xmlns:a16="http://schemas.microsoft.com/office/drawing/2014/main" id="{02510B22-C28D-435C-9855-CC5A50ED0FAB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Plokkide liitmine, korrutamine skalaariga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32">
            <a:hlinkClick r:id="rId10" action="ppaction://hlinksldjump"/>
            <a:extLst>
              <a:ext uri="{FF2B5EF4-FFF2-40B4-BE49-F238E27FC236}">
                <a16:creationId xmlns:a16="http://schemas.microsoft.com/office/drawing/2014/main" id="{775C5CD5-18D2-48E7-B74C-37346D694577}"/>
              </a:ext>
            </a:extLst>
          </p:cNvPr>
          <p:cNvSpPr/>
          <p:nvPr/>
        </p:nvSpPr>
        <p:spPr>
          <a:xfrm>
            <a:off x="20062" y="3122444"/>
            <a:ext cx="1728000" cy="10805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rgbClr val="F25E4F"/>
                </a:solidFill>
              </a:rPr>
              <a:t>3.   </a:t>
            </a:r>
            <a:r>
              <a:rPr lang="et-EE" b="1">
                <a:solidFill>
                  <a:schemeClr val="tx1"/>
                </a:solidFill>
              </a:rPr>
              <a:t>Plokk-maatriksi transponeeri-mine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DE15A67A-44C8-43D3-B2FF-3A9E73960AD4}"/>
              </a:ext>
            </a:extLst>
          </p:cNvPr>
          <p:cNvSpPr/>
          <p:nvPr/>
        </p:nvSpPr>
        <p:spPr>
          <a:xfrm>
            <a:off x="2029125" y="269617"/>
            <a:ext cx="9954991" cy="1598274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524E6173-47BF-4302-BE19-E0BE0A779C31}"/>
                  </a:ext>
                </a:extLst>
              </p:cNvPr>
              <p:cNvSpPr/>
              <p:nvPr/>
            </p:nvSpPr>
            <p:spPr>
              <a:xfrm>
                <a:off x="2158189" y="423802"/>
                <a:ext cx="9675848" cy="1143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Plokkmaatriksi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transponeerimisel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transponeeritakse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transponeeritud plokke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524E6173-47BF-4302-BE19-E0BE0A779C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423802"/>
                <a:ext cx="9675848" cy="1143070"/>
              </a:xfrm>
              <a:prstGeom prst="rect">
                <a:avLst/>
              </a:prstGeom>
              <a:blipFill>
                <a:blip r:embed="rId11"/>
                <a:stretch>
                  <a:fillRect l="-945" r="-1008" b="-1176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B721E6B5-058B-431A-9D5C-E91A25F5DA99}"/>
              </a:ext>
            </a:extLst>
          </p:cNvPr>
          <p:cNvSpPr/>
          <p:nvPr/>
        </p:nvSpPr>
        <p:spPr>
          <a:xfrm>
            <a:off x="2041574" y="2136878"/>
            <a:ext cx="9954982" cy="4492021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C3CF1C4-C0BD-459B-AD36-8E9C1F9BD33B}"/>
              </a:ext>
            </a:extLst>
          </p:cNvPr>
          <p:cNvSpPr/>
          <p:nvPr/>
        </p:nvSpPr>
        <p:spPr>
          <a:xfrm>
            <a:off x="2310328" y="2287524"/>
            <a:ext cx="1019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r>
              <a:rPr lang="en-GB" sz="2400" b="1" u="sng" dirty="0">
                <a:solidFill>
                  <a:srgbClr val="29A6FF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5E5B070A-3576-43C1-A4E3-F60EDC46CA93}"/>
                  </a:ext>
                </a:extLst>
              </p:cNvPr>
              <p:cNvSpPr/>
              <p:nvPr/>
            </p:nvSpPr>
            <p:spPr>
              <a:xfrm>
                <a:off x="2324529" y="2214345"/>
                <a:ext cx="9536159" cy="2898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PT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pt-PT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t-EE" sz="2000" dirty="0">
                    <a:solidFill>
                      <a:schemeClr val="tx1"/>
                    </a:solidFill>
                  </a:rPr>
                  <a:t>, kus</a:t>
                </a: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pt-PT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pt-PT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PT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pt-PT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11</m:t>
                                            </m:r>
                                          </m:sub>
                                        </m:sSub>
                                        <m:r>
                                          <a:rPr lang="pt-PT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d>
                                          <m:dPr>
                                            <m:ctrlPr>
                                              <a:rPr lang="pt-PT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d>
                                      </m:e>
                                      <m:e/>
                                    </m:eqArr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pt-PT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pt-PT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PT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pt-PT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pt-PT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pt-PT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d>
                                          <m:dPr>
                                            <m:ctrlPr>
                                              <a:rPr lang="pt-PT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4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5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d>
                                      </m:e>
                                      <m:e/>
                                    </m:eqAr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pt-PT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pt-PT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PT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pt-PT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21</m:t>
                                            </m:r>
                                          </m:sub>
                                        </m:sSub>
                                        <m:r>
                                          <a:rPr lang="pt-PT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d>
                                          <m:dPr>
                                            <m:ctrlPr>
                                              <a:rPr lang="pt-PT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d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pt-PT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pt-PT" sz="20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/>
                                              <m:sup/>
                                            </m:sSup>
                                          </m:e>
                                          <m:sup/>
                                        </m:sSup>
                                      </m:e>
                                    </m:eqAr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pt-PT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t-PT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pt-PT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3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pt-PT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pt-PT" sz="20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0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0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5E5B070A-3576-43C1-A4E3-F60EDC46C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529" y="2214345"/>
                <a:ext cx="9536159" cy="28984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B5C43236-CEAA-48BF-9894-73017BDC5849}"/>
                  </a:ext>
                </a:extLst>
              </p:cNvPr>
              <p:cNvSpPr/>
              <p:nvPr/>
            </p:nvSpPr>
            <p:spPr>
              <a:xfrm>
                <a:off x="2316341" y="4089824"/>
                <a:ext cx="4354133" cy="783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PT" sz="2000" b="1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pt-PT" sz="20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𝟏𝟐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0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b="1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pt-PT" sz="2000" b="1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𝟐𝟏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pt-PT" sz="20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b="1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pt-PT" sz="20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pt-PT" sz="2000" b="1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pt-PT" sz="2000" b="1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pt-PT" sz="2000" b="1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B5C43236-CEAA-48BF-9894-73017BDC58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341" y="4089824"/>
                <a:ext cx="4354133" cy="78386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Conexão reta 47">
            <a:extLst>
              <a:ext uri="{FF2B5EF4-FFF2-40B4-BE49-F238E27FC236}">
                <a16:creationId xmlns:a16="http://schemas.microsoft.com/office/drawing/2014/main" id="{AB2EB5A6-B3EA-4A69-9730-7954F963BD54}"/>
              </a:ext>
            </a:extLst>
          </p:cNvPr>
          <p:cNvCxnSpPr>
            <a:cxnSpLocks/>
          </p:cNvCxnSpPr>
          <p:nvPr/>
        </p:nvCxnSpPr>
        <p:spPr>
          <a:xfrm>
            <a:off x="3017665" y="3774867"/>
            <a:ext cx="1757703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48">
            <a:extLst>
              <a:ext uri="{FF2B5EF4-FFF2-40B4-BE49-F238E27FC236}">
                <a16:creationId xmlns:a16="http://schemas.microsoft.com/office/drawing/2014/main" id="{A6060240-3491-4A14-A8D3-127ED54A1C07}"/>
              </a:ext>
            </a:extLst>
          </p:cNvPr>
          <p:cNvCxnSpPr>
            <a:cxnSpLocks/>
          </p:cNvCxnSpPr>
          <p:nvPr/>
        </p:nvCxnSpPr>
        <p:spPr>
          <a:xfrm>
            <a:off x="3705378" y="3247808"/>
            <a:ext cx="0" cy="74044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90C35AAC-D01C-4849-AA43-E6B00D3C535E}"/>
                  </a:ext>
                </a:extLst>
              </p:cNvPr>
              <p:cNvSpPr/>
              <p:nvPr/>
            </p:nvSpPr>
            <p:spPr>
              <a:xfrm>
                <a:off x="2324529" y="4950803"/>
                <a:ext cx="2423933" cy="155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PT" sz="20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pt-PT" sz="20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90C35AAC-D01C-4849-AA43-E6B00D3C53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529" y="4950803"/>
                <a:ext cx="2423933" cy="155343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exão reta 49">
            <a:extLst>
              <a:ext uri="{FF2B5EF4-FFF2-40B4-BE49-F238E27FC236}">
                <a16:creationId xmlns:a16="http://schemas.microsoft.com/office/drawing/2014/main" id="{41A6B57E-4D68-4B0B-89E3-DF6B513499C6}"/>
              </a:ext>
            </a:extLst>
          </p:cNvPr>
          <p:cNvCxnSpPr>
            <a:cxnSpLocks/>
          </p:cNvCxnSpPr>
          <p:nvPr/>
        </p:nvCxnSpPr>
        <p:spPr>
          <a:xfrm>
            <a:off x="3211064" y="5591264"/>
            <a:ext cx="1306286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25921F00-9985-4A54-B4AB-E8D56B8ADA6B}"/>
              </a:ext>
            </a:extLst>
          </p:cNvPr>
          <p:cNvCxnSpPr>
            <a:cxnSpLocks/>
          </p:cNvCxnSpPr>
          <p:nvPr/>
        </p:nvCxnSpPr>
        <p:spPr>
          <a:xfrm>
            <a:off x="4090457" y="5054157"/>
            <a:ext cx="0" cy="1351142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1D63925C-D369-448B-A6C8-05B3167F1CA5}"/>
                  </a:ext>
                </a:extLst>
              </p:cNvPr>
              <p:cNvSpPr/>
              <p:nvPr/>
            </p:nvSpPr>
            <p:spPr>
              <a:xfrm>
                <a:off x="9600778" y="2215581"/>
                <a:ext cx="1878719" cy="605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e>
                        <m:sup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1D63925C-D369-448B-A6C8-05B3167F1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778" y="2215581"/>
                <a:ext cx="1878719" cy="60555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2B6781D2-C923-4CDB-B32E-67E569A8EA87}"/>
                  </a:ext>
                </a:extLst>
              </p:cNvPr>
              <p:cNvSpPr/>
              <p:nvPr/>
            </p:nvSpPr>
            <p:spPr>
              <a:xfrm>
                <a:off x="9595378" y="2831017"/>
                <a:ext cx="1939890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PT" sz="20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2B6781D2-C923-4CDB-B32E-67E569A8EA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378" y="2831017"/>
                <a:ext cx="1939890" cy="9062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7C329433-6A63-426F-BAF4-7BD594A9B68D}"/>
                  </a:ext>
                </a:extLst>
              </p:cNvPr>
              <p:cNvSpPr/>
              <p:nvPr/>
            </p:nvSpPr>
            <p:spPr>
              <a:xfrm>
                <a:off x="9595378" y="3752806"/>
                <a:ext cx="1485535" cy="603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PT" sz="20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7C329433-6A63-426F-BAF4-7BD594A9B6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378" y="3752806"/>
                <a:ext cx="1485535" cy="6034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09CE140D-C4C6-441C-9839-589D944F32A8}"/>
                  </a:ext>
                </a:extLst>
              </p:cNvPr>
              <p:cNvSpPr/>
              <p:nvPr/>
            </p:nvSpPr>
            <p:spPr>
              <a:xfrm>
                <a:off x="9602295" y="4367467"/>
                <a:ext cx="1546705" cy="906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e>
                        <m:sup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09CE140D-C4C6-441C-9839-589D944F32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2295" y="4367467"/>
                <a:ext cx="1546705" cy="90614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Seta: Para Baixo 66">
            <a:extLst>
              <a:ext uri="{FF2B5EF4-FFF2-40B4-BE49-F238E27FC236}">
                <a16:creationId xmlns:a16="http://schemas.microsoft.com/office/drawing/2014/main" id="{82DA1CFA-524A-4628-991A-FD6B0050BAA5}"/>
              </a:ext>
            </a:extLst>
          </p:cNvPr>
          <p:cNvSpPr/>
          <p:nvPr/>
        </p:nvSpPr>
        <p:spPr>
          <a:xfrm rot="16200000">
            <a:off x="9228495" y="4746623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68" name="Seta: Para Baixo 67">
            <a:extLst>
              <a:ext uri="{FF2B5EF4-FFF2-40B4-BE49-F238E27FC236}">
                <a16:creationId xmlns:a16="http://schemas.microsoft.com/office/drawing/2014/main" id="{4E1DB9AB-9B53-40FB-AD5D-5E77AF558A96}"/>
              </a:ext>
            </a:extLst>
          </p:cNvPr>
          <p:cNvSpPr/>
          <p:nvPr/>
        </p:nvSpPr>
        <p:spPr>
          <a:xfrm rot="16200000">
            <a:off x="9228496" y="3990385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69" name="Seta: Para Baixo 68">
            <a:extLst>
              <a:ext uri="{FF2B5EF4-FFF2-40B4-BE49-F238E27FC236}">
                <a16:creationId xmlns:a16="http://schemas.microsoft.com/office/drawing/2014/main" id="{FBD1D70A-DECB-4896-966D-54040E9AA8AB}"/>
              </a:ext>
            </a:extLst>
          </p:cNvPr>
          <p:cNvSpPr/>
          <p:nvPr/>
        </p:nvSpPr>
        <p:spPr>
          <a:xfrm rot="16200000">
            <a:off x="9234466" y="3251295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0" name="Seta: Para Baixo 69">
            <a:extLst>
              <a:ext uri="{FF2B5EF4-FFF2-40B4-BE49-F238E27FC236}">
                <a16:creationId xmlns:a16="http://schemas.microsoft.com/office/drawing/2014/main" id="{DCD23121-D460-4EF2-BFD8-65C30B5214C1}"/>
              </a:ext>
            </a:extLst>
          </p:cNvPr>
          <p:cNvSpPr/>
          <p:nvPr/>
        </p:nvSpPr>
        <p:spPr>
          <a:xfrm rot="16200000">
            <a:off x="9233896" y="2444441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9965F8B9-9947-4191-88B5-496C5DB93660}"/>
                  </a:ext>
                </a:extLst>
              </p:cNvPr>
              <p:cNvSpPr/>
              <p:nvPr/>
            </p:nvSpPr>
            <p:spPr>
              <a:xfrm>
                <a:off x="3198225" y="4984478"/>
                <a:ext cx="784189" cy="605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</m:m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9965F8B9-9947-4191-88B5-496C5DB93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225" y="4984478"/>
                <a:ext cx="784189" cy="60555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FC4F3037-E9A6-4DE3-8F97-0E4B07218CB7}"/>
                  </a:ext>
                </a:extLst>
              </p:cNvPr>
              <p:cNvSpPr/>
              <p:nvPr/>
            </p:nvSpPr>
            <p:spPr>
              <a:xfrm>
                <a:off x="3198225" y="5555660"/>
                <a:ext cx="784189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mr>
                      </m:m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FC4F3037-E9A6-4DE3-8F97-0E4B07218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225" y="5555660"/>
                <a:ext cx="784189" cy="9062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26A6BCA0-5A8E-4FF1-A75C-3AC0BC6C5AD7}"/>
                  </a:ext>
                </a:extLst>
              </p:cNvPr>
              <p:cNvSpPr/>
              <p:nvPr/>
            </p:nvSpPr>
            <p:spPr>
              <a:xfrm>
                <a:off x="4088201" y="4987232"/>
                <a:ext cx="385042" cy="603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26A6BCA0-5A8E-4FF1-A75C-3AC0BC6C5A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201" y="4987232"/>
                <a:ext cx="385042" cy="6034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0631BDC0-ED12-4027-87BF-C002677F0C50}"/>
                  </a:ext>
                </a:extLst>
              </p:cNvPr>
              <p:cNvSpPr/>
              <p:nvPr/>
            </p:nvSpPr>
            <p:spPr>
              <a:xfrm>
                <a:off x="4090457" y="5565512"/>
                <a:ext cx="385041" cy="906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mr>
                      </m:m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0631BDC0-ED12-4027-87BF-C002677F0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457" y="5565512"/>
                <a:ext cx="385041" cy="90614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xão reta unidirecional 18">
            <a:extLst>
              <a:ext uri="{FF2B5EF4-FFF2-40B4-BE49-F238E27FC236}">
                <a16:creationId xmlns:a16="http://schemas.microsoft.com/office/drawing/2014/main" id="{639050E1-8D00-4117-BAE4-9F807CC51292}"/>
              </a:ext>
            </a:extLst>
          </p:cNvPr>
          <p:cNvCxnSpPr>
            <a:stCxn id="16" idx="2"/>
          </p:cNvCxnSpPr>
          <p:nvPr/>
        </p:nvCxnSpPr>
        <p:spPr>
          <a:xfrm flipH="1">
            <a:off x="3982414" y="2821131"/>
            <a:ext cx="6557724" cy="21633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xão reta unidirecional 76">
            <a:extLst>
              <a:ext uri="{FF2B5EF4-FFF2-40B4-BE49-F238E27FC236}">
                <a16:creationId xmlns:a16="http://schemas.microsoft.com/office/drawing/2014/main" id="{A72C5F02-3CC2-4C76-998F-18560E31FC44}"/>
              </a:ext>
            </a:extLst>
          </p:cNvPr>
          <p:cNvCxnSpPr/>
          <p:nvPr/>
        </p:nvCxnSpPr>
        <p:spPr>
          <a:xfrm flipH="1">
            <a:off x="3974130" y="3737227"/>
            <a:ext cx="6557724" cy="21633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xão reta unidirecional 77">
            <a:extLst>
              <a:ext uri="{FF2B5EF4-FFF2-40B4-BE49-F238E27FC236}">
                <a16:creationId xmlns:a16="http://schemas.microsoft.com/office/drawing/2014/main" id="{A4E2C77F-349C-446F-B2CF-4E678FE99D33}"/>
              </a:ext>
            </a:extLst>
          </p:cNvPr>
          <p:cNvCxnSpPr>
            <a:cxnSpLocks/>
          </p:cNvCxnSpPr>
          <p:nvPr/>
        </p:nvCxnSpPr>
        <p:spPr>
          <a:xfrm flipH="1">
            <a:off x="4473243" y="4270851"/>
            <a:ext cx="6025069" cy="10826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xão reta unidirecional 78">
            <a:extLst>
              <a:ext uri="{FF2B5EF4-FFF2-40B4-BE49-F238E27FC236}">
                <a16:creationId xmlns:a16="http://schemas.microsoft.com/office/drawing/2014/main" id="{9A5D91F7-DE0E-46DA-AE1D-B6852E319BEE}"/>
              </a:ext>
            </a:extLst>
          </p:cNvPr>
          <p:cNvCxnSpPr>
            <a:cxnSpLocks/>
          </p:cNvCxnSpPr>
          <p:nvPr/>
        </p:nvCxnSpPr>
        <p:spPr>
          <a:xfrm flipH="1">
            <a:off x="4530189" y="5071408"/>
            <a:ext cx="5970903" cy="92049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>
            <a:extLst>
              <a:ext uri="{FF2B5EF4-FFF2-40B4-BE49-F238E27FC236}">
                <a16:creationId xmlns:a16="http://schemas.microsoft.com/office/drawing/2014/main" id="{39AED75D-2648-4FAB-AA83-AB86187E1F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55"/>
          <a:stretch/>
        </p:blipFill>
        <p:spPr>
          <a:xfrm>
            <a:off x="5131247" y="4997796"/>
            <a:ext cx="1639896" cy="15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5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5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44" grpId="0"/>
      <p:bldP spid="45" grpId="0"/>
      <p:bldP spid="47" grpId="0"/>
      <p:bldP spid="8" grpId="0"/>
      <p:bldP spid="16" grpId="0"/>
      <p:bldP spid="64" grpId="0"/>
      <p:bldP spid="65" grpId="0"/>
      <p:bldP spid="66" grpId="0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73" grpId="0"/>
      <p:bldP spid="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hWsp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OFayk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DhWsp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4VrKTlNeBo9zAwAAoQwAACEAAAB1bml2ZXJzYWwvZmxhc2hfc2tpbl9zZXR0aW5ncy54bWyVV11PIjEUffdXEPZdVnQXTUYSBEzMsmpW1/cOc4HGTjtpO7j8+72dtjMtzAhKTOi957T34/RWE/VOeW8LUlHBb/vD/vis10uWpZTA9SvkBSMaeilR8JDd9u//Lhb9gYUIJuQLaE35WhmLt/UoAtNSa8HPl4Jr3OecC5kT1h9/u69+kkGFPMYSGNapnBVZQnPMj+H13ewkijvj6m40m950EZYiLwjfLcRanKdk+b6WouSZCe3SfLpom10BklH+fjQiRpV+0JBHMc0v5sP58DRKIUEpMCHdzCbDyc+jLEZSYHX2o6vrq8mJnOaozxuzR9tSRXVFGw1Hl6OrLlpB1hAXeTqfXcwuu/Ecd4+78mlclqDhnz6aOYp/B/JLm4uiLL6ikUKKtSnoHmdkPkc5TJAMrx8SZjfmc5RgEjIHHRWkYjTDNgiZWSl+N58ucFct3ddwSCTmbkvBnk0T9qaHUUjKYKxlCcnAr6xPbcTHU6nxMnl/aGkwz5jgMykVjFeEKQdrjA3wD3xQngV7OUODeBOszGFq4w2Asb3BT6d31VwJT65tQYQSts7Y7BkYG+QjlvUAGRgb5Ivp1hNnuwP4vsdyvB7uiGtmUH0XfVR+dAMnuPQF8yvvNUctzDVXwdnO4DG5yGBc6eqV5mD6lgwqm41pcBBUwsmWronGh+m3waW7Fw2FSgZ7dqe0dl0lmmoGbXJbilIqjAXdb3HuLR5LsQ+HmugFrLRHx8amKea1CLVQrc+O1tofUtfNrnsaH5Pbfk7kO8hXIZjq9xwPLyDW3D7LhwwzrvExBfnAV+JEDhcawv2rOLvAwl7CU+FEa7Lc5BhSVwZ1SW1n2xuYuGPbOsvLPAU5R0FQ8IKMbRa3oesNw1/9RuEDspjQ4bRMvcHtOKG13gODUwAQudz422AX1pOXTFMGW/BDJTBUCXdllii8O235GnXFmgwsJwnSzaBGKNH4jBwthDeMS8TTLHScoHlNUlVlFk0UP96DWKKJ7+ekUWs4Iqu1k1K0M/rbSojNiupJSi1eNJHabdqsXfJkCxNO82oEocMc52NscVkSE6JwhamcnnFgb2Iw71a9WX1Ei6eLYgbteNhGqTz7U/YVL+h4JQHCEVsZz4I34BfsUkFk9lhDokehxW3ZmCO+m9XEVqaYT/i3ZzIIrLZBdSvwO/5rMv4PUEsDBBQAAgAIAOFayk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OFayk6Q9/7LtwEAAH0GAAAfAAAAdW5pdmVyc2FsL2h0bWxfc2tpbl9zZXR0aW5ncy5qc42UwU/CMBTG7/wVZF4N0YFOvAHDhISDidyMh248xkLX17QFRcP/7joEu+5NWS/rl1++1/e2fl+dbvkEadB97H5V79X+ub6vNLCaUVu4ruu8RS+sHmieL2GRF8BzAYGH7CyyYlzDWT/8IpRzICrXZP9iQGrHL0AClmd/R1QEqAltR2jvhPZBFfk8gR2nqWNDzpiTrTEoeikKA8L0BKqCVUxw9VQ9boMejDtQ/6ArlkLN9C58GMet5K/jYBzFk6HLpVhIJvZzzLCXsHSTKdyK5U/9vl0uvd5LUOUH37SV5bk2MwOFX3h6Ow2nYTspFWgNP3WH8Sgc3ZMwZwlwt6Fo8DAY/YHWjJsD9ehdrnNzoqMw6kcDl5Ysg8aUJtP4Nu7XMVF6NabZKH7kDHyYtmYkZ3tQl1ih3MoLPqBUmNmJNNHILhLlyJa5yI5cPLSL5OxhrW3bv1ElRi9BtTz/FTd2uUxjGLVrht41WxO3tmjLlguSwZCXW3tV51QucEqk6iIFknnmhejpOMbPGrt/LRtnagNqgcjL+LSfBXQZJ6BmYoVWYMawdF2UWtnQmxsV5NnTi7v0z9k5fANQSwMEFAACAAgA4VrKTpQTsyJpAAAAbgAAABwAAAB1bml2ZXJzYWwvbG9jYWxfc2V0dGluZ3MueG1sDcwxDoMwDEDRnVNY3int1oHAxlaW0gNYxEWRHBuRgOD2ZPvD02/7MwocvKVg6vD1eCKwzuaDLg5/01C/EVIm9SSm7FANoe+qVmwm+XLOBSZYhS7eJo4lMo8Uixx2EajhU17/wB6brroBUEsDBBQAAgAIAOJayk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DiWsp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DhWspOkEkmJSgFAAD2EwAAHQAAAAAAAAABAAAAAADMEwAAdW5pdmVyc2FsL2NvbW1vbl9tZXNzYWdlcy5sbmdQSwECAAAUAAIACADhWspOZrKi1aUAAACDAQAALgAAAAAAAAABAAAAAAAvGQAAdW5pdmVyc2FsL3BsYXliYWNrX2FuZF9uYXZpZ2F0aW9uX3NldHRpbmdzLnhtbFBLAQIAABQAAgAIAOFayk7QvS+0TgQAAIcVAAAnAAAAAAAAAAEAAAAAACAaAAB1bml2ZXJzYWwvZmxhc2hfcHVibGlzaGluZ19zZXR0aW5ncy54bWxQSwECAAAUAAIACADhWspOU14Gj3MDAAChDAAAIQAAAAAAAAABAAAAAACzHgAAdW5pdmVyc2FsL2ZsYXNoX3NraW5fc2V0dGluZ3MueG1sUEsBAgAAFAACAAgA4VrKTuZFxhFIBAAAERUAACYAAAAAAAAAAQAAAAAAZSIAAHVuaXZlcnNhbC9odG1sX3B1Ymxpc2hpbmdfc2V0dGluZ3MueG1sUEsBAgAAFAACAAgA4VrKTpD3/su3AQAAfQYAAB8AAAAAAAAAAQAAAAAA8SYAAHVuaXZlcnNhbC9odG1sX3NraW5fc2V0dGluZ3MuanNQSwECAAAUAAIACADhWspOlBOzImkAAABuAAAAHAAAAAAAAAABAAAAAADlKAAAdW5pdmVyc2FsL2xvY2FsX3NldHRpbmdzLnhtbFBLAQIAABQAAgAIAOJayk6D5MijhQoAAMAZAAAXAAAAAAAAAAAAAAAAAIgpAAB1bml2ZXJzYWwvdW5pdmVyc2FsLnBuZ1BLAQIAABQAAgAIAOJayk7lZcaxSwAAAGoAAAAbAAAAAAAAAAEAAAAAAEI0AAB1bml2ZXJzYWwvdW5pdmVyc2FsLnBuZy54bWxQSwUGAAAAABIAEgBWBQAAxjQAAAAA"/>
  <p:tag name="ISPRING_ULTRA_SCORM_COURCE_TITLE" val="Lesson_08_Q1"/>
  <p:tag name="ISPRING_SCORM_RATE_QUIZZES" val="1"/>
  <p:tag name="ISPRING_SCORM_PASSING_SCORE" val="80.000000"/>
  <p:tag name="ISPRING_PRESENTATION_TITLE" val="Lesson_08_Q1"/>
  <p:tag name="ISPRING_UUID" val="{BAAF75AD-1495-4850-B00D-B676CBB26E99}"/>
  <p:tag name="ISPRING_RESOURCE_FOLDER" val="C:\Users\olabanov\Desktop\EngiMath\iSpring teooria\Lesson_08_Q1 ÕIGE\"/>
  <p:tag name="ISPRING_PRESENTATION_PATH" val="C:\Users\olabanov\Desktop\EngiMath\iSpring teooria\Lesson_08_Q1 ÕIGE.pptx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q\uFFFDf\uFFFD{C4D6D3BE-AC21-436A-8459-73050BF2A405}&quot;,&quot;C:\\Users\\olabanov\\Desktop\\EngiMath\\iSpring teooria&quot;],[&quot;*\uFFFD\uFFFD\uFFFD{BB4CDCA5-F38E-475C-8C53-186BBAA01A72}&quot;,&quot;C:\\Users\\filom\\Documents\\ENGIMATH\\LESSONS\\MATRICES\\LESSON 8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REEN_RECS_UPDATED" val="C:\Users\olabanov\Desktop\EngiMath\iSpring teooria\Lesson_08_Q1 ÕIGE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99Rlf9QcIuRBDve0BeiV4Q&quot;,&quot;gi&quot;:&quot;lsknoda5qv1EZXJMOCwFDQ&quot;,&quot;ti&quot;:&quot;characters&quot;,&quot;vs&quot;:{&quot;f&quot;:[878,854,642],&quot;i&quot;:{&quot;d&quot;:&quot;99Rlf9QcIuRBDve0BeiV4Q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8ZfF4_VwcvlE6VXjnJwXNA&quot;,&quot;gi&quot;:&quot;lsknoda5qv1EZXJMOCwFDQ&quot;,&quot;ti&quot;:&quot;characters&quot;,&quot;vs&quot;:{&quot;f&quot;:[878,854,642],&quot;i&quot;:{&quot;d&quot;:&quot;8ZfF4_VwcvlE6VXjnJwXN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7iCsY5V9Bl4IHyahq-mng&quot;,&quot;gi&quot;:&quot;lsknoda5qv1EZXJMOCwFDQ&quot;,&quot;ti&quot;:&quot;characters&quot;,&quot;vs&quot;:{&quot;f&quot;:[878,854,501],&quot;i&quot;:{&quot;d&quot;:&quot;K7iCsY5V9Bl4IHyahq-mng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jbWt-Wrr4tw7XmPRqGB2lA&quot;,&quot;gi&quot;:&quot;lsknoda5qv1EZXJMOCwFDQ&quot;,&quot;ti&quot;:&quot;characters&quot;,&quot;vs&quot;:{&quot;f&quot;:[878,854],&quot;i&quot;:{&quot;d&quot;:&quot;jbWt-Wrr4tw7XmPRqGB2lA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olabanov\Desktop\EngiMath\iSpring teooria\Lesson_08_Q1 ÕIGE\quiz\quiz2.quiz"/>
  <p:tag name="ISPRING_QUIZ_RELATIVE_PATH" val="Lesson_08_Q1 ÕIGE\quiz\quiz2.qui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JwbKQCZtFmwo-E5kkravcg&quot;,&quot;gi&quot;:&quot;lsknoda5qv1EZXJMOCwFDQ&quot;,&quot;ti&quot;:&quot;characters&quot;,&quot;vs&quot;:{&quot;f&quot;:[878,854,501],&quot;i&quot;:{&quot;d&quot;:&quot;JwbKQCZtFmwo-E5kkravc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9683</TotalTime>
  <Words>1771</Words>
  <Application>Microsoft Office PowerPoint</Application>
  <PresentationFormat>Widescreen</PresentationFormat>
  <Paragraphs>289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Lesson_08_Q1</dc:title>
  <dc:creator>Filomena Soares</dc:creator>
  <cp:lastModifiedBy>Elena Safiulina</cp:lastModifiedBy>
  <cp:revision>337</cp:revision>
  <dcterms:created xsi:type="dcterms:W3CDTF">2019-03-25T06:42:45Z</dcterms:created>
  <dcterms:modified xsi:type="dcterms:W3CDTF">2025-07-15T03:44:13Z</dcterms:modified>
</cp:coreProperties>
</file>