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277" r:id="rId3"/>
    <p:sldId id="286" r:id="rId4"/>
    <p:sldId id="287" r:id="rId5"/>
    <p:sldId id="290" r:id="rId6"/>
    <p:sldId id="278" r:id="rId7"/>
    <p:sldId id="288" r:id="rId8"/>
    <p:sldId id="289" r:id="rId9"/>
    <p:sldId id="279" r:id="rId10"/>
    <p:sldId id="280" r:id="rId11"/>
    <p:sldId id="291" r:id="rId12"/>
    <p:sldId id="292" r:id="rId13"/>
    <p:sldId id="293" r:id="rId14"/>
    <p:sldId id="294" r:id="rId15"/>
    <p:sldId id="284" r:id="rId16"/>
    <p:sldId id="295" r:id="rId17"/>
    <p:sldId id="283" r:id="rId18"/>
  </p:sldIdLst>
  <p:sldSz cx="12192000" cy="6858000"/>
  <p:notesSz cx="6858000" cy="9144000"/>
  <p:custDataLst>
    <p:tags r:id="rId20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A6FF"/>
    <a:srgbClr val="F25E4F"/>
    <a:srgbClr val="0C2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04" y="-540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05/04/2021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90534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23712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80464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8302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75267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45054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3144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89869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63697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5709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05650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55485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1865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44294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30038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57635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69692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05/04/2021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05/04/2021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05/04/2021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05/04/2021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05/04/2021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05/04/2021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05/04/2021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05/04/2021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05/04/2021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05/04/2021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05/04/2021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05/04/2021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10" Type="http://schemas.openxmlformats.org/officeDocument/2006/relationships/image" Target="../media/image3.png"/><Relationship Id="rId4" Type="http://schemas.openxmlformats.org/officeDocument/2006/relationships/slide" Target="slide10.xml"/><Relationship Id="rId9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slide" Target="slide6.xml"/><Relationship Id="rId3" Type="http://schemas.openxmlformats.org/officeDocument/2006/relationships/image" Target="../media/image1.jpg"/><Relationship Id="rId21" Type="http://schemas.openxmlformats.org/officeDocument/2006/relationships/slide" Target="slide9.xml"/><Relationship Id="rId12" Type="http://schemas.openxmlformats.org/officeDocument/2006/relationships/image" Target="../media/image49.png"/><Relationship Id="rId17" Type="http://schemas.openxmlformats.org/officeDocument/2006/relationships/slide" Target="slide2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3.png"/><Relationship Id="rId20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8.png"/><Relationship Id="rId5" Type="http://schemas.openxmlformats.org/officeDocument/2006/relationships/image" Target="../media/image47.png"/><Relationship Id="rId15" Type="http://schemas.openxmlformats.org/officeDocument/2006/relationships/image" Target="../media/image52.png"/><Relationship Id="rId19" Type="http://schemas.openxmlformats.org/officeDocument/2006/relationships/slide" Target="slide15.xml"/><Relationship Id="rId4" Type="http://schemas.openxmlformats.org/officeDocument/2006/relationships/image" Target="../media/image2.png"/><Relationship Id="rId1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image" Target="../media/image58.png"/><Relationship Id="rId3" Type="http://schemas.openxmlformats.org/officeDocument/2006/relationships/image" Target="../media/image1.jpg"/><Relationship Id="rId21" Type="http://schemas.openxmlformats.org/officeDocument/2006/relationships/slide" Target="slide15.xml"/><Relationship Id="rId12" Type="http://schemas.openxmlformats.org/officeDocument/2006/relationships/image" Target="../media/image49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6.png"/><Relationship Id="rId20" Type="http://schemas.openxmlformats.org/officeDocument/2006/relationships/slide" Target="slide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8.png"/><Relationship Id="rId5" Type="http://schemas.openxmlformats.org/officeDocument/2006/relationships/image" Target="../media/image47.png"/><Relationship Id="rId15" Type="http://schemas.openxmlformats.org/officeDocument/2006/relationships/image" Target="../media/image55.png"/><Relationship Id="rId23" Type="http://schemas.openxmlformats.org/officeDocument/2006/relationships/slide" Target="slide9.xml"/><Relationship Id="rId19" Type="http://schemas.openxmlformats.org/officeDocument/2006/relationships/slide" Target="slide2.xml"/><Relationship Id="rId4" Type="http://schemas.openxmlformats.org/officeDocument/2006/relationships/image" Target="../media/image2.png"/><Relationship Id="rId14" Type="http://schemas.openxmlformats.org/officeDocument/2006/relationships/image" Target="../media/image54.png"/><Relationship Id="rId22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image" Target="../media/image63.png"/><Relationship Id="rId3" Type="http://schemas.openxmlformats.org/officeDocument/2006/relationships/image" Target="../media/image1.jpg"/><Relationship Id="rId21" Type="http://schemas.openxmlformats.org/officeDocument/2006/relationships/slide" Target="slide6.xml"/><Relationship Id="rId7" Type="http://schemas.openxmlformats.org/officeDocument/2006/relationships/image" Target="../media/image47.png"/><Relationship Id="rId12" Type="http://schemas.openxmlformats.org/officeDocument/2006/relationships/image" Target="../media/image59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1.png"/><Relationship Id="rId20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48.png"/><Relationship Id="rId5" Type="http://schemas.openxmlformats.org/officeDocument/2006/relationships/slide" Target="slide10.xml"/><Relationship Id="rId15" Type="http://schemas.openxmlformats.org/officeDocument/2006/relationships/image" Target="../media/image60.png"/><Relationship Id="rId19" Type="http://schemas.openxmlformats.org/officeDocument/2006/relationships/image" Target="../media/image64.png"/><Relationship Id="rId4" Type="http://schemas.openxmlformats.org/officeDocument/2006/relationships/image" Target="../media/image2.png"/><Relationship Id="rId14" Type="http://schemas.openxmlformats.org/officeDocument/2006/relationships/image" Target="../media/image590.png"/><Relationship Id="rId22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image" Target="../media/image67.png"/><Relationship Id="rId26" Type="http://schemas.openxmlformats.org/officeDocument/2006/relationships/image" Target="../media/image75.png"/><Relationship Id="rId3" Type="http://schemas.openxmlformats.org/officeDocument/2006/relationships/image" Target="../media/image1.jpg"/><Relationship Id="rId21" Type="http://schemas.openxmlformats.org/officeDocument/2006/relationships/image" Target="../media/image70.png"/><Relationship Id="rId34" Type="http://schemas.openxmlformats.org/officeDocument/2006/relationships/slide" Target="slide15.xml"/><Relationship Id="rId12" Type="http://schemas.openxmlformats.org/officeDocument/2006/relationships/image" Target="../media/image651.pn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slide" Target="slide6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50.png"/><Relationship Id="rId20" Type="http://schemas.openxmlformats.org/officeDocument/2006/relationships/image" Target="../media/image69.png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8.png"/><Relationship Id="rId24" Type="http://schemas.openxmlformats.org/officeDocument/2006/relationships/image" Target="../media/image73.png"/><Relationship Id="rId32" Type="http://schemas.openxmlformats.org/officeDocument/2006/relationships/slide" Target="slide2.xml"/><Relationship Id="rId5" Type="http://schemas.openxmlformats.org/officeDocument/2006/relationships/image" Target="../media/image65.png"/><Relationship Id="rId15" Type="http://schemas.openxmlformats.org/officeDocument/2006/relationships/image" Target="../media/image640.png"/><Relationship Id="rId23" Type="http://schemas.openxmlformats.org/officeDocument/2006/relationships/image" Target="../media/image72.png"/><Relationship Id="rId28" Type="http://schemas.openxmlformats.org/officeDocument/2006/relationships/image" Target="../media/image77.png"/><Relationship Id="rId19" Type="http://schemas.openxmlformats.org/officeDocument/2006/relationships/image" Target="../media/image68.png"/><Relationship Id="rId31" Type="http://schemas.openxmlformats.org/officeDocument/2006/relationships/slide" Target="slide9.xml"/><Relationship Id="rId4" Type="http://schemas.openxmlformats.org/officeDocument/2006/relationships/image" Target="../media/image2.png"/><Relationship Id="rId14" Type="http://schemas.openxmlformats.org/officeDocument/2006/relationships/image" Target="../media/image630.png"/><Relationship Id="rId22" Type="http://schemas.openxmlformats.org/officeDocument/2006/relationships/image" Target="../media/image71.png"/><Relationship Id="rId27" Type="http://schemas.openxmlformats.org/officeDocument/2006/relationships/image" Target="../media/image76.png"/><Relationship Id="rId30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" Type="http://schemas.openxmlformats.org/officeDocument/2006/relationships/image" Target="../media/image1.jpg"/><Relationship Id="rId21" Type="http://schemas.openxmlformats.org/officeDocument/2006/relationships/image" Target="../media/image72.png"/><Relationship Id="rId34" Type="http://schemas.openxmlformats.org/officeDocument/2006/relationships/slide" Target="slide9.xml"/><Relationship Id="rId12" Type="http://schemas.openxmlformats.org/officeDocument/2006/relationships/image" Target="../media/image651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33" Type="http://schemas.openxmlformats.org/officeDocument/2006/relationships/slide" Target="slide10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8.png"/><Relationship Id="rId24" Type="http://schemas.openxmlformats.org/officeDocument/2006/relationships/image" Target="../media/image75.png"/><Relationship Id="rId32" Type="http://schemas.openxmlformats.org/officeDocument/2006/relationships/image" Target="../media/image84.png"/><Relationship Id="rId37" Type="http://schemas.openxmlformats.org/officeDocument/2006/relationships/slide" Target="slide15.xml"/><Relationship Id="rId5" Type="http://schemas.openxmlformats.org/officeDocument/2006/relationships/image" Target="../media/image79.png"/><Relationship Id="rId15" Type="http://schemas.openxmlformats.org/officeDocument/2006/relationships/image" Target="../media/image640.png"/><Relationship Id="rId23" Type="http://schemas.openxmlformats.org/officeDocument/2006/relationships/image" Target="../media/image74.png"/><Relationship Id="rId28" Type="http://schemas.openxmlformats.org/officeDocument/2006/relationships/image" Target="../media/image80.png"/><Relationship Id="rId36" Type="http://schemas.openxmlformats.org/officeDocument/2006/relationships/slide" Target="slide6.xml"/><Relationship Id="rId19" Type="http://schemas.openxmlformats.org/officeDocument/2006/relationships/image" Target="../media/image70.png"/><Relationship Id="rId31" Type="http://schemas.openxmlformats.org/officeDocument/2006/relationships/image" Target="../media/image83.png"/><Relationship Id="rId4" Type="http://schemas.openxmlformats.org/officeDocument/2006/relationships/image" Target="../media/image2.png"/><Relationship Id="rId14" Type="http://schemas.openxmlformats.org/officeDocument/2006/relationships/image" Target="../media/image630.png"/><Relationship Id="rId22" Type="http://schemas.openxmlformats.org/officeDocument/2006/relationships/image" Target="../media/image73.png"/><Relationship Id="rId27" Type="http://schemas.openxmlformats.org/officeDocument/2006/relationships/image" Target="../media/image790.png"/><Relationship Id="rId30" Type="http://schemas.openxmlformats.org/officeDocument/2006/relationships/image" Target="../media/image82.png"/><Relationship Id="rId35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slide" Target="slide6.xml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85.png"/><Relationship Id="rId12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15.xml"/><Relationship Id="rId11" Type="http://schemas.openxmlformats.org/officeDocument/2006/relationships/slide" Target="slide9.xml"/><Relationship Id="rId5" Type="http://schemas.openxmlformats.org/officeDocument/2006/relationships/image" Target="../media/image2.png"/><Relationship Id="rId10" Type="http://schemas.openxmlformats.org/officeDocument/2006/relationships/slide" Target="slide10.xml"/><Relationship Id="rId4" Type="http://schemas.openxmlformats.org/officeDocument/2006/relationships/image" Target="../media/image1.jpg"/><Relationship Id="rId9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notesSlide" Target="../notesSlides/notesSlide16.xml"/><Relationship Id="rId7" Type="http://schemas.openxmlformats.org/officeDocument/2006/relationships/slide" Target="slide2.xml"/><Relationship Id="rId12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slide" Target="slide15.xml"/><Relationship Id="rId11" Type="http://schemas.openxmlformats.org/officeDocument/2006/relationships/image" Target="../media/image88.png"/><Relationship Id="rId5" Type="http://schemas.openxmlformats.org/officeDocument/2006/relationships/image" Target="../media/image2.png"/><Relationship Id="rId10" Type="http://schemas.openxmlformats.org/officeDocument/2006/relationships/slide" Target="slide9.xml"/><Relationship Id="rId4" Type="http://schemas.openxmlformats.org/officeDocument/2006/relationships/image" Target="../media/image1.jpg"/><Relationship Id="rId9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7.xml"/><Relationship Id="rId7" Type="http://schemas.openxmlformats.org/officeDocument/2006/relationships/slide" Target="slide10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90.png"/><Relationship Id="rId11" Type="http://schemas.openxmlformats.org/officeDocument/2006/relationships/slide" Target="slide15.xml"/><Relationship Id="rId5" Type="http://schemas.openxmlformats.org/officeDocument/2006/relationships/image" Target="../media/image2.png"/><Relationship Id="rId10" Type="http://schemas.openxmlformats.org/officeDocument/2006/relationships/slide" Target="slide9.xml"/><Relationship Id="rId4" Type="http://schemas.openxmlformats.org/officeDocument/2006/relationships/image" Target="../media/image1.jpg"/><Relationship Id="rId9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.jpg"/><Relationship Id="rId3" Type="http://schemas.openxmlformats.org/officeDocument/2006/relationships/image" Target="../media/image2.png"/><Relationship Id="rId7" Type="http://schemas.openxmlformats.org/officeDocument/2006/relationships/slide" Target="slide9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6.png"/><Relationship Id="rId5" Type="http://schemas.openxmlformats.org/officeDocument/2006/relationships/slide" Target="slide10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slide" Target="slide2.xml"/><Relationship Id="rId4" Type="http://schemas.openxmlformats.org/officeDocument/2006/relationships/slide" Target="slide15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8" Type="http://schemas.openxmlformats.org/officeDocument/2006/relationships/slide" Target="slide2.xml"/><Relationship Id="rId3" Type="http://schemas.openxmlformats.org/officeDocument/2006/relationships/image" Target="../media/image5.png"/><Relationship Id="rId21" Type="http://schemas.openxmlformats.org/officeDocument/2006/relationships/slide" Target="slide6.xml"/><Relationship Id="rId7" Type="http://schemas.openxmlformats.org/officeDocument/2006/relationships/image" Target="../media/image15.png"/><Relationship Id="rId17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0.png"/><Relationship Id="rId20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19" Type="http://schemas.openxmlformats.org/officeDocument/2006/relationships/slide" Target="slide15.xml"/><Relationship Id="rId4" Type="http://schemas.openxmlformats.org/officeDocument/2006/relationships/image" Target="../media/image2.png"/><Relationship Id="rId9" Type="http://schemas.openxmlformats.org/officeDocument/2006/relationships/image" Target="../media/image17.png"/><Relationship Id="rId22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slide" Target="slide15.xml"/><Relationship Id="rId3" Type="http://schemas.openxmlformats.org/officeDocument/2006/relationships/slideLayout" Target="../slideLayouts/slideLayout2.xml"/><Relationship Id="rId21" Type="http://schemas.openxmlformats.org/officeDocument/2006/relationships/slide" Target="slide9.xml"/><Relationship Id="rId12" Type="http://schemas.openxmlformats.org/officeDocument/2006/relationships/image" Target="../media/image5.png"/><Relationship Id="rId17" Type="http://schemas.openxmlformats.org/officeDocument/2006/relationships/slide" Target="slide2.xml"/><Relationship Id="rId2" Type="http://schemas.openxmlformats.org/officeDocument/2006/relationships/tags" Target="../tags/tag3.xml"/><Relationship Id="rId16" Type="http://schemas.openxmlformats.org/officeDocument/2006/relationships/image" Target="../media/image22.png"/><Relationship Id="rId20" Type="http://schemas.openxmlformats.org/officeDocument/2006/relationships/slide" Target="slide6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15" Type="http://schemas.openxmlformats.org/officeDocument/2006/relationships/image" Target="../media/image21.png"/><Relationship Id="rId19" Type="http://schemas.openxmlformats.org/officeDocument/2006/relationships/slide" Target="slide10.xml"/><Relationship Id="rId4" Type="http://schemas.openxmlformats.org/officeDocument/2006/relationships/notesSlide" Target="../notesSlides/notesSlide4.xml"/><Relationship Id="rId1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2.xml"/><Relationship Id="rId4" Type="http://schemas.openxmlformats.org/officeDocument/2006/relationships/image" Target="../media/image1.jpg"/><Relationship Id="rId9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.jpg"/><Relationship Id="rId21" Type="http://schemas.openxmlformats.org/officeDocument/2006/relationships/slide" Target="slide9.xml"/><Relationship Id="rId7" Type="http://schemas.openxmlformats.org/officeDocument/2006/relationships/image" Target="../media/image23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png"/><Relationship Id="rId20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15" Type="http://schemas.openxmlformats.org/officeDocument/2006/relationships/image" Target="../media/image28.png"/><Relationship Id="rId19" Type="http://schemas.openxmlformats.org/officeDocument/2006/relationships/slide" Target="slide15.xml"/><Relationship Id="rId4" Type="http://schemas.openxmlformats.org/officeDocument/2006/relationships/image" Target="../media/image2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.jpg"/><Relationship Id="rId21" Type="http://schemas.openxmlformats.org/officeDocument/2006/relationships/slide" Target="slide15.xml"/><Relationship Id="rId7" Type="http://schemas.openxmlformats.org/officeDocument/2006/relationships/image" Target="../media/image24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.png"/><Relationship Id="rId20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slide" Target="slide2.xml"/><Relationship Id="rId15" Type="http://schemas.openxmlformats.org/officeDocument/2006/relationships/image" Target="../media/image28.png"/><Relationship Id="rId23" Type="http://schemas.openxmlformats.org/officeDocument/2006/relationships/slide" Target="slide9.xml"/><Relationship Id="rId19" Type="http://schemas.openxmlformats.org/officeDocument/2006/relationships/image" Target="../media/image32.png"/><Relationship Id="rId4" Type="http://schemas.openxmlformats.org/officeDocument/2006/relationships/image" Target="../media/image2.png"/><Relationship Id="rId14" Type="http://schemas.openxmlformats.org/officeDocument/2006/relationships/image" Target="../media/image27.png"/><Relationship Id="rId22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slide" Target="slide6.xml"/><Relationship Id="rId3" Type="http://schemas.openxmlformats.org/officeDocument/2006/relationships/image" Target="../media/image1.jpg"/><Relationship Id="rId7" Type="http://schemas.openxmlformats.org/officeDocument/2006/relationships/image" Target="../media/image24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6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slide" Target="slide2.xml"/><Relationship Id="rId15" Type="http://schemas.openxmlformats.org/officeDocument/2006/relationships/slide" Target="slide10.xml"/><Relationship Id="rId4" Type="http://schemas.openxmlformats.org/officeDocument/2006/relationships/image" Target="../media/image2.png"/><Relationship Id="rId14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44.png"/><Relationship Id="rId7" Type="http://schemas.openxmlformats.org/officeDocument/2006/relationships/slide" Target="slide6.xml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slide" Target="slide10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tags" Target="../tags/tag4.xml"/><Relationship Id="rId6" Type="http://schemas.openxmlformats.org/officeDocument/2006/relationships/slide" Target="slide2.xml"/><Relationship Id="rId24" Type="http://schemas.openxmlformats.org/officeDocument/2006/relationships/slide" Target="slide15.xml"/><Relationship Id="rId5" Type="http://schemas.openxmlformats.org/officeDocument/2006/relationships/image" Target="../media/image2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9" Type="http://schemas.openxmlformats.org/officeDocument/2006/relationships/image" Target="../media/image42.png"/><Relationship Id="rId4" Type="http://schemas.openxmlformats.org/officeDocument/2006/relationships/image" Target="../media/image1.jpg"/><Relationship Id="rId9" Type="http://schemas.openxmlformats.org/officeDocument/2006/relationships/image" Target="../media/image34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solidFill>
                  <a:srgbClr val="F25E4F"/>
                </a:solidFill>
              </a:rPr>
              <a:t>Ține minte</a:t>
            </a:r>
            <a:r>
              <a:rPr lang="en-GB" sz="2400" b="1" dirty="0">
                <a:solidFill>
                  <a:srgbClr val="F25E4F"/>
                </a:solidFill>
              </a:rPr>
              <a:t>!</a:t>
            </a:r>
            <a:r>
              <a:rPr lang="en-GB" sz="2000" dirty="0"/>
              <a:t> </a:t>
            </a:r>
          </a:p>
          <a:p>
            <a:r>
              <a:rPr lang="ro-RO" sz="2000" dirty="0">
                <a:solidFill>
                  <a:srgbClr val="0C2B8E"/>
                </a:solidFill>
              </a:rPr>
              <a:t>P</a:t>
            </a:r>
            <a:r>
              <a:rPr lang="en-GB" sz="2000" dirty="0" err="1">
                <a:solidFill>
                  <a:srgbClr val="0C2B8E"/>
                </a:solidFill>
              </a:rPr>
              <a:t>oţi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ro-RO" sz="2000" b="1" dirty="0">
                <a:solidFill>
                  <a:srgbClr val="0C2B8E"/>
                </a:solidFill>
              </a:rPr>
              <a:t>naviga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prin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toate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secțiunile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dirty="0">
                <a:solidFill>
                  <a:srgbClr val="0C2B8E"/>
                </a:solidFill>
              </a:rPr>
              <a:t>(</a:t>
            </a:r>
            <a:r>
              <a:rPr lang="ro-RO" sz="2000" dirty="0" err="1">
                <a:solidFill>
                  <a:srgbClr val="0C2B8E"/>
                </a:solidFill>
              </a:rPr>
              <a:t>enter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sau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ro-RO" sz="2000" dirty="0">
                <a:solidFill>
                  <a:srgbClr val="0C2B8E"/>
                </a:solidFill>
              </a:rPr>
              <a:t>dă </a:t>
            </a:r>
            <a:r>
              <a:rPr lang="en-GB" sz="2000" dirty="0" err="1">
                <a:solidFill>
                  <a:srgbClr val="0C2B8E"/>
                </a:solidFill>
              </a:rPr>
              <a:t>clic</a:t>
            </a:r>
            <a:r>
              <a:rPr lang="en-GB" sz="2000" dirty="0">
                <a:solidFill>
                  <a:srgbClr val="0C2B8E"/>
                </a:solidFill>
              </a:rPr>
              <a:t>) </a:t>
            </a:r>
            <a:r>
              <a:rPr lang="en-GB" sz="2000" dirty="0" err="1">
                <a:solidFill>
                  <a:srgbClr val="0C2B8E"/>
                </a:solidFill>
              </a:rPr>
              <a:t>sau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alege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secțiunea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ro-RO" sz="2000" dirty="0">
                <a:solidFill>
                  <a:srgbClr val="0C2B8E"/>
                </a:solidFill>
              </a:rPr>
              <a:t>dând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clic</a:t>
            </a:r>
            <a:r>
              <a:rPr lang="en-GB" sz="2000" dirty="0">
                <a:solidFill>
                  <a:srgbClr val="0C2B8E"/>
                </a:solidFill>
              </a:rPr>
              <a:t> pe ea.</a:t>
            </a:r>
          </a:p>
          <a:p>
            <a:r>
              <a:rPr lang="ro-RO" sz="2000" dirty="0">
                <a:solidFill>
                  <a:srgbClr val="0C2B8E"/>
                </a:solidFill>
              </a:rPr>
              <a:t>Folosește secțiunea</a:t>
            </a:r>
            <a:r>
              <a:rPr lang="en-GB" sz="2000" dirty="0">
                <a:solidFill>
                  <a:srgbClr val="0C2B8E"/>
                </a:solidFill>
              </a:rPr>
              <a:t> „</a:t>
            </a:r>
            <a:r>
              <a:rPr lang="ro-RO" sz="2000" b="1" dirty="0">
                <a:solidFill>
                  <a:srgbClr val="0C2B8E"/>
                </a:solidFill>
              </a:rPr>
              <a:t>Î</a:t>
            </a:r>
            <a:r>
              <a:rPr lang="en-GB" sz="2000" b="1" dirty="0" err="1">
                <a:solidFill>
                  <a:srgbClr val="0C2B8E"/>
                </a:solidFill>
              </a:rPr>
              <a:t>ncearc</a:t>
            </a:r>
            <a:r>
              <a:rPr lang="ro-RO" sz="2000" b="1" dirty="0">
                <a:solidFill>
                  <a:srgbClr val="0C2B8E"/>
                </a:solidFill>
              </a:rPr>
              <a:t>ă</a:t>
            </a:r>
            <a:r>
              <a:rPr lang="en-GB" sz="2000" dirty="0">
                <a:solidFill>
                  <a:srgbClr val="0C2B8E"/>
                </a:solidFill>
              </a:rPr>
              <a:t>"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ro-RO" sz="2000" u="sng" dirty="0">
                <a:solidFill>
                  <a:srgbClr val="0C2B8E"/>
                </a:solidFill>
              </a:rPr>
              <a:t>doar d</a:t>
            </a:r>
            <a:r>
              <a:rPr lang="en-GB" sz="2000" u="sng" dirty="0" err="1">
                <a:solidFill>
                  <a:srgbClr val="0C2B8E"/>
                </a:solidFill>
              </a:rPr>
              <a:t>upă</a:t>
            </a:r>
            <a:r>
              <a:rPr lang="en-GB" sz="2000" u="sng" dirty="0">
                <a:solidFill>
                  <a:srgbClr val="0C2B8E"/>
                </a:solidFill>
              </a:rPr>
              <a:t> </a:t>
            </a:r>
            <a:r>
              <a:rPr lang="en-GB" sz="2000" u="sng" dirty="0" err="1">
                <a:solidFill>
                  <a:srgbClr val="0C2B8E"/>
                </a:solidFill>
              </a:rPr>
              <a:t>explorarea</a:t>
            </a:r>
            <a:r>
              <a:rPr lang="en-GB" sz="2000" u="sng" dirty="0">
                <a:solidFill>
                  <a:srgbClr val="0C2B8E"/>
                </a:solidFill>
              </a:rPr>
              <a:t> </a:t>
            </a:r>
            <a:r>
              <a:rPr lang="en-GB" sz="2000" u="sng" dirty="0" err="1">
                <a:solidFill>
                  <a:srgbClr val="0C2B8E"/>
                </a:solidFill>
              </a:rPr>
              <a:t>întregului</a:t>
            </a:r>
            <a:r>
              <a:rPr lang="en-GB" sz="2000" u="sng" dirty="0">
                <a:solidFill>
                  <a:srgbClr val="0C2B8E"/>
                </a:solidFill>
              </a:rPr>
              <a:t> </a:t>
            </a:r>
            <a:r>
              <a:rPr lang="en-GB" sz="2000" u="sng" dirty="0" err="1">
                <a:solidFill>
                  <a:srgbClr val="0C2B8E"/>
                </a:solidFill>
              </a:rPr>
              <a:t>conținut</a:t>
            </a:r>
            <a:r>
              <a:rPr lang="en-GB" sz="2000" u="sng" dirty="0">
                <a:solidFill>
                  <a:srgbClr val="0C2B8E"/>
                </a:solidFill>
              </a:rPr>
              <a:t> al </a:t>
            </a:r>
            <a:r>
              <a:rPr lang="en-GB" sz="2000" u="sng" dirty="0" err="1">
                <a:solidFill>
                  <a:srgbClr val="0C2B8E"/>
                </a:solidFill>
              </a:rPr>
              <a:t>lecției</a:t>
            </a:r>
            <a:r>
              <a:rPr lang="en-GB" sz="2000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ro-RO" b="1" dirty="0">
                <a:solidFill>
                  <a:schemeClr val="tx1"/>
                </a:solidFill>
              </a:rPr>
              <a:t>Înmulțirea în bloc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5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ro-RO" b="1" dirty="0">
                <a:solidFill>
                  <a:schemeClr val="tx1"/>
                </a:solidFill>
              </a:rPr>
              <a:t>Partiționarea </a:t>
            </a:r>
            <a:r>
              <a:rPr lang="ro-RO" b="1" dirty="0" err="1">
                <a:solidFill>
                  <a:schemeClr val="tx1"/>
                </a:solidFill>
              </a:rPr>
              <a:t>matricilor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6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>
                <a:solidFill>
                  <a:schemeClr val="tx1"/>
                </a:solidFill>
              </a:rPr>
              <a:t>Adunarea și înmulțirea în bloc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7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Transpune</a:t>
            </a:r>
            <a:r>
              <a:rPr lang="ro-RO" b="1" dirty="0">
                <a:solidFill>
                  <a:schemeClr val="tx1"/>
                </a:solidFill>
              </a:rPr>
              <a:t>rea în bloc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Planul lecției 8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: Cantos Arredondados 20">
            <a:hlinkClick r:id="rId9" action="ppaction://hlinksldjump"/>
            <a:extLst>
              <a:ext uri="{FF2B5EF4-FFF2-40B4-BE49-F238E27FC236}">
                <a16:creationId xmlns:a16="http://schemas.microsoft.com/office/drawing/2014/main" id="{AEE59DB6-818A-4C9D-8FB2-E5A317CA7C52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</a:rPr>
              <a:t>Încearcă!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7" name="CaixaDeTexto 17">
            <a:extLst>
              <a:ext uri="{FF2B5EF4-FFF2-40B4-BE49-F238E27FC236}">
                <a16:creationId xmlns:a16="http://schemas.microsoft.com/office/drawing/2014/main" id="{334618CA-1745-406C-9D32-3C3566417E13}"/>
              </a:ext>
            </a:extLst>
          </p:cNvPr>
          <p:cNvSpPr txBox="1"/>
          <p:nvPr/>
        </p:nvSpPr>
        <p:spPr>
          <a:xfrm>
            <a:off x="5038366" y="5918142"/>
            <a:ext cx="3889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600" dirty="0"/>
              <a:t>Materiale create de echipa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endParaRPr lang="en-GB" sz="1600" dirty="0"/>
          </a:p>
        </p:txBody>
      </p:sp>
      <p:pic>
        <p:nvPicPr>
          <p:cNvPr id="18" name="Imagem 11">
            <a:extLst>
              <a:ext uri="{FF2B5EF4-FFF2-40B4-BE49-F238E27FC236}">
                <a16:creationId xmlns:a16="http://schemas.microsoft.com/office/drawing/2014/main" id="{618E3F8D-9519-486C-8CFD-48BEDBB8DE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429C054B-382C-4CFF-B89A-1C2E5AFCE3F6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1B89273-F071-4097-A17C-E1A883AB0E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22DF1BAF-5A8A-41C9-A530-A100E6B27B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8" name="Conexão reta 37">
            <a:extLst>
              <a:ext uri="{FF2B5EF4-FFF2-40B4-BE49-F238E27FC236}">
                <a16:creationId xmlns:a16="http://schemas.microsoft.com/office/drawing/2014/main" id="{D21716BC-C9BB-481B-AF9F-27878A872CD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2E8A1205-C836-4249-ADB4-49B90F8DCB89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45D89ED8-B456-4A7B-8024-36ADE950A10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8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58831553-BC6C-4D43-BE30-3AE8C885628E}"/>
              </a:ext>
            </a:extLst>
          </p:cNvPr>
          <p:cNvSpPr/>
          <p:nvPr/>
        </p:nvSpPr>
        <p:spPr>
          <a:xfrm>
            <a:off x="2029125" y="269617"/>
            <a:ext cx="9954991" cy="1961490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/>
              <p:nvPr/>
            </p:nvSpPr>
            <p:spPr>
              <a:xfrm>
                <a:off x="2168696" y="377467"/>
                <a:ext cx="9675848" cy="1696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Matricele partiționate pot fi înmulțite cu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regula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normal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ă rând-coloană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ca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și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când elementele sunt scalari, dat fiind că,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pentru produsul definit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partiți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coloană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a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 lui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coincide cu partiția rândului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696" y="377467"/>
                <a:ext cx="9675848" cy="1696105"/>
              </a:xfrm>
              <a:prstGeom prst="rect">
                <a:avLst/>
              </a:prstGeom>
              <a:blipFill>
                <a:blip r:embed="rId5"/>
                <a:stretch>
                  <a:fillRect l="-1008" r="-945" b="-7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7F54A840-B1D5-4CAA-80C1-EB4C8B95BFF4}"/>
              </a:ext>
            </a:extLst>
          </p:cNvPr>
          <p:cNvSpPr/>
          <p:nvPr/>
        </p:nvSpPr>
        <p:spPr>
          <a:xfrm>
            <a:off x="2041574" y="2463449"/>
            <a:ext cx="48817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3E6BE37-90FD-4B33-A0D4-D239AAB16EE6}"/>
              </a:ext>
            </a:extLst>
          </p:cNvPr>
          <p:cNvSpPr/>
          <p:nvPr/>
        </p:nvSpPr>
        <p:spPr>
          <a:xfrm>
            <a:off x="2168696" y="2583000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Exemplu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/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/>
              <p:nvPr/>
            </p:nvSpPr>
            <p:spPr>
              <a:xfrm>
                <a:off x="3438595" y="2623499"/>
                <a:ext cx="319021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dirty="0">
                    <a:solidFill>
                      <a:sysClr val="windowText" lastClr="000000"/>
                    </a:solidFill>
                  </a:rPr>
                  <a:t>Având 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o matrice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ro-RO" dirty="0">
                    <a:solidFill>
                      <a:sysClr val="windowText" lastClr="000000"/>
                    </a:solidFill>
                  </a:rPr>
                  <a:t> de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și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o matrice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ro-RO" dirty="0">
                    <a:solidFill>
                      <a:sysClr val="windowText" lastClr="000000"/>
                    </a:solidFill>
                  </a:rPr>
                  <a:t> de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calculați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,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folosind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înmulțirea în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bloc. 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595" y="2623499"/>
                <a:ext cx="3190219" cy="923330"/>
              </a:xfrm>
              <a:prstGeom prst="rect">
                <a:avLst/>
              </a:prstGeom>
              <a:blipFill>
                <a:blip r:embed="rId12"/>
                <a:stretch>
                  <a:fillRect l="-1530" t="-3289" r="-1721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/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ângulo 25">
            <a:extLst>
              <a:ext uri="{FF2B5EF4-FFF2-40B4-BE49-F238E27FC236}">
                <a16:creationId xmlns:a16="http://schemas.microsoft.com/office/drawing/2014/main" id="{827EA902-CBEE-4FA7-8BA7-2907D6D69F76}"/>
              </a:ext>
            </a:extLst>
          </p:cNvPr>
          <p:cNvSpPr/>
          <p:nvPr/>
        </p:nvSpPr>
        <p:spPr>
          <a:xfrm>
            <a:off x="7102377" y="2487545"/>
            <a:ext cx="4881739" cy="3992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7272C58E-ED12-4426-90D1-18D65568F066}"/>
              </a:ext>
            </a:extLst>
          </p:cNvPr>
          <p:cNvSpPr/>
          <p:nvPr/>
        </p:nvSpPr>
        <p:spPr>
          <a:xfrm>
            <a:off x="7302730" y="2634335"/>
            <a:ext cx="3190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b="1" dirty="0">
                <a:solidFill>
                  <a:srgbClr val="F25E4F"/>
                </a:solidFill>
              </a:rPr>
              <a:t>ÎMPĂRȚIREA ÎN</a:t>
            </a:r>
            <a:r>
              <a:rPr lang="en-GB" b="1" dirty="0">
                <a:solidFill>
                  <a:srgbClr val="F25E4F"/>
                </a:solidFill>
              </a:rPr>
              <a:t> BLOC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1577826C-7A8D-4B8C-8D14-10A8641CDA79}"/>
                  </a:ext>
                </a:extLst>
              </p:cNvPr>
              <p:cNvSpPr/>
              <p:nvPr/>
            </p:nvSpPr>
            <p:spPr>
              <a:xfrm>
                <a:off x="7077177" y="3071217"/>
                <a:ext cx="490693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975" indent="-180975" algn="just">
                  <a:buClr>
                    <a:srgbClr val="F25E4F"/>
                  </a:buClr>
                  <a:buFont typeface="+mj-lt"/>
                  <a:buAutoNum type="arabicPeriod"/>
                </a:pPr>
                <a:r>
                  <a:rPr lang="pt-PT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Împărțirea </a:t>
                </a:r>
                <a:r>
                  <a:rPr lang="ro-RO" b="1" dirty="0">
                    <a:solidFill>
                      <a:sysClr val="windowText" lastClr="000000"/>
                    </a:solidFill>
                  </a:rPr>
                  <a:t>verticală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 a lui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ș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i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b="1" dirty="0">
                    <a:solidFill>
                      <a:sysClr val="windowText" lastClr="000000"/>
                    </a:solidFill>
                  </a:rPr>
                  <a:t>orizontală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 a lui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1577826C-7A8D-4B8C-8D14-10A8641CDA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7" y="3071217"/>
                <a:ext cx="4906939" cy="369332"/>
              </a:xfrm>
              <a:prstGeom prst="rect">
                <a:avLst/>
              </a:prstGeom>
              <a:blipFill>
                <a:blip r:embed="rId14"/>
                <a:stretch>
                  <a:fillRect l="-1118" t="-10000" r="-24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5395A387-2DC9-4704-8CE1-882CACDA5733}"/>
              </a:ext>
            </a:extLst>
          </p:cNvPr>
          <p:cNvCxnSpPr>
            <a:cxnSpLocks/>
          </p:cNvCxnSpPr>
          <p:nvPr/>
        </p:nvCxnSpPr>
        <p:spPr>
          <a:xfrm>
            <a:off x="3759436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ta 29">
            <a:extLst>
              <a:ext uri="{FF2B5EF4-FFF2-40B4-BE49-F238E27FC236}">
                <a16:creationId xmlns:a16="http://schemas.microsoft.com/office/drawing/2014/main" id="{EBC8EEFB-574E-4937-BE33-A5664FEB66DA}"/>
              </a:ext>
            </a:extLst>
          </p:cNvPr>
          <p:cNvCxnSpPr>
            <a:cxnSpLocks/>
          </p:cNvCxnSpPr>
          <p:nvPr/>
        </p:nvCxnSpPr>
        <p:spPr>
          <a:xfrm>
            <a:off x="4112804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ta 41">
            <a:extLst>
              <a:ext uri="{FF2B5EF4-FFF2-40B4-BE49-F238E27FC236}">
                <a16:creationId xmlns:a16="http://schemas.microsoft.com/office/drawing/2014/main" id="{FF9A4EAC-634E-4328-B570-1DA546F34736}"/>
              </a:ext>
            </a:extLst>
          </p:cNvPr>
          <p:cNvCxnSpPr>
            <a:cxnSpLocks/>
          </p:cNvCxnSpPr>
          <p:nvPr/>
        </p:nvCxnSpPr>
        <p:spPr>
          <a:xfrm>
            <a:off x="3166583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id="{C05DCAA5-E993-41F9-8919-0CE1267594A4}"/>
              </a:ext>
            </a:extLst>
          </p:cNvPr>
          <p:cNvCxnSpPr>
            <a:cxnSpLocks/>
          </p:cNvCxnSpPr>
          <p:nvPr/>
        </p:nvCxnSpPr>
        <p:spPr>
          <a:xfrm>
            <a:off x="3519951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ta 43">
            <a:extLst>
              <a:ext uri="{FF2B5EF4-FFF2-40B4-BE49-F238E27FC236}">
                <a16:creationId xmlns:a16="http://schemas.microsoft.com/office/drawing/2014/main" id="{F45D034C-4683-4AC7-99A0-5ADBC57A6B59}"/>
              </a:ext>
            </a:extLst>
          </p:cNvPr>
          <p:cNvCxnSpPr>
            <a:cxnSpLocks/>
          </p:cNvCxnSpPr>
          <p:nvPr/>
        </p:nvCxnSpPr>
        <p:spPr>
          <a:xfrm>
            <a:off x="2876212" y="5145190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641E252E-0245-4134-872F-C92DD486818D}"/>
              </a:ext>
            </a:extLst>
          </p:cNvPr>
          <p:cNvCxnSpPr>
            <a:cxnSpLocks/>
          </p:cNvCxnSpPr>
          <p:nvPr/>
        </p:nvCxnSpPr>
        <p:spPr>
          <a:xfrm>
            <a:off x="2886260" y="5332205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45">
            <a:extLst>
              <a:ext uri="{FF2B5EF4-FFF2-40B4-BE49-F238E27FC236}">
                <a16:creationId xmlns:a16="http://schemas.microsoft.com/office/drawing/2014/main" id="{CFF73BE5-A459-4B3C-84EE-5A82286C92F4}"/>
              </a:ext>
            </a:extLst>
          </p:cNvPr>
          <p:cNvCxnSpPr>
            <a:cxnSpLocks/>
          </p:cNvCxnSpPr>
          <p:nvPr/>
        </p:nvCxnSpPr>
        <p:spPr>
          <a:xfrm>
            <a:off x="2889994" y="5528701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reta 46">
            <a:extLst>
              <a:ext uri="{FF2B5EF4-FFF2-40B4-BE49-F238E27FC236}">
                <a16:creationId xmlns:a16="http://schemas.microsoft.com/office/drawing/2014/main" id="{62999706-1AD4-4B9B-A483-751894E388BD}"/>
              </a:ext>
            </a:extLst>
          </p:cNvPr>
          <p:cNvCxnSpPr>
            <a:cxnSpLocks/>
          </p:cNvCxnSpPr>
          <p:nvPr/>
        </p:nvCxnSpPr>
        <p:spPr>
          <a:xfrm>
            <a:off x="2900042" y="5715716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ABB0C1A5-5879-4D82-9BE1-832F3EDE3F40}"/>
                  </a:ext>
                </a:extLst>
              </p:cNvPr>
              <p:cNvSpPr/>
              <p:nvPr/>
            </p:nvSpPr>
            <p:spPr>
              <a:xfrm>
                <a:off x="7077176" y="3782332"/>
                <a:ext cx="4906939" cy="6463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en-GB" dirty="0">
                    <a:solidFill>
                      <a:sysClr val="windowText" lastClr="000000"/>
                    </a:solidFill>
                  </a:rPr>
                  <a:t>Alegeți numărul de reguli verticale din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și numărul de coloane care separă fiecare dintre ele.</a:t>
                </a: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ABB0C1A5-5879-4D82-9BE1-832F3EDE3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6" y="3782332"/>
                <a:ext cx="4906939" cy="646331"/>
              </a:xfrm>
              <a:prstGeom prst="rect">
                <a:avLst/>
              </a:prstGeom>
              <a:blipFill>
                <a:blip r:embed="rId15"/>
                <a:stretch>
                  <a:fillRect l="-1118" t="-4717" r="-99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DC7B2E5B-604D-45E1-9561-670CFEA6211E}"/>
                  </a:ext>
                </a:extLst>
              </p:cNvPr>
              <p:cNvSpPr/>
              <p:nvPr/>
            </p:nvSpPr>
            <p:spPr>
              <a:xfrm>
                <a:off x="4576809" y="3745742"/>
                <a:ext cx="2052005" cy="1169551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1400" dirty="0">
                    <a:solidFill>
                      <a:srgbClr val="0C2B8E"/>
                    </a:solidFill>
                  </a:rPr>
                  <a:t>De exemplu, </a:t>
                </a:r>
                <a:r>
                  <a:rPr lang="en-GB" sz="1400" b="1" dirty="0">
                    <a:solidFill>
                      <a:srgbClr val="0C2B8E"/>
                    </a:solidFill>
                  </a:rPr>
                  <a:t>o</a:t>
                </a:r>
                <a:r>
                  <a:rPr lang="ro-RO" sz="1400" b="1" dirty="0">
                    <a:solidFill>
                      <a:srgbClr val="0C2B8E"/>
                    </a:solidFill>
                  </a:rPr>
                  <a:t> singură</a:t>
                </a:r>
                <a:r>
                  <a:rPr lang="en-GB" sz="1400" b="1" dirty="0">
                    <a:solidFill>
                      <a:srgbClr val="0C2B8E"/>
                    </a:solidFill>
                  </a:rPr>
                  <a:t> regulă verticală</a:t>
                </a:r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:r>
                  <a:rPr lang="en-GB" sz="1400" dirty="0" err="1">
                    <a:solidFill>
                      <a:srgbClr val="0C2B8E"/>
                    </a:solidFill>
                  </a:rPr>
                  <a:t>împărțind</a:t>
                </a:r>
                <a:r>
                  <a:rPr lang="ro-RO" sz="1400" dirty="0">
                    <a:solidFill>
                      <a:srgbClr val="0C2B8E"/>
                    </a:solidFill>
                  </a:rPr>
                  <a:t> cele</a:t>
                </a:r>
                <a:r>
                  <a:rPr lang="en-GB" sz="1400" dirty="0">
                    <a:solidFill>
                      <a:srgbClr val="0C2B8E"/>
                    </a:solidFill>
                  </a:rPr>
                  <a:t> 5 </a:t>
                </a:r>
                <a:r>
                  <a:rPr lang="en-GB" sz="1400" dirty="0" err="1">
                    <a:solidFill>
                      <a:srgbClr val="0C2B8E"/>
                    </a:solidFill>
                  </a:rPr>
                  <a:t>coloane</a:t>
                </a:r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:r>
                  <a:rPr lang="ro-RO" sz="1400" dirty="0">
                    <a:solidFill>
                      <a:srgbClr val="0C2B8E"/>
                    </a:solidFill>
                  </a:rPr>
                  <a:t>a lui</a:t>
                </a:r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în două seturi de </a:t>
                </a:r>
                <a:r>
                  <a:rPr lang="en-GB" sz="1400" b="1" dirty="0">
                    <a:solidFill>
                      <a:srgbClr val="0C2B8E"/>
                    </a:solidFill>
                  </a:rPr>
                  <a:t>2 + 3 </a:t>
                </a:r>
                <a:r>
                  <a:rPr lang="ro-RO" sz="1400" dirty="0">
                    <a:solidFill>
                      <a:srgbClr val="0C2B8E"/>
                    </a:solidFill>
                  </a:rPr>
                  <a:t>c</a:t>
                </a:r>
                <a:r>
                  <a:rPr lang="en-GB" sz="1400" dirty="0" err="1">
                    <a:solidFill>
                      <a:srgbClr val="0C2B8E"/>
                    </a:solidFill>
                  </a:rPr>
                  <a:t>oloane</a:t>
                </a:r>
                <a:r>
                  <a:rPr lang="en-GB" sz="1400" dirty="0">
                    <a:solidFill>
                      <a:srgbClr val="0C2B8E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DC7B2E5B-604D-45E1-9561-670CFEA621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809" y="3745742"/>
                <a:ext cx="2052005" cy="1169551"/>
              </a:xfrm>
              <a:prstGeom prst="rect">
                <a:avLst/>
              </a:prstGeom>
              <a:blipFill>
                <a:blip r:embed="rId16"/>
                <a:stretch>
                  <a:fillRect l="-592" r="-888" b="-4124"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ângulo: Cantos Arredondados 28">
            <a:hlinkClick r:id="rId17" action="ppaction://hlinksldjump"/>
            <a:extLst>
              <a:ext uri="{FF2B5EF4-FFF2-40B4-BE49-F238E27FC236}">
                <a16:creationId xmlns:a16="http://schemas.microsoft.com/office/drawing/2014/main" id="{047405D4-8978-437C-8AAE-D7D59468D485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ro-RO" b="1" dirty="0">
                <a:solidFill>
                  <a:schemeClr val="tx1"/>
                </a:solidFill>
              </a:rPr>
              <a:t>Partiționarea </a:t>
            </a:r>
            <a:r>
              <a:rPr lang="ro-RO" b="1" dirty="0" err="1">
                <a:solidFill>
                  <a:schemeClr val="tx1"/>
                </a:solidFill>
              </a:rPr>
              <a:t>matricilor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5" name="Retângulo: Cantos Arredondados 29">
            <a:hlinkClick r:id="rId18" action="ppaction://hlinksldjump"/>
            <a:extLst>
              <a:ext uri="{FF2B5EF4-FFF2-40B4-BE49-F238E27FC236}">
                <a16:creationId xmlns:a16="http://schemas.microsoft.com/office/drawing/2014/main" id="{194AEE2D-F85C-4D22-A630-9E2860952D85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>
                <a:solidFill>
                  <a:schemeClr val="tx1"/>
                </a:solidFill>
              </a:rPr>
              <a:t>Adunarea și înmulțirea în bloc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1" name="Retângulo: Cantos Arredondados 75">
            <a:hlinkClick r:id="rId19" action="ppaction://hlinksldjump"/>
            <a:extLst>
              <a:ext uri="{FF2B5EF4-FFF2-40B4-BE49-F238E27FC236}">
                <a16:creationId xmlns:a16="http://schemas.microsoft.com/office/drawing/2014/main" id="{DC101A55-6364-4AF1-9560-4D0BE4524042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</a:rPr>
              <a:t>Încearcă!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13">
            <a:hlinkClick r:id="rId20" action="ppaction://hlinksldjump"/>
            <a:extLst>
              <a:ext uri="{FF2B5EF4-FFF2-40B4-BE49-F238E27FC236}">
                <a16:creationId xmlns:a16="http://schemas.microsoft.com/office/drawing/2014/main" id="{FD5E1C23-4602-46C5-BC0A-6364CAFD6380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ro-RO" b="1" dirty="0">
                <a:solidFill>
                  <a:schemeClr val="tx1"/>
                </a:solidFill>
              </a:rPr>
              <a:t>Înmulțirea în bloc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3" name="Retângulo: Cantos Arredondados 16">
            <a:hlinkClick r:id="rId21" action="ppaction://hlinksldjump"/>
            <a:extLst>
              <a:ext uri="{FF2B5EF4-FFF2-40B4-BE49-F238E27FC236}">
                <a16:creationId xmlns:a16="http://schemas.microsoft.com/office/drawing/2014/main" id="{009B8830-2074-4618-8492-8E9F4084ACE2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Transpune</a:t>
            </a:r>
            <a:r>
              <a:rPr lang="ro-RO" b="1" dirty="0">
                <a:solidFill>
                  <a:schemeClr val="tx1"/>
                </a:solidFill>
              </a:rPr>
              <a:t>rea în bloc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 animBg="1"/>
      <p:bldP spid="22" grpId="0"/>
      <p:bldP spid="23" grpId="0"/>
      <p:bldP spid="24" grpId="0"/>
      <p:bldP spid="25" grpId="0"/>
      <p:bldP spid="26" grpId="0" animBg="1"/>
      <p:bldP spid="27" grpId="0"/>
      <p:bldP spid="28" grpId="0"/>
      <p:bldP spid="28" grpId="1"/>
      <p:bldP spid="48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429C054B-382C-4CFF-B89A-1C2E5AFCE3F6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1B89273-F071-4097-A17C-E1A883AB0E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22DF1BAF-5A8A-41C9-A530-A100E6B27B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8" name="Conexão reta 37">
            <a:extLst>
              <a:ext uri="{FF2B5EF4-FFF2-40B4-BE49-F238E27FC236}">
                <a16:creationId xmlns:a16="http://schemas.microsoft.com/office/drawing/2014/main" id="{D21716BC-C9BB-481B-AF9F-27878A872CD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2E8A1205-C836-4249-ADB4-49B90F8DCB89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45D89ED8-B456-4A7B-8024-36ADE950A10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8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58831553-BC6C-4D43-BE30-3AE8C885628E}"/>
              </a:ext>
            </a:extLst>
          </p:cNvPr>
          <p:cNvSpPr/>
          <p:nvPr/>
        </p:nvSpPr>
        <p:spPr>
          <a:xfrm>
            <a:off x="2029125" y="269617"/>
            <a:ext cx="9954991" cy="1961490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/>
              <p:nvPr/>
            </p:nvSpPr>
            <p:spPr>
              <a:xfrm>
                <a:off x="2168696" y="377467"/>
                <a:ext cx="9675848" cy="1696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Matricele partiționate pot fi înmulțite cu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regula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normal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ă rând-coloană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ca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și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când elementele sunt scalari, dat fiind că,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pentru produsul definit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partiți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coloană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a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 lui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coincide cu partiția rândului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696" y="377467"/>
                <a:ext cx="9675848" cy="1696105"/>
              </a:xfrm>
              <a:prstGeom prst="rect">
                <a:avLst/>
              </a:prstGeom>
              <a:blipFill>
                <a:blip r:embed="rId5"/>
                <a:stretch>
                  <a:fillRect l="-1008" r="-945" b="-7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7F54A840-B1D5-4CAA-80C1-EB4C8B95BFF4}"/>
              </a:ext>
            </a:extLst>
          </p:cNvPr>
          <p:cNvSpPr/>
          <p:nvPr/>
        </p:nvSpPr>
        <p:spPr>
          <a:xfrm>
            <a:off x="2041574" y="2463449"/>
            <a:ext cx="48817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3E6BE37-90FD-4B33-A0D4-D239AAB16EE6}"/>
              </a:ext>
            </a:extLst>
          </p:cNvPr>
          <p:cNvSpPr/>
          <p:nvPr/>
        </p:nvSpPr>
        <p:spPr>
          <a:xfrm>
            <a:off x="2168696" y="2583000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Exemplu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/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/>
              <p:nvPr/>
            </p:nvSpPr>
            <p:spPr>
              <a:xfrm>
                <a:off x="3438595" y="2623499"/>
                <a:ext cx="319021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dirty="0">
                    <a:solidFill>
                      <a:sysClr val="windowText" lastClr="000000"/>
                    </a:solidFill>
                  </a:rPr>
                  <a:t>Având 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o matrice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ro-RO" dirty="0">
                    <a:solidFill>
                      <a:sysClr val="windowText" lastClr="000000"/>
                    </a:solidFill>
                  </a:rPr>
                  <a:t> de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și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o matrice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ro-RO" dirty="0">
                    <a:solidFill>
                      <a:sysClr val="windowText" lastClr="000000"/>
                    </a:solidFill>
                  </a:rPr>
                  <a:t> de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calculați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,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folosind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înmulțirea în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bloc. 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595" y="2623499"/>
                <a:ext cx="3190219" cy="923330"/>
              </a:xfrm>
              <a:prstGeom prst="rect">
                <a:avLst/>
              </a:prstGeom>
              <a:blipFill>
                <a:blip r:embed="rId12"/>
                <a:stretch>
                  <a:fillRect l="-1530" t="-3289" r="-1721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/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ângulo 25">
            <a:extLst>
              <a:ext uri="{FF2B5EF4-FFF2-40B4-BE49-F238E27FC236}">
                <a16:creationId xmlns:a16="http://schemas.microsoft.com/office/drawing/2014/main" id="{827EA902-CBEE-4FA7-8BA7-2907D6D69F76}"/>
              </a:ext>
            </a:extLst>
          </p:cNvPr>
          <p:cNvSpPr/>
          <p:nvPr/>
        </p:nvSpPr>
        <p:spPr>
          <a:xfrm>
            <a:off x="7102377" y="2487545"/>
            <a:ext cx="4881739" cy="3992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7272C58E-ED12-4426-90D1-18D65568F066}"/>
              </a:ext>
            </a:extLst>
          </p:cNvPr>
          <p:cNvSpPr/>
          <p:nvPr/>
        </p:nvSpPr>
        <p:spPr>
          <a:xfrm>
            <a:off x="7302730" y="2634335"/>
            <a:ext cx="3190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b="1" dirty="0">
                <a:solidFill>
                  <a:srgbClr val="F25E4F"/>
                </a:solidFill>
              </a:rPr>
              <a:t>ÎMPĂRȚIREA ÎN</a:t>
            </a:r>
            <a:r>
              <a:rPr lang="en-GB" b="1" dirty="0">
                <a:solidFill>
                  <a:srgbClr val="F25E4F"/>
                </a:solidFill>
              </a:rPr>
              <a:t> BLOC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1577826C-7A8D-4B8C-8D14-10A8641CDA79}"/>
                  </a:ext>
                </a:extLst>
              </p:cNvPr>
              <p:cNvSpPr/>
              <p:nvPr/>
            </p:nvSpPr>
            <p:spPr>
              <a:xfrm>
                <a:off x="7077177" y="3051762"/>
                <a:ext cx="490693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180975" indent="-180975" algn="just">
                  <a:buClr>
                    <a:srgbClr val="F25E4F"/>
                  </a:buClr>
                  <a:buFont typeface="+mj-lt"/>
                  <a:buAutoNum type="arabicPeriod"/>
                </a:pPr>
                <a:r>
                  <a:rPr lang="pt-PT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Împărțirea </a:t>
                </a:r>
                <a:r>
                  <a:rPr lang="ro-RO" b="1" dirty="0">
                    <a:solidFill>
                      <a:sysClr val="windowText" lastClr="000000"/>
                    </a:solidFill>
                  </a:rPr>
                  <a:t>verticală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 a lui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ș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i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b="1" dirty="0">
                    <a:solidFill>
                      <a:sysClr val="windowText" lastClr="000000"/>
                    </a:solidFill>
                  </a:rPr>
                  <a:t>orizontală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 a lui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1577826C-7A8D-4B8C-8D14-10A8641CDA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7" y="3051762"/>
                <a:ext cx="4906939" cy="369332"/>
              </a:xfrm>
              <a:prstGeom prst="rect">
                <a:avLst/>
              </a:prstGeom>
              <a:blipFill>
                <a:blip r:embed="rId14"/>
                <a:stretch>
                  <a:fillRect l="-1118" t="-10000" r="-24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id="{C05DCAA5-E993-41F9-8919-0CE1267594A4}"/>
              </a:ext>
            </a:extLst>
          </p:cNvPr>
          <p:cNvCxnSpPr>
            <a:cxnSpLocks/>
          </p:cNvCxnSpPr>
          <p:nvPr/>
        </p:nvCxnSpPr>
        <p:spPr>
          <a:xfrm>
            <a:off x="3519951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ta 43">
            <a:extLst>
              <a:ext uri="{FF2B5EF4-FFF2-40B4-BE49-F238E27FC236}">
                <a16:creationId xmlns:a16="http://schemas.microsoft.com/office/drawing/2014/main" id="{F45D034C-4683-4AC7-99A0-5ADBC57A6B59}"/>
              </a:ext>
            </a:extLst>
          </p:cNvPr>
          <p:cNvCxnSpPr>
            <a:cxnSpLocks/>
          </p:cNvCxnSpPr>
          <p:nvPr/>
        </p:nvCxnSpPr>
        <p:spPr>
          <a:xfrm>
            <a:off x="2876212" y="5145190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641E252E-0245-4134-872F-C92DD486818D}"/>
              </a:ext>
            </a:extLst>
          </p:cNvPr>
          <p:cNvCxnSpPr>
            <a:cxnSpLocks/>
          </p:cNvCxnSpPr>
          <p:nvPr/>
        </p:nvCxnSpPr>
        <p:spPr>
          <a:xfrm>
            <a:off x="2886260" y="5332205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45">
            <a:extLst>
              <a:ext uri="{FF2B5EF4-FFF2-40B4-BE49-F238E27FC236}">
                <a16:creationId xmlns:a16="http://schemas.microsoft.com/office/drawing/2014/main" id="{CFF73BE5-A459-4B3C-84EE-5A82286C92F4}"/>
              </a:ext>
            </a:extLst>
          </p:cNvPr>
          <p:cNvCxnSpPr>
            <a:cxnSpLocks/>
          </p:cNvCxnSpPr>
          <p:nvPr/>
        </p:nvCxnSpPr>
        <p:spPr>
          <a:xfrm>
            <a:off x="2889994" y="5528701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reta 46">
            <a:extLst>
              <a:ext uri="{FF2B5EF4-FFF2-40B4-BE49-F238E27FC236}">
                <a16:creationId xmlns:a16="http://schemas.microsoft.com/office/drawing/2014/main" id="{62999706-1AD4-4B9B-A483-751894E388BD}"/>
              </a:ext>
            </a:extLst>
          </p:cNvPr>
          <p:cNvCxnSpPr>
            <a:cxnSpLocks/>
          </p:cNvCxnSpPr>
          <p:nvPr/>
        </p:nvCxnSpPr>
        <p:spPr>
          <a:xfrm>
            <a:off x="2900042" y="5715716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ABB0C1A5-5879-4D82-9BE1-832F3EDE3F40}"/>
                  </a:ext>
                </a:extLst>
              </p:cNvPr>
              <p:cNvSpPr/>
              <p:nvPr/>
            </p:nvSpPr>
            <p:spPr>
              <a:xfrm>
                <a:off x="7077176" y="3801787"/>
                <a:ext cx="490693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en-GB" dirty="0">
                    <a:solidFill>
                      <a:sysClr val="windowText" lastClr="000000"/>
                    </a:solidFill>
                  </a:rPr>
                  <a:t>Alegeți numărul de reguli verticale din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și numărul de coloane care separă fiecare dintre ele.</a:t>
                </a: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ABB0C1A5-5879-4D82-9BE1-832F3EDE3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6" y="3801787"/>
                <a:ext cx="4906939" cy="646331"/>
              </a:xfrm>
              <a:prstGeom prst="rect">
                <a:avLst/>
              </a:prstGeom>
              <a:blipFill>
                <a:blip r:embed="rId15"/>
                <a:stretch>
                  <a:fillRect l="-1118" t="-5660" r="-99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7C65998B-BBC6-4FEE-BCCF-82067F93E45A}"/>
                  </a:ext>
                </a:extLst>
              </p:cNvPr>
              <p:cNvSpPr/>
              <p:nvPr/>
            </p:nvSpPr>
            <p:spPr>
              <a:xfrm>
                <a:off x="7077175" y="4477515"/>
                <a:ext cx="490693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en-GB" dirty="0" err="1">
                    <a:solidFill>
                      <a:sysClr val="windowText" lastClr="000000"/>
                    </a:solidFill>
                  </a:rPr>
                  <a:t>Împărţi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ți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orizontal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în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b="1" dirty="0">
                    <a:solidFill>
                      <a:sysClr val="windowText" lastClr="000000"/>
                    </a:solidFill>
                  </a:rPr>
                  <a:t>mod </a:t>
                </a:r>
                <a:r>
                  <a:rPr lang="en-GB" b="1" dirty="0" err="1">
                    <a:solidFill>
                      <a:sysClr val="windowText" lastClr="000000"/>
                    </a:solidFill>
                  </a:rPr>
                  <a:t>analog</a:t>
                </a:r>
                <a:r>
                  <a:rPr lang="ro-RO" b="1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c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u </a:t>
                </a:r>
                <a:r>
                  <a:rPr lang="en-GB" u="sng" dirty="0">
                    <a:solidFill>
                      <a:sysClr val="windowText" lastClr="000000"/>
                    </a:solidFill>
                  </a:rPr>
                  <a:t>privire la </a:t>
                </a:r>
                <a:r>
                  <a:rPr lang="ro-RO" u="sng" dirty="0">
                    <a:solidFill>
                      <a:sysClr val="windowText" lastClr="000000"/>
                    </a:solidFill>
                  </a:rPr>
                  <a:t>numărul de reguli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ș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i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u="sng" dirty="0">
                    <a:solidFill>
                      <a:sysClr val="windowText" lastClr="000000"/>
                    </a:solidFill>
                  </a:rPr>
                  <a:t>numărul de </a:t>
                </a:r>
                <a:r>
                  <a:rPr lang="en-GB" u="sng" dirty="0" err="1">
                    <a:solidFill>
                      <a:sysClr val="windowText" lastClr="000000"/>
                    </a:solidFill>
                  </a:rPr>
                  <a:t>linii</a:t>
                </a:r>
                <a:r>
                  <a:rPr lang="en-GB" u="sng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u="sng" dirty="0">
                    <a:solidFill>
                      <a:sysClr val="windowText" lastClr="000000"/>
                    </a:solidFill>
                  </a:rPr>
                  <a:t>dint</a:t>
                </a:r>
                <a:r>
                  <a:rPr lang="en-GB" u="sng" dirty="0">
                    <a:solidFill>
                      <a:sysClr val="windowText" lastClr="000000"/>
                    </a:solidFill>
                  </a:rPr>
                  <a:t>re ele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7C65998B-BBC6-4FEE-BCCF-82067F93E4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5" y="4477515"/>
                <a:ext cx="4906939" cy="646331"/>
              </a:xfrm>
              <a:prstGeom prst="rect">
                <a:avLst/>
              </a:prstGeom>
              <a:blipFill>
                <a:blip r:embed="rId16"/>
                <a:stretch>
                  <a:fillRect l="-1118" t="-5660" r="-994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DC7B2E5B-604D-45E1-9561-670CFEA6211E}"/>
                  </a:ext>
                </a:extLst>
              </p:cNvPr>
              <p:cNvSpPr/>
              <p:nvPr/>
            </p:nvSpPr>
            <p:spPr>
              <a:xfrm>
                <a:off x="4479533" y="3745742"/>
                <a:ext cx="2358963" cy="954107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1400" dirty="0">
                    <a:solidFill>
                      <a:srgbClr val="0C2B8E"/>
                    </a:solidFill>
                  </a:rPr>
                  <a:t>De exemplu, </a:t>
                </a:r>
                <a:r>
                  <a:rPr lang="en-GB" sz="1400" b="1" dirty="0">
                    <a:solidFill>
                      <a:srgbClr val="0C2B8E"/>
                    </a:solidFill>
                  </a:rPr>
                  <a:t>o</a:t>
                </a:r>
                <a:r>
                  <a:rPr lang="ro-RO" sz="1400" b="1" dirty="0">
                    <a:solidFill>
                      <a:srgbClr val="0C2B8E"/>
                    </a:solidFill>
                  </a:rPr>
                  <a:t> singură</a:t>
                </a:r>
                <a:r>
                  <a:rPr lang="en-GB" sz="1400" b="1" dirty="0">
                    <a:solidFill>
                      <a:srgbClr val="0C2B8E"/>
                    </a:solidFill>
                  </a:rPr>
                  <a:t> regulă verticală</a:t>
                </a:r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:r>
                  <a:rPr lang="en-GB" sz="1400" dirty="0" err="1">
                    <a:solidFill>
                      <a:srgbClr val="0C2B8E"/>
                    </a:solidFill>
                  </a:rPr>
                  <a:t>împărțind</a:t>
                </a:r>
                <a:r>
                  <a:rPr lang="ro-RO" sz="1400" dirty="0">
                    <a:solidFill>
                      <a:srgbClr val="0C2B8E"/>
                    </a:solidFill>
                  </a:rPr>
                  <a:t> cele</a:t>
                </a:r>
                <a:r>
                  <a:rPr lang="en-GB" sz="1400" dirty="0">
                    <a:solidFill>
                      <a:srgbClr val="0C2B8E"/>
                    </a:solidFill>
                  </a:rPr>
                  <a:t> 5 </a:t>
                </a:r>
                <a:r>
                  <a:rPr lang="en-GB" sz="1400" dirty="0" err="1">
                    <a:solidFill>
                      <a:srgbClr val="0C2B8E"/>
                    </a:solidFill>
                  </a:rPr>
                  <a:t>coloane</a:t>
                </a:r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:r>
                  <a:rPr lang="ro-RO" sz="1400" dirty="0">
                    <a:solidFill>
                      <a:srgbClr val="0C2B8E"/>
                    </a:solidFill>
                  </a:rPr>
                  <a:t>a lui</a:t>
                </a:r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în două seturi de </a:t>
                </a:r>
                <a:r>
                  <a:rPr lang="en-GB" sz="1400" b="1" dirty="0">
                    <a:solidFill>
                      <a:srgbClr val="0C2B8E"/>
                    </a:solidFill>
                  </a:rPr>
                  <a:t>2 + 3 </a:t>
                </a:r>
                <a:r>
                  <a:rPr lang="ro-RO" sz="1400" dirty="0">
                    <a:solidFill>
                      <a:srgbClr val="0C2B8E"/>
                    </a:solidFill>
                  </a:rPr>
                  <a:t>c</a:t>
                </a:r>
                <a:r>
                  <a:rPr lang="en-GB" sz="1400" dirty="0" err="1">
                    <a:solidFill>
                      <a:srgbClr val="0C2B8E"/>
                    </a:solidFill>
                  </a:rPr>
                  <a:t>oloane</a:t>
                </a:r>
                <a:r>
                  <a:rPr lang="en-GB" sz="1400" dirty="0">
                    <a:solidFill>
                      <a:srgbClr val="0C2B8E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DC7B2E5B-604D-45E1-9561-670CFEA621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533" y="3745742"/>
                <a:ext cx="2358963" cy="954107"/>
              </a:xfrm>
              <a:prstGeom prst="rect">
                <a:avLst/>
              </a:prstGeom>
              <a:blipFill>
                <a:blip r:embed="rId17"/>
                <a:stretch>
                  <a:fillRect l="-514" r="-514" b="-5031"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E7562D49-89AA-4F97-AE28-57606B619C24}"/>
                  </a:ext>
                </a:extLst>
              </p:cNvPr>
              <p:cNvSpPr/>
              <p:nvPr/>
            </p:nvSpPr>
            <p:spPr>
              <a:xfrm>
                <a:off x="4274377" y="5005881"/>
                <a:ext cx="2052005" cy="1384995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1400" dirty="0">
                    <a:solidFill>
                      <a:srgbClr val="0C2B8E"/>
                    </a:solidFill>
                  </a:rPr>
                  <a:t>Doar </a:t>
                </a:r>
                <a:r>
                  <a:rPr lang="en-GB" sz="1400" b="1" dirty="0">
                    <a:solidFill>
                      <a:srgbClr val="0C2B8E"/>
                    </a:solidFill>
                  </a:rPr>
                  <a:t>o regulă orizontală</a:t>
                </a:r>
                <a:r>
                  <a:rPr lang="en-GB" sz="1400" dirty="0">
                    <a:solidFill>
                      <a:srgbClr val="0C2B8E"/>
                    </a:solidFill>
                  </a:rPr>
                  <a:t>, împărțind 5 </a:t>
                </a:r>
                <a:r>
                  <a:rPr lang="en-GB" sz="1400" dirty="0" err="1">
                    <a:solidFill>
                      <a:srgbClr val="0C2B8E"/>
                    </a:solidFill>
                  </a:rPr>
                  <a:t>rânduri</a:t>
                </a:r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:r>
                  <a:rPr lang="ro-RO" sz="1400" dirty="0">
                    <a:solidFill>
                      <a:srgbClr val="0C2B8E"/>
                    </a:solidFill>
                  </a:rPr>
                  <a:t>ale lui</a:t>
                </a:r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:r>
                  <a:rPr lang="en-GB" sz="1400" dirty="0" err="1">
                    <a:solidFill>
                      <a:srgbClr val="0C2B8E"/>
                    </a:solidFill>
                  </a:rPr>
                  <a:t>în</a:t>
                </a:r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:r>
                  <a:rPr lang="en-GB" sz="1400" u="sng" dirty="0" err="1">
                    <a:solidFill>
                      <a:srgbClr val="0C2B8E"/>
                    </a:solidFill>
                  </a:rPr>
                  <a:t>aceleași</a:t>
                </a:r>
                <a:r>
                  <a:rPr lang="en-GB" sz="1400" u="sng" dirty="0">
                    <a:solidFill>
                      <a:srgbClr val="0C2B8E"/>
                    </a:solidFill>
                  </a:rPr>
                  <a:t> două seturi</a:t>
                </a:r>
                <a:r>
                  <a:rPr lang="en-GB" sz="1400" dirty="0">
                    <a:solidFill>
                      <a:srgbClr val="0C2B8E"/>
                    </a:solidFill>
                  </a:rPr>
                  <a:t>: </a:t>
                </a:r>
                <a:r>
                  <a:rPr lang="en-GB" sz="1400" b="1" dirty="0">
                    <a:solidFill>
                      <a:srgbClr val="0C2B8E"/>
                    </a:solidFill>
                  </a:rPr>
                  <a:t>2 + 3 </a:t>
                </a:r>
                <a:r>
                  <a:rPr lang="en-GB" sz="1400" dirty="0">
                    <a:solidFill>
                      <a:srgbClr val="0C2B8E"/>
                    </a:solidFill>
                  </a:rPr>
                  <a:t>, care a fost făcută pentru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dar de data asta cu </a:t>
                </a:r>
                <a:r>
                  <a:rPr lang="ro-RO" sz="1400" u="sng" dirty="0">
                    <a:solidFill>
                      <a:srgbClr val="0C2B8E"/>
                    </a:solidFill>
                  </a:rPr>
                  <a:t>r</a:t>
                </a:r>
                <a:r>
                  <a:rPr lang="en-GB" sz="1400" u="sng" dirty="0" err="1">
                    <a:solidFill>
                      <a:srgbClr val="0C2B8E"/>
                    </a:solidFill>
                  </a:rPr>
                  <a:t>ânduri</a:t>
                </a:r>
                <a:r>
                  <a:rPr lang="en-GB" sz="1400" dirty="0">
                    <a:solidFill>
                      <a:srgbClr val="0C2B8E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E7562D49-89AA-4F97-AE28-57606B619C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377" y="5005881"/>
                <a:ext cx="2052005" cy="1384995"/>
              </a:xfrm>
              <a:prstGeom prst="rect">
                <a:avLst/>
              </a:prstGeom>
              <a:blipFill>
                <a:blip r:embed="rId18"/>
                <a:stretch>
                  <a:fillRect l="-590" t="-437" r="-590" b="-3493"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eta: Para Baixo 51">
            <a:extLst>
              <a:ext uri="{FF2B5EF4-FFF2-40B4-BE49-F238E27FC236}">
                <a16:creationId xmlns:a16="http://schemas.microsoft.com/office/drawing/2014/main" id="{40FA0061-6EF7-43DA-823E-7FB9715F9929}"/>
              </a:ext>
            </a:extLst>
          </p:cNvPr>
          <p:cNvSpPr/>
          <p:nvPr/>
        </p:nvSpPr>
        <p:spPr>
          <a:xfrm>
            <a:off x="4902213" y="4778177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34" name="Retângulo: Cantos Arredondados 28">
            <a:hlinkClick r:id="rId19" action="ppaction://hlinksldjump"/>
            <a:extLst>
              <a:ext uri="{FF2B5EF4-FFF2-40B4-BE49-F238E27FC236}">
                <a16:creationId xmlns:a16="http://schemas.microsoft.com/office/drawing/2014/main" id="{0F341614-DA65-44F9-A776-2001D7E36ADB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ro-RO" b="1" dirty="0">
                <a:solidFill>
                  <a:schemeClr val="tx1"/>
                </a:solidFill>
              </a:rPr>
              <a:t>Partiționarea </a:t>
            </a:r>
            <a:r>
              <a:rPr lang="ro-RO" b="1" dirty="0" err="1">
                <a:solidFill>
                  <a:schemeClr val="tx1"/>
                </a:solidFill>
              </a:rPr>
              <a:t>matricilor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5" name="Retângulo: Cantos Arredondados 29">
            <a:hlinkClick r:id="rId20" action="ppaction://hlinksldjump"/>
            <a:extLst>
              <a:ext uri="{FF2B5EF4-FFF2-40B4-BE49-F238E27FC236}">
                <a16:creationId xmlns:a16="http://schemas.microsoft.com/office/drawing/2014/main" id="{6A07954D-7F18-4A50-B44E-3864ED58B83E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>
                <a:solidFill>
                  <a:schemeClr val="tx1"/>
                </a:solidFill>
              </a:rPr>
              <a:t>Adunarea și înmulțirea în bloc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3" name="Retângulo: Cantos Arredondados 75">
            <a:hlinkClick r:id="rId21" action="ppaction://hlinksldjump"/>
            <a:extLst>
              <a:ext uri="{FF2B5EF4-FFF2-40B4-BE49-F238E27FC236}">
                <a16:creationId xmlns:a16="http://schemas.microsoft.com/office/drawing/2014/main" id="{BBD0C13C-E3F7-4DB2-9BB0-E807F1709EA5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</a:rPr>
              <a:t>Încearcă!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13">
            <a:hlinkClick r:id="rId22" action="ppaction://hlinksldjump"/>
            <a:extLst>
              <a:ext uri="{FF2B5EF4-FFF2-40B4-BE49-F238E27FC236}">
                <a16:creationId xmlns:a16="http://schemas.microsoft.com/office/drawing/2014/main" id="{B2297739-6AEF-4D9C-8D64-432F15138806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ro-RO" b="1" dirty="0">
                <a:solidFill>
                  <a:schemeClr val="tx1"/>
                </a:solidFill>
              </a:rPr>
              <a:t>Înmulțirea în bloc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5" name="Retângulo: Cantos Arredondados 16">
            <a:hlinkClick r:id="rId23" action="ppaction://hlinksldjump"/>
            <a:extLst>
              <a:ext uri="{FF2B5EF4-FFF2-40B4-BE49-F238E27FC236}">
                <a16:creationId xmlns:a16="http://schemas.microsoft.com/office/drawing/2014/main" id="{4A45B55A-527B-4F53-9441-93BBABE037F5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Transpune</a:t>
            </a:r>
            <a:r>
              <a:rPr lang="ro-RO" b="1" dirty="0">
                <a:solidFill>
                  <a:schemeClr val="tx1"/>
                </a:solidFill>
              </a:rPr>
              <a:t>rea în bloc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4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429C054B-382C-4CFF-B89A-1C2E5AFCE3F6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1B89273-F071-4097-A17C-E1A883AB0E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22DF1BAF-5A8A-41C9-A530-A100E6B27B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8" name="Conexão reta 37">
            <a:extLst>
              <a:ext uri="{FF2B5EF4-FFF2-40B4-BE49-F238E27FC236}">
                <a16:creationId xmlns:a16="http://schemas.microsoft.com/office/drawing/2014/main" id="{D21716BC-C9BB-481B-AF9F-27878A872CD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2E8A1205-C836-4249-ADB4-49B90F8DCB89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45D89ED8-B456-4A7B-8024-36ADE950A10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8</a:t>
            </a: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EFB0CADF-6D0B-415D-A66F-226413FAC2EA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ro-RO" b="1" dirty="0">
                <a:solidFill>
                  <a:schemeClr val="tx1"/>
                </a:solidFill>
              </a:rPr>
              <a:t>Înmulțirea în bloc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F4060DD6-6470-4907-9E8F-7EA0EC6D6B03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Transpune</a:t>
            </a:r>
            <a:r>
              <a:rPr lang="ro-RO" b="1" dirty="0">
                <a:solidFill>
                  <a:schemeClr val="tx1"/>
                </a:solidFill>
              </a:rPr>
              <a:t>rea în bloc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58831553-BC6C-4D43-BE30-3AE8C885628E}"/>
              </a:ext>
            </a:extLst>
          </p:cNvPr>
          <p:cNvSpPr/>
          <p:nvPr/>
        </p:nvSpPr>
        <p:spPr>
          <a:xfrm>
            <a:off x="2029125" y="269617"/>
            <a:ext cx="9954991" cy="1961490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/>
              <p:nvPr/>
            </p:nvSpPr>
            <p:spPr>
              <a:xfrm>
                <a:off x="2168696" y="377467"/>
                <a:ext cx="9675848" cy="1696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Matricele partiționate pot fi înmulțite cu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regula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normal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ă rând-coloană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ca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și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când elementele sunt scalari, dat fiind că,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pentru produsul definit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partiți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coloană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a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 lui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coincide cu partiția rândului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696" y="377467"/>
                <a:ext cx="9675848" cy="1696105"/>
              </a:xfrm>
              <a:prstGeom prst="rect">
                <a:avLst/>
              </a:prstGeom>
              <a:blipFill>
                <a:blip r:embed="rId7"/>
                <a:stretch>
                  <a:fillRect l="-1008" r="-945" b="-7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7F54A840-B1D5-4CAA-80C1-EB4C8B95BFF4}"/>
              </a:ext>
            </a:extLst>
          </p:cNvPr>
          <p:cNvSpPr/>
          <p:nvPr/>
        </p:nvSpPr>
        <p:spPr>
          <a:xfrm>
            <a:off x="2041574" y="2463449"/>
            <a:ext cx="48817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3E6BE37-90FD-4B33-A0D4-D239AAB16EE6}"/>
              </a:ext>
            </a:extLst>
          </p:cNvPr>
          <p:cNvSpPr/>
          <p:nvPr/>
        </p:nvSpPr>
        <p:spPr>
          <a:xfrm>
            <a:off x="2168696" y="2583000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Exemplu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/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/>
              <p:nvPr/>
            </p:nvSpPr>
            <p:spPr>
              <a:xfrm>
                <a:off x="3438595" y="2623499"/>
                <a:ext cx="319021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dirty="0">
                    <a:solidFill>
                      <a:sysClr val="windowText" lastClr="000000"/>
                    </a:solidFill>
                  </a:rPr>
                  <a:t>Având 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matricea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ro-RO" dirty="0">
                    <a:solidFill>
                      <a:sysClr val="windowText" lastClr="000000"/>
                    </a:solidFill>
                  </a:rPr>
                  <a:t>de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și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matricea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ro-RO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calculați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,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folosind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înmulțirea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în 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bloc. </a:t>
                </a:r>
              </a:p>
            </p:txBody>
          </p:sp>
        </mc:Choice>
        <mc:Fallback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595" y="2623499"/>
                <a:ext cx="3190219" cy="923330"/>
              </a:xfrm>
              <a:prstGeom prst="rect">
                <a:avLst/>
              </a:prstGeom>
              <a:blipFill>
                <a:blip r:embed="rId12"/>
                <a:stretch>
                  <a:fillRect l="-1530" t="-3289" r="-1721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/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ângulo 25">
            <a:extLst>
              <a:ext uri="{FF2B5EF4-FFF2-40B4-BE49-F238E27FC236}">
                <a16:creationId xmlns:a16="http://schemas.microsoft.com/office/drawing/2014/main" id="{827EA902-CBEE-4FA7-8BA7-2907D6D69F76}"/>
              </a:ext>
            </a:extLst>
          </p:cNvPr>
          <p:cNvSpPr/>
          <p:nvPr/>
        </p:nvSpPr>
        <p:spPr>
          <a:xfrm>
            <a:off x="7102377" y="2487545"/>
            <a:ext cx="4881739" cy="3992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7272C58E-ED12-4426-90D1-18D65568F066}"/>
              </a:ext>
            </a:extLst>
          </p:cNvPr>
          <p:cNvSpPr/>
          <p:nvPr/>
        </p:nvSpPr>
        <p:spPr>
          <a:xfrm>
            <a:off x="7302730" y="2634335"/>
            <a:ext cx="3190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b="1" dirty="0">
                <a:solidFill>
                  <a:srgbClr val="F25E4F"/>
                </a:solidFill>
              </a:rPr>
              <a:t>ÎMPĂRȚIREA ÎN</a:t>
            </a:r>
            <a:r>
              <a:rPr lang="en-GB" b="1" dirty="0">
                <a:solidFill>
                  <a:srgbClr val="F25E4F"/>
                </a:solidFill>
              </a:rPr>
              <a:t> BLOC</a:t>
            </a:r>
            <a:r>
              <a:rPr lang="ro-RO" b="1" dirty="0">
                <a:solidFill>
                  <a:srgbClr val="F25E4F"/>
                </a:solidFill>
              </a:rPr>
              <a:t>URI</a:t>
            </a:r>
            <a:endParaRPr lang="en-GB" b="1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1577826C-7A8D-4B8C-8D14-10A8641CDA79}"/>
                  </a:ext>
                </a:extLst>
              </p:cNvPr>
              <p:cNvSpPr/>
              <p:nvPr/>
            </p:nvSpPr>
            <p:spPr>
              <a:xfrm>
                <a:off x="7077177" y="2993397"/>
                <a:ext cx="49069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975" indent="-180975" algn="just">
                  <a:buClr>
                    <a:srgbClr val="F25E4F"/>
                  </a:buClr>
                  <a:buFont typeface="+mj-lt"/>
                  <a:buAutoNum type="arabicPeriod"/>
                </a:pPr>
                <a:r>
                  <a:rPr lang="pt-PT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Împărțirea </a:t>
                </a:r>
                <a:r>
                  <a:rPr lang="ro-RO" b="1" dirty="0">
                    <a:solidFill>
                      <a:sysClr val="windowText" lastClr="000000"/>
                    </a:solidFill>
                  </a:rPr>
                  <a:t>verticală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 a lui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ș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i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b="1" dirty="0">
                    <a:solidFill>
                      <a:sysClr val="windowText" lastClr="000000"/>
                    </a:solidFill>
                  </a:rPr>
                  <a:t>orizontală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 a lui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1577826C-7A8D-4B8C-8D14-10A8641CDA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7" y="2993397"/>
                <a:ext cx="4906939" cy="369332"/>
              </a:xfrm>
              <a:prstGeom prst="rect">
                <a:avLst/>
              </a:prstGeom>
              <a:blipFill>
                <a:blip r:embed="rId14"/>
                <a:stretch>
                  <a:fillRect l="-1118" t="-8197" r="-24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id="{C05DCAA5-E993-41F9-8919-0CE1267594A4}"/>
              </a:ext>
            </a:extLst>
          </p:cNvPr>
          <p:cNvCxnSpPr>
            <a:cxnSpLocks/>
          </p:cNvCxnSpPr>
          <p:nvPr/>
        </p:nvCxnSpPr>
        <p:spPr>
          <a:xfrm>
            <a:off x="3519951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641E252E-0245-4134-872F-C92DD486818D}"/>
              </a:ext>
            </a:extLst>
          </p:cNvPr>
          <p:cNvCxnSpPr>
            <a:cxnSpLocks/>
          </p:cNvCxnSpPr>
          <p:nvPr/>
        </p:nvCxnSpPr>
        <p:spPr>
          <a:xfrm>
            <a:off x="2886260" y="5332205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ABB0C1A5-5879-4D82-9BE1-832F3EDE3F40}"/>
                  </a:ext>
                </a:extLst>
              </p:cNvPr>
              <p:cNvSpPr/>
              <p:nvPr/>
            </p:nvSpPr>
            <p:spPr>
              <a:xfrm>
                <a:off x="7077176" y="3529417"/>
                <a:ext cx="490693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en-GB" dirty="0">
                    <a:solidFill>
                      <a:sysClr val="windowText" lastClr="000000"/>
                    </a:solidFill>
                  </a:rPr>
                  <a:t>Alegeți numărul de reguli verticale din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și numărul de coloane care separă fiecare dintre ele.</a:t>
                </a: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ABB0C1A5-5879-4D82-9BE1-832F3EDE3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6" y="3529417"/>
                <a:ext cx="4906939" cy="646331"/>
              </a:xfrm>
              <a:prstGeom prst="rect">
                <a:avLst/>
              </a:prstGeom>
              <a:blipFill>
                <a:blip r:embed="rId15"/>
                <a:stretch>
                  <a:fillRect l="-1118" t="-5660" r="-99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7C65998B-BBC6-4FEE-BCCF-82067F93E45A}"/>
                  </a:ext>
                </a:extLst>
              </p:cNvPr>
              <p:cNvSpPr/>
              <p:nvPr/>
            </p:nvSpPr>
            <p:spPr>
              <a:xfrm>
                <a:off x="7077175" y="4205145"/>
                <a:ext cx="490693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en-GB" dirty="0">
                    <a:solidFill>
                      <a:sysClr val="windowText" lastClr="000000"/>
                    </a:solidFill>
                  </a:rPr>
                  <a:t>Împărţi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ți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orizontal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în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b="1" dirty="0">
                    <a:solidFill>
                      <a:sysClr val="windowText" lastClr="000000"/>
                    </a:solidFill>
                  </a:rPr>
                  <a:t>mod </a:t>
                </a:r>
                <a:r>
                  <a:rPr lang="en-GB" b="1" dirty="0" err="1">
                    <a:solidFill>
                      <a:sysClr val="windowText" lastClr="000000"/>
                    </a:solidFill>
                  </a:rPr>
                  <a:t>analog</a:t>
                </a:r>
                <a:r>
                  <a:rPr lang="ro-RO" b="1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c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u </a:t>
                </a:r>
                <a:r>
                  <a:rPr lang="en-GB" u="sng" dirty="0">
                    <a:solidFill>
                      <a:sysClr val="windowText" lastClr="000000"/>
                    </a:solidFill>
                  </a:rPr>
                  <a:t>privire la </a:t>
                </a:r>
                <a:r>
                  <a:rPr lang="ro-RO" u="sng" dirty="0">
                    <a:solidFill>
                      <a:sysClr val="windowText" lastClr="000000"/>
                    </a:solidFill>
                  </a:rPr>
                  <a:t>numărul de reguli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ș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i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u="sng" dirty="0">
                    <a:solidFill>
                      <a:sysClr val="windowText" lastClr="000000"/>
                    </a:solidFill>
                  </a:rPr>
                  <a:t>numărul de </a:t>
                </a:r>
                <a:r>
                  <a:rPr lang="en-GB" u="sng" dirty="0" err="1">
                    <a:solidFill>
                      <a:sysClr val="windowText" lastClr="000000"/>
                    </a:solidFill>
                  </a:rPr>
                  <a:t>linii</a:t>
                </a:r>
                <a:r>
                  <a:rPr lang="en-GB" u="sng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u="sng" dirty="0">
                    <a:solidFill>
                      <a:sysClr val="windowText" lastClr="000000"/>
                    </a:solidFill>
                  </a:rPr>
                  <a:t>dint</a:t>
                </a:r>
                <a:r>
                  <a:rPr lang="en-GB" u="sng" dirty="0">
                    <a:solidFill>
                      <a:sysClr val="windowText" lastClr="000000"/>
                    </a:solidFill>
                  </a:rPr>
                  <a:t>re ele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7C65998B-BBC6-4FEE-BCCF-82067F93E4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5" y="4205145"/>
                <a:ext cx="4906939" cy="646331"/>
              </a:xfrm>
              <a:prstGeom prst="rect">
                <a:avLst/>
              </a:prstGeom>
              <a:blipFill>
                <a:blip r:embed="rId16"/>
                <a:stretch>
                  <a:fillRect l="-1118" t="-5660" r="-99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43DEEA63-99A3-44A8-A4C6-658C99F2F811}"/>
                  </a:ext>
                </a:extLst>
              </p:cNvPr>
              <p:cNvSpPr/>
              <p:nvPr/>
            </p:nvSpPr>
            <p:spPr>
              <a:xfrm>
                <a:off x="7102377" y="5230920"/>
                <a:ext cx="490693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975" indent="-180975" algn="just">
                  <a:buClr>
                    <a:srgbClr val="F25E4F"/>
                  </a:buClr>
                  <a:buFont typeface="+mj-lt"/>
                  <a:buAutoNum type="arabicPeriod" startAt="2"/>
                </a:pPr>
                <a:r>
                  <a:rPr lang="pt-PT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Împărțirea</a:t>
                </a:r>
                <a:r>
                  <a:rPr lang="ro-RO" b="1" dirty="0">
                    <a:solidFill>
                      <a:sysClr val="windowText" lastClr="000000"/>
                    </a:solidFill>
                  </a:rPr>
                  <a:t> o</a:t>
                </a:r>
                <a:r>
                  <a:rPr lang="pt-PT" b="1" dirty="0">
                    <a:solidFill>
                      <a:sysClr val="windowText" lastClr="000000"/>
                    </a:solidFill>
                  </a:rPr>
                  <a:t>rizontală</a:t>
                </a:r>
                <a:r>
                  <a:rPr lang="pt-PT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a lui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ș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i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v</a:t>
                </a:r>
                <a:r>
                  <a:rPr lang="pt-PT" b="1" dirty="0">
                    <a:solidFill>
                      <a:sysClr val="windowText" lastClr="000000"/>
                    </a:solidFill>
                  </a:rPr>
                  <a:t>erticală</a:t>
                </a:r>
                <a:r>
                  <a:rPr lang="pt-PT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a lui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43DEEA63-99A3-44A8-A4C6-658C99F2F8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377" y="5230920"/>
                <a:ext cx="4906939" cy="369332"/>
              </a:xfrm>
              <a:prstGeom prst="rect">
                <a:avLst/>
              </a:prstGeom>
              <a:blipFill>
                <a:blip r:embed="rId17"/>
                <a:stretch>
                  <a:fillRect l="-994" t="-8197" r="-24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BF961454-CA85-4786-BE34-F75D481A0CD9}"/>
              </a:ext>
            </a:extLst>
          </p:cNvPr>
          <p:cNvCxnSpPr>
            <a:cxnSpLocks/>
          </p:cNvCxnSpPr>
          <p:nvPr/>
        </p:nvCxnSpPr>
        <p:spPr>
          <a:xfrm>
            <a:off x="2910330" y="3939389"/>
            <a:ext cx="1332000" cy="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ta 41">
            <a:extLst>
              <a:ext uri="{FF2B5EF4-FFF2-40B4-BE49-F238E27FC236}">
                <a16:creationId xmlns:a16="http://schemas.microsoft.com/office/drawing/2014/main" id="{982123BB-B651-42DE-9394-84B8FD32FF4E}"/>
              </a:ext>
            </a:extLst>
          </p:cNvPr>
          <p:cNvCxnSpPr>
            <a:cxnSpLocks/>
          </p:cNvCxnSpPr>
          <p:nvPr/>
        </p:nvCxnSpPr>
        <p:spPr>
          <a:xfrm>
            <a:off x="2920378" y="4116356"/>
            <a:ext cx="1332000" cy="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xão reta 52">
            <a:extLst>
              <a:ext uri="{FF2B5EF4-FFF2-40B4-BE49-F238E27FC236}">
                <a16:creationId xmlns:a16="http://schemas.microsoft.com/office/drawing/2014/main" id="{46EB4919-60AB-4883-8B16-08289D495BF7}"/>
              </a:ext>
            </a:extLst>
          </p:cNvPr>
          <p:cNvCxnSpPr>
            <a:cxnSpLocks/>
          </p:cNvCxnSpPr>
          <p:nvPr/>
        </p:nvCxnSpPr>
        <p:spPr>
          <a:xfrm>
            <a:off x="2924112" y="4332948"/>
            <a:ext cx="1332000" cy="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xão reta 53">
            <a:extLst>
              <a:ext uri="{FF2B5EF4-FFF2-40B4-BE49-F238E27FC236}">
                <a16:creationId xmlns:a16="http://schemas.microsoft.com/office/drawing/2014/main" id="{A7E21568-9F9B-46E2-9CA3-7BBACDB86FA5}"/>
              </a:ext>
            </a:extLst>
          </p:cNvPr>
          <p:cNvCxnSpPr>
            <a:cxnSpLocks/>
          </p:cNvCxnSpPr>
          <p:nvPr/>
        </p:nvCxnSpPr>
        <p:spPr>
          <a:xfrm>
            <a:off x="2934160" y="4519963"/>
            <a:ext cx="1332000" cy="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ta 54">
            <a:extLst>
              <a:ext uri="{FF2B5EF4-FFF2-40B4-BE49-F238E27FC236}">
                <a16:creationId xmlns:a16="http://schemas.microsoft.com/office/drawing/2014/main" id="{F2412AA2-3BC4-4E9D-A7BA-6AD8516CD544}"/>
              </a:ext>
            </a:extLst>
          </p:cNvPr>
          <p:cNvCxnSpPr>
            <a:cxnSpLocks/>
          </p:cNvCxnSpPr>
          <p:nvPr/>
        </p:nvCxnSpPr>
        <p:spPr>
          <a:xfrm>
            <a:off x="3089930" y="4947531"/>
            <a:ext cx="0" cy="97200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xão reta 55">
            <a:extLst>
              <a:ext uri="{FF2B5EF4-FFF2-40B4-BE49-F238E27FC236}">
                <a16:creationId xmlns:a16="http://schemas.microsoft.com/office/drawing/2014/main" id="{BD822B48-8A85-4B78-9591-202950FE4955}"/>
              </a:ext>
            </a:extLst>
          </p:cNvPr>
          <p:cNvCxnSpPr>
            <a:cxnSpLocks/>
          </p:cNvCxnSpPr>
          <p:nvPr/>
        </p:nvCxnSpPr>
        <p:spPr>
          <a:xfrm>
            <a:off x="3443298" y="4947531"/>
            <a:ext cx="0" cy="97200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D01EE690-CCE3-4357-ADEE-A316355F3B6C}"/>
                  </a:ext>
                </a:extLst>
              </p:cNvPr>
              <p:cNvSpPr/>
              <p:nvPr/>
            </p:nvSpPr>
            <p:spPr>
              <a:xfrm>
                <a:off x="7102376" y="5616234"/>
                <a:ext cx="4906939" cy="9233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en-GB" dirty="0">
                    <a:solidFill>
                      <a:sysClr val="windowText" lastClr="000000"/>
                    </a:solidFill>
                  </a:rPr>
                  <a:t>Alegeți orice configurație de reguli orizontale în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și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reguli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verticale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în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– Nu este nevoie de "potrivire".</a:t>
                </a:r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D01EE690-CCE3-4357-ADEE-A316355F3B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376" y="5616234"/>
                <a:ext cx="4906939" cy="923330"/>
              </a:xfrm>
              <a:prstGeom prst="rect">
                <a:avLst/>
              </a:prstGeom>
              <a:blipFill>
                <a:blip r:embed="rId18"/>
                <a:stretch>
                  <a:fillRect l="-994" t="-3289" r="-1118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tângulo 57">
            <a:extLst>
              <a:ext uri="{FF2B5EF4-FFF2-40B4-BE49-F238E27FC236}">
                <a16:creationId xmlns:a16="http://schemas.microsoft.com/office/drawing/2014/main" id="{4C9AB692-6265-41D0-970A-DE02419B2364}"/>
              </a:ext>
            </a:extLst>
          </p:cNvPr>
          <p:cNvSpPr/>
          <p:nvPr/>
        </p:nvSpPr>
        <p:spPr>
          <a:xfrm>
            <a:off x="4576809" y="3745742"/>
            <a:ext cx="2052005" cy="1169551"/>
          </a:xfrm>
          <a:prstGeom prst="rect">
            <a:avLst/>
          </a:prstGeom>
          <a:ln>
            <a:solidFill>
              <a:srgbClr val="29A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400" dirty="0">
                <a:solidFill>
                  <a:srgbClr val="0C2B8E"/>
                </a:solidFill>
              </a:rPr>
              <a:t>De exemplu, </a:t>
            </a:r>
            <a:r>
              <a:rPr lang="en-GB" sz="1400" dirty="0" err="1">
                <a:solidFill>
                  <a:srgbClr val="0C2B8E"/>
                </a:solidFill>
              </a:rPr>
              <a:t>doar</a:t>
            </a:r>
            <a:r>
              <a:rPr lang="en-GB" sz="1400" dirty="0">
                <a:solidFill>
                  <a:srgbClr val="0C2B8E"/>
                </a:solidFill>
              </a:rPr>
              <a:t> </a:t>
            </a:r>
            <a:r>
              <a:rPr lang="ro-RO" sz="1400" b="1" dirty="0">
                <a:solidFill>
                  <a:srgbClr val="0C2B8E"/>
                </a:solidFill>
              </a:rPr>
              <a:t>o regulă</a:t>
            </a:r>
            <a:r>
              <a:rPr lang="en-GB" sz="1400" b="1" dirty="0">
                <a:solidFill>
                  <a:srgbClr val="0C2B8E"/>
                </a:solidFill>
              </a:rPr>
              <a:t> </a:t>
            </a:r>
            <a:r>
              <a:rPr lang="en-GB" sz="1400" b="1" dirty="0" err="1">
                <a:solidFill>
                  <a:srgbClr val="0C2B8E"/>
                </a:solidFill>
              </a:rPr>
              <a:t>orizontal</a:t>
            </a:r>
            <a:r>
              <a:rPr lang="ro-RO" sz="1400" b="1" dirty="0">
                <a:solidFill>
                  <a:srgbClr val="0C2B8E"/>
                </a:solidFill>
              </a:rPr>
              <a:t>ă</a:t>
            </a:r>
            <a:r>
              <a:rPr lang="en-GB" sz="1400" dirty="0">
                <a:solidFill>
                  <a:srgbClr val="0C2B8E"/>
                </a:solidFill>
              </a:rPr>
              <a:t>, </a:t>
            </a:r>
            <a:r>
              <a:rPr lang="ro-RO" sz="1400" dirty="0">
                <a:solidFill>
                  <a:srgbClr val="0C2B8E"/>
                </a:solidFill>
              </a:rPr>
              <a:t>pentru a </a:t>
            </a:r>
            <a:r>
              <a:rPr lang="en-GB" sz="1400" dirty="0">
                <a:solidFill>
                  <a:srgbClr val="0C2B8E"/>
                </a:solidFill>
              </a:rPr>
              <a:t>„</a:t>
            </a:r>
            <a:r>
              <a:rPr lang="ro-RO" sz="1400" dirty="0">
                <a:solidFill>
                  <a:srgbClr val="0C2B8E"/>
                </a:solidFill>
              </a:rPr>
              <a:t>desprinde</a:t>
            </a:r>
            <a:r>
              <a:rPr lang="en-GB" sz="1400" dirty="0">
                <a:solidFill>
                  <a:srgbClr val="0C2B8E"/>
                </a:solidFill>
              </a:rPr>
              <a:t>" </a:t>
            </a:r>
            <a:r>
              <a:rPr lang="ro-RO" sz="1400" dirty="0">
                <a:solidFill>
                  <a:srgbClr val="0C2B8E"/>
                </a:solidFill>
              </a:rPr>
              <a:t>matrice </a:t>
            </a:r>
            <a:r>
              <a:rPr lang="en-GB" sz="1400" dirty="0" err="1">
                <a:solidFill>
                  <a:srgbClr val="0C2B8E"/>
                </a:solidFill>
              </a:rPr>
              <a:t>identitate</a:t>
            </a:r>
            <a:r>
              <a:rPr lang="en-GB" sz="1400" dirty="0">
                <a:solidFill>
                  <a:srgbClr val="0C2B8E"/>
                </a:solidFill>
              </a:rPr>
              <a:t> </a:t>
            </a:r>
            <a:r>
              <a:rPr lang="ro-RO" sz="1400" dirty="0">
                <a:solidFill>
                  <a:srgbClr val="0C2B8E"/>
                </a:solidFill>
              </a:rPr>
              <a:t>di</a:t>
            </a:r>
            <a:r>
              <a:rPr lang="en-GB" sz="1400" dirty="0">
                <a:solidFill>
                  <a:srgbClr val="0C2B8E"/>
                </a:solidFill>
              </a:rPr>
              <a:t>n partea de </a:t>
            </a:r>
            <a:r>
              <a:rPr lang="en-GB" sz="1400" dirty="0" err="1">
                <a:solidFill>
                  <a:srgbClr val="0C2B8E"/>
                </a:solidFill>
              </a:rPr>
              <a:t>dreapta</a:t>
            </a:r>
            <a:r>
              <a:rPr lang="en-GB" sz="1400" dirty="0">
                <a:solidFill>
                  <a:srgbClr val="0C2B8E"/>
                </a:solidFill>
              </a:rPr>
              <a:t> </a:t>
            </a:r>
            <a:r>
              <a:rPr lang="en-GB" sz="1400" dirty="0" err="1">
                <a:solidFill>
                  <a:srgbClr val="0C2B8E"/>
                </a:solidFill>
              </a:rPr>
              <a:t>jos.</a:t>
            </a:r>
            <a:r>
              <a:rPr lang="en-GB" sz="1400" dirty="0">
                <a:solidFill>
                  <a:srgbClr val="0C2B8E"/>
                </a:solidFill>
              </a:rPr>
              <a:t>...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18C03064-375C-4330-8A1B-AE77C1294931}"/>
                  </a:ext>
                </a:extLst>
              </p:cNvPr>
              <p:cNvSpPr/>
              <p:nvPr/>
            </p:nvSpPr>
            <p:spPr>
              <a:xfrm>
                <a:off x="3989199" y="4963836"/>
                <a:ext cx="2639599" cy="1169551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1400" dirty="0">
                    <a:solidFill>
                      <a:srgbClr val="0C2B8E"/>
                    </a:solidFill>
                  </a:rPr>
                  <a:t>Pentru </a:t>
                </a:r>
                <a14:m>
                  <m:oMath xmlns:m="http://schemas.openxmlformats.org/officeDocument/2006/math">
                    <m:r>
                      <a:rPr lang="pt-PT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alegerea </a:t>
                </a:r>
                <a:r>
                  <a:rPr lang="en-GB" sz="1400" dirty="0" err="1">
                    <a:solidFill>
                      <a:srgbClr val="0C2B8E"/>
                    </a:solidFill>
                  </a:rPr>
                  <a:t>este</a:t>
                </a:r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:r>
                  <a:rPr lang="ro-RO" sz="1400" b="1" dirty="0">
                    <a:solidFill>
                      <a:srgbClr val="0C2B8E"/>
                    </a:solidFill>
                  </a:rPr>
                  <a:t>luată </a:t>
                </a:r>
                <a:r>
                  <a:rPr lang="en-GB" sz="1400" b="1" dirty="0">
                    <a:solidFill>
                      <a:srgbClr val="0C2B8E"/>
                    </a:solidFill>
                  </a:rPr>
                  <a:t>independent de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. De exemplu, doar </a:t>
                </a:r>
                <a:r>
                  <a:rPr lang="en-GB" sz="1400" b="1" dirty="0">
                    <a:solidFill>
                      <a:srgbClr val="0C2B8E"/>
                    </a:solidFill>
                  </a:rPr>
                  <a:t>o verticală</a:t>
                </a:r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:r>
                  <a:rPr lang="ro-RO" sz="1400" dirty="0">
                    <a:solidFill>
                      <a:srgbClr val="0C2B8E"/>
                    </a:solidFill>
                  </a:rPr>
                  <a:t>pentru</a:t>
                </a:r>
                <a:r>
                  <a:rPr lang="en-GB" sz="1400" dirty="0">
                    <a:solidFill>
                      <a:srgbClr val="0C2B8E"/>
                    </a:solidFill>
                  </a:rPr>
                  <a:t> a „</a:t>
                </a:r>
                <a:r>
                  <a:rPr lang="ro-RO" sz="1400" dirty="0">
                    <a:solidFill>
                      <a:srgbClr val="0C2B8E"/>
                    </a:solidFill>
                  </a:rPr>
                  <a:t>desprinde</a:t>
                </a:r>
                <a:r>
                  <a:rPr lang="en-GB" sz="1400" dirty="0">
                    <a:solidFill>
                      <a:srgbClr val="0C2B8E"/>
                    </a:solidFill>
                  </a:rPr>
                  <a:t>" </a:t>
                </a:r>
                <a:r>
                  <a:rPr lang="ro-RO" sz="1400" dirty="0">
                    <a:solidFill>
                      <a:srgbClr val="0C2B8E"/>
                    </a:solidFill>
                  </a:rPr>
                  <a:t>c</a:t>
                </a:r>
                <a:r>
                  <a:rPr lang="en-GB" sz="1400" dirty="0" err="1">
                    <a:solidFill>
                      <a:srgbClr val="0C2B8E"/>
                    </a:solidFill>
                  </a:rPr>
                  <a:t>oloana</a:t>
                </a:r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:r>
                  <a:rPr lang="ro-RO" sz="1400" dirty="0">
                    <a:solidFill>
                      <a:srgbClr val="0C2B8E"/>
                    </a:solidFill>
                  </a:rPr>
                  <a:t>de </a:t>
                </a:r>
                <a:r>
                  <a:rPr lang="en-GB" sz="1400" dirty="0">
                    <a:solidFill>
                      <a:srgbClr val="0C2B8E"/>
                    </a:solidFill>
                  </a:rPr>
                  <a:t>zero</a:t>
                </a:r>
                <a:r>
                  <a:rPr lang="ro-RO" sz="1400" dirty="0">
                    <a:solidFill>
                      <a:srgbClr val="0C2B8E"/>
                    </a:solidFill>
                  </a:rPr>
                  <a:t>-uri</a:t>
                </a:r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:r>
                  <a:rPr lang="ro-RO" sz="1400" dirty="0">
                    <a:solidFill>
                      <a:srgbClr val="0C2B8E"/>
                    </a:solidFill>
                  </a:rPr>
                  <a:t>di</a:t>
                </a:r>
                <a:r>
                  <a:rPr lang="en-GB" sz="1400" dirty="0">
                    <a:solidFill>
                      <a:srgbClr val="0C2B8E"/>
                    </a:solidFill>
                  </a:rPr>
                  <a:t>n partea de </a:t>
                </a:r>
                <a:r>
                  <a:rPr lang="en-GB" sz="1400" dirty="0" err="1">
                    <a:solidFill>
                      <a:srgbClr val="0C2B8E"/>
                    </a:solidFill>
                  </a:rPr>
                  <a:t>stânga</a:t>
                </a:r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:r>
                  <a:rPr lang="en-GB" sz="1400" dirty="0" err="1">
                    <a:solidFill>
                      <a:srgbClr val="0C2B8E"/>
                    </a:solidFill>
                  </a:rPr>
                  <a:t>jos.</a:t>
                </a:r>
                <a:r>
                  <a:rPr lang="en-GB" sz="1400" dirty="0">
                    <a:solidFill>
                      <a:srgbClr val="0C2B8E"/>
                    </a:solidFill>
                  </a:rPr>
                  <a:t>...</a:t>
                </a:r>
              </a:p>
            </p:txBody>
          </p:sp>
        </mc:Choice>
        <mc:Fallback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18C03064-375C-4330-8A1B-AE77C12949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199" y="4963836"/>
                <a:ext cx="2639599" cy="1169551"/>
              </a:xfrm>
              <a:prstGeom prst="rect">
                <a:avLst/>
              </a:prstGeom>
              <a:blipFill>
                <a:blip r:embed="rId19"/>
                <a:stretch>
                  <a:fillRect l="-460" r="-460" b="-4124"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tângulo: Cantos Arredondados 28">
            <a:hlinkClick r:id="rId20" action="ppaction://hlinksldjump"/>
            <a:extLst>
              <a:ext uri="{FF2B5EF4-FFF2-40B4-BE49-F238E27FC236}">
                <a16:creationId xmlns:a16="http://schemas.microsoft.com/office/drawing/2014/main" id="{023EC78F-B021-4FA7-841D-DC117F6DDFD8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ro-RO" b="1" dirty="0">
                <a:solidFill>
                  <a:schemeClr val="tx1"/>
                </a:solidFill>
              </a:rPr>
              <a:t>Partiționarea </a:t>
            </a:r>
            <a:r>
              <a:rPr lang="ro-RO" b="1" dirty="0" err="1">
                <a:solidFill>
                  <a:schemeClr val="tx1"/>
                </a:solidFill>
              </a:rPr>
              <a:t>matricilor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29">
            <a:hlinkClick r:id="rId21" action="ppaction://hlinksldjump"/>
            <a:extLst>
              <a:ext uri="{FF2B5EF4-FFF2-40B4-BE49-F238E27FC236}">
                <a16:creationId xmlns:a16="http://schemas.microsoft.com/office/drawing/2014/main" id="{76B20FF5-1E93-4A41-A66D-B6F5A059761D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>
                <a:solidFill>
                  <a:schemeClr val="tx1"/>
                </a:solidFill>
              </a:rPr>
              <a:t>Adunarea și înmulțirea în bloc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7" name="Retângulo: Cantos Arredondados 75">
            <a:hlinkClick r:id="rId22" action="ppaction://hlinksldjump"/>
            <a:extLst>
              <a:ext uri="{FF2B5EF4-FFF2-40B4-BE49-F238E27FC236}">
                <a16:creationId xmlns:a16="http://schemas.microsoft.com/office/drawing/2014/main" id="{4C909F36-8E5D-4E69-8E8B-F47905AAE80D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</a:rPr>
              <a:t>Încearcă!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87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57" grpId="0" animBg="1"/>
      <p:bldP spid="58" grpId="0" animBg="1"/>
      <p:bldP spid="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58831553-BC6C-4D43-BE30-3AE8C885628E}"/>
              </a:ext>
            </a:extLst>
          </p:cNvPr>
          <p:cNvSpPr/>
          <p:nvPr/>
        </p:nvSpPr>
        <p:spPr>
          <a:xfrm>
            <a:off x="2029125" y="269617"/>
            <a:ext cx="9954991" cy="1961490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87" name="Retângulo: Cantos Arredondados 86">
            <a:extLst>
              <a:ext uri="{FF2B5EF4-FFF2-40B4-BE49-F238E27FC236}">
                <a16:creationId xmlns:a16="http://schemas.microsoft.com/office/drawing/2014/main" id="{CA5C3BBC-81F8-430D-BD2D-D7C508531702}"/>
              </a:ext>
            </a:extLst>
          </p:cNvPr>
          <p:cNvSpPr/>
          <p:nvPr/>
        </p:nvSpPr>
        <p:spPr>
          <a:xfrm>
            <a:off x="2178625" y="1127058"/>
            <a:ext cx="4744688" cy="385871"/>
          </a:xfrm>
          <a:prstGeom prst="roundRect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tângulo: Cantos Arredondados 85">
            <a:extLst>
              <a:ext uri="{FF2B5EF4-FFF2-40B4-BE49-F238E27FC236}">
                <a16:creationId xmlns:a16="http://schemas.microsoft.com/office/drawing/2014/main" id="{78DBB936-D401-4877-8D85-492472181321}"/>
              </a:ext>
            </a:extLst>
          </p:cNvPr>
          <p:cNvSpPr/>
          <p:nvPr/>
        </p:nvSpPr>
        <p:spPr>
          <a:xfrm>
            <a:off x="7363327" y="522514"/>
            <a:ext cx="4481218" cy="385871"/>
          </a:xfrm>
          <a:prstGeom prst="roundRect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7F54A840-B1D5-4CAA-80C1-EB4C8B95BFF4}"/>
              </a:ext>
            </a:extLst>
          </p:cNvPr>
          <p:cNvSpPr/>
          <p:nvPr/>
        </p:nvSpPr>
        <p:spPr>
          <a:xfrm>
            <a:off x="2041574" y="2463449"/>
            <a:ext cx="48817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45ADB3B8-3828-437B-9926-E3123DAA5A95}"/>
              </a:ext>
            </a:extLst>
          </p:cNvPr>
          <p:cNvSpPr/>
          <p:nvPr/>
        </p:nvSpPr>
        <p:spPr>
          <a:xfrm>
            <a:off x="2041574" y="2463449"/>
            <a:ext cx="99425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429C054B-382C-4CFF-B89A-1C2E5AFCE3F6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1B89273-F071-4097-A17C-E1A883AB0E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22DF1BAF-5A8A-41C9-A530-A100E6B27B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8" name="Conexão reta 37">
            <a:extLst>
              <a:ext uri="{FF2B5EF4-FFF2-40B4-BE49-F238E27FC236}">
                <a16:creationId xmlns:a16="http://schemas.microsoft.com/office/drawing/2014/main" id="{D21716BC-C9BB-481B-AF9F-27878A872CD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2E8A1205-C836-4249-ADB4-49B90F8DCB89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45D89ED8-B456-4A7B-8024-36ADE950A10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/>
              <p:nvPr/>
            </p:nvSpPr>
            <p:spPr>
              <a:xfrm>
                <a:off x="2200780" y="377467"/>
                <a:ext cx="9675848" cy="1696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Matricele partiționate pot fi înmulțite cu regula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obișnuită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rând-coloană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ca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ș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când </a:t>
                </a:r>
                <a:r>
                  <a:rPr lang="en-GB" sz="2400" u="sng" dirty="0" err="1">
                    <a:solidFill>
                      <a:sysClr val="windowText" lastClr="000000"/>
                    </a:solidFill>
                  </a:rPr>
                  <a:t>elementele</a:t>
                </a:r>
                <a:r>
                  <a:rPr lang="ro-RO" sz="2400" u="sng" dirty="0">
                    <a:solidFill>
                      <a:sysClr val="windowText" lastClr="000000"/>
                    </a:solidFill>
                  </a:rPr>
                  <a:t> din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bloc </a:t>
                </a:r>
                <a:r>
                  <a:rPr lang="ro-RO" sz="2400" u="sng" dirty="0">
                    <a:solidFill>
                      <a:sysClr val="windowText" lastClr="000000"/>
                    </a:solidFill>
                  </a:rPr>
                  <a:t>sunt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scalar</a:t>
                </a:r>
                <a:r>
                  <a:rPr lang="ro-RO" sz="2400" u="sng" dirty="0">
                    <a:solidFill>
                      <a:sysClr val="windowText" lastClr="000000"/>
                    </a:solidFill>
                  </a:rPr>
                  <a:t>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cu condiția ca, pentru produsul definit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partiți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coloană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a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 lui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să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coincid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ă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cu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partiția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rând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 a lui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780" y="377467"/>
                <a:ext cx="9675848" cy="1696105"/>
              </a:xfrm>
              <a:prstGeom prst="rect">
                <a:avLst/>
              </a:prstGeom>
              <a:blipFill>
                <a:blip r:embed="rId5"/>
                <a:stretch>
                  <a:fillRect l="-945" r="-1008" b="-7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>
            <a:extLst>
              <a:ext uri="{FF2B5EF4-FFF2-40B4-BE49-F238E27FC236}">
                <a16:creationId xmlns:a16="http://schemas.microsoft.com/office/drawing/2014/main" id="{23E6BE37-90FD-4B33-A0D4-D239AAB16EE6}"/>
              </a:ext>
            </a:extLst>
          </p:cNvPr>
          <p:cNvSpPr/>
          <p:nvPr/>
        </p:nvSpPr>
        <p:spPr>
          <a:xfrm>
            <a:off x="2168696" y="2583000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Exemplu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/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/>
              <p:nvPr/>
            </p:nvSpPr>
            <p:spPr>
              <a:xfrm>
                <a:off x="3438595" y="2623499"/>
                <a:ext cx="319021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o-RO" dirty="0">
                    <a:solidFill>
                      <a:sysClr val="windowText" lastClr="000000"/>
                    </a:solidFill>
                  </a:rPr>
                  <a:t>Dată fiind matricea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de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și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o-RO" dirty="0">
                    <a:solidFill>
                      <a:sysClr val="windowText" lastClr="000000"/>
                    </a:solidFill>
                  </a:rPr>
                  <a:t>de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o-RO" dirty="0">
                    <a:solidFill>
                      <a:sysClr val="windowText" lastClr="000000"/>
                    </a:solidFill>
                  </a:rPr>
                  <a:t>,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calculați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,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folosind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înmulțirea în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bloc. 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595" y="2623499"/>
                <a:ext cx="3190219" cy="923330"/>
              </a:xfrm>
              <a:prstGeom prst="rect">
                <a:avLst/>
              </a:prstGeom>
              <a:blipFill>
                <a:blip r:embed="rId12"/>
                <a:stretch>
                  <a:fillRect l="-1530" t="-3289" r="-1721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/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id="{C05DCAA5-E993-41F9-8919-0CE1267594A4}"/>
              </a:ext>
            </a:extLst>
          </p:cNvPr>
          <p:cNvCxnSpPr>
            <a:cxnSpLocks/>
          </p:cNvCxnSpPr>
          <p:nvPr/>
        </p:nvCxnSpPr>
        <p:spPr>
          <a:xfrm>
            <a:off x="3519951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641E252E-0245-4134-872F-C92DD486818D}"/>
              </a:ext>
            </a:extLst>
          </p:cNvPr>
          <p:cNvCxnSpPr>
            <a:cxnSpLocks/>
          </p:cNvCxnSpPr>
          <p:nvPr/>
        </p:nvCxnSpPr>
        <p:spPr>
          <a:xfrm>
            <a:off x="2886260" y="5332205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ta 41">
            <a:extLst>
              <a:ext uri="{FF2B5EF4-FFF2-40B4-BE49-F238E27FC236}">
                <a16:creationId xmlns:a16="http://schemas.microsoft.com/office/drawing/2014/main" id="{982123BB-B651-42DE-9394-84B8FD32FF4E}"/>
              </a:ext>
            </a:extLst>
          </p:cNvPr>
          <p:cNvCxnSpPr>
            <a:cxnSpLocks/>
          </p:cNvCxnSpPr>
          <p:nvPr/>
        </p:nvCxnSpPr>
        <p:spPr>
          <a:xfrm>
            <a:off x="2920378" y="4116356"/>
            <a:ext cx="1332000" cy="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ta 54">
            <a:extLst>
              <a:ext uri="{FF2B5EF4-FFF2-40B4-BE49-F238E27FC236}">
                <a16:creationId xmlns:a16="http://schemas.microsoft.com/office/drawing/2014/main" id="{F2412AA2-3BC4-4E9D-A7BA-6AD8516CD544}"/>
              </a:ext>
            </a:extLst>
          </p:cNvPr>
          <p:cNvCxnSpPr>
            <a:cxnSpLocks/>
          </p:cNvCxnSpPr>
          <p:nvPr/>
        </p:nvCxnSpPr>
        <p:spPr>
          <a:xfrm>
            <a:off x="3089930" y="4947531"/>
            <a:ext cx="0" cy="97200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E8F91455-BBB4-4A05-8AC3-BC7E0B620D6A}"/>
                  </a:ext>
                </a:extLst>
              </p:cNvPr>
              <p:cNvSpPr/>
              <p:nvPr/>
            </p:nvSpPr>
            <p:spPr>
              <a:xfrm>
                <a:off x="4401192" y="3979308"/>
                <a:ext cx="1331994" cy="491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E8F91455-BBB4-4A05-8AC3-BC7E0B620D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192" y="3979308"/>
                <a:ext cx="1331994" cy="49122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58DAA04C-324E-470C-8DF0-D3DBA8874CEA}"/>
                  </a:ext>
                </a:extLst>
              </p:cNvPr>
              <p:cNvSpPr/>
              <p:nvPr/>
            </p:nvSpPr>
            <p:spPr>
              <a:xfrm>
                <a:off x="3794534" y="5185482"/>
                <a:ext cx="1331994" cy="488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58DAA04C-324E-470C-8DF0-D3DBA8874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534" y="5185482"/>
                <a:ext cx="1331994" cy="48840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58E9873-726C-4A7A-9C2A-1CBD9DB1540E}"/>
                  </a:ext>
                </a:extLst>
              </p:cNvPr>
              <p:cNvSpPr/>
              <p:nvPr/>
            </p:nvSpPr>
            <p:spPr>
              <a:xfrm>
                <a:off x="10370294" y="2714354"/>
                <a:ext cx="1630873" cy="15960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pt-PT" sz="1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  <a:endParaRPr lang="pt-PT" sz="14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58E9873-726C-4A7A-9C2A-1CBD9DB154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0294" y="2714354"/>
                <a:ext cx="1630873" cy="159607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2DBBE9B9-A57E-41BA-B882-33C77C7C684A}"/>
                  </a:ext>
                </a:extLst>
              </p:cNvPr>
              <p:cNvSpPr/>
              <p:nvPr/>
            </p:nvSpPr>
            <p:spPr>
              <a:xfrm>
                <a:off x="10416251" y="4534871"/>
                <a:ext cx="1567861" cy="1594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pt-PT" sz="1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1400" dirty="0">
                  <a:solidFill>
                    <a:srgbClr val="0C2B8E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14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</a:t>
                </a: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2DBBE9B9-A57E-41BA-B882-33C77C7C68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251" y="4534871"/>
                <a:ext cx="1567861" cy="159466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947612BB-9CC9-47AB-990D-BBAD83F105D6}"/>
                  </a:ext>
                </a:extLst>
              </p:cNvPr>
              <p:cNvSpPr/>
              <p:nvPr/>
            </p:nvSpPr>
            <p:spPr>
              <a:xfrm>
                <a:off x="4138035" y="4657399"/>
                <a:ext cx="5778444" cy="491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pt-PT" sz="1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t-PT" sz="1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PT" sz="1400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pt-PT" sz="1400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pt-PT" sz="1400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947612BB-9CC9-47AB-990D-BBAD83F105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035" y="4657399"/>
                <a:ext cx="5778444" cy="49122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336FD45A-9005-44BE-874E-6F5D3E080710}"/>
              </a:ext>
            </a:extLst>
          </p:cNvPr>
          <p:cNvSpPr/>
          <p:nvPr/>
        </p:nvSpPr>
        <p:spPr>
          <a:xfrm>
            <a:off x="7541395" y="4947530"/>
            <a:ext cx="281535" cy="20109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179599BB-E6F8-452E-820D-EF31B728ADFB}"/>
              </a:ext>
            </a:extLst>
          </p:cNvPr>
          <p:cNvSpPr/>
          <p:nvPr/>
        </p:nvSpPr>
        <p:spPr>
          <a:xfrm>
            <a:off x="10228070" y="4327616"/>
            <a:ext cx="18027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b="1" dirty="0">
                <a:solidFill>
                  <a:srgbClr val="C00000"/>
                </a:solidFill>
              </a:rPr>
              <a:t>Utilizați proprietățile!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BD2DC13-10D0-44C5-8B47-BA8A9CC75E4F}"/>
              </a:ext>
            </a:extLst>
          </p:cNvPr>
          <p:cNvSpPr/>
          <p:nvPr/>
        </p:nvSpPr>
        <p:spPr>
          <a:xfrm>
            <a:off x="8874408" y="4903011"/>
            <a:ext cx="804603" cy="28247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Conexão reta unidirecional 32">
            <a:extLst>
              <a:ext uri="{FF2B5EF4-FFF2-40B4-BE49-F238E27FC236}">
                <a16:creationId xmlns:a16="http://schemas.microsoft.com/office/drawing/2014/main" id="{23C806A2-89B3-47AC-BD85-2DD5B48FE32E}"/>
              </a:ext>
            </a:extLst>
          </p:cNvPr>
          <p:cNvCxnSpPr/>
          <p:nvPr/>
        </p:nvCxnSpPr>
        <p:spPr>
          <a:xfrm>
            <a:off x="7822931" y="5185482"/>
            <a:ext cx="0" cy="2087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E28A3D7F-F063-4118-BA64-E4D0530B12C9}"/>
                  </a:ext>
                </a:extLst>
              </p:cNvPr>
              <p:cNvSpPr/>
              <p:nvPr/>
            </p:nvSpPr>
            <p:spPr>
              <a:xfrm>
                <a:off x="7574962" y="5320048"/>
                <a:ext cx="58977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E28A3D7F-F063-4118-BA64-E4D0530B12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962" y="5320048"/>
                <a:ext cx="589777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9218F77D-977E-4A27-8426-32E5E1CC0323}"/>
                  </a:ext>
                </a:extLst>
              </p:cNvPr>
              <p:cNvSpPr/>
              <p:nvPr/>
            </p:nvSpPr>
            <p:spPr>
              <a:xfrm>
                <a:off x="9299979" y="5321839"/>
                <a:ext cx="49359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9218F77D-977E-4A27-8426-32E5E1CC03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979" y="5321839"/>
                <a:ext cx="493597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onexão reta unidirecional 63">
            <a:extLst>
              <a:ext uri="{FF2B5EF4-FFF2-40B4-BE49-F238E27FC236}">
                <a16:creationId xmlns:a16="http://schemas.microsoft.com/office/drawing/2014/main" id="{193EFBAF-D59A-4735-98CF-353BCC3878B5}"/>
              </a:ext>
            </a:extLst>
          </p:cNvPr>
          <p:cNvCxnSpPr/>
          <p:nvPr/>
        </p:nvCxnSpPr>
        <p:spPr>
          <a:xfrm>
            <a:off x="9492629" y="5177109"/>
            <a:ext cx="0" cy="2087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1645D14D-33AA-41FC-AF18-12AF86AFF53A}"/>
              </a:ext>
            </a:extLst>
          </p:cNvPr>
          <p:cNvSpPr/>
          <p:nvPr/>
        </p:nvSpPr>
        <p:spPr>
          <a:xfrm>
            <a:off x="10396884" y="4039245"/>
            <a:ext cx="804603" cy="27351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D7ADEF8-8834-41E0-B038-9AA46C7B5935}"/>
                  </a:ext>
                </a:extLst>
              </p:cNvPr>
              <p:cNvSpPr/>
              <p:nvPr/>
            </p:nvSpPr>
            <p:spPr>
              <a:xfrm>
                <a:off x="6650477" y="5203958"/>
                <a:ext cx="1630873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en-GB" sz="11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11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pt-PT" sz="11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100" dirty="0">
                    <a:solidFill>
                      <a:srgbClr val="0C2B8E"/>
                    </a:solidFill>
                  </a:rPr>
                  <a:t> </a:t>
                </a:r>
                <a:endParaRPr lang="pt-PT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D7ADEF8-8834-41E0-B038-9AA46C7B59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477" y="5203958"/>
                <a:ext cx="1630873" cy="53995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81023C64-73AB-4C4C-9370-45F084F01139}"/>
                  </a:ext>
                </a:extLst>
              </p:cNvPr>
              <p:cNvSpPr/>
              <p:nvPr/>
            </p:nvSpPr>
            <p:spPr>
              <a:xfrm>
                <a:off x="7149246" y="5792534"/>
                <a:ext cx="379542" cy="553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1" i="1" dirty="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b="1" i="1" dirty="0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100" b="1" i="1" dirty="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1" i="1" dirty="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1" i="1" dirty="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1100" b="1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81023C64-73AB-4C4C-9370-45F084F01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246" y="5792534"/>
                <a:ext cx="379542" cy="55342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67">
            <a:extLst>
              <a:ext uri="{FF2B5EF4-FFF2-40B4-BE49-F238E27FC236}">
                <a16:creationId xmlns:a16="http://schemas.microsoft.com/office/drawing/2014/main" id="{235B2DBA-3CD6-4BE0-9319-5C52021FC441}"/>
              </a:ext>
            </a:extLst>
          </p:cNvPr>
          <p:cNvSpPr/>
          <p:nvPr/>
        </p:nvSpPr>
        <p:spPr>
          <a:xfrm>
            <a:off x="10470351" y="5257481"/>
            <a:ext cx="936122" cy="309270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01E7083-9F24-44F2-812C-647491545AE0}"/>
              </a:ext>
            </a:extLst>
          </p:cNvPr>
          <p:cNvSpPr/>
          <p:nvPr/>
        </p:nvSpPr>
        <p:spPr>
          <a:xfrm>
            <a:off x="7827652" y="4917386"/>
            <a:ext cx="281536" cy="237952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8FC19E7-7991-4FF5-A152-6D3D9682677A}"/>
              </a:ext>
            </a:extLst>
          </p:cNvPr>
          <p:cNvSpPr/>
          <p:nvPr/>
        </p:nvSpPr>
        <p:spPr>
          <a:xfrm>
            <a:off x="7827820" y="4668417"/>
            <a:ext cx="281536" cy="237952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1" name="Conexão reta unidirecional 70">
            <a:extLst>
              <a:ext uri="{FF2B5EF4-FFF2-40B4-BE49-F238E27FC236}">
                <a16:creationId xmlns:a16="http://schemas.microsoft.com/office/drawing/2014/main" id="{7EABC5A2-587C-4E0F-B98C-B593F1A9912F}"/>
              </a:ext>
            </a:extLst>
          </p:cNvPr>
          <p:cNvCxnSpPr>
            <a:cxnSpLocks/>
          </p:cNvCxnSpPr>
          <p:nvPr/>
        </p:nvCxnSpPr>
        <p:spPr>
          <a:xfrm flipV="1">
            <a:off x="7794465" y="4473721"/>
            <a:ext cx="0" cy="2087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B3ABB17E-441E-4234-BC12-A0857C3BE1E1}"/>
                  </a:ext>
                </a:extLst>
              </p:cNvPr>
              <p:cNvSpPr/>
              <p:nvPr/>
            </p:nvSpPr>
            <p:spPr>
              <a:xfrm>
                <a:off x="7505602" y="4116356"/>
                <a:ext cx="594001" cy="400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2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B3ABB17E-441E-4234-BC12-A0857C3BE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602" y="4116356"/>
                <a:ext cx="594001" cy="400302"/>
              </a:xfrm>
              <a:prstGeom prst="rect">
                <a:avLst/>
              </a:prstGeom>
              <a:blipFill>
                <a:blip r:embed="rId2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E874066B-A6D7-4DD2-B712-6AD797D6875F}"/>
                  </a:ext>
                </a:extLst>
              </p:cNvPr>
              <p:cNvSpPr/>
              <p:nvPr/>
            </p:nvSpPr>
            <p:spPr>
              <a:xfrm>
                <a:off x="6670709" y="4133803"/>
                <a:ext cx="1630873" cy="374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en-GB" sz="11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1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1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pt-PT" sz="11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sz="11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11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pt-PT" sz="11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100" dirty="0">
                    <a:solidFill>
                      <a:srgbClr val="0C2B8E"/>
                    </a:solidFill>
                  </a:rPr>
                  <a:t> </a:t>
                </a:r>
                <a:endParaRPr lang="pt-PT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E874066B-A6D7-4DD2-B712-6AD797D68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709" y="4133803"/>
                <a:ext cx="1630873" cy="37459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Fluxograma: Conexão Exterior à Página 74">
            <a:extLst>
              <a:ext uri="{FF2B5EF4-FFF2-40B4-BE49-F238E27FC236}">
                <a16:creationId xmlns:a16="http://schemas.microsoft.com/office/drawing/2014/main" id="{AF4A5645-F603-4B71-9493-F794B0D8C0EF}"/>
              </a:ext>
            </a:extLst>
          </p:cNvPr>
          <p:cNvSpPr/>
          <p:nvPr/>
        </p:nvSpPr>
        <p:spPr>
          <a:xfrm flipV="1">
            <a:off x="6661401" y="3944679"/>
            <a:ext cx="1402118" cy="583680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DF47A756-248C-4C62-8225-B8D724863904}"/>
                  </a:ext>
                </a:extLst>
              </p:cNvPr>
              <p:cNvSpPr/>
              <p:nvPr/>
            </p:nvSpPr>
            <p:spPr>
              <a:xfrm>
                <a:off x="7177634" y="3544818"/>
                <a:ext cx="419571" cy="374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en-GB" sz="1100" b="1" i="1" dirty="0" smtClean="0">
                            <a:solidFill>
                              <a:srgbClr val="29A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1100" b="1" i="1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100" b="1" i="1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pt-PT" sz="1100" b="1" i="1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dirty="0">
                    <a:solidFill>
                      <a:srgbClr val="0C2B8E"/>
                    </a:solidFill>
                  </a:rPr>
                  <a:t> </a:t>
                </a:r>
                <a:endParaRPr lang="pt-PT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DF47A756-248C-4C62-8225-B8D7248639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634" y="3544818"/>
                <a:ext cx="419571" cy="37459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Fluxograma: Conexão Exterior à Página 76">
            <a:extLst>
              <a:ext uri="{FF2B5EF4-FFF2-40B4-BE49-F238E27FC236}">
                <a16:creationId xmlns:a16="http://schemas.microsoft.com/office/drawing/2014/main" id="{47748FF5-CD51-4524-839D-97F0497F0AA9}"/>
              </a:ext>
            </a:extLst>
          </p:cNvPr>
          <p:cNvSpPr/>
          <p:nvPr/>
        </p:nvSpPr>
        <p:spPr>
          <a:xfrm flipH="1">
            <a:off x="6686361" y="5239993"/>
            <a:ext cx="1402118" cy="563099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9E33F9A-45CD-433C-BB07-061CB8F23D13}"/>
                  </a:ext>
                </a:extLst>
              </p:cNvPr>
              <p:cNvSpPr/>
              <p:nvPr/>
            </p:nvSpPr>
            <p:spPr>
              <a:xfrm>
                <a:off x="8046632" y="4019576"/>
                <a:ext cx="2291368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1100" i="1" spc="-15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 spc="-150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spc="-15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i="1" spc="-15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1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spc="-150" dirty="0"/>
                  <a:t>+</a:t>
                </a:r>
                <a:r>
                  <a:rPr lang="en-GB" sz="1100" spc="-15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i="1" spc="-15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 spc="-150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spc="-15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i="1" spc="-15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1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100" spc="-15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9E33F9A-45CD-433C-BB07-061CB8F23D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632" y="4019576"/>
                <a:ext cx="2291368" cy="53995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62E41126-1E11-4BFB-9FC0-EA4521763B10}"/>
                  </a:ext>
                </a:extLst>
              </p:cNvPr>
              <p:cNvSpPr/>
              <p:nvPr/>
            </p:nvSpPr>
            <p:spPr>
              <a:xfrm>
                <a:off x="8031771" y="5215760"/>
                <a:ext cx="1630873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en-GB" sz="11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GB" sz="11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1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pt-PT" sz="11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100" dirty="0">
                    <a:solidFill>
                      <a:srgbClr val="0C2B8E"/>
                    </a:solidFill>
                  </a:rPr>
                  <a:t> </a:t>
                </a:r>
                <a:endParaRPr lang="pt-PT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62E41126-1E11-4BFB-9FC0-EA4521763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771" y="5215760"/>
                <a:ext cx="1630873" cy="53995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Fluxograma: Conexão Exterior à Página 79">
            <a:extLst>
              <a:ext uri="{FF2B5EF4-FFF2-40B4-BE49-F238E27FC236}">
                <a16:creationId xmlns:a16="http://schemas.microsoft.com/office/drawing/2014/main" id="{ACC6B5E4-66B7-4EFA-AD47-D4B1013EAD82}"/>
              </a:ext>
            </a:extLst>
          </p:cNvPr>
          <p:cNvSpPr/>
          <p:nvPr/>
        </p:nvSpPr>
        <p:spPr>
          <a:xfrm flipH="1">
            <a:off x="8113978" y="5241246"/>
            <a:ext cx="1630873" cy="563099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21E43994-2241-4EE9-8452-D858D98E0D1F}"/>
                  </a:ext>
                </a:extLst>
              </p:cNvPr>
              <p:cNvSpPr/>
              <p:nvPr/>
            </p:nvSpPr>
            <p:spPr>
              <a:xfrm>
                <a:off x="8151445" y="5787275"/>
                <a:ext cx="2405096" cy="554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i="1" spc="-300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i="1" spc="-300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100" i="1" spc="-300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1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100" b="1" i="1" spc="-300" dirty="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100" b="1" i="1" spc="-30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100" b="1" i="1" spc="-30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pt-PT" sz="1100" b="1" i="1" spc="-30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1" i="1" spc="-30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1100" b="1" i="1" spc="-30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21E43994-2241-4EE9-8452-D858D98E0D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445" y="5787275"/>
                <a:ext cx="2405096" cy="55457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Fluxograma: Conexão Exterior à Página 81">
            <a:extLst>
              <a:ext uri="{FF2B5EF4-FFF2-40B4-BE49-F238E27FC236}">
                <a16:creationId xmlns:a16="http://schemas.microsoft.com/office/drawing/2014/main" id="{5375D077-5F19-4393-B562-72D8D1263572}"/>
              </a:ext>
            </a:extLst>
          </p:cNvPr>
          <p:cNvSpPr/>
          <p:nvPr/>
        </p:nvSpPr>
        <p:spPr>
          <a:xfrm flipV="1">
            <a:off x="8113820" y="3945845"/>
            <a:ext cx="2114250" cy="583681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50031E25-3FC2-452F-BB83-E4E4BD53F34D}"/>
                  </a:ext>
                </a:extLst>
              </p:cNvPr>
              <p:cNvSpPr/>
              <p:nvPr/>
            </p:nvSpPr>
            <p:spPr>
              <a:xfrm>
                <a:off x="8211946" y="3550495"/>
                <a:ext cx="2098079" cy="378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i="1" spc="-300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100" i="1" spc="-15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100" i="1" spc="-300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100" i="1" spc="-15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100" b="1" i="1" spc="-300" dirty="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100" b="1" i="1" spc="-150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pt-PT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  <m:e>
                                <m:r>
                                  <a:rPr lang="pt-PT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1100" b="1" i="1" spc="-30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50031E25-3FC2-452F-BB83-E4E4BD53F3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946" y="3550495"/>
                <a:ext cx="2098079" cy="37805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Conexão reta 83">
            <a:extLst>
              <a:ext uri="{FF2B5EF4-FFF2-40B4-BE49-F238E27FC236}">
                <a16:creationId xmlns:a16="http://schemas.microsoft.com/office/drawing/2014/main" id="{5E529F8C-C7EA-4B4D-87E1-4721DAA975BE}"/>
              </a:ext>
            </a:extLst>
          </p:cNvPr>
          <p:cNvCxnSpPr>
            <a:cxnSpLocks/>
          </p:cNvCxnSpPr>
          <p:nvPr/>
        </p:nvCxnSpPr>
        <p:spPr>
          <a:xfrm>
            <a:off x="10338000" y="2574816"/>
            <a:ext cx="0" cy="3767034"/>
          </a:xfrm>
          <a:prstGeom prst="line">
            <a:avLst/>
          </a:prstGeom>
          <a:ln w="9525">
            <a:solidFill>
              <a:srgbClr val="29A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ângulo: Cantos Arredondados 13">
            <a:hlinkClick r:id="rId30" action="ppaction://hlinksldjump"/>
            <a:extLst>
              <a:ext uri="{FF2B5EF4-FFF2-40B4-BE49-F238E27FC236}">
                <a16:creationId xmlns:a16="http://schemas.microsoft.com/office/drawing/2014/main" id="{094D101B-019C-4FBF-8DB8-3B5815109F00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ro-RO" b="1" dirty="0">
                <a:solidFill>
                  <a:schemeClr val="tx1"/>
                </a:solidFill>
              </a:rPr>
              <a:t>Înmulțirea în bloc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4" name="Retângulo: Cantos Arredondados 16">
            <a:hlinkClick r:id="rId31" action="ppaction://hlinksldjump"/>
            <a:extLst>
              <a:ext uri="{FF2B5EF4-FFF2-40B4-BE49-F238E27FC236}">
                <a16:creationId xmlns:a16="http://schemas.microsoft.com/office/drawing/2014/main" id="{3E5FA7AA-311D-42F6-B618-894A7BD1BEC0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Transpune</a:t>
            </a:r>
            <a:r>
              <a:rPr lang="ro-RO" b="1" dirty="0">
                <a:solidFill>
                  <a:schemeClr val="tx1"/>
                </a:solidFill>
              </a:rPr>
              <a:t>rea în bloc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5" name="Retângulo: Cantos Arredondados 28">
            <a:hlinkClick r:id="rId32" action="ppaction://hlinksldjump"/>
            <a:extLst>
              <a:ext uri="{FF2B5EF4-FFF2-40B4-BE49-F238E27FC236}">
                <a16:creationId xmlns:a16="http://schemas.microsoft.com/office/drawing/2014/main" id="{6B75F167-455E-4095-99F0-E0231036C780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ro-RO" b="1" dirty="0">
                <a:solidFill>
                  <a:schemeClr val="tx1"/>
                </a:solidFill>
              </a:rPr>
              <a:t>Partiționarea </a:t>
            </a:r>
            <a:r>
              <a:rPr lang="ro-RO" b="1" dirty="0" err="1">
                <a:solidFill>
                  <a:schemeClr val="tx1"/>
                </a:solidFill>
              </a:rPr>
              <a:t>matricilor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8" name="Retângulo: Cantos Arredondados 29">
            <a:hlinkClick r:id="rId33" action="ppaction://hlinksldjump"/>
            <a:extLst>
              <a:ext uri="{FF2B5EF4-FFF2-40B4-BE49-F238E27FC236}">
                <a16:creationId xmlns:a16="http://schemas.microsoft.com/office/drawing/2014/main" id="{851A3B12-EDEF-4FB5-A4E3-298F2C9AE827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>
                <a:solidFill>
                  <a:schemeClr val="tx1"/>
                </a:solidFill>
              </a:rPr>
              <a:t>Adunarea și înmulțirea în bloc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9" name="Retângulo: Cantos Arredondados 75">
            <a:hlinkClick r:id="rId34" action="ppaction://hlinksldjump"/>
            <a:extLst>
              <a:ext uri="{FF2B5EF4-FFF2-40B4-BE49-F238E27FC236}">
                <a16:creationId xmlns:a16="http://schemas.microsoft.com/office/drawing/2014/main" id="{D9FD4A93-57EA-46CA-9D30-F1C4A39CB492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</a:rPr>
              <a:t>Încearcă!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1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7" grpId="1" animBg="1"/>
      <p:bldP spid="86" grpId="0" animBg="1"/>
      <p:bldP spid="86" grpId="1" animBg="1"/>
      <p:bldP spid="44" grpId="0" animBg="1"/>
      <p:bldP spid="46" grpId="0"/>
      <p:bldP spid="47" grpId="0"/>
      <p:bldP spid="50" grpId="0"/>
      <p:bldP spid="51" grpId="0"/>
      <p:bldP spid="52" grpId="0"/>
      <p:bldP spid="30" grpId="0" animBg="1"/>
      <p:bldP spid="60" grpId="0"/>
      <p:bldP spid="61" grpId="0" animBg="1"/>
      <p:bldP spid="62" grpId="0"/>
      <p:bldP spid="63" grpId="0"/>
      <p:bldP spid="65" grpId="0" animBg="1"/>
      <p:bldP spid="66" grpId="0"/>
      <p:bldP spid="67" grpId="0"/>
      <p:bldP spid="68" grpId="0" animBg="1"/>
      <p:bldP spid="69" grpId="0" animBg="1"/>
      <p:bldP spid="70" grpId="0" animBg="1"/>
      <p:bldP spid="72" grpId="0"/>
      <p:bldP spid="73" grpId="0"/>
      <p:bldP spid="75" grpId="0" animBg="1"/>
      <p:bldP spid="76" grpId="0"/>
      <p:bldP spid="77" grpId="0" animBg="1"/>
      <p:bldP spid="78" grpId="0"/>
      <p:bldP spid="79" grpId="0"/>
      <p:bldP spid="80" grpId="0" animBg="1"/>
      <p:bldP spid="81" grpId="0"/>
      <p:bldP spid="82" grpId="0" animBg="1"/>
      <p:bldP spid="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7F54A840-B1D5-4CAA-80C1-EB4C8B95BFF4}"/>
              </a:ext>
            </a:extLst>
          </p:cNvPr>
          <p:cNvSpPr/>
          <p:nvPr/>
        </p:nvSpPr>
        <p:spPr>
          <a:xfrm>
            <a:off x="2041574" y="2463449"/>
            <a:ext cx="48817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45ADB3B8-3828-437B-9926-E3123DAA5A95}"/>
              </a:ext>
            </a:extLst>
          </p:cNvPr>
          <p:cNvSpPr/>
          <p:nvPr/>
        </p:nvSpPr>
        <p:spPr>
          <a:xfrm>
            <a:off x="2041574" y="2463449"/>
            <a:ext cx="99425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429C054B-382C-4CFF-B89A-1C2E5AFCE3F6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1B89273-F071-4097-A17C-E1A883AB0E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22DF1BAF-5A8A-41C9-A530-A100E6B27B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8" name="Conexão reta 37">
            <a:extLst>
              <a:ext uri="{FF2B5EF4-FFF2-40B4-BE49-F238E27FC236}">
                <a16:creationId xmlns:a16="http://schemas.microsoft.com/office/drawing/2014/main" id="{D21716BC-C9BB-481B-AF9F-27878A872CD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2E8A1205-C836-4249-ADB4-49B90F8DCB89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45D89ED8-B456-4A7B-8024-36ADE950A10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8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58831553-BC6C-4D43-BE30-3AE8C885628E}"/>
              </a:ext>
            </a:extLst>
          </p:cNvPr>
          <p:cNvSpPr/>
          <p:nvPr/>
        </p:nvSpPr>
        <p:spPr>
          <a:xfrm>
            <a:off x="2029125" y="269617"/>
            <a:ext cx="9954991" cy="1961490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/>
              <p:nvPr/>
            </p:nvSpPr>
            <p:spPr>
              <a:xfrm>
                <a:off x="2168696" y="377467"/>
                <a:ext cx="9675848" cy="1696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Matricele partiționate pot fi înmulțite cu regula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obișnuită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rând-coloană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ca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ș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când </a:t>
                </a:r>
                <a:r>
                  <a:rPr lang="en-GB" sz="2400" u="sng" dirty="0" err="1">
                    <a:solidFill>
                      <a:sysClr val="windowText" lastClr="000000"/>
                    </a:solidFill>
                  </a:rPr>
                  <a:t>elementele</a:t>
                </a:r>
                <a:r>
                  <a:rPr lang="ro-RO" sz="2400" u="sng" dirty="0">
                    <a:solidFill>
                      <a:sysClr val="windowText" lastClr="000000"/>
                    </a:solidFill>
                  </a:rPr>
                  <a:t> din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bloc </a:t>
                </a:r>
                <a:r>
                  <a:rPr lang="ro-RO" sz="2400" u="sng" dirty="0">
                    <a:solidFill>
                      <a:sysClr val="windowText" lastClr="000000"/>
                    </a:solidFill>
                  </a:rPr>
                  <a:t>sunt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 scalar</a:t>
                </a:r>
                <a:r>
                  <a:rPr lang="ro-RO" sz="2400" u="sng" dirty="0">
                    <a:solidFill>
                      <a:sysClr val="windowText" lastClr="000000"/>
                    </a:solidFill>
                  </a:rPr>
                  <a:t>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cu condiția ca, pentru produsul definit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partiți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coloană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a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 lui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coincide cu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partiția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rând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 a lui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696" y="377467"/>
                <a:ext cx="9675848" cy="1696105"/>
              </a:xfrm>
              <a:prstGeom prst="rect">
                <a:avLst/>
              </a:prstGeom>
              <a:blipFill>
                <a:blip r:embed="rId5"/>
                <a:stretch>
                  <a:fillRect l="-1008" r="-945" b="-7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>
            <a:extLst>
              <a:ext uri="{FF2B5EF4-FFF2-40B4-BE49-F238E27FC236}">
                <a16:creationId xmlns:a16="http://schemas.microsoft.com/office/drawing/2014/main" id="{23E6BE37-90FD-4B33-A0D4-D239AAB16EE6}"/>
              </a:ext>
            </a:extLst>
          </p:cNvPr>
          <p:cNvSpPr/>
          <p:nvPr/>
        </p:nvSpPr>
        <p:spPr>
          <a:xfrm>
            <a:off x="2168696" y="2583000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Exemplu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/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/>
              <p:nvPr/>
            </p:nvSpPr>
            <p:spPr>
              <a:xfrm>
                <a:off x="3438595" y="2623499"/>
                <a:ext cx="319021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o-RO" dirty="0">
                    <a:solidFill>
                      <a:sysClr val="windowText" lastClr="000000"/>
                    </a:solidFill>
                  </a:rPr>
                  <a:t>Dată fiind matricea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de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și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o-RO" dirty="0">
                    <a:solidFill>
                      <a:sysClr val="windowText" lastClr="000000"/>
                    </a:solidFill>
                  </a:rPr>
                  <a:t>de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ro-RO" dirty="0">
                    <a:solidFill>
                      <a:sysClr val="windowText" lastClr="000000"/>
                    </a:solidFill>
                  </a:rPr>
                  <a:t>,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calculați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, </a:t>
                </a:r>
                <a:r>
                  <a:rPr lang="en-GB" dirty="0" err="1">
                    <a:solidFill>
                      <a:sysClr val="windowText" lastClr="000000"/>
                    </a:solidFill>
                  </a:rPr>
                  <a:t>folosind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dirty="0">
                    <a:solidFill>
                      <a:sysClr val="windowText" lastClr="000000"/>
                    </a:solidFill>
                  </a:rPr>
                  <a:t>înmulțirea în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 bloc. 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595" y="2623499"/>
                <a:ext cx="3190219" cy="923330"/>
              </a:xfrm>
              <a:prstGeom prst="rect">
                <a:avLst/>
              </a:prstGeom>
              <a:blipFill>
                <a:blip r:embed="rId12"/>
                <a:stretch>
                  <a:fillRect l="-1530" t="-3289" r="-1721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/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id="{C05DCAA5-E993-41F9-8919-0CE1267594A4}"/>
              </a:ext>
            </a:extLst>
          </p:cNvPr>
          <p:cNvCxnSpPr>
            <a:cxnSpLocks/>
          </p:cNvCxnSpPr>
          <p:nvPr/>
        </p:nvCxnSpPr>
        <p:spPr>
          <a:xfrm>
            <a:off x="3519951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641E252E-0245-4134-872F-C92DD486818D}"/>
              </a:ext>
            </a:extLst>
          </p:cNvPr>
          <p:cNvCxnSpPr>
            <a:cxnSpLocks/>
          </p:cNvCxnSpPr>
          <p:nvPr/>
        </p:nvCxnSpPr>
        <p:spPr>
          <a:xfrm>
            <a:off x="2886260" y="5332205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ta 41">
            <a:extLst>
              <a:ext uri="{FF2B5EF4-FFF2-40B4-BE49-F238E27FC236}">
                <a16:creationId xmlns:a16="http://schemas.microsoft.com/office/drawing/2014/main" id="{982123BB-B651-42DE-9394-84B8FD32FF4E}"/>
              </a:ext>
            </a:extLst>
          </p:cNvPr>
          <p:cNvCxnSpPr>
            <a:cxnSpLocks/>
          </p:cNvCxnSpPr>
          <p:nvPr/>
        </p:nvCxnSpPr>
        <p:spPr>
          <a:xfrm>
            <a:off x="2920378" y="4116356"/>
            <a:ext cx="1332000" cy="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ta 54">
            <a:extLst>
              <a:ext uri="{FF2B5EF4-FFF2-40B4-BE49-F238E27FC236}">
                <a16:creationId xmlns:a16="http://schemas.microsoft.com/office/drawing/2014/main" id="{F2412AA2-3BC4-4E9D-A7BA-6AD8516CD544}"/>
              </a:ext>
            </a:extLst>
          </p:cNvPr>
          <p:cNvCxnSpPr>
            <a:cxnSpLocks/>
          </p:cNvCxnSpPr>
          <p:nvPr/>
        </p:nvCxnSpPr>
        <p:spPr>
          <a:xfrm>
            <a:off x="3089930" y="4947531"/>
            <a:ext cx="0" cy="97200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E8F91455-BBB4-4A05-8AC3-BC7E0B620D6A}"/>
                  </a:ext>
                </a:extLst>
              </p:cNvPr>
              <p:cNvSpPr/>
              <p:nvPr/>
            </p:nvSpPr>
            <p:spPr>
              <a:xfrm>
                <a:off x="4401192" y="3979308"/>
                <a:ext cx="1331994" cy="491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E8F91455-BBB4-4A05-8AC3-BC7E0B620D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192" y="3979308"/>
                <a:ext cx="1331994" cy="49122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58DAA04C-324E-470C-8DF0-D3DBA8874CEA}"/>
                  </a:ext>
                </a:extLst>
              </p:cNvPr>
              <p:cNvSpPr/>
              <p:nvPr/>
            </p:nvSpPr>
            <p:spPr>
              <a:xfrm>
                <a:off x="3794534" y="5185482"/>
                <a:ext cx="1331994" cy="488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58DAA04C-324E-470C-8DF0-D3DBA8874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534" y="5185482"/>
                <a:ext cx="1331994" cy="48840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947612BB-9CC9-47AB-990D-BBAD83F105D6}"/>
                  </a:ext>
                </a:extLst>
              </p:cNvPr>
              <p:cNvSpPr/>
              <p:nvPr/>
            </p:nvSpPr>
            <p:spPr>
              <a:xfrm>
                <a:off x="4138035" y="4657399"/>
                <a:ext cx="5778444" cy="491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pt-PT" sz="1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t-PT" sz="1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PT" sz="1400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pt-PT" sz="1400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pt-PT" sz="1400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pt-PT" sz="1400" b="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947612BB-9CC9-47AB-990D-BBAD83F105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035" y="4657399"/>
                <a:ext cx="5778444" cy="49122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E28A3D7F-F063-4118-BA64-E4D0530B12C9}"/>
                  </a:ext>
                </a:extLst>
              </p:cNvPr>
              <p:cNvSpPr/>
              <p:nvPr/>
            </p:nvSpPr>
            <p:spPr>
              <a:xfrm>
                <a:off x="7574962" y="5320048"/>
                <a:ext cx="58977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E28A3D7F-F063-4118-BA64-E4D0530B12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962" y="5320048"/>
                <a:ext cx="589777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9218F77D-977E-4A27-8426-32E5E1CC0323}"/>
                  </a:ext>
                </a:extLst>
              </p:cNvPr>
              <p:cNvSpPr/>
              <p:nvPr/>
            </p:nvSpPr>
            <p:spPr>
              <a:xfrm>
                <a:off x="9299979" y="5321839"/>
                <a:ext cx="49359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9218F77D-977E-4A27-8426-32E5E1CC03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979" y="5321839"/>
                <a:ext cx="493597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D7ADEF8-8834-41E0-B038-9AA46C7B5935}"/>
                  </a:ext>
                </a:extLst>
              </p:cNvPr>
              <p:cNvSpPr/>
              <p:nvPr/>
            </p:nvSpPr>
            <p:spPr>
              <a:xfrm>
                <a:off x="6650477" y="5203958"/>
                <a:ext cx="1630873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en-GB" sz="11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11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pt-PT" sz="11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100" dirty="0">
                    <a:solidFill>
                      <a:srgbClr val="0C2B8E"/>
                    </a:solidFill>
                  </a:rPr>
                  <a:t> </a:t>
                </a:r>
                <a:endParaRPr lang="pt-PT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D7ADEF8-8834-41E0-B038-9AA46C7B59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477" y="5203958"/>
                <a:ext cx="1630873" cy="53995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81023C64-73AB-4C4C-9370-45F084F01139}"/>
                  </a:ext>
                </a:extLst>
              </p:cNvPr>
              <p:cNvSpPr/>
              <p:nvPr/>
            </p:nvSpPr>
            <p:spPr>
              <a:xfrm>
                <a:off x="7149246" y="5792534"/>
                <a:ext cx="379542" cy="553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1" i="1" dirty="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b="1" i="1" dirty="0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100" b="1" i="1" dirty="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1" i="1" dirty="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1" i="1" dirty="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1100" b="1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81023C64-73AB-4C4C-9370-45F084F01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246" y="5792534"/>
                <a:ext cx="379542" cy="55342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B3ABB17E-441E-4234-BC12-A0857C3BE1E1}"/>
                  </a:ext>
                </a:extLst>
              </p:cNvPr>
              <p:cNvSpPr/>
              <p:nvPr/>
            </p:nvSpPr>
            <p:spPr>
              <a:xfrm>
                <a:off x="7505602" y="4116356"/>
                <a:ext cx="594001" cy="400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2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B3ABB17E-441E-4234-BC12-A0857C3BE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602" y="4116356"/>
                <a:ext cx="594001" cy="400302"/>
              </a:xfrm>
              <a:prstGeom prst="rect">
                <a:avLst/>
              </a:prstGeom>
              <a:blipFill>
                <a:blip r:embed="rId2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E874066B-A6D7-4DD2-B712-6AD797D6875F}"/>
                  </a:ext>
                </a:extLst>
              </p:cNvPr>
              <p:cNvSpPr/>
              <p:nvPr/>
            </p:nvSpPr>
            <p:spPr>
              <a:xfrm>
                <a:off x="6670709" y="4133803"/>
                <a:ext cx="1630873" cy="374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en-GB" sz="11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1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1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pt-PT" sz="11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sz="11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11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pt-PT" sz="11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100" dirty="0">
                    <a:solidFill>
                      <a:srgbClr val="0C2B8E"/>
                    </a:solidFill>
                  </a:rPr>
                  <a:t> </a:t>
                </a:r>
                <a:endParaRPr lang="pt-PT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E874066B-A6D7-4DD2-B712-6AD797D68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709" y="4133803"/>
                <a:ext cx="1630873" cy="37459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Fluxograma: Conexão Exterior à Página 74">
            <a:extLst>
              <a:ext uri="{FF2B5EF4-FFF2-40B4-BE49-F238E27FC236}">
                <a16:creationId xmlns:a16="http://schemas.microsoft.com/office/drawing/2014/main" id="{AF4A5645-F603-4B71-9493-F794B0D8C0EF}"/>
              </a:ext>
            </a:extLst>
          </p:cNvPr>
          <p:cNvSpPr/>
          <p:nvPr/>
        </p:nvSpPr>
        <p:spPr>
          <a:xfrm flipV="1">
            <a:off x="6661401" y="3944679"/>
            <a:ext cx="1402118" cy="583680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DF47A756-248C-4C62-8225-B8D724863904}"/>
                  </a:ext>
                </a:extLst>
              </p:cNvPr>
              <p:cNvSpPr/>
              <p:nvPr/>
            </p:nvSpPr>
            <p:spPr>
              <a:xfrm>
                <a:off x="7177634" y="3544818"/>
                <a:ext cx="419571" cy="374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en-GB" sz="1100" b="1" i="1" dirty="0" smtClean="0">
                            <a:solidFill>
                              <a:srgbClr val="29A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1100" b="1" i="1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100" b="1" i="1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pt-PT" sz="1100" b="1" i="1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dirty="0">
                    <a:solidFill>
                      <a:srgbClr val="0C2B8E"/>
                    </a:solidFill>
                  </a:rPr>
                  <a:t> </a:t>
                </a:r>
                <a:endParaRPr lang="pt-PT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DF47A756-248C-4C62-8225-B8D7248639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634" y="3544818"/>
                <a:ext cx="419571" cy="37459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Fluxograma: Conexão Exterior à Página 76">
            <a:extLst>
              <a:ext uri="{FF2B5EF4-FFF2-40B4-BE49-F238E27FC236}">
                <a16:creationId xmlns:a16="http://schemas.microsoft.com/office/drawing/2014/main" id="{47748FF5-CD51-4524-839D-97F0497F0AA9}"/>
              </a:ext>
            </a:extLst>
          </p:cNvPr>
          <p:cNvSpPr/>
          <p:nvPr/>
        </p:nvSpPr>
        <p:spPr>
          <a:xfrm flipH="1">
            <a:off x="6686361" y="5239993"/>
            <a:ext cx="1402118" cy="563099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9E33F9A-45CD-433C-BB07-061CB8F23D13}"/>
                  </a:ext>
                </a:extLst>
              </p:cNvPr>
              <p:cNvSpPr/>
              <p:nvPr/>
            </p:nvSpPr>
            <p:spPr>
              <a:xfrm>
                <a:off x="8046632" y="4019576"/>
                <a:ext cx="2291368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1100" i="1" spc="-15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 spc="-150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spc="-15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i="1" spc="-15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1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spc="-150" dirty="0"/>
                  <a:t>+</a:t>
                </a:r>
                <a:r>
                  <a:rPr lang="en-GB" sz="1100" spc="-15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i="1" spc="-15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 spc="-150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 spc="-150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spc="-15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i="1" spc="-150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1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100" spc="-15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9E33F9A-45CD-433C-BB07-061CB8F23D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632" y="4019576"/>
                <a:ext cx="2291368" cy="53995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62E41126-1E11-4BFB-9FC0-EA4521763B10}"/>
                  </a:ext>
                </a:extLst>
              </p:cNvPr>
              <p:cNvSpPr/>
              <p:nvPr/>
            </p:nvSpPr>
            <p:spPr>
              <a:xfrm>
                <a:off x="8031771" y="5215760"/>
                <a:ext cx="1630873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en-GB" sz="11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GB" sz="11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1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pt-PT" sz="11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100" dirty="0">
                    <a:solidFill>
                      <a:srgbClr val="0C2B8E"/>
                    </a:solidFill>
                  </a:rPr>
                  <a:t> </a:t>
                </a:r>
                <a:endParaRPr lang="pt-PT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62E41126-1E11-4BFB-9FC0-EA4521763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771" y="5215760"/>
                <a:ext cx="1630873" cy="53995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Fluxograma: Conexão Exterior à Página 79">
            <a:extLst>
              <a:ext uri="{FF2B5EF4-FFF2-40B4-BE49-F238E27FC236}">
                <a16:creationId xmlns:a16="http://schemas.microsoft.com/office/drawing/2014/main" id="{ACC6B5E4-66B7-4EFA-AD47-D4B1013EAD82}"/>
              </a:ext>
            </a:extLst>
          </p:cNvPr>
          <p:cNvSpPr/>
          <p:nvPr/>
        </p:nvSpPr>
        <p:spPr>
          <a:xfrm flipH="1">
            <a:off x="8113978" y="5241246"/>
            <a:ext cx="1630873" cy="563099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21E43994-2241-4EE9-8452-D858D98E0D1F}"/>
                  </a:ext>
                </a:extLst>
              </p:cNvPr>
              <p:cNvSpPr/>
              <p:nvPr/>
            </p:nvSpPr>
            <p:spPr>
              <a:xfrm>
                <a:off x="8151445" y="5787275"/>
                <a:ext cx="2405096" cy="554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i="1" spc="-300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i="1" spc="-300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100" b="0" i="1" spc="-300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100" i="1" spc="-300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1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100" b="1" i="1" spc="-300" dirty="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100" b="1" i="1" spc="-30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100" b="1" i="1" spc="-30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pt-PT" sz="1100" b="1" i="1" spc="-30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1" i="1" spc="-30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1100" b="1" i="1" spc="-30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21E43994-2241-4EE9-8452-D858D98E0D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445" y="5787275"/>
                <a:ext cx="2405096" cy="55457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Fluxograma: Conexão Exterior à Página 81">
            <a:extLst>
              <a:ext uri="{FF2B5EF4-FFF2-40B4-BE49-F238E27FC236}">
                <a16:creationId xmlns:a16="http://schemas.microsoft.com/office/drawing/2014/main" id="{5375D077-5F19-4393-B562-72D8D1263572}"/>
              </a:ext>
            </a:extLst>
          </p:cNvPr>
          <p:cNvSpPr/>
          <p:nvPr/>
        </p:nvSpPr>
        <p:spPr>
          <a:xfrm flipV="1">
            <a:off x="8113820" y="3945845"/>
            <a:ext cx="2114250" cy="583681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50031E25-3FC2-452F-BB83-E4E4BD53F34D}"/>
                  </a:ext>
                </a:extLst>
              </p:cNvPr>
              <p:cNvSpPr/>
              <p:nvPr/>
            </p:nvSpPr>
            <p:spPr>
              <a:xfrm>
                <a:off x="8211946" y="3550495"/>
                <a:ext cx="2043119" cy="378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i="1" spc="-300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100" i="1" spc="-15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100" i="1" spc="-300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100" i="1" spc="-15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100" b="1" i="1" spc="-300" dirty="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100" b="1" i="1" spc="-150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pt-PT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  <m:e>
                                <m:r>
                                  <a:rPr lang="pt-PT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1100" b="1" i="1" spc="-30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50031E25-3FC2-452F-BB83-E4E4BD53F3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946" y="3550495"/>
                <a:ext cx="2043119" cy="37805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tângulo 56">
            <a:extLst>
              <a:ext uri="{FF2B5EF4-FFF2-40B4-BE49-F238E27FC236}">
                <a16:creationId xmlns:a16="http://schemas.microsoft.com/office/drawing/2014/main" id="{B586491C-796F-47E6-85B3-9E07BB98F077}"/>
              </a:ext>
            </a:extLst>
          </p:cNvPr>
          <p:cNvSpPr/>
          <p:nvPr/>
        </p:nvSpPr>
        <p:spPr>
          <a:xfrm>
            <a:off x="10421590" y="4109195"/>
            <a:ext cx="14359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29A6FF"/>
                </a:solidFill>
              </a:rPr>
              <a:t>Produs</a:t>
            </a:r>
          </a:p>
        </p:txBody>
      </p:sp>
      <p:sp>
        <p:nvSpPr>
          <p:cNvPr id="58" name="Seta: Para Baixo 57">
            <a:extLst>
              <a:ext uri="{FF2B5EF4-FFF2-40B4-BE49-F238E27FC236}">
                <a16:creationId xmlns:a16="http://schemas.microsoft.com/office/drawing/2014/main" id="{C69C3294-E568-4D14-AEB3-519A87C3DBD3}"/>
              </a:ext>
            </a:extLst>
          </p:cNvPr>
          <p:cNvSpPr/>
          <p:nvPr/>
        </p:nvSpPr>
        <p:spPr>
          <a:xfrm rot="16200000">
            <a:off x="9817568" y="4752630"/>
            <a:ext cx="267596" cy="305376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8BE4CBEE-38E4-492C-AC1E-49E63C29097F}"/>
                  </a:ext>
                </a:extLst>
              </p:cNvPr>
              <p:cNvSpPr/>
              <p:nvPr/>
            </p:nvSpPr>
            <p:spPr>
              <a:xfrm>
                <a:off x="10150515" y="4426953"/>
                <a:ext cx="1588127" cy="9689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2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pt-PT" sz="12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2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20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20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20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1200" i="1" dirty="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8BE4CBEE-38E4-492C-AC1E-49E63C2909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0515" y="4426953"/>
                <a:ext cx="1588127" cy="9689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DCC68158-A939-442B-8547-E1356E705D53}"/>
              </a:ext>
            </a:extLst>
          </p:cNvPr>
          <p:cNvCxnSpPr>
            <a:cxnSpLocks/>
          </p:cNvCxnSpPr>
          <p:nvPr/>
        </p:nvCxnSpPr>
        <p:spPr>
          <a:xfrm>
            <a:off x="10721680" y="4829579"/>
            <a:ext cx="853465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xão reta 84">
            <a:extLst>
              <a:ext uri="{FF2B5EF4-FFF2-40B4-BE49-F238E27FC236}">
                <a16:creationId xmlns:a16="http://schemas.microsoft.com/office/drawing/2014/main" id="{4839F425-1BC7-48F6-9492-030A5A02F012}"/>
              </a:ext>
            </a:extLst>
          </p:cNvPr>
          <p:cNvCxnSpPr>
            <a:cxnSpLocks/>
          </p:cNvCxnSpPr>
          <p:nvPr/>
        </p:nvCxnSpPr>
        <p:spPr>
          <a:xfrm>
            <a:off x="11004866" y="4481692"/>
            <a:ext cx="0" cy="82206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41F8B3A-826A-487B-B5C5-C0A9DD5CC99B}"/>
                  </a:ext>
                </a:extLst>
              </p:cNvPr>
              <p:cNvSpPr/>
              <p:nvPr/>
            </p:nvSpPr>
            <p:spPr>
              <a:xfrm>
                <a:off x="10703181" y="4481692"/>
                <a:ext cx="301685" cy="378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pt-PT" sz="11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pt-PT" sz="1100" b="1" i="1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mr>
                        <m:mr>
                          <m:e>
                            <m:r>
                              <a:rPr lang="pt-PT" sz="1100" b="1" i="1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mr>
                      </m:m>
                    </m:oMath>
                  </m:oMathPara>
                </a14:m>
                <a:endParaRPr lang="en-GB" sz="11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41F8B3A-826A-487B-B5C5-C0A9DD5CC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181" y="4481692"/>
                <a:ext cx="301685" cy="37805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tângulo 85">
                <a:extLst>
                  <a:ext uri="{FF2B5EF4-FFF2-40B4-BE49-F238E27FC236}">
                    <a16:creationId xmlns:a16="http://schemas.microsoft.com/office/drawing/2014/main" id="{040D67BF-1524-407C-A1DA-CFA45FD27E63}"/>
                  </a:ext>
                </a:extLst>
              </p:cNvPr>
              <p:cNvSpPr/>
              <p:nvPr/>
            </p:nvSpPr>
            <p:spPr>
              <a:xfrm>
                <a:off x="11024962" y="4468373"/>
                <a:ext cx="578147" cy="378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pt-PT" sz="1100" b="1" i="1" spc="-15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pt-PT" sz="1100" b="1" i="1" spc="-15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e>
                            <m:r>
                              <a:rPr lang="pt-PT" sz="1100" b="1" i="1" spc="-15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1100" b="1" i="1" spc="-15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mr>
                        <m:mr>
                          <m:e>
                            <m:r>
                              <a:rPr lang="pt-PT" sz="1100" b="1" i="1" spc="-15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e>
                            <m:r>
                              <a:rPr lang="pt-PT" sz="1100" b="1" i="1" spc="-150" smtClean="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pt-PT" sz="1100" b="1" i="1" spc="-15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mr>
                      </m:m>
                    </m:oMath>
                  </m:oMathPara>
                </a14:m>
                <a:endParaRPr lang="pt-PT" sz="1100" b="1" i="1" spc="-30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86" name="Retângulo 85">
                <a:extLst>
                  <a:ext uri="{FF2B5EF4-FFF2-40B4-BE49-F238E27FC236}">
                    <a16:creationId xmlns:a16="http://schemas.microsoft.com/office/drawing/2014/main" id="{040D67BF-1524-407C-A1DA-CFA45FD27E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4962" y="4468373"/>
                <a:ext cx="578147" cy="37805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tângulo 86">
                <a:extLst>
                  <a:ext uri="{FF2B5EF4-FFF2-40B4-BE49-F238E27FC236}">
                    <a16:creationId xmlns:a16="http://schemas.microsoft.com/office/drawing/2014/main" id="{DE7F2D01-D7D3-4B2F-A6A6-150A7714EE84}"/>
                  </a:ext>
                </a:extLst>
              </p:cNvPr>
              <p:cNvSpPr/>
              <p:nvPr/>
            </p:nvSpPr>
            <p:spPr>
              <a:xfrm>
                <a:off x="10713532" y="4818535"/>
                <a:ext cx="301899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1100" b="1" i="1" dirty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pt-PT" sz="1100" b="1" i="1" dirty="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r>
                              <a:rPr lang="pt-PT" sz="1100" b="1" i="1" dirty="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r>
                              <a:rPr lang="pt-PT" sz="1100" b="1" i="1" dirty="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mr>
                      </m:m>
                    </m:oMath>
                  </m:oMathPara>
                </a14:m>
                <a:endParaRPr lang="pt-PT" sz="1100" b="1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87" name="Retângulo 86">
                <a:extLst>
                  <a:ext uri="{FF2B5EF4-FFF2-40B4-BE49-F238E27FC236}">
                    <a16:creationId xmlns:a16="http://schemas.microsoft.com/office/drawing/2014/main" id="{DE7F2D01-D7D3-4B2F-A6A6-150A7714EE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3532" y="4818535"/>
                <a:ext cx="301899" cy="539956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8A71828C-A573-489C-97AF-A2247F5E9D6B}"/>
                  </a:ext>
                </a:extLst>
              </p:cNvPr>
              <p:cNvSpPr/>
              <p:nvPr/>
            </p:nvSpPr>
            <p:spPr>
              <a:xfrm>
                <a:off x="10989470" y="4825821"/>
                <a:ext cx="542339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pt-PT" sz="1100" b="1" i="1" spc="-30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pt-PT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pt-PT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r>
                              <a:rPr lang="pt-PT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pt-PT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r>
                              <a:rPr lang="pt-PT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pt-PT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mr>
                      </m:m>
                    </m:oMath>
                  </m:oMathPara>
                </a14:m>
                <a:endParaRPr lang="pt-PT" sz="1100" b="1" i="1" spc="-30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8A71828C-A573-489C-97AF-A2247F5E9D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9470" y="4825821"/>
                <a:ext cx="542339" cy="539956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Oval 88">
            <a:extLst>
              <a:ext uri="{FF2B5EF4-FFF2-40B4-BE49-F238E27FC236}">
                <a16:creationId xmlns:a16="http://schemas.microsoft.com/office/drawing/2014/main" id="{59DEB75B-A0DC-459C-9023-7CE2EBB54A7B}"/>
              </a:ext>
            </a:extLst>
          </p:cNvPr>
          <p:cNvSpPr/>
          <p:nvPr/>
        </p:nvSpPr>
        <p:spPr>
          <a:xfrm>
            <a:off x="7213113" y="3505371"/>
            <a:ext cx="305621" cy="42719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35A58096-4B27-4F3E-9820-E11503D0CDF6}"/>
              </a:ext>
            </a:extLst>
          </p:cNvPr>
          <p:cNvSpPr/>
          <p:nvPr/>
        </p:nvSpPr>
        <p:spPr>
          <a:xfrm>
            <a:off x="7201771" y="5787274"/>
            <a:ext cx="303831" cy="56309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5045AFB1-88CA-4519-A02E-723D51B2EC18}"/>
              </a:ext>
            </a:extLst>
          </p:cNvPr>
          <p:cNvSpPr/>
          <p:nvPr/>
        </p:nvSpPr>
        <p:spPr>
          <a:xfrm>
            <a:off x="9524273" y="3526893"/>
            <a:ext cx="498018" cy="42719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4A17B6F5-EFA5-4F71-8194-60BA98B7FA99}"/>
              </a:ext>
            </a:extLst>
          </p:cNvPr>
          <p:cNvSpPr/>
          <p:nvPr/>
        </p:nvSpPr>
        <p:spPr>
          <a:xfrm>
            <a:off x="9524273" y="5715831"/>
            <a:ext cx="498018" cy="67540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3" name="Conexão reta unidirecional 92">
            <a:extLst>
              <a:ext uri="{FF2B5EF4-FFF2-40B4-BE49-F238E27FC236}">
                <a16:creationId xmlns:a16="http://schemas.microsoft.com/office/drawing/2014/main" id="{261F346E-C244-4059-96A0-190A7F4CAFB0}"/>
              </a:ext>
            </a:extLst>
          </p:cNvPr>
          <p:cNvCxnSpPr>
            <a:cxnSpLocks/>
          </p:cNvCxnSpPr>
          <p:nvPr/>
        </p:nvCxnSpPr>
        <p:spPr>
          <a:xfrm>
            <a:off x="7528788" y="3760151"/>
            <a:ext cx="3174393" cy="8972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xão reta unidirecional 93">
            <a:extLst>
              <a:ext uri="{FF2B5EF4-FFF2-40B4-BE49-F238E27FC236}">
                <a16:creationId xmlns:a16="http://schemas.microsoft.com/office/drawing/2014/main" id="{23CA4DDC-9211-4F87-86D2-874EAA728442}"/>
              </a:ext>
            </a:extLst>
          </p:cNvPr>
          <p:cNvCxnSpPr>
            <a:cxnSpLocks/>
          </p:cNvCxnSpPr>
          <p:nvPr/>
        </p:nvCxnSpPr>
        <p:spPr>
          <a:xfrm flipV="1">
            <a:off x="7528788" y="5039116"/>
            <a:ext cx="3174393" cy="9481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xão reta unidirecional 94">
            <a:extLst>
              <a:ext uri="{FF2B5EF4-FFF2-40B4-BE49-F238E27FC236}">
                <a16:creationId xmlns:a16="http://schemas.microsoft.com/office/drawing/2014/main" id="{B682AFD2-9C6F-485D-A222-AA38E0327A1A}"/>
              </a:ext>
            </a:extLst>
          </p:cNvPr>
          <p:cNvCxnSpPr>
            <a:cxnSpLocks/>
          </p:cNvCxnSpPr>
          <p:nvPr/>
        </p:nvCxnSpPr>
        <p:spPr>
          <a:xfrm>
            <a:off x="10022291" y="3760151"/>
            <a:ext cx="1201718" cy="7215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xão reta unidirecional 95">
            <a:extLst>
              <a:ext uri="{FF2B5EF4-FFF2-40B4-BE49-F238E27FC236}">
                <a16:creationId xmlns:a16="http://schemas.microsoft.com/office/drawing/2014/main" id="{B79A7499-2FB6-47CB-AFFA-16E0F6F23F91}"/>
              </a:ext>
            </a:extLst>
          </p:cNvPr>
          <p:cNvCxnSpPr>
            <a:cxnSpLocks/>
            <a:stCxn id="92" idx="6"/>
          </p:cNvCxnSpPr>
          <p:nvPr/>
        </p:nvCxnSpPr>
        <p:spPr>
          <a:xfrm flipV="1">
            <a:off x="10022291" y="5332205"/>
            <a:ext cx="1272056" cy="7213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DDFCD8C2-67A4-4E87-BF30-E01F444CDE33}"/>
              </a:ext>
            </a:extLst>
          </p:cNvPr>
          <p:cNvSpPr/>
          <p:nvPr/>
        </p:nvSpPr>
        <p:spPr>
          <a:xfrm>
            <a:off x="10210053" y="4416972"/>
            <a:ext cx="1528589" cy="1011621"/>
          </a:xfrm>
          <a:prstGeom prst="roundRect">
            <a:avLst/>
          </a:prstGeom>
          <a:noFill/>
          <a:ln w="381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tângulo: Cantos Arredondados 13">
            <a:hlinkClick r:id="rId33" action="ppaction://hlinksldjump"/>
            <a:extLst>
              <a:ext uri="{FF2B5EF4-FFF2-40B4-BE49-F238E27FC236}">
                <a16:creationId xmlns:a16="http://schemas.microsoft.com/office/drawing/2014/main" id="{9DA7EF78-EC6E-4FBE-8817-4885A6901234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ro-RO" b="1" dirty="0">
                <a:solidFill>
                  <a:schemeClr val="tx1"/>
                </a:solidFill>
              </a:rPr>
              <a:t>Înmulțirea în bloc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5" name="Retângulo: Cantos Arredondados 16">
            <a:hlinkClick r:id="rId34" action="ppaction://hlinksldjump"/>
            <a:extLst>
              <a:ext uri="{FF2B5EF4-FFF2-40B4-BE49-F238E27FC236}">
                <a16:creationId xmlns:a16="http://schemas.microsoft.com/office/drawing/2014/main" id="{61353BB6-EB5C-460D-B11D-B37F59F0D7AD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Transpune</a:t>
            </a:r>
            <a:r>
              <a:rPr lang="ro-RO" b="1" dirty="0">
                <a:solidFill>
                  <a:schemeClr val="tx1"/>
                </a:solidFill>
              </a:rPr>
              <a:t>rea în bloc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8" name="Retângulo: Cantos Arredondados 28">
            <a:hlinkClick r:id="rId35" action="ppaction://hlinksldjump"/>
            <a:extLst>
              <a:ext uri="{FF2B5EF4-FFF2-40B4-BE49-F238E27FC236}">
                <a16:creationId xmlns:a16="http://schemas.microsoft.com/office/drawing/2014/main" id="{600491BD-49AD-4E2A-AB4F-18E6C40945E3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ro-RO" b="1" dirty="0">
                <a:solidFill>
                  <a:schemeClr val="tx1"/>
                </a:solidFill>
              </a:rPr>
              <a:t>Partiționarea </a:t>
            </a:r>
            <a:r>
              <a:rPr lang="ro-RO" b="1" dirty="0" err="1">
                <a:solidFill>
                  <a:schemeClr val="tx1"/>
                </a:solidFill>
              </a:rPr>
              <a:t>matricilor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9" name="Retângulo: Cantos Arredondados 29">
            <a:hlinkClick r:id="rId36" action="ppaction://hlinksldjump"/>
            <a:extLst>
              <a:ext uri="{FF2B5EF4-FFF2-40B4-BE49-F238E27FC236}">
                <a16:creationId xmlns:a16="http://schemas.microsoft.com/office/drawing/2014/main" id="{E5A1484E-B1B2-4149-83C1-AE941A7E15B3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>
                <a:solidFill>
                  <a:schemeClr val="tx1"/>
                </a:solidFill>
              </a:rPr>
              <a:t>Adunarea și înmulțirea în bloc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0" name="Retângulo: Cantos Arredondados 75">
            <a:hlinkClick r:id="rId37" action="ppaction://hlinksldjump"/>
            <a:extLst>
              <a:ext uri="{FF2B5EF4-FFF2-40B4-BE49-F238E27FC236}">
                <a16:creationId xmlns:a16="http://schemas.microsoft.com/office/drawing/2014/main" id="{10FA9B06-871C-4B0B-AAAD-72FA2E0C2E5C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</a:rPr>
              <a:t>Încearcă!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5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 animBg="1"/>
      <p:bldP spid="2" grpId="0"/>
      <p:bldP spid="5" grpId="0"/>
      <p:bldP spid="86" grpId="0"/>
      <p:bldP spid="87" grpId="0"/>
      <p:bldP spid="88" grpId="0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5203F0D1-081D-49B7-814B-7B0C702DC05D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6D9DE7E-8163-4A4B-AEF8-F8967E46F93D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D925C60A-2E31-4D6C-8EAD-83703F95057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5" name="Conexão reta 24">
            <a:extLst>
              <a:ext uri="{FF2B5EF4-FFF2-40B4-BE49-F238E27FC236}">
                <a16:creationId xmlns:a16="http://schemas.microsoft.com/office/drawing/2014/main" id="{58211910-DAEA-4C65-A286-F938C62371ED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ta 30">
            <a:extLst>
              <a:ext uri="{FF2B5EF4-FFF2-40B4-BE49-F238E27FC236}">
                <a16:creationId xmlns:a16="http://schemas.microsoft.com/office/drawing/2014/main" id="{037880A7-324E-4E05-99DB-2A0EADDB625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: Cantos Arredondados 31">
            <a:hlinkClick r:id="rId6" action="ppaction://hlinksldjump"/>
            <a:extLst>
              <a:ext uri="{FF2B5EF4-FFF2-40B4-BE49-F238E27FC236}">
                <a16:creationId xmlns:a16="http://schemas.microsoft.com/office/drawing/2014/main" id="{3D9E068E-6BF4-41AD-8777-2556348637C4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</a:rPr>
              <a:t>Încearcă!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67B8F371-A5F0-4822-BCB1-672E0CF2D4C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8</a:t>
            </a:r>
          </a:p>
        </p:txBody>
      </p:sp>
      <p:pic>
        <p:nvPicPr>
          <p:cNvPr id="24" name="Imagem 23" descr="Uma imagem com edifício&#10;&#10;Descrição gerada automaticamente">
            <a:extLst>
              <a:ext uri="{FF2B5EF4-FFF2-40B4-BE49-F238E27FC236}">
                <a16:creationId xmlns:a16="http://schemas.microsoft.com/office/drawing/2014/main" id="{C4066140-5F47-4299-A0CC-34FD291BB7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04" y="870330"/>
            <a:ext cx="5402428" cy="5117340"/>
          </a:xfrm>
          <a:prstGeom prst="rect">
            <a:avLst/>
          </a:prstGeom>
        </p:spPr>
      </p:pic>
      <p:grpSp>
        <p:nvGrpSpPr>
          <p:cNvPr id="26" name="Agrupar 25">
            <a:extLst>
              <a:ext uri="{FF2B5EF4-FFF2-40B4-BE49-F238E27FC236}">
                <a16:creationId xmlns:a16="http://schemas.microsoft.com/office/drawing/2014/main" id="{F5D2D2C6-0FAD-4C14-8686-E4C3FCF96BFF}"/>
              </a:ext>
            </a:extLst>
          </p:cNvPr>
          <p:cNvGrpSpPr/>
          <p:nvPr/>
        </p:nvGrpSpPr>
        <p:grpSpPr>
          <a:xfrm>
            <a:off x="1964932" y="211253"/>
            <a:ext cx="3903295" cy="1385822"/>
            <a:chOff x="2352922" y="231113"/>
            <a:chExt cx="3284204" cy="1557494"/>
          </a:xfrm>
        </p:grpSpPr>
        <p:sp>
          <p:nvSpPr>
            <p:cNvPr id="27" name="Bolha de Pensamento: Nuvem 26">
              <a:extLst>
                <a:ext uri="{FF2B5EF4-FFF2-40B4-BE49-F238E27FC236}">
                  <a16:creationId xmlns:a16="http://schemas.microsoft.com/office/drawing/2014/main" id="{52E317C5-0A44-4178-B6F8-4E3F681FC5F7}"/>
                </a:ext>
              </a:extLst>
            </p:cNvPr>
            <p:cNvSpPr/>
            <p:nvPr/>
          </p:nvSpPr>
          <p:spPr>
            <a:xfrm>
              <a:off x="2352922" y="231113"/>
              <a:ext cx="3284204" cy="1557494"/>
            </a:xfrm>
            <a:prstGeom prst="cloudCallout">
              <a:avLst>
                <a:gd name="adj1" fmla="val -5339"/>
                <a:gd name="adj2" fmla="val 90919"/>
              </a:avLst>
            </a:prstGeom>
            <a:solidFill>
              <a:srgbClr val="F9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98C535E5-FC92-419D-BACD-4427847A5289}"/>
                </a:ext>
              </a:extLst>
            </p:cNvPr>
            <p:cNvSpPr txBox="1"/>
            <p:nvPr/>
          </p:nvSpPr>
          <p:spPr>
            <a:xfrm rot="21362075">
              <a:off x="2531704" y="542889"/>
              <a:ext cx="2758403" cy="93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Mai bine să aibă niște hârtie și stilou în apropiere înainte de a încerca!...</a:t>
              </a:r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7BA1CCAD-7CFC-478F-ABC9-F62C4831076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45">
            <a:off x="4993292" y="826319"/>
            <a:ext cx="267903" cy="32736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D77A3E2-C770-4B7F-9B9F-A70163011A5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25" y="2056899"/>
            <a:ext cx="1345882" cy="4572000"/>
          </a:xfrm>
          <a:prstGeom prst="rect">
            <a:avLst/>
          </a:prstGeom>
        </p:spPr>
      </p:pic>
      <p:sp>
        <p:nvSpPr>
          <p:cNvPr id="30" name="Retângulo: Cantos Arredondados 13">
            <a:hlinkClick r:id="rId10" action="ppaction://hlinksldjump"/>
            <a:extLst>
              <a:ext uri="{FF2B5EF4-FFF2-40B4-BE49-F238E27FC236}">
                <a16:creationId xmlns:a16="http://schemas.microsoft.com/office/drawing/2014/main" id="{FD62C3D1-20B0-4C42-9A7D-10E327E6D9B6}"/>
              </a:ext>
            </a:extLst>
          </p:cNvPr>
          <p:cNvSpPr/>
          <p:nvPr/>
        </p:nvSpPr>
        <p:spPr>
          <a:xfrm>
            <a:off x="52215" y="4246215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ro-RO" b="1" dirty="0">
                <a:solidFill>
                  <a:schemeClr val="tx1"/>
                </a:solidFill>
              </a:rPr>
              <a:t>Înmulțirea în bloc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4" name="Retângulo: Cantos Arredondados 16">
            <a:hlinkClick r:id="rId11" action="ppaction://hlinksldjump"/>
            <a:extLst>
              <a:ext uri="{FF2B5EF4-FFF2-40B4-BE49-F238E27FC236}">
                <a16:creationId xmlns:a16="http://schemas.microsoft.com/office/drawing/2014/main" id="{1402A1A3-071D-43D7-8CF1-7CF1793A3935}"/>
              </a:ext>
            </a:extLst>
          </p:cNvPr>
          <p:cNvSpPr/>
          <p:nvPr/>
        </p:nvSpPr>
        <p:spPr>
          <a:xfrm>
            <a:off x="52215" y="3166215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Transpune</a:t>
            </a:r>
            <a:r>
              <a:rPr lang="ro-RO" b="1" dirty="0">
                <a:solidFill>
                  <a:schemeClr val="tx1"/>
                </a:solidFill>
              </a:rPr>
              <a:t>rea în bloc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5" name="Retângulo: Cantos Arredondados 28">
            <a:hlinkClick r:id="rId12" action="ppaction://hlinksldjump"/>
            <a:extLst>
              <a:ext uri="{FF2B5EF4-FFF2-40B4-BE49-F238E27FC236}">
                <a16:creationId xmlns:a16="http://schemas.microsoft.com/office/drawing/2014/main" id="{176BA422-03F3-4BCD-BAA1-94A0815C2CDE}"/>
              </a:ext>
            </a:extLst>
          </p:cNvPr>
          <p:cNvSpPr/>
          <p:nvPr/>
        </p:nvSpPr>
        <p:spPr>
          <a:xfrm>
            <a:off x="52215" y="1006215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ro-RO" b="1" dirty="0">
                <a:solidFill>
                  <a:schemeClr val="tx1"/>
                </a:solidFill>
              </a:rPr>
              <a:t>Partiționarea </a:t>
            </a:r>
            <a:r>
              <a:rPr lang="ro-RO" b="1" dirty="0" err="1">
                <a:solidFill>
                  <a:schemeClr val="tx1"/>
                </a:solidFill>
              </a:rPr>
              <a:t>matricilor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29">
            <a:hlinkClick r:id="rId13" action="ppaction://hlinksldjump"/>
            <a:extLst>
              <a:ext uri="{FF2B5EF4-FFF2-40B4-BE49-F238E27FC236}">
                <a16:creationId xmlns:a16="http://schemas.microsoft.com/office/drawing/2014/main" id="{A19A6635-70ED-48D0-8E56-872BB96B3023}"/>
              </a:ext>
            </a:extLst>
          </p:cNvPr>
          <p:cNvSpPr/>
          <p:nvPr/>
        </p:nvSpPr>
        <p:spPr>
          <a:xfrm>
            <a:off x="52215" y="2086215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>
                <a:solidFill>
                  <a:schemeClr val="tx1"/>
                </a:solidFill>
              </a:rPr>
              <a:t>Adunarea și înmulțirea în bloc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31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5203F0D1-081D-49B7-814B-7B0C702DC05D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6D9DE7E-8163-4A4B-AEF8-F8967E46F93D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D925C60A-2E31-4D6C-8EAD-83703F95057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5" name="Conexão reta 24">
            <a:extLst>
              <a:ext uri="{FF2B5EF4-FFF2-40B4-BE49-F238E27FC236}">
                <a16:creationId xmlns:a16="http://schemas.microsoft.com/office/drawing/2014/main" id="{58211910-DAEA-4C65-A286-F938C62371ED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ta 30">
            <a:extLst>
              <a:ext uri="{FF2B5EF4-FFF2-40B4-BE49-F238E27FC236}">
                <a16:creationId xmlns:a16="http://schemas.microsoft.com/office/drawing/2014/main" id="{037880A7-324E-4E05-99DB-2A0EADDB625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: Cantos Arredondados 31">
            <a:hlinkClick r:id="rId6" action="ppaction://hlinksldjump"/>
            <a:extLst>
              <a:ext uri="{FF2B5EF4-FFF2-40B4-BE49-F238E27FC236}">
                <a16:creationId xmlns:a16="http://schemas.microsoft.com/office/drawing/2014/main" id="{3D9E068E-6BF4-41AD-8777-2556348637C4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</a:rPr>
              <a:t>Încearcă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67B8F371-A5F0-4822-BCB1-672E0CF2D4C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8</a:t>
            </a:r>
          </a:p>
        </p:txBody>
      </p:sp>
      <p:sp>
        <p:nvSpPr>
          <p:cNvPr id="21" name="Retângulo: Cantos Arredondados 20">
            <a:hlinkClick r:id="rId7" action="ppaction://hlinksldjump"/>
            <a:extLst>
              <a:ext uri="{FF2B5EF4-FFF2-40B4-BE49-F238E27FC236}">
                <a16:creationId xmlns:a16="http://schemas.microsoft.com/office/drawing/2014/main" id="{1E63BEB5-240E-446E-9D8D-F376FD0AB358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ro-RO" b="1" dirty="0">
                <a:solidFill>
                  <a:schemeClr val="tx1"/>
                </a:solidFill>
              </a:rPr>
              <a:t>Partiționarea </a:t>
            </a:r>
            <a:r>
              <a:rPr lang="ro-RO" b="1" dirty="0" err="1">
                <a:solidFill>
                  <a:schemeClr val="tx1"/>
                </a:solidFill>
              </a:rPr>
              <a:t>matricilor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4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C0221674-B34E-4A78-BA66-FD2544C13CF5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ro-RO" b="1" dirty="0">
                <a:solidFill>
                  <a:schemeClr val="tx1"/>
                </a:solidFill>
              </a:rPr>
              <a:t>Înmulțirea în bloc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5" name="Retângulo: Cantos Arredondados 17">
            <a:hlinkClick r:id="rId9" action="ppaction://hlinksldjump"/>
            <a:extLst>
              <a:ext uri="{FF2B5EF4-FFF2-40B4-BE49-F238E27FC236}">
                <a16:creationId xmlns:a16="http://schemas.microsoft.com/office/drawing/2014/main" id="{4E6C2FEA-B24D-4462-A576-5B3E1FEB8667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>
                <a:solidFill>
                  <a:schemeClr val="tx1"/>
                </a:solidFill>
              </a:rPr>
              <a:t>Adunarea și înmulțirea în bloc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18">
            <a:hlinkClick r:id="rId10" action="ppaction://hlinksldjump"/>
            <a:extLst>
              <a:ext uri="{FF2B5EF4-FFF2-40B4-BE49-F238E27FC236}">
                <a16:creationId xmlns:a16="http://schemas.microsoft.com/office/drawing/2014/main" id="{57A2DE5F-BF9C-43C3-B5D1-55CF39984468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Transpune</a:t>
            </a:r>
            <a:r>
              <a:rPr lang="ro-RO" b="1" dirty="0">
                <a:solidFill>
                  <a:schemeClr val="tx1"/>
                </a:solidFill>
              </a:rPr>
              <a:t>rea în bloc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ISPRING_QUIZ_SHAPE0">
            <a:extLst>
              <a:ext uri="{FF2B5EF4-FFF2-40B4-BE49-F238E27FC236}">
                <a16:creationId xmlns:a16="http://schemas.microsoft.com/office/drawing/2014/main" id="{5F6A08E8-06AF-43F2-904C-85DE22E7BB9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ISPRING_QUIZ_SHAPE1">
            <a:extLst>
              <a:ext uri="{FF2B5EF4-FFF2-40B4-BE49-F238E27FC236}">
                <a16:creationId xmlns:a16="http://schemas.microsoft.com/office/drawing/2014/main" id="{C263F763-8948-433D-A00D-FD0B138D5D54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39" name="ISPRING_QUIZ_SHAPE2">
            <a:extLst>
              <a:ext uri="{FF2B5EF4-FFF2-40B4-BE49-F238E27FC236}">
                <a16:creationId xmlns:a16="http://schemas.microsoft.com/office/drawing/2014/main" id="{B30CF4B4-ABB5-4012-9DC1-B00CBE99B48B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41" name="ISPRING_QUIZ_SHAPE3">
            <a:extLst>
              <a:ext uri="{FF2B5EF4-FFF2-40B4-BE49-F238E27FC236}">
                <a16:creationId xmlns:a16="http://schemas.microsoft.com/office/drawing/2014/main" id="{0E30A564-C64F-4D62-8306-BA6E6A45F3B6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42" name="ISPRING_QUIZ_SHAPE4">
            <a:extLst>
              <a:ext uri="{FF2B5EF4-FFF2-40B4-BE49-F238E27FC236}">
                <a16:creationId xmlns:a16="http://schemas.microsoft.com/office/drawing/2014/main" id="{B3192D2B-C94A-4269-9AB7-B03464DFA263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738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974167" y="450644"/>
            <a:ext cx="4061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Sper că ți-a plăcut!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Sfârșitul lecției 8</a:t>
            </a: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DEE2C1EE-B7BD-454F-A133-9A5E9107186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2DB13659-BE35-40DF-938F-36079C34032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12D9157-8531-4AEC-8FAE-E1E17800CA2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75" y="1503000"/>
            <a:ext cx="1763077" cy="4572000"/>
          </a:xfrm>
          <a:prstGeom prst="rect">
            <a:avLst/>
          </a:prstGeom>
        </p:spPr>
      </p:pic>
      <p:sp>
        <p:nvSpPr>
          <p:cNvPr id="23" name="CaixaDeTexto 17">
            <a:extLst>
              <a:ext uri="{FF2B5EF4-FFF2-40B4-BE49-F238E27FC236}">
                <a16:creationId xmlns:a16="http://schemas.microsoft.com/office/drawing/2014/main" id="{CCDC98A4-1923-46E9-8881-4861EB6DC52F}"/>
              </a:ext>
            </a:extLst>
          </p:cNvPr>
          <p:cNvSpPr txBox="1"/>
          <p:nvPr/>
        </p:nvSpPr>
        <p:spPr>
          <a:xfrm>
            <a:off x="5038366" y="5918142"/>
            <a:ext cx="3889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600" dirty="0"/>
              <a:t>Materiale create de echipa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endParaRPr lang="en-GB" sz="1600" dirty="0"/>
          </a:p>
        </p:txBody>
      </p:sp>
      <p:sp>
        <p:nvSpPr>
          <p:cNvPr id="29" name="Retângulo: Cantos Arredondados 13">
            <a:hlinkClick r:id="rId7" action="ppaction://hlinksldjump"/>
            <a:extLst>
              <a:ext uri="{FF2B5EF4-FFF2-40B4-BE49-F238E27FC236}">
                <a16:creationId xmlns:a16="http://schemas.microsoft.com/office/drawing/2014/main" id="{8ADB5795-79C5-455A-8914-A7CCCB8BF791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ro-RO" b="1" dirty="0">
                <a:solidFill>
                  <a:schemeClr val="tx1"/>
                </a:solidFill>
              </a:rPr>
              <a:t>Înmulțirea în bloc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7">
            <a:hlinkClick r:id="rId8" action="ppaction://hlinksldjump"/>
            <a:extLst>
              <a:ext uri="{FF2B5EF4-FFF2-40B4-BE49-F238E27FC236}">
                <a16:creationId xmlns:a16="http://schemas.microsoft.com/office/drawing/2014/main" id="{45A2D092-CD8C-4E16-B4BC-641E09EB4A41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ro-RO" b="1" dirty="0">
                <a:solidFill>
                  <a:schemeClr val="tx1"/>
                </a:solidFill>
              </a:rPr>
              <a:t>Partiționarea matricelor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2" name="Retângulo: Cantos Arredondados 8">
            <a:hlinkClick r:id="rId9" action="ppaction://hlinksldjump"/>
            <a:extLst>
              <a:ext uri="{FF2B5EF4-FFF2-40B4-BE49-F238E27FC236}">
                <a16:creationId xmlns:a16="http://schemas.microsoft.com/office/drawing/2014/main" id="{363F9319-6471-49BE-BA64-D49EA5D37B8A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>
                <a:solidFill>
                  <a:schemeClr val="tx1"/>
                </a:solidFill>
              </a:rPr>
              <a:t>Adunarea și înmulțirea în bloc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9">
            <a:hlinkClick r:id="rId10" action="ppaction://hlinksldjump"/>
            <a:extLst>
              <a:ext uri="{FF2B5EF4-FFF2-40B4-BE49-F238E27FC236}">
                <a16:creationId xmlns:a16="http://schemas.microsoft.com/office/drawing/2014/main" id="{0C023C59-AAAA-49F5-8A0D-C78B4AB284BB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Transpune</a:t>
            </a:r>
            <a:r>
              <a:rPr lang="ro-RO" b="1" dirty="0">
                <a:solidFill>
                  <a:schemeClr val="tx1"/>
                </a:solidFill>
              </a:rPr>
              <a:t>rea în bloc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20">
            <a:hlinkClick r:id="rId11" action="ppaction://hlinksldjump"/>
            <a:extLst>
              <a:ext uri="{FF2B5EF4-FFF2-40B4-BE49-F238E27FC236}">
                <a16:creationId xmlns:a16="http://schemas.microsoft.com/office/drawing/2014/main" id="{CCBAF707-6ADA-4295-8E17-AED065547A78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</a:rPr>
              <a:t>Încearcă!</a:t>
            </a: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20" name="Imagem 20">
            <a:extLst>
              <a:ext uri="{FF2B5EF4-FFF2-40B4-BE49-F238E27FC236}">
                <a16:creationId xmlns:a16="http://schemas.microsoft.com/office/drawing/2014/main" id="{39CD0DD7-4ABA-4ABE-828A-507FA4F3E9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E63DA439-67A6-4F33-AFFF-D0CBA8E2BB63}"/>
              </a:ext>
            </a:extLst>
          </p:cNvPr>
          <p:cNvSpPr/>
          <p:nvPr/>
        </p:nvSpPr>
        <p:spPr>
          <a:xfrm>
            <a:off x="2029125" y="2502040"/>
            <a:ext cx="9954982" cy="4134600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0E9ED32E-11E2-40DC-9706-1889F4DF5021}"/>
              </a:ext>
            </a:extLst>
          </p:cNvPr>
          <p:cNvSpPr/>
          <p:nvPr/>
        </p:nvSpPr>
        <p:spPr>
          <a:xfrm>
            <a:off x="7988433" y="3043973"/>
            <a:ext cx="1135460" cy="5881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486C18AE-4726-4B60-98FB-21AB4792807B}"/>
              </a:ext>
            </a:extLst>
          </p:cNvPr>
          <p:cNvSpPr/>
          <p:nvPr/>
        </p:nvSpPr>
        <p:spPr>
          <a:xfrm>
            <a:off x="9371547" y="3044329"/>
            <a:ext cx="1983081" cy="5881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4D108424-C9C8-4F31-AF15-402F36F38EA8}"/>
              </a:ext>
            </a:extLst>
          </p:cNvPr>
          <p:cNvSpPr/>
          <p:nvPr/>
        </p:nvSpPr>
        <p:spPr>
          <a:xfrm>
            <a:off x="9371547" y="3759244"/>
            <a:ext cx="1983081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05D984CA-0632-4A2B-BA6F-29411EC433AC}"/>
              </a:ext>
            </a:extLst>
          </p:cNvPr>
          <p:cNvSpPr/>
          <p:nvPr/>
        </p:nvSpPr>
        <p:spPr>
          <a:xfrm>
            <a:off x="7987995" y="3760403"/>
            <a:ext cx="1135903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8EE1B63D-C89B-4935-90E1-753B77AEE7A8}"/>
              </a:ext>
            </a:extLst>
          </p:cNvPr>
          <p:cNvSpPr/>
          <p:nvPr/>
        </p:nvSpPr>
        <p:spPr>
          <a:xfrm>
            <a:off x="9707707" y="4474450"/>
            <a:ext cx="540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E057F8A7-A264-4B04-8A50-FAA2C481DCF4}"/>
              </a:ext>
            </a:extLst>
          </p:cNvPr>
          <p:cNvSpPr/>
          <p:nvPr/>
        </p:nvSpPr>
        <p:spPr>
          <a:xfrm>
            <a:off x="10395481" y="4474450"/>
            <a:ext cx="54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A458AE6A-1B4E-443C-8889-46588F407FFC}"/>
              </a:ext>
            </a:extLst>
          </p:cNvPr>
          <p:cNvSpPr/>
          <p:nvPr/>
        </p:nvSpPr>
        <p:spPr>
          <a:xfrm>
            <a:off x="10397511" y="4868314"/>
            <a:ext cx="54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B8209400-A478-46F2-8C0D-BA5FC6F119D1}"/>
              </a:ext>
            </a:extLst>
          </p:cNvPr>
          <p:cNvSpPr/>
          <p:nvPr/>
        </p:nvSpPr>
        <p:spPr>
          <a:xfrm>
            <a:off x="9707707" y="4869698"/>
            <a:ext cx="54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029125" y="365559"/>
            <a:ext cx="9954991" cy="2001092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9498F5E8-429F-4D98-B9EB-FC6E932B6FC5}"/>
              </a:ext>
            </a:extLst>
          </p:cNvPr>
          <p:cNvSpPr/>
          <p:nvPr/>
        </p:nvSpPr>
        <p:spPr>
          <a:xfrm>
            <a:off x="2158189" y="493881"/>
            <a:ext cx="9675848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>
                <a:solidFill>
                  <a:sysClr val="windowText" lastClr="000000"/>
                </a:solidFill>
              </a:rPr>
              <a:t>O matrice poate fi subdivizată </a:t>
            </a:r>
            <a:r>
              <a:rPr lang="en-GB" sz="2400" dirty="0" err="1">
                <a:solidFill>
                  <a:sysClr val="windowText" lastClr="000000"/>
                </a:solidFill>
              </a:rPr>
              <a:t>sau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partiționat</a:t>
            </a:r>
            <a:r>
              <a:rPr lang="ro-RO" sz="2400" b="1" dirty="0">
                <a:solidFill>
                  <a:sysClr val="windowText" lastClr="000000"/>
                </a:solidFill>
              </a:rPr>
              <a:t>ă</a:t>
            </a:r>
            <a:r>
              <a:rPr lang="en-GB" sz="2400" dirty="0">
                <a:solidFill>
                  <a:sysClr val="windowText" lastClr="000000"/>
                </a:solidFill>
              </a:rPr>
              <a:t> în matrici mai mici – </a:t>
            </a:r>
            <a:r>
              <a:rPr lang="ro-RO" sz="2400" b="1" dirty="0">
                <a:solidFill>
                  <a:sysClr val="windowText" lastClr="000000"/>
                </a:solidFill>
              </a:rPr>
              <a:t>b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locuri</a:t>
            </a:r>
            <a:r>
              <a:rPr lang="en-GB" sz="2400" dirty="0">
                <a:solidFill>
                  <a:sysClr val="windowText" lastClr="000000"/>
                </a:solidFill>
              </a:rPr>
              <a:t> (</a:t>
            </a:r>
            <a:r>
              <a:rPr lang="en-GB" sz="2400" dirty="0" err="1">
                <a:solidFill>
                  <a:sysClr val="windowText" lastClr="000000"/>
                </a:solidFill>
              </a:rPr>
              <a:t>submatric</a:t>
            </a:r>
            <a:r>
              <a:rPr lang="ro-RO" sz="2400" dirty="0">
                <a:solidFill>
                  <a:sysClr val="windowText" lastClr="000000"/>
                </a:solidFill>
              </a:rPr>
              <a:t>i</a:t>
            </a:r>
            <a:r>
              <a:rPr lang="en-GB" sz="2400" dirty="0">
                <a:solidFill>
                  <a:sysClr val="windowText" lastClr="000000"/>
                </a:solidFill>
              </a:rPr>
              <a:t>) – prin inserarea de reguli orizontale și verticale între rândurile și coloanele selectate.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tângulo: Cantos Arredondados 75">
            <a:hlinkClick r:id="rId4" action="ppaction://hlinksldjump"/>
            <a:extLst>
              <a:ext uri="{FF2B5EF4-FFF2-40B4-BE49-F238E27FC236}">
                <a16:creationId xmlns:a16="http://schemas.microsoft.com/office/drawing/2014/main" id="{E1366602-12C0-41CB-9EC1-3ADC612D6E4F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</a:rPr>
              <a:t>Încearcă!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8</a:t>
            </a:r>
          </a:p>
        </p:txBody>
      </p:sp>
      <p:sp>
        <p:nvSpPr>
          <p:cNvPr id="16" name="Retângulo: Cantos Arredondados 15">
            <a:hlinkClick r:id="rId5" action="ppaction://hlinksldjump"/>
            <a:extLst>
              <a:ext uri="{FF2B5EF4-FFF2-40B4-BE49-F238E27FC236}">
                <a16:creationId xmlns:a16="http://schemas.microsoft.com/office/drawing/2014/main" id="{BAB24967-742D-4303-96C8-40954A3E5A1D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ro-RO" b="1" dirty="0">
                <a:solidFill>
                  <a:schemeClr val="tx1"/>
                </a:solidFill>
              </a:rPr>
              <a:t>Înmulțirea în bloc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17">
            <a:hlinkClick r:id="rId6" action="ppaction://hlinksldjump"/>
            <a:extLst>
              <a:ext uri="{FF2B5EF4-FFF2-40B4-BE49-F238E27FC236}">
                <a16:creationId xmlns:a16="http://schemas.microsoft.com/office/drawing/2014/main" id="{03F38C25-3B3D-4138-8E84-249F3708C852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>
                <a:solidFill>
                  <a:schemeClr val="tx1"/>
                </a:solidFill>
              </a:rPr>
              <a:t>Adunarea și înmulțirea în bloc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etângulo: Cantos Arredondados 18">
            <a:hlinkClick r:id="rId7" action="ppaction://hlinksldjump"/>
            <a:extLst>
              <a:ext uri="{FF2B5EF4-FFF2-40B4-BE49-F238E27FC236}">
                <a16:creationId xmlns:a16="http://schemas.microsoft.com/office/drawing/2014/main" id="{C53F3711-4105-45D7-B032-7497081DE0B7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Transpune</a:t>
            </a:r>
            <a:r>
              <a:rPr lang="ro-RO" b="1" dirty="0">
                <a:solidFill>
                  <a:schemeClr val="tx1"/>
                </a:solidFill>
              </a:rPr>
              <a:t>rea în bloc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68921AC-AAA0-4A0E-90F7-65B94DBDC572}"/>
              </a:ext>
            </a:extLst>
          </p:cNvPr>
          <p:cNvSpPr/>
          <p:nvPr/>
        </p:nvSpPr>
        <p:spPr>
          <a:xfrm>
            <a:off x="2178299" y="2696195"/>
            <a:ext cx="1835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De exemplu: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7252DCA-25A1-417F-B7B6-6FA1FC840B6C}"/>
                  </a:ext>
                </a:extLst>
              </p:cNvPr>
              <p:cNvSpPr/>
              <p:nvPr/>
            </p:nvSpPr>
            <p:spPr>
              <a:xfrm>
                <a:off x="2135750" y="3035749"/>
                <a:ext cx="4784806" cy="1142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ro-RO" sz="2400" dirty="0">
                    <a:solidFill>
                      <a:sysClr val="windowText" lastClr="000000"/>
                    </a:solidFill>
                  </a:rPr>
                  <a:t>C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onsidera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ți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o matrice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generic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ă X de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×5)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7252DCA-25A1-417F-B7B6-6FA1FC840B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750" y="3035749"/>
                <a:ext cx="4784806" cy="1142108"/>
              </a:xfrm>
              <a:prstGeom prst="rect">
                <a:avLst/>
              </a:prstGeom>
              <a:blipFill>
                <a:blip r:embed="rId8"/>
                <a:stretch>
                  <a:fillRect l="-1911" r="-2038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0413D7C1-6E2A-4395-8FF8-2A2A963C96C9}"/>
                  </a:ext>
                </a:extLst>
              </p:cNvPr>
              <p:cNvSpPr/>
              <p:nvPr/>
            </p:nvSpPr>
            <p:spPr>
              <a:xfrm>
                <a:off x="7137281" y="2967770"/>
                <a:ext cx="4784806" cy="1068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t-PT" sz="2400" b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0413D7C1-6E2A-4395-8FF8-2A2A963C96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281" y="2967770"/>
                <a:ext cx="4784806" cy="10680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5C79DCCA-3A1F-48A9-8C31-FFD84F0D3519}"/>
                  </a:ext>
                </a:extLst>
              </p:cNvPr>
              <p:cNvSpPr/>
              <p:nvPr/>
            </p:nvSpPr>
            <p:spPr>
              <a:xfrm>
                <a:off x="2135750" y="3972901"/>
                <a:ext cx="5974819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PT" sz="2400" i="1">
                        <a:solidFill>
                          <a:srgbClr val="29A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29A6FF"/>
                    </a:solidFill>
                  </a:rPr>
                  <a:t>poate fi partiționat în "orice fel vrem"!</a:t>
                </a: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5C79DCCA-3A1F-48A9-8C31-FFD84F0D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750" y="3972901"/>
                <a:ext cx="5974819" cy="588110"/>
              </a:xfrm>
              <a:prstGeom prst="rect">
                <a:avLst/>
              </a:prstGeom>
              <a:blipFill>
                <a:blip r:embed="rId11"/>
                <a:stretch>
                  <a:fillRect l="-204"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xão reta 3">
            <a:extLst>
              <a:ext uri="{FF2B5EF4-FFF2-40B4-BE49-F238E27FC236}">
                <a16:creationId xmlns:a16="http://schemas.microsoft.com/office/drawing/2014/main" id="{2B4EB48E-F56A-41BB-85F1-A749F1B8259D}"/>
              </a:ext>
            </a:extLst>
          </p:cNvPr>
          <p:cNvCxnSpPr>
            <a:cxnSpLocks/>
          </p:cNvCxnSpPr>
          <p:nvPr/>
        </p:nvCxnSpPr>
        <p:spPr>
          <a:xfrm>
            <a:off x="7923260" y="3699752"/>
            <a:ext cx="3526970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88482DA4-92F5-4720-9E0E-94251F19D3AC}"/>
              </a:ext>
            </a:extLst>
          </p:cNvPr>
          <p:cNvCxnSpPr>
            <a:cxnSpLocks/>
          </p:cNvCxnSpPr>
          <p:nvPr/>
        </p:nvCxnSpPr>
        <p:spPr>
          <a:xfrm>
            <a:off x="4683290" y="1578026"/>
            <a:ext cx="3585221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ta 30">
            <a:extLst>
              <a:ext uri="{FF2B5EF4-FFF2-40B4-BE49-F238E27FC236}">
                <a16:creationId xmlns:a16="http://schemas.microsoft.com/office/drawing/2014/main" id="{063545BA-1F83-4D7D-A92E-E1D1C029D747}"/>
              </a:ext>
            </a:extLst>
          </p:cNvPr>
          <p:cNvCxnSpPr>
            <a:cxnSpLocks/>
          </p:cNvCxnSpPr>
          <p:nvPr/>
        </p:nvCxnSpPr>
        <p:spPr>
          <a:xfrm flipV="1">
            <a:off x="9306582" y="3043973"/>
            <a:ext cx="0" cy="937846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524A3735-F7C6-4680-8172-9ADB3D87EDAD}"/>
              </a:ext>
            </a:extLst>
          </p:cNvPr>
          <p:cNvCxnSpPr>
            <a:cxnSpLocks/>
          </p:cNvCxnSpPr>
          <p:nvPr/>
        </p:nvCxnSpPr>
        <p:spPr>
          <a:xfrm>
            <a:off x="8500101" y="1580133"/>
            <a:ext cx="1145719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FB049E9F-C60C-425A-B974-80359F34CF30}"/>
                  </a:ext>
                </a:extLst>
              </p:cNvPr>
              <p:cNvSpPr/>
              <p:nvPr/>
            </p:nvSpPr>
            <p:spPr>
              <a:xfrm>
                <a:off x="2104105" y="4607810"/>
                <a:ext cx="875090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o-RO" sz="2400" b="0" dirty="0">
                    <a:solidFill>
                      <a:srgbClr val="0C2B8E"/>
                    </a:solidFill>
                  </a:rPr>
                  <a:t>Rezultă matricea de </a:t>
                </a:r>
                <a:r>
                  <a:rPr lang="en-GB" sz="2400" b="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b="0" dirty="0">
                    <a:solidFill>
                      <a:srgbClr val="0C2B8E"/>
                    </a:solidFill>
                  </a:rPr>
                  <a:t> </a:t>
                </a:r>
                <a:r>
                  <a:rPr lang="ro-RO" sz="2400" b="1" dirty="0">
                    <a:solidFill>
                      <a:srgbClr val="0C2B8E"/>
                    </a:solidFill>
                  </a:rPr>
                  <a:t>pa</a:t>
                </a:r>
                <a:r>
                  <a:rPr lang="en-GB" sz="2400" b="1" dirty="0" err="1">
                    <a:solidFill>
                      <a:srgbClr val="0C2B8E"/>
                    </a:solidFill>
                  </a:rPr>
                  <a:t>rtiționat</a:t>
                </a:r>
                <a:r>
                  <a:rPr lang="ro-RO" sz="2400" b="1" dirty="0">
                    <a:solidFill>
                      <a:srgbClr val="0C2B8E"/>
                    </a:solidFill>
                  </a:rPr>
                  <a:t>ă</a:t>
                </a:r>
                <a:r>
                  <a:rPr lang="en-GB" sz="2400" b="0" dirty="0">
                    <a:solidFill>
                      <a:srgbClr val="0C2B8E"/>
                    </a:solidFill>
                  </a:rPr>
                  <a:t> </a:t>
                </a:r>
                <a:r>
                  <a:rPr lang="ro-RO" sz="2400" dirty="0">
                    <a:solidFill>
                      <a:srgbClr val="0C2B8E"/>
                    </a:solidFill>
                  </a:rPr>
                  <a:t>s</a:t>
                </a:r>
                <a:r>
                  <a:rPr lang="en-GB" sz="2400" b="0" dirty="0">
                    <a:solidFill>
                      <a:srgbClr val="0C2B8E"/>
                    </a:solidFill>
                  </a:rPr>
                  <a:t>au </a:t>
                </a:r>
                <a:r>
                  <a:rPr lang="en-GB" sz="2400" b="1" dirty="0">
                    <a:solidFill>
                      <a:srgbClr val="0C2B8E"/>
                    </a:solidFill>
                  </a:rPr>
                  <a:t> bloc</a:t>
                </a:r>
                <a:r>
                  <a:rPr lang="en-GB" sz="2400" dirty="0">
                    <a:solidFill>
                      <a:srgbClr val="0C2B8E"/>
                    </a:solidFill>
                  </a:rPr>
                  <a:t>:</a:t>
                </a:r>
                <a:endParaRPr lang="en-GB" sz="24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FB049E9F-C60C-425A-B974-80359F34C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105" y="4607810"/>
                <a:ext cx="8750906" cy="461665"/>
              </a:xfrm>
              <a:prstGeom prst="rect">
                <a:avLst/>
              </a:prstGeom>
              <a:blipFill>
                <a:blip r:embed="rId12"/>
                <a:stretch>
                  <a:fillRect l="-104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DCC38F16-8B14-4BB9-A9DB-14B5BAC061BF}"/>
                  </a:ext>
                </a:extLst>
              </p:cNvPr>
              <p:cNvSpPr/>
              <p:nvPr/>
            </p:nvSpPr>
            <p:spPr>
              <a:xfrm>
                <a:off x="8916157" y="4436809"/>
                <a:ext cx="2354664" cy="771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z="24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DCC38F16-8B14-4BB9-A9DB-14B5BAC06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157" y="4436809"/>
                <a:ext cx="2354664" cy="7714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 36">
            <a:extLst>
              <a:ext uri="{FF2B5EF4-FFF2-40B4-BE49-F238E27FC236}">
                <a16:creationId xmlns:a16="http://schemas.microsoft.com/office/drawing/2014/main" id="{1C401AD0-B6D5-406F-8255-C532961CEB5B}"/>
              </a:ext>
            </a:extLst>
          </p:cNvPr>
          <p:cNvSpPr/>
          <p:nvPr/>
        </p:nvSpPr>
        <p:spPr>
          <a:xfrm>
            <a:off x="2104105" y="5079167"/>
            <a:ext cx="1107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 err="1">
                <a:solidFill>
                  <a:srgbClr val="0C2B8E"/>
                </a:solidFill>
              </a:rPr>
              <a:t>Unde</a:t>
            </a:r>
            <a:r>
              <a:rPr lang="pt-PT" sz="2400" dirty="0">
                <a:solidFill>
                  <a:srgbClr val="0C2B8E"/>
                </a:solidFill>
              </a:rPr>
              <a:t>:</a:t>
            </a:r>
            <a:endParaRPr lang="en-GB" sz="2400" b="1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C563BE98-34CC-4ABF-B72D-E7679EAD903D}"/>
                  </a:ext>
                </a:extLst>
              </p:cNvPr>
              <p:cNvSpPr/>
              <p:nvPr/>
            </p:nvSpPr>
            <p:spPr>
              <a:xfrm>
                <a:off x="3007904" y="5374882"/>
                <a:ext cx="2995242" cy="712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,</a:t>
                </a: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C563BE98-34CC-4ABF-B72D-E7679EAD9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904" y="5374882"/>
                <a:ext cx="2995242" cy="712503"/>
              </a:xfrm>
              <a:prstGeom prst="rect">
                <a:avLst/>
              </a:prstGeom>
              <a:blipFill>
                <a:blip r:embed="rId14"/>
                <a:stretch>
                  <a:fillRect b="-17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587F42CA-C979-4FCE-A6E2-FA4CAC6DAE39}"/>
                  </a:ext>
                </a:extLst>
              </p:cNvPr>
              <p:cNvSpPr/>
              <p:nvPr/>
            </p:nvSpPr>
            <p:spPr>
              <a:xfrm>
                <a:off x="5518297" y="5374882"/>
                <a:ext cx="3728966" cy="707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,</a:t>
                </a: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587F42CA-C979-4FCE-A6E2-FA4CAC6DA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297" y="5374882"/>
                <a:ext cx="3728966" cy="707245"/>
              </a:xfrm>
              <a:prstGeom prst="rect">
                <a:avLst/>
              </a:prstGeom>
              <a:blipFill>
                <a:blip r:embed="rId15"/>
                <a:stretch>
                  <a:fillRect b="-25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97A02DF1-CC52-4247-9D87-85B0200D2B1A}"/>
                  </a:ext>
                </a:extLst>
              </p:cNvPr>
              <p:cNvSpPr/>
              <p:nvPr/>
            </p:nvSpPr>
            <p:spPr>
              <a:xfrm>
                <a:off x="8910919" y="5497297"/>
                <a:ext cx="260283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97A02DF1-CC52-4247-9D87-85B0200D2B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919" y="5497297"/>
                <a:ext cx="2602832" cy="461665"/>
              </a:xfrm>
              <a:prstGeom prst="rect">
                <a:avLst/>
              </a:prstGeom>
              <a:blipFill>
                <a:blip r:embed="rId16"/>
                <a:stretch>
                  <a:fillRect l="-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89EE2769-64E3-45C7-9D86-4964A1D15AA6}"/>
                  </a:ext>
                </a:extLst>
              </p:cNvPr>
              <p:cNvSpPr/>
              <p:nvPr/>
            </p:nvSpPr>
            <p:spPr>
              <a:xfrm>
                <a:off x="3007904" y="6104443"/>
                <a:ext cx="41321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PT" sz="2400" dirty="0">
                    <a:solidFill>
                      <a:srgbClr val="0C2B8E"/>
                    </a:solidFill>
                  </a:rPr>
                  <a:t>Şi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89EE2769-64E3-45C7-9D86-4964A1D15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904" y="6104443"/>
                <a:ext cx="4132135" cy="461665"/>
              </a:xfrm>
              <a:prstGeom prst="rect">
                <a:avLst/>
              </a:prstGeom>
              <a:blipFill>
                <a:blip r:embed="rId17"/>
                <a:stretch>
                  <a:fillRect l="-221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tângulo 50">
            <a:extLst>
              <a:ext uri="{FF2B5EF4-FFF2-40B4-BE49-F238E27FC236}">
                <a16:creationId xmlns:a16="http://schemas.microsoft.com/office/drawing/2014/main" id="{8D942843-5D8E-4364-A33D-CE873654EED2}"/>
              </a:ext>
            </a:extLst>
          </p:cNvPr>
          <p:cNvSpPr/>
          <p:nvPr/>
        </p:nvSpPr>
        <p:spPr>
          <a:xfrm>
            <a:off x="7838768" y="4607810"/>
            <a:ext cx="805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</a:rPr>
              <a:t>bloc</a:t>
            </a:r>
            <a:endParaRPr lang="en-GB" sz="2400" dirty="0">
              <a:solidFill>
                <a:schemeClr val="accent2"/>
              </a:solidFill>
            </a:endParaRPr>
          </a:p>
        </p:txBody>
      </p:sp>
      <p:pic>
        <p:nvPicPr>
          <p:cNvPr id="52" name="Imagem 51">
            <a:extLst>
              <a:ext uri="{FF2B5EF4-FFF2-40B4-BE49-F238E27FC236}">
                <a16:creationId xmlns:a16="http://schemas.microsoft.com/office/drawing/2014/main" id="{82F414F9-21F3-4069-81A2-5ED4F112183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3" name="Retângulo: Cantos Arredondados 7">
            <a:hlinkClick r:id="rId19" action="ppaction://hlinksldjump"/>
            <a:extLst>
              <a:ext uri="{FF2B5EF4-FFF2-40B4-BE49-F238E27FC236}">
                <a16:creationId xmlns:a16="http://schemas.microsoft.com/office/drawing/2014/main" id="{05053B5A-A651-4D7D-A198-0E161B373BE9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ro-RO" b="1" dirty="0">
                <a:solidFill>
                  <a:schemeClr val="tx1"/>
                </a:solidFill>
              </a:rPr>
              <a:t>Partiționarea </a:t>
            </a:r>
            <a:r>
              <a:rPr lang="ro-RO" b="1" dirty="0" err="1">
                <a:solidFill>
                  <a:schemeClr val="tx1"/>
                </a:solidFill>
              </a:rPr>
              <a:t>matricilor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48" grpId="0" animBg="1"/>
      <p:bldP spid="64" grpId="0"/>
      <p:bldP spid="21" grpId="0"/>
      <p:bldP spid="22" grpId="0"/>
      <p:bldP spid="24" grpId="0"/>
      <p:bldP spid="2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85698BB4-5236-45E2-98A9-EA2BF4735C0D}"/>
              </a:ext>
            </a:extLst>
          </p:cNvPr>
          <p:cNvSpPr/>
          <p:nvPr/>
        </p:nvSpPr>
        <p:spPr>
          <a:xfrm>
            <a:off x="2029125" y="365559"/>
            <a:ext cx="9954991" cy="2001092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DC747B3A-6B42-4161-BD8D-BD9B34A3B38F}"/>
              </a:ext>
            </a:extLst>
          </p:cNvPr>
          <p:cNvSpPr/>
          <p:nvPr/>
        </p:nvSpPr>
        <p:spPr>
          <a:xfrm>
            <a:off x="2158189" y="493881"/>
            <a:ext cx="9675848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>
                <a:solidFill>
                  <a:sysClr val="windowText" lastClr="000000"/>
                </a:solidFill>
              </a:rPr>
              <a:t>O matrice poate fi subdivizată </a:t>
            </a:r>
            <a:r>
              <a:rPr lang="en-GB" sz="2400" dirty="0" err="1">
                <a:solidFill>
                  <a:sysClr val="windowText" lastClr="000000"/>
                </a:solidFill>
              </a:rPr>
              <a:t>sau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ro-RO" sz="2400" b="1" dirty="0">
                <a:solidFill>
                  <a:sysClr val="windowText" lastClr="000000"/>
                </a:solidFill>
              </a:rPr>
              <a:t>p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artiționat</a:t>
            </a:r>
            <a:r>
              <a:rPr lang="ro-RO" sz="2400" b="1" dirty="0">
                <a:solidFill>
                  <a:sysClr val="windowText" lastClr="000000"/>
                </a:solidFill>
              </a:rPr>
              <a:t>ă</a:t>
            </a:r>
            <a:r>
              <a:rPr lang="en-GB" sz="2400" dirty="0">
                <a:solidFill>
                  <a:sysClr val="windowText" lastClr="000000"/>
                </a:solidFill>
              </a:rPr>
              <a:t> în matrici mai mici – </a:t>
            </a:r>
            <a:r>
              <a:rPr lang="ro-RO" sz="2400" b="1" dirty="0">
                <a:solidFill>
                  <a:sysClr val="windowText" lastClr="000000"/>
                </a:solidFill>
              </a:rPr>
              <a:t>b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locuri</a:t>
            </a:r>
            <a:r>
              <a:rPr lang="en-GB" sz="2400" dirty="0">
                <a:solidFill>
                  <a:sysClr val="windowText" lastClr="000000"/>
                </a:solidFill>
              </a:rPr>
              <a:t> (</a:t>
            </a:r>
            <a:r>
              <a:rPr lang="en-GB" sz="2400" dirty="0" err="1">
                <a:solidFill>
                  <a:sysClr val="windowText" lastClr="000000"/>
                </a:solidFill>
              </a:rPr>
              <a:t>submatric</a:t>
            </a:r>
            <a:r>
              <a:rPr lang="ro-RO" sz="2400" dirty="0">
                <a:solidFill>
                  <a:sysClr val="windowText" lastClr="000000"/>
                </a:solidFill>
              </a:rPr>
              <a:t>i</a:t>
            </a:r>
            <a:r>
              <a:rPr lang="en-GB" sz="2400" dirty="0">
                <a:solidFill>
                  <a:sysClr val="windowText" lastClr="000000"/>
                </a:solidFill>
              </a:rPr>
              <a:t>) – prin inserarea de reguli orizontale și verticale între rândurile și coloanele selectate.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E63DA439-67A6-4F33-AFFF-D0CBA8E2BB63}"/>
              </a:ext>
            </a:extLst>
          </p:cNvPr>
          <p:cNvSpPr/>
          <p:nvPr/>
        </p:nvSpPr>
        <p:spPr>
          <a:xfrm>
            <a:off x="2029125" y="2502040"/>
            <a:ext cx="9954982" cy="4134600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D8E9976E-49BB-427B-9D86-89CA60148A5F}"/>
                  </a:ext>
                </a:extLst>
              </p:cNvPr>
              <p:cNvSpPr/>
              <p:nvPr/>
            </p:nvSpPr>
            <p:spPr>
              <a:xfrm>
                <a:off x="7137281" y="2967770"/>
                <a:ext cx="4784806" cy="1068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t-PT" sz="2400" b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D8E9976E-49BB-427B-9D86-89CA60148A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281" y="2967770"/>
                <a:ext cx="4784806" cy="10680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8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68921AC-AAA0-4A0E-90F7-65B94DBDC572}"/>
              </a:ext>
            </a:extLst>
          </p:cNvPr>
          <p:cNvSpPr/>
          <p:nvPr/>
        </p:nvSpPr>
        <p:spPr>
          <a:xfrm>
            <a:off x="2178299" y="2696195"/>
            <a:ext cx="1835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De exemplu: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7252DCA-25A1-417F-B7B6-6FA1FC840B6C}"/>
                  </a:ext>
                </a:extLst>
              </p:cNvPr>
              <p:cNvSpPr/>
              <p:nvPr/>
            </p:nvSpPr>
            <p:spPr>
              <a:xfrm>
                <a:off x="2135749" y="3020730"/>
                <a:ext cx="4772407" cy="1142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ro-RO" sz="2400" dirty="0">
                    <a:solidFill>
                      <a:sysClr val="windowText" lastClr="000000"/>
                    </a:solidFill>
                  </a:rPr>
                  <a:t>C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onsidera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ți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o matrice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generic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ă X de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×5)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7252DCA-25A1-417F-B7B6-6FA1FC840B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749" y="3020730"/>
                <a:ext cx="4772407" cy="1142108"/>
              </a:xfrm>
              <a:prstGeom prst="rect">
                <a:avLst/>
              </a:prstGeom>
              <a:blipFill>
                <a:blip r:embed="rId5"/>
                <a:stretch>
                  <a:fillRect l="-1916" r="-2043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5C79DCCA-3A1F-48A9-8C31-FFD84F0D3519}"/>
                  </a:ext>
                </a:extLst>
              </p:cNvPr>
              <p:cNvSpPr/>
              <p:nvPr/>
            </p:nvSpPr>
            <p:spPr>
              <a:xfrm>
                <a:off x="2135750" y="3943207"/>
                <a:ext cx="5974819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ro-RO" sz="2400" b="1" dirty="0">
                    <a:solidFill>
                      <a:srgbClr val="29A6FF"/>
                    </a:solidFill>
                  </a:rPr>
                  <a:t>Împărțind lui</a:t>
                </a:r>
                <a:r>
                  <a:rPr lang="en-GB" sz="2400" b="1" dirty="0">
                    <a:solidFill>
                      <a:srgbClr val="29A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400" b="1" dirty="0">
                    <a:solidFill>
                      <a:srgbClr val="29A6FF"/>
                    </a:solidFill>
                  </a:rPr>
                  <a:t> în rândurile sale</a:t>
                </a:r>
                <a:r>
                  <a:rPr lang="en-GB" sz="2400" dirty="0">
                    <a:solidFill>
                      <a:srgbClr val="29A6FF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5C79DCCA-3A1F-48A9-8C31-FFD84F0D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750" y="3943207"/>
                <a:ext cx="5974819" cy="588110"/>
              </a:xfrm>
              <a:prstGeom prst="rect">
                <a:avLst/>
              </a:prstGeom>
              <a:blipFill>
                <a:blip r:embed="rId6"/>
                <a:stretch>
                  <a:fillRect l="-1531"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xão reta 3">
            <a:extLst>
              <a:ext uri="{FF2B5EF4-FFF2-40B4-BE49-F238E27FC236}">
                <a16:creationId xmlns:a16="http://schemas.microsoft.com/office/drawing/2014/main" id="{2B4EB48E-F56A-41BB-85F1-A749F1B8259D}"/>
              </a:ext>
            </a:extLst>
          </p:cNvPr>
          <p:cNvCxnSpPr>
            <a:cxnSpLocks/>
          </p:cNvCxnSpPr>
          <p:nvPr/>
        </p:nvCxnSpPr>
        <p:spPr>
          <a:xfrm>
            <a:off x="7928141" y="3699752"/>
            <a:ext cx="3526970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88482DA4-92F5-4720-9E0E-94251F19D3AC}"/>
              </a:ext>
            </a:extLst>
          </p:cNvPr>
          <p:cNvCxnSpPr>
            <a:cxnSpLocks/>
          </p:cNvCxnSpPr>
          <p:nvPr/>
        </p:nvCxnSpPr>
        <p:spPr>
          <a:xfrm>
            <a:off x="5881364" y="1578025"/>
            <a:ext cx="2453991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FB049E9F-C60C-425A-B974-80359F34CF30}"/>
                  </a:ext>
                </a:extLst>
              </p:cNvPr>
              <p:cNvSpPr/>
              <p:nvPr/>
            </p:nvSpPr>
            <p:spPr>
              <a:xfrm>
                <a:off x="2104105" y="4720104"/>
                <a:ext cx="473913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o-RO" sz="2400" b="0" dirty="0">
                    <a:solidFill>
                      <a:srgbClr val="0C2B8E"/>
                    </a:solidFill>
                  </a:rPr>
                  <a:t>Rezultă o </a:t>
                </a:r>
                <a:r>
                  <a:rPr lang="ro-RO" sz="2400" b="1" dirty="0">
                    <a:solidFill>
                      <a:srgbClr val="0C2B8E"/>
                    </a:solidFill>
                  </a:rPr>
                  <a:t>matrice bloc </a:t>
                </a:r>
                <a:r>
                  <a:rPr lang="ro-RO" sz="2400" dirty="0">
                    <a:solidFill>
                      <a:srgbClr val="0C2B8E"/>
                    </a:solidFill>
                  </a:rPr>
                  <a:t>de</a:t>
                </a:r>
                <a:r>
                  <a:rPr lang="en-GB" sz="2400" b="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:</a:t>
                </a:r>
                <a:endParaRPr lang="en-GB" sz="24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FB049E9F-C60C-425A-B974-80359F34C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105" y="4720104"/>
                <a:ext cx="4739131" cy="461665"/>
              </a:xfrm>
              <a:prstGeom prst="rect">
                <a:avLst/>
              </a:prstGeom>
              <a:blipFill>
                <a:blip r:embed="rId7"/>
                <a:stretch>
                  <a:fillRect l="-192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DCC38F16-8B14-4BB9-A9DB-14B5BAC061BF}"/>
                  </a:ext>
                </a:extLst>
              </p:cNvPr>
              <p:cNvSpPr/>
              <p:nvPr/>
            </p:nvSpPr>
            <p:spPr>
              <a:xfrm>
                <a:off x="7108361" y="4400869"/>
                <a:ext cx="2354664" cy="1068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z="24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DCC38F16-8B14-4BB9-A9DB-14B5BAC06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361" y="4400869"/>
                <a:ext cx="2354664" cy="10680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exão reta 46">
            <a:extLst>
              <a:ext uri="{FF2B5EF4-FFF2-40B4-BE49-F238E27FC236}">
                <a16:creationId xmlns:a16="http://schemas.microsoft.com/office/drawing/2014/main" id="{D5C8B0BE-8A5D-4F6D-814D-097A038FAB70}"/>
              </a:ext>
            </a:extLst>
          </p:cNvPr>
          <p:cNvCxnSpPr>
            <a:cxnSpLocks/>
          </p:cNvCxnSpPr>
          <p:nvPr/>
        </p:nvCxnSpPr>
        <p:spPr>
          <a:xfrm>
            <a:off x="7928141" y="3340280"/>
            <a:ext cx="3526970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74F9A96B-F203-4C35-8B13-7A443C1A6AD0}"/>
                  </a:ext>
                </a:extLst>
              </p:cNvPr>
              <p:cNvSpPr/>
              <p:nvPr/>
            </p:nvSpPr>
            <p:spPr>
              <a:xfrm>
                <a:off x="2178299" y="5238794"/>
                <a:ext cx="5974819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ro-RO" sz="2400" b="1" dirty="0">
                    <a:solidFill>
                      <a:srgbClr val="29A6FF"/>
                    </a:solidFill>
                  </a:rPr>
                  <a:t>Împărțind lui</a:t>
                </a:r>
                <a:r>
                  <a:rPr lang="en-GB" sz="2400" b="1" dirty="0">
                    <a:solidFill>
                      <a:srgbClr val="29A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400" b="1" dirty="0">
                    <a:solidFill>
                      <a:srgbClr val="29A6FF"/>
                    </a:solidFill>
                  </a:rPr>
                  <a:t> în coloanele sale:</a:t>
                </a:r>
                <a:endParaRPr lang="en-GB" sz="2400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74F9A96B-F203-4C35-8B13-7A443C1A6A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299" y="5238794"/>
                <a:ext cx="5974819" cy="588110"/>
              </a:xfrm>
              <a:prstGeom prst="rect">
                <a:avLst/>
              </a:prstGeom>
              <a:blipFill>
                <a:blip r:embed="rId9"/>
                <a:stretch>
                  <a:fillRect l="-1531" b="-2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FCE02CF4-3308-4321-A868-21F54398B7C5}"/>
                  </a:ext>
                </a:extLst>
              </p:cNvPr>
              <p:cNvSpPr/>
              <p:nvPr/>
            </p:nvSpPr>
            <p:spPr>
              <a:xfrm>
                <a:off x="2133392" y="5996223"/>
                <a:ext cx="4974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o-RO" sz="2400" b="0" dirty="0">
                    <a:solidFill>
                      <a:srgbClr val="0C2B8E"/>
                    </a:solidFill>
                  </a:rPr>
                  <a:t>Rezultă o </a:t>
                </a:r>
                <a:r>
                  <a:rPr lang="en-GB" sz="2400" b="1" dirty="0" err="1">
                    <a:solidFill>
                      <a:srgbClr val="0C2B8E"/>
                    </a:solidFill>
                  </a:rPr>
                  <a:t>matrice</a:t>
                </a:r>
                <a:r>
                  <a:rPr lang="en-GB" sz="2400" b="1" dirty="0">
                    <a:solidFill>
                      <a:srgbClr val="0C2B8E"/>
                    </a:solidFill>
                  </a:rPr>
                  <a:t> bloc</a:t>
                </a:r>
                <a:r>
                  <a:rPr lang="ro-RO" sz="2400" b="1" dirty="0">
                    <a:solidFill>
                      <a:srgbClr val="0C2B8E"/>
                    </a:solidFill>
                  </a:rPr>
                  <a:t> </a:t>
                </a:r>
                <a:r>
                  <a:rPr lang="ro-RO" sz="2400" dirty="0">
                    <a:solidFill>
                      <a:srgbClr val="0C2B8E"/>
                    </a:solidFill>
                  </a:rPr>
                  <a:t>de</a:t>
                </a:r>
                <a:r>
                  <a:rPr lang="en-GB" sz="2400" b="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b="0" dirty="0">
                    <a:solidFill>
                      <a:srgbClr val="0C2B8E"/>
                    </a:solidFill>
                  </a:rPr>
                  <a:t> </a:t>
                </a:r>
                <a:r>
                  <a:rPr lang="en-GB" sz="2400" dirty="0">
                    <a:solidFill>
                      <a:srgbClr val="0C2B8E"/>
                    </a:solidFill>
                  </a:rPr>
                  <a:t>:</a:t>
                </a:r>
                <a:endParaRPr lang="en-GB" sz="24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FCE02CF4-3308-4321-A868-21F54398B7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392" y="5996223"/>
                <a:ext cx="4974968" cy="461665"/>
              </a:xfrm>
              <a:prstGeom prst="rect">
                <a:avLst/>
              </a:prstGeom>
              <a:blipFill>
                <a:blip r:embed="rId10"/>
                <a:stretch>
                  <a:fillRect l="-196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AD67CA04-AFAC-44B0-AB3E-5B4818051460}"/>
                  </a:ext>
                </a:extLst>
              </p:cNvPr>
              <p:cNvSpPr/>
              <p:nvPr/>
            </p:nvSpPr>
            <p:spPr>
              <a:xfrm>
                <a:off x="7108360" y="6003948"/>
                <a:ext cx="519082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z="24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3 </m:t>
                              </m:r>
                            </m:sub>
                          </m:sSub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sSub>
                            <m:sSubPr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AD67CA04-AFAC-44B0-AB3E-5B48180514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360" y="6003948"/>
                <a:ext cx="5190821" cy="461665"/>
              </a:xfrm>
              <a:prstGeom prst="rect">
                <a:avLst/>
              </a:prstGeom>
              <a:blipFill>
                <a:blip r:embed="rId16"/>
                <a:stretch>
                  <a:fillRect l="-235"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Conexão reta 51">
            <a:extLst>
              <a:ext uri="{FF2B5EF4-FFF2-40B4-BE49-F238E27FC236}">
                <a16:creationId xmlns:a16="http://schemas.microsoft.com/office/drawing/2014/main" id="{655D1E5A-F383-424F-BF71-A230EE9E3711}"/>
              </a:ext>
            </a:extLst>
          </p:cNvPr>
          <p:cNvCxnSpPr>
            <a:cxnSpLocks/>
          </p:cNvCxnSpPr>
          <p:nvPr/>
        </p:nvCxnSpPr>
        <p:spPr>
          <a:xfrm flipV="1">
            <a:off x="9271271" y="3043973"/>
            <a:ext cx="0" cy="937846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xão reta 52">
            <a:extLst>
              <a:ext uri="{FF2B5EF4-FFF2-40B4-BE49-F238E27FC236}">
                <a16:creationId xmlns:a16="http://schemas.microsoft.com/office/drawing/2014/main" id="{FC24ACD7-5C1A-44C6-A636-678389253430}"/>
              </a:ext>
            </a:extLst>
          </p:cNvPr>
          <p:cNvCxnSpPr>
            <a:cxnSpLocks/>
          </p:cNvCxnSpPr>
          <p:nvPr/>
        </p:nvCxnSpPr>
        <p:spPr>
          <a:xfrm>
            <a:off x="8589658" y="1578025"/>
            <a:ext cx="1129166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xão reta 53">
            <a:extLst>
              <a:ext uri="{FF2B5EF4-FFF2-40B4-BE49-F238E27FC236}">
                <a16:creationId xmlns:a16="http://schemas.microsoft.com/office/drawing/2014/main" id="{CE283F9E-96D4-461D-8F77-F4D934915AB1}"/>
              </a:ext>
            </a:extLst>
          </p:cNvPr>
          <p:cNvCxnSpPr>
            <a:cxnSpLocks/>
          </p:cNvCxnSpPr>
          <p:nvPr/>
        </p:nvCxnSpPr>
        <p:spPr>
          <a:xfrm flipV="1">
            <a:off x="10064243" y="3043973"/>
            <a:ext cx="0" cy="937846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ta 54">
            <a:extLst>
              <a:ext uri="{FF2B5EF4-FFF2-40B4-BE49-F238E27FC236}">
                <a16:creationId xmlns:a16="http://schemas.microsoft.com/office/drawing/2014/main" id="{CEFEF991-C071-4F0E-9593-60730C8125E0}"/>
              </a:ext>
            </a:extLst>
          </p:cNvPr>
          <p:cNvCxnSpPr>
            <a:cxnSpLocks/>
          </p:cNvCxnSpPr>
          <p:nvPr/>
        </p:nvCxnSpPr>
        <p:spPr>
          <a:xfrm flipV="1">
            <a:off x="10800296" y="3020705"/>
            <a:ext cx="0" cy="937846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xão reta 55">
            <a:extLst>
              <a:ext uri="{FF2B5EF4-FFF2-40B4-BE49-F238E27FC236}">
                <a16:creationId xmlns:a16="http://schemas.microsoft.com/office/drawing/2014/main" id="{4B5A41E7-F97C-4075-9DF4-036BCDF367B7}"/>
              </a:ext>
            </a:extLst>
          </p:cNvPr>
          <p:cNvCxnSpPr>
            <a:cxnSpLocks/>
          </p:cNvCxnSpPr>
          <p:nvPr/>
        </p:nvCxnSpPr>
        <p:spPr>
          <a:xfrm flipV="1">
            <a:off x="8589658" y="3043973"/>
            <a:ext cx="0" cy="937846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Imagem 59">
            <a:extLst>
              <a:ext uri="{FF2B5EF4-FFF2-40B4-BE49-F238E27FC236}">
                <a16:creationId xmlns:a16="http://schemas.microsoft.com/office/drawing/2014/main" id="{53BEA00A-5738-4390-B35A-CE29B1AEE56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4" name="Retângulo: Cantos Arredondados 7">
            <a:hlinkClick r:id="rId18" action="ppaction://hlinksldjump"/>
            <a:extLst>
              <a:ext uri="{FF2B5EF4-FFF2-40B4-BE49-F238E27FC236}">
                <a16:creationId xmlns:a16="http://schemas.microsoft.com/office/drawing/2014/main" id="{5AFDC8AD-D3B7-4152-9317-CCE28D390E83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ro-RO" b="1" dirty="0">
                <a:solidFill>
                  <a:schemeClr val="tx1"/>
                </a:solidFill>
              </a:rPr>
              <a:t>Partiționarea </a:t>
            </a:r>
            <a:r>
              <a:rPr lang="ro-RO" b="1" dirty="0" err="1">
                <a:solidFill>
                  <a:schemeClr val="tx1"/>
                </a:solidFill>
              </a:rPr>
              <a:t>matricilor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7" name="Retângulo: Cantos Arredondados 75">
            <a:hlinkClick r:id="rId19" action="ppaction://hlinksldjump"/>
            <a:extLst>
              <a:ext uri="{FF2B5EF4-FFF2-40B4-BE49-F238E27FC236}">
                <a16:creationId xmlns:a16="http://schemas.microsoft.com/office/drawing/2014/main" id="{085DEF84-9EC5-48A1-83B2-8228767D90B4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</a:rPr>
              <a:t>Încearcă!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8" name="Retângulo: Cantos Arredondados 15">
            <a:hlinkClick r:id="rId20" action="ppaction://hlinksldjump"/>
            <a:extLst>
              <a:ext uri="{FF2B5EF4-FFF2-40B4-BE49-F238E27FC236}">
                <a16:creationId xmlns:a16="http://schemas.microsoft.com/office/drawing/2014/main" id="{0F7354C3-625A-42DF-A324-02BF352D031A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ro-RO" b="1" dirty="0">
                <a:solidFill>
                  <a:schemeClr val="tx1"/>
                </a:solidFill>
              </a:rPr>
              <a:t>Înmulțirea în bloc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17">
            <a:hlinkClick r:id="rId21" action="ppaction://hlinksldjump"/>
            <a:extLst>
              <a:ext uri="{FF2B5EF4-FFF2-40B4-BE49-F238E27FC236}">
                <a16:creationId xmlns:a16="http://schemas.microsoft.com/office/drawing/2014/main" id="{ACD62496-5A90-4260-B424-ADD93A135B93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>
                <a:solidFill>
                  <a:schemeClr val="tx1"/>
                </a:solidFill>
              </a:rPr>
              <a:t>Adunarea și înmulțirea în bloc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18">
            <a:hlinkClick r:id="rId22" action="ppaction://hlinksldjump"/>
            <a:extLst>
              <a:ext uri="{FF2B5EF4-FFF2-40B4-BE49-F238E27FC236}">
                <a16:creationId xmlns:a16="http://schemas.microsoft.com/office/drawing/2014/main" id="{055135E1-E000-4CCC-B712-6E872F2BC015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Transpune</a:t>
            </a:r>
            <a:r>
              <a:rPr lang="ro-RO" b="1" dirty="0">
                <a:solidFill>
                  <a:schemeClr val="tx1"/>
                </a:solidFill>
              </a:rPr>
              <a:t>rea în bloc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62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5" grpId="0"/>
      <p:bldP spid="36" grpId="0"/>
      <p:bldP spid="49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09D888D1-4EF6-4BC1-BAF7-298BBD8836CC}"/>
              </a:ext>
            </a:extLst>
          </p:cNvPr>
          <p:cNvSpPr/>
          <p:nvPr/>
        </p:nvSpPr>
        <p:spPr>
          <a:xfrm>
            <a:off x="6793285" y="2502040"/>
            <a:ext cx="5190821" cy="3797960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8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63DA439-67A6-4F33-AFFF-D0CBA8E2BB63}"/>
              </a:ext>
            </a:extLst>
          </p:cNvPr>
          <p:cNvSpPr/>
          <p:nvPr/>
        </p:nvSpPr>
        <p:spPr>
          <a:xfrm>
            <a:off x="2124832" y="3933020"/>
            <a:ext cx="4397621" cy="27539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68921AC-AAA0-4A0E-90F7-65B94DBDC572}"/>
              </a:ext>
            </a:extLst>
          </p:cNvPr>
          <p:cNvSpPr/>
          <p:nvPr/>
        </p:nvSpPr>
        <p:spPr>
          <a:xfrm>
            <a:off x="2257104" y="4127175"/>
            <a:ext cx="116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F25E4F"/>
                </a:solidFill>
              </a:rPr>
              <a:t>Observaţie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7252DCA-25A1-417F-B7B6-6FA1FC840B6C}"/>
                  </a:ext>
                </a:extLst>
              </p:cNvPr>
              <p:cNvSpPr/>
              <p:nvPr/>
            </p:nvSpPr>
            <p:spPr>
              <a:xfrm>
                <a:off x="2231457" y="4564004"/>
                <a:ext cx="408844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o-RO" sz="2400" b="0" dirty="0">
                    <a:solidFill>
                      <a:schemeClr val="tx1"/>
                    </a:solidFill>
                  </a:rPr>
                  <a:t>Regulile de</a:t>
                </a:r>
                <a:r>
                  <a:rPr lang="en-GB" sz="2400" b="0" dirty="0">
                    <a:solidFill>
                      <a:schemeClr val="tx1"/>
                    </a:solidFill>
                  </a:rPr>
                  <a:t> „</a:t>
                </a:r>
                <a:r>
                  <a:rPr lang="ro-RO" sz="2400" b="0" dirty="0">
                    <a:solidFill>
                      <a:schemeClr val="tx1"/>
                    </a:solidFill>
                  </a:rPr>
                  <a:t>i</a:t>
                </a:r>
                <a:r>
                  <a:rPr lang="en-GB" sz="2400" b="0" dirty="0" err="1">
                    <a:solidFill>
                      <a:schemeClr val="tx1"/>
                    </a:solidFill>
                  </a:rPr>
                  <a:t>nserare</a:t>
                </a:r>
                <a:r>
                  <a:rPr lang="en-GB" sz="2400" b="0" dirty="0">
                    <a:solidFill>
                      <a:schemeClr val="tx1"/>
                    </a:solidFill>
                  </a:rPr>
                  <a:t>" </a:t>
                </a:r>
                <a:r>
                  <a:rPr lang="en-GB" sz="2400" b="0" dirty="0" err="1">
                    <a:solidFill>
                      <a:schemeClr val="tx1"/>
                    </a:solidFill>
                  </a:rPr>
                  <a:t>trebuie</a:t>
                </a:r>
                <a:r>
                  <a:rPr lang="ro-RO" sz="2400" b="0" dirty="0">
                    <a:solidFill>
                      <a:schemeClr val="tx1"/>
                    </a:solidFill>
                  </a:rPr>
                  <a:t> să fie </a:t>
                </a:r>
                <a:r>
                  <a:rPr lang="ro-RO" sz="2400" b="1" dirty="0" err="1">
                    <a:solidFill>
                      <a:schemeClr val="tx1"/>
                    </a:solidFill>
                  </a:rPr>
                  <a:t>co</a:t>
                </a:r>
                <a:r>
                  <a:rPr lang="en-GB" sz="2400" b="1" dirty="0" err="1">
                    <a:solidFill>
                      <a:schemeClr val="tx1"/>
                    </a:solidFill>
                  </a:rPr>
                  <a:t>mplet</a:t>
                </a:r>
                <a:r>
                  <a:rPr lang="ro-RO" sz="2400" b="1" dirty="0">
                    <a:solidFill>
                      <a:schemeClr val="tx1"/>
                    </a:solidFill>
                  </a:rPr>
                  <a:t>e</a:t>
                </a:r>
                <a:r>
                  <a:rPr lang="ro-RO" sz="2400" dirty="0">
                    <a:solidFill>
                      <a:schemeClr val="tx1"/>
                    </a:solidFill>
                  </a:rPr>
                  <a:t>,</a:t>
                </a:r>
                <a:r>
                  <a:rPr lang="en-GB" sz="2400" b="0" dirty="0">
                    <a:solidFill>
                      <a:schemeClr val="tx1"/>
                    </a:solidFill>
                  </a:rPr>
                  <a:t> în sensul că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scris</a:t>
                </a:r>
                <a:r>
                  <a:rPr lang="ro-RO" sz="2400" dirty="0">
                    <a:solidFill>
                      <a:schemeClr val="tx1"/>
                    </a:solidFill>
                  </a:rPr>
                  <a:t>ă</a:t>
                </a:r>
                <a:r>
                  <a:rPr lang="en-GB" sz="2400" dirty="0">
                    <a:solidFill>
                      <a:schemeClr val="tx1"/>
                    </a:solidFill>
                  </a:rPr>
                  <a:t> ca </a:t>
                </a:r>
                <a:r>
                  <a:rPr lang="en-GB" sz="2400" b="1" dirty="0">
                    <a:solidFill>
                      <a:schemeClr val="tx1"/>
                    </a:solidFill>
                  </a:rPr>
                  <a:t>bloc este încă o matrice</a:t>
                </a:r>
                <a:r>
                  <a:rPr lang="en-GB" sz="2400" dirty="0">
                    <a:solidFill>
                      <a:schemeClr val="tx1"/>
                    </a:solidFill>
                  </a:rPr>
                  <a:t> cu propriile rânduri și coloane!</a:t>
                </a:r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7252DCA-25A1-417F-B7B6-6FA1FC840B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457" y="4564004"/>
                <a:ext cx="4088441" cy="1938992"/>
              </a:xfrm>
              <a:prstGeom prst="rect">
                <a:avLst/>
              </a:prstGeom>
              <a:blipFill>
                <a:blip r:embed="rId6"/>
                <a:stretch>
                  <a:fillRect l="-2235" t="-2516" r="-2385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455D925D-B32B-43B0-A556-1006A546C33A}"/>
                  </a:ext>
                </a:extLst>
              </p:cNvPr>
              <p:cNvSpPr/>
              <p:nvPr/>
            </p:nvSpPr>
            <p:spPr>
              <a:xfrm>
                <a:off x="7137281" y="2967770"/>
                <a:ext cx="4784806" cy="1068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t-PT" sz="2400" b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PT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PT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455D925D-B32B-43B0-A556-1006A546C3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281" y="2967770"/>
                <a:ext cx="4784806" cy="106804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C4D50778-CF77-4674-A38F-BB1357B43549}"/>
              </a:ext>
            </a:extLst>
          </p:cNvPr>
          <p:cNvCxnSpPr>
            <a:cxnSpLocks/>
          </p:cNvCxnSpPr>
          <p:nvPr/>
        </p:nvCxnSpPr>
        <p:spPr>
          <a:xfrm>
            <a:off x="7928141" y="3699752"/>
            <a:ext cx="210847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xão reta 39">
            <a:extLst>
              <a:ext uri="{FF2B5EF4-FFF2-40B4-BE49-F238E27FC236}">
                <a16:creationId xmlns:a16="http://schemas.microsoft.com/office/drawing/2014/main" id="{2CB68EDC-D2A3-415A-B647-199C4ABF5055}"/>
              </a:ext>
            </a:extLst>
          </p:cNvPr>
          <p:cNvCxnSpPr>
            <a:cxnSpLocks/>
          </p:cNvCxnSpPr>
          <p:nvPr/>
        </p:nvCxnSpPr>
        <p:spPr>
          <a:xfrm flipV="1">
            <a:off x="10036620" y="3043973"/>
            <a:ext cx="0" cy="937846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A70A6791-9CF2-43FF-93AD-52C347DD96AB}"/>
                  </a:ext>
                </a:extLst>
              </p:cNvPr>
              <p:cNvSpPr/>
              <p:nvPr/>
            </p:nvSpPr>
            <p:spPr>
              <a:xfrm>
                <a:off x="7839495" y="4637598"/>
                <a:ext cx="3380378" cy="997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32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t-PT" sz="3200" b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32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32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3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32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32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PT" sz="32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3200" i="1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3200" i="1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PT" sz="32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pt-PT" sz="3200" i="1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sSub>
                                <m:sSubPr>
                                  <m:ctrlPr>
                                    <a:rPr lang="pt-PT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3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pt-PT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??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GB" sz="3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A70A6791-9CF2-43FF-93AD-52C347DD9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495" y="4637598"/>
                <a:ext cx="3380378" cy="99790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reeform 18">
            <a:extLst>
              <a:ext uri="{FF2B5EF4-FFF2-40B4-BE49-F238E27FC236}">
                <a16:creationId xmlns:a16="http://schemas.microsoft.com/office/drawing/2014/main" id="{301E1BA3-11E8-4641-9E82-DD973329987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712078" y="4348799"/>
            <a:ext cx="1625922" cy="1629756"/>
          </a:xfrm>
          <a:custGeom>
            <a:avLst/>
            <a:gdLst>
              <a:gd name="T0" fmla="*/ 112 w 168"/>
              <a:gd name="T1" fmla="*/ 84 h 168"/>
              <a:gd name="T2" fmla="*/ 160 w 168"/>
              <a:gd name="T3" fmla="*/ 36 h 168"/>
              <a:gd name="T4" fmla="*/ 160 w 168"/>
              <a:gd name="T5" fmla="*/ 8 h 168"/>
              <a:gd name="T6" fmla="*/ 132 w 168"/>
              <a:gd name="T7" fmla="*/ 8 h 168"/>
              <a:gd name="T8" fmla="*/ 84 w 168"/>
              <a:gd name="T9" fmla="*/ 56 h 168"/>
              <a:gd name="T10" fmla="*/ 36 w 168"/>
              <a:gd name="T11" fmla="*/ 8 h 168"/>
              <a:gd name="T12" fmla="*/ 8 w 168"/>
              <a:gd name="T13" fmla="*/ 8 h 168"/>
              <a:gd name="T14" fmla="*/ 8 w 168"/>
              <a:gd name="T15" fmla="*/ 36 h 168"/>
              <a:gd name="T16" fmla="*/ 56 w 168"/>
              <a:gd name="T17" fmla="*/ 84 h 168"/>
              <a:gd name="T18" fmla="*/ 8 w 168"/>
              <a:gd name="T19" fmla="*/ 132 h 168"/>
              <a:gd name="T20" fmla="*/ 8 w 168"/>
              <a:gd name="T21" fmla="*/ 160 h 168"/>
              <a:gd name="T22" fmla="*/ 36 w 168"/>
              <a:gd name="T23" fmla="*/ 160 h 168"/>
              <a:gd name="T24" fmla="*/ 84 w 168"/>
              <a:gd name="T25" fmla="*/ 112 h 168"/>
              <a:gd name="T26" fmla="*/ 132 w 168"/>
              <a:gd name="T27" fmla="*/ 160 h 168"/>
              <a:gd name="T28" fmla="*/ 160 w 168"/>
              <a:gd name="T29" fmla="*/ 160 h 168"/>
              <a:gd name="T30" fmla="*/ 160 w 168"/>
              <a:gd name="T31" fmla="*/ 132 h 168"/>
              <a:gd name="T32" fmla="*/ 112 w 168"/>
              <a:gd name="T33" fmla="*/ 84 h 168"/>
              <a:gd name="T34" fmla="*/ 151 w 168"/>
              <a:gd name="T35" fmla="*/ 151 h 168"/>
              <a:gd name="T36" fmla="*/ 140 w 168"/>
              <a:gd name="T37" fmla="*/ 151 h 168"/>
              <a:gd name="T38" fmla="*/ 84 w 168"/>
              <a:gd name="T39" fmla="*/ 95 h 168"/>
              <a:gd name="T40" fmla="*/ 28 w 168"/>
              <a:gd name="T41" fmla="*/ 151 h 168"/>
              <a:gd name="T42" fmla="*/ 17 w 168"/>
              <a:gd name="T43" fmla="*/ 151 h 168"/>
              <a:gd name="T44" fmla="*/ 17 w 168"/>
              <a:gd name="T45" fmla="*/ 140 h 168"/>
              <a:gd name="T46" fmla="*/ 73 w 168"/>
              <a:gd name="T47" fmla="*/ 84 h 168"/>
              <a:gd name="T48" fmla="*/ 17 w 168"/>
              <a:gd name="T49" fmla="*/ 28 h 168"/>
              <a:gd name="T50" fmla="*/ 17 w 168"/>
              <a:gd name="T51" fmla="*/ 16 h 168"/>
              <a:gd name="T52" fmla="*/ 28 w 168"/>
              <a:gd name="T53" fmla="*/ 16 h 168"/>
              <a:gd name="T54" fmla="*/ 84 w 168"/>
              <a:gd name="T55" fmla="*/ 73 h 168"/>
              <a:gd name="T56" fmla="*/ 140 w 168"/>
              <a:gd name="T57" fmla="*/ 17 h 168"/>
              <a:gd name="T58" fmla="*/ 151 w 168"/>
              <a:gd name="T59" fmla="*/ 17 h 168"/>
              <a:gd name="T60" fmla="*/ 151 w 168"/>
              <a:gd name="T61" fmla="*/ 28 h 168"/>
              <a:gd name="T62" fmla="*/ 95 w 168"/>
              <a:gd name="T63" fmla="*/ 84 h 168"/>
              <a:gd name="T64" fmla="*/ 151 w 168"/>
              <a:gd name="T65" fmla="*/ 140 h 168"/>
              <a:gd name="T66" fmla="*/ 151 w 168"/>
              <a:gd name="T6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8" h="168">
                <a:moveTo>
                  <a:pt x="112" y="84"/>
                </a:moveTo>
                <a:cubicBezTo>
                  <a:pt x="160" y="36"/>
                  <a:pt x="160" y="36"/>
                  <a:pt x="160" y="36"/>
                </a:cubicBezTo>
                <a:cubicBezTo>
                  <a:pt x="168" y="29"/>
                  <a:pt x="168" y="16"/>
                  <a:pt x="160" y="8"/>
                </a:cubicBezTo>
                <a:cubicBezTo>
                  <a:pt x="152" y="0"/>
                  <a:pt x="139" y="0"/>
                  <a:pt x="132" y="8"/>
                </a:cubicBezTo>
                <a:cubicBezTo>
                  <a:pt x="84" y="56"/>
                  <a:pt x="84" y="56"/>
                  <a:pt x="84" y="56"/>
                </a:cubicBezTo>
                <a:cubicBezTo>
                  <a:pt x="36" y="8"/>
                  <a:pt x="36" y="8"/>
                  <a:pt x="36" y="8"/>
                </a:cubicBezTo>
                <a:cubicBezTo>
                  <a:pt x="29" y="0"/>
                  <a:pt x="16" y="0"/>
                  <a:pt x="8" y="8"/>
                </a:cubicBezTo>
                <a:cubicBezTo>
                  <a:pt x="0" y="16"/>
                  <a:pt x="0" y="28"/>
                  <a:pt x="8" y="36"/>
                </a:cubicBezTo>
                <a:cubicBezTo>
                  <a:pt x="56" y="84"/>
                  <a:pt x="56" y="84"/>
                  <a:pt x="56" y="84"/>
                </a:cubicBezTo>
                <a:cubicBezTo>
                  <a:pt x="8" y="132"/>
                  <a:pt x="8" y="132"/>
                  <a:pt x="8" y="132"/>
                </a:cubicBezTo>
                <a:cubicBezTo>
                  <a:pt x="0" y="139"/>
                  <a:pt x="0" y="152"/>
                  <a:pt x="8" y="160"/>
                </a:cubicBezTo>
                <a:cubicBezTo>
                  <a:pt x="16" y="168"/>
                  <a:pt x="29" y="168"/>
                  <a:pt x="36" y="160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9" y="168"/>
                  <a:pt x="152" y="168"/>
                  <a:pt x="160" y="160"/>
                </a:cubicBezTo>
                <a:cubicBezTo>
                  <a:pt x="168" y="152"/>
                  <a:pt x="168" y="139"/>
                  <a:pt x="160" y="132"/>
                </a:cubicBezTo>
                <a:lnTo>
                  <a:pt x="112" y="84"/>
                </a:lnTo>
                <a:close/>
                <a:moveTo>
                  <a:pt x="151" y="151"/>
                </a:moveTo>
                <a:cubicBezTo>
                  <a:pt x="148" y="154"/>
                  <a:pt x="143" y="154"/>
                  <a:pt x="140" y="151"/>
                </a:cubicBezTo>
                <a:cubicBezTo>
                  <a:pt x="84" y="95"/>
                  <a:pt x="84" y="95"/>
                  <a:pt x="84" y="95"/>
                </a:cubicBezTo>
                <a:cubicBezTo>
                  <a:pt x="28" y="151"/>
                  <a:pt x="28" y="151"/>
                  <a:pt x="28" y="151"/>
                </a:cubicBezTo>
                <a:cubicBezTo>
                  <a:pt x="25" y="154"/>
                  <a:pt x="20" y="154"/>
                  <a:pt x="17" y="151"/>
                </a:cubicBezTo>
                <a:cubicBezTo>
                  <a:pt x="14" y="148"/>
                  <a:pt x="14" y="143"/>
                  <a:pt x="17" y="140"/>
                </a:cubicBezTo>
                <a:cubicBezTo>
                  <a:pt x="73" y="84"/>
                  <a:pt x="73" y="84"/>
                  <a:pt x="73" y="84"/>
                </a:cubicBezTo>
                <a:cubicBezTo>
                  <a:pt x="17" y="28"/>
                  <a:pt x="17" y="28"/>
                  <a:pt x="17" y="28"/>
                </a:cubicBezTo>
                <a:cubicBezTo>
                  <a:pt x="13" y="25"/>
                  <a:pt x="13" y="20"/>
                  <a:pt x="17" y="16"/>
                </a:cubicBezTo>
                <a:cubicBezTo>
                  <a:pt x="20" y="13"/>
                  <a:pt x="25" y="13"/>
                  <a:pt x="28" y="16"/>
                </a:cubicBezTo>
                <a:cubicBezTo>
                  <a:pt x="84" y="73"/>
                  <a:pt x="84" y="73"/>
                  <a:pt x="84" y="73"/>
                </a:cubicBezTo>
                <a:cubicBezTo>
                  <a:pt x="140" y="17"/>
                  <a:pt x="140" y="17"/>
                  <a:pt x="140" y="17"/>
                </a:cubicBezTo>
                <a:cubicBezTo>
                  <a:pt x="143" y="13"/>
                  <a:pt x="148" y="13"/>
                  <a:pt x="151" y="17"/>
                </a:cubicBezTo>
                <a:cubicBezTo>
                  <a:pt x="155" y="20"/>
                  <a:pt x="155" y="25"/>
                  <a:pt x="151" y="28"/>
                </a:cubicBezTo>
                <a:cubicBezTo>
                  <a:pt x="95" y="84"/>
                  <a:pt x="95" y="84"/>
                  <a:pt x="95" y="84"/>
                </a:cubicBezTo>
                <a:cubicBezTo>
                  <a:pt x="151" y="140"/>
                  <a:pt x="151" y="140"/>
                  <a:pt x="151" y="140"/>
                </a:cubicBezTo>
                <a:cubicBezTo>
                  <a:pt x="155" y="143"/>
                  <a:pt x="155" y="148"/>
                  <a:pt x="151" y="151"/>
                </a:cubicBezTo>
                <a:close/>
              </a:path>
            </a:pathLst>
          </a:custGeom>
          <a:solidFill>
            <a:srgbClr val="DB5A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0470929C-89F4-4AFE-B32E-22C0833D853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44" name="Conexão reta 43">
            <a:extLst>
              <a:ext uri="{FF2B5EF4-FFF2-40B4-BE49-F238E27FC236}">
                <a16:creationId xmlns:a16="http://schemas.microsoft.com/office/drawing/2014/main" id="{573D2093-0FDE-4933-9713-657A63129CEC}"/>
              </a:ext>
            </a:extLst>
          </p:cNvPr>
          <p:cNvCxnSpPr>
            <a:cxnSpLocks/>
          </p:cNvCxnSpPr>
          <p:nvPr/>
        </p:nvCxnSpPr>
        <p:spPr>
          <a:xfrm>
            <a:off x="7928141" y="3699752"/>
            <a:ext cx="3526970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0CE59750-85B5-4BD8-A1FA-77867E4C72F1}"/>
              </a:ext>
            </a:extLst>
          </p:cNvPr>
          <p:cNvSpPr/>
          <p:nvPr/>
        </p:nvSpPr>
        <p:spPr>
          <a:xfrm>
            <a:off x="2029125" y="365559"/>
            <a:ext cx="9954991" cy="2001092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A7217ADE-50E3-496F-BF8F-20F16867B30E}"/>
              </a:ext>
            </a:extLst>
          </p:cNvPr>
          <p:cNvSpPr/>
          <p:nvPr/>
        </p:nvSpPr>
        <p:spPr>
          <a:xfrm>
            <a:off x="2158189" y="493881"/>
            <a:ext cx="9675848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>
                <a:solidFill>
                  <a:sysClr val="windowText" lastClr="000000"/>
                </a:solidFill>
              </a:rPr>
              <a:t>O </a:t>
            </a:r>
            <a:r>
              <a:rPr lang="en-GB" sz="2400" dirty="0" err="1">
                <a:solidFill>
                  <a:sysClr val="windowText" lastClr="000000"/>
                </a:solidFill>
              </a:rPr>
              <a:t>matrice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poate</a:t>
            </a:r>
            <a:r>
              <a:rPr lang="en-GB" sz="2400" dirty="0">
                <a:solidFill>
                  <a:sysClr val="windowText" lastClr="000000"/>
                </a:solidFill>
              </a:rPr>
              <a:t> fi </a:t>
            </a:r>
            <a:r>
              <a:rPr lang="en-GB" sz="2400" dirty="0" err="1">
                <a:solidFill>
                  <a:sysClr val="windowText" lastClr="000000"/>
                </a:solidFill>
              </a:rPr>
              <a:t>subdivizată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sau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ro-RO" sz="2400" b="1" dirty="0">
                <a:solidFill>
                  <a:sysClr val="windowText" lastClr="000000"/>
                </a:solidFill>
              </a:rPr>
              <a:t>p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artiționat</a:t>
            </a:r>
            <a:r>
              <a:rPr lang="ro-RO" sz="2400" b="1" dirty="0">
                <a:solidFill>
                  <a:sysClr val="windowText" lastClr="000000"/>
                </a:solidFill>
              </a:rPr>
              <a:t>ă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în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matrici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mai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mici</a:t>
            </a:r>
            <a:r>
              <a:rPr lang="en-GB" sz="2400" dirty="0">
                <a:solidFill>
                  <a:sysClr val="windowText" lastClr="000000"/>
                </a:solidFill>
              </a:rPr>
              <a:t> – </a:t>
            </a:r>
            <a:r>
              <a:rPr lang="ro-RO" sz="2400" b="1" dirty="0">
                <a:solidFill>
                  <a:sysClr val="windowText" lastClr="000000"/>
                </a:solidFill>
              </a:rPr>
              <a:t>b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locuri</a:t>
            </a:r>
            <a:r>
              <a:rPr lang="en-GB" sz="2400" dirty="0">
                <a:solidFill>
                  <a:sysClr val="windowText" lastClr="000000"/>
                </a:solidFill>
              </a:rPr>
              <a:t> (</a:t>
            </a:r>
            <a:r>
              <a:rPr lang="en-GB" sz="2400" dirty="0" err="1">
                <a:solidFill>
                  <a:sysClr val="windowText" lastClr="000000"/>
                </a:solidFill>
              </a:rPr>
              <a:t>submatric</a:t>
            </a:r>
            <a:r>
              <a:rPr lang="ro-RO" sz="2400" dirty="0">
                <a:solidFill>
                  <a:sysClr val="windowText" lastClr="000000"/>
                </a:solidFill>
              </a:rPr>
              <a:t>i</a:t>
            </a:r>
            <a:r>
              <a:rPr lang="en-GB" sz="2400" dirty="0">
                <a:solidFill>
                  <a:sysClr val="windowText" lastClr="000000"/>
                </a:solidFill>
              </a:rPr>
              <a:t>) – </a:t>
            </a:r>
            <a:r>
              <a:rPr lang="en-GB" sz="2400" dirty="0" err="1">
                <a:solidFill>
                  <a:sysClr val="windowText" lastClr="000000"/>
                </a:solidFill>
              </a:rPr>
              <a:t>prin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inserarea</a:t>
            </a:r>
            <a:r>
              <a:rPr lang="en-GB" sz="2400" dirty="0">
                <a:solidFill>
                  <a:sysClr val="windowText" lastClr="000000"/>
                </a:solidFill>
              </a:rPr>
              <a:t> de reguli </a:t>
            </a:r>
            <a:r>
              <a:rPr lang="en-GB" sz="2400" dirty="0" err="1">
                <a:solidFill>
                  <a:sysClr val="windowText" lastClr="000000"/>
                </a:solidFill>
              </a:rPr>
              <a:t>orizontale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și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verticale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între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rândurile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și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coloanele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selectate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B05E5E6-E89B-4268-B23E-C83BA1D6F33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731" y="2420402"/>
            <a:ext cx="1472086" cy="151274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A2048C0-F341-4AA6-899E-36536280F31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136" y="2273900"/>
            <a:ext cx="2062777" cy="1681327"/>
          </a:xfrm>
          <a:prstGeom prst="rect">
            <a:avLst/>
          </a:prstGeom>
        </p:spPr>
      </p:pic>
      <p:sp>
        <p:nvSpPr>
          <p:cNvPr id="28" name="Retângulo: Cantos Arredondados 7">
            <a:hlinkClick r:id="rId17" action="ppaction://hlinksldjump"/>
            <a:extLst>
              <a:ext uri="{FF2B5EF4-FFF2-40B4-BE49-F238E27FC236}">
                <a16:creationId xmlns:a16="http://schemas.microsoft.com/office/drawing/2014/main" id="{32A60AEC-145D-41DB-B2DD-85E53C0A3A07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ro-RO" b="1" dirty="0">
                <a:solidFill>
                  <a:schemeClr val="tx1"/>
                </a:solidFill>
              </a:rPr>
              <a:t>Partiționarea </a:t>
            </a:r>
            <a:r>
              <a:rPr lang="ro-RO" b="1" dirty="0" err="1">
                <a:solidFill>
                  <a:schemeClr val="tx1"/>
                </a:solidFill>
              </a:rPr>
              <a:t>matricilor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75">
            <a:hlinkClick r:id="rId18" action="ppaction://hlinksldjump"/>
            <a:extLst>
              <a:ext uri="{FF2B5EF4-FFF2-40B4-BE49-F238E27FC236}">
                <a16:creationId xmlns:a16="http://schemas.microsoft.com/office/drawing/2014/main" id="{D6CEEF7B-4A57-4F30-B7C9-A2D26894F493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</a:rPr>
              <a:t>Încearcă!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15">
            <a:hlinkClick r:id="rId19" action="ppaction://hlinksldjump"/>
            <a:extLst>
              <a:ext uri="{FF2B5EF4-FFF2-40B4-BE49-F238E27FC236}">
                <a16:creationId xmlns:a16="http://schemas.microsoft.com/office/drawing/2014/main" id="{64B351EC-FA10-41F9-B148-0927B0D7963E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ro-RO" b="1" dirty="0">
                <a:solidFill>
                  <a:schemeClr val="tx1"/>
                </a:solidFill>
              </a:rPr>
              <a:t>Înmulțirea în bloc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etângulo: Cantos Arredondados 17">
            <a:hlinkClick r:id="rId20" action="ppaction://hlinksldjump"/>
            <a:extLst>
              <a:ext uri="{FF2B5EF4-FFF2-40B4-BE49-F238E27FC236}">
                <a16:creationId xmlns:a16="http://schemas.microsoft.com/office/drawing/2014/main" id="{38FA10FD-5E54-4238-B6DC-32A030199D10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>
                <a:solidFill>
                  <a:schemeClr val="tx1"/>
                </a:solidFill>
              </a:rPr>
              <a:t>Adunarea și înmulțirea în bloc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2" name="Retângulo: Cantos Arredondados 18">
            <a:hlinkClick r:id="rId21" action="ppaction://hlinksldjump"/>
            <a:extLst>
              <a:ext uri="{FF2B5EF4-FFF2-40B4-BE49-F238E27FC236}">
                <a16:creationId xmlns:a16="http://schemas.microsoft.com/office/drawing/2014/main" id="{871BBCBA-550D-434D-8D20-730118012C0C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Transpune</a:t>
            </a:r>
            <a:r>
              <a:rPr lang="ro-RO" b="1" dirty="0">
                <a:solidFill>
                  <a:schemeClr val="tx1"/>
                </a:solidFill>
              </a:rPr>
              <a:t>rea în bloc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1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41" grpId="0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8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E63DA439-67A6-4F33-AFFF-D0CBA8E2BB63}"/>
              </a:ext>
            </a:extLst>
          </p:cNvPr>
          <p:cNvSpPr/>
          <p:nvPr/>
        </p:nvSpPr>
        <p:spPr>
          <a:xfrm>
            <a:off x="2066472" y="3472886"/>
            <a:ext cx="9859281" cy="3002701"/>
          </a:xfrm>
          <a:prstGeom prst="roundRect">
            <a:avLst>
              <a:gd name="adj" fmla="val 6518"/>
            </a:avLst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68921AC-AAA0-4A0E-90F7-65B94DBDC572}"/>
              </a:ext>
            </a:extLst>
          </p:cNvPr>
          <p:cNvSpPr/>
          <p:nvPr/>
        </p:nvSpPr>
        <p:spPr>
          <a:xfrm>
            <a:off x="6342745" y="3643060"/>
            <a:ext cx="1265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o-RO" sz="2000" b="1" u="sng" dirty="0">
                <a:solidFill>
                  <a:srgbClr val="F25E4F"/>
                </a:solidFill>
              </a:rPr>
              <a:t>De reținut</a:t>
            </a:r>
            <a:endParaRPr lang="en-GB" sz="2000" b="1" u="sng" dirty="0">
              <a:solidFill>
                <a:srgbClr val="F25E4F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7252DCA-25A1-417F-B7B6-6FA1FC840B6C}"/>
              </a:ext>
            </a:extLst>
          </p:cNvPr>
          <p:cNvSpPr/>
          <p:nvPr/>
        </p:nvSpPr>
        <p:spPr>
          <a:xfrm>
            <a:off x="2187159" y="4098668"/>
            <a:ext cx="96025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SzPct val="150000"/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chemeClr val="bg1">
                    <a:lumMod val="95000"/>
                  </a:schemeClr>
                </a:solidFill>
              </a:rPr>
              <a:t>O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bg1">
                    <a:lumMod val="95000"/>
                  </a:schemeClr>
                </a:solidFill>
              </a:rPr>
              <a:t>matrice</a:t>
            </a:r>
            <a:r>
              <a:rPr lang="en-GB" sz="2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bg1">
                    <a:lumMod val="95000"/>
                  </a:schemeClr>
                </a:solidFill>
              </a:rPr>
              <a:t>partiționat</a:t>
            </a:r>
            <a:r>
              <a:rPr lang="ro-RO" sz="2000" b="1" dirty="0">
                <a:solidFill>
                  <a:schemeClr val="bg1">
                    <a:lumMod val="95000"/>
                  </a:schemeClr>
                </a:solidFill>
              </a:rPr>
              <a:t>ă</a:t>
            </a:r>
            <a:r>
              <a:rPr lang="en-GB" sz="2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poate fi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gândit</a:t>
            </a:r>
            <a:r>
              <a:rPr lang="ro-RO" sz="2000" dirty="0">
                <a:solidFill>
                  <a:schemeClr val="bg1">
                    <a:lumMod val="95000"/>
                  </a:schemeClr>
                </a:solidFill>
              </a:rPr>
              <a:t>ă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ca </a:t>
            </a:r>
            <a:r>
              <a:rPr lang="ro-RO" sz="2000" dirty="0">
                <a:solidFill>
                  <a:schemeClr val="bg1">
                    <a:lumMod val="95000"/>
                  </a:schemeClr>
                </a:solidFill>
              </a:rPr>
              <a:t>având ca elemente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matrici</a:t>
            </a:r>
            <a:r>
              <a:rPr lang="ro-RO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"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mai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mici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" ;</a:t>
            </a: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0470929C-89F4-4AFE-B32E-22C0833D85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0CE59750-85B5-4BD8-A1FA-77867E4C72F1}"/>
              </a:ext>
            </a:extLst>
          </p:cNvPr>
          <p:cNvSpPr/>
          <p:nvPr/>
        </p:nvSpPr>
        <p:spPr>
          <a:xfrm>
            <a:off x="2029125" y="365559"/>
            <a:ext cx="9954991" cy="2001092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A7217ADE-50E3-496F-BF8F-20F16867B30E}"/>
              </a:ext>
            </a:extLst>
          </p:cNvPr>
          <p:cNvSpPr/>
          <p:nvPr/>
        </p:nvSpPr>
        <p:spPr>
          <a:xfrm>
            <a:off x="2158189" y="493881"/>
            <a:ext cx="9675848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>
                <a:solidFill>
                  <a:sysClr val="windowText" lastClr="000000"/>
                </a:solidFill>
              </a:rPr>
              <a:t>O </a:t>
            </a:r>
            <a:r>
              <a:rPr lang="en-GB" sz="2400" dirty="0" err="1">
                <a:solidFill>
                  <a:sysClr val="windowText" lastClr="000000"/>
                </a:solidFill>
              </a:rPr>
              <a:t>matrice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poate</a:t>
            </a:r>
            <a:r>
              <a:rPr lang="en-GB" sz="2400" dirty="0">
                <a:solidFill>
                  <a:sysClr val="windowText" lastClr="000000"/>
                </a:solidFill>
              </a:rPr>
              <a:t> fi </a:t>
            </a:r>
            <a:r>
              <a:rPr lang="en-GB" sz="2400" dirty="0" err="1">
                <a:solidFill>
                  <a:sysClr val="windowText" lastClr="000000"/>
                </a:solidFill>
              </a:rPr>
              <a:t>subdivizată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sau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ro-RO" sz="2400" b="1" dirty="0">
                <a:solidFill>
                  <a:sysClr val="windowText" lastClr="000000"/>
                </a:solidFill>
              </a:rPr>
              <a:t>p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artiționat</a:t>
            </a:r>
            <a:r>
              <a:rPr lang="ro-RO" sz="2400" b="1" dirty="0">
                <a:solidFill>
                  <a:sysClr val="windowText" lastClr="000000"/>
                </a:solidFill>
              </a:rPr>
              <a:t>ă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în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matrici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mai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mici</a:t>
            </a:r>
            <a:r>
              <a:rPr lang="en-GB" sz="2400" dirty="0">
                <a:solidFill>
                  <a:sysClr val="windowText" lastClr="000000"/>
                </a:solidFill>
              </a:rPr>
              <a:t> – </a:t>
            </a:r>
            <a:r>
              <a:rPr lang="ro-RO" sz="2400" b="1" dirty="0">
                <a:solidFill>
                  <a:sysClr val="windowText" lastClr="000000"/>
                </a:solidFill>
              </a:rPr>
              <a:t>b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locuri</a:t>
            </a:r>
            <a:r>
              <a:rPr lang="en-GB" sz="2400" dirty="0">
                <a:solidFill>
                  <a:sysClr val="windowText" lastClr="000000"/>
                </a:solidFill>
              </a:rPr>
              <a:t> (</a:t>
            </a:r>
            <a:r>
              <a:rPr lang="en-GB" sz="2400" dirty="0" err="1">
                <a:solidFill>
                  <a:sysClr val="windowText" lastClr="000000"/>
                </a:solidFill>
              </a:rPr>
              <a:t>submatric</a:t>
            </a:r>
            <a:r>
              <a:rPr lang="ro-RO" sz="2400" dirty="0">
                <a:solidFill>
                  <a:sysClr val="windowText" lastClr="000000"/>
                </a:solidFill>
              </a:rPr>
              <a:t>i</a:t>
            </a:r>
            <a:r>
              <a:rPr lang="en-GB" sz="2400" dirty="0">
                <a:solidFill>
                  <a:sysClr val="windowText" lastClr="000000"/>
                </a:solidFill>
              </a:rPr>
              <a:t>) – </a:t>
            </a:r>
            <a:r>
              <a:rPr lang="en-GB" sz="2400" dirty="0" err="1">
                <a:solidFill>
                  <a:sysClr val="windowText" lastClr="000000"/>
                </a:solidFill>
              </a:rPr>
              <a:t>prin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inserarea</a:t>
            </a:r>
            <a:r>
              <a:rPr lang="en-GB" sz="2400" dirty="0">
                <a:solidFill>
                  <a:sysClr val="windowText" lastClr="000000"/>
                </a:solidFill>
              </a:rPr>
              <a:t> de reguli </a:t>
            </a:r>
            <a:r>
              <a:rPr lang="en-GB" sz="2400" dirty="0" err="1">
                <a:solidFill>
                  <a:sysClr val="windowText" lastClr="000000"/>
                </a:solidFill>
              </a:rPr>
              <a:t>orizontale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și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verticale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între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rândurile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și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coloanele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selectate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BD4FFAF-A6D3-46EA-B5E3-12E7DF01B50A}"/>
              </a:ext>
            </a:extLst>
          </p:cNvPr>
          <p:cNvSpPr/>
          <p:nvPr/>
        </p:nvSpPr>
        <p:spPr>
          <a:xfrm>
            <a:off x="2187159" y="4582174"/>
            <a:ext cx="95764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Obiectivul principal </a:t>
            </a:r>
            <a:r>
              <a:rPr lang="ro-RO" sz="2000" dirty="0">
                <a:solidFill>
                  <a:schemeClr val="bg1">
                    <a:lumMod val="95000"/>
                  </a:schemeClr>
                </a:solidFill>
              </a:rPr>
              <a:t>în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utiliza</a:t>
            </a:r>
            <a:r>
              <a:rPr lang="ro-RO" sz="2000" dirty="0">
                <a:solidFill>
                  <a:schemeClr val="bg1">
                    <a:lumMod val="95000"/>
                  </a:schemeClr>
                </a:solidFill>
              </a:rPr>
              <a:t>rea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matrici partiționate este de a </a:t>
            </a:r>
            <a:r>
              <a:rPr lang="en-GB" sz="2000" b="1" dirty="0" err="1">
                <a:solidFill>
                  <a:schemeClr val="bg1">
                    <a:lumMod val="95000"/>
                  </a:schemeClr>
                </a:solidFill>
              </a:rPr>
              <a:t>simplifica</a:t>
            </a:r>
            <a:r>
              <a:rPr lang="en-GB" sz="2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bg1">
                    <a:lumMod val="95000"/>
                  </a:schemeClr>
                </a:solidFill>
              </a:rPr>
              <a:t>calcul</a:t>
            </a:r>
            <a:r>
              <a:rPr lang="ro-RO" sz="2000" b="1" dirty="0">
                <a:solidFill>
                  <a:schemeClr val="bg1">
                    <a:lumMod val="95000"/>
                  </a:schemeClr>
                </a:solidFill>
              </a:rPr>
              <a:t>ele</a:t>
            </a:r>
            <a:r>
              <a:rPr lang="en-GB" sz="2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o-RO" sz="2000" dirty="0">
                <a:solidFill>
                  <a:schemeClr val="bg1">
                    <a:lumMod val="95000"/>
                  </a:schemeClr>
                </a:solidFill>
              </a:rPr>
              <a:t>a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tunci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când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matrici</a:t>
            </a:r>
            <a:r>
              <a:rPr lang="ro-RO" sz="2000" dirty="0">
                <a:solidFill>
                  <a:schemeClr val="bg1">
                    <a:lumMod val="95000"/>
                  </a:schemeClr>
                </a:solidFill>
              </a:rPr>
              <a:t>le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sunt </a:t>
            </a:r>
            <a:r>
              <a:rPr lang="ro-RO" sz="2000" dirty="0">
                <a:solidFill>
                  <a:schemeClr val="bg1">
                    <a:lumMod val="95000"/>
                  </a:schemeClr>
                </a:solidFill>
              </a:rPr>
              <a:t>prea mari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;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26FFB44-6593-464C-B786-1BA62459A08E}"/>
              </a:ext>
            </a:extLst>
          </p:cNvPr>
          <p:cNvSpPr/>
          <p:nvPr/>
        </p:nvSpPr>
        <p:spPr>
          <a:xfrm>
            <a:off x="2187159" y="5295228"/>
            <a:ext cx="95764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SzPct val="150000"/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chemeClr val="bg1">
                    <a:lumMod val="95000"/>
                  </a:schemeClr>
                </a:solidFill>
              </a:rPr>
              <a:t>Țineți minte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că de multe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ori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o-RO" sz="2000" b="1" dirty="0">
                <a:solidFill>
                  <a:schemeClr val="bg1">
                    <a:lumMod val="95000"/>
                  </a:schemeClr>
                </a:solidFill>
              </a:rPr>
              <a:t>c</a:t>
            </a:r>
            <a:r>
              <a:rPr lang="en-GB" sz="2000" b="1" dirty="0" err="1">
                <a:solidFill>
                  <a:schemeClr val="bg1">
                    <a:lumMod val="95000"/>
                  </a:schemeClr>
                </a:solidFill>
              </a:rPr>
              <a:t>ontextul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sau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o-RO" sz="2000" b="1" dirty="0">
                <a:solidFill>
                  <a:schemeClr val="bg1">
                    <a:lumMod val="95000"/>
                  </a:schemeClr>
                </a:solidFill>
              </a:rPr>
              <a:t>elementele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matricei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v</a:t>
            </a:r>
            <a:r>
              <a:rPr lang="ro-RO" sz="2000" dirty="0">
                <a:solidFill>
                  <a:schemeClr val="bg1">
                    <a:lumMod val="95000"/>
                  </a:schemeClr>
                </a:solidFill>
              </a:rPr>
              <a:t>or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sugera o modalitate utilă de a împărți matricea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în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blocuri</a:t>
            </a:r>
            <a:r>
              <a:rPr lang="ro-RO" sz="2000" dirty="0">
                <a:solidFill>
                  <a:schemeClr val="bg1">
                    <a:lumMod val="95000"/>
                  </a:schemeClr>
                </a:solidFill>
              </a:rPr>
              <a:t>. D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e exemplu, blocuri mari de zerouri într-o matrice sau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blocuri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o-RO" sz="2000" dirty="0">
                <a:solidFill>
                  <a:schemeClr val="bg1">
                    <a:lumMod val="95000"/>
                  </a:schemeClr>
                </a:solidFill>
              </a:rPr>
              <a:t>reprezentând o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matrice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identitate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o-RO" sz="2000" dirty="0">
                <a:solidFill>
                  <a:schemeClr val="bg1">
                    <a:lumMod val="95000"/>
                  </a:schemeClr>
                </a:solidFill>
              </a:rPr>
              <a:t>indică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moduri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o-RO" sz="2000" dirty="0">
                <a:solidFill>
                  <a:schemeClr val="bg1">
                    <a:lumMod val="95000"/>
                  </a:schemeClr>
                </a:solidFill>
              </a:rPr>
              <a:t>utile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de </a:t>
            </a:r>
            <a:r>
              <a:rPr lang="en-GB" sz="2000" dirty="0" err="1">
                <a:solidFill>
                  <a:schemeClr val="bg1">
                    <a:lumMod val="95000"/>
                  </a:schemeClr>
                </a:solidFill>
              </a:rPr>
              <a:t>partiți</a:t>
            </a:r>
            <a:r>
              <a:rPr lang="ro-RO" sz="2000" dirty="0" err="1">
                <a:solidFill>
                  <a:schemeClr val="bg1">
                    <a:lumMod val="95000"/>
                  </a:schemeClr>
                </a:solidFill>
              </a:rPr>
              <a:t>onare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FCB22E63-3533-463E-9EE9-AF70BE4C1631}"/>
              </a:ext>
            </a:extLst>
          </p:cNvPr>
          <p:cNvSpPr/>
          <p:nvPr/>
        </p:nvSpPr>
        <p:spPr>
          <a:xfrm>
            <a:off x="2158189" y="2575037"/>
            <a:ext cx="967584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solidFill>
                  <a:srgbClr val="F25E4F"/>
                </a:solidFill>
              </a:rPr>
              <a:t>Notaţie</a:t>
            </a:r>
            <a:r>
              <a:rPr lang="en-GB" b="1" dirty="0">
                <a:solidFill>
                  <a:sysClr val="windowText" lastClr="000000"/>
                </a:solidFill>
              </a:rPr>
              <a:t> </a:t>
            </a:r>
            <a:r>
              <a:rPr lang="en-GB" dirty="0">
                <a:solidFill>
                  <a:sysClr val="windowText" lastClr="000000"/>
                </a:solidFill>
              </a:rPr>
              <a:t>– De obicei, atunci când nu </a:t>
            </a:r>
            <a:r>
              <a:rPr lang="ro-RO" dirty="0">
                <a:solidFill>
                  <a:sysClr val="windowText" lastClr="000000"/>
                </a:solidFill>
              </a:rPr>
              <a:t>este risc de </a:t>
            </a:r>
            <a:r>
              <a:rPr lang="en-GB" dirty="0" err="1">
                <a:solidFill>
                  <a:sysClr val="windowText" lastClr="000000"/>
                </a:solidFill>
              </a:rPr>
              <a:t>confuzie</a:t>
            </a:r>
            <a:r>
              <a:rPr lang="en-GB" dirty="0">
                <a:solidFill>
                  <a:sysClr val="windowText" lastClr="000000"/>
                </a:solidFill>
              </a:rPr>
              <a:t>, blocurile sunt reprezentate de aceeași </a:t>
            </a:r>
            <a:r>
              <a:rPr lang="en-GB" dirty="0" err="1">
                <a:solidFill>
                  <a:sysClr val="windowText" lastClr="000000"/>
                </a:solidFill>
              </a:rPr>
              <a:t>literă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ro-RO" dirty="0">
                <a:solidFill>
                  <a:sysClr val="windowText" lastClr="000000"/>
                </a:solidFill>
              </a:rPr>
              <a:t>majusculă </a:t>
            </a:r>
            <a:r>
              <a:rPr lang="en-GB" dirty="0">
                <a:solidFill>
                  <a:sysClr val="windowText" lastClr="000000"/>
                </a:solidFill>
              </a:rPr>
              <a:t>ca și </a:t>
            </a:r>
            <a:r>
              <a:rPr lang="en-GB" dirty="0" err="1">
                <a:solidFill>
                  <a:sysClr val="windowText" lastClr="000000"/>
                </a:solidFill>
              </a:rPr>
              <a:t>matricea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  <a:r>
              <a:rPr lang="ro-RO" dirty="0">
                <a:solidFill>
                  <a:sysClr val="windowText" lastClr="000000"/>
                </a:solidFill>
              </a:rPr>
              <a:t>originală </a:t>
            </a:r>
            <a:r>
              <a:rPr lang="en-GB" dirty="0">
                <a:solidFill>
                  <a:sysClr val="windowText" lastClr="000000"/>
                </a:solidFill>
              </a:rPr>
              <a:t>cu</a:t>
            </a:r>
            <a:r>
              <a:rPr lang="ro-RO" dirty="0">
                <a:solidFill>
                  <a:sysClr val="windowText" lastClr="000000"/>
                </a:solidFill>
              </a:rPr>
              <a:t> indici care identifică pozițiile respective ale blocurilor</a:t>
            </a:r>
            <a:r>
              <a:rPr lang="en-GB" dirty="0">
                <a:solidFill>
                  <a:sysClr val="windowText" lastClr="000000"/>
                </a:solidFill>
              </a:rPr>
              <a:t>. </a:t>
            </a:r>
          </a:p>
        </p:txBody>
      </p:sp>
      <p:sp>
        <p:nvSpPr>
          <p:cNvPr id="24" name="Retângulo: Cantos Arredondados 7">
            <a:hlinkClick r:id="rId5" action="ppaction://hlinksldjump"/>
            <a:extLst>
              <a:ext uri="{FF2B5EF4-FFF2-40B4-BE49-F238E27FC236}">
                <a16:creationId xmlns:a16="http://schemas.microsoft.com/office/drawing/2014/main" id="{FB7C09E1-0462-46BD-B1A4-43B4092E3F64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ro-RO" b="1" dirty="0">
                <a:solidFill>
                  <a:schemeClr val="tx1"/>
                </a:solidFill>
              </a:rPr>
              <a:t>Partiționarea </a:t>
            </a:r>
            <a:r>
              <a:rPr lang="ro-RO" b="1" dirty="0" err="1">
                <a:solidFill>
                  <a:schemeClr val="tx1"/>
                </a:solidFill>
              </a:rPr>
              <a:t>matricilor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75">
            <a:hlinkClick r:id="rId6" action="ppaction://hlinksldjump"/>
            <a:extLst>
              <a:ext uri="{FF2B5EF4-FFF2-40B4-BE49-F238E27FC236}">
                <a16:creationId xmlns:a16="http://schemas.microsoft.com/office/drawing/2014/main" id="{9B0A8C18-C1AD-4839-876D-9219BEE499C7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</a:rPr>
              <a:t>Încearcă!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36E0CC45-0AA1-4268-BCD7-0BA64C580E50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ro-RO" b="1" dirty="0">
                <a:solidFill>
                  <a:schemeClr val="tx1"/>
                </a:solidFill>
              </a:rPr>
              <a:t>Înmulțirea în bloc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17">
            <a:hlinkClick r:id="rId8" action="ppaction://hlinksldjump"/>
            <a:extLst>
              <a:ext uri="{FF2B5EF4-FFF2-40B4-BE49-F238E27FC236}">
                <a16:creationId xmlns:a16="http://schemas.microsoft.com/office/drawing/2014/main" id="{4CFA9B43-A640-4E4B-BE41-C57040641C03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>
                <a:solidFill>
                  <a:schemeClr val="tx1"/>
                </a:solidFill>
              </a:rPr>
              <a:t>Adunarea și înmulțirea în bloc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18">
            <a:hlinkClick r:id="rId9" action="ppaction://hlinksldjump"/>
            <a:extLst>
              <a:ext uri="{FF2B5EF4-FFF2-40B4-BE49-F238E27FC236}">
                <a16:creationId xmlns:a16="http://schemas.microsoft.com/office/drawing/2014/main" id="{0D836695-1D4F-45E6-A69E-70EB5C04A685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Transpune</a:t>
            </a:r>
            <a:r>
              <a:rPr lang="ro-RO" b="1" dirty="0">
                <a:solidFill>
                  <a:schemeClr val="tx1"/>
                </a:solidFill>
              </a:rPr>
              <a:t>rea în bloc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6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8" grpId="0"/>
      <p:bldP spid="29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23C2155B-F8E4-4870-9E1F-73E2FDC1B28D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" name="Imagem 60">
            <a:extLst>
              <a:ext uri="{FF2B5EF4-FFF2-40B4-BE49-F238E27FC236}">
                <a16:creationId xmlns:a16="http://schemas.microsoft.com/office/drawing/2014/main" id="{18B73C74-A004-482B-9F0B-219C9547C99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8</a:t>
            </a:r>
          </a:p>
        </p:txBody>
      </p:sp>
      <p:sp>
        <p:nvSpPr>
          <p:cNvPr id="28" name="Retângulo: Cantos Arredondados 27">
            <a:hlinkClick r:id="rId5" action="ppaction://hlinksldjump"/>
            <a:extLst>
              <a:ext uri="{FF2B5EF4-FFF2-40B4-BE49-F238E27FC236}">
                <a16:creationId xmlns:a16="http://schemas.microsoft.com/office/drawing/2014/main" id="{66B2A70C-29C3-4EB7-8CF7-DF39CEB78AB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ro-RO" b="1" dirty="0">
                <a:solidFill>
                  <a:schemeClr val="tx1"/>
                </a:solidFill>
              </a:rPr>
              <a:t>Partiționarea </a:t>
            </a:r>
            <a:r>
              <a:rPr lang="ro-RO" b="1" dirty="0" err="1">
                <a:solidFill>
                  <a:schemeClr val="tx1"/>
                </a:solidFill>
              </a:rPr>
              <a:t>matricilor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6" action="ppaction://hlinksldjump"/>
            <a:extLst>
              <a:ext uri="{FF2B5EF4-FFF2-40B4-BE49-F238E27FC236}">
                <a16:creationId xmlns:a16="http://schemas.microsoft.com/office/drawing/2014/main" id="{4C21C48D-A472-44C4-B0D3-53745A4C8DD0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>
                <a:solidFill>
                  <a:schemeClr val="tx1"/>
                </a:solidFill>
              </a:rPr>
              <a:t>Adunarea și înmulțirea în bloc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27D90CCA-F24E-40F2-9A5A-D6385F3B3BBA}"/>
              </a:ext>
            </a:extLst>
          </p:cNvPr>
          <p:cNvSpPr/>
          <p:nvPr/>
        </p:nvSpPr>
        <p:spPr>
          <a:xfrm>
            <a:off x="2029125" y="612363"/>
            <a:ext cx="9954991" cy="2311707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4B143D0C-534F-452C-B11C-86B767399DB9}"/>
                  </a:ext>
                </a:extLst>
              </p:cNvPr>
              <p:cNvSpPr/>
              <p:nvPr/>
            </p:nvSpPr>
            <p:spPr>
              <a:xfrm>
                <a:off x="2158189" y="766549"/>
                <a:ext cx="9675848" cy="1143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ro-RO" sz="2400" dirty="0">
                    <a:solidFill>
                      <a:sysClr val="windowText" lastClr="000000"/>
                    </a:solidFill>
                  </a:rPr>
                  <a:t>Dacă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matrici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le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ș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i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sunt de aceeași mărime și sunt 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p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artiționat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exact la fel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atunci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suma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matrice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lor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va avea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aceeași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partiționare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4B143D0C-534F-452C-B11C-86B767399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89" y="766549"/>
                <a:ext cx="9675848" cy="1143070"/>
              </a:xfrm>
              <a:prstGeom prst="rect">
                <a:avLst/>
              </a:prstGeom>
              <a:blipFill>
                <a:blip r:embed="rId7"/>
                <a:stretch>
                  <a:fillRect l="-945" r="-1008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1F7D133E-1E3E-4C05-A704-F2ADA407C233}"/>
                  </a:ext>
                </a:extLst>
              </p:cNvPr>
              <p:cNvSpPr/>
              <p:nvPr/>
            </p:nvSpPr>
            <p:spPr>
              <a:xfrm>
                <a:off x="2158189" y="2016040"/>
                <a:ext cx="9675848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Fiecare bloc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al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este suma blocurilor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corespunzătoare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 lui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ș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i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1F7D133E-1E3E-4C05-A704-F2ADA407C2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89" y="2016040"/>
                <a:ext cx="9675848" cy="588110"/>
              </a:xfrm>
              <a:prstGeom prst="rect">
                <a:avLst/>
              </a:prstGeom>
              <a:blipFill>
                <a:blip r:embed="rId8"/>
                <a:stretch>
                  <a:fillRect l="-945"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A3B45A2C-919D-44C1-91E4-2B0DA69E90F1}"/>
              </a:ext>
            </a:extLst>
          </p:cNvPr>
          <p:cNvSpPr/>
          <p:nvPr/>
        </p:nvSpPr>
        <p:spPr>
          <a:xfrm>
            <a:off x="2041574" y="3175945"/>
            <a:ext cx="9954982" cy="3280491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A466A8EC-149A-4EE4-B028-5FE3D0DEA15C}"/>
              </a:ext>
            </a:extLst>
          </p:cNvPr>
          <p:cNvSpPr/>
          <p:nvPr/>
        </p:nvSpPr>
        <p:spPr>
          <a:xfrm rot="16200000">
            <a:off x="1627917" y="4497569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Exemplu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9AFB4A6D-87ED-4401-BDE9-B039867EC87E}"/>
                  </a:ext>
                </a:extLst>
              </p:cNvPr>
              <p:cNvSpPr/>
              <p:nvPr/>
            </p:nvSpPr>
            <p:spPr>
              <a:xfrm>
                <a:off x="2353201" y="3319378"/>
                <a:ext cx="9652896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pt-PT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GB" sz="14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Cu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pt-PT" sz="1400" b="0" i="1" dirty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Şi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</a:t>
                </a: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9AFB4A6D-87ED-4401-BDE9-B039867EC8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201" y="3319378"/>
                <a:ext cx="9652896" cy="11151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526E1F68-A142-46BF-838E-0E2D4C8CEF88}"/>
                  </a:ext>
                </a:extLst>
              </p:cNvPr>
              <p:cNvSpPr/>
              <p:nvPr/>
            </p:nvSpPr>
            <p:spPr>
              <a:xfrm>
                <a:off x="2353201" y="5130460"/>
                <a:ext cx="9652896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pt-PT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GB" sz="14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Cu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pt-PT" sz="1400" b="0" i="1" dirty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Şi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</a:t>
                </a: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526E1F68-A142-46BF-838E-0E2D4C8CE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201" y="5130460"/>
                <a:ext cx="9652896" cy="1115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A809002-07D6-4528-8C6C-4F43F7768550}"/>
                  </a:ext>
                </a:extLst>
              </p:cNvPr>
              <p:cNvSpPr/>
              <p:nvPr/>
            </p:nvSpPr>
            <p:spPr>
              <a:xfrm>
                <a:off x="3448339" y="4543441"/>
                <a:ext cx="2555410" cy="491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t-PT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GB" sz="14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Cu</a:t>
                </a: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A809002-07D6-4528-8C6C-4F43F7768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339" y="4543441"/>
                <a:ext cx="2555410" cy="49122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8D22C04-6E0A-4907-AF10-C1E2AE81D38A}"/>
                  </a:ext>
                </a:extLst>
              </p:cNvPr>
              <p:cNvSpPr/>
              <p:nvPr/>
            </p:nvSpPr>
            <p:spPr>
              <a:xfrm>
                <a:off x="5729050" y="4565955"/>
                <a:ext cx="1594338" cy="451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400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8D22C04-6E0A-4907-AF10-C1E2AE81D3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050" y="4565955"/>
                <a:ext cx="1594338" cy="451598"/>
              </a:xfrm>
              <a:prstGeom prst="rect">
                <a:avLst/>
              </a:prstGeom>
              <a:blipFill>
                <a:blip r:embed="rId1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18C7A3DD-2D0B-47F4-9003-8D43B9ECA873}"/>
                  </a:ext>
                </a:extLst>
              </p:cNvPr>
              <p:cNvSpPr/>
              <p:nvPr/>
            </p:nvSpPr>
            <p:spPr>
              <a:xfrm>
                <a:off x="6978684" y="4570182"/>
                <a:ext cx="1594338" cy="451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18C7A3DD-2D0B-47F4-9003-8D43B9ECA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684" y="4570182"/>
                <a:ext cx="1594338" cy="451598"/>
              </a:xfrm>
              <a:prstGeom prst="rect">
                <a:avLst/>
              </a:prstGeom>
              <a:blipFill>
                <a:blip r:embed="rId16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52565E37-5410-489D-AF3C-56E3CDEEAA27}"/>
                  </a:ext>
                </a:extLst>
              </p:cNvPr>
              <p:cNvSpPr/>
              <p:nvPr/>
            </p:nvSpPr>
            <p:spPr>
              <a:xfrm>
                <a:off x="8394912" y="4451404"/>
                <a:ext cx="1594338" cy="680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52565E37-5410-489D-AF3C-56E3CDEEAA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912" y="4451404"/>
                <a:ext cx="1594338" cy="6806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67640985-25D5-46A7-88B5-AFA5878BE509}"/>
                  </a:ext>
                </a:extLst>
              </p:cNvPr>
              <p:cNvSpPr/>
              <p:nvPr/>
            </p:nvSpPr>
            <p:spPr>
              <a:xfrm>
                <a:off x="9989250" y="4477444"/>
                <a:ext cx="1594338" cy="662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67640985-25D5-46A7-88B5-AFA5878BE5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9250" y="4477444"/>
                <a:ext cx="1594338" cy="66210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Seta: Para Baixo 70">
            <a:extLst>
              <a:ext uri="{FF2B5EF4-FFF2-40B4-BE49-F238E27FC236}">
                <a16:creationId xmlns:a16="http://schemas.microsoft.com/office/drawing/2014/main" id="{4C9BF9B5-7E8F-42F0-9324-16BD2BF29774}"/>
              </a:ext>
            </a:extLst>
          </p:cNvPr>
          <p:cNvSpPr/>
          <p:nvPr/>
        </p:nvSpPr>
        <p:spPr>
          <a:xfrm flipV="1">
            <a:off x="10910395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2" name="Seta: Para Baixo 71">
            <a:extLst>
              <a:ext uri="{FF2B5EF4-FFF2-40B4-BE49-F238E27FC236}">
                <a16:creationId xmlns:a16="http://schemas.microsoft.com/office/drawing/2014/main" id="{721E5ACF-B99D-4AC9-ACF0-D45D4AB5E0B3}"/>
              </a:ext>
            </a:extLst>
          </p:cNvPr>
          <p:cNvSpPr/>
          <p:nvPr/>
        </p:nvSpPr>
        <p:spPr>
          <a:xfrm flipV="1">
            <a:off x="9322755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3" name="Seta: Para Baixo 72">
            <a:extLst>
              <a:ext uri="{FF2B5EF4-FFF2-40B4-BE49-F238E27FC236}">
                <a16:creationId xmlns:a16="http://schemas.microsoft.com/office/drawing/2014/main" id="{50268D80-254B-4AA1-B34F-89B467711E1F}"/>
              </a:ext>
            </a:extLst>
          </p:cNvPr>
          <p:cNvSpPr/>
          <p:nvPr/>
        </p:nvSpPr>
        <p:spPr>
          <a:xfrm flipV="1">
            <a:off x="7906797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4" name="Seta: Para Baixo 73">
            <a:extLst>
              <a:ext uri="{FF2B5EF4-FFF2-40B4-BE49-F238E27FC236}">
                <a16:creationId xmlns:a16="http://schemas.microsoft.com/office/drawing/2014/main" id="{4FE88D44-3342-492E-A434-26808342D3C4}"/>
              </a:ext>
            </a:extLst>
          </p:cNvPr>
          <p:cNvSpPr/>
          <p:nvPr/>
        </p:nvSpPr>
        <p:spPr>
          <a:xfrm flipV="1">
            <a:off x="6639845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5" name="Seta: Para Baixo 74">
            <a:extLst>
              <a:ext uri="{FF2B5EF4-FFF2-40B4-BE49-F238E27FC236}">
                <a16:creationId xmlns:a16="http://schemas.microsoft.com/office/drawing/2014/main" id="{06E19E39-4EE2-4613-A8AE-7D5D80CCCFC8}"/>
              </a:ext>
            </a:extLst>
          </p:cNvPr>
          <p:cNvSpPr/>
          <p:nvPr/>
        </p:nvSpPr>
        <p:spPr>
          <a:xfrm>
            <a:off x="10900347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6" name="Seta: Para Baixo 75">
            <a:extLst>
              <a:ext uri="{FF2B5EF4-FFF2-40B4-BE49-F238E27FC236}">
                <a16:creationId xmlns:a16="http://schemas.microsoft.com/office/drawing/2014/main" id="{83C4BA34-4A1A-484B-A24A-E291EFA3765F}"/>
              </a:ext>
            </a:extLst>
          </p:cNvPr>
          <p:cNvSpPr/>
          <p:nvPr/>
        </p:nvSpPr>
        <p:spPr>
          <a:xfrm>
            <a:off x="9312707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7" name="Seta: Para Baixo 76">
            <a:extLst>
              <a:ext uri="{FF2B5EF4-FFF2-40B4-BE49-F238E27FC236}">
                <a16:creationId xmlns:a16="http://schemas.microsoft.com/office/drawing/2014/main" id="{4906F058-A7BD-4A4B-BE79-1FE9D9608665}"/>
              </a:ext>
            </a:extLst>
          </p:cNvPr>
          <p:cNvSpPr/>
          <p:nvPr/>
        </p:nvSpPr>
        <p:spPr>
          <a:xfrm>
            <a:off x="7896749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8" name="Seta: Para Baixo 77">
            <a:extLst>
              <a:ext uri="{FF2B5EF4-FFF2-40B4-BE49-F238E27FC236}">
                <a16:creationId xmlns:a16="http://schemas.microsoft.com/office/drawing/2014/main" id="{0512122D-ED2F-419C-B570-AC2AC07C248C}"/>
              </a:ext>
            </a:extLst>
          </p:cNvPr>
          <p:cNvSpPr/>
          <p:nvPr/>
        </p:nvSpPr>
        <p:spPr>
          <a:xfrm>
            <a:off x="6629797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cxnSp>
        <p:nvCxnSpPr>
          <p:cNvPr id="79" name="Conexão reta 78">
            <a:extLst>
              <a:ext uri="{FF2B5EF4-FFF2-40B4-BE49-F238E27FC236}">
                <a16:creationId xmlns:a16="http://schemas.microsoft.com/office/drawing/2014/main" id="{E763DE0D-0E63-4A52-B100-D1F588DC4B6F}"/>
              </a:ext>
            </a:extLst>
          </p:cNvPr>
          <p:cNvCxnSpPr>
            <a:cxnSpLocks/>
          </p:cNvCxnSpPr>
          <p:nvPr/>
        </p:nvCxnSpPr>
        <p:spPr>
          <a:xfrm>
            <a:off x="2883233" y="3778614"/>
            <a:ext cx="1407413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xão reta 80">
            <a:extLst>
              <a:ext uri="{FF2B5EF4-FFF2-40B4-BE49-F238E27FC236}">
                <a16:creationId xmlns:a16="http://schemas.microsoft.com/office/drawing/2014/main" id="{EF13760B-65F1-468E-AC63-5D474FDFF724}"/>
              </a:ext>
            </a:extLst>
          </p:cNvPr>
          <p:cNvCxnSpPr>
            <a:cxnSpLocks/>
          </p:cNvCxnSpPr>
          <p:nvPr/>
        </p:nvCxnSpPr>
        <p:spPr>
          <a:xfrm>
            <a:off x="2883233" y="5599040"/>
            <a:ext cx="1407413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xão reta 81">
            <a:extLst>
              <a:ext uri="{FF2B5EF4-FFF2-40B4-BE49-F238E27FC236}">
                <a16:creationId xmlns:a16="http://schemas.microsoft.com/office/drawing/2014/main" id="{C4CA09CF-7EF8-4666-85EE-128D80644663}"/>
              </a:ext>
            </a:extLst>
          </p:cNvPr>
          <p:cNvCxnSpPr>
            <a:cxnSpLocks/>
          </p:cNvCxnSpPr>
          <p:nvPr/>
        </p:nvCxnSpPr>
        <p:spPr>
          <a:xfrm>
            <a:off x="3799630" y="3375135"/>
            <a:ext cx="0" cy="1037267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xão reta 82">
            <a:extLst>
              <a:ext uri="{FF2B5EF4-FFF2-40B4-BE49-F238E27FC236}">
                <a16:creationId xmlns:a16="http://schemas.microsoft.com/office/drawing/2014/main" id="{B34DE8A8-9C67-4590-8CDC-078C6E561511}"/>
              </a:ext>
            </a:extLst>
          </p:cNvPr>
          <p:cNvCxnSpPr>
            <a:cxnSpLocks/>
          </p:cNvCxnSpPr>
          <p:nvPr/>
        </p:nvCxnSpPr>
        <p:spPr>
          <a:xfrm>
            <a:off x="3809678" y="5139548"/>
            <a:ext cx="0" cy="1037267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: Cantos Arredondados 75">
            <a:hlinkClick r:id="rId19" action="ppaction://hlinksldjump"/>
            <a:extLst>
              <a:ext uri="{FF2B5EF4-FFF2-40B4-BE49-F238E27FC236}">
                <a16:creationId xmlns:a16="http://schemas.microsoft.com/office/drawing/2014/main" id="{2B28854E-FAAB-404F-911D-D3D8760592ED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</a:rPr>
              <a:t>Încearcă!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15">
            <a:hlinkClick r:id="rId20" action="ppaction://hlinksldjump"/>
            <a:extLst>
              <a:ext uri="{FF2B5EF4-FFF2-40B4-BE49-F238E27FC236}">
                <a16:creationId xmlns:a16="http://schemas.microsoft.com/office/drawing/2014/main" id="{A62B7908-AC3B-4006-ACD9-A12155056A23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ro-RO" b="1" dirty="0">
                <a:solidFill>
                  <a:schemeClr val="tx1"/>
                </a:solidFill>
              </a:rPr>
              <a:t>Înmulțirea în bloc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18">
            <a:hlinkClick r:id="rId21" action="ppaction://hlinksldjump"/>
            <a:extLst>
              <a:ext uri="{FF2B5EF4-FFF2-40B4-BE49-F238E27FC236}">
                <a16:creationId xmlns:a16="http://schemas.microsoft.com/office/drawing/2014/main" id="{78549DFD-D442-4D61-96A4-DFFCC5FD87FC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Transpune</a:t>
            </a:r>
            <a:r>
              <a:rPr lang="ro-RO" b="1" dirty="0">
                <a:solidFill>
                  <a:schemeClr val="tx1"/>
                </a:solidFill>
              </a:rPr>
              <a:t>rea în bloc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8" grpId="0"/>
      <p:bldP spid="49" grpId="0" animBg="1"/>
      <p:bldP spid="50" grpId="0"/>
      <p:bldP spid="51" grpId="0"/>
      <p:bldP spid="52" grpId="0"/>
      <p:bldP spid="53" grpId="0"/>
      <p:bldP spid="2" grpId="0"/>
      <p:bldP spid="66" grpId="0"/>
      <p:bldP spid="67" grpId="0"/>
      <p:bldP spid="68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23C2155B-F8E4-4870-9E1F-73E2FDC1B28D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" name="Imagem 60">
            <a:extLst>
              <a:ext uri="{FF2B5EF4-FFF2-40B4-BE49-F238E27FC236}">
                <a16:creationId xmlns:a16="http://schemas.microsoft.com/office/drawing/2014/main" id="{18B73C74-A004-482B-9F0B-219C9547C99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8</a:t>
            </a:r>
          </a:p>
        </p:txBody>
      </p:sp>
      <p:sp>
        <p:nvSpPr>
          <p:cNvPr id="28" name="Retângulo: Cantos Arredondados 27">
            <a:hlinkClick r:id="rId5" action="ppaction://hlinksldjump"/>
            <a:extLst>
              <a:ext uri="{FF2B5EF4-FFF2-40B4-BE49-F238E27FC236}">
                <a16:creationId xmlns:a16="http://schemas.microsoft.com/office/drawing/2014/main" id="{66B2A70C-29C3-4EB7-8CF7-DF39CEB78AB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ro-RO" b="1" dirty="0">
                <a:solidFill>
                  <a:schemeClr val="tx1"/>
                </a:solidFill>
              </a:rPr>
              <a:t>Partiționarea </a:t>
            </a:r>
            <a:r>
              <a:rPr lang="ro-RO" b="1" dirty="0" err="1">
                <a:solidFill>
                  <a:schemeClr val="tx1"/>
                </a:solidFill>
              </a:rPr>
              <a:t>matricilor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27D90CCA-F24E-40F2-9A5A-D6385F3B3BBA}"/>
              </a:ext>
            </a:extLst>
          </p:cNvPr>
          <p:cNvSpPr/>
          <p:nvPr/>
        </p:nvSpPr>
        <p:spPr>
          <a:xfrm>
            <a:off x="2029125" y="612363"/>
            <a:ext cx="9954991" cy="2311707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4B143D0C-534F-452C-B11C-86B767399DB9}"/>
                  </a:ext>
                </a:extLst>
              </p:cNvPr>
              <p:cNvSpPr/>
              <p:nvPr/>
            </p:nvSpPr>
            <p:spPr>
              <a:xfrm>
                <a:off x="2158189" y="766549"/>
                <a:ext cx="9675848" cy="1143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ro-RO" sz="2400" dirty="0">
                    <a:solidFill>
                      <a:sysClr val="windowText" lastClr="000000"/>
                    </a:solidFill>
                  </a:rPr>
                  <a:t>Dacă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matrici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le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ș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i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sunt de aceeași mărime și sunt 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p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artiționat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exact la fel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atunci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suma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matrice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lor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va avea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aceeași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partiționare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4B143D0C-534F-452C-B11C-86B767399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89" y="766549"/>
                <a:ext cx="9675848" cy="1143070"/>
              </a:xfrm>
              <a:prstGeom prst="rect">
                <a:avLst/>
              </a:prstGeom>
              <a:blipFill>
                <a:blip r:embed="rId6"/>
                <a:stretch>
                  <a:fillRect l="-945" r="-1008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1F7D133E-1E3E-4C05-A704-F2ADA407C233}"/>
                  </a:ext>
                </a:extLst>
              </p:cNvPr>
              <p:cNvSpPr/>
              <p:nvPr/>
            </p:nvSpPr>
            <p:spPr>
              <a:xfrm>
                <a:off x="2158189" y="2016040"/>
                <a:ext cx="9675848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Fiecare bloc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al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este suma blocurilor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corespunzătoare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 lui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ș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i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1F7D133E-1E3E-4C05-A704-F2ADA407C2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89" y="2016040"/>
                <a:ext cx="9675848" cy="588110"/>
              </a:xfrm>
              <a:prstGeom prst="rect">
                <a:avLst/>
              </a:prstGeom>
              <a:blipFill>
                <a:blip r:embed="rId7"/>
                <a:stretch>
                  <a:fillRect l="-945"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A3B45A2C-919D-44C1-91E4-2B0DA69E90F1}"/>
              </a:ext>
            </a:extLst>
          </p:cNvPr>
          <p:cNvSpPr/>
          <p:nvPr/>
        </p:nvSpPr>
        <p:spPr>
          <a:xfrm>
            <a:off x="2041574" y="3175945"/>
            <a:ext cx="9954982" cy="3280491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A466A8EC-149A-4EE4-B028-5FE3D0DEA15C}"/>
              </a:ext>
            </a:extLst>
          </p:cNvPr>
          <p:cNvSpPr/>
          <p:nvPr/>
        </p:nvSpPr>
        <p:spPr>
          <a:xfrm rot="16200000">
            <a:off x="1627917" y="4497569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Exemplu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9AFB4A6D-87ED-4401-BDE9-B039867EC87E}"/>
                  </a:ext>
                </a:extLst>
              </p:cNvPr>
              <p:cNvSpPr/>
              <p:nvPr/>
            </p:nvSpPr>
            <p:spPr>
              <a:xfrm>
                <a:off x="2353201" y="3319378"/>
                <a:ext cx="9652896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pt-PT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GB" sz="14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Cu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pt-PT" sz="1400" b="0" i="1" dirty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Şi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</a:t>
                </a: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9AFB4A6D-87ED-4401-BDE9-B039867EC8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201" y="3319378"/>
                <a:ext cx="9652896" cy="11151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526E1F68-A142-46BF-838E-0E2D4C8CEF88}"/>
                  </a:ext>
                </a:extLst>
              </p:cNvPr>
              <p:cNvSpPr/>
              <p:nvPr/>
            </p:nvSpPr>
            <p:spPr>
              <a:xfrm>
                <a:off x="2353201" y="5130460"/>
                <a:ext cx="9652896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pt-PT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GB" sz="14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Cu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pt-PT" sz="1400" b="0" i="1" dirty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Şi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</a:t>
                </a: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526E1F68-A142-46BF-838E-0E2D4C8CE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201" y="5130460"/>
                <a:ext cx="9652896" cy="1115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A809002-07D6-4528-8C6C-4F43F7768550}"/>
                  </a:ext>
                </a:extLst>
              </p:cNvPr>
              <p:cNvSpPr/>
              <p:nvPr/>
            </p:nvSpPr>
            <p:spPr>
              <a:xfrm>
                <a:off x="3448339" y="4543441"/>
                <a:ext cx="2555410" cy="491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t-PT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GB" sz="14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Cu</a:t>
                </a: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A809002-07D6-4528-8C6C-4F43F7768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339" y="4543441"/>
                <a:ext cx="2555410" cy="49122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8D22C04-6E0A-4907-AF10-C1E2AE81D38A}"/>
                  </a:ext>
                </a:extLst>
              </p:cNvPr>
              <p:cNvSpPr/>
              <p:nvPr/>
            </p:nvSpPr>
            <p:spPr>
              <a:xfrm>
                <a:off x="5729050" y="4565955"/>
                <a:ext cx="1594338" cy="451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400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 dirty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400" b="0" i="1" dirty="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8D22C04-6E0A-4907-AF10-C1E2AE81D3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050" y="4565955"/>
                <a:ext cx="1594338" cy="451598"/>
              </a:xfrm>
              <a:prstGeom prst="rect">
                <a:avLst/>
              </a:prstGeom>
              <a:blipFill>
                <a:blip r:embed="rId1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18C7A3DD-2D0B-47F4-9003-8D43B9ECA873}"/>
                  </a:ext>
                </a:extLst>
              </p:cNvPr>
              <p:cNvSpPr/>
              <p:nvPr/>
            </p:nvSpPr>
            <p:spPr>
              <a:xfrm>
                <a:off x="6978684" y="4570182"/>
                <a:ext cx="1594338" cy="451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18C7A3DD-2D0B-47F4-9003-8D43B9ECA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684" y="4570182"/>
                <a:ext cx="1594338" cy="451598"/>
              </a:xfrm>
              <a:prstGeom prst="rect">
                <a:avLst/>
              </a:prstGeom>
              <a:blipFill>
                <a:blip r:embed="rId16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52565E37-5410-489D-AF3C-56E3CDEEAA27}"/>
                  </a:ext>
                </a:extLst>
              </p:cNvPr>
              <p:cNvSpPr/>
              <p:nvPr/>
            </p:nvSpPr>
            <p:spPr>
              <a:xfrm>
                <a:off x="8394912" y="4451404"/>
                <a:ext cx="1594338" cy="680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52565E37-5410-489D-AF3C-56E3CDEEAA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912" y="4451404"/>
                <a:ext cx="1594338" cy="6806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67640985-25D5-46A7-88B5-AFA5878BE509}"/>
                  </a:ext>
                </a:extLst>
              </p:cNvPr>
              <p:cNvSpPr/>
              <p:nvPr/>
            </p:nvSpPr>
            <p:spPr>
              <a:xfrm>
                <a:off x="9989250" y="4477444"/>
                <a:ext cx="1594338" cy="662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pt-PT" sz="1400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67640985-25D5-46A7-88B5-AFA5878BE5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9250" y="4477444"/>
                <a:ext cx="1594338" cy="66210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Seta: Para Baixo 70">
            <a:extLst>
              <a:ext uri="{FF2B5EF4-FFF2-40B4-BE49-F238E27FC236}">
                <a16:creationId xmlns:a16="http://schemas.microsoft.com/office/drawing/2014/main" id="{4C9BF9B5-7E8F-42F0-9324-16BD2BF29774}"/>
              </a:ext>
            </a:extLst>
          </p:cNvPr>
          <p:cNvSpPr/>
          <p:nvPr/>
        </p:nvSpPr>
        <p:spPr>
          <a:xfrm flipV="1">
            <a:off x="10910395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2" name="Seta: Para Baixo 71">
            <a:extLst>
              <a:ext uri="{FF2B5EF4-FFF2-40B4-BE49-F238E27FC236}">
                <a16:creationId xmlns:a16="http://schemas.microsoft.com/office/drawing/2014/main" id="{721E5ACF-B99D-4AC9-ACF0-D45D4AB5E0B3}"/>
              </a:ext>
            </a:extLst>
          </p:cNvPr>
          <p:cNvSpPr/>
          <p:nvPr/>
        </p:nvSpPr>
        <p:spPr>
          <a:xfrm flipV="1">
            <a:off x="9322755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3" name="Seta: Para Baixo 72">
            <a:extLst>
              <a:ext uri="{FF2B5EF4-FFF2-40B4-BE49-F238E27FC236}">
                <a16:creationId xmlns:a16="http://schemas.microsoft.com/office/drawing/2014/main" id="{50268D80-254B-4AA1-B34F-89B467711E1F}"/>
              </a:ext>
            </a:extLst>
          </p:cNvPr>
          <p:cNvSpPr/>
          <p:nvPr/>
        </p:nvSpPr>
        <p:spPr>
          <a:xfrm flipV="1">
            <a:off x="7906797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4" name="Seta: Para Baixo 73">
            <a:extLst>
              <a:ext uri="{FF2B5EF4-FFF2-40B4-BE49-F238E27FC236}">
                <a16:creationId xmlns:a16="http://schemas.microsoft.com/office/drawing/2014/main" id="{4FE88D44-3342-492E-A434-26808342D3C4}"/>
              </a:ext>
            </a:extLst>
          </p:cNvPr>
          <p:cNvSpPr/>
          <p:nvPr/>
        </p:nvSpPr>
        <p:spPr>
          <a:xfrm flipV="1">
            <a:off x="6639845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5" name="Seta: Para Baixo 74">
            <a:extLst>
              <a:ext uri="{FF2B5EF4-FFF2-40B4-BE49-F238E27FC236}">
                <a16:creationId xmlns:a16="http://schemas.microsoft.com/office/drawing/2014/main" id="{06E19E39-4EE2-4613-A8AE-7D5D80CCCFC8}"/>
              </a:ext>
            </a:extLst>
          </p:cNvPr>
          <p:cNvSpPr/>
          <p:nvPr/>
        </p:nvSpPr>
        <p:spPr>
          <a:xfrm>
            <a:off x="10900347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6" name="Seta: Para Baixo 75">
            <a:extLst>
              <a:ext uri="{FF2B5EF4-FFF2-40B4-BE49-F238E27FC236}">
                <a16:creationId xmlns:a16="http://schemas.microsoft.com/office/drawing/2014/main" id="{83C4BA34-4A1A-484B-A24A-E291EFA3765F}"/>
              </a:ext>
            </a:extLst>
          </p:cNvPr>
          <p:cNvSpPr/>
          <p:nvPr/>
        </p:nvSpPr>
        <p:spPr>
          <a:xfrm>
            <a:off x="9312707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7" name="Seta: Para Baixo 76">
            <a:extLst>
              <a:ext uri="{FF2B5EF4-FFF2-40B4-BE49-F238E27FC236}">
                <a16:creationId xmlns:a16="http://schemas.microsoft.com/office/drawing/2014/main" id="{4906F058-A7BD-4A4B-BE79-1FE9D9608665}"/>
              </a:ext>
            </a:extLst>
          </p:cNvPr>
          <p:cNvSpPr/>
          <p:nvPr/>
        </p:nvSpPr>
        <p:spPr>
          <a:xfrm>
            <a:off x="7896749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8" name="Seta: Para Baixo 77">
            <a:extLst>
              <a:ext uri="{FF2B5EF4-FFF2-40B4-BE49-F238E27FC236}">
                <a16:creationId xmlns:a16="http://schemas.microsoft.com/office/drawing/2014/main" id="{0512122D-ED2F-419C-B570-AC2AC07C248C}"/>
              </a:ext>
            </a:extLst>
          </p:cNvPr>
          <p:cNvSpPr/>
          <p:nvPr/>
        </p:nvSpPr>
        <p:spPr>
          <a:xfrm>
            <a:off x="6629797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08880C7C-E8DC-4B64-ACB0-94C25FBD20C7}"/>
                  </a:ext>
                </a:extLst>
              </p:cNvPr>
              <p:cNvSpPr/>
              <p:nvPr/>
            </p:nvSpPr>
            <p:spPr>
              <a:xfrm>
                <a:off x="3881239" y="4238392"/>
                <a:ext cx="2061783" cy="1115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PT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1400" i="1" dirty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pt-PT" sz="1400" dirty="0">
                    <a:solidFill>
                      <a:srgbClr val="0C2B8E"/>
                    </a:solidFill>
                  </a:rPr>
                  <a:t> </a:t>
                </a:r>
                <a:endParaRPr lang="en-GB" sz="14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08880C7C-E8DC-4B64-ACB0-94C25FBD20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239" y="4238392"/>
                <a:ext cx="2061783" cy="11151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5727F419-D357-45D4-AF58-4134B91202D2}"/>
              </a:ext>
            </a:extLst>
          </p:cNvPr>
          <p:cNvCxnSpPr>
            <a:cxnSpLocks/>
          </p:cNvCxnSpPr>
          <p:nvPr/>
        </p:nvCxnSpPr>
        <p:spPr>
          <a:xfrm>
            <a:off x="4411227" y="4689637"/>
            <a:ext cx="1256043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ta 35">
            <a:extLst>
              <a:ext uri="{FF2B5EF4-FFF2-40B4-BE49-F238E27FC236}">
                <a16:creationId xmlns:a16="http://schemas.microsoft.com/office/drawing/2014/main" id="{AB6A2766-DB84-4068-9F5E-0A5ABD213742}"/>
              </a:ext>
            </a:extLst>
          </p:cNvPr>
          <p:cNvCxnSpPr>
            <a:cxnSpLocks/>
          </p:cNvCxnSpPr>
          <p:nvPr/>
        </p:nvCxnSpPr>
        <p:spPr>
          <a:xfrm>
            <a:off x="4914997" y="4316302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: Cantos Arredondados 28">
            <a:hlinkClick r:id="rId20" action="ppaction://hlinksldjump"/>
            <a:extLst>
              <a:ext uri="{FF2B5EF4-FFF2-40B4-BE49-F238E27FC236}">
                <a16:creationId xmlns:a16="http://schemas.microsoft.com/office/drawing/2014/main" id="{2750C648-5C33-45E5-85D7-B86BEF22AA48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>
                <a:solidFill>
                  <a:schemeClr val="tx1"/>
                </a:solidFill>
              </a:rPr>
              <a:t>Adunarea și înmulțirea în bloc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Retângulo: Cantos Arredondados 75">
            <a:hlinkClick r:id="rId21" action="ppaction://hlinksldjump"/>
            <a:extLst>
              <a:ext uri="{FF2B5EF4-FFF2-40B4-BE49-F238E27FC236}">
                <a16:creationId xmlns:a16="http://schemas.microsoft.com/office/drawing/2014/main" id="{0B9B71EE-0C62-4EA2-A0D3-60D476D86131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</a:rPr>
              <a:t>Încearcă!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15">
            <a:hlinkClick r:id="rId22" action="ppaction://hlinksldjump"/>
            <a:extLst>
              <a:ext uri="{FF2B5EF4-FFF2-40B4-BE49-F238E27FC236}">
                <a16:creationId xmlns:a16="http://schemas.microsoft.com/office/drawing/2014/main" id="{140F7B5D-4C1F-4A62-A80F-90DA2A21F4DD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ro-RO" b="1" dirty="0">
                <a:solidFill>
                  <a:schemeClr val="tx1"/>
                </a:solidFill>
              </a:rPr>
              <a:t>Înmulțirea în bloc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18">
            <a:hlinkClick r:id="rId23" action="ppaction://hlinksldjump"/>
            <a:extLst>
              <a:ext uri="{FF2B5EF4-FFF2-40B4-BE49-F238E27FC236}">
                <a16:creationId xmlns:a16="http://schemas.microsoft.com/office/drawing/2014/main" id="{0D874F79-3F5A-4492-BB8F-AE2ECF7DD9E5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Transpune</a:t>
            </a:r>
            <a:r>
              <a:rPr lang="ro-RO" b="1" dirty="0">
                <a:solidFill>
                  <a:schemeClr val="tx1"/>
                </a:solidFill>
              </a:rPr>
              <a:t>rea în bloc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6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7C9404ED-8E63-47D9-8D0C-B3276FAF9F70}"/>
              </a:ext>
            </a:extLst>
          </p:cNvPr>
          <p:cNvSpPr/>
          <p:nvPr/>
        </p:nvSpPr>
        <p:spPr>
          <a:xfrm>
            <a:off x="2041574" y="3175945"/>
            <a:ext cx="9954982" cy="3280491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5" name="Retângulo: Cantos Arredondados 84">
            <a:extLst>
              <a:ext uri="{FF2B5EF4-FFF2-40B4-BE49-F238E27FC236}">
                <a16:creationId xmlns:a16="http://schemas.microsoft.com/office/drawing/2014/main" id="{9E320ED9-06D1-4014-8449-EFC7D63D04C6}"/>
              </a:ext>
            </a:extLst>
          </p:cNvPr>
          <p:cNvSpPr/>
          <p:nvPr/>
        </p:nvSpPr>
        <p:spPr>
          <a:xfrm>
            <a:off x="2051115" y="4527022"/>
            <a:ext cx="9954982" cy="1929414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A6D22E36-BF17-4F2C-A8DF-111645BA4919}"/>
              </a:ext>
            </a:extLst>
          </p:cNvPr>
          <p:cNvSpPr/>
          <p:nvPr/>
        </p:nvSpPr>
        <p:spPr>
          <a:xfrm>
            <a:off x="2029125" y="612362"/>
            <a:ext cx="9954991" cy="3477317"/>
          </a:xfrm>
          <a:prstGeom prst="roundRect">
            <a:avLst>
              <a:gd name="adj" fmla="val 7156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23C2155B-F8E4-4870-9E1F-73E2FDC1B28D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" name="Imagem 60">
            <a:extLst>
              <a:ext uri="{FF2B5EF4-FFF2-40B4-BE49-F238E27FC236}">
                <a16:creationId xmlns:a16="http://schemas.microsoft.com/office/drawing/2014/main" id="{18B73C74-A004-482B-9F0B-219C9547C99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8</a:t>
            </a:r>
          </a:p>
        </p:txBody>
      </p:sp>
      <p:sp>
        <p:nvSpPr>
          <p:cNvPr id="28" name="Retângulo: Cantos Arredondados 27">
            <a:hlinkClick r:id="rId5" action="ppaction://hlinksldjump"/>
            <a:extLst>
              <a:ext uri="{FF2B5EF4-FFF2-40B4-BE49-F238E27FC236}">
                <a16:creationId xmlns:a16="http://schemas.microsoft.com/office/drawing/2014/main" id="{66B2A70C-29C3-4EB7-8CF7-DF39CEB78AB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ro-RO" b="1" dirty="0">
                <a:solidFill>
                  <a:schemeClr val="tx1"/>
                </a:solidFill>
              </a:rPr>
              <a:t>Partiționarea </a:t>
            </a:r>
            <a:r>
              <a:rPr lang="ro-RO" b="1" dirty="0" err="1">
                <a:solidFill>
                  <a:schemeClr val="tx1"/>
                </a:solidFill>
              </a:rPr>
              <a:t>matricilor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27D90CCA-F24E-40F2-9A5A-D6385F3B3BBA}"/>
              </a:ext>
            </a:extLst>
          </p:cNvPr>
          <p:cNvSpPr/>
          <p:nvPr/>
        </p:nvSpPr>
        <p:spPr>
          <a:xfrm>
            <a:off x="2029125" y="612363"/>
            <a:ext cx="9954991" cy="2311707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4B143D0C-534F-452C-B11C-86B767399DB9}"/>
                  </a:ext>
                </a:extLst>
              </p:cNvPr>
              <p:cNvSpPr/>
              <p:nvPr/>
            </p:nvSpPr>
            <p:spPr>
              <a:xfrm>
                <a:off x="2158189" y="766549"/>
                <a:ext cx="9675848" cy="1143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ro-RO" sz="2400" dirty="0">
                    <a:solidFill>
                      <a:sysClr val="windowText" lastClr="000000"/>
                    </a:solidFill>
                  </a:rPr>
                  <a:t>Dacă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matrici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le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ș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i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sunt de aceeași mărime și sunt 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p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artiționat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exact la fel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atunci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suma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matrice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lor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va avea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aceeași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partiționare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4B143D0C-534F-452C-B11C-86B767399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89" y="766549"/>
                <a:ext cx="9675848" cy="1143070"/>
              </a:xfrm>
              <a:prstGeom prst="rect">
                <a:avLst/>
              </a:prstGeom>
              <a:blipFill>
                <a:blip r:embed="rId6"/>
                <a:stretch>
                  <a:fillRect l="-945" r="-1008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1F7D133E-1E3E-4C05-A704-F2ADA407C233}"/>
                  </a:ext>
                </a:extLst>
              </p:cNvPr>
              <p:cNvSpPr/>
              <p:nvPr/>
            </p:nvSpPr>
            <p:spPr>
              <a:xfrm>
                <a:off x="2158189" y="2016040"/>
                <a:ext cx="9675848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Fiecare bloc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al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este suma blocurilor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corespunzătoare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 lui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ș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i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1F7D133E-1E3E-4C05-A704-F2ADA407C2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89" y="2016040"/>
                <a:ext cx="9675848" cy="588110"/>
              </a:xfrm>
              <a:prstGeom prst="rect">
                <a:avLst/>
              </a:prstGeom>
              <a:blipFill>
                <a:blip r:embed="rId7"/>
                <a:stretch>
                  <a:fillRect l="-945"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 37">
            <a:extLst>
              <a:ext uri="{FF2B5EF4-FFF2-40B4-BE49-F238E27FC236}">
                <a16:creationId xmlns:a16="http://schemas.microsoft.com/office/drawing/2014/main" id="{B6136A32-6CA1-4CE9-BD12-8E73E3D9F312}"/>
              </a:ext>
            </a:extLst>
          </p:cNvPr>
          <p:cNvSpPr/>
          <p:nvPr/>
        </p:nvSpPr>
        <p:spPr>
          <a:xfrm>
            <a:off x="2168696" y="2646785"/>
            <a:ext cx="9675848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>
                <a:solidFill>
                  <a:sysClr val="windowText" lastClr="000000"/>
                </a:solidFill>
              </a:rPr>
              <a:t>Atunci când lucrați cu matrici partiționate, </a:t>
            </a:r>
            <a:r>
              <a:rPr lang="ro-RO" sz="2400" b="1" dirty="0">
                <a:solidFill>
                  <a:sysClr val="windowText" lastClr="000000"/>
                </a:solidFill>
              </a:rPr>
              <a:t>înmulțirea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unei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matrice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ro-RO" sz="2400" b="1" dirty="0">
                <a:solidFill>
                  <a:sysClr val="windowText" lastClr="000000"/>
                </a:solidFill>
              </a:rPr>
              <a:t>cu</a:t>
            </a:r>
            <a:r>
              <a:rPr lang="en-GB" sz="2400" b="1" dirty="0">
                <a:solidFill>
                  <a:sysClr val="windowText" lastClr="000000"/>
                </a:solidFill>
              </a:rPr>
              <a:t> un scalar</a:t>
            </a:r>
            <a:r>
              <a:rPr lang="en-GB" sz="2400" dirty="0">
                <a:solidFill>
                  <a:sysClr val="windowText" lastClr="000000"/>
                </a:solidFill>
              </a:rPr>
              <a:t> este, de asemenea, </a:t>
            </a:r>
            <a:r>
              <a:rPr lang="en-GB" sz="2400" dirty="0" err="1">
                <a:solidFill>
                  <a:sysClr val="windowText" lastClr="000000"/>
                </a:solidFill>
              </a:rPr>
              <a:t>calculat</a:t>
            </a:r>
            <a:r>
              <a:rPr lang="ro-RO" sz="2400" dirty="0">
                <a:solidFill>
                  <a:sysClr val="windowText" lastClr="000000"/>
                </a:solidFill>
              </a:rPr>
              <a:t>ă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>
                <a:solidFill>
                  <a:sysClr val="windowText" lastClr="000000"/>
                </a:solidFill>
              </a:rPr>
              <a:t>bloc-cu-bloc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48A11BD3-A2B7-46D7-B875-2A60C6E017E6}"/>
              </a:ext>
            </a:extLst>
          </p:cNvPr>
          <p:cNvSpPr/>
          <p:nvPr/>
        </p:nvSpPr>
        <p:spPr>
          <a:xfrm rot="16200000">
            <a:off x="1627917" y="4497569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Exemplu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F6C1999D-2F0E-4560-8F04-C90C21F3CD1D}"/>
                  </a:ext>
                </a:extLst>
              </p:cNvPr>
              <p:cNvSpPr/>
              <p:nvPr/>
            </p:nvSpPr>
            <p:spPr>
              <a:xfrm>
                <a:off x="2192617" y="5130460"/>
                <a:ext cx="9652896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pt-PT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pt-PT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GB" sz="140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dirty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pt-PT" sz="1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en-GB" sz="1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pt-PT" sz="1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Cu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pt-PT" sz="1400" b="0" i="1" dirty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Şi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t-PT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400" b="0" i="1" dirty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i="1" dirty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dirty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0C2B8E"/>
                    </a:solidFill>
                  </a:rPr>
                  <a:t>  </a:t>
                </a: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F6C1999D-2F0E-4560-8F04-C90C21F3CD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617" y="5130460"/>
                <a:ext cx="9652896" cy="11151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tângulo 85">
            <a:extLst>
              <a:ext uri="{FF2B5EF4-FFF2-40B4-BE49-F238E27FC236}">
                <a16:creationId xmlns:a16="http://schemas.microsoft.com/office/drawing/2014/main" id="{71C3C1D9-3072-4992-BC08-C1CE37E6B6E2}"/>
              </a:ext>
            </a:extLst>
          </p:cNvPr>
          <p:cNvSpPr/>
          <p:nvPr/>
        </p:nvSpPr>
        <p:spPr>
          <a:xfrm>
            <a:off x="2087891" y="4649969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Exemplu</a:t>
            </a:r>
          </a:p>
        </p:txBody>
      </p:sp>
      <p:sp>
        <p:nvSpPr>
          <p:cNvPr id="24" name="Retângulo: Cantos Arredondados 28">
            <a:hlinkClick r:id="rId13" action="ppaction://hlinksldjump"/>
            <a:extLst>
              <a:ext uri="{FF2B5EF4-FFF2-40B4-BE49-F238E27FC236}">
                <a16:creationId xmlns:a16="http://schemas.microsoft.com/office/drawing/2014/main" id="{13FDC9D7-E5E1-42F0-805D-E0090CCC173C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>
                <a:solidFill>
                  <a:schemeClr val="tx1"/>
                </a:solidFill>
              </a:rPr>
              <a:t>Adunarea și înmulțirea în bloc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75">
            <a:hlinkClick r:id="rId14" action="ppaction://hlinksldjump"/>
            <a:extLst>
              <a:ext uri="{FF2B5EF4-FFF2-40B4-BE49-F238E27FC236}">
                <a16:creationId xmlns:a16="http://schemas.microsoft.com/office/drawing/2014/main" id="{1D64D0AF-D0EC-4DD2-9D1C-3AA6FF9EF059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</a:rPr>
              <a:t>Încearcă!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15">
            <a:hlinkClick r:id="rId15" action="ppaction://hlinksldjump"/>
            <a:extLst>
              <a:ext uri="{FF2B5EF4-FFF2-40B4-BE49-F238E27FC236}">
                <a16:creationId xmlns:a16="http://schemas.microsoft.com/office/drawing/2014/main" id="{BBF55D3F-70EA-41AB-A2AC-6B32DDA6057C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ro-RO" b="1" dirty="0">
                <a:solidFill>
                  <a:schemeClr val="tx1"/>
                </a:solidFill>
              </a:rPr>
              <a:t>Înmulțirea în bloc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etângulo: Cantos Arredondados 18">
            <a:hlinkClick r:id="rId16" action="ppaction://hlinksldjump"/>
            <a:extLst>
              <a:ext uri="{FF2B5EF4-FFF2-40B4-BE49-F238E27FC236}">
                <a16:creationId xmlns:a16="http://schemas.microsoft.com/office/drawing/2014/main" id="{52E53670-4FD8-450E-A65D-659612A28C74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Transpune</a:t>
            </a:r>
            <a:r>
              <a:rPr lang="ro-RO" b="1" dirty="0">
                <a:solidFill>
                  <a:schemeClr val="tx1"/>
                </a:solidFill>
              </a:rPr>
              <a:t>rea în bloc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4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85" grpId="0" animBg="1"/>
      <p:bldP spid="37" grpId="0" animBg="1"/>
      <p:bldP spid="44" grpId="0" animBg="1"/>
      <p:bldP spid="45" grpId="0"/>
      <p:bldP spid="48" grpId="0"/>
      <p:bldP spid="38" grpId="0"/>
      <p:bldP spid="40" grpId="0"/>
      <p:bldP spid="42" grpId="0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D4CCDC74-EF03-4584-9023-5A7002263115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Imagem 57">
            <a:extLst>
              <a:ext uri="{FF2B5EF4-FFF2-40B4-BE49-F238E27FC236}">
                <a16:creationId xmlns:a16="http://schemas.microsoft.com/office/drawing/2014/main" id="{AA49F40B-4EED-4127-9995-C8AC9400F2B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8</a:t>
            </a:r>
          </a:p>
        </p:txBody>
      </p:sp>
      <p:sp>
        <p:nvSpPr>
          <p:cNvPr id="29" name="Retângulo: Cantos Arredondados 28">
            <a:hlinkClick r:id="rId6" action="ppaction://hlinksldjump"/>
            <a:extLst>
              <a:ext uri="{FF2B5EF4-FFF2-40B4-BE49-F238E27FC236}">
                <a16:creationId xmlns:a16="http://schemas.microsoft.com/office/drawing/2014/main" id="{9EFC407A-F535-4DD8-88AA-E4C80D158945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ro-RO" b="1" dirty="0">
                <a:solidFill>
                  <a:schemeClr val="tx1"/>
                </a:solidFill>
              </a:rPr>
              <a:t>Partiționarea </a:t>
            </a:r>
            <a:r>
              <a:rPr lang="ro-RO" b="1" dirty="0" err="1">
                <a:solidFill>
                  <a:schemeClr val="tx1"/>
                </a:solidFill>
              </a:rPr>
              <a:t>matricilor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7" action="ppaction://hlinksldjump"/>
            <a:extLst>
              <a:ext uri="{FF2B5EF4-FFF2-40B4-BE49-F238E27FC236}">
                <a16:creationId xmlns:a16="http://schemas.microsoft.com/office/drawing/2014/main" id="{02510B22-C28D-435C-9855-CC5A50ED0FAB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ro-RO" b="1" dirty="0">
                <a:solidFill>
                  <a:schemeClr val="tx1"/>
                </a:solidFill>
              </a:rPr>
              <a:t>Adunarea și înmulțirea în bloc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32">
            <a:hlinkClick r:id="rId8" action="ppaction://hlinksldjump"/>
            <a:extLst>
              <a:ext uri="{FF2B5EF4-FFF2-40B4-BE49-F238E27FC236}">
                <a16:creationId xmlns:a16="http://schemas.microsoft.com/office/drawing/2014/main" id="{775C5CD5-18D2-48E7-B74C-37346D694577}"/>
              </a:ext>
            </a:extLst>
          </p:cNvPr>
          <p:cNvSpPr/>
          <p:nvPr/>
        </p:nvSpPr>
        <p:spPr>
          <a:xfrm>
            <a:off x="36000" y="315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Transpune</a:t>
            </a:r>
            <a:r>
              <a:rPr lang="ro-RO" b="1" dirty="0">
                <a:solidFill>
                  <a:schemeClr val="tx1"/>
                </a:solidFill>
              </a:rPr>
              <a:t>rea în bloc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DE15A67A-44C8-43D3-B2FF-3A9E73960AD4}"/>
              </a:ext>
            </a:extLst>
          </p:cNvPr>
          <p:cNvSpPr/>
          <p:nvPr/>
        </p:nvSpPr>
        <p:spPr>
          <a:xfrm>
            <a:off x="2029125" y="269617"/>
            <a:ext cx="9954991" cy="1598274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524E6173-47BF-4302-BE19-E0BE0A779C31}"/>
                  </a:ext>
                </a:extLst>
              </p:cNvPr>
              <p:cNvSpPr/>
              <p:nvPr/>
            </p:nvSpPr>
            <p:spPr>
              <a:xfrm>
                <a:off x="2158189" y="423802"/>
                <a:ext cx="9675848" cy="1143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ro-RO" sz="2400" b="1" dirty="0">
                    <a:solidFill>
                      <a:sysClr val="windowText" lastClr="000000"/>
                    </a:solidFill>
                  </a:rPr>
                  <a:t>Tr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anspunerea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unei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matrice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partiționat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e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este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transpune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rea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matrice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i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bloc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cu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toate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blocuri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le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transpu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s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524E6173-47BF-4302-BE19-E0BE0A779C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89" y="423802"/>
                <a:ext cx="9675848" cy="1143070"/>
              </a:xfrm>
              <a:prstGeom prst="rect">
                <a:avLst/>
              </a:prstGeom>
              <a:blipFill>
                <a:blip r:embed="rId9"/>
                <a:stretch>
                  <a:fillRect l="-945" r="-1008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B721E6B5-058B-431A-9D5C-E91A25F5DA99}"/>
              </a:ext>
            </a:extLst>
          </p:cNvPr>
          <p:cNvSpPr/>
          <p:nvPr/>
        </p:nvSpPr>
        <p:spPr>
          <a:xfrm>
            <a:off x="2041574" y="2096362"/>
            <a:ext cx="9954982" cy="4492021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7C3CF1C4-C0BD-459B-AD36-8E9C1F9BD33B}"/>
              </a:ext>
            </a:extLst>
          </p:cNvPr>
          <p:cNvSpPr/>
          <p:nvPr/>
        </p:nvSpPr>
        <p:spPr>
          <a:xfrm>
            <a:off x="2310328" y="2287524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Exemplu: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5E5B070A-3576-43C1-A4E3-F60EDC46CA93}"/>
                  </a:ext>
                </a:extLst>
              </p:cNvPr>
              <p:cNvSpPr/>
              <p:nvPr/>
            </p:nvSpPr>
            <p:spPr>
              <a:xfrm>
                <a:off x="2310325" y="2177323"/>
                <a:ext cx="9536159" cy="2898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t-PT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pt-PT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Cu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pt-PT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pt-PT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PT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pt-PT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11</m:t>
                                            </m:r>
                                          </m:sub>
                                        </m:sSub>
                                        <m:r>
                                          <a:rPr lang="pt-PT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d>
                                          <m:dPr>
                                            <m:ctrlPr>
                                              <a:rPr lang="pt-PT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d>
                                      </m:e>
                                      <m:e/>
                                    </m:eqArr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pt-PT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pt-PT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PT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pt-PT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pt-PT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pt-PT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d>
                                          <m:dPr>
                                            <m:ctrlPr>
                                              <a:rPr lang="pt-PT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4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5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d>
                                      </m:e>
                                      <m:e/>
                                    </m:eqAr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pt-PT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pt-PT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PT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pt-PT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21</m:t>
                                            </m:r>
                                          </m:sub>
                                        </m:sSub>
                                        <m:r>
                                          <a:rPr lang="pt-PT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d>
                                          <m:dPr>
                                            <m:ctrlPr>
                                              <a:rPr lang="pt-PT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pt-PT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d>
                                      </m:e>
                                      <m:e>
                                        <m:sSup>
                                          <m:sSupPr>
                                            <m:ctrlPr>
                                              <a:rPr lang="pt-PT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pt-PT" sz="20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/>
                                              <m:sup/>
                                            </m:sSup>
                                          </m:e>
                                          <m:sup/>
                                        </m:sSup>
                                      </m:e>
                                    </m:eqAr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PT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pt-PT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pt-PT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pt-PT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3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pt-PT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pt-PT" sz="20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pt-PT" sz="20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pt-PT" sz="20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d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5E5B070A-3576-43C1-A4E3-F60EDC46C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325" y="2177323"/>
                <a:ext cx="9536159" cy="28984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B5C43236-CEAA-48BF-9894-73017BDC5849}"/>
                  </a:ext>
                </a:extLst>
              </p:cNvPr>
              <p:cNvSpPr/>
              <p:nvPr/>
            </p:nvSpPr>
            <p:spPr>
              <a:xfrm>
                <a:off x="2316341" y="4089824"/>
                <a:ext cx="4354133" cy="783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pt-PT" sz="2000" b="1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000" b="1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pt-PT" sz="2000" b="1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𝟏𝟐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pt-PT" sz="20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000" b="1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pt-PT" sz="2000" b="1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𝟐𝟏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pt-PT" sz="20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000" b="1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pt-PT" sz="20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pt-PT" sz="2000" b="1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pt-PT" sz="2000" b="1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000" b="1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pt-PT" sz="2000" b="1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𝟏𝟐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B5C43236-CEAA-48BF-9894-73017BDC58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341" y="4089824"/>
                <a:ext cx="4354133" cy="78386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Conexão reta 47">
            <a:extLst>
              <a:ext uri="{FF2B5EF4-FFF2-40B4-BE49-F238E27FC236}">
                <a16:creationId xmlns:a16="http://schemas.microsoft.com/office/drawing/2014/main" id="{AB2EB5A6-B3EA-4A69-9730-7954F963BD54}"/>
              </a:ext>
            </a:extLst>
          </p:cNvPr>
          <p:cNvCxnSpPr>
            <a:cxnSpLocks/>
          </p:cNvCxnSpPr>
          <p:nvPr/>
        </p:nvCxnSpPr>
        <p:spPr>
          <a:xfrm>
            <a:off x="3017665" y="3774867"/>
            <a:ext cx="1757703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xão reta 48">
            <a:extLst>
              <a:ext uri="{FF2B5EF4-FFF2-40B4-BE49-F238E27FC236}">
                <a16:creationId xmlns:a16="http://schemas.microsoft.com/office/drawing/2014/main" id="{A6060240-3491-4A14-A8D3-127ED54A1C07}"/>
              </a:ext>
            </a:extLst>
          </p:cNvPr>
          <p:cNvCxnSpPr>
            <a:cxnSpLocks/>
          </p:cNvCxnSpPr>
          <p:nvPr/>
        </p:nvCxnSpPr>
        <p:spPr>
          <a:xfrm>
            <a:off x="3705378" y="3247808"/>
            <a:ext cx="0" cy="74044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90C35AAC-D01C-4849-AA43-E6B00D3C535E}"/>
                  </a:ext>
                </a:extLst>
              </p:cNvPr>
              <p:cNvSpPr/>
              <p:nvPr/>
            </p:nvSpPr>
            <p:spPr>
              <a:xfrm>
                <a:off x="2324529" y="4950803"/>
                <a:ext cx="2423933" cy="155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PT" sz="20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pt-PT" sz="20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0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/>
                                </m:mr>
                                <m:mr>
                                  <m:e/>
                                  <m:e/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/>
                                </m:mr>
                                <m:mr>
                                  <m:e/>
                                  <m:e/>
                                </m:mr>
                                <m:mr>
                                  <m:e/>
                                  <m:e/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  <m:mr>
                                  <m:e/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GB" sz="20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90C35AAC-D01C-4849-AA43-E6B00D3C53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529" y="4950803"/>
                <a:ext cx="2423933" cy="155343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onexão reta 49">
            <a:extLst>
              <a:ext uri="{FF2B5EF4-FFF2-40B4-BE49-F238E27FC236}">
                <a16:creationId xmlns:a16="http://schemas.microsoft.com/office/drawing/2014/main" id="{41A6B57E-4D68-4B0B-89E3-DF6B513499C6}"/>
              </a:ext>
            </a:extLst>
          </p:cNvPr>
          <p:cNvCxnSpPr>
            <a:cxnSpLocks/>
          </p:cNvCxnSpPr>
          <p:nvPr/>
        </p:nvCxnSpPr>
        <p:spPr>
          <a:xfrm>
            <a:off x="3211064" y="5591264"/>
            <a:ext cx="1306286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25921F00-9985-4A54-B4AB-E8D56B8ADA6B}"/>
              </a:ext>
            </a:extLst>
          </p:cNvPr>
          <p:cNvCxnSpPr>
            <a:cxnSpLocks/>
          </p:cNvCxnSpPr>
          <p:nvPr/>
        </p:nvCxnSpPr>
        <p:spPr>
          <a:xfrm>
            <a:off x="4090457" y="5054157"/>
            <a:ext cx="0" cy="1351142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1D63925C-D369-448B-A6C8-05B3167F1CA5}"/>
                  </a:ext>
                </a:extLst>
              </p:cNvPr>
              <p:cNvSpPr/>
              <p:nvPr/>
            </p:nvSpPr>
            <p:spPr>
              <a:xfrm>
                <a:off x="9600778" y="2215581"/>
                <a:ext cx="1878719" cy="605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e>
                        <m:sup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1D63925C-D369-448B-A6C8-05B3167F1C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778" y="2215581"/>
                <a:ext cx="1878719" cy="60555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2B6781D2-C923-4CDB-B32E-67E569A8EA87}"/>
                  </a:ext>
                </a:extLst>
              </p:cNvPr>
              <p:cNvSpPr/>
              <p:nvPr/>
            </p:nvSpPr>
            <p:spPr>
              <a:xfrm>
                <a:off x="9595378" y="2831017"/>
                <a:ext cx="1939890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PT" sz="20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PT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PT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2B6781D2-C923-4CDB-B32E-67E569A8EA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378" y="2831017"/>
                <a:ext cx="1939890" cy="9062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7C329433-6A63-426F-BAF4-7BD594A9B68D}"/>
                  </a:ext>
                </a:extLst>
              </p:cNvPr>
              <p:cNvSpPr/>
              <p:nvPr/>
            </p:nvSpPr>
            <p:spPr>
              <a:xfrm>
                <a:off x="9595378" y="3752806"/>
                <a:ext cx="1485535" cy="603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PT" sz="20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PT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PT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7C329433-6A63-426F-BAF4-7BD594A9B6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378" y="3752806"/>
                <a:ext cx="1485535" cy="6034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09CE140D-C4C6-441C-9839-589D944F32A8}"/>
                  </a:ext>
                </a:extLst>
              </p:cNvPr>
              <p:cNvSpPr/>
              <p:nvPr/>
            </p:nvSpPr>
            <p:spPr>
              <a:xfrm>
                <a:off x="9602295" y="4367467"/>
                <a:ext cx="1546705" cy="906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e>
                        <m:sup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09CE140D-C4C6-441C-9839-589D944F32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2295" y="4367467"/>
                <a:ext cx="1546705" cy="90614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Seta: Para Baixo 66">
            <a:extLst>
              <a:ext uri="{FF2B5EF4-FFF2-40B4-BE49-F238E27FC236}">
                <a16:creationId xmlns:a16="http://schemas.microsoft.com/office/drawing/2014/main" id="{82DA1CFA-524A-4628-991A-FD6B0050BAA5}"/>
              </a:ext>
            </a:extLst>
          </p:cNvPr>
          <p:cNvSpPr/>
          <p:nvPr/>
        </p:nvSpPr>
        <p:spPr>
          <a:xfrm rot="16200000">
            <a:off x="9228495" y="4746623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68" name="Seta: Para Baixo 67">
            <a:extLst>
              <a:ext uri="{FF2B5EF4-FFF2-40B4-BE49-F238E27FC236}">
                <a16:creationId xmlns:a16="http://schemas.microsoft.com/office/drawing/2014/main" id="{4E1DB9AB-9B53-40FB-AD5D-5E77AF558A96}"/>
              </a:ext>
            </a:extLst>
          </p:cNvPr>
          <p:cNvSpPr/>
          <p:nvPr/>
        </p:nvSpPr>
        <p:spPr>
          <a:xfrm rot="16200000">
            <a:off x="9228496" y="3990385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69" name="Seta: Para Baixo 68">
            <a:extLst>
              <a:ext uri="{FF2B5EF4-FFF2-40B4-BE49-F238E27FC236}">
                <a16:creationId xmlns:a16="http://schemas.microsoft.com/office/drawing/2014/main" id="{FBD1D70A-DECB-4896-966D-54040E9AA8AB}"/>
              </a:ext>
            </a:extLst>
          </p:cNvPr>
          <p:cNvSpPr/>
          <p:nvPr/>
        </p:nvSpPr>
        <p:spPr>
          <a:xfrm rot="16200000">
            <a:off x="9234466" y="3251295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p:sp>
        <p:nvSpPr>
          <p:cNvPr id="70" name="Seta: Para Baixo 69">
            <a:extLst>
              <a:ext uri="{FF2B5EF4-FFF2-40B4-BE49-F238E27FC236}">
                <a16:creationId xmlns:a16="http://schemas.microsoft.com/office/drawing/2014/main" id="{DCD23121-D460-4EF2-BFD8-65C30B5214C1}"/>
              </a:ext>
            </a:extLst>
          </p:cNvPr>
          <p:cNvSpPr/>
          <p:nvPr/>
        </p:nvSpPr>
        <p:spPr>
          <a:xfrm rot="16200000">
            <a:off x="9233896" y="2444441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9965F8B9-9947-4191-88B5-496C5DB93660}"/>
                  </a:ext>
                </a:extLst>
              </p:cNvPr>
              <p:cNvSpPr/>
              <p:nvPr/>
            </p:nvSpPr>
            <p:spPr>
              <a:xfrm>
                <a:off x="3198225" y="4984478"/>
                <a:ext cx="784189" cy="605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mr>
                      </m:m>
                    </m:oMath>
                  </m:oMathPara>
                </a14:m>
                <a:endParaRPr lang="en-GB" sz="20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9965F8B9-9947-4191-88B5-496C5DB936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225" y="4984478"/>
                <a:ext cx="784189" cy="60555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FC4F3037-E9A6-4DE3-8F97-0E4B07218CB7}"/>
                  </a:ext>
                </a:extLst>
              </p:cNvPr>
              <p:cNvSpPr/>
              <p:nvPr/>
            </p:nvSpPr>
            <p:spPr>
              <a:xfrm>
                <a:off x="3198225" y="5555660"/>
                <a:ext cx="784189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mr>
                      </m:m>
                    </m:oMath>
                  </m:oMathPara>
                </a14:m>
                <a:endParaRPr lang="en-GB" sz="20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FC4F3037-E9A6-4DE3-8F97-0E4B07218C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225" y="5555660"/>
                <a:ext cx="784189" cy="9062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26A6BCA0-5A8E-4FF1-A75C-3AC0BC6C5AD7}"/>
                  </a:ext>
                </a:extLst>
              </p:cNvPr>
              <p:cNvSpPr/>
              <p:nvPr/>
            </p:nvSpPr>
            <p:spPr>
              <a:xfrm>
                <a:off x="4088201" y="4987232"/>
                <a:ext cx="385042" cy="603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</m:m>
                    </m:oMath>
                  </m:oMathPara>
                </a14:m>
                <a:endParaRPr lang="en-GB" sz="20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26A6BCA0-5A8E-4FF1-A75C-3AC0BC6C5A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201" y="4987232"/>
                <a:ext cx="385042" cy="6034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0631BDC0-ED12-4027-87BF-C002677F0C50}"/>
                  </a:ext>
                </a:extLst>
              </p:cNvPr>
              <p:cNvSpPr/>
              <p:nvPr/>
            </p:nvSpPr>
            <p:spPr>
              <a:xfrm>
                <a:off x="4090457" y="5565512"/>
                <a:ext cx="385041" cy="906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mr>
                      </m:m>
                    </m:oMath>
                  </m:oMathPara>
                </a14:m>
                <a:endParaRPr lang="en-GB" sz="20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0631BDC0-ED12-4027-87BF-C002677F0C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457" y="5565512"/>
                <a:ext cx="385041" cy="90614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exão reta unidirecional 18">
            <a:extLst>
              <a:ext uri="{FF2B5EF4-FFF2-40B4-BE49-F238E27FC236}">
                <a16:creationId xmlns:a16="http://schemas.microsoft.com/office/drawing/2014/main" id="{639050E1-8D00-4117-BAE4-9F807CC51292}"/>
              </a:ext>
            </a:extLst>
          </p:cNvPr>
          <p:cNvCxnSpPr>
            <a:stCxn id="16" idx="2"/>
          </p:cNvCxnSpPr>
          <p:nvPr/>
        </p:nvCxnSpPr>
        <p:spPr>
          <a:xfrm flipH="1">
            <a:off x="3982414" y="2821131"/>
            <a:ext cx="6557724" cy="21633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xão reta unidirecional 76">
            <a:extLst>
              <a:ext uri="{FF2B5EF4-FFF2-40B4-BE49-F238E27FC236}">
                <a16:creationId xmlns:a16="http://schemas.microsoft.com/office/drawing/2014/main" id="{A72C5F02-3CC2-4C76-998F-18560E31FC44}"/>
              </a:ext>
            </a:extLst>
          </p:cNvPr>
          <p:cNvCxnSpPr/>
          <p:nvPr/>
        </p:nvCxnSpPr>
        <p:spPr>
          <a:xfrm flipH="1">
            <a:off x="3974130" y="3737227"/>
            <a:ext cx="6557724" cy="21633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xão reta unidirecional 77">
            <a:extLst>
              <a:ext uri="{FF2B5EF4-FFF2-40B4-BE49-F238E27FC236}">
                <a16:creationId xmlns:a16="http://schemas.microsoft.com/office/drawing/2014/main" id="{A4E2C77F-349C-446F-B2CF-4E678FE99D33}"/>
              </a:ext>
            </a:extLst>
          </p:cNvPr>
          <p:cNvCxnSpPr>
            <a:cxnSpLocks/>
          </p:cNvCxnSpPr>
          <p:nvPr/>
        </p:nvCxnSpPr>
        <p:spPr>
          <a:xfrm flipH="1">
            <a:off x="4473243" y="4270851"/>
            <a:ext cx="6025069" cy="108269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xão reta unidirecional 78">
            <a:extLst>
              <a:ext uri="{FF2B5EF4-FFF2-40B4-BE49-F238E27FC236}">
                <a16:creationId xmlns:a16="http://schemas.microsoft.com/office/drawing/2014/main" id="{9A5D91F7-DE0E-46DA-AE1D-B6852E319BEE}"/>
              </a:ext>
            </a:extLst>
          </p:cNvPr>
          <p:cNvCxnSpPr>
            <a:cxnSpLocks/>
          </p:cNvCxnSpPr>
          <p:nvPr/>
        </p:nvCxnSpPr>
        <p:spPr>
          <a:xfrm flipH="1">
            <a:off x="4530189" y="5071408"/>
            <a:ext cx="5970903" cy="92049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m 22">
            <a:extLst>
              <a:ext uri="{FF2B5EF4-FFF2-40B4-BE49-F238E27FC236}">
                <a16:creationId xmlns:a16="http://schemas.microsoft.com/office/drawing/2014/main" id="{39AED75D-2648-4FAB-AA83-AB86187E1F3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55"/>
          <a:stretch/>
        </p:blipFill>
        <p:spPr>
          <a:xfrm>
            <a:off x="5131247" y="4997796"/>
            <a:ext cx="1639896" cy="1581916"/>
          </a:xfrm>
          <a:prstGeom prst="rect">
            <a:avLst/>
          </a:prstGeom>
        </p:spPr>
      </p:pic>
      <p:sp>
        <p:nvSpPr>
          <p:cNvPr id="54" name="Retângulo: Cantos Arredondados 75">
            <a:hlinkClick r:id="rId24" action="ppaction://hlinksldjump"/>
            <a:extLst>
              <a:ext uri="{FF2B5EF4-FFF2-40B4-BE49-F238E27FC236}">
                <a16:creationId xmlns:a16="http://schemas.microsoft.com/office/drawing/2014/main" id="{3AD36FE9-855C-4361-8982-D06CF327958B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</a:rPr>
              <a:t>Încearcă!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5" name="Retângulo: Cantos Arredondados 15">
            <a:hlinkClick r:id="rId25" action="ppaction://hlinksldjump"/>
            <a:extLst>
              <a:ext uri="{FF2B5EF4-FFF2-40B4-BE49-F238E27FC236}">
                <a16:creationId xmlns:a16="http://schemas.microsoft.com/office/drawing/2014/main" id="{32360CD8-B8E1-4822-B5FB-B44E59EB50B9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ro-RO" b="1" dirty="0">
                <a:solidFill>
                  <a:schemeClr val="tx1"/>
                </a:solidFill>
              </a:rPr>
              <a:t>Înmulțirea în bloc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5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5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 animBg="1"/>
      <p:bldP spid="44" grpId="0"/>
      <p:bldP spid="45" grpId="0"/>
      <p:bldP spid="47" grpId="0"/>
      <p:bldP spid="8" grpId="0"/>
      <p:bldP spid="16" grpId="0"/>
      <p:bldP spid="64" grpId="0"/>
      <p:bldP spid="65" grpId="0"/>
      <p:bldP spid="66" grpId="0"/>
      <p:bldP spid="67" grpId="0" animBg="1"/>
      <p:bldP spid="68" grpId="0" animBg="1"/>
      <p:bldP spid="69" grpId="0" animBg="1"/>
      <p:bldP spid="70" grpId="0" animBg="1"/>
      <p:bldP spid="71" grpId="0"/>
      <p:bldP spid="72" grpId="0"/>
      <p:bldP spid="73" grpId="0"/>
      <p:bldP spid="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UUID" val="{E4B63297-6318-4E05-924B-229760BF9B63}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hWsp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OFayk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DhWsp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4VrKTlNeBo9zAwAAoQwAACEAAAB1bml2ZXJzYWwvZmxhc2hfc2tpbl9zZXR0aW5ncy54bWyVV11PIjEUffdXEPZdVnQXTUYSBEzMsmpW1/cOc4HGTjtpO7j8+72dtjMtzAhKTOi957T34/RWE/VOeW8LUlHBb/vD/vis10uWpZTA9SvkBSMaeilR8JDd9u//Lhb9gYUIJuQLaE35WhmLt/UoAtNSa8HPl4Jr3OecC5kT1h9/u69+kkGFPMYSGNapnBVZQnPMj+H13ewkijvj6m40m950EZYiLwjfLcRanKdk+b6WouSZCe3SfLpom10BklH+fjQiRpV+0JBHMc0v5sP58DRKIUEpMCHdzCbDyc+jLEZSYHX2o6vrq8mJnOaozxuzR9tSRXVFGw1Hl6OrLlpB1hAXeTqfXcwuu/Ecd4+78mlclqDhnz6aOYp/B/JLm4uiLL6ikUKKtSnoHmdkPkc5TJAMrx8SZjfmc5RgEjIHHRWkYjTDNgiZWSl+N58ucFct3ddwSCTmbkvBnk0T9qaHUUjKYKxlCcnAr6xPbcTHU6nxMnl/aGkwz5jgMykVjFeEKQdrjA3wD3xQngV7OUODeBOszGFq4w2Asb3BT6d31VwJT65tQYQSts7Y7BkYG+QjlvUAGRgb5Ivp1hNnuwP4vsdyvB7uiGtmUH0XfVR+dAMnuPQF8yvvNUctzDVXwdnO4DG5yGBc6eqV5mD6lgwqm41pcBBUwsmWronGh+m3waW7Fw2FSgZ7dqe0dl0lmmoGbXJbilIqjAXdb3HuLR5LsQ+HmugFrLRHx8amKea1CLVQrc+O1tofUtfNrnsaH5Pbfk7kO8hXIZjq9xwPLyDW3D7LhwwzrvExBfnAV+JEDhcawv2rOLvAwl7CU+FEa7Lc5BhSVwZ1SW1n2xuYuGPbOsvLPAU5R0FQ8IKMbRa3oesNw1/9RuEDspjQ4bRMvcHtOKG13gODUwAQudz422AX1pOXTFMGW/BDJTBUCXdllii8O235GnXFmgwsJwnSzaBGKNH4jBwthDeMS8TTLHScoHlNUlVlFk0UP96DWKKJ7+ekUWs4Iqu1k1K0M/rbSojNiupJSi1eNJHabdqsXfJkCxNO82oEocMc52NscVkSE6JwhamcnnFgb2Iw71a9WX1Ei6eLYgbteNhGqTz7U/YVL+h4JQHCEVsZz4I34BfsUkFk9lhDokehxW3ZmCO+m9XEVqaYT/i3ZzIIrLZBdSvwO/5rMv4PUEsDBBQAAgAIAOFayk7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OFayk6Q9/7LtwEAAH0GAAAfAAAAdW5pdmVyc2FsL2h0bWxfc2tpbl9zZXR0aW5ncy5qc42UwU/CMBTG7/wVZF4N0YFOvAHDhISDidyMh248xkLX17QFRcP/7joEu+5NWS/rl1++1/e2fl+dbvkEadB97H5V79X+ub6vNLCaUVu4ruu8RS+sHmieL2GRF8BzAYGH7CyyYlzDWT/8IpRzICrXZP9iQGrHL0AClmd/R1QEqAltR2jvhPZBFfk8gR2nqWNDzpiTrTEoeikKA8L0BKqCVUxw9VQ9boMejDtQ/6ArlkLN9C58GMet5K/jYBzFk6HLpVhIJvZzzLCXsHSTKdyK5U/9vl0uvd5LUOUH37SV5bk2MwOFX3h6Ow2nYTspFWgNP3WH8Sgc3ZMwZwlwt6Fo8DAY/YHWjJsD9ehdrnNzoqMw6kcDl5Ysg8aUJtP4Nu7XMVF6NabZKH7kDHyYtmYkZ3tQl1ih3MoLPqBUmNmJNNHILhLlyJa5yI5cPLSL5OxhrW3bv1ElRi9BtTz/FTd2uUxjGLVrht41WxO3tmjLlguSwZCXW3tV51QucEqk6iIFknnmhejpOMbPGrt/LRtnagNqgcjL+LSfBXQZJ6BmYoVWYMawdF2UWtnQmxsV5NnTi7v0z9k5fANQSwMEFAACAAgA4VrKTpQTsyJpAAAAbgAAABwAAAB1bml2ZXJzYWwvbG9jYWxfc2V0dGluZ3MueG1sDcwxDoMwDEDRnVNY3int1oHAxlaW0gNYxEWRHBuRgOD2ZPvD02/7MwocvKVg6vD1eCKwzuaDLg5/01C/EVIm9SSm7FANoe+qVmwm+XLOBSZYhS7eJo4lMo8Uixx2EajhU17/wB6brroBUEsDBBQAAgAIAOJayk6D5MijhQoAAMAZAAAXAAAAdW5pdmVyc2FsL3VuaXZlcnNhbC5wbmftV3lUU1cevlaU6GCJntpOJCVaxrGjdUmfBlkjShusrda2miIBtJGkKkEoYhISEgpULYaktEUJEGLrdLSNEoGySVgKNVEJSdWyxIQEJhpElhACLyxZ5qHTnjk9PTNn5t/hj/t759773eV89/st79O3d5OWLF6xGACwZGdU5DsAzM8B4Jl7qIXIyO4KdTPymZf6Dmk7KNNgB5COFz3irQgAykV/cB5agPQXJUdFpwKw7MRsm2ek4VgAYPbtjIx4jxU33FN+dt1gRmafM+/be5eY0vDPNLGLs3cx/+IzMLSht0US8oLwi4MtqynLqH7UrKC++vD4Qh/p5rtRqZUqq71ZFFZfhDlCut+qWHEV3hg+D4DP/oRC7NdeqwDY9uVKLwDOLEMuC/ZmoQFY+Qb6GQAiF20HIPPlCBQA6NW/BaevRfGn2uJXUAV45R+pgqkL9iuXspGlmSLSf1z7Xx00B54Dz4HnwHPgOfAceA48B54Dz4HnwHPg/2ew6Q30r7+eLPtEVzx/Q40qbPnsnHMK/W/2mziBdsMOvnM8mz+t3cO3Z/M94118z3Gpe8zqntqhrl1vJuTpCUkBAMQSnQPypiAC1k42uc4/tF0MKrVyPWTTUKvVbeZzp2+Q+ZMKpjRQqG1yXJR7HOHRsefZSZZG7MxEgZu9FtU0Lfe4X+JdUDKwNctBZulSvIwaaZ92PuhvmlGcxwVuf+fL+BCqp3QJfCkrORS6dn0eLkXJWAAuJJRgKC/6FTnUKBHdNUzkVhnOsa0CF1f5bsTk6gKX2HsdAPGEjSQFjwfLmzyKGlzl/VN1NA1rLYpMns73BpnPb3yhgVeaoXt01M9SFBSAy7HyviipPJ5kPgmAIgnLvCLcqZ5RYlpEIfS/Zo8+DryF0fMetDMMz4JMBzqnS7TSWZv6ejCqKS/wFvt3xuWhfgQ6RbW0Zj7oDfPqmwhAEUdK8p9t6Qgmq/N/MT6ged8vc6tQTZ8EVRzozw0aUwfLFYrnQO/arNHppTk4pgad4w25m82sYz22ZqJfBGn/IAVP8o/t7zBt8QK1t0Oyk/3CzSZZQm4ASqvtEH0LbVjScmSiCqrWsw8Lr3SKIfep9o2N0639qz2HnQM5HRWk1MNVmjuG6+sd1cwH+WmakexhACgPYyMmG3AZLvZZ/nQlResMKsO5x7tM2CERZs3zStu9wmGCstxCoakptFBbY2wSF2maWmG5wcmdiEMT3brjjXWJJb3d8fBtASOcWpVHptXzHSa9QU4VT1VxZpKHaqameDFmO1vHorTzTUXD12toBrqeeIPgT5c91GgwWcl488flLjvKbDLvNkoxfsze2kSuy+hXgY2+mnrMkg13ptc0hltuBgwKvEdl/NHlCEtWVEvKlcqJxLfbqVUNKdgtIoxqWJHgBwUsI9My1dROV8pjlOiIX6G1MMZkWi9jKF7VD+JMHriiLr7fjUn93lfl9of1RTMnKTyru6h60FhsY91Pn+hOD6Gzbj36oNq3wgYOrIdooebKLaWfRPd8RYLbTEW2bYbwi9caEnnhxDLLzYY0pYPA8EAhEABkNgmdFL+aIHTsbzMUs18JEkqVP3gIUcou5av65sK2RFEN7cf2NBVjxaBarCqBaJaT/YJtWGW6Xt5ErVbdFr3PMBfo4j0wK2OkC8OhCuE++PBPhk4KnZtBCaeV1YRxFD1GRSOJpl9qVYgQddSLiaGtbu9jxJpE3JeOc8XVbSP9pa6P9CJZ0EfHJFOCeydNAu8R3cuzYqn0tsyIV20qyVjGXdgGFyYrjT4FKSGX6tSFR3g4O5w4nx5if7O39qperu3tlgZxVUPZQzeP+snVCvdUSpolrb4JuU8huzMp8dhMhaZD1xfj6IGgJKtCeMjkS+/3iagtnmqFpEveRxjjf8c0fGUWUiSfEyvieSEOdRsZR56VnpuYb3vz9mScqiSsYQlILiBnJXMuEEt6On0K9qE1kFB2uZvH4J9KxhYL+VqdsdoW6dpkTsC27qZnwR9aHI7LHYQ4MdtlHnoEJ0jMFXW+5AjWcZxQd7J5k1XmujJSD1X2aK41hdEtAl9XSI5+QqPO5wyqvTuu6krv4kYkj8MqDtA1YfaxDlUHoqzKoqVZdGryrDvGBV0uPbTFkPsxibawDXXWZmVsa1+jd+CvVWUU3BeIG2wTdWruInMoT7JmQ9yU/0g7PMP+8Sk95b7Va468Hql1BZ8TtxErfFUCs/5qjKpeP5OUNgVBASdYql0kLTonsFNH3AZDuEy9d/fROjzizeo6elzjdG1RgCzNX9IhvhMz/wknowXM53s0awuVcPUabNKCPjf5nKXccuaTck3JMMPP4/96plDb/+nZdXEbgi0BC/pg+1JyalNZ1qgxHAuNSK/GrDljSfORteEkKS5zCr7B/CJJO/r5Hb9BrGRVSWVG75UNuNm3KOFYHsoQpSCxJx/jGbgStz19MBoJxjJB9kSHTXXRLoQI0NtK/F2ByLUr0LEXfzEB+y7jvCTetFBz1KJrL+/BYMgKygm10+1fdV+5DpLzF/bBamMotXZxC+L09Xl1zmvBpT0mJp1upLfWayylq1BMCHfQjjl3Ucx80ODZNBujUrW8uuEnr5G6WY87w3hOKDLbXWNUAMpeFb61X4UTac5cxrzXKhDSabhXZNGv3Qgt4xJoSnWgp1jfLT3C7VdbrXtnvVvmCtlzV23ycE7iNC5Ca2I4/lqwkk9Ca/Sbh6RerISnDvNmawPu73h91yumkBschIaj1b4lhzg6J5dHaUdis0h9UprnPT7JdZOuH/BHoox8YV/hMN54LXjXieP7f6iQ7ntPvebn0+zEOqK7GE6Bsj44xvXVt5mC7DOcn2f1cNQzsoNXz0ecRcH1o+mHh60qcnayQRtjVcg1k5817aiNdRcgpNPVXNqhbiKwCEKSwqOqfUufUHBMOT85zvp4LCb+yRtdrMxrudpR8TS2CMVNpwMFlZEO4QRcuficy5CbO8URmFnHnULdXnUivbRjxeDIRs6vfNTAVph1op4/Mtw6bLXlTZD1xY4bzul1EVv9SfbEB6MjUB0d1XIjUSrBKCUE/6jUavl6nPA7982jEg7kHyXzeCkNeiPCiVb9+DSjCot4iXF5DpKNOJ/33nGcf1ntYaJ5tyozPPm2yXTLp6dIFp+NmAa8OTqT0SAXfMh9QJQgwi4rfKLujMg9soR5oGysbOXmGhKaZwjagTaK9w6Zv3fBuq8OccMf8ziPJ42zHNxAjP2mIfeHQ1Whv5soZ808UJu7UsHz6lNJoLsRkyNdQ2W030m7rpBFsfgaY0ZqG5LoWL4RLBfqn5k9lwnrNN2w2+FL/m0OP23b/TXZqcJXs8c3fBOT5A2aB8u2CvEe5pPTxpBiqVn661ahy3PIjSWjPVASUnqsNyk5L/3cr4uflz6+p0rcRRvqh0oXt2wc8FYXnwdg3DlJb4r2n61fxI/QAybEn6WXspAi40V2F8u+DGSWzVZRbf9aCjm+2fzj+VD5uPbdiK2Uib8FWFccj3sG/ATrTZ470d8GardCrD8vvCQyouPHFPeJe7yRahDw/f/HCjJqenyAD7TWDznbD57FIevAztd2R5ZtP5j1D1BLAwQUAAIACADiWspO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ARRGxONmFYAkcDAADhCQAAFAAAAAAAAAABAAAAAABTEAAAdW5pdmVyc2FsL3BsYXllci54bWxQSwECAAAUAAIACADhWspOkEkmJSgFAAD2EwAAHQAAAAAAAAABAAAAAADMEwAAdW5pdmVyc2FsL2NvbW1vbl9tZXNzYWdlcy5sbmdQSwECAAAUAAIACADhWspOZrKi1aUAAACDAQAALgAAAAAAAAABAAAAAAAvGQAAdW5pdmVyc2FsL3BsYXliYWNrX2FuZF9uYXZpZ2F0aW9uX3NldHRpbmdzLnhtbFBLAQIAABQAAgAIAOFayk7QvS+0TgQAAIcVAAAnAAAAAAAAAAEAAAAAACAaAAB1bml2ZXJzYWwvZmxhc2hfcHVibGlzaGluZ19zZXR0aW5ncy54bWxQSwECAAAUAAIACADhWspOU14Gj3MDAAChDAAAIQAAAAAAAAABAAAAAACzHgAAdW5pdmVyc2FsL2ZsYXNoX3NraW5fc2V0dGluZ3MueG1sUEsBAgAAFAACAAgA4VrKTuZFxhFIBAAAERUAACYAAAAAAAAAAQAAAAAAZSIAAHVuaXZlcnNhbC9odG1sX3B1Ymxpc2hpbmdfc2V0dGluZ3MueG1sUEsBAgAAFAACAAgA4VrKTpD3/su3AQAAfQYAAB8AAAAAAAAAAQAAAAAA8SYAAHVuaXZlcnNhbC9odG1sX3NraW5fc2V0dGluZ3MuanNQSwECAAAUAAIACADhWspOlBOzImkAAABuAAAAHAAAAAAAAAABAAAAAADlKAAAdW5pdmVyc2FsL2xvY2FsX3NldHRpbmdzLnhtbFBLAQIAABQAAgAIAOJayk6D5MijhQoAAMAZAAAXAAAAAAAAAAAAAAAAAIgpAAB1bml2ZXJzYWwvdW5pdmVyc2FsLnBuZ1BLAQIAABQAAgAIAOJayk7lZcaxSwAAAGoAAAAbAAAAAAAAAAEAAAAAAEI0AAB1bml2ZXJzYWwvdW5pdmVyc2FsLnBuZy54bWxQSwUGAAAAABIAEgBWBQAAxjQAAAAA"/>
  <p:tag name="ISPRING_ULTRA_SCORM_COURCE_TITLE" val="Lesson_08_Q1_202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001FbXf{557BFDBB-85A6-4C55-A8DA-FA0B8F73756A}&quot;,&quot;D:\\01 UTCN\\Proiecte\\EngiMath - Erasmus+ 2018\\IO2\\Lessons RO\\Lectia 8&quot;],[&quot;*\uFFFD\uFFFD\uFFFD{BB4CDCA5-F38E-475C-8C53-186BBAA01A72}&quot;,&quot;C:\\Users\\filom\\Documents\\ENGIMATH\\LESSONS\\MATRICES\\LESSON 8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RESENTATION_TITLE" val="Lesson_08_Q1_2021"/>
  <p:tag name="ISPRING_RESOURCE_FOLDER" val="D:\01 UTCN\Proiecte\EngiMath - Erasmus+ 2018\IO2\Lessons RO\Lectia 8\Lesson_08_Q1_ro\"/>
  <p:tag name="ISPRING_PRESENTATION_PATH" val="D:\01 UTCN\Proiecte\EngiMath - Erasmus+ 2018\IO2\Lessons RO\Lectia 8\Lesson_08_Q1_ro.pptx"/>
  <p:tag name="ISPRING_SCREEN_RECS_UPDATED" val="D:\01 UTCN\Proiecte\EngiMath - Erasmus+ 2018\IO2\Lessons RO\Lectia 8\Lesson_08_Q1_ro\"/>
  <p:tag name="ISPRING_SCORM_RATE_QUIZZES" val="1"/>
  <p:tag name="ISPRING_SCORM_PASSING_SCORE" val="80.0000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99Rlf9QcIuRBDve0BeiV4Q&quot;,&quot;gi&quot;:&quot;lsknoda5qv1EZXJMOCwFDQ&quot;,&quot;ti&quot;:&quot;characters&quot;,&quot;vs&quot;:{&quot;f&quot;:[878,854,642],&quot;i&quot;:{&quot;d&quot;:&quot;99Rlf9QcIuRBDve0BeiV4Q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8ZfF4_VwcvlE6VXjnJwXNA&quot;,&quot;gi&quot;:&quot;lsknoda5qv1EZXJMOCwFDQ&quot;,&quot;ti&quot;:&quot;characters&quot;,&quot;vs&quot;:{&quot;f&quot;:[878,854,642],&quot;i&quot;:{&quot;d&quot;:&quot;8ZfF4_VwcvlE6VXjnJwXNA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K7iCsY5V9Bl4IHyahq-mng&quot;,&quot;gi&quot;:&quot;lsknoda5qv1EZXJMOCwFDQ&quot;,&quot;ti&quot;:&quot;characters&quot;,&quot;vs&quot;:{&quot;f&quot;:[878,854,501],&quot;i&quot;:{&quot;d&quot;:&quot;K7iCsY5V9Bl4IHyahq-mng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jbWt-Wrr4tw7XmPRqGB2lA&quot;,&quot;gi&quot;:&quot;lsknoda5qv1EZXJMOCwFDQ&quot;,&quot;ti&quot;:&quot;characters&quot;,&quot;vs&quot;:{&quot;f&quot;:[878,854],&quot;i&quot;:{&quot;d&quot;:&quot;jbWt-Wrr4tw7XmPRqGB2lA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D:\01 UTCN\Proiecte\EngiMath - Erasmus+ 2018\IO2\Lessons RO\Lectia 8\Lesson_08_Q1_ro\quiz\quiz1.quiz"/>
  <p:tag name="ISPRING_QUIZ_RELATIVE_PATH" val="Lesson_08_Q1_ro\quiz\quiz1.quiz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JwbKQCZtFmwo-E5kkravcg&quot;,&quot;gi&quot;:&quot;lsknoda5qv1EZXJMOCwFDQ&quot;,&quot;ti&quot;:&quot;characters&quot;,&quot;vs&quot;:{&quot;f&quot;:[878,854,501],&quot;i&quot;:{&quot;d&quot;:&quot;JwbKQCZtFmwo-E5kkravcg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9129</TotalTime>
  <Words>2104</Words>
  <Application>Microsoft Office PowerPoint</Application>
  <PresentationFormat>Widescreen</PresentationFormat>
  <Paragraphs>288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Lesson_08_Q1_2021</dc:title>
  <dc:creator>Filomena Soares</dc:creator>
  <cp:lastModifiedBy>Vlad Bocanet</cp:lastModifiedBy>
  <cp:revision>296</cp:revision>
  <dcterms:created xsi:type="dcterms:W3CDTF">2019-03-25T06:42:45Z</dcterms:created>
  <dcterms:modified xsi:type="dcterms:W3CDTF">2021-04-05T18:46:46Z</dcterms:modified>
</cp:coreProperties>
</file>