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5" r:id="rId2"/>
    <p:sldId id="277" r:id="rId3"/>
    <p:sldId id="291" r:id="rId4"/>
    <p:sldId id="284" r:id="rId5"/>
    <p:sldId id="289" r:id="rId6"/>
    <p:sldId id="285" r:id="rId7"/>
    <p:sldId id="286" r:id="rId8"/>
    <p:sldId id="287" r:id="rId9"/>
    <p:sldId id="288" r:id="rId10"/>
    <p:sldId id="278" r:id="rId11"/>
    <p:sldId id="292" r:id="rId12"/>
    <p:sldId id="290" r:id="rId13"/>
    <p:sldId id="279" r:id="rId14"/>
    <p:sldId id="283" r:id="rId15"/>
  </p:sldIdLst>
  <p:sldSz cx="12192000" cy="6858000"/>
  <p:notesSz cx="6858000" cy="9144000"/>
  <p:custDataLst>
    <p:tags r:id="rId17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E4F"/>
    <a:srgbClr val="F8CBAD"/>
    <a:srgbClr val="29A6FF"/>
    <a:srgbClr val="0C2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238B6B-E3D2-4DA4-8334-B566760B0513}" v="4" dt="2025-05-03T21:42:57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60" y="72"/>
      </p:cViewPr>
      <p:guideLst>
        <p:guide orient="horz" pos="2160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ena Safiulina" userId="46398a00-a311-4d71-ab86-ad085cba44dd" providerId="ADAL" clId="{1B238B6B-E3D2-4DA4-8334-B566760B0513}"/>
    <pc:docChg chg="undo custSel modSld">
      <pc:chgData name="Elena Safiulina" userId="46398a00-a311-4d71-ab86-ad085cba44dd" providerId="ADAL" clId="{1B238B6B-E3D2-4DA4-8334-B566760B0513}" dt="2025-05-03T21:43:05.717" v="10" actId="1076"/>
      <pc:docMkLst>
        <pc:docMk/>
      </pc:docMkLst>
      <pc:sldChg chg="addSp delSp modSp mod delAnim">
        <pc:chgData name="Elena Safiulina" userId="46398a00-a311-4d71-ab86-ad085cba44dd" providerId="ADAL" clId="{1B238B6B-E3D2-4DA4-8334-B566760B0513}" dt="2025-05-03T21:28:58.542" v="2" actId="1076"/>
        <pc:sldMkLst>
          <pc:docMk/>
          <pc:sldMk cId="214730274" sldId="275"/>
        </pc:sldMkLst>
        <pc:picChg chg="add mod">
          <ac:chgData name="Elena Safiulina" userId="46398a00-a311-4d71-ab86-ad085cba44dd" providerId="ADAL" clId="{1B238B6B-E3D2-4DA4-8334-B566760B0513}" dt="2025-05-03T21:28:58.542" v="2" actId="1076"/>
          <ac:picMkLst>
            <pc:docMk/>
            <pc:sldMk cId="214730274" sldId="275"/>
            <ac:picMk id="2" creationId="{2B028BB0-8F10-47CA-933C-A4E39113FC17}"/>
          </ac:picMkLst>
        </pc:picChg>
        <pc:picChg chg="del">
          <ac:chgData name="Elena Safiulina" userId="46398a00-a311-4d71-ab86-ad085cba44dd" providerId="ADAL" clId="{1B238B6B-E3D2-4DA4-8334-B566760B0513}" dt="2025-05-03T21:28:53.077" v="0" actId="478"/>
          <ac:picMkLst>
            <pc:docMk/>
            <pc:sldMk cId="214730274" sldId="275"/>
            <ac:picMk id="12" creationId="{2B028BB0-8F10-47CA-933C-A4E39113FC17}"/>
          </ac:picMkLst>
        </pc:picChg>
      </pc:sldChg>
      <pc:sldChg chg="addSp delSp modSp mod addAnim delAnim">
        <pc:chgData name="Elena Safiulina" userId="46398a00-a311-4d71-ab86-ad085cba44dd" providerId="ADAL" clId="{1B238B6B-E3D2-4DA4-8334-B566760B0513}" dt="2025-05-03T21:43:05.717" v="10" actId="1076"/>
        <pc:sldMkLst>
          <pc:docMk/>
          <pc:sldMk cId="2434340358" sldId="283"/>
        </pc:sldMkLst>
        <pc:picChg chg="add mod">
          <ac:chgData name="Elena Safiulina" userId="46398a00-a311-4d71-ab86-ad085cba44dd" providerId="ADAL" clId="{1B238B6B-E3D2-4DA4-8334-B566760B0513}" dt="2025-05-03T21:42:54.226" v="7"/>
          <ac:picMkLst>
            <pc:docMk/>
            <pc:sldMk cId="2434340358" sldId="283"/>
            <ac:picMk id="2" creationId="{03C33967-3BCB-4A3B-AB85-4AE594A3466A}"/>
          </ac:picMkLst>
        </pc:picChg>
        <pc:picChg chg="add mod">
          <ac:chgData name="Elena Safiulina" userId="46398a00-a311-4d71-ab86-ad085cba44dd" providerId="ADAL" clId="{1B238B6B-E3D2-4DA4-8334-B566760B0513}" dt="2025-05-03T21:43:05.717" v="10" actId="1076"/>
          <ac:picMkLst>
            <pc:docMk/>
            <pc:sldMk cId="2434340358" sldId="283"/>
            <ac:picMk id="3" creationId="{03C33967-3BCB-4A3B-AB85-4AE594A3466A}"/>
          </ac:picMkLst>
        </pc:picChg>
        <pc:picChg chg="add del">
          <ac:chgData name="Elena Safiulina" userId="46398a00-a311-4d71-ab86-ad085cba44dd" providerId="ADAL" clId="{1B238B6B-E3D2-4DA4-8334-B566760B0513}" dt="2025-05-03T21:42:55.047" v="8" actId="478"/>
          <ac:picMkLst>
            <pc:docMk/>
            <pc:sldMk cId="2434340358" sldId="283"/>
            <ac:picMk id="21" creationId="{03C33967-3BCB-4A3B-AB85-4AE594A346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62C76-F21B-46E4-9A5E-C6DEC3B14639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dirty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DBD3-B502-479F-AE9E-6BC9D244DDCC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1184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69808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02766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8938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360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291293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14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724416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1880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174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49209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52600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9459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58678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60427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DBD3-B502-479F-AE9E-6BC9D244DDCC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0284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F3A851-915A-43EC-AE8C-0786A67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921D8-2575-43B3-9702-EC5AE7754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94AA227-2A47-4571-9414-5392D37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422807B-7CE4-45E1-8607-852463B62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BB055A6-3B83-4C9E-9C3D-FC7756AF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750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404E8-E597-4C07-BB74-BF4D4CAD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5B3A1759-C42D-484F-B6FE-5211FB4D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3620816-20D3-4CA5-BACC-8369C2083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BEF7277-356C-4899-9171-6C916EC26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4B7C42C-48DF-41DF-A1E8-DBC4C6919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628127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3A42FF2-B970-4361-9457-7007ADCA6F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4C938BA-B64D-4730-871B-5A68C9D4B4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099BFCE-1D6D-4AB6-870D-C1993FBCB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EE43DC9-BED3-435E-B505-C9F7C1ABF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1CFC6B0-1AC4-42B4-9FCF-725358EB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7550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3C48F-9E82-42D0-A518-EEF039F40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007266-2652-47EB-8EEB-7DE66998E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99E9F49-C207-41BE-B3F7-8493B26EC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7315FC7-1635-476B-9000-0E22AF78B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1E9EC9F1-6CD2-41B7-AD66-5DC309090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57683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4885C-EAEC-41F3-A2CA-04EAD4B3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6AECBF7-9FA9-4769-B113-B72AC75F4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C92701-187A-4974-B8D5-2BEA676DA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C6466A5-3CC2-430E-8467-097DFBD2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05397F6-31CB-4F08-BF99-9FB694DE7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5870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0EE5F-6F9F-4630-9D82-0C1BC538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F1629F-C04B-491F-B631-2A5F4ADC32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0645946-D64C-43E0-A460-A3C5F5014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11BB7FB-CC47-4962-994D-AD8F1744F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B22149E-8B2A-49B7-AE86-189A296A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6DEBF58-7AA5-4D0D-8A40-6D097129E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7998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709C6-450D-4B0A-9376-D79A5F7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9038D526-B0EB-437E-9335-3F2C3DDFF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D57B0904-73C5-4490-A6E2-4908D19F5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EE78A84-6021-44A3-B439-5FA98B03C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3245410-EDA3-4B41-BCB8-6345A3F8A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EB09781-B6AD-41B7-8B61-755C9B4D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CAF57D15-45E3-44E2-81BB-0780D0B53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2CD1D82B-52D4-43CE-9EFB-7E013EE8B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18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96DE2-81D5-4B8A-BC09-2391B52E3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951C9EE-E221-4D88-8632-F60D0175E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83A9EF20-0A31-4D3A-9B40-DB3FE3EF5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380F458-17A5-49B9-BD7A-C0F77C4CA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0558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C4FE0BE-C976-4C89-8C38-7DEA251A9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08F97BDB-5B5F-4B6D-9D36-FE792C1D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CDDD6-46EA-44B2-9052-F2CCC360F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11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A7558-C83E-4F5B-BE22-EBA6D25BE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66F6C0D-6746-425D-9E3C-C270D9716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CEE78C9A-960B-4B3F-B202-EB0CE76AF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886D55-72EA-4125-AB21-263334338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A7F4600-439D-4C34-962E-06C58E044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C3F16E5-5E32-49FC-8EED-754D59B3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3281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194D48-95FF-4046-8554-E7859A77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06F211AE-C8EE-469B-95C4-569D17E90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3B315618-A3C8-4B16-BF1A-28F583830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CFBF4FDE-263C-4507-B7D5-13EC31EE0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A362CA5D-FF9F-49E3-8A77-5622D4E41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82ECEDF-5F72-4598-A4FD-9328320F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6747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59B588A-166C-4A5F-B5BA-10707C5CE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26D2C8-E439-4D1B-A623-1E682194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6491ED-ECEE-4AB4-958C-1960D2542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942A-EB8E-4ACC-9BE4-13A8A2B6CB8B}" type="datetimeFigureOut">
              <a:rPr lang="pt-PT" smtClean="0"/>
              <a:t>04/05/2025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9C6B5F2-2297-491D-87D7-A6A8502F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D65553A-57EF-44EE-A1EB-61B397ABA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12F4-718B-43EE-9A95-C2A75B3DBCEE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63956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13.xml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61.png"/><Relationship Id="rId5" Type="http://schemas.openxmlformats.org/officeDocument/2006/relationships/slide" Target="slide13.xml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Relationship Id="rId14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6.gif"/><Relationship Id="rId3" Type="http://schemas.openxmlformats.org/officeDocument/2006/relationships/image" Target="../media/image1.jpg"/><Relationship Id="rId7" Type="http://schemas.openxmlformats.org/officeDocument/2006/relationships/slide" Target="slide10.xml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61.png"/><Relationship Id="rId5" Type="http://schemas.openxmlformats.org/officeDocument/2006/relationships/slide" Target="slide13.xml"/><Relationship Id="rId15" Type="http://schemas.openxmlformats.org/officeDocument/2006/relationships/image" Target="../media/image66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Relationship Id="rId1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notesSlide" Target="../notesSlides/notesSlide13.xml"/><Relationship Id="rId7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slide" Target="slide13.xml"/><Relationship Id="rId11" Type="http://schemas.openxmlformats.org/officeDocument/2006/relationships/image" Target="../media/image69.png"/><Relationship Id="rId5" Type="http://schemas.openxmlformats.org/officeDocument/2006/relationships/image" Target="../media/image2.png"/><Relationship Id="rId10" Type="http://schemas.openxmlformats.org/officeDocument/2006/relationships/image" Target="../media/image68.png"/><Relationship Id="rId4" Type="http://schemas.openxmlformats.org/officeDocument/2006/relationships/image" Target="../media/image1.jp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1.png"/><Relationship Id="rId11" Type="http://schemas.openxmlformats.org/officeDocument/2006/relationships/image" Target="../media/image72.png"/><Relationship Id="rId5" Type="http://schemas.openxmlformats.org/officeDocument/2006/relationships/image" Target="../media/image70.png"/><Relationship Id="rId10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2.xml"/><Relationship Id="rId4" Type="http://schemas.openxmlformats.org/officeDocument/2006/relationships/slide" Target="slide13.xml"/><Relationship Id="rId9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.jpg"/><Relationship Id="rId5" Type="http://schemas.openxmlformats.org/officeDocument/2006/relationships/slide" Target="slide2.xml"/><Relationship Id="rId10" Type="http://schemas.openxmlformats.org/officeDocument/2006/relationships/image" Target="../media/image7.png"/><Relationship Id="rId4" Type="http://schemas.openxmlformats.org/officeDocument/2006/relationships/slide" Target="slide1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90.png"/><Relationship Id="rId4" Type="http://schemas.openxmlformats.org/officeDocument/2006/relationships/slide" Target="slide13.xml"/><Relationship Id="rId9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6.png"/><Relationship Id="rId4" Type="http://schemas.openxmlformats.org/officeDocument/2006/relationships/slide" Target="slide13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1.jpg"/><Relationship Id="rId3" Type="http://schemas.openxmlformats.org/officeDocument/2006/relationships/image" Target="../media/image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160.png"/><Relationship Id="rId5" Type="http://schemas.openxmlformats.org/officeDocument/2006/relationships/slide" Target="slide2.xml"/><Relationship Id="rId15" Type="http://schemas.openxmlformats.org/officeDocument/2006/relationships/image" Target="../media/image20.png"/><Relationship Id="rId10" Type="http://schemas.openxmlformats.org/officeDocument/2006/relationships/image" Target="../media/image150.png"/><Relationship Id="rId19" Type="http://schemas.openxmlformats.org/officeDocument/2006/relationships/image" Target="../media/image12.png"/><Relationship Id="rId4" Type="http://schemas.openxmlformats.org/officeDocument/2006/relationships/slide" Target="slide13.xml"/><Relationship Id="rId9" Type="http://schemas.openxmlformats.org/officeDocument/2006/relationships/image" Target="../media/image140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21" Type="http://schemas.openxmlformats.org/officeDocument/2006/relationships/image" Target="../media/image1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25.png"/><Relationship Id="rId24" Type="http://schemas.openxmlformats.org/officeDocument/2006/relationships/image" Target="../media/image12.png"/><Relationship Id="rId5" Type="http://schemas.openxmlformats.org/officeDocument/2006/relationships/slide" Target="slide2.xml"/><Relationship Id="rId15" Type="http://schemas.openxmlformats.org/officeDocument/2006/relationships/image" Target="../media/image29.png"/><Relationship Id="rId23" Type="http://schemas.openxmlformats.org/officeDocument/2006/relationships/image" Target="../media/image16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slide" Target="slide13.xml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21" Type="http://schemas.openxmlformats.org/officeDocument/2006/relationships/image" Target="../media/image46.png"/><Relationship Id="rId7" Type="http://schemas.openxmlformats.org/officeDocument/2006/relationships/image" Target="../media/image1.jp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6.png"/><Relationship Id="rId24" Type="http://schemas.openxmlformats.org/officeDocument/2006/relationships/image" Target="../media/image12.png"/><Relationship Id="rId5" Type="http://schemas.openxmlformats.org/officeDocument/2006/relationships/slide" Target="slide2.xml"/><Relationship Id="rId15" Type="http://schemas.openxmlformats.org/officeDocument/2006/relationships/image" Target="../media/image40.png"/><Relationship Id="rId23" Type="http://schemas.openxmlformats.org/officeDocument/2006/relationships/image" Target="../media/image16.png"/><Relationship Id="rId10" Type="http://schemas.openxmlformats.org/officeDocument/2006/relationships/image" Target="../media/image23.png"/><Relationship Id="rId19" Type="http://schemas.openxmlformats.org/officeDocument/2006/relationships/image" Target="../media/image44.png"/><Relationship Id="rId4" Type="http://schemas.openxmlformats.org/officeDocument/2006/relationships/slide" Target="slide13.xml"/><Relationship Id="rId14" Type="http://schemas.openxmlformats.org/officeDocument/2006/relationships/image" Target="../media/image39.png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.jp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5.png"/><Relationship Id="rId7" Type="http://schemas.openxmlformats.org/officeDocument/2006/relationships/image" Target="../media/image12.png"/><Relationship Id="rId12" Type="http://schemas.openxmlformats.org/officeDocument/2006/relationships/slide" Target="slide10.xml"/><Relationship Id="rId17" Type="http://schemas.openxmlformats.org/officeDocument/2006/relationships/image" Target="../media/image50.png"/><Relationship Id="rId2" Type="http://schemas.openxmlformats.org/officeDocument/2006/relationships/tags" Target="../tags/tag3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slide" Target="slide2.xml"/><Relationship Id="rId24" Type="http://schemas.openxmlformats.org/officeDocument/2006/relationships/image" Target="../media/image55.gif"/><Relationship Id="rId5" Type="http://schemas.openxmlformats.org/officeDocument/2006/relationships/image" Target="../media/image15.png"/><Relationship Id="rId15" Type="http://schemas.openxmlformats.org/officeDocument/2006/relationships/image" Target="../media/image48.png"/><Relationship Id="rId23" Type="http://schemas.openxmlformats.org/officeDocument/2006/relationships/image" Target="../media/image54.png"/><Relationship Id="rId10" Type="http://schemas.openxmlformats.org/officeDocument/2006/relationships/slide" Target="slide13.xml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Relationship Id="rId14" Type="http://schemas.openxmlformats.org/officeDocument/2006/relationships/image" Target="../media/image47.png"/><Relationship Id="rId22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68103F7-FE83-4393-873D-6E8DE570E66E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88150" y="23626"/>
            <a:ext cx="9797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25E4F"/>
                </a:solidFill>
              </a:rPr>
              <a:t>Remember!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0C2B8E"/>
                </a:solidFill>
              </a:rPr>
              <a:t>You can </a:t>
            </a:r>
            <a:r>
              <a:rPr lang="en-GB" b="1" dirty="0">
                <a:solidFill>
                  <a:srgbClr val="0C2B8E"/>
                </a:solidFill>
              </a:rPr>
              <a:t>travel through all the sections </a:t>
            </a:r>
            <a:r>
              <a:rPr lang="en-GB" dirty="0">
                <a:solidFill>
                  <a:srgbClr val="0C2B8E"/>
                </a:solidFill>
              </a:rPr>
              <a:t>(enter or mouse click) or </a:t>
            </a:r>
            <a:r>
              <a:rPr lang="en-GB" b="1" dirty="0">
                <a:solidFill>
                  <a:srgbClr val="0C2B8E"/>
                </a:solidFill>
              </a:rPr>
              <a:t>choose your section </a:t>
            </a:r>
            <a:r>
              <a:rPr lang="en-GB" dirty="0">
                <a:solidFill>
                  <a:srgbClr val="0C2B8E"/>
                </a:solidFill>
              </a:rPr>
              <a:t>by clicking over it.</a:t>
            </a:r>
          </a:p>
          <a:p>
            <a:r>
              <a:rPr lang="en-GB" dirty="0">
                <a:solidFill>
                  <a:srgbClr val="0C2B8E"/>
                </a:solidFill>
              </a:rPr>
              <a:t>You should only “</a:t>
            </a:r>
            <a:r>
              <a:rPr lang="en-GB" b="1" dirty="0">
                <a:solidFill>
                  <a:srgbClr val="0C2B8E"/>
                </a:solidFill>
              </a:rPr>
              <a:t>Try it</a:t>
            </a:r>
            <a:r>
              <a:rPr lang="en-GB" dirty="0">
                <a:solidFill>
                  <a:srgbClr val="0C2B8E"/>
                </a:solidFill>
              </a:rPr>
              <a:t>”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u="sng" dirty="0">
                <a:solidFill>
                  <a:srgbClr val="0C2B8E"/>
                </a:solidFill>
              </a:rPr>
              <a:t>after exploring all lesson contents</a:t>
            </a:r>
            <a:r>
              <a:rPr lang="en-GB" dirty="0">
                <a:solidFill>
                  <a:srgbClr val="0C2B8E"/>
                </a:solidFill>
              </a:rPr>
              <a:t>!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 Plan</a:t>
            </a:r>
          </a:p>
        </p:txBody>
      </p:sp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: Cantos Arredondados 21">
            <a:hlinkClick r:id="rId4" action="ppaction://hlinksldjump"/>
            <a:extLst>
              <a:ext uri="{FF2B5EF4-FFF2-40B4-BE49-F238E27FC236}">
                <a16:creationId xmlns:a16="http://schemas.microsoft.com/office/drawing/2014/main" id="{FD4D98A8-AAEA-47FB-B6F9-1907B365DD70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23" name="Retângulo: Cantos Arredondados 22">
            <a:hlinkClick r:id="rId5" action="ppaction://hlinksldjump"/>
            <a:extLst>
              <a:ext uri="{FF2B5EF4-FFF2-40B4-BE49-F238E27FC236}">
                <a16:creationId xmlns:a16="http://schemas.microsoft.com/office/drawing/2014/main" id="{A5977466-CCDE-4FEA-BE82-C094ACAEC232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24" name="Retângulo: Cantos Arredondados 23">
            <a:hlinkClick r:id="rId6" action="ppaction://hlinksldjump"/>
            <a:extLst>
              <a:ext uri="{FF2B5EF4-FFF2-40B4-BE49-F238E27FC236}">
                <a16:creationId xmlns:a16="http://schemas.microsoft.com/office/drawing/2014/main" id="{57AE80A9-1190-4441-A66C-AE740F90BFF7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071EC89-8D83-4707-B2B5-F5541FC86DA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E99CD4BA-B949-423E-B6E6-5EDF556CB5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71731" y="1162699"/>
            <a:ext cx="4829979" cy="45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>
                <a:solidFill>
                  <a:srgbClr val="F25E4F"/>
                </a:solidFill>
              </a:rPr>
              <a:t>Properties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000" dirty="0"/>
                  <a:t>If the sizes of the matrices are such that the stated operations can be performed and 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en-GB" sz="2000" dirty="0"/>
                  <a:t> is a scalar then: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  <a:blipFill>
                <a:blip r:embed="rId8"/>
                <a:stretch>
                  <a:fillRect l="-1495" t="-2304" r="-1644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Inverting the inverse… gets you back to the start!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3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3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/>
      <p:bldP spid="90" grpId="0"/>
      <p:bldP spid="91" grpId="0" animBg="1"/>
      <p:bldP spid="1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>
                <a:solidFill>
                  <a:srgbClr val="F25E4F"/>
                </a:solidFill>
              </a:rPr>
              <a:t>Properties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000" dirty="0"/>
                  <a:t>If the sizes of the matrices are such that the stated operations can be performed and 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en-GB" sz="2000" dirty="0"/>
                  <a:t> is a scalar then: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  <a:blipFill>
                <a:blip r:embed="rId8"/>
                <a:stretch>
                  <a:fillRect l="-1495" t="-2304" r="-1644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/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pt-P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/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/>
              <p:nvPr/>
            </p:nvSpPr>
            <p:spPr>
              <a:xfrm>
                <a:off x="6913145" y="4240806"/>
                <a:ext cx="52511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25E4F"/>
                    </a:solidFill>
                  </a:rPr>
                  <a:t>“socks and shoes rule” - similar to transpose of </a:t>
                </a:r>
                <a14:m>
                  <m:oMath xmlns:m="http://schemas.openxmlformats.org/officeDocument/2006/math">
                    <m:r>
                      <a:rPr lang="pt-PT" b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endParaRPr lang="en-GB" b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45" y="4240806"/>
                <a:ext cx="5251121" cy="369332"/>
              </a:xfrm>
              <a:prstGeom prst="rect">
                <a:avLst/>
              </a:prstGeom>
              <a:blipFill>
                <a:blip r:embed="rId12"/>
                <a:stretch>
                  <a:fillRect l="-929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5C61B7D7-D881-4E4F-98A4-948C2D839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9660" y="230189"/>
                <a:ext cx="5129733" cy="204998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/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“If one thinks of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as putting on socks</a:t>
                </a:r>
                <a:r>
                  <a:rPr kumimoji="0" lang="en-US" altLang="en-US" b="0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 </a:t>
                </a:r>
                <a14:m>
                  <m:oMath xmlns:m="http://schemas.openxmlformats.org/officeDocument/2006/math">
                    <m:r>
                      <a:rPr lang="pt-PT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as putting on shoes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 </a:t>
                </a:r>
                <a:r>
                  <a:rPr lang="pt-PT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as taking off socks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and </a:t>
                </a:r>
                <a:r>
                  <a:rPr lang="pt-PT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as taking off shoes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the proposition</a:t>
                </a:r>
                <a:r>
                  <a:rPr kumimoji="0" lang="en-US" altLang="en-US" b="0" i="0" u="none" strike="noStrike" cap="none" normalizeH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shows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the order in which one must perform these actions. </a:t>
                </a:r>
                <a:r>
                  <a:rPr lang="pt-PT" dirty="0">
                    <a:latin typeface="+mn-lt"/>
                  </a:rPr>
                  <a:t> </a:t>
                </a:r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pt-PT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pt-PT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altLang="en-US" b="1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 would represent </a:t>
                </a:r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putting on socks followed by shoes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. In order to </a:t>
                </a:r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take them off </a:t>
                </a:r>
                <a:r>
                  <a:rPr kumimoji="0" lang="en-US" altLang="en-US" b="1" i="1" u="none" strike="noStrike" cap="none" normalizeH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PT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PT" b="1" i="1"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pt-PT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altLang="en-US" dirty="0">
                    <a:solidFill>
                      <a:srgbClr val="222222"/>
                    </a:solidFill>
                    <a:latin typeface="+mn-lt"/>
                    <a:cs typeface="Arial" panose="020B0604020202020204" pitchFamily="34" charset="0"/>
                  </a:rPr>
                  <a:t>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they must be </a:t>
                </a:r>
                <a:r>
                  <a:rPr kumimoji="0" lang="en-US" altLang="en-US" b="1" i="1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removed in reverse order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, that is</a:t>
                </a:r>
                <a:r>
                  <a:rPr lang="pt-PT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rgbClr val="222222"/>
                    </a:solidFill>
                    <a:effectLst/>
                    <a:latin typeface="+mn-lt"/>
                    <a:cs typeface="Arial" panose="020B0604020202020204" pitchFamily="34" charset="0"/>
                  </a:rPr>
                  <a:t>” </a:t>
                </a:r>
                <a:r>
                  <a:rPr kumimoji="0" lang="en-US" altLang="en-US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4">
                <a:extLst>
                  <a:ext uri="{FF2B5EF4-FFF2-40B4-BE49-F238E27FC236}">
                    <a16:creationId xmlns:a16="http://schemas.microsoft.com/office/drawing/2014/main" id="{5C61B7D7-D881-4E4F-98A4-948C2D839E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79660" y="230189"/>
                <a:ext cx="5129733" cy="2049985"/>
              </a:xfrm>
              <a:prstGeom prst="rect">
                <a:avLst/>
              </a:prstGeom>
              <a:blipFill>
                <a:blip r:embed="rId13"/>
                <a:stretch>
                  <a:fillRect l="-119" t="-1190" r="-832" b="-4167"/>
                </a:stretch>
              </a:blipFill>
              <a:ln>
                <a:noFill/>
              </a:ln>
              <a:effectLst>
                <a:softEdge rad="31750"/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Inverting the inverse… gets you back to the start!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3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D613D067-4F77-48E0-A0B1-9DD7322EDDFD}"/>
              </a:ext>
            </a:extLst>
          </p:cNvPr>
          <p:cNvSpPr txBox="1"/>
          <p:nvPr/>
        </p:nvSpPr>
        <p:spPr>
          <a:xfrm>
            <a:off x="6930831" y="3092643"/>
            <a:ext cx="5119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Inverting the product of a matrix by a scalar is the same as multiplying the inverse matrix by the inverse of the scalar! </a:t>
            </a:r>
            <a:r>
              <a:rPr lang="en-GB" dirty="0">
                <a:solidFill>
                  <a:srgbClr val="F25E4F"/>
                </a:solidFill>
              </a:rPr>
              <a:t>So, the scalar cannot be zero!</a:t>
            </a:r>
          </a:p>
        </p:txBody>
      </p:sp>
      <p:cxnSp>
        <p:nvCxnSpPr>
          <p:cNvPr id="116" name="Conexão reta unidirecional 115">
            <a:extLst>
              <a:ext uri="{FF2B5EF4-FFF2-40B4-BE49-F238E27FC236}">
                <a16:creationId xmlns:a16="http://schemas.microsoft.com/office/drawing/2014/main" id="{70812926-754B-435F-A653-283133B8E5D9}"/>
              </a:ext>
            </a:extLst>
          </p:cNvPr>
          <p:cNvCxnSpPr>
            <a:cxnSpLocks/>
            <a:stCxn id="115" idx="1"/>
          </p:cNvCxnSpPr>
          <p:nvPr/>
        </p:nvCxnSpPr>
        <p:spPr>
          <a:xfrm flipH="1">
            <a:off x="5606980" y="3554308"/>
            <a:ext cx="1323851" cy="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xão reta unidirecional 116">
            <a:extLst>
              <a:ext uri="{FF2B5EF4-FFF2-40B4-BE49-F238E27FC236}">
                <a16:creationId xmlns:a16="http://schemas.microsoft.com/office/drawing/2014/main" id="{9EBA4735-A6D2-420F-8B0F-663189A8FFF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606981" y="4425472"/>
            <a:ext cx="1306164" cy="254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 descr="Uma imagem com objeto&#10;&#10;Descrição gerada automaticamente">
            <a:extLst>
              <a:ext uri="{FF2B5EF4-FFF2-40B4-BE49-F238E27FC236}">
                <a16:creationId xmlns:a16="http://schemas.microsoft.com/office/drawing/2014/main" id="{B7A1AC63-2DED-40F3-9FE7-63EDBFA1C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23" y="4653274"/>
            <a:ext cx="1698793" cy="955571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A7C1B33-A43F-4917-8615-A892CB0B1A55}"/>
              </a:ext>
            </a:extLst>
          </p:cNvPr>
          <p:cNvSpPr/>
          <p:nvPr/>
        </p:nvSpPr>
        <p:spPr>
          <a:xfrm>
            <a:off x="8490401" y="4970987"/>
            <a:ext cx="2871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Click on the image</a:t>
            </a:r>
          </a:p>
          <a:p>
            <a:pPr algn="ctr"/>
            <a:r>
              <a:rPr lang="en-US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if you want to read about the “rule”</a:t>
            </a:r>
            <a:endParaRPr lang="en-GB" sz="1100" dirty="0"/>
          </a:p>
        </p:txBody>
      </p:sp>
      <p:sp>
        <p:nvSpPr>
          <p:cNvPr id="118" name="Retângulo: Cantos Arredondados 117">
            <a:extLst>
              <a:ext uri="{FF2B5EF4-FFF2-40B4-BE49-F238E27FC236}">
                <a16:creationId xmlns:a16="http://schemas.microsoft.com/office/drawing/2014/main" id="{ABF51C84-7E73-48A0-BDA0-8E476D35A0B0}"/>
              </a:ext>
            </a:extLst>
          </p:cNvPr>
          <p:cNvSpPr/>
          <p:nvPr/>
        </p:nvSpPr>
        <p:spPr>
          <a:xfrm>
            <a:off x="2034897" y="5706760"/>
            <a:ext cx="9633671" cy="1055780"/>
          </a:xfrm>
          <a:prstGeom prst="roundRect">
            <a:avLst>
              <a:gd name="adj" fmla="val 21086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B9BA7F4-7B06-476E-AB9B-09F35EEE4478}"/>
                  </a:ext>
                </a:extLst>
              </p:cNvPr>
              <p:cNvSpPr/>
              <p:nvPr/>
            </p:nvSpPr>
            <p:spPr>
              <a:xfrm>
                <a:off x="8089880" y="5999520"/>
                <a:ext cx="3392156" cy="510778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GB" sz="2400" i="1" dirty="0"/>
                            <m:t> </m:t>
                          </m:r>
                        </m:e>
                        <m:sup>
                          <m:r>
                            <a:rPr lang="pt-PT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p>
                        <m:sSup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pt-PT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4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B9BA7F4-7B06-476E-AB9B-09F35EEE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9880" y="5999520"/>
                <a:ext cx="3392156" cy="510778"/>
              </a:xfrm>
              <a:prstGeom prst="roundRect">
                <a:avLst/>
              </a:prstGeom>
              <a:blipFill>
                <a:blip r:embed="rId15"/>
                <a:stretch>
                  <a:fillRect l="-537" b="-9302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E1B71ED-9FA9-476E-BD1E-843F45AF4038}"/>
                  </a:ext>
                </a:extLst>
              </p:cNvPr>
              <p:cNvSpPr/>
              <p:nvPr/>
            </p:nvSpPr>
            <p:spPr>
              <a:xfrm>
                <a:off x="2135998" y="5790107"/>
                <a:ext cx="6513479" cy="4699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dirty="0"/>
                  <a:t>If</a:t>
                </a:r>
                <a:r>
                  <a:rPr lang="en-GB" b="1" dirty="0"/>
                  <a:t>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b="1" dirty="0"/>
                  <a:t> and </a:t>
                </a:r>
                <a14:m>
                  <m:oMath xmlns:m="http://schemas.openxmlformats.org/officeDocument/2006/math">
                    <m:r>
                      <a:rPr lang="pt-PT" b="1" i="1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 b="1" dirty="0"/>
                  <a:t> are invertible</a:t>
                </a:r>
                <a:r>
                  <a:rPr lang="en-GB" dirty="0"/>
                  <a:t>, what can we say about</a:t>
                </a:r>
                <a14:m>
                  <m:oMath xmlns:m="http://schemas.openxmlformats.org/officeDocument/2006/math">
                    <m:r>
                      <a:rPr lang="pt-PT" b="0" i="0" smtClean="0"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pt-PT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GB" b="1" i="1" dirty="0"/>
                          <m:t> </m:t>
                        </m:r>
                      </m:e>
                      <m:sup>
                        <m:r>
                          <a:rPr lang="pt-PT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dirty="0"/>
                  <a:t>?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3E1B71ED-9FA9-476E-BD1E-843F45AF40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998" y="5790107"/>
                <a:ext cx="6513479" cy="469937"/>
              </a:xfrm>
              <a:prstGeom prst="rect">
                <a:avLst/>
              </a:prstGeom>
              <a:blipFill>
                <a:blip r:embed="rId16"/>
                <a:stretch>
                  <a:fillRect l="-748" b="-207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5F23C75F-1446-40BA-BB98-51711D68DD5C}"/>
              </a:ext>
            </a:extLst>
          </p:cNvPr>
          <p:cNvSpPr/>
          <p:nvPr/>
        </p:nvSpPr>
        <p:spPr>
          <a:xfrm>
            <a:off x="2105790" y="6151699"/>
            <a:ext cx="6513479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There are no guarantees </a:t>
            </a:r>
            <a:r>
              <a:rPr lang="pt-PT" dirty="0" err="1"/>
              <a:t>about</a:t>
            </a:r>
            <a:r>
              <a:rPr lang="pt-PT" dirty="0"/>
              <a:t>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inverse</a:t>
            </a:r>
            <a:r>
              <a:rPr lang="pt-PT" dirty="0"/>
              <a:t>!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b="1" dirty="0"/>
              <a:t>CAREFULL!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18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100" grpId="0" animBg="1"/>
      <p:bldP spid="110" grpId="0" animBg="1"/>
      <p:bldP spid="6" grpId="0"/>
      <p:bldP spid="20" grpId="0" animBg="1"/>
      <p:bldP spid="20" grpId="1" animBg="1"/>
      <p:bldP spid="115" grpId="0"/>
      <p:bldP spid="56" grpId="0"/>
      <p:bldP spid="118" grpId="0" animBg="1"/>
      <p:bldP spid="29" grpId="0" animBg="1"/>
      <p:bldP spid="2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5" name="Retângulo 54">
            <a:extLst>
              <a:ext uri="{FF2B5EF4-FFF2-40B4-BE49-F238E27FC236}">
                <a16:creationId xmlns:a16="http://schemas.microsoft.com/office/drawing/2014/main" id="{3D56CE06-0642-431B-8411-EDF99DE6BD6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00554600-27E5-4429-910F-B3EE40E178D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5475B379-C5FE-453C-9A4D-6C3D6C71D9AF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tângulo 64">
            <a:extLst>
              <a:ext uri="{FF2B5EF4-FFF2-40B4-BE49-F238E27FC236}">
                <a16:creationId xmlns:a16="http://schemas.microsoft.com/office/drawing/2014/main" id="{6B77819A-4C38-4945-8534-D0606CA9DC01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B21078D2-F25A-444D-97A7-65B03468A5EF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0" name="Imagem 69">
            <a:extLst>
              <a:ext uri="{FF2B5EF4-FFF2-40B4-BE49-F238E27FC236}">
                <a16:creationId xmlns:a16="http://schemas.microsoft.com/office/drawing/2014/main" id="{6D23AC89-37BB-4862-9171-7FDB483836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40" name="Retângulo: Cantos Arredondados 39">
            <a:hlinkClick r:id="rId5" action="ppaction://hlinksldjump"/>
            <a:extLst>
              <a:ext uri="{FF2B5EF4-FFF2-40B4-BE49-F238E27FC236}">
                <a16:creationId xmlns:a16="http://schemas.microsoft.com/office/drawing/2014/main" id="{EFD65D4E-3BA5-4299-8C67-F27B21B89633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64" name="Retângulo: Cantos Arredondados 63">
            <a:hlinkClick r:id="rId6" action="ppaction://hlinksldjump"/>
            <a:extLst>
              <a:ext uri="{FF2B5EF4-FFF2-40B4-BE49-F238E27FC236}">
                <a16:creationId xmlns:a16="http://schemas.microsoft.com/office/drawing/2014/main" id="{4D2C2609-F609-4973-9FC9-5E41F4917E52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66" name="Retângulo: Cantos Arredondados 65">
            <a:hlinkClick r:id="rId7" action="ppaction://hlinksldjump"/>
            <a:extLst>
              <a:ext uri="{FF2B5EF4-FFF2-40B4-BE49-F238E27FC236}">
                <a16:creationId xmlns:a16="http://schemas.microsoft.com/office/drawing/2014/main" id="{F8C732B9-08A7-4E37-A032-3164988A2F43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670A095F-26E4-470D-858A-8644C152F84E}"/>
              </a:ext>
            </a:extLst>
          </p:cNvPr>
          <p:cNvSpPr/>
          <p:nvPr/>
        </p:nvSpPr>
        <p:spPr>
          <a:xfrm>
            <a:off x="2034898" y="262845"/>
            <a:ext cx="4717590" cy="4797851"/>
          </a:xfrm>
          <a:prstGeom prst="roundRect">
            <a:avLst>
              <a:gd name="adj" fmla="val 5852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F68AA504-3DBC-4FE1-AC19-0665B504F1C1}"/>
              </a:ext>
            </a:extLst>
          </p:cNvPr>
          <p:cNvSpPr/>
          <p:nvPr/>
        </p:nvSpPr>
        <p:spPr>
          <a:xfrm>
            <a:off x="2353829" y="462705"/>
            <a:ext cx="3645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u="sng" dirty="0">
                <a:solidFill>
                  <a:srgbClr val="F25E4F"/>
                </a:solidFill>
              </a:rPr>
              <a:t>Propositions </a:t>
            </a:r>
            <a:endParaRPr lang="en-GB" sz="2400" u="sng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/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000" dirty="0"/>
                  <a:t>If the sizes of the matrices are such that the stated operations can be performed and 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pt-PT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en-GB" sz="2000" dirty="0"/>
                  <a:t> is a scalar then:  </a:t>
                </a:r>
              </a:p>
            </p:txBody>
          </p:sp>
        </mc:Choice>
        <mc:Fallback xmlns="">
          <p:sp>
            <p:nvSpPr>
              <p:cNvPr id="90" name="Retângulo 89">
                <a:extLst>
                  <a:ext uri="{FF2B5EF4-FFF2-40B4-BE49-F238E27FC236}">
                    <a16:creationId xmlns:a16="http://schemas.microsoft.com/office/drawing/2014/main" id="{FB54C4DB-A3BD-400C-9C7C-595B8594EB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828" y="1067047"/>
                <a:ext cx="4077117" cy="1323439"/>
              </a:xfrm>
              <a:prstGeom prst="rect">
                <a:avLst/>
              </a:prstGeom>
              <a:blipFill>
                <a:blip r:embed="rId8"/>
                <a:stretch>
                  <a:fillRect l="-1495" t="-2304" r="-1644" b="-73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/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1" name="Retângulo: Cantos Arredondados 90">
                <a:extLst>
                  <a:ext uri="{FF2B5EF4-FFF2-40B4-BE49-F238E27FC236}">
                    <a16:creationId xmlns:a16="http://schemas.microsoft.com/office/drawing/2014/main" id="{B750133F-D241-4D96-ABBA-F52915320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774" y="2390486"/>
                <a:ext cx="1583224" cy="442674"/>
              </a:xfrm>
              <a:prstGeom prst="roundRect">
                <a:avLst/>
              </a:prstGeom>
              <a:blipFill>
                <a:blip r:embed="rId9"/>
                <a:stretch>
                  <a:fillRect l="-383" b="-6667"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/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𝑘𝐴</m:t>
                          </m:r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pt-PT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a:rPr lang="pt-PT" sz="20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Retângulo: Cantos Arredondados 99">
                <a:extLst>
                  <a:ext uri="{FF2B5EF4-FFF2-40B4-BE49-F238E27FC236}">
                    <a16:creationId xmlns:a16="http://schemas.microsoft.com/office/drawing/2014/main" id="{6BF67E51-1DDE-4C48-8439-7CFED5BF41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242" y="3123652"/>
                <a:ext cx="1940288" cy="74183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/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PT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pt-P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PT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pt-P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A947D614-1E5A-4ECD-9563-D5686C6828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57" y="4155979"/>
                <a:ext cx="2251018" cy="44267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/>
              <p:nvPr/>
            </p:nvSpPr>
            <p:spPr>
              <a:xfrm>
                <a:off x="6913145" y="4240806"/>
                <a:ext cx="52511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rgbClr val="F25E4F"/>
                    </a:solidFill>
                  </a:rPr>
                  <a:t>“socks and shoes rule” - similar to transpose of </a:t>
                </a:r>
                <a14:m>
                  <m:oMath xmlns:m="http://schemas.openxmlformats.org/officeDocument/2006/math">
                    <m:r>
                      <a:rPr lang="pt-PT" b="1">
                        <a:solidFill>
                          <a:srgbClr val="F25E4F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endParaRPr lang="en-GB" b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2F7EA05A-46B6-482A-8D5B-7A412684E4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3145" y="4240806"/>
                <a:ext cx="5251121" cy="369332"/>
              </a:xfrm>
              <a:prstGeom prst="rect">
                <a:avLst/>
              </a:prstGeom>
              <a:blipFill>
                <a:blip r:embed="rId12"/>
                <a:stretch>
                  <a:fillRect l="-929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2875CC67-9382-4CA9-83FE-8BCFBC228E32}"/>
              </a:ext>
            </a:extLst>
          </p:cNvPr>
          <p:cNvSpPr txBox="1"/>
          <p:nvPr/>
        </p:nvSpPr>
        <p:spPr>
          <a:xfrm>
            <a:off x="6933384" y="2348883"/>
            <a:ext cx="5258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Inverting the inverse… gets you back to the start!</a:t>
            </a:r>
          </a:p>
        </p:txBody>
      </p:sp>
      <p:cxnSp>
        <p:nvCxnSpPr>
          <p:cNvPr id="113" name="Conexão reta unidirecional 112">
            <a:extLst>
              <a:ext uri="{FF2B5EF4-FFF2-40B4-BE49-F238E27FC236}">
                <a16:creationId xmlns:a16="http://schemas.microsoft.com/office/drawing/2014/main" id="{993CD5C5-8615-4A7E-A11C-1A7F7B22A6D9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5362530" y="2533549"/>
            <a:ext cx="1570854" cy="9023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D613D067-4F77-48E0-A0B1-9DD7322EDDFD}"/>
              </a:ext>
            </a:extLst>
          </p:cNvPr>
          <p:cNvSpPr txBox="1"/>
          <p:nvPr/>
        </p:nvSpPr>
        <p:spPr>
          <a:xfrm>
            <a:off x="6930831" y="3092643"/>
            <a:ext cx="5119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Inverting the product of a matrix by a scalar is the same as multiplying the inverse matrix by the inverse of the scalar! </a:t>
            </a:r>
            <a:r>
              <a:rPr lang="en-GB" dirty="0">
                <a:solidFill>
                  <a:srgbClr val="F25E4F"/>
                </a:solidFill>
              </a:rPr>
              <a:t>So, the scalar cannot be zero!</a:t>
            </a:r>
          </a:p>
        </p:txBody>
      </p:sp>
      <p:cxnSp>
        <p:nvCxnSpPr>
          <p:cNvPr id="116" name="Conexão reta unidirecional 115">
            <a:extLst>
              <a:ext uri="{FF2B5EF4-FFF2-40B4-BE49-F238E27FC236}">
                <a16:creationId xmlns:a16="http://schemas.microsoft.com/office/drawing/2014/main" id="{70812926-754B-435F-A653-283133B8E5D9}"/>
              </a:ext>
            </a:extLst>
          </p:cNvPr>
          <p:cNvCxnSpPr>
            <a:cxnSpLocks/>
            <a:stCxn id="115" idx="1"/>
          </p:cNvCxnSpPr>
          <p:nvPr/>
        </p:nvCxnSpPr>
        <p:spPr>
          <a:xfrm flipH="1">
            <a:off x="5606980" y="3554308"/>
            <a:ext cx="1323851" cy="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xão reta unidirecional 116">
            <a:extLst>
              <a:ext uri="{FF2B5EF4-FFF2-40B4-BE49-F238E27FC236}">
                <a16:creationId xmlns:a16="http://schemas.microsoft.com/office/drawing/2014/main" id="{9EBA4735-A6D2-420F-8B0F-663189A8FFF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5606981" y="4425472"/>
            <a:ext cx="1306164" cy="2540"/>
          </a:xfrm>
          <a:prstGeom prst="straightConnector1">
            <a:avLst/>
          </a:prstGeom>
          <a:ln w="38100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Imagem 52" descr="Uma imagem com objeto&#10;&#10;Descrição gerada automaticamente">
            <a:extLst>
              <a:ext uri="{FF2B5EF4-FFF2-40B4-BE49-F238E27FC236}">
                <a16:creationId xmlns:a16="http://schemas.microsoft.com/office/drawing/2014/main" id="{B7A1AC63-2DED-40F3-9FE7-63EDBFA1CBE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23" y="4653274"/>
            <a:ext cx="1698793" cy="955571"/>
          </a:xfrm>
          <a:prstGeom prst="rect">
            <a:avLst/>
          </a:prstGeom>
        </p:spPr>
      </p:pic>
      <p:sp>
        <p:nvSpPr>
          <p:cNvPr id="54" name="Retângulo 53">
            <a:extLst>
              <a:ext uri="{FF2B5EF4-FFF2-40B4-BE49-F238E27FC236}">
                <a16:creationId xmlns:a16="http://schemas.microsoft.com/office/drawing/2014/main" id="{E14E4FC4-A74C-407C-8EC9-94A78674F4BA}"/>
              </a:ext>
            </a:extLst>
          </p:cNvPr>
          <p:cNvSpPr/>
          <p:nvPr/>
        </p:nvSpPr>
        <p:spPr>
          <a:xfrm>
            <a:off x="6935825" y="4596188"/>
            <a:ext cx="450093" cy="1113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4A7C1B33-A43F-4917-8615-A892CB0B1A55}"/>
              </a:ext>
            </a:extLst>
          </p:cNvPr>
          <p:cNvSpPr/>
          <p:nvPr/>
        </p:nvSpPr>
        <p:spPr>
          <a:xfrm>
            <a:off x="8490401" y="4970987"/>
            <a:ext cx="2871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400" b="1" i="1" dirty="0">
                <a:solidFill>
                  <a:srgbClr val="222222"/>
                </a:solidFill>
                <a:cs typeface="Arial" panose="020B0604020202020204" pitchFamily="34" charset="0"/>
              </a:rPr>
              <a:t>Click on the image</a:t>
            </a:r>
          </a:p>
          <a:p>
            <a:pPr algn="ctr"/>
            <a:r>
              <a:rPr lang="en-US" altLang="en-US" sz="1100" dirty="0">
                <a:solidFill>
                  <a:srgbClr val="222222"/>
                </a:solidFill>
                <a:cs typeface="Arial" panose="020B0604020202020204" pitchFamily="34" charset="0"/>
              </a:rPr>
              <a:t>if you want to read about the “rule”</a:t>
            </a:r>
            <a:endParaRPr lang="en-GB" sz="1100" dirty="0"/>
          </a:p>
        </p:txBody>
      </p:sp>
      <p:sp>
        <p:nvSpPr>
          <p:cNvPr id="118" name="Retângulo: Cantos Arredondados 117">
            <a:extLst>
              <a:ext uri="{FF2B5EF4-FFF2-40B4-BE49-F238E27FC236}">
                <a16:creationId xmlns:a16="http://schemas.microsoft.com/office/drawing/2014/main" id="{ABF51C84-7E73-48A0-BDA0-8E476D35A0B0}"/>
              </a:ext>
            </a:extLst>
          </p:cNvPr>
          <p:cNvSpPr/>
          <p:nvPr/>
        </p:nvSpPr>
        <p:spPr>
          <a:xfrm>
            <a:off x="2034897" y="5296635"/>
            <a:ext cx="9608475" cy="1465905"/>
          </a:xfrm>
          <a:prstGeom prst="roundRect">
            <a:avLst>
              <a:gd name="adj" fmla="val 11908"/>
            </a:avLst>
          </a:prstGeom>
          <a:solidFill>
            <a:schemeClr val="tx1">
              <a:lumMod val="75000"/>
              <a:lumOff val="2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marL="984250" indent="-984250" algn="just">
              <a:spcAft>
                <a:spcPts val="600"/>
              </a:spcAft>
            </a:pP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6D0B24E-00B1-4757-B1AD-7ACD810CABD0}"/>
              </a:ext>
            </a:extLst>
          </p:cNvPr>
          <p:cNvSpPr/>
          <p:nvPr/>
        </p:nvSpPr>
        <p:spPr>
          <a:xfrm>
            <a:off x="2103339" y="5325339"/>
            <a:ext cx="9532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Take-Home Messages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F4DEDF8-0B38-4304-8B97-829B496A5C60}"/>
              </a:ext>
            </a:extLst>
          </p:cNvPr>
          <p:cNvSpPr/>
          <p:nvPr/>
        </p:nvSpPr>
        <p:spPr>
          <a:xfrm>
            <a:off x="4273175" y="5320207"/>
            <a:ext cx="6449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– </a:t>
            </a:r>
            <a:r>
              <a:rPr lang="en-GB" dirty="0">
                <a:solidFill>
                  <a:schemeClr val="bg1"/>
                </a:solidFill>
              </a:rPr>
              <a:t>The notion of an inverse matrix </a:t>
            </a:r>
            <a:r>
              <a:rPr lang="en-GB" b="1" dirty="0">
                <a:solidFill>
                  <a:schemeClr val="bg1"/>
                </a:solidFill>
              </a:rPr>
              <a:t>only applies to square matrices</a:t>
            </a:r>
            <a:r>
              <a:rPr lang="en-GB" dirty="0">
                <a:solidFill>
                  <a:schemeClr val="bg1"/>
                </a:solidFill>
              </a:rPr>
              <a:t>.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9C139FC-AD89-4B22-B116-0EE676A44324}"/>
              </a:ext>
            </a:extLst>
          </p:cNvPr>
          <p:cNvSpPr/>
          <p:nvPr/>
        </p:nvSpPr>
        <p:spPr>
          <a:xfrm>
            <a:off x="2191814" y="5660434"/>
            <a:ext cx="8828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4250" indent="-984250" algn="just">
              <a:spcAft>
                <a:spcPts val="600"/>
              </a:spcAft>
            </a:pPr>
            <a:r>
              <a:rPr lang="en-GB" dirty="0"/>
              <a:t> 		     </a:t>
            </a:r>
            <a:r>
              <a:rPr lang="en-GB" b="1" dirty="0">
                <a:solidFill>
                  <a:srgbClr val="F25E4F"/>
                </a:solidFill>
              </a:rPr>
              <a:t>– </a:t>
            </a:r>
            <a:r>
              <a:rPr lang="en-GB" b="1" dirty="0">
                <a:solidFill>
                  <a:schemeClr val="bg1"/>
                </a:solidFill>
              </a:rPr>
              <a:t>Not all square matrices are invertible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BFD47C9-B2ED-48FB-BAF2-69594AB79FF0}"/>
                  </a:ext>
                </a:extLst>
              </p:cNvPr>
              <p:cNvSpPr/>
              <p:nvPr/>
            </p:nvSpPr>
            <p:spPr>
              <a:xfrm>
                <a:off x="2191814" y="5983897"/>
                <a:ext cx="826495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84250" indent="-984250" algn="just">
                  <a:spcAft>
                    <a:spcPts val="600"/>
                  </a:spcAft>
                </a:pPr>
                <a:r>
                  <a:rPr lang="en-GB" b="1" dirty="0">
                    <a:solidFill>
                      <a:srgbClr val="F25E4F"/>
                    </a:solidFill>
                  </a:rPr>
                  <a:t>		     – </a:t>
                </a:r>
                <a:r>
                  <a:rPr lang="en-GB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is invertible, its inverse </a:t>
                </a:r>
                <a:r>
                  <a:rPr lang="en-GB" b="1" dirty="0">
                    <a:solidFill>
                      <a:schemeClr val="bg1"/>
                    </a:solidFill>
                  </a:rPr>
                  <a:t>is unique</a:t>
                </a:r>
                <a:r>
                  <a:rPr lang="en-GB" dirty="0">
                    <a:solidFill>
                      <a:schemeClr val="bg1"/>
                    </a:solidFill>
                  </a:rPr>
                  <a:t>, denoted by 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b="1" dirty="0">
                    <a:solidFill>
                      <a:schemeClr val="bg1"/>
                    </a:solidFill>
                  </a:rPr>
                  <a:t> </a:t>
                </a:r>
                <a:r>
                  <a:rPr lang="en-GB" dirty="0">
                    <a:solidFill>
                      <a:schemeClr val="bg1"/>
                    </a:solidFill>
                  </a:rPr>
                  <a:t>and</a:t>
                </a:r>
              </a:p>
            </p:txBody>
          </p:sp>
        </mc:Choice>
        <mc:Fallback xmlns="">
          <p:sp>
            <p:nvSpPr>
              <p:cNvPr id="5" name="Retângulo 4">
                <a:extLst>
                  <a:ext uri="{FF2B5EF4-FFF2-40B4-BE49-F238E27FC236}">
                    <a16:creationId xmlns:a16="http://schemas.microsoft.com/office/drawing/2014/main" id="{8BFD47C9-B2ED-48FB-BAF2-69594AB79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14" y="5983897"/>
                <a:ext cx="8264953" cy="369332"/>
              </a:xfrm>
              <a:prstGeom prst="rect">
                <a:avLst/>
              </a:prstGeom>
              <a:blipFill>
                <a:blip r:embed="rId1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F3C829C5-B239-42B9-B206-6AFB40B64BD3}"/>
                  </a:ext>
                </a:extLst>
              </p:cNvPr>
              <p:cNvSpPr/>
              <p:nvPr/>
            </p:nvSpPr>
            <p:spPr>
              <a:xfrm>
                <a:off x="2202702" y="6313967"/>
                <a:ext cx="8828314" cy="37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84250" indent="-984250" algn="just">
                  <a:spcAft>
                    <a:spcPts val="600"/>
                  </a:spcAft>
                </a:pPr>
                <a:r>
                  <a:rPr lang="en-GB" b="1" dirty="0">
                    <a:solidFill>
                      <a:srgbClr val="F25E4F"/>
                    </a:solidFill>
                  </a:rPr>
                  <a:t>		    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is one of the matrices that </a:t>
                </a:r>
                <a:r>
                  <a:rPr lang="en-GB" b="1" dirty="0">
                    <a:solidFill>
                      <a:schemeClr val="bg1"/>
                    </a:solidFill>
                  </a:rPr>
                  <a:t>commutes with </a:t>
                </a:r>
                <a14:m>
                  <m:oMath xmlns:m="http://schemas.openxmlformats.org/officeDocument/2006/math"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pt-PT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b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GB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F3C829C5-B239-42B9-B206-6AFB40B64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2702" y="6313967"/>
                <a:ext cx="8828314" cy="375552"/>
              </a:xfrm>
              <a:prstGeom prst="rect">
                <a:avLst/>
              </a:prstGeom>
              <a:blipFill>
                <a:blip r:embed="rId15"/>
                <a:stretch>
                  <a:fillRect t="-8197" b="-262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432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18" grpId="0" animBg="1"/>
      <p:bldP spid="2" grpId="0"/>
      <p:bldP spid="3" grpId="0"/>
      <p:bldP spid="4" grpId="0"/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2" name="Retângulo 51">
            <a:extLst>
              <a:ext uri="{FF2B5EF4-FFF2-40B4-BE49-F238E27FC236}">
                <a16:creationId xmlns:a16="http://schemas.microsoft.com/office/drawing/2014/main" id="{286D308E-63C5-47F1-9E0E-F3531A9487DA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A2760DBB-EBA6-49AA-9F22-3CB1272274CE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xão reta 59">
            <a:extLst>
              <a:ext uri="{FF2B5EF4-FFF2-40B4-BE49-F238E27FC236}">
                <a16:creationId xmlns:a16="http://schemas.microsoft.com/office/drawing/2014/main" id="{F2AAEAA8-F003-4A11-BD60-DEB920BA3660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tângulo 61">
            <a:extLst>
              <a:ext uri="{FF2B5EF4-FFF2-40B4-BE49-F238E27FC236}">
                <a16:creationId xmlns:a16="http://schemas.microsoft.com/office/drawing/2014/main" id="{320E92BB-215D-4A62-ACC1-CA638D27C60A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3DF32EE7-A1F6-44A5-A497-624B7B8AE5F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7" name="Imagem 66">
            <a:extLst>
              <a:ext uri="{FF2B5EF4-FFF2-40B4-BE49-F238E27FC236}">
                <a16:creationId xmlns:a16="http://schemas.microsoft.com/office/drawing/2014/main" id="{F9912370-1C10-4BCD-8079-31AF45B238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4" name="Retângulo: Cantos Arredondados 13">
            <a:hlinkClick r:id="rId6" action="ppaction://hlinksldjump"/>
            <a:extLst>
              <a:ext uri="{FF2B5EF4-FFF2-40B4-BE49-F238E27FC236}">
                <a16:creationId xmlns:a16="http://schemas.microsoft.com/office/drawing/2014/main" id="{A7FB9E14-85A1-4B4A-B263-3593D666C85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0F6120C8-41C0-41B5-9BF5-2942DEB19B7E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FF8E3841-1949-4839-9957-59D85B50C741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pic>
        <p:nvPicPr>
          <p:cNvPr id="12" name="Imagem 11" descr="Uma imagem com edifício&#10;&#10;Descrição gerada automaticamente">
            <a:extLst>
              <a:ext uri="{FF2B5EF4-FFF2-40B4-BE49-F238E27FC236}">
                <a16:creationId xmlns:a16="http://schemas.microsoft.com/office/drawing/2014/main" id="{BBFA7AB9-F91B-4716-97D5-AF68E16E3E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04" y="870330"/>
            <a:ext cx="5402428" cy="511734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3EEB21C4-B560-4399-A079-01F5828440B8}"/>
              </a:ext>
            </a:extLst>
          </p:cNvPr>
          <p:cNvGrpSpPr/>
          <p:nvPr/>
        </p:nvGrpSpPr>
        <p:grpSpPr>
          <a:xfrm>
            <a:off x="1964932" y="211253"/>
            <a:ext cx="3903295" cy="1385822"/>
            <a:chOff x="2352922" y="231113"/>
            <a:chExt cx="3284204" cy="1557494"/>
          </a:xfrm>
        </p:grpSpPr>
        <p:sp>
          <p:nvSpPr>
            <p:cNvPr id="17" name="Bolha de Pensamento: Nuvem 16">
              <a:extLst>
                <a:ext uri="{FF2B5EF4-FFF2-40B4-BE49-F238E27FC236}">
                  <a16:creationId xmlns:a16="http://schemas.microsoft.com/office/drawing/2014/main" id="{24590ACB-B8A4-4980-8531-C2EC0D162106}"/>
                </a:ext>
              </a:extLst>
            </p:cNvPr>
            <p:cNvSpPr/>
            <p:nvPr/>
          </p:nvSpPr>
          <p:spPr>
            <a:xfrm>
              <a:off x="2352922" y="231113"/>
              <a:ext cx="3284204" cy="1557494"/>
            </a:xfrm>
            <a:prstGeom prst="cloudCallout">
              <a:avLst>
                <a:gd name="adj1" fmla="val -5339"/>
                <a:gd name="adj2" fmla="val 90919"/>
              </a:avLst>
            </a:prstGeom>
            <a:solidFill>
              <a:srgbClr val="F9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3D9290D-C9EC-4B21-9A17-B295DE48273D}"/>
                </a:ext>
              </a:extLst>
            </p:cNvPr>
            <p:cNvSpPr txBox="1"/>
            <p:nvPr/>
          </p:nvSpPr>
          <p:spPr>
            <a:xfrm rot="21362075">
              <a:off x="2625041" y="458775"/>
              <a:ext cx="2758403" cy="933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C2B8E"/>
                  </a:solidFill>
                  <a:latin typeface="Freestyle Script" panose="030804020302050B0404" pitchFamily="66" charset="0"/>
                </a:rPr>
                <a:t>Maybe a pen and paper will be needed to answer these final questions!…</a:t>
              </a:r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id="{67FF741D-5705-4023-AC44-5798B12800F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9145">
            <a:off x="3867958" y="1193499"/>
            <a:ext cx="267903" cy="3273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A298B09-0932-45B8-A9C6-1AE0C130218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65" y="2219605"/>
            <a:ext cx="14944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82" t="16195" r="27479" b="12835"/>
          <a:stretch/>
        </p:blipFill>
        <p:spPr>
          <a:xfrm>
            <a:off x="5184027" y="1676255"/>
            <a:ext cx="3658410" cy="3532979"/>
          </a:xfrm>
          <a:prstGeom prst="ellipse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1580" y="1658868"/>
            <a:ext cx="3749065" cy="3550367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974167" y="450644"/>
            <a:ext cx="4061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Hope you enjoyed it!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1453A01F-A6BB-4D35-A06F-191DF89876B5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712018A-90AA-465E-AEAF-09DCA4CB9149}"/>
              </a:ext>
            </a:extLst>
          </p:cNvPr>
          <p:cNvSpPr/>
          <p:nvPr/>
        </p:nvSpPr>
        <p:spPr>
          <a:xfrm>
            <a:off x="0" y="0"/>
            <a:ext cx="178406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End of Lesson 8</a:t>
            </a:r>
          </a:p>
        </p:txBody>
      </p:sp>
      <p:cxnSp>
        <p:nvCxnSpPr>
          <p:cNvPr id="34" name="Conexão reta 33">
            <a:extLst>
              <a:ext uri="{FF2B5EF4-FFF2-40B4-BE49-F238E27FC236}">
                <a16:creationId xmlns:a16="http://schemas.microsoft.com/office/drawing/2014/main" id="{3DF20537-CF5C-4FF6-A1FD-3BC6FC03A771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xão reta 34">
            <a:extLst>
              <a:ext uri="{FF2B5EF4-FFF2-40B4-BE49-F238E27FC236}">
                <a16:creationId xmlns:a16="http://schemas.microsoft.com/office/drawing/2014/main" id="{48DF5382-3DC3-46AC-B24F-CF1E82BBEB83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ângulo 40">
            <a:extLst>
              <a:ext uri="{FF2B5EF4-FFF2-40B4-BE49-F238E27FC236}">
                <a16:creationId xmlns:a16="http://schemas.microsoft.com/office/drawing/2014/main" id="{DEE2C1EE-B7BD-454F-A133-9A5E91071864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Imagem 41">
            <a:extLst>
              <a:ext uri="{FF2B5EF4-FFF2-40B4-BE49-F238E27FC236}">
                <a16:creationId xmlns:a16="http://schemas.microsoft.com/office/drawing/2014/main" id="{2DB13659-BE35-40DF-938F-36079C34032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8" name="Retângulo: Cantos Arredondados 17">
            <a:hlinkClick r:id="rId8" action="ppaction://hlinksldjump"/>
            <a:extLst>
              <a:ext uri="{FF2B5EF4-FFF2-40B4-BE49-F238E27FC236}">
                <a16:creationId xmlns:a16="http://schemas.microsoft.com/office/drawing/2014/main" id="{08C39A05-E45C-4D09-B86F-7D38B98ABC6F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9E079664-D168-413B-97FE-C52C66651BA1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4F73622A-68C4-4C22-9AE6-75E1DA9A5ED9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7B1E80DF-5723-4CFB-86D4-9F011A3A50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6" y="1630215"/>
            <a:ext cx="1491615" cy="4572000"/>
          </a:xfrm>
          <a:prstGeom prst="rect">
            <a:avLst/>
          </a:prstGeom>
        </p:spPr>
      </p:pic>
      <p:pic>
        <p:nvPicPr>
          <p:cNvPr id="3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130446" y="1690997"/>
            <a:ext cx="3749065" cy="35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/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solidFill>
                <a:schemeClr val="bg1"/>
              </a:solidFill>
              <a:ln cmpd="thickThin">
                <a:solidFill>
                  <a:srgbClr val="F25E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t" anchorCtr="0">
                <a:noAutofit/>
              </a:bodyPr>
              <a:lstStyle/>
              <a:p>
                <a:pPr algn="just"/>
                <a:r>
                  <a:rPr lang="en-GB" sz="2400" b="1" u="sng" dirty="0">
                    <a:solidFill>
                      <a:srgbClr val="F25E4F"/>
                    </a:solidFill>
                  </a:rPr>
                  <a:t>Definition</a:t>
                </a:r>
              </a:p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a square matrix and if a matrix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of the same size, can be found such as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then: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said to be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,</a:t>
                </a:r>
                <a:endParaRPr lang="pt-PT" sz="2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is called the 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inverse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and it is denoted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. </a:t>
                </a: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Thus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when it exists, is the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only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matrix that verifies:</a:t>
                </a: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blipFill>
                <a:blip r:embed="rId7"/>
                <a:stretch>
                  <a:fillRect/>
                </a:stretch>
              </a:blipFill>
              <a:ln cmpd="thickThin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/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Imagem 45">
            <a:extLst>
              <a:ext uri="{FF2B5EF4-FFF2-40B4-BE49-F238E27FC236}">
                <a16:creationId xmlns:a16="http://schemas.microsoft.com/office/drawing/2014/main" id="{753718B5-FB19-4A8C-938B-581DA44634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1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/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solidFill>
                <a:schemeClr val="bg1"/>
              </a:solidFill>
              <a:ln cmpd="thickThin">
                <a:solidFill>
                  <a:srgbClr val="F25E4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t" anchorCtr="0">
                <a:noAutofit/>
              </a:bodyPr>
              <a:lstStyle/>
              <a:p>
                <a:pPr algn="just"/>
                <a:r>
                  <a:rPr lang="en-GB" sz="2400" b="1" u="sng" dirty="0">
                    <a:solidFill>
                      <a:srgbClr val="F25E4F"/>
                    </a:solidFill>
                  </a:rPr>
                  <a:t>Definition</a:t>
                </a:r>
              </a:p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a square matrix and if a matrix </a:t>
                </a: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of the same size, can be found such as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𝐵𝐴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then: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said to be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</a:t>
                </a:r>
                <a:r>
                  <a:rPr lang="pt-PT" sz="2400" dirty="0">
                    <a:solidFill>
                      <a:sysClr val="windowText" lastClr="000000"/>
                    </a:solidFill>
                  </a:rPr>
                  <a:t>,</a:t>
                </a:r>
                <a:endParaRPr lang="pt-PT" sz="2400" b="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b="1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is called the 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inverse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and it is denoted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p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. </a:t>
                </a:r>
              </a:p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Thus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, when it exists, is the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only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matrix that verifies:</a:t>
                </a: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  <a:p>
                <a:pPr algn="just"/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06A9091D-F1A4-490E-BBEB-41F70E889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0" y="251999"/>
                <a:ext cx="9859639" cy="3717099"/>
              </a:xfrm>
              <a:prstGeom prst="roundRect">
                <a:avLst>
                  <a:gd name="adj" fmla="val 11968"/>
                </a:avLst>
              </a:prstGeom>
              <a:blipFill>
                <a:blip r:embed="rId7"/>
                <a:stretch>
                  <a:fillRect/>
                </a:stretch>
              </a:blipFill>
              <a:ln cmpd="thickThin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/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1" name="Retângulo: Cantos Arredondados 40">
                <a:extLst>
                  <a:ext uri="{FF2B5EF4-FFF2-40B4-BE49-F238E27FC236}">
                    <a16:creationId xmlns:a16="http://schemas.microsoft.com/office/drawing/2014/main" id="{33C68B07-8F06-4B58-9626-8EEDB9622F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338" y="2840866"/>
                <a:ext cx="2650142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5987CFA-2186-4835-A54B-387D0AA06148}"/>
              </a:ext>
            </a:extLst>
          </p:cNvPr>
          <p:cNvSpPr/>
          <p:nvPr/>
        </p:nvSpPr>
        <p:spPr>
          <a:xfrm>
            <a:off x="8939439" y="3380081"/>
            <a:ext cx="2287082" cy="4795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5E4F"/>
            </a:solidFill>
          </a:ln>
        </p:spPr>
        <p:txBody>
          <a:bodyPr wrap="square">
            <a:spAutoFit/>
          </a:bodyPr>
          <a:lstStyle/>
          <a:p>
            <a:pPr algn="just"/>
            <a:endParaRPr lang="en-GB" sz="2400" b="1" i="1">
              <a:solidFill>
                <a:sysClr val="windowText" lastClr="000000"/>
              </a:solidFill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D8B9658-6FEB-4AF9-A5B0-0E1CF391A81C}"/>
                  </a:ext>
                </a:extLst>
              </p:cNvPr>
              <p:cNvSpPr/>
              <p:nvPr/>
            </p:nvSpPr>
            <p:spPr>
              <a:xfrm>
                <a:off x="2296769" y="3376867"/>
                <a:ext cx="8545401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2400" dirty="0">
                    <a:solidFill>
                      <a:sysClr val="windowText" lastClr="000000"/>
                    </a:solidFill>
                  </a:rPr>
                  <a:t>If no such matrix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can be found, then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said to be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</a:t>
                </a:r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FD8B9658-6FEB-4AF9-A5B0-0E1CF391A8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769" y="3376867"/>
                <a:ext cx="8545401" cy="461665"/>
              </a:xfrm>
              <a:prstGeom prst="rect">
                <a:avLst/>
              </a:prstGeom>
              <a:blipFill>
                <a:blip r:embed="rId9"/>
                <a:stretch>
                  <a:fillRect l="-1141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129E82F5-5ED2-4973-B376-102B564C59EC}"/>
                  </a:ext>
                </a:extLst>
              </p:cNvPr>
              <p:cNvSpPr/>
              <p:nvPr/>
            </p:nvSpPr>
            <p:spPr>
              <a:xfrm>
                <a:off x="9930098" y="3350912"/>
                <a:ext cx="1397929" cy="520001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⇔</m:t>
                          </m:r>
                          <m:r>
                            <a:rPr lang="pt-PT" sz="2400" b="1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∄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4" name="Retângulo: Cantos Arredondados 43">
                <a:extLst>
                  <a:ext uri="{FF2B5EF4-FFF2-40B4-BE49-F238E27FC236}">
                    <a16:creationId xmlns:a16="http://schemas.microsoft.com/office/drawing/2014/main" id="{129E82F5-5ED2-4973-B376-102B564C5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0098" y="3350912"/>
                <a:ext cx="1397929" cy="52000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tângulo 44">
            <a:extLst>
              <a:ext uri="{FF2B5EF4-FFF2-40B4-BE49-F238E27FC236}">
                <a16:creationId xmlns:a16="http://schemas.microsoft.com/office/drawing/2014/main" id="{D059C61A-CC51-4806-8138-681695E9AAA9}"/>
              </a:ext>
            </a:extLst>
          </p:cNvPr>
          <p:cNvSpPr/>
          <p:nvPr/>
        </p:nvSpPr>
        <p:spPr>
          <a:xfrm>
            <a:off x="2124000" y="4211790"/>
            <a:ext cx="9859635" cy="2440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dirty="0"/>
              <a:t> </a:t>
            </a: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753718B5-FB19-4A8C-938B-581DA44634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A6EDC80-68D9-4795-9821-73D4A5937EFD}"/>
                  </a:ext>
                </a:extLst>
              </p:cNvPr>
              <p:cNvSpPr/>
              <p:nvPr/>
            </p:nvSpPr>
            <p:spPr>
              <a:xfrm>
                <a:off x="2225479" y="4536000"/>
                <a:ext cx="966171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The inverse of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 plays the same role in matrix arithmetic that the reciprocal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 plays in the numerical relation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.</a:t>
                </a: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A6EDC80-68D9-4795-9821-73D4A5937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479" y="4536000"/>
                <a:ext cx="9661717" cy="646331"/>
              </a:xfrm>
              <a:prstGeom prst="rect">
                <a:avLst/>
              </a:prstGeom>
              <a:blipFill>
                <a:blip r:embed="rId12"/>
                <a:stretch>
                  <a:fillRect l="-379" t="-4717" r="-568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tângulo 18">
            <a:extLst>
              <a:ext uri="{FF2B5EF4-FFF2-40B4-BE49-F238E27FC236}">
                <a16:creationId xmlns:a16="http://schemas.microsoft.com/office/drawing/2014/main" id="{676B5E89-0C67-4854-9B4E-7422D467802D}"/>
              </a:ext>
            </a:extLst>
          </p:cNvPr>
          <p:cNvSpPr/>
          <p:nvPr/>
        </p:nvSpPr>
        <p:spPr>
          <a:xfrm>
            <a:off x="2225479" y="5162593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NO DIVISION </a:t>
            </a:r>
            <a:r>
              <a:rPr lang="en-GB" dirty="0"/>
              <a:t>in matrix arithmetic</a:t>
            </a:r>
            <a:r>
              <a:rPr lang="en-GB" b="1" dirty="0"/>
              <a:t>! </a:t>
            </a:r>
            <a:r>
              <a:rPr lang="en-GB" dirty="0"/>
              <a:t>.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DAB9299-1E8F-4CCB-BB62-A4B31EA019C0}"/>
              </a:ext>
            </a:extLst>
          </p:cNvPr>
          <p:cNvSpPr/>
          <p:nvPr/>
        </p:nvSpPr>
        <p:spPr>
          <a:xfrm>
            <a:off x="2225479" y="5821431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NO FRACTION </a:t>
            </a:r>
            <a:r>
              <a:rPr lang="en-GB" dirty="0"/>
              <a:t>representation! 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42F7058E-C595-4723-B1C2-F2687C74F893}"/>
              </a:ext>
            </a:extLst>
          </p:cNvPr>
          <p:cNvSpPr/>
          <p:nvPr/>
        </p:nvSpPr>
        <p:spPr>
          <a:xfrm>
            <a:off x="2222958" y="5451741"/>
            <a:ext cx="9661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71463">
              <a:spcAft>
                <a:spcPts val="600"/>
              </a:spcAft>
            </a:pPr>
            <a:r>
              <a:rPr lang="en-GB" dirty="0"/>
              <a:t>	The “corresponding” operation is the multiplication by the inverse.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A7034D0-BF7D-4D5F-99F1-74607C6D216B}"/>
                  </a:ext>
                </a:extLst>
              </p:cNvPr>
              <p:cNvSpPr/>
              <p:nvPr/>
            </p:nvSpPr>
            <p:spPr>
              <a:xfrm>
                <a:off x="2225479" y="6043062"/>
                <a:ext cx="9661717" cy="535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271463">
                  <a:spcAft>
                    <a:spcPts val="600"/>
                  </a:spcAft>
                </a:pPr>
                <a:r>
                  <a:rPr lang="en-GB" dirty="0"/>
                  <a:t>	In </a:t>
                </a:r>
                <a14:m>
                  <m:oMath xmlns:m="http://schemas.openxmlformats.org/officeDocument/2006/math">
                    <m:r>
                      <a:rPr lang="pt-PT" i="1" spc="-4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𝐼𝑅</m:t>
                    </m:r>
                  </m:oMath>
                </a14:m>
                <a:r>
                  <a:rPr lang="en-GB" dirty="0"/>
                  <a:t>  or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</m:oMath>
                </a14:m>
                <a:r>
                  <a:rPr lang="en-GB" dirty="0"/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GB" dirty="0"/>
                  <a:t>  . In matrix arithmetic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PT" sz="20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den>
                    </m:f>
                  </m:oMath>
                </a14:m>
                <a:r>
                  <a:rPr lang="en-GB" sz="2000" b="1" dirty="0"/>
                  <a:t> </a:t>
                </a:r>
                <a:r>
                  <a:rPr lang="en-GB" b="1" dirty="0"/>
                  <a:t>has no meaning </a:t>
                </a:r>
                <a:r>
                  <a:rPr lang="en-GB" dirty="0"/>
                  <a:t>– it is an </a:t>
                </a:r>
                <a:r>
                  <a:rPr lang="en-GB" b="1" dirty="0"/>
                  <a:t>ERROR representation</a:t>
                </a:r>
                <a:r>
                  <a:rPr lang="en-GB" dirty="0"/>
                  <a:t>!</a:t>
                </a:r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4A7034D0-BF7D-4D5F-99F1-74607C6D21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5479" y="6043062"/>
                <a:ext cx="9661717" cy="535468"/>
              </a:xfrm>
              <a:prstGeom prst="rect">
                <a:avLst/>
              </a:prstGeom>
              <a:blipFill>
                <a:blip r:embed="rId1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 2">
            <a:extLst>
              <a:ext uri="{FF2B5EF4-FFF2-40B4-BE49-F238E27FC236}">
                <a16:creationId xmlns:a16="http://schemas.microsoft.com/office/drawing/2014/main" id="{2AEDFE82-B25B-44D7-90CF-1FED440E403B}"/>
              </a:ext>
            </a:extLst>
          </p:cNvPr>
          <p:cNvSpPr/>
          <p:nvPr/>
        </p:nvSpPr>
        <p:spPr>
          <a:xfrm>
            <a:off x="2175762" y="4248763"/>
            <a:ext cx="1131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25E4F"/>
                </a:solidFill>
              </a:rPr>
              <a:t>REMARKS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30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 animBg="1"/>
      <p:bldP spid="2" grpId="0"/>
      <p:bldP spid="19" grpId="0"/>
      <p:bldP spid="19" grpId="1"/>
      <p:bldP spid="20" grpId="0"/>
      <p:bldP spid="20" grpId="1"/>
      <p:bldP spid="21" grpId="0"/>
      <p:bldP spid="2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4E62CA6-7DDE-4B23-9C84-FFD5C48BD982}"/>
              </a:ext>
            </a:extLst>
          </p:cNvPr>
          <p:cNvSpPr/>
          <p:nvPr/>
        </p:nvSpPr>
        <p:spPr>
          <a:xfrm>
            <a:off x="2124000" y="1664219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endParaRPr lang="en-GB" b="1" dirty="0">
              <a:solidFill>
                <a:srgbClr val="F25E4F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0C46D92-765F-485B-B04A-FE12AA759109}"/>
              </a:ext>
            </a:extLst>
          </p:cNvPr>
          <p:cNvSpPr/>
          <p:nvPr/>
        </p:nvSpPr>
        <p:spPr>
          <a:xfrm>
            <a:off x="8716725" y="5856456"/>
            <a:ext cx="3065781" cy="346307"/>
          </a:xfrm>
          <a:prstGeom prst="rect">
            <a:avLst/>
          </a:prstGeom>
          <a:solidFill>
            <a:srgbClr val="F25E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6C6CEE2-1D17-4D35-B965-813CF0249376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821D4657-0857-46F4-8BD9-BA56472729C1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2" name="Retângulo: Cantos Arredondados 11">
                <a:extLst>
                  <a:ext uri="{FF2B5EF4-FFF2-40B4-BE49-F238E27FC236}">
                    <a16:creationId xmlns:a16="http://schemas.microsoft.com/office/drawing/2014/main" id="{821D4657-0857-46F4-8BD9-BA56472729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tângulo 12">
            <a:extLst>
              <a:ext uri="{FF2B5EF4-FFF2-40B4-BE49-F238E27FC236}">
                <a16:creationId xmlns:a16="http://schemas.microsoft.com/office/drawing/2014/main" id="{9AD1360F-17C0-4611-A655-D09C24FF1C7B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25E4F"/>
                </a:solidFill>
              </a:rPr>
              <a:t>Resume</a:t>
            </a:r>
          </a:p>
          <a:p>
            <a:pPr algn="ctr"/>
            <a:r>
              <a:rPr lang="en-GB" sz="2000" dirty="0"/>
              <a:t>(practice)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86B3C3-755A-40F0-BE77-C1EDB11966D2}"/>
              </a:ext>
            </a:extLst>
          </p:cNvPr>
          <p:cNvSpPr/>
          <p:nvPr/>
        </p:nvSpPr>
        <p:spPr>
          <a:xfrm>
            <a:off x="2213508" y="1772168"/>
            <a:ext cx="14820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F25E4F"/>
                </a:solidFill>
              </a:rPr>
              <a:t>Important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810DC47D-C721-4FE3-A2C7-20E5CD2AA7EB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16" name="Retângulo: Cantos Arredondados 15">
                <a:extLst>
                  <a:ext uri="{FF2B5EF4-FFF2-40B4-BE49-F238E27FC236}">
                    <a16:creationId xmlns:a16="http://schemas.microsoft.com/office/drawing/2014/main" id="{810DC47D-C721-4FE3-A2C7-20E5CD2AA7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ângulo 16">
            <a:extLst>
              <a:ext uri="{FF2B5EF4-FFF2-40B4-BE49-F238E27FC236}">
                <a16:creationId xmlns:a16="http://schemas.microsoft.com/office/drawing/2014/main" id="{6B382B7A-E0DE-4F7F-B5E8-72EA1A87542C}"/>
              </a:ext>
            </a:extLst>
          </p:cNvPr>
          <p:cNvSpPr/>
          <p:nvPr/>
        </p:nvSpPr>
        <p:spPr>
          <a:xfrm>
            <a:off x="2325123" y="2395667"/>
            <a:ext cx="9457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Matrix inverse computation is one of the most “tricky” operations in matrix arithmetic. </a:t>
            </a:r>
          </a:p>
        </p:txBody>
      </p:sp>
      <p:cxnSp>
        <p:nvCxnSpPr>
          <p:cNvPr id="18" name="Conexão reta 17">
            <a:extLst>
              <a:ext uri="{FF2B5EF4-FFF2-40B4-BE49-F238E27FC236}">
                <a16:creationId xmlns:a16="http://schemas.microsoft.com/office/drawing/2014/main" id="{6C063375-68AF-40DE-B134-EB8C206516F4}"/>
              </a:ext>
            </a:extLst>
          </p:cNvPr>
          <p:cNvCxnSpPr>
            <a:cxnSpLocks/>
          </p:cNvCxnSpPr>
          <p:nvPr/>
        </p:nvCxnSpPr>
        <p:spPr>
          <a:xfrm flipH="1" flipV="1">
            <a:off x="9261989" y="1114046"/>
            <a:ext cx="414574" cy="4348954"/>
          </a:xfrm>
          <a:prstGeom prst="line">
            <a:avLst/>
          </a:prstGeom>
          <a:ln w="38100">
            <a:solidFill>
              <a:srgbClr val="F25E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1C7BE640-D613-407E-88DC-437BD5D9365B}"/>
              </a:ext>
            </a:extLst>
          </p:cNvPr>
          <p:cNvCxnSpPr>
            <a:cxnSpLocks/>
          </p:cNvCxnSpPr>
          <p:nvPr/>
        </p:nvCxnSpPr>
        <p:spPr>
          <a:xfrm flipV="1">
            <a:off x="10510576" y="1125771"/>
            <a:ext cx="535960" cy="4337229"/>
          </a:xfrm>
          <a:prstGeom prst="line">
            <a:avLst/>
          </a:prstGeom>
          <a:ln w="38100">
            <a:solidFill>
              <a:srgbClr val="F25E4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A6AD1FE5-2841-4A54-A693-B60A93AD8A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67BD6059-08A9-4F81-8CDD-82977ABC0A65}"/>
              </a:ext>
            </a:extLst>
          </p:cNvPr>
          <p:cNvSpPr/>
          <p:nvPr/>
        </p:nvSpPr>
        <p:spPr>
          <a:xfrm>
            <a:off x="2325123" y="3247501"/>
            <a:ext cx="9457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In future lessons, several alternative ways will be worked, like  – Using </a:t>
            </a:r>
            <a:r>
              <a:rPr lang="en-GB" sz="2400" b="1" dirty="0">
                <a:solidFill>
                  <a:sysClr val="windowText" lastClr="000000"/>
                </a:solidFill>
              </a:rPr>
              <a:t>Elementary Operations </a:t>
            </a:r>
            <a:r>
              <a:rPr lang="en-GB" sz="2400" dirty="0">
                <a:solidFill>
                  <a:sysClr val="windowText" lastClr="000000"/>
                </a:solidFill>
              </a:rPr>
              <a:t>– Through the </a:t>
            </a:r>
            <a:r>
              <a:rPr lang="en-GB" sz="2400" b="1" dirty="0"/>
              <a:t>Adjunct Matrix</a:t>
            </a:r>
            <a:r>
              <a:rPr lang="en-GB" sz="2400" dirty="0">
                <a:solidFill>
                  <a:sysClr val="windowText" lastClr="000000"/>
                </a:solidFill>
              </a:rPr>
              <a:t>, etc.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887D3BBC-7150-4A20-9606-CD291FB0DB6D}"/>
                  </a:ext>
                </a:extLst>
              </p:cNvPr>
              <p:cNvSpPr/>
              <p:nvPr/>
            </p:nvSpPr>
            <p:spPr>
              <a:xfrm>
                <a:off x="2325122" y="4169341"/>
                <a:ext cx="945738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en-GB" sz="2400" dirty="0"/>
                  <a:t>The </a:t>
                </a:r>
                <a:r>
                  <a:rPr lang="en-GB" sz="2400" b="1" dirty="0"/>
                  <a:t>value of a Matrix Determinant </a:t>
                </a:r>
                <a:r>
                  <a:rPr lang="en-GB" sz="2400" dirty="0"/>
                  <a:t>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GB" sz="2400" dirty="0"/>
                  <a:t>, given in future Lessons) is the most practical and direct way to figure out if a Matrix is </a:t>
                </a:r>
                <a:r>
                  <a:rPr lang="en-GB" sz="2400" b="1" dirty="0"/>
                  <a:t>regular</a:t>
                </a:r>
                <a:r>
                  <a:rPr lang="en-GB" sz="2400" dirty="0"/>
                  <a:t> 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) or singular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</m:d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GB" sz="2400" dirty="0"/>
                  <a:t>). </a:t>
                </a:r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887D3BBC-7150-4A20-9606-CD291FB0DB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122" y="4169341"/>
                <a:ext cx="9457384" cy="1200329"/>
              </a:xfrm>
              <a:prstGeom prst="rect">
                <a:avLst/>
              </a:prstGeom>
              <a:blipFill>
                <a:blip r:embed="rId10"/>
                <a:stretch>
                  <a:fillRect l="-966" t="-4061" r="-966"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tângulo 25">
            <a:extLst>
              <a:ext uri="{FF2B5EF4-FFF2-40B4-BE49-F238E27FC236}">
                <a16:creationId xmlns:a16="http://schemas.microsoft.com/office/drawing/2014/main" id="{E07F07A9-2181-4258-B46B-5F9C20CFD135}"/>
              </a:ext>
            </a:extLst>
          </p:cNvPr>
          <p:cNvSpPr/>
          <p:nvPr/>
        </p:nvSpPr>
        <p:spPr>
          <a:xfrm>
            <a:off x="2325123" y="5408973"/>
            <a:ext cx="9457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sz="2400" dirty="0">
                <a:solidFill>
                  <a:sysClr val="windowText" lastClr="000000"/>
                </a:solidFill>
              </a:rPr>
              <a:t>For now, we can only rely on the definition using </a:t>
            </a:r>
            <a:r>
              <a:rPr lang="en-GB" sz="2400" u="sng" dirty="0">
                <a:solidFill>
                  <a:sysClr val="windowText" lastClr="000000"/>
                </a:solidFill>
              </a:rPr>
              <a:t>one of the relations above</a:t>
            </a:r>
            <a:r>
              <a:rPr lang="en-GB" sz="2400" dirty="0">
                <a:solidFill>
                  <a:sysClr val="windowText" lastClr="000000"/>
                </a:solidFill>
              </a:rPr>
              <a:t>. Notice that as the inverse is unique, we just need to </a:t>
            </a:r>
            <a:r>
              <a:rPr lang="en-GB" sz="2400" b="1" dirty="0">
                <a:solidFill>
                  <a:sysClr val="windowText" lastClr="000000"/>
                </a:solidFill>
              </a:rPr>
              <a:t>test one </a:t>
            </a:r>
            <a:r>
              <a:rPr lang="en-GB" sz="2400" dirty="0">
                <a:solidFill>
                  <a:sysClr val="windowText" lastClr="000000"/>
                </a:solidFill>
              </a:rPr>
              <a:t>these!...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5C5C7D7-3058-4975-9C21-E463BD813040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or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" name="Retângulo 1">
                <a:extLst>
                  <a:ext uri="{FF2B5EF4-FFF2-40B4-BE49-F238E27FC236}">
                    <a16:creationId xmlns:a16="http://schemas.microsoft.com/office/drawing/2014/main" id="{75C5C7D7-3058-4975-9C21-E463BD8130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11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B091A20F-C4B2-4735-9153-334B549B1EB6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non 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B091A20F-C4B2-4735-9153-334B549B1E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12"/>
                <a:stretch>
                  <a:fillRect r="-188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256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1" grpId="0" animBg="1"/>
      <p:bldP spid="12" grpId="0" animBg="1"/>
      <p:bldP spid="13" grpId="0"/>
      <p:bldP spid="15" grpId="0"/>
      <p:bldP spid="16" grpId="0" animBg="1"/>
      <p:bldP spid="17" grpId="0"/>
      <p:bldP spid="22" grpId="0"/>
      <p:bldP spid="25" grpId="0"/>
      <p:bldP spid="26" grpId="0"/>
      <p:bldP spid="2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4E62CA6-7DDE-4B23-9C84-FFD5C48BD982}"/>
              </a:ext>
            </a:extLst>
          </p:cNvPr>
          <p:cNvSpPr/>
          <p:nvPr/>
        </p:nvSpPr>
        <p:spPr>
          <a:xfrm>
            <a:off x="2124000" y="1664219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F86B3C3-755A-40F0-BE77-C1EDB11966D2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B41CAE69-C2F3-4782-90D4-4B0ECF74B1C9}"/>
                  </a:ext>
                </a:extLst>
              </p:cNvPr>
              <p:cNvSpPr/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GB" sz="2000" dirty="0">
                    <a:solidFill>
                      <a:sysClr val="windowText" lastClr="000000"/>
                    </a:solidFill>
                  </a:rPr>
                  <a:t>Given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verify if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is the inverse of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B41CAE69-C2F3-4782-90D4-4B0ECF74B1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  <a:blipFill>
                <a:blip r:embed="rId7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m 20">
            <a:extLst>
              <a:ext uri="{FF2B5EF4-FFF2-40B4-BE49-F238E27FC236}">
                <a16:creationId xmlns:a16="http://schemas.microsoft.com/office/drawing/2014/main" id="{A6AD1FE5-2841-4A54-A693-B60A93AD8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C2322F9B-7665-4A71-B0F6-0D045A333A9E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: Cantos Arredondados 27">
                <a:extLst>
                  <a:ext uri="{FF2B5EF4-FFF2-40B4-BE49-F238E27FC236}">
                    <a16:creationId xmlns:a16="http://schemas.microsoft.com/office/drawing/2014/main" id="{58D69E79-F036-4C26-8771-C9EB6C0A0D06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28" name="Retângulo: Cantos Arredondados 27">
                <a:extLst>
                  <a:ext uri="{FF2B5EF4-FFF2-40B4-BE49-F238E27FC236}">
                    <a16:creationId xmlns:a16="http://schemas.microsoft.com/office/drawing/2014/main" id="{58D69E79-F036-4C26-8771-C9EB6C0A0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tângulo 28">
            <a:extLst>
              <a:ext uri="{FF2B5EF4-FFF2-40B4-BE49-F238E27FC236}">
                <a16:creationId xmlns:a16="http://schemas.microsoft.com/office/drawing/2014/main" id="{B7A306A4-A13E-4383-82DC-DBA0908BCB2F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25E4F"/>
                </a:solidFill>
              </a:rPr>
              <a:t>Resume</a:t>
            </a:r>
          </a:p>
          <a:p>
            <a:pPr algn="ctr"/>
            <a:r>
              <a:rPr lang="en-GB" sz="2000" dirty="0"/>
              <a:t>(practice)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: Cantos Arredondados 29">
                <a:extLst>
                  <a:ext uri="{FF2B5EF4-FFF2-40B4-BE49-F238E27FC236}">
                    <a16:creationId xmlns:a16="http://schemas.microsoft.com/office/drawing/2014/main" id="{9B97DC34-EA9C-4383-BD34-F02E4F841344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0" name="Retângulo: Cantos Arredondados 29">
                <a:extLst>
                  <a:ext uri="{FF2B5EF4-FFF2-40B4-BE49-F238E27FC236}">
                    <a16:creationId xmlns:a16="http://schemas.microsoft.com/office/drawing/2014/main" id="{9B97DC34-EA9C-4383-BD34-F02E4F8413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8355D73-4704-40AE-8DA9-5ECC12C3F70B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or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F8355D73-4704-40AE-8DA9-5ECC12C3F7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11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B23F2F87-3766-44DF-891C-4B9EB25635D9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non 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B23F2F87-3766-44DF-891C-4B9EB25635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12"/>
                <a:stretch>
                  <a:fillRect r="-188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024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4410BB2C-A089-4A8C-888E-C58E689D9147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15E2A5B-E55B-402D-ABDF-6E2835D03BAA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818CDFBA-E767-4CEA-9150-BF251D36D6DB}"/>
                  </a:ext>
                </a:extLst>
              </p:cNvPr>
              <p:cNvSpPr/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en-GB" sz="2000" dirty="0">
                    <a:solidFill>
                      <a:sysClr val="windowText" lastClr="000000"/>
                    </a:solidFill>
                  </a:rPr>
                  <a:t>Given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verify if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is the inverse of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818CDFBA-E767-4CEA-9150-BF251D36D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93" y="2183793"/>
                <a:ext cx="9540314" cy="605550"/>
              </a:xfrm>
              <a:prstGeom prst="rect">
                <a:avLst/>
              </a:prstGeom>
              <a:blipFill>
                <a:blip r:embed="rId9"/>
                <a:stretch>
                  <a:fillRect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xão reta 28">
            <a:extLst>
              <a:ext uri="{FF2B5EF4-FFF2-40B4-BE49-F238E27FC236}">
                <a16:creationId xmlns:a16="http://schemas.microsoft.com/office/drawing/2014/main" id="{219AE316-5D08-4FC2-AF51-70266C4BE4B7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05BFB92-7AD0-4527-88B0-F871DFE3EBA9}"/>
                  </a:ext>
                </a:extLst>
              </p:cNvPr>
              <p:cNvSpPr/>
              <p:nvPr/>
            </p:nvSpPr>
            <p:spPr>
              <a:xfrm>
                <a:off x="2431700" y="3105835"/>
                <a:ext cx="911385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ysClr val="windowText" lastClr="000000"/>
                    </a:solidFill>
                  </a:rPr>
                  <a:t>Since the question is to verify, just need to test if 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and (or)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PT" sz="2000" b="0" i="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0" name="Retângulo 29">
                <a:extLst>
                  <a:ext uri="{FF2B5EF4-FFF2-40B4-BE49-F238E27FC236}">
                    <a16:creationId xmlns:a16="http://schemas.microsoft.com/office/drawing/2014/main" id="{505BFB92-7AD0-4527-88B0-F871DFE3EB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700" y="3105835"/>
                <a:ext cx="9113855" cy="400110"/>
              </a:xfrm>
              <a:prstGeom prst="rect">
                <a:avLst/>
              </a:prstGeom>
              <a:blipFill>
                <a:blip r:embed="rId10"/>
                <a:stretch>
                  <a:fillRect l="-736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947A6AAA-2308-460C-A37A-B639DFA21F38}"/>
                  </a:ext>
                </a:extLst>
              </p:cNvPr>
              <p:cNvSpPr/>
              <p:nvPr/>
            </p:nvSpPr>
            <p:spPr>
              <a:xfrm>
                <a:off x="3145133" y="3543607"/>
                <a:ext cx="305340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947A6AAA-2308-460C-A37A-B639DFA21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5133" y="3543607"/>
                <a:ext cx="3053400" cy="5542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xão reta 31">
            <a:extLst>
              <a:ext uri="{FF2B5EF4-FFF2-40B4-BE49-F238E27FC236}">
                <a16:creationId xmlns:a16="http://schemas.microsoft.com/office/drawing/2014/main" id="{04C14859-67D3-4E32-B0D8-691F0264B80E}"/>
              </a:ext>
            </a:extLst>
          </p:cNvPr>
          <p:cNvCxnSpPr/>
          <p:nvPr/>
        </p:nvCxnSpPr>
        <p:spPr>
          <a:xfrm>
            <a:off x="7003575" y="3636000"/>
            <a:ext cx="0" cy="1900642"/>
          </a:xfrm>
          <a:prstGeom prst="line">
            <a:avLst/>
          </a:prstGeom>
          <a:ln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C7395B0C-CF51-4F8C-AE53-70ECC7836122}"/>
                  </a:ext>
                </a:extLst>
              </p:cNvPr>
              <p:cNvSpPr/>
              <p:nvPr/>
            </p:nvSpPr>
            <p:spPr>
              <a:xfrm>
                <a:off x="2751723" y="4324736"/>
                <a:ext cx="4271362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pc="-3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3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3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d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pc="-300" dirty="0"/>
              </a:p>
            </p:txBody>
          </p:sp>
        </mc:Choice>
        <mc:Fallback xmlns="">
          <p:sp>
            <p:nvSpPr>
              <p:cNvPr id="33" name="Retângulo 32">
                <a:extLst>
                  <a:ext uri="{FF2B5EF4-FFF2-40B4-BE49-F238E27FC236}">
                    <a16:creationId xmlns:a16="http://schemas.microsoft.com/office/drawing/2014/main" id="{C7395B0C-CF51-4F8C-AE53-70ECC78361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723" y="4324736"/>
                <a:ext cx="4271362" cy="62741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F4BB88C1-3B0E-4194-AEA1-54978D579EDB}"/>
                  </a:ext>
                </a:extLst>
              </p:cNvPr>
              <p:cNvSpPr/>
              <p:nvPr/>
            </p:nvSpPr>
            <p:spPr>
              <a:xfrm>
                <a:off x="2792740" y="5017097"/>
                <a:ext cx="2998578" cy="558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−2+3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1−1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−6+6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=</a:t>
                </a:r>
                <a:r>
                  <a:rPr lang="pt-PT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F4BB88C1-3B0E-4194-AEA1-54978D579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740" y="5017097"/>
                <a:ext cx="2998578" cy="55887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Parêntese esquerdo 34">
            <a:extLst>
              <a:ext uri="{FF2B5EF4-FFF2-40B4-BE49-F238E27FC236}">
                <a16:creationId xmlns:a16="http://schemas.microsoft.com/office/drawing/2014/main" id="{60D8C86E-2123-44FE-9770-3E98EE55DEE5}"/>
              </a:ext>
            </a:extLst>
          </p:cNvPr>
          <p:cNvSpPr/>
          <p:nvPr/>
        </p:nvSpPr>
        <p:spPr>
          <a:xfrm rot="16200000">
            <a:off x="4005021" y="3123336"/>
            <a:ext cx="201811" cy="190064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42F7D11F-F668-4C78-8FE3-FBA12D3F440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985920" y="5097988"/>
            <a:ext cx="535302" cy="397087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39" name="Conexão reta 38">
            <a:extLst>
              <a:ext uri="{FF2B5EF4-FFF2-40B4-BE49-F238E27FC236}">
                <a16:creationId xmlns:a16="http://schemas.microsoft.com/office/drawing/2014/main" id="{9B0C610D-E809-4B66-89AD-8F5A6AB58B95}"/>
              </a:ext>
            </a:extLst>
          </p:cNvPr>
          <p:cNvCxnSpPr>
            <a:cxnSpLocks/>
          </p:cNvCxnSpPr>
          <p:nvPr/>
        </p:nvCxnSpPr>
        <p:spPr>
          <a:xfrm flipH="1">
            <a:off x="2934119" y="4174563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297CDF41-E004-4FAA-A83E-E236090B345C}"/>
                  </a:ext>
                </a:extLst>
              </p:cNvPr>
              <p:cNvSpPr/>
              <p:nvPr/>
            </p:nvSpPr>
            <p:spPr>
              <a:xfrm>
                <a:off x="2431700" y="5742766"/>
                <a:ext cx="9113854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803275" indent="-803275"/>
                <a:r>
                  <a:rPr lang="en-GB" sz="2000" b="1" dirty="0">
                    <a:solidFill>
                      <a:srgbClr val="C00000"/>
                    </a:solidFill>
                  </a:rPr>
                  <a:t>Notice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: The second part of the proposed solution is unnecessary since the 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inverse is unique</a:t>
                </a:r>
                <a:r>
                  <a:rPr lang="en-GB" sz="2000" dirty="0">
                    <a:solidFill>
                      <a:sysClr val="windowText" lastClr="000000"/>
                    </a:solidFill>
                  </a:rPr>
                  <a:t>!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pt-PT" sz="2000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000" b="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000" b="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en-GB" sz="2000" b="1" dirty="0">
                    <a:solidFill>
                      <a:sysClr val="windowText" lastClr="000000"/>
                    </a:solidFill>
                  </a:rPr>
                  <a:t>could never verify the relation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GB" sz="2000" dirty="0"/>
                  <a:t>!</a:t>
                </a: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297CDF41-E004-4FAA-A83E-E236090B3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700" y="5742766"/>
                <a:ext cx="9113854" cy="707886"/>
              </a:xfrm>
              <a:prstGeom prst="rect">
                <a:avLst/>
              </a:prstGeom>
              <a:blipFill>
                <a:blip r:embed="rId14"/>
                <a:stretch>
                  <a:fillRect l="-736"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 40">
            <a:extLst>
              <a:ext uri="{FF2B5EF4-FFF2-40B4-BE49-F238E27FC236}">
                <a16:creationId xmlns:a16="http://schemas.microsoft.com/office/drawing/2014/main" id="{71B54C54-1CE9-4E11-9708-65037FFF8338}"/>
              </a:ext>
            </a:extLst>
          </p:cNvPr>
          <p:cNvSpPr/>
          <p:nvPr/>
        </p:nvSpPr>
        <p:spPr>
          <a:xfrm>
            <a:off x="7246498" y="3543607"/>
            <a:ext cx="4086496" cy="2103567"/>
          </a:xfrm>
          <a:prstGeom prst="rect">
            <a:avLst/>
          </a:prstGeom>
          <a:solidFill>
            <a:srgbClr val="FF8B8B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4045D94-F5EC-4891-9A0D-5C5BCD98BA96}"/>
                  </a:ext>
                </a:extLst>
              </p:cNvPr>
              <p:cNvSpPr/>
              <p:nvPr/>
            </p:nvSpPr>
            <p:spPr>
              <a:xfrm>
                <a:off x="7601047" y="3543919"/>
                <a:ext cx="3053400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  <m:r>
                      <a:rPr lang="pt-PT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42" name="Retângulo 41">
                <a:extLst>
                  <a:ext uri="{FF2B5EF4-FFF2-40B4-BE49-F238E27FC236}">
                    <a16:creationId xmlns:a16="http://schemas.microsoft.com/office/drawing/2014/main" id="{94045D94-F5EC-4891-9A0D-5C5BCD98BA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047" y="3543919"/>
                <a:ext cx="3053400" cy="5542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2BEF0AC-EC2F-422C-95A8-BF6CEE98C764}"/>
                  </a:ext>
                </a:extLst>
              </p:cNvPr>
              <p:cNvSpPr/>
              <p:nvPr/>
            </p:nvSpPr>
            <p:spPr>
              <a:xfrm>
                <a:off x="7205481" y="4329265"/>
                <a:ext cx="3945119" cy="6274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pc="-3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3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30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PT" b="0" i="1" spc="-300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m:rPr>
                                    <m:brk m:alnAt="7"/>
                                  </m:rP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PT" i="1" spc="-30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−2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PT" i="1" spc="-30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pt-PT" b="0" i="1" spc="-30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pc="-300" dirty="0"/>
              </a:p>
            </p:txBody>
          </p:sp>
        </mc:Choice>
        <mc:Fallback xmlns="">
          <p:sp>
            <p:nvSpPr>
              <p:cNvPr id="43" name="Retângulo 42">
                <a:extLst>
                  <a:ext uri="{FF2B5EF4-FFF2-40B4-BE49-F238E27FC236}">
                    <a16:creationId xmlns:a16="http://schemas.microsoft.com/office/drawing/2014/main" id="{C2BEF0AC-EC2F-422C-95A8-BF6CEE98C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481" y="4329265"/>
                <a:ext cx="3945119" cy="62741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0595CB9-FEBE-4299-A58E-59CF9B2E5B70}"/>
                  </a:ext>
                </a:extLst>
              </p:cNvPr>
              <p:cNvSpPr/>
              <p:nvPr/>
            </p:nvSpPr>
            <p:spPr>
              <a:xfrm>
                <a:off x="7246498" y="5021626"/>
                <a:ext cx="3299942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−2−3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1−1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−6−6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3−2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/>
                  <a:t>=</a:t>
                </a:r>
                <a:r>
                  <a:rPr lang="pt-PT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0595CB9-FEBE-4299-A58E-59CF9B2E5B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498" y="5021626"/>
                <a:ext cx="3299942" cy="554254"/>
              </a:xfrm>
              <a:prstGeom prst="rect">
                <a:avLst/>
              </a:prstGeom>
              <a:blipFill>
                <a:blip r:embed="rId17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Parêntese esquerdo 44">
            <a:extLst>
              <a:ext uri="{FF2B5EF4-FFF2-40B4-BE49-F238E27FC236}">
                <a16:creationId xmlns:a16="http://schemas.microsoft.com/office/drawing/2014/main" id="{AEEC4C89-6609-40A9-A8B7-BEECAF2C889A}"/>
              </a:ext>
            </a:extLst>
          </p:cNvPr>
          <p:cNvSpPr/>
          <p:nvPr/>
        </p:nvSpPr>
        <p:spPr>
          <a:xfrm rot="16200000">
            <a:off x="8458779" y="3127865"/>
            <a:ext cx="201811" cy="1900642"/>
          </a:xfrm>
          <a:prstGeom prst="leftBracket">
            <a:avLst/>
          </a:prstGeom>
          <a:ln w="28575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59D224F5-8EBD-4840-87E1-9044F55FD290}"/>
              </a:ext>
            </a:extLst>
          </p:cNvPr>
          <p:cNvCxnSpPr>
            <a:cxnSpLocks/>
          </p:cNvCxnSpPr>
          <p:nvPr/>
        </p:nvCxnSpPr>
        <p:spPr>
          <a:xfrm flipH="1">
            <a:off x="7387877" y="4179092"/>
            <a:ext cx="221487" cy="407485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reeform 18">
            <a:extLst>
              <a:ext uri="{FF2B5EF4-FFF2-40B4-BE49-F238E27FC236}">
                <a16:creationId xmlns:a16="http://schemas.microsoft.com/office/drawing/2014/main" id="{EE220F50-3E03-4083-84CB-17E6F50672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649747" y="5043550"/>
            <a:ext cx="461892" cy="463105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CCEBB193-EA4C-405E-A1D9-A4FEC775F3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EC22DF33-8615-45F2-8CB2-72EDDF6EF998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: Cantos Arredondados 50">
                <a:extLst>
                  <a:ext uri="{FF2B5EF4-FFF2-40B4-BE49-F238E27FC236}">
                    <a16:creationId xmlns:a16="http://schemas.microsoft.com/office/drawing/2014/main" id="{0BAB38C0-56E9-45B1-83CD-F1DD8108C293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1" name="Retângulo: Cantos Arredondados 50">
                <a:extLst>
                  <a:ext uri="{FF2B5EF4-FFF2-40B4-BE49-F238E27FC236}">
                    <a16:creationId xmlns:a16="http://schemas.microsoft.com/office/drawing/2014/main" id="{0BAB38C0-56E9-45B1-83CD-F1DD8108C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 51">
            <a:extLst>
              <a:ext uri="{FF2B5EF4-FFF2-40B4-BE49-F238E27FC236}">
                <a16:creationId xmlns:a16="http://schemas.microsoft.com/office/drawing/2014/main" id="{031ABE3C-05F1-4F0D-9903-28973D461BC7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25E4F"/>
                </a:solidFill>
              </a:rPr>
              <a:t>Resume</a:t>
            </a:r>
          </a:p>
          <a:p>
            <a:pPr algn="ctr"/>
            <a:r>
              <a:rPr lang="en-GB" sz="2000" dirty="0"/>
              <a:t>(practice)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: Cantos Arredondados 52">
                <a:extLst>
                  <a:ext uri="{FF2B5EF4-FFF2-40B4-BE49-F238E27FC236}">
                    <a16:creationId xmlns:a16="http://schemas.microsoft.com/office/drawing/2014/main" id="{0F23472A-7DE2-4A0B-9E4B-DF5CD69A0895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3" name="Retângulo: Cantos Arredondados 52">
                <a:extLst>
                  <a:ext uri="{FF2B5EF4-FFF2-40B4-BE49-F238E27FC236}">
                    <a16:creationId xmlns:a16="http://schemas.microsoft.com/office/drawing/2014/main" id="{0F23472A-7DE2-4A0B-9E4B-DF5CD69A08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0CE547D1-4CF3-4D14-9059-8694F38E166F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or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0CE547D1-4CF3-4D14-9059-8694F38E1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19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9B67C93F-6B2F-44AC-890D-FEC1A5DF4E6E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non 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9B67C93F-6B2F-44AC-890D-FEC1A5DF4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20"/>
                <a:stretch>
                  <a:fillRect r="-188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04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4" grpId="0"/>
      <p:bldP spid="35" grpId="0" animBg="1"/>
      <p:bldP spid="36" grpId="0" animBg="1"/>
      <p:bldP spid="40" grpId="0"/>
      <p:bldP spid="41" grpId="0" animBg="1"/>
      <p:bldP spid="42" grpId="0"/>
      <p:bldP spid="43" grpId="0"/>
      <p:bldP spid="44" grpId="0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972592D5-5D4E-4D4B-8914-3FF7765A9977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FB3893AB-B224-4419-BDA6-4D8540D49FC2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697C05E-64CF-44F5-AE69-E1D502935E12}"/>
                  </a:ext>
                </a:extLst>
              </p:cNvPr>
              <p:cNvSpPr/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>
                    <a:solidFill>
                      <a:sysClr val="windowText" lastClr="000000"/>
                    </a:solidFill>
                  </a:rPr>
                  <a:t>Find the inverse of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and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if it exists. </a:t>
                </a:r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4697C05E-64CF-44F5-AE69-E1D502935E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  <a:blipFill>
                <a:blip r:embed="rId9"/>
                <a:stretch>
                  <a:fillRect l="-736"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exão reta 44">
            <a:extLst>
              <a:ext uri="{FF2B5EF4-FFF2-40B4-BE49-F238E27FC236}">
                <a16:creationId xmlns:a16="http://schemas.microsoft.com/office/drawing/2014/main" id="{D283441D-57E8-4B80-8AA4-B5041C1EB637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047902BC-6734-45C7-983A-BFC35F463C5B}"/>
                  </a:ext>
                </a:extLst>
              </p:cNvPr>
              <p:cNvSpPr/>
              <p:nvPr/>
            </p:nvSpPr>
            <p:spPr>
              <a:xfrm>
                <a:off x="2382712" y="3104375"/>
                <a:ext cx="940400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pt-PT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(if it exists) is a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b="1" dirty="0">
                    <a:solidFill>
                      <a:sysClr val="windowText" lastClr="000000"/>
                    </a:solidFill>
                  </a:rPr>
                  <a:t> matrix 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– same size of </a:t>
                </a:r>
                <a14:m>
                  <m:oMath xmlns:m="http://schemas.openxmlformats.org/officeDocument/2006/math">
                    <m:r>
                      <a:rPr lang="pt-PT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GB" dirty="0"/>
                  <a:t>, whose </a:t>
                </a:r>
                <a:r>
                  <a:rPr lang="en-GB" b="1" dirty="0"/>
                  <a:t>elements are unknown</a:t>
                </a:r>
                <a:r>
                  <a:rPr lang="en-GB" dirty="0"/>
                  <a:t>:</a:t>
                </a:r>
                <a:endParaRPr lang="en-GB" sz="1400" dirty="0"/>
              </a:p>
            </p:txBody>
          </p:sp>
        </mc:Choice>
        <mc:Fallback xmlns="">
          <p:sp>
            <p:nvSpPr>
              <p:cNvPr id="46" name="Retângulo 45">
                <a:extLst>
                  <a:ext uri="{FF2B5EF4-FFF2-40B4-BE49-F238E27FC236}">
                    <a16:creationId xmlns:a16="http://schemas.microsoft.com/office/drawing/2014/main" id="{047902BC-6734-45C7-983A-BFC35F463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3104375"/>
                <a:ext cx="9404004" cy="369332"/>
              </a:xfrm>
              <a:prstGeom prst="rect">
                <a:avLst/>
              </a:prstGeom>
              <a:blipFill>
                <a:blip r:embed="rId10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8433DCF-07C6-483C-BF62-9CE6EA079C4F}"/>
                  </a:ext>
                </a:extLst>
              </p:cNvPr>
              <p:cNvSpPr/>
              <p:nvPr/>
            </p:nvSpPr>
            <p:spPr>
              <a:xfrm>
                <a:off x="2301077" y="4037138"/>
                <a:ext cx="270086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47" name="Retângulo 46">
                <a:extLst>
                  <a:ext uri="{FF2B5EF4-FFF2-40B4-BE49-F238E27FC236}">
                    <a16:creationId xmlns:a16="http://schemas.microsoft.com/office/drawing/2014/main" id="{D8433DCF-07C6-483C-BF62-9CE6EA079C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037138"/>
                <a:ext cx="2700868" cy="55983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4B70B68-B8B5-443D-BC33-032D4F593318}"/>
                  </a:ext>
                </a:extLst>
              </p:cNvPr>
              <p:cNvSpPr/>
              <p:nvPr/>
            </p:nvSpPr>
            <p:spPr>
              <a:xfrm>
                <a:off x="4842079" y="4027090"/>
                <a:ext cx="3292568" cy="559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48" name="Retângulo 47">
                <a:extLst>
                  <a:ext uri="{FF2B5EF4-FFF2-40B4-BE49-F238E27FC236}">
                    <a16:creationId xmlns:a16="http://schemas.microsoft.com/office/drawing/2014/main" id="{04B70B68-B8B5-443D-BC33-032D4F5933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79" y="4027090"/>
                <a:ext cx="3292568" cy="55976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 48">
            <a:extLst>
              <a:ext uri="{FF2B5EF4-FFF2-40B4-BE49-F238E27FC236}">
                <a16:creationId xmlns:a16="http://schemas.microsoft.com/office/drawing/2014/main" id="{605B8D60-62F5-4329-874B-0C039AA462F6}"/>
              </a:ext>
            </a:extLst>
          </p:cNvPr>
          <p:cNvSpPr/>
          <p:nvPr/>
        </p:nvSpPr>
        <p:spPr>
          <a:xfrm>
            <a:off x="5216339" y="4552921"/>
            <a:ext cx="3241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C2B8E"/>
                </a:solidFill>
              </a:rPr>
              <a:t>This is transformed in a system of linear equations with 4 variables</a:t>
            </a:r>
            <a:r>
              <a:rPr lang="pt-PT" sz="1600" b="1" dirty="0">
                <a:solidFill>
                  <a:srgbClr val="0C2B8E"/>
                </a:solidFill>
              </a:rPr>
              <a:t>.</a:t>
            </a:r>
            <a:endParaRPr lang="en-GB" sz="1600" b="1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C58A7C7-6225-4EDA-B0F8-D11F08B5AE9D}"/>
                  </a:ext>
                </a:extLst>
              </p:cNvPr>
              <p:cNvSpPr/>
              <p:nvPr/>
            </p:nvSpPr>
            <p:spPr>
              <a:xfrm>
                <a:off x="7954137" y="3714431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1" name="Retângulo 50">
                <a:extLst>
                  <a:ext uri="{FF2B5EF4-FFF2-40B4-BE49-F238E27FC236}">
                    <a16:creationId xmlns:a16="http://schemas.microsoft.com/office/drawing/2014/main" id="{3C58A7C7-6225-4EDA-B0F8-D11F08B5AE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37" y="3714431"/>
                <a:ext cx="1930785" cy="11188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 51">
            <a:extLst>
              <a:ext uri="{FF2B5EF4-FFF2-40B4-BE49-F238E27FC236}">
                <a16:creationId xmlns:a16="http://schemas.microsoft.com/office/drawing/2014/main" id="{4CB3F686-A374-4E11-83B5-67F3CF66A917}"/>
              </a:ext>
            </a:extLst>
          </p:cNvPr>
          <p:cNvSpPr/>
          <p:nvPr/>
        </p:nvSpPr>
        <p:spPr>
          <a:xfrm>
            <a:off x="9867040" y="3716788"/>
            <a:ext cx="20332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C2B8E"/>
                </a:solidFill>
              </a:rPr>
              <a:t>These are 2 independent systems of 2 variables, that can be solved with the “same steps” – using substitution for example.</a:t>
            </a:r>
          </a:p>
        </p:txBody>
      </p:sp>
      <p:sp>
        <p:nvSpPr>
          <p:cNvPr id="53" name="Seta: Curvada Para Cima 52">
            <a:extLst>
              <a:ext uri="{FF2B5EF4-FFF2-40B4-BE49-F238E27FC236}">
                <a16:creationId xmlns:a16="http://schemas.microsoft.com/office/drawing/2014/main" id="{A9FA384A-9485-4128-84EF-7841B29273D9}"/>
              </a:ext>
            </a:extLst>
          </p:cNvPr>
          <p:cNvSpPr/>
          <p:nvPr/>
        </p:nvSpPr>
        <p:spPr>
          <a:xfrm>
            <a:off x="6670284" y="5065560"/>
            <a:ext cx="2341266" cy="390992"/>
          </a:xfrm>
          <a:prstGeom prst="curvedUpArrow">
            <a:avLst>
              <a:gd name="adj1" fmla="val 39392"/>
              <a:gd name="adj2" fmla="val 92290"/>
              <a:gd name="adj3" fmla="val 25000"/>
            </a:avLst>
          </a:prstGeom>
          <a:solidFill>
            <a:srgbClr val="0C2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4735528-DDCF-4FF9-A11D-932F1D47A93C}"/>
                  </a:ext>
                </a:extLst>
              </p:cNvPr>
              <p:cNvSpPr/>
              <p:nvPr/>
            </p:nvSpPr>
            <p:spPr>
              <a:xfrm>
                <a:off x="7954976" y="3713056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4" name="Retângulo 53">
                <a:extLst>
                  <a:ext uri="{FF2B5EF4-FFF2-40B4-BE49-F238E27FC236}">
                    <a16:creationId xmlns:a16="http://schemas.microsoft.com/office/drawing/2014/main" id="{B4735528-DDCF-4FF9-A11D-932F1D47A9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76" y="3713056"/>
                <a:ext cx="1930785" cy="1118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DF838D8-A72D-4513-AF76-A7FA7909A61A}"/>
                  </a:ext>
                </a:extLst>
              </p:cNvPr>
              <p:cNvSpPr/>
              <p:nvPr/>
            </p:nvSpPr>
            <p:spPr>
              <a:xfrm>
                <a:off x="2301077" y="4995707"/>
                <a:ext cx="2610330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+4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0DF838D8-A72D-4513-AF76-A7FA7909A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995707"/>
                <a:ext cx="2610330" cy="134088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CCB1EA0-91D4-498B-84A2-931ED02585D5}"/>
                  </a:ext>
                </a:extLst>
              </p:cNvPr>
              <p:cNvSpPr/>
              <p:nvPr/>
            </p:nvSpPr>
            <p:spPr>
              <a:xfrm>
                <a:off x="4754257" y="5112653"/>
                <a:ext cx="2281522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2+8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−9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0CCB1EA0-91D4-498B-84A2-931ED02585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57" y="5112653"/>
                <a:ext cx="2281522" cy="11179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EDF3FF6-1C8B-4C7E-BFA1-4D850BAC65E2}"/>
                  </a:ext>
                </a:extLst>
              </p:cNvPr>
              <p:cNvSpPr/>
              <p:nvPr/>
            </p:nvSpPr>
            <p:spPr>
              <a:xfrm>
                <a:off x="6833483" y="5100735"/>
                <a:ext cx="2061911" cy="11357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×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4×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7" name="Retângulo 56">
                <a:extLst>
                  <a:ext uri="{FF2B5EF4-FFF2-40B4-BE49-F238E27FC236}">
                    <a16:creationId xmlns:a16="http://schemas.microsoft.com/office/drawing/2014/main" id="{EEDF3FF6-1C8B-4C7E-BFA1-4D850BAC6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3" y="5100735"/>
                <a:ext cx="2061911" cy="11357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42CF661F-F147-4B8A-B001-395333F353BC}"/>
                  </a:ext>
                </a:extLst>
              </p:cNvPr>
              <p:cNvSpPr/>
              <p:nvPr/>
            </p:nvSpPr>
            <p:spPr>
              <a:xfrm>
                <a:off x="8650224" y="5111686"/>
                <a:ext cx="1441613" cy="1118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9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8" name="Retângulo 57">
                <a:extLst>
                  <a:ext uri="{FF2B5EF4-FFF2-40B4-BE49-F238E27FC236}">
                    <a16:creationId xmlns:a16="http://schemas.microsoft.com/office/drawing/2014/main" id="{42CF661F-F147-4B8A-B001-395333F353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224" y="5111686"/>
                <a:ext cx="1441613" cy="111896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EEA386C-8B28-4F23-A745-F06142DE2382}"/>
                  </a:ext>
                </a:extLst>
              </p:cNvPr>
              <p:cNvSpPr/>
              <p:nvPr/>
            </p:nvSpPr>
            <p:spPr>
              <a:xfrm>
                <a:off x="9947052" y="3005833"/>
                <a:ext cx="93051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6EEA386C-8B28-4F23-A745-F06142DE23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052" y="3005833"/>
                <a:ext cx="930511" cy="55983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Seta: Para Baixo 59">
            <a:extLst>
              <a:ext uri="{FF2B5EF4-FFF2-40B4-BE49-F238E27FC236}">
                <a16:creationId xmlns:a16="http://schemas.microsoft.com/office/drawing/2014/main" id="{797A0B9A-6DFD-4FC4-83F7-E90F934E562D}"/>
              </a:ext>
            </a:extLst>
          </p:cNvPr>
          <p:cNvSpPr/>
          <p:nvPr/>
        </p:nvSpPr>
        <p:spPr>
          <a:xfrm rot="21382927">
            <a:off x="10395253" y="3611567"/>
            <a:ext cx="228166" cy="1662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Seta: Para Baixo 60">
            <a:extLst>
              <a:ext uri="{FF2B5EF4-FFF2-40B4-BE49-F238E27FC236}">
                <a16:creationId xmlns:a16="http://schemas.microsoft.com/office/drawing/2014/main" id="{A8F12979-743D-4B2A-A169-A007102A4AEC}"/>
              </a:ext>
            </a:extLst>
          </p:cNvPr>
          <p:cNvSpPr/>
          <p:nvPr/>
        </p:nvSpPr>
        <p:spPr>
          <a:xfrm rot="16200000">
            <a:off x="10044232" y="5555832"/>
            <a:ext cx="206417" cy="22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7FD73289-AF54-4ECB-8FCE-00B79CBD47CD}"/>
              </a:ext>
            </a:extLst>
          </p:cNvPr>
          <p:cNvSpPr/>
          <p:nvPr/>
        </p:nvSpPr>
        <p:spPr>
          <a:xfrm>
            <a:off x="10342963" y="5416941"/>
            <a:ext cx="1577470" cy="508450"/>
          </a:xfrm>
          <a:prstGeom prst="roundRect">
            <a:avLst/>
          </a:prstGeom>
          <a:solidFill>
            <a:srgbClr val="9BD7FF"/>
          </a:solidFill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F1DA392C-F14E-4993-BC97-D8F86CA1706C}"/>
                  </a:ext>
                </a:extLst>
              </p:cNvPr>
              <p:cNvSpPr/>
              <p:nvPr/>
            </p:nvSpPr>
            <p:spPr>
              <a:xfrm>
                <a:off x="10287517" y="5386230"/>
                <a:ext cx="1740798" cy="5542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−4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pt-PT" b="0" i="1" spc="-150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F1DA392C-F14E-4993-BC97-D8F86CA170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517" y="5386230"/>
                <a:ext cx="1740798" cy="5542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" name="Imagem 63">
            <a:extLst>
              <a:ext uri="{FF2B5EF4-FFF2-40B4-BE49-F238E27FC236}">
                <a16:creationId xmlns:a16="http://schemas.microsoft.com/office/drawing/2014/main" id="{5E335D4D-5564-4D30-8122-7FA06AA3072F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815B392E-1682-428D-818F-9054E02A8D5A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916E6689-837F-41E2-B809-A5A30878D98B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916E6689-837F-41E2-B809-A5A30878D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tângulo 67">
            <a:extLst>
              <a:ext uri="{FF2B5EF4-FFF2-40B4-BE49-F238E27FC236}">
                <a16:creationId xmlns:a16="http://schemas.microsoft.com/office/drawing/2014/main" id="{DD21F386-236B-4554-A75F-C9D1C7D0D625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25E4F"/>
                </a:solidFill>
              </a:rPr>
              <a:t>Resume</a:t>
            </a:r>
          </a:p>
          <a:p>
            <a:pPr algn="ctr"/>
            <a:r>
              <a:rPr lang="en-GB" sz="2000" dirty="0"/>
              <a:t>(practice)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tângulo: Cantos Arredondados 68">
                <a:extLst>
                  <a:ext uri="{FF2B5EF4-FFF2-40B4-BE49-F238E27FC236}">
                    <a16:creationId xmlns:a16="http://schemas.microsoft.com/office/drawing/2014/main" id="{A0C842DF-2AD0-4145-8D08-AF7EC446E764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69" name="Retângulo: Cantos Arredondados 68">
                <a:extLst>
                  <a:ext uri="{FF2B5EF4-FFF2-40B4-BE49-F238E27FC236}">
                    <a16:creationId xmlns:a16="http://schemas.microsoft.com/office/drawing/2014/main" id="{A0C842DF-2AD0-4145-8D08-AF7EC446E7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DF5037B4-BA1F-484D-8381-CC98798885FF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or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DF5037B4-BA1F-484D-8381-CC98798885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24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05550F2A-E411-45F9-AE28-D81DB4472E64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non 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1" name="Retângulo 70">
                <a:extLst>
                  <a:ext uri="{FF2B5EF4-FFF2-40B4-BE49-F238E27FC236}">
                    <a16:creationId xmlns:a16="http://schemas.microsoft.com/office/drawing/2014/main" id="{05550F2A-E411-45F9-AE28-D81DB4472E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25"/>
                <a:stretch>
                  <a:fillRect r="-188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EA8786EC-7222-44CC-9D9A-40D10A0DE3E9}"/>
              </a:ext>
            </a:extLst>
          </p:cNvPr>
          <p:cNvSpPr/>
          <p:nvPr/>
        </p:nvSpPr>
        <p:spPr>
          <a:xfrm>
            <a:off x="2382712" y="3414737"/>
            <a:ext cx="9404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(chose any distinct letters to represent all these 4 entries) </a:t>
            </a:r>
            <a:r>
              <a:rPr lang="en-GB" b="1" dirty="0"/>
              <a:t>and apply definition</a:t>
            </a:r>
            <a:r>
              <a:rPr lang="en-GB" dirty="0"/>
              <a:t>: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8145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49" grpId="0"/>
      <p:bldP spid="49" grpId="1"/>
      <p:bldP spid="51" grpId="0"/>
      <p:bldP spid="51" grpId="1"/>
      <p:bldP spid="52" grpId="0"/>
      <p:bldP spid="52" grpId="1"/>
      <p:bldP spid="53" grpId="0" animBg="1"/>
      <p:bldP spid="53" grpId="1" animBg="1"/>
      <p:bldP spid="54" grpId="0"/>
      <p:bldP spid="55" grpId="0"/>
      <p:bldP spid="56" grpId="0"/>
      <p:bldP spid="57" grpId="0"/>
      <p:bldP spid="58" grpId="0"/>
      <p:bldP spid="59" grpId="0"/>
      <p:bldP spid="60" grpId="0" animBg="1"/>
      <p:bldP spid="61" grpId="0" animBg="1"/>
      <p:bldP spid="62" grpId="0" animBg="1"/>
      <p:bldP spid="63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50" name="Retângulo: Cantos Arredondados 49">
            <a:hlinkClick r:id="rId4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5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38" name="Retângulo: Cantos Arredondados 37">
            <a:hlinkClick r:id="rId6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DBD08D-AE8C-407B-8469-107EA58F0E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DF99C06-3F5F-4A92-B227-ACDFC62E4CE8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995C31F-E898-4C7B-9472-CCFA9E7FB535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/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>
                    <a:solidFill>
                      <a:sysClr val="windowText" lastClr="000000"/>
                    </a:solidFill>
                  </a:rPr>
                  <a:t>Find the inverse of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−9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  and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sz="2000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sz="2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if it exists. </a:t>
                </a: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244656"/>
                <a:ext cx="9113854" cy="605550"/>
              </a:xfrm>
              <a:prstGeom prst="rect">
                <a:avLst/>
              </a:prstGeom>
              <a:blipFill>
                <a:blip r:embed="rId10"/>
                <a:stretch>
                  <a:fillRect l="-736" b="-1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68D7AAE3-8805-463E-B8B3-B1F0B35CA149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BB098B-DBB3-45A6-AA54-CA8A87408069}"/>
                  </a:ext>
                </a:extLst>
              </p:cNvPr>
              <p:cNvSpPr/>
              <p:nvPr/>
            </p:nvSpPr>
            <p:spPr>
              <a:xfrm>
                <a:off x="2382712" y="3104375"/>
                <a:ext cx="940400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ysClr val="windowText" lastClr="000000"/>
                    </a:solidFill>
                  </a:rPr>
                  <a:t>Following the same steps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GB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ysClr val="windowText" lastClr="000000"/>
                    </a:solidFill>
                  </a:rPr>
                  <a:t>(if it exists), a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pt-PT" b="1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GB" b="1" dirty="0">
                    <a:solidFill>
                      <a:sysClr val="windowText" lastClr="000000"/>
                    </a:solidFill>
                  </a:rPr>
                  <a:t> matrix </a:t>
                </a:r>
                <a:r>
                  <a:rPr lang="en-GB" dirty="0">
                    <a:solidFill>
                      <a:sysClr val="windowText" lastClr="000000"/>
                    </a:solidFill>
                  </a:rPr>
                  <a:t>with </a:t>
                </a:r>
                <a:r>
                  <a:rPr lang="en-GB" b="1" dirty="0"/>
                  <a:t>unknown elements</a:t>
                </a:r>
                <a:r>
                  <a:rPr lang="en-GB" dirty="0"/>
                  <a:t>:</a:t>
                </a:r>
                <a:endParaRPr lang="en-GB" sz="1400" dirty="0"/>
              </a:p>
              <a:p>
                <a:r>
                  <a:rPr lang="en-GB" dirty="0"/>
                  <a:t>and</a:t>
                </a:r>
                <a:r>
                  <a:rPr lang="en-GB" b="1" dirty="0"/>
                  <a:t> applying the definition</a:t>
                </a:r>
                <a:r>
                  <a:rPr lang="en-GB" dirty="0"/>
                  <a:t>:</a:t>
                </a:r>
                <a:endParaRPr lang="en-GB" sz="2000" dirty="0"/>
              </a:p>
            </p:txBody>
          </p:sp>
        </mc:Choice>
        <mc:Fallback xmlns="">
          <p:sp>
            <p:nvSpPr>
              <p:cNvPr id="20" name="Retângulo 19">
                <a:extLst>
                  <a:ext uri="{FF2B5EF4-FFF2-40B4-BE49-F238E27FC236}">
                    <a16:creationId xmlns:a16="http://schemas.microsoft.com/office/drawing/2014/main" id="{94BB098B-DBB3-45A6-AA54-CA8A87408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3104375"/>
                <a:ext cx="9404004" cy="646331"/>
              </a:xfrm>
              <a:prstGeom prst="rect">
                <a:avLst/>
              </a:prstGeom>
              <a:blipFill>
                <a:blip r:embed="rId11"/>
                <a:stretch>
                  <a:fillRect l="-583"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/>
              <p:nvPr/>
            </p:nvSpPr>
            <p:spPr>
              <a:xfrm>
                <a:off x="2301077" y="4047186"/>
                <a:ext cx="2700868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047186"/>
                <a:ext cx="2700868" cy="5598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/>
              <p:nvPr/>
            </p:nvSpPr>
            <p:spPr>
              <a:xfrm>
                <a:off x="4842079" y="4037138"/>
                <a:ext cx="3292568" cy="5597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e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lang="pt-PT" b="0" i="1" spc="-15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pt-PT" i="1" spc="-15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079" y="4037138"/>
                <a:ext cx="3292568" cy="55976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D6D1BC2-81E8-41AF-88B5-2CA3F0B51F3B}"/>
                  </a:ext>
                </a:extLst>
              </p:cNvPr>
              <p:cNvSpPr/>
              <p:nvPr/>
            </p:nvSpPr>
            <p:spPr>
              <a:xfrm>
                <a:off x="7954137" y="3724479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ysClr val="windowText" lastClr="0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Retângulo 22">
                <a:extLst>
                  <a:ext uri="{FF2B5EF4-FFF2-40B4-BE49-F238E27FC236}">
                    <a16:creationId xmlns:a16="http://schemas.microsoft.com/office/drawing/2014/main" id="{6D6D1BC2-81E8-41AF-88B5-2CA3F0B51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137" y="3724479"/>
                <a:ext cx="1930785" cy="11188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/>
              <p:nvPr/>
            </p:nvSpPr>
            <p:spPr>
              <a:xfrm>
                <a:off x="7954976" y="3724479"/>
                <a:ext cx="1930785" cy="1118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976" y="3724479"/>
                <a:ext cx="1930785" cy="11188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AE0EAA98-77B1-4622-B18D-7733C1CD8B3C}"/>
                  </a:ext>
                </a:extLst>
              </p:cNvPr>
              <p:cNvSpPr/>
              <p:nvPr/>
            </p:nvSpPr>
            <p:spPr>
              <a:xfrm>
                <a:off x="2301077" y="4925371"/>
                <a:ext cx="2610330" cy="1340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=1+4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+4</m:t>
                                          </m:r>
                                          <m:r>
                                            <a:rPr lang="pt-PT" i="1">
                                              <a:solidFill>
                                                <a:schemeClr val="accent2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𝑏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=4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d>
                                        <m:dPr>
                                          <m:ctrlP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  <m:r>
                                            <a:rPr lang="pt-PT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Retângulo 24">
                <a:extLst>
                  <a:ext uri="{FF2B5EF4-FFF2-40B4-BE49-F238E27FC236}">
                    <a16:creationId xmlns:a16="http://schemas.microsoft.com/office/drawing/2014/main" id="{AE0EAA98-77B1-4622-B18D-7733C1CD8B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077" y="4925371"/>
                <a:ext cx="2610330" cy="134088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1FF84D3-4CD9-4A1E-8C94-DE67903343F1}"/>
                  </a:ext>
                </a:extLst>
              </p:cNvPr>
              <p:cNvSpPr/>
              <p:nvPr/>
            </p:nvSpPr>
            <p:spPr>
              <a:xfrm>
                <a:off x="4754257" y="5042317"/>
                <a:ext cx="2281522" cy="1117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2+8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−8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Retângulo 25">
                <a:extLst>
                  <a:ext uri="{FF2B5EF4-FFF2-40B4-BE49-F238E27FC236}">
                    <a16:creationId xmlns:a16="http://schemas.microsoft.com/office/drawing/2014/main" id="{B1FF84D3-4CD9-4A1E-8C94-DE67903343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257" y="5042317"/>
                <a:ext cx="2281522" cy="11179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03D943A-6F04-431F-8A73-4886F617F8D4}"/>
                  </a:ext>
                </a:extLst>
              </p:cNvPr>
              <p:cNvSpPr/>
              <p:nvPr/>
            </p:nvSpPr>
            <p:spPr>
              <a:xfrm>
                <a:off x="6833483" y="5030399"/>
                <a:ext cx="1441613" cy="1137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pt-PT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…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0=−1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403D943A-6F04-431F-8A73-4886F617F8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483" y="5030399"/>
                <a:ext cx="1441613" cy="11371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3462E31-2C7A-4736-A780-CA5AEB340D92}"/>
                  </a:ext>
                </a:extLst>
              </p:cNvPr>
              <p:cNvSpPr/>
              <p:nvPr/>
            </p:nvSpPr>
            <p:spPr>
              <a:xfrm>
                <a:off x="10358532" y="3005833"/>
                <a:ext cx="930511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PT" i="1" spc="-15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pc="-15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pt-PT" i="1" spc="-15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tângulo 27">
                <a:extLst>
                  <a:ext uri="{FF2B5EF4-FFF2-40B4-BE49-F238E27FC236}">
                    <a16:creationId xmlns:a16="http://schemas.microsoft.com/office/drawing/2014/main" id="{23462E31-2C7A-4736-A780-CA5AEB340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8532" y="3005833"/>
                <a:ext cx="930511" cy="55983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eta: Para Baixo 28">
            <a:extLst>
              <a:ext uri="{FF2B5EF4-FFF2-40B4-BE49-F238E27FC236}">
                <a16:creationId xmlns:a16="http://schemas.microsoft.com/office/drawing/2014/main" id="{FC10E595-2DAF-457B-871D-659F89DC631C}"/>
              </a:ext>
            </a:extLst>
          </p:cNvPr>
          <p:cNvSpPr/>
          <p:nvPr/>
        </p:nvSpPr>
        <p:spPr>
          <a:xfrm rot="16200000">
            <a:off x="10369679" y="5493870"/>
            <a:ext cx="206417" cy="228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EBC50BBE-D6D0-4FA2-AF42-0BCF58A7B63F}"/>
              </a:ext>
            </a:extLst>
          </p:cNvPr>
          <p:cNvSpPr/>
          <p:nvPr/>
        </p:nvSpPr>
        <p:spPr>
          <a:xfrm>
            <a:off x="10894948" y="5354101"/>
            <a:ext cx="806211" cy="508450"/>
          </a:xfrm>
          <a:prstGeom prst="roundRect">
            <a:avLst/>
          </a:prstGeom>
          <a:solidFill>
            <a:srgbClr val="9BD7FF"/>
          </a:solidFill>
          <a:ln w="1905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D55675D-AC4C-4F70-8CB3-DA591866A73F}"/>
                  </a:ext>
                </a:extLst>
              </p:cNvPr>
              <p:cNvSpPr/>
              <p:nvPr/>
            </p:nvSpPr>
            <p:spPr>
              <a:xfrm>
                <a:off x="10894948" y="5408271"/>
                <a:ext cx="82894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∄</m:t>
                          </m:r>
                          <m:r>
                            <a:rPr lang="pt-PT" sz="2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pt-PT" sz="2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1" name="Retângulo 30">
                <a:extLst>
                  <a:ext uri="{FF2B5EF4-FFF2-40B4-BE49-F238E27FC236}">
                    <a16:creationId xmlns:a16="http://schemas.microsoft.com/office/drawing/2014/main" id="{3D55675D-AC4C-4F70-8CB3-DA591866A7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94948" y="5408271"/>
                <a:ext cx="828945" cy="400110"/>
              </a:xfrm>
              <a:prstGeom prst="rect">
                <a:avLst/>
              </a:prstGeom>
              <a:blipFill>
                <a:blip r:embed="rId20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F728A26-3CD3-4448-BE88-5D2B4DB02245}"/>
                  </a:ext>
                </a:extLst>
              </p:cNvPr>
              <p:cNvSpPr/>
              <p:nvPr/>
            </p:nvSpPr>
            <p:spPr>
              <a:xfrm>
                <a:off x="8191364" y="5144652"/>
                <a:ext cx="2281523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000" dirty="0">
                    <a:solidFill>
                      <a:srgbClr val="0C2B8E"/>
                    </a:solidFill>
                  </a:rPr>
                  <a:t>The system is 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inconsistent</a:t>
                </a:r>
                <a:r>
                  <a:rPr lang="en-GB" sz="2000" dirty="0">
                    <a:solidFill>
                      <a:srgbClr val="0C2B8E"/>
                    </a:solidFill>
                  </a:rPr>
                  <a:t>!</a:t>
                </a:r>
              </a:p>
              <a:p>
                <a:pPr algn="ctr"/>
                <a:r>
                  <a:rPr lang="en-GB" sz="2000" dirty="0">
                    <a:solidFill>
                      <a:srgbClr val="0C2B8E"/>
                    </a:solidFill>
                  </a:rPr>
                  <a:t> So, </a:t>
                </a:r>
                <a14:m>
                  <m:oMath xmlns:m="http://schemas.openxmlformats.org/officeDocument/2006/math">
                    <m:r>
                      <a:rPr lang="pt-PT" sz="20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t-PT" sz="20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is a </a:t>
                </a:r>
                <a:r>
                  <a:rPr lang="en-GB" sz="2000" b="1" dirty="0">
                    <a:solidFill>
                      <a:srgbClr val="0C2B8E"/>
                    </a:solidFill>
                  </a:rPr>
                  <a:t>singular</a:t>
                </a:r>
                <a:r>
                  <a:rPr lang="en-GB" sz="2000" dirty="0">
                    <a:solidFill>
                      <a:srgbClr val="0C2B8E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F728A26-3CD3-4448-BE88-5D2B4DB02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364" y="5144652"/>
                <a:ext cx="2281523" cy="1015663"/>
              </a:xfrm>
              <a:prstGeom prst="rect">
                <a:avLst/>
              </a:prstGeom>
              <a:blipFill>
                <a:blip r:embed="rId21"/>
                <a:stretch>
                  <a:fillRect t="-3593" b="-9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E0AC845E-8A3F-49F2-8D14-01B7E4F3C2DB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9740D028-50FE-4D12-93DE-922796140E4A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9740D028-50FE-4D12-93DE-922796140E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tângulo 34">
            <a:extLst>
              <a:ext uri="{FF2B5EF4-FFF2-40B4-BE49-F238E27FC236}">
                <a16:creationId xmlns:a16="http://schemas.microsoft.com/office/drawing/2014/main" id="{98483255-91AE-4E12-8E74-375217F749EA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25E4F"/>
                </a:solidFill>
              </a:rPr>
              <a:t>Resume</a:t>
            </a:r>
          </a:p>
          <a:p>
            <a:pPr algn="ctr"/>
            <a:r>
              <a:rPr lang="en-GB" sz="2000" dirty="0"/>
              <a:t>(practice)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6D28CEAF-8755-4761-B499-777AF903528C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6D28CEAF-8755-4761-B499-777AF9035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6A49749E-45EC-49C1-8726-97E8AAF7E759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or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6A49749E-45EC-49C1-8726-97E8AAF7E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24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FBA72044-7504-4101-B8D9-AB908025445E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non 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0" name="Retângulo 39">
                <a:extLst>
                  <a:ext uri="{FF2B5EF4-FFF2-40B4-BE49-F238E27FC236}">
                    <a16:creationId xmlns:a16="http://schemas.microsoft.com/office/drawing/2014/main" id="{FBA72044-7504-4101-B8D9-AB90802544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25"/>
                <a:stretch>
                  <a:fillRect r="-188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63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3" grpId="1"/>
      <p:bldP spid="24" grpId="0"/>
      <p:bldP spid="25" grpId="0"/>
      <p:bldP spid="26" grpId="0"/>
      <p:bldP spid="27" grpId="0"/>
      <p:bldP spid="28" grpId="0"/>
      <p:bldP spid="29" grpId="0" animBg="1"/>
      <p:bldP spid="30" grpId="0" animBg="1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FDDA9840-FD8E-4EC9-9A72-316C0EB9A2B8}"/>
              </a:ext>
            </a:extLst>
          </p:cNvPr>
          <p:cNvSpPr/>
          <p:nvPr/>
        </p:nvSpPr>
        <p:spPr>
          <a:xfrm>
            <a:off x="2124000" y="251999"/>
            <a:ext cx="9859639" cy="1184915"/>
          </a:xfrm>
          <a:prstGeom prst="roundRect">
            <a:avLst>
              <a:gd name="adj" fmla="val 11968"/>
            </a:avLst>
          </a:prstGeom>
          <a:solidFill>
            <a:schemeClr val="bg1"/>
          </a:solidFill>
          <a:ln cmpd="thickThin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  <a:p>
            <a:pPr algn="just"/>
            <a:endParaRPr lang="en-GB" sz="240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E0A6CC92-9F7D-4C54-8A62-AF750F81CB17}"/>
                  </a:ext>
                </a:extLst>
              </p:cNvPr>
              <p:cNvSpPr/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E0A6CC92-9F7D-4C54-8A62-AF750F81CB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069" y="423021"/>
                <a:ext cx="1550211" cy="52000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tângulo 45">
            <a:extLst>
              <a:ext uri="{FF2B5EF4-FFF2-40B4-BE49-F238E27FC236}">
                <a16:creationId xmlns:a16="http://schemas.microsoft.com/office/drawing/2014/main" id="{D20CFA24-6D68-453A-B6EE-713367870DEF}"/>
              </a:ext>
            </a:extLst>
          </p:cNvPr>
          <p:cNvSpPr/>
          <p:nvPr/>
        </p:nvSpPr>
        <p:spPr>
          <a:xfrm>
            <a:off x="2268616" y="423021"/>
            <a:ext cx="12028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25E4F"/>
                </a:solidFill>
              </a:rPr>
              <a:t>Resume</a:t>
            </a:r>
          </a:p>
          <a:p>
            <a:pPr algn="ctr"/>
            <a:r>
              <a:rPr lang="en-GB" sz="2000" dirty="0"/>
              <a:t>(practice)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69411DAC-D015-468F-8568-D9CEEBE89ABC}"/>
                  </a:ext>
                </a:extLst>
              </p:cNvPr>
              <p:cNvSpPr/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F25E4F"/>
                </a:solidFill>
              </a:ln>
            </p:spPr>
            <p:txBody>
              <a:bodyPr wrap="non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PT" sz="2400" b="1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400" b="1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𝑰</m:t>
                      </m:r>
                    </m:oMath>
                  </m:oMathPara>
                </a14:m>
                <a:endParaRPr lang="en-GB" sz="2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7" name="Retângulo: Cantos Arredondados 46">
                <a:extLst>
                  <a:ext uri="{FF2B5EF4-FFF2-40B4-BE49-F238E27FC236}">
                    <a16:creationId xmlns:a16="http://schemas.microsoft.com/office/drawing/2014/main" id="{69411DAC-D015-468F-8568-D9CEEBE89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7999" y="423021"/>
                <a:ext cx="1550211" cy="52000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C46A7FC4-31DF-4D79-8758-24219CD73EDF}"/>
                  </a:ext>
                </a:extLst>
              </p:cNvPr>
              <p:cNvSpPr/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 defTabSz="893763"/>
                <a14:m>
                  <m:oMath xmlns:m="http://schemas.openxmlformats.org/officeDocument/2006/math">
                    <m:sSup>
                      <m:sSupPr>
                        <m:ctrlP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∃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4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regular  </a:t>
                </a:r>
                <a14:m>
                  <m:oMath xmlns:m="http://schemas.openxmlformats.org/officeDocument/2006/math"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                        or  </a:t>
                </a:r>
                <a:endParaRPr lang="en-GB" sz="2400" b="1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9" name="Retângulo 48">
                <a:extLst>
                  <a:ext uri="{FF2B5EF4-FFF2-40B4-BE49-F238E27FC236}">
                    <a16:creationId xmlns:a16="http://schemas.microsoft.com/office/drawing/2014/main" id="{C46A7FC4-31DF-4D79-8758-24219CD73E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287" y="269132"/>
                <a:ext cx="9859629" cy="630942"/>
              </a:xfrm>
              <a:prstGeom prst="rect">
                <a:avLst/>
              </a:prstGeom>
              <a:blipFill>
                <a:blip r:embed="rId7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2380DC6F-95B9-42D2-B881-132B505309E5}"/>
                  </a:ext>
                </a:extLst>
              </p:cNvPr>
              <p:cNvSpPr/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endParaRPr lang="en-GB" sz="1100" dirty="0">
                  <a:solidFill>
                    <a:sysClr val="windowText" lastClr="000000"/>
                  </a:solidFill>
                </a:endParaRPr>
              </a:p>
              <a:p>
                <a:pPr indent="1255713" algn="just"/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∄</m:t>
                        </m:r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pt-PT" sz="2400" i="1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pt-PT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400" b="1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pt-PT" sz="24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>
                    <a:solidFill>
                      <a:sysClr val="windowText" lastClr="000000"/>
                    </a:solidFill>
                  </a:rPr>
                  <a:t> is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singular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or </a:t>
                </a:r>
                <a:r>
                  <a:rPr lang="en-GB" sz="2400" b="1" dirty="0">
                    <a:solidFill>
                      <a:sysClr val="windowText" lastClr="000000"/>
                    </a:solidFill>
                  </a:rPr>
                  <a:t>non invertible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2" name="Retângulo 51">
                <a:extLst>
                  <a:ext uri="{FF2B5EF4-FFF2-40B4-BE49-F238E27FC236}">
                    <a16:creationId xmlns:a16="http://schemas.microsoft.com/office/drawing/2014/main" id="{2380DC6F-95B9-42D2-B881-132B505309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181" y="763256"/>
                <a:ext cx="6494496" cy="630942"/>
              </a:xfrm>
              <a:prstGeom prst="rect">
                <a:avLst/>
              </a:prstGeom>
              <a:blipFill>
                <a:blip r:embed="rId8"/>
                <a:stretch>
                  <a:fillRect r="-188"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tângulo 65">
            <a:extLst>
              <a:ext uri="{FF2B5EF4-FFF2-40B4-BE49-F238E27FC236}">
                <a16:creationId xmlns:a16="http://schemas.microsoft.com/office/drawing/2014/main" id="{9C0707D6-2829-4E5A-8156-FC906E23F982}"/>
              </a:ext>
            </a:extLst>
          </p:cNvPr>
          <p:cNvSpPr/>
          <p:nvPr/>
        </p:nvSpPr>
        <p:spPr>
          <a:xfrm>
            <a:off x="0" y="0"/>
            <a:ext cx="180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8E476C9B-1E2D-427B-B547-CB50A82F8EBB}"/>
              </a:ext>
            </a:extLst>
          </p:cNvPr>
          <p:cNvSpPr/>
          <p:nvPr/>
        </p:nvSpPr>
        <p:spPr>
          <a:xfrm>
            <a:off x="0" y="6372000"/>
            <a:ext cx="1800000" cy="48600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3" name="Imagem 72">
            <a:extLst>
              <a:ext uri="{FF2B5EF4-FFF2-40B4-BE49-F238E27FC236}">
                <a16:creationId xmlns:a16="http://schemas.microsoft.com/office/drawing/2014/main" id="{29D4F2D0-CD81-481B-9891-2A60DD09946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AE207ED5-0AD9-406C-BBC8-2601BA6CFB05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xão reta 74">
            <a:extLst>
              <a:ext uri="{FF2B5EF4-FFF2-40B4-BE49-F238E27FC236}">
                <a16:creationId xmlns:a16="http://schemas.microsoft.com/office/drawing/2014/main" id="{70563C38-5169-4617-9616-E22BF2C5439B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 76">
            <a:extLst>
              <a:ext uri="{FF2B5EF4-FFF2-40B4-BE49-F238E27FC236}">
                <a16:creationId xmlns:a16="http://schemas.microsoft.com/office/drawing/2014/main" id="{B0B3D353-3315-4D82-B77C-726747C177AB}"/>
              </a:ext>
            </a:extLst>
          </p:cNvPr>
          <p:cNvSpPr/>
          <p:nvPr/>
        </p:nvSpPr>
        <p:spPr>
          <a:xfrm>
            <a:off x="0" y="0"/>
            <a:ext cx="1784068" cy="936000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ctr"/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Lesson 8</a:t>
            </a:r>
          </a:p>
        </p:txBody>
      </p:sp>
      <p:sp>
        <p:nvSpPr>
          <p:cNvPr id="50" name="Retângulo: Cantos Arredondados 49">
            <a:hlinkClick r:id="rId10" action="ppaction://hlinksldjump"/>
            <a:extLst>
              <a:ext uri="{FF2B5EF4-FFF2-40B4-BE49-F238E27FC236}">
                <a16:creationId xmlns:a16="http://schemas.microsoft.com/office/drawing/2014/main" id="{A2DABEFE-9E2B-4D6D-8BBE-11B80B9A7754}"/>
              </a:ext>
            </a:extLst>
          </p:cNvPr>
          <p:cNvSpPr/>
          <p:nvPr/>
        </p:nvSpPr>
        <p:spPr>
          <a:xfrm>
            <a:off x="36000" y="45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Try it!</a:t>
            </a:r>
          </a:p>
        </p:txBody>
      </p:sp>
      <p:sp>
        <p:nvSpPr>
          <p:cNvPr id="37" name="Retângulo: Cantos Arredondados 36">
            <a:hlinkClick r:id="rId11" action="ppaction://hlinksldjump"/>
            <a:extLst>
              <a:ext uri="{FF2B5EF4-FFF2-40B4-BE49-F238E27FC236}">
                <a16:creationId xmlns:a16="http://schemas.microsoft.com/office/drawing/2014/main" id="{FEF46443-C033-4952-BEE0-EA7AFA11E2F6}"/>
              </a:ext>
            </a:extLst>
          </p:cNvPr>
          <p:cNvSpPr/>
          <p:nvPr/>
        </p:nvSpPr>
        <p:spPr>
          <a:xfrm>
            <a:off x="36000" y="990000"/>
            <a:ext cx="1728000" cy="17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>
                <a:solidFill>
                  <a:schemeClr val="tx1"/>
                </a:solidFill>
              </a:rPr>
              <a:t>Inverse of a Matrix</a:t>
            </a:r>
          </a:p>
        </p:txBody>
      </p:sp>
      <p:sp>
        <p:nvSpPr>
          <p:cNvPr id="38" name="Retângulo: Cantos Arredondados 37">
            <a:hlinkClick r:id="rId12" action="ppaction://hlinksldjump"/>
            <a:extLst>
              <a:ext uri="{FF2B5EF4-FFF2-40B4-BE49-F238E27FC236}">
                <a16:creationId xmlns:a16="http://schemas.microsoft.com/office/drawing/2014/main" id="{B96516A0-E1D5-4842-8FB1-56A21EE8D5EF}"/>
              </a:ext>
            </a:extLst>
          </p:cNvPr>
          <p:cNvSpPr/>
          <p:nvPr/>
        </p:nvSpPr>
        <p:spPr>
          <a:xfrm>
            <a:off x="36000" y="2790000"/>
            <a:ext cx="1728000" cy="17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Properties of the Inverse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DBD08D-AE8C-407B-8469-107EA58F0E9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DF99C06-3F5F-4A92-B227-ACDFC62E4CE8}"/>
              </a:ext>
            </a:extLst>
          </p:cNvPr>
          <p:cNvSpPr/>
          <p:nvPr/>
        </p:nvSpPr>
        <p:spPr>
          <a:xfrm>
            <a:off x="2124000" y="1664220"/>
            <a:ext cx="9859630" cy="4932000"/>
          </a:xfrm>
          <a:prstGeom prst="roundRect">
            <a:avLst>
              <a:gd name="adj" fmla="val 5209"/>
            </a:avLst>
          </a:prstGeom>
          <a:solidFill>
            <a:schemeClr val="bg1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995C31F-E898-4C7B-9472-CCFA9E7FB535}"/>
              </a:ext>
            </a:extLst>
          </p:cNvPr>
          <p:cNvSpPr/>
          <p:nvPr/>
        </p:nvSpPr>
        <p:spPr>
          <a:xfrm>
            <a:off x="2257846" y="1772168"/>
            <a:ext cx="1393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sz="2400" b="1" u="sng" dirty="0">
                <a:solidFill>
                  <a:srgbClr val="29A6FF"/>
                </a:solidFill>
              </a:rPr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/>
              <p:nvPr/>
            </p:nvSpPr>
            <p:spPr>
              <a:xfrm>
                <a:off x="2382712" y="2046668"/>
                <a:ext cx="9113854" cy="9307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GB" sz="2000" dirty="0">
                    <a:solidFill>
                      <a:sysClr val="windowText" lastClr="000000"/>
                    </a:solidFill>
                  </a:rPr>
                  <a:t>Find the inverse of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pt-PT" sz="20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sz="2000" b="0" i="1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sz="2000" b="0" i="1" smtClean="0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sz="2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z="2000" dirty="0">
                    <a:solidFill>
                      <a:sysClr val="windowText" lastClr="000000"/>
                    </a:solidFill>
                  </a:rPr>
                  <a:t>, if it exists. </a:t>
                </a:r>
              </a:p>
            </p:txBody>
          </p:sp>
        </mc:Choice>
        <mc:Fallback xmlns=""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98BFD10F-487F-44D1-9ADC-B93580C2DC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2712" y="2046668"/>
                <a:ext cx="9113854" cy="930704"/>
              </a:xfrm>
              <a:prstGeom prst="rect">
                <a:avLst/>
              </a:prstGeom>
              <a:blipFill>
                <a:blip r:embed="rId14"/>
                <a:stretch>
                  <a:fillRect l="-7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xão reta 18">
            <a:extLst>
              <a:ext uri="{FF2B5EF4-FFF2-40B4-BE49-F238E27FC236}">
                <a16:creationId xmlns:a16="http://schemas.microsoft.com/office/drawing/2014/main" id="{68D7AAE3-8805-463E-B8B3-B1F0B35CA149}"/>
              </a:ext>
            </a:extLst>
          </p:cNvPr>
          <p:cNvCxnSpPr/>
          <p:nvPr/>
        </p:nvCxnSpPr>
        <p:spPr>
          <a:xfrm>
            <a:off x="2431701" y="3004457"/>
            <a:ext cx="9113855" cy="0"/>
          </a:xfrm>
          <a:prstGeom prst="line">
            <a:avLst/>
          </a:prstGeom>
          <a:ln w="28575" cmpd="dbl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94BB098B-DBB3-45A6-AA54-CA8A87408069}"/>
              </a:ext>
            </a:extLst>
          </p:cNvPr>
          <p:cNvSpPr/>
          <p:nvPr/>
        </p:nvSpPr>
        <p:spPr>
          <a:xfrm>
            <a:off x="2382712" y="3104375"/>
            <a:ext cx="94040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ysClr val="windowText" lastClr="000000"/>
                </a:solidFill>
              </a:rPr>
              <a:t>This is just a small “sample of the workload” necessary to </a:t>
            </a:r>
            <a:r>
              <a:rPr lang="en-GB" b="1" dirty="0">
                <a:solidFill>
                  <a:sysClr val="windowText" lastClr="000000"/>
                </a:solidFill>
              </a:rPr>
              <a:t>compute by definition</a:t>
            </a:r>
            <a:r>
              <a:rPr lang="en-GB" dirty="0">
                <a:solidFill>
                  <a:sysClr val="windowText" lastClr="000000"/>
                </a:solidFill>
              </a:rPr>
              <a:t>, the inverses of square matrices of higher orders</a:t>
            </a:r>
            <a:r>
              <a:rPr lang="pt-PT" dirty="0">
                <a:solidFill>
                  <a:sysClr val="windowText" lastClr="000000"/>
                </a:solidFill>
              </a:rPr>
              <a:t>:</a:t>
            </a:r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/>
              <p:nvPr/>
            </p:nvSpPr>
            <p:spPr>
              <a:xfrm>
                <a:off x="2305486" y="3713762"/>
                <a:ext cx="4372544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E61159FB-2CF8-4782-9224-D8BFF12AE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486" y="3713762"/>
                <a:ext cx="4372544" cy="98405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/>
              <p:nvPr/>
            </p:nvSpPr>
            <p:spPr>
              <a:xfrm>
                <a:off x="2349746" y="4738609"/>
                <a:ext cx="4739759" cy="9840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i="1" spc="-15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⇔</m:t>
                    </m:r>
                    <m:d>
                      <m:dPr>
                        <m:ctrlPr>
                          <a:rPr lang="pt-PT" i="1" spc="-15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  <m:mr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e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PT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pt-PT" spc="-150" dirty="0">
                    <a:solidFill>
                      <a:sysClr val="windowText" lastClr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i="1" spc="-15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pt-PT" i="1" spc="-15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pt-PT" i="1">
                                <a:solidFill>
                                  <a:sysClr val="windowText" lastClr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spc="-150" dirty="0">
                    <a:solidFill>
                      <a:sysClr val="windowText" lastClr="000000"/>
                    </a:solidFill>
                  </a:rPr>
                  <a:t> </a:t>
                </a:r>
                <a:endParaRPr lang="en-GB" spc="-150" dirty="0"/>
              </a:p>
            </p:txBody>
          </p:sp>
        </mc:Choice>
        <mc:Fallback xmlns=""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861AB901-6842-42F8-83F8-A63E85073C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746" y="4738609"/>
                <a:ext cx="4739759" cy="98405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/>
              <p:nvPr/>
            </p:nvSpPr>
            <p:spPr>
              <a:xfrm>
                <a:off x="7138555" y="3941887"/>
                <a:ext cx="1855893" cy="25579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5BF93EB0-7FE8-4EE4-B099-75D11CB7E4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8555" y="3941887"/>
                <a:ext cx="1855893" cy="255794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859454A9-60B7-4B51-B171-5307FE815655}"/>
                  </a:ext>
                </a:extLst>
              </p:cNvPr>
              <p:cNvSpPr/>
              <p:nvPr/>
            </p:nvSpPr>
            <p:spPr>
              <a:xfrm>
                <a:off x="8830895" y="3962380"/>
                <a:ext cx="1504066" cy="25720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Retângulo 35">
                <a:extLst>
                  <a:ext uri="{FF2B5EF4-FFF2-40B4-BE49-F238E27FC236}">
                    <a16:creationId xmlns:a16="http://schemas.microsoft.com/office/drawing/2014/main" id="{859454A9-60B7-4B51-B171-5307FE815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895" y="3962380"/>
                <a:ext cx="1504066" cy="25720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A1C1A69-A23D-439F-B7E8-6D2306947493}"/>
                  </a:ext>
                </a:extLst>
              </p:cNvPr>
              <p:cNvSpPr/>
              <p:nvPr/>
            </p:nvSpPr>
            <p:spPr>
              <a:xfrm>
                <a:off x="10225893" y="3955326"/>
                <a:ext cx="1737462" cy="26643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⇔</m:t>
                      </m:r>
                      <m:d>
                        <m:dPr>
                          <m:begChr m:val="{"/>
                          <m:endChr m:val=""/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=1/2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pt-PT" i="1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/2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  <m:r>
                                        <a:rPr lang="pt-PT" b="0" i="1" smtClean="0">
                                          <a:solidFill>
                                            <a:schemeClr val="accent2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=−1/2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pt-PT" i="1" smtClean="0">
                                        <a:solidFill>
                                          <a:sysClr val="windowText" lastClr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chemeClr val="accent6">
                                                  <a:lumMod val="7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chemeClr val="accent6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pt-PT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=−1/2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pt-PT" b="0" i="1" smtClean="0">
                                                <a:solidFill>
                                                  <a:srgbClr val="7030A0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=1/2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4A1C1A69-A23D-439F-B7E8-6D23069474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893" y="3955326"/>
                <a:ext cx="1737462" cy="2664384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onexão reta 39">
            <a:extLst>
              <a:ext uri="{FF2B5EF4-FFF2-40B4-BE49-F238E27FC236}">
                <a16:creationId xmlns:a16="http://schemas.microsoft.com/office/drawing/2014/main" id="{38D8E0DE-9876-4A4A-9F35-B08EC5F9D594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10135892" y="2895620"/>
            <a:ext cx="958732" cy="1059706"/>
          </a:xfrm>
          <a:prstGeom prst="line">
            <a:avLst/>
          </a:prstGeom>
          <a:ln w="38100">
            <a:solidFill>
              <a:srgbClr val="29A6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6CC9C877-28BA-46FB-8B26-4EDC9960BA7F}"/>
                  </a:ext>
                </a:extLst>
              </p:cNvPr>
              <p:cNvSpPr/>
              <p:nvPr/>
            </p:nvSpPr>
            <p:spPr>
              <a:xfrm>
                <a:off x="8732941" y="1948995"/>
                <a:ext cx="2812615" cy="910675"/>
              </a:xfrm>
              <a:prstGeom prst="roundRect">
                <a:avLst/>
              </a:prstGeom>
              <a:ln>
                <a:solidFill>
                  <a:srgbClr val="29A6FF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pt-PT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PT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PT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pt-PT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pt-PT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pt-PT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pt-PT" i="1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Retângulo: Cantos Arredondados 42">
                <a:extLst>
                  <a:ext uri="{FF2B5EF4-FFF2-40B4-BE49-F238E27FC236}">
                    <a16:creationId xmlns:a16="http://schemas.microsoft.com/office/drawing/2014/main" id="{6CC9C877-28BA-46FB-8B26-4EDC9960B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2941" y="1948995"/>
                <a:ext cx="2812615" cy="910675"/>
              </a:xfrm>
              <a:prstGeom prst="round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Imagem 34">
            <a:extLst>
              <a:ext uri="{FF2B5EF4-FFF2-40B4-BE49-F238E27FC236}">
                <a16:creationId xmlns:a16="http://schemas.microsoft.com/office/drawing/2014/main" id="{0AB34F66-2FCC-494E-B18F-AF192E6CA6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118" y="1289250"/>
            <a:ext cx="1930286" cy="1755804"/>
          </a:xfrm>
          <a:prstGeom prst="rect">
            <a:avLst/>
          </a:prstGeom>
        </p:spPr>
      </p:pic>
      <p:sp>
        <p:nvSpPr>
          <p:cNvPr id="41" name="CaixaDeTexto 40">
            <a:extLst>
              <a:ext uri="{FF2B5EF4-FFF2-40B4-BE49-F238E27FC236}">
                <a16:creationId xmlns:a16="http://schemas.microsoft.com/office/drawing/2014/main" id="{AD9ADE2C-44BF-4A02-B6BE-01AFFEFC1C7B}"/>
              </a:ext>
            </a:extLst>
          </p:cNvPr>
          <p:cNvSpPr txBox="1"/>
          <p:nvPr/>
        </p:nvSpPr>
        <p:spPr>
          <a:xfrm>
            <a:off x="2329471" y="4636909"/>
            <a:ext cx="4372544" cy="1754326"/>
          </a:xfrm>
          <a:prstGeom prst="rect">
            <a:avLst/>
          </a:prstGeom>
          <a:solidFill>
            <a:srgbClr val="F8CBAD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C00000"/>
                </a:solidFill>
              </a:rPr>
              <a:t>Can you imagine the calculation of a 4x4 inverse matrix?... </a:t>
            </a:r>
          </a:p>
        </p:txBody>
      </p:sp>
      <p:sp>
        <p:nvSpPr>
          <p:cNvPr id="44" name="Bolha de Pensamento: Nuvem 43">
            <a:extLst>
              <a:ext uri="{FF2B5EF4-FFF2-40B4-BE49-F238E27FC236}">
                <a16:creationId xmlns:a16="http://schemas.microsoft.com/office/drawing/2014/main" id="{C4FDEEBB-3759-4BC5-BFC6-F999FE2D4AE4}"/>
              </a:ext>
            </a:extLst>
          </p:cNvPr>
          <p:cNvSpPr/>
          <p:nvPr/>
        </p:nvSpPr>
        <p:spPr>
          <a:xfrm>
            <a:off x="4970499" y="342142"/>
            <a:ext cx="1808833" cy="1309916"/>
          </a:xfrm>
          <a:prstGeom prst="cloudCallout">
            <a:avLst>
              <a:gd name="adj1" fmla="val -72510"/>
              <a:gd name="adj2" fmla="val 3028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D45157D0-4849-49F4-8F68-F49A0F963B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41" y="310907"/>
            <a:ext cx="1547446" cy="1547446"/>
          </a:xfrm>
          <a:prstGeom prst="rect">
            <a:avLst/>
          </a:prstGeom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02592A19-5027-48EE-A0CA-EEAC70B1E3AD}"/>
              </a:ext>
            </a:extLst>
          </p:cNvPr>
          <p:cNvSpPr txBox="1"/>
          <p:nvPr/>
        </p:nvSpPr>
        <p:spPr>
          <a:xfrm>
            <a:off x="7109780" y="4390595"/>
            <a:ext cx="4616937" cy="200054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Alternative ways! </a:t>
            </a:r>
          </a:p>
          <a:p>
            <a:pPr algn="ctr"/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(future Lessons)</a:t>
            </a:r>
          </a:p>
          <a:p>
            <a:pPr algn="ctr"/>
            <a:r>
              <a:rPr lang="en-GB" sz="2400" dirty="0">
                <a:solidFill>
                  <a:srgbClr val="C00000"/>
                </a:solidFill>
              </a:rPr>
              <a:t>However, this is </a:t>
            </a:r>
            <a:r>
              <a:rPr lang="en-GB" sz="2400" b="1" dirty="0">
                <a:solidFill>
                  <a:srgbClr val="C00000"/>
                </a:solidFill>
              </a:rPr>
              <a:t>one of the hardest operations to be done by hand </a:t>
            </a:r>
            <a:r>
              <a:rPr lang="en-GB" sz="2400" dirty="0">
                <a:solidFill>
                  <a:srgbClr val="C00000"/>
                </a:solidFill>
              </a:rPr>
              <a:t>for higher order matrices!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987803F0-79F3-458B-9DCC-78002EEA5B3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19" y="1102742"/>
            <a:ext cx="1983711" cy="1927677"/>
          </a:xfrm>
          <a:prstGeom prst="rect">
            <a:avLst/>
          </a:prstGeom>
        </p:spPr>
      </p:pic>
      <p:pic>
        <p:nvPicPr>
          <p:cNvPr id="53" name="Imagem 52">
            <a:extLst>
              <a:ext uri="{FF2B5EF4-FFF2-40B4-BE49-F238E27FC236}">
                <a16:creationId xmlns:a16="http://schemas.microsoft.com/office/drawing/2014/main" id="{FB2FDE6D-0D5E-4D0C-A914-540EC77F2D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29" y="626077"/>
            <a:ext cx="437171" cy="85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4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6" grpId="0"/>
      <p:bldP spid="39" grpId="0"/>
      <p:bldP spid="43" grpId="0" animBg="1"/>
      <p:bldP spid="41" grpId="0" animBg="1"/>
      <p:bldP spid="44" grpId="0" animBg="1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LMS_API_VERSION" val="SCORM 1.2"/>
  <p:tag name="ISPRING_ULTRA_SCORM_COURSE_ID" val="1659377C-373D-46B5-8979-918BB94479B4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1 version 1"/>
  <p:tag name="ISPRING_UUID" val="{C5BBEAE0-85A9-4490-9373-5A8D967E568B}"/>
  <p:tag name="ISPRING_OUTPUT_FOLDER" val="[[&quot;*\uFFFD\uFFFD\uFFFD{BB4CDCA5-F38E-475C-8C53-186BBAA01A72}&quot;,&quot;C:\\Users\\filom\\Documents\\ENGIMATH\\LESSONS\\MATRICES\\LESSON 8&quot;]]"/>
  <p:tag name="ISPRING_SCORM_RATE_QUIZZES" val="1"/>
  <p:tag name="ISPRING_SCORM_PASSING_SCORE" val="80.000000"/>
  <p:tag name="ISPRING_RESOURCE_FOLDER" val="C:\Users\filom\Documents\ENGIMATH\LESSONS\MATRICES\LESSON 8\Lesson_08_Q3\"/>
  <p:tag name="ISPRING_PRESENTATION_PATH" val="C:\Users\filom\Documents\ENGIMATH\LESSONS\MATRICES\LESSON 8\Lesson_08_Q3.pptx"/>
  <p:tag name="ISPRING_ULTRA_SCORM_COURCE_TITLE" val="Lesson_08_Q3"/>
  <p:tag name="ISPRING_PRESENTATION_TITLE" val="Lesson_08_Q3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REEN_RECS_UPDATED" val="C:\Users\filom\Documents\ENGIMATH\LESSONS\MATRICES\LESSON 8\Lesson_08_Q3\"/>
  <p:tag name="ISPRING_PLAYERS_CUSTOMIZATION_2" val="UEsDBBQAAgAIABJEbE5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qZp6Trj5mLriAgAAZwoAABgAAABub25lL2NvbW1vbl9tZXNzYWdlcy5sbmetVl1v2jAUfa/U/2BF6tvWbm97gKAAbmU1JDQxpd2L5SYuWE1iFjt07NfvxoEOtqEArYQibOd+nXPudTq9n3mGlqLUUhVd5+vlFweJIlGpLGZdZ0KvP39zkDa8SHmmCtF1CuWgnnt+1sl4Mav4TMD/8zOEOrnQGpbarVd/1kimXWfcZ31vcMtoyLzxmPUnlIYB870+9h23z5OXztX69T3WgzCgUeizsRdgnwX4gTpu/TzObhzhe8etn612kyjCAWWxT4aYkZgFIQVno7GPKR467qOq0JwvBTIKLaV4RWYuADcjS4F0JlN7kCjYKCrRFmwYjjwSsAjHNCIDSsLAcWNVlqtP1i2vzFyVEE6jVGr+lInUxgSG7PmiFBpCcwMMIviZuYQ3Vc5lcdkWGmrEEaATx9MwgrpwYUSJOFpwrV9Vme7Utx2ozTEJBiFAOKBbzmntY+MYcpSgs7IUiWl3Bll6Fpk1I1MSDMMpo1YINRl5pQ0Ani8yYYTNVtal8MSi8iSeFTCTCb5sUIPolqZWgEY4jr0bzPrhA2gARBceYxHeOm54e4zFI46hIBy32QTePbnxLCKgzo10NtJMeK2EbIV4koBdzdxSqkrDTs0mCMhWry+PCxPjuwkohnj+ng5ovAL0djWTSwF5lKkoWwNBUw7wkAQ37G5CvrNrj/h4+B+a+QoVyiCeLnmRCCA24ZUWaAVnqUztWS0xG/9HJX8hbtYNebHu5WCIHy6OzWen/feojxsj8oVpC10Dtk7/lCzqdtqbwiGlnxY/HuDAi0j4McxomVdZM7Dezc9bZsdy1JrEO5E6nK0PzcQq5eApaYVy+njcurN2xhgl1McwLcHhrCkMXGYyl0akB/icjHCNaAzDphk+O5VMVZWlVliZfLEDCC6mKhf/3obPpcrtbsb1BthmAPbek0VTXNQEHR9xK75p42B+tqRxOkuUQCUf8nnBm9bJVQ5bf8V9W2n7Sdi52vpC/A1QSwMEFAACAAgAqZp6Tray98ilAAAAggEAACkAAABub25lL3BsYXliYWNrX2FuZF9uYXZpZ2F0aW9uX3NldHRpbmdzLnhtbHWQwQqDMBBE736Ff1DoOQR6Lm2F+gMrjhKIiWRXwb9vImpLmx533swuO4ohYlzPuihLRZP4p1AQLWGCOr3nRJlmXJwZSIx3URbw5suRlLDej1UAw8mKdEeWo/9H349XlpZjEe/2DMkHajNAn3OBlaSQo9n0q1YvI3QXEA98ickHR43FFUvjKbT3w7B9/BenbPxsGnDzLTSn9h4zgjp9qEWsbO/9BVBLAwQUAAIACACpmnpOH1SKajADAADHDgAAIgAAAG5vbmUvZmxhc2hfcHVibGlzaGluZ19zZXR0aW5ncy54bWzll91P2zAQwN/7V1iZeFwD2iZNKC1i/ZCqjYJIYfCE3NhtTjh25o925a/fOW5L2coWviS2PVRN7Lvfne/O5zg5+F4IMuPagJKtaK+5GxEuM8VATlvR2aj/9mNEjKWSUaEkb0VSReSg3UhKNxZg8pRbi6KGIEaa/dK2otzacj+O5/N5E0yp/awSziLfNDNVxKXmhkvLdVwKusA/uyi5iZaEGgD8FUou1dqNBiFJIB0p5gQnwFrREJ3tC2ryKA4SY5pdT7VyknWUUJro6bgVven0unvddyuZQOlCwaUPh2njoB+2+5Qx8A5QkcINJzmHaY6eYrDmwGzun2IvncS/MipyWDP1jI7CxUu7hOOEcjrjS2M4Qq2lWY761rQnVBiexJtDKzHwIaSZhRl6dqse/J04IVJXlkrbttUOET8NrijxPZhkojaMLd/JWAmMbeUUlkkx5mxICx6inV6D7KPQXkQmtACxaEXHJZckpRKTC5YKyNa6xo2NBVsltb+UPtRABTmTgNXHyVEa3VoPi8pyqg3f9Go1Y3xks/ZX5QQjC+WIgGtOrCIYXVfgU87JZgrIRKuiGsUSscQIQIsz4HPODqpQLYH3GbpEE4VDTSzFUnAbLHxzcEPGfKI0cjmdYeHiOJjAbz4IXFJjbqF05eNO+mXQ7V0Nht3exY5fIGUzKrMHwrGceFHaF+HTBZHKrvQwHBl1hldJYcCquTpraz4+DeuKxjw/Uzbu8A0UTtDnxK8DsoF+wZS/jJWHJP6PHtQ2m9NZtdH95q3QuMUBUxKYOJFhSwK57IA1gBmVREmxIDTDpmx825iBcgZHQoMIaPN4D4M+lmn1NoUZNkmlGde/R7KFxEaZ9ZUufDIZ8edfK+p2RhizUe/0sDManA9Gl1ej3sUonEZr9Xhr90xi39S393h/aLzGFn9y2juvE/khBqFWhnppLdxxHanjz3WkTsOZdLJxHtVyAXvMNOwZ7DICCsAieEUV85SvglBtz1wxf82G+QdW//o+CWuvP+0dDT4df+n+77vgqXEIb6s7U3znXpPEWy9AfqYACQVeq/yhuL41tT+8303i7VONBtLuXj7bjR9QSwMEFAACAAgAqZp6TkKBxMUYAQAA1AIAABwAAABub25lL2ZsYXNoX3NraW5fc2V0dGluZ3MueG1sjZLRToMwFIbvfQqC95BNjZp0TdzQG6Mu2V7gAAfSrPSQtpDw9naFjakQx1X5///rac8pMwehgha1EaRW4SLkN0HAMpKkd2itUKU5KictEPkqTBtrSUUZKYvKRop0BTLkt2/+Y7FP/keRq3ktU0CGY5mH5dM6uQoZatyvH5PN8xxQQ4lRCtmh1NSo3OU3r8kiubvID8vLhjDzszvQWNpZ0JZb3SCLx//eN9DiixIVWNdnZ1g0Q3LK6RlJVG81Gtcub/ICpHHEH308wlZCd97MnIAJZw7Ziwr5cgrxTo8paEXp1X1XIy80uiK/xD6JClKJ79ilBDr/PEeGu8/aPe3u2FT4QTlyc+zll5sniy9UP5txEm7tXjP/BlBLAwQUAAIACACpmnpO15twlisDAABvDgAAIQAAAG5vbmUvaHRtbF9wdWJsaXNoaW5nX3NldHRpbmdzLnhtbN1XTU8bMRC951dYW3FstqiXCiVBNB9qVEgQGyickLN2siO89tYfScOv73idhEADXSgRqIco2fHMm/Gb8XO2cfgrF2TGtQElm9F+/VNEuEwVAzltRuej3scvETGWSkaFkrwZSRWRw1atUbixAJMl3Fp0NQRhpDkobDPKrC0O4ng+n9fBFNqvKuEs4pt6qvK40NxwabmOC0EX+GUXBTfREqECAH5yJZdhrVqNkEZAOlHMCU6ANaMBFvvN5iKKg8OYpjdTrZxkbSWUJno6bkYf2t3OfufzyieAdCDn0rNhWmj0ZntAGQOfn4oEbjnJOEwzLBS5mgOzmf8Ve+9G/CdGiRy2TD1GW+HepV2C44JyOuXLZGih1tI0w3hrWhMqDG/Em6aVG3gGaWphhpXdhYd6J06IxBWF0rZltUOIB8YVSvwITGOiNpItn8lYCaS2LAqnJB9zNqA5zsRpT0ZkQnMQi2Y0LLgkCZXYUbBUQLqOMG5sLNiyk72l95EGKsi5BBw5Tk6S6C5n2EqaUW34Zi2rFeP5TFs/lBOMLJQjAm44sYogpy7HXxknm8STiVZ5aRXUWGIEYMYZ8DlnhyVBS8DHEl1hitxhJM5fIbgNGX46uCVjPlEacTmd4bSiHUzArz8LuKDG3IHSVY17yXG/073uDzrdyz2/QcpmVKbPBMch4nlhd4JPF0Qqu4pDOlLqDC+bwoCVa1X2Vn95G9ZzjH1+pW7cwzeQO0FfE35NyAb0Dlu+myzPafxfK6icNqOz8qD7w1tC4xEHbEnAxIUU1QrkUvcqAKZUEiXFgtAUpdh42ZiBcgYtQSACtHl5hSEex7R8msIMRVJpxvXTkGwhUSjTntK5byYj/tJrRp32CDkbdc+O2qP+RX90dT3qXo7CHbQOj7eqZyP2Ur5d2f1V8VDYx2+n7Kdn3YsqhA9w75Ua000qwQ2reA2/V/E6C1fR6cY1VKkElJZpOCooLgJywN6/o0HZ+hcAnpyUMFuvPCjv4Hj897ve2muzTRZIwnPwQbvWh8oEJN2T/tfhcWenTEA1Kt52FP6VifC0eiWK7722NOKt7zc1tN9/SWzVfgNQSwMEFAACAAgAqZp6To5z9vpqAAAA5QAAABoAAABub25lL2h0bWxfc2tpbl9zZXR0aW5ncy5qc6vmUgACpRwlBSuFajAbzE8qLSnJz9NLzs8rSc0r0cvLL8pNBKtRUnYDAyUdnIrzy1KLCChNS0xORTHU1MjCyQWnSoSJJk7mLs6WyOoKEtNT9ZISk7PTi/JL81IgypxdXQxdjJXAqmq5agFQSwMEFAACAAgAsJp6Trx9NfdKAAAASQAAABcAAABub25lL2xvY2FsX3NldHRpbmdzLnhtbLOxr8jNUShLLSrOzM+zVTLUM1BSSM1Lzk/JzEu3VQoNcdO1UFIoLknMS0nMyc9LtVXKy1dSsLfjssnJT07MCU4tKQEqLNa34wIA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LYsdOkEkmJSgFAAD2EwAAHQAAAHVuaXZlcnNhbC9jb21tb25fbWVzc2FnZXMubG5nrVj/bts2EP6/QN+BEFBgA7q0HdBgGBIXtMTEQmTJFemk2TAIjMTYRCTR1Q8n3l97mj3YnmRHSnbttoGkpEAcmJLvuyP5fXdHnnx4yFK0FkUpVX5qvTt6ayGRxyqR+eLUmrOzX36zUFnxPOGpysWplSsLfRi9fHGS8nxR84WA7y9fIHSSibKEYTnSoy9jJJNTazaOxti+iFgQ4dksGs8ZC/zIw2PiWaMxj+9O3rQ/f8TaDqYz7F9HXnAeRGP33BrZKlvxfIM8tVA//Xp8/PDu/fHPg2DoFHveIRAySO/f9gDyWRh4EaARL/LJJ2aN9P9hdsGcea5PrFH7ZZj1LCSX1kj/77SbhyHxWUQ91yGRSyM/YGYtPMKIY42uVY2WfC1QpdBaintULQWwoJKFQGUqE/MiVvAgr0WXMyeYYtePQkJZ6NrMDXxrRFVRbF4bWF5XS1WAuxIlsuQ3qUiMT+Cbeb8qRAmueQV8RPBXLSX8UmVc5kfdrq98L8COIdmUUIrPYXHZblKAdAB/L6slvEuEeg0u7vNU8QTdFgIAA4r4apXKuPmlpKtCRzhL+aYzihBfuf45kD3waER8Z/vEGpE8QU7B9WQHooSYkhAACl6K4gm2keG6MUc4TYchTNzziQcfpkOYyMUyhU81NI4ZASbMRN5lBUwlIXCc0qsgdPSigSvE0YqX5b0qkgOW7u9nF7Dr2wEIwWZ74ExjbIGBHxJyX1GIuOoGgyix4XerK5gqEDBiJhloSWV1WYFsslUqKmGilXoqPDaUuhG3CvSVCr5uuA/ejdg6ae7huW9PojHbpVCP13m87GkH4vyuPvbVUANN9jnfGVOLFo2DT5BdIBkGQyyCC8iBF0MsrgmFRSa0y8bHl+45NrsEeW+blLZJL+Y6x6QbxOMY7DSb1lLVJTzRSwKpyexIeTTMDSUf58BiF3uP5NYGFehgRgu5FhBHkYii0xGke5s4WlQf5+4f0Rl2PeJ8h3p8g3JVIZ6seR4LIFvM9Z5u4F0iE/NO0974/1zLvxGv2lT/qq0SvkM+vRoaz0FheUQRvKpEtqq6XOsFa8N/ShRa4o+G0GfqT/NPbeLj0A1+zM6UMqvTpgI9e392kQ3do84gnrlS/XfrR0dCm1JDoGHRxRF6jLS/1US7HbuBroiJ6G/n+mdgM2vqFhQ2N79V/a39oAXwFXoqBp3AGpvIKbQ6GVSh/raXMOuD8C91wehvf0XG1GVQda7ETSmrTs9Gz73rq5Hz0wvrXs96UGyYyzwI2QfARdsPliiVGcSf9MCcT8l2BZoScTCTK1WniZF/Ku9MmYC1rTPxbTd8W6jMPE15uaV/U6Y+PCeKZnJh43Q2oJ/aKbj3/uwJ+Om7RAkOoY2xsW/r3sfWak97GoF89FJ4jG5bJ9BRxqt4CeX4VtV50hOoOYI55AwDWDtnKnjR3YW1AF+F0TxF7dPfB4Hojg6SKNmB/emrSpR/DQbR09hh0ObgJx6qTiCGx4cBmEEfq/bgu7XreQ5mLnD5hxwweVPiMpXBo6NuvyCVdusxY9ieTEFN1IhH1QW0kEMQtuSxg3kIB7RWhzYAQTvAZJUKRB64Vs8Q1CkOLyDPmiOXNZry4g6SNFMqHRSb2UAtjmrYnL7caNRVKvNBkT+vROoJM3cWYccx1zuwknB6v2s6ggSOj3F7z5OqRW8we4J9qAFf4YlEVkMBQ0J21zf6isJcB3iK63u2//75t8velN1thoUk1oy/pLD1t1V4NyrNDd3Jm70Lu/8BUEsDBBQAAgAIAEtix05msqLVpQAAAIMBAAAuAAAAdW5pdmVyc2FsL3BsYXliYWNrX2FuZF9uYXZpZ2F0aW9uX3NldHRpbmdzLnhtbHWQwQqDMBBE736FfyD0HAI9l7ZC/YEVRwnERLKr4N83kWpLmx533swuO4ohYtzAuihLRbP4h1AQLWGGqt5zokwLzs6MJMa7KAtY92Q5GnMoRaz3Ux3AcLKh3f+j79drS+ux6FifIflAY0boUy6wkRRytJhh05p1gu4D4oEvMfngqLW4YG09he52GF7V/MUpGz+bR1x9B82pvvuCoKoPtYiV7cU/AVBLAwQUAAIACABLYsdO0L0vtE4EAACHFQAAJwAAAHVuaXZlcnNhbC9mbGFzaF9wdWJsaXNoaW5nX3NldHRpbmdzLnhtbOVY3W7bNhS+91MQGnpZK2mTJTVkB5ktI0YdO7OUrsEwBLREW1woUhUpp+7VnmYPtifZoWgrduK0dBYD6XoRJDo85zuH3/khQ+/kc8rQjOSSCt509ut7DiI8EjHl06ZzGXZfHztIKsxjzAQnTYcLB520al5WjBmVSUCUAlWJAIbLRqaaTqJU1nDd29vbOpVZrlcFKxTgy3okUjfLiSRckdzNGJ7DLzXPiHQWCBYA8JMKvjBr1WoIeQbpXMQFI4jGEDmnelOYdRmWieMatTGObqa5KHjcFkzkKJ+Om85Pbb+z33m71DFQHZoSrjmRLRBqsWrgOKY6CswC+oWghNBpAuEeHTjolsYqaTpvDjQKaLsPUUpss3WsUdoCOOBqAZ8ShWOssPk0/hT5rORSYETxnOOURiGsIL3/ptMJr4N+r+NfD4ahH1yfhed9E8MWRqH/MdzCKOyFfX8bfVv4s6sLf9TvDd5fh8NhP+xd3FkBo2uEeO46Yx4wK4o8IhVhnkqKdMwxZVCj92iUREGVM5xPSSi6FJI4wUwSB/2ZkemvBWZUzaEZ9qAZbgjJTmVGIjXSaWs6Ki+IcwdnACEwyGVVEofvqpI4Ol7bumu8321rY5QeVgpHCRQPyMrQPHdVtFSjuo1wpOgMCpPc2+SkYCwoskzkqqWDLn2vCqsYHoHxJoKvMae/0ViwuOKLpGMSD3BKVjouuKG8C5r7DppAjhkwOcwIRwHm0OVUAbtRBSCLsVRUld3dXWif5hQzBHgwhgg6Dx6wHSU4l2tJrRKreytq/T4Qisg/DNtG9KhqwCh40aVlpf+bKFiM5qJAjN6AnUBQeUUKfyUErfY3muQiLaUwgRSSpZsZJbckPrFxdAUu0gIsYdxljCjj4VNBv6AxmYgccAmewXAEOZUGv74VcIalvAPFyxhfma7tDTr+x1d6gzieYR5tCQ7lStJM7QQfzxEXamkHdES4kKRMSkzjcs1mb/Wnp6HqGMjzM2VjDV/StGD4OeErQlagd5jy3XjZJvHfjMDabYJnZaPr5i2hocUppMRgwkIE047yxYS1AIwwR4KzOcIRHFhSj40ZFYUEiRkQBlo+PUJjD2Vafk1hMoPHPCa5FeTe/pu3B4c/Hx2/a9Tdf/76+/VXjRZH+QXD2p05y9uP3hXsrO7dGL5h9JV7wwPbrshTXajxA6eb70IW5r1B6I9O22HvQy+82gBQsvfwzPJcfZ5uPl7LS8ZLPV0D/3TUPkMjP7jsh0HDpqIGAppXRQnU5ERfv21sLkb+BytsINxGb3gZQo34Vj3lB1aeh1Z+39tojcwt4mLlBmEVApwKUzPl4FxgNKVQm99Fj1u125PGw/fR4v/5Bm1mxI5anOA8SnZWRz/GEN5lgv7HtL/sfy2fjfh15gL/vPfLsN/5AWbLC2XQfFXPS2vvSZ678eVOr6SU0xRo1Rfu6rmvdXiw57mbl2o1QFt/PG3V/gVQSwMEFAACAAgAS2LHTlNeBo9zAwAAoQwAACEAAAB1bml2ZXJzYWwvZmxhc2hfc2tpbl9zZXR0aW5ncy54bWyVV11PIjEUffdXEPZdVnQXTUYSBEzMsmpW1/cOc4HGTjtpO7j8+72dtjMtzAhKTOi957T34/RWE/VOeW8LUlHBb/vD/vis10uWpZTA9SvkBSMaeilR8JDd9u//Lhb9gYUIJuQLaE35WhmLt/UoAtNSa8HPl4Jr3OecC5kT1h9/u69+kkGFPMYSGNapnBVZQnPMj+H13ewkijvj6m40m950EZYiLwjfLcRanKdk+b6WouSZCe3SfLpom10BklH+fjQiRpV+0JBHMc0v5sP58DRKIUEpMCHdzCbDyc+jLEZSYHX2o6vrq8mJnOaozxuzR9tSRXVFGw1Hl6OrLlpB1hAXeTqfXcwuu/Ecd4+78mlclqDhnz6aOYp/B/JLm4uiLL6ikUKKtSnoHmdkPkc5TJAMrx8SZjfmc5RgEjIHHRWkYjTDNgiZWSl+N58ucFct3ddwSCTmbkvBnk0T9qaHUUjKYKxlCcnAr6xPbcTHU6nxMnl/aGkwz5jgMykVjFeEKQdrjA3wD3xQngV7OUODeBOszGFq4w2Asb3BT6d31VwJT65tQYQSts7Y7BkYG+QjlvUAGRgb5Ivp1hNnuwP4vsdyvB7uiGtmUH0XfVR+dAMnuPQF8yvvNUctzDVXwdnO4DG5yGBc6eqV5mD6lgwqm41pcBBUwsmWronGh+m3waW7Fw2FSgZ7dqe0dl0lmmoGbXJbilIqjAXdb3HuLR5LsQ+HmugFrLRHx8amKea1CLVQrc+O1tofUtfNrnsaH5Pbfk7kO8hXIZjq9xwPLyDW3D7LhwwzrvExBfnAV+JEDhcawv2rOLvAwl7CU+FEa7Lc5BhSVwZ1SW1n2xuYuGPbOsvLPAU5R0FQ8IKMbRa3oesNw1/9RuEDspjQ4bRMvcHtOKG13gODUwAQudz422AX1pOXTFMGW/BDJTBUCXdllii8O235GnXFmgwsJwnSzaBGKNH4jBwthDeMS8TTLHScoHlNUlVlFk0UP96DWKKJ7+ekUWs4Iqu1k1K0M/rbSojNiupJSi1eNJHabdqsXfJkCxNO82oEocMc52NscVkSE6JwhamcnnFgb2Iw71a9WX1Ei6eLYgbteNhGqTz7U/YVL+h4JQHCEVsZz4I34BfsUkFk9lhDokehxW3ZmCO+m9XEVqaYT/i3ZzIIrLZBdSvwO/5rMv4PUEsDBBQAAgAIAEtix07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Etix06Q9/7LtwEAAH0GAAAfAAAAdW5pdmVyc2FsL2h0bWxfc2tpbl9zZXR0aW5ncy5qc42UwU/CMBTG7/wVZF4N0YFOvAHDhISDidyMh248xkLX17QFRcP/7joEu+5NWS/rl1++1/e2fl+dbvkEadB97H5V79X+ub6vNLCaUVu4ruu8RS+sHmieL2GRF8BzAYGH7CyyYlzDWT/8IpRzICrXZP9iQGrHL0AClmd/R1QEqAltR2jvhPZBFfk8gR2nqWNDzpiTrTEoeikKA8L0BKqCVUxw9VQ9boMejDtQ/6ArlkLN9C58GMet5K/jYBzFk6HLpVhIJvZzzLCXsHSTKdyK5U/9vl0uvd5LUOUH37SV5bk2MwOFX3h6Ow2nYTspFWgNP3WH8Sgc3ZMwZwlwt6Fo8DAY/YHWjJsD9ehdrnNzoqMw6kcDl5Ysg8aUJtP4Nu7XMVF6NabZKH7kDHyYtmYkZ3tQl1ih3MoLPqBUmNmJNNHILhLlyJa5yI5cPLSL5OxhrW3bv1ElRi9BtTz/FTd2uUxjGLVrht41WxO3tmjLlguSwZCXW3tV51QucEqk6iIFknnmhejpOMbPGrt/LRtnagNqgcjL+LSfBXQZJ6BmYoVWYMawdF2UWtnQmxsV5NnTi7v0z9k5fANQSwMEFAACAAgAS2LHTpQTsyJpAAAAbgAAABwAAAB1bml2ZXJzYWwvbG9jYWxfc2V0dGluZ3MueG1sDcwxDoMwDEDRnVNY3int1oHAxlaW0gNYxEWRHBuRgOD2ZPvD02/7MwocvKVg6vD1eCKwzuaDLg5/01C/EVIm9SSm7FANoe+qVmwm+XLOBSZYhS7eJo4lMo8Uixx2EajhU17/wB6brroBUEsDBBQAAgAIAEtix06D5MijhQoAAMAZAAAXAAAAdW5pdmVyc2FsL3VuaXZlcnNhbC5wbmftV3lUU1cevlaU6GCJntpOJCVaxrGjdUmfBlkjShusrda2miIBtJGkKkEoYhISEgpULYaktEUJEGLrdLSNEoGySVgKNVEJSdWyxIQEJhpElhACLyxZ5qHTnjk9PTNn5t/hj/t759773eV89/st79O3d5OWLF6xGACwZGdU5DsAzM8B4Jl7qIXIyO4KdTPymZf6Dmk7KNNgB5COFz3irQgAykV/cB5agPQXJUdFpwKw7MRsm2ek4VgAYPbtjIx4jxU33FN+dt1gRmafM+/be5eY0vDPNLGLs3cx/+IzMLSht0US8oLwi4MtqynLqH7UrKC++vD4Qh/p5rtRqZUqq71ZFFZfhDlCut+qWHEV3hg+D4DP/oRC7NdeqwDY9uVKLwDOLEMuC/ZmoQFY+Qb6GQAiF20HIPPlCBQA6NW/BaevRfGn2uJXUAV45R+pgqkL9iuXspGlmSLSf1z7Xx00B54Dz4HnwHPgOfAceA48B54Dz4HnwHPg/2ew6Q30r7+eLPtEVzx/Q40qbPnsnHMK/W/2mziBdsMOvnM8mz+t3cO3Z/M94118z3Gpe8zqntqhrl1vJuTpCUkBAMQSnQPypiAC1k42uc4/tF0MKrVyPWTTUKvVbeZzp2+Q+ZMKpjRQqG1yXJR7HOHRsefZSZZG7MxEgZu9FtU0Lfe4X+JdUDKwNctBZulSvIwaaZ92PuhvmlGcxwVuf+fL+BCqp3QJfCkrORS6dn0eLkXJWAAuJJRgKC/6FTnUKBHdNUzkVhnOsa0CF1f5bsTk6gKX2HsdAPGEjSQFjwfLmzyKGlzl/VN1NA1rLYpMns73BpnPb3yhgVeaoXt01M9SFBSAy7HyviipPJ5kPgmAIgnLvCLcqZ5RYlpEIfS/Zo8+DryF0fMetDMMz4JMBzqnS7TSWZv6ejCqKS/wFvt3xuWhfgQ6RbW0Zj7oDfPqmwhAEUdK8p9t6Qgmq/N/MT6ged8vc6tQTZ8EVRzozw0aUwfLFYrnQO/arNHppTk4pgad4w25m82sYz22ZqJfBGn/IAVP8o/t7zBt8QK1t0Oyk/3CzSZZQm4ASqvtEH0LbVjScmSiCqrWsw8Lr3SKIfep9o2N0639qz2HnQM5HRWk1MNVmjuG6+sd1cwH+WmakexhACgPYyMmG3AZLvZZ/nQlResMKsO5x7tM2CERZs3zStu9wmGCstxCoakptFBbY2wSF2maWmG5wcmdiEMT3brjjXWJJb3d8fBtASOcWpVHptXzHSa9QU4VT1VxZpKHaqameDFmO1vHorTzTUXD12toBrqeeIPgT5c91GgwWcl488flLjvKbDLvNkoxfsze2kSuy+hXgY2+mnrMkg13ptc0hltuBgwKvEdl/NHlCEtWVEvKlcqJxLfbqVUNKdgtIoxqWJHgBwUsI9My1dROV8pjlOiIX6G1MMZkWi9jKF7VD+JMHriiLr7fjUn93lfl9of1RTMnKTyru6h60FhsY91Pn+hOD6Gzbj36oNq3wgYOrIdooebKLaWfRPd8RYLbTEW2bYbwi9caEnnhxDLLzYY0pYPA8EAhEABkNgmdFL+aIHTsbzMUs18JEkqVP3gIUcou5av65sK2RFEN7cf2NBVjxaBarCqBaJaT/YJtWGW6Xt5ErVbdFr3PMBfo4j0wK2OkC8OhCuE++PBPhk4KnZtBCaeV1YRxFD1GRSOJpl9qVYgQddSLiaGtbu9jxJpE3JeOc8XVbSP9pa6P9CJZ0EfHJFOCeydNAu8R3cuzYqn0tsyIV20qyVjGXdgGFyYrjT4FKSGX6tSFR3g4O5w4nx5if7O39qperu3tlgZxVUPZQzeP+snVCvdUSpolrb4JuU8huzMp8dhMhaZD1xfj6IGgJKtCeMjkS+/3iagtnmqFpEveRxjjf8c0fGUWUiSfEyvieSEOdRsZR56VnpuYb3vz9mScqiSsYQlILiBnJXMuEEt6On0K9qE1kFB2uZvH4J9KxhYL+VqdsdoW6dpkTsC27qZnwR9aHI7LHYQ4MdtlHnoEJ0jMFXW+5AjWcZxQd7J5k1XmujJSD1X2aK41hdEtAl9XSI5+QqPO5wyqvTuu6krv4kYkj8MqDtA1YfaxDlUHoqzKoqVZdGryrDvGBV0uPbTFkPsxibawDXXWZmVsa1+jd+CvVWUU3BeIG2wTdWruInMoT7JmQ9yU/0g7PMP+8Sk95b7Va468Hql1BZ8TtxErfFUCs/5qjKpeP5OUNgVBASdYql0kLTonsFNH3AZDuEy9d/fROjzizeo6elzjdG1RgCzNX9IhvhMz/wknowXM53s0awuVcPUabNKCPjf5nKXccuaTck3JMMPP4/96plDb/+nZdXEbgi0BC/pg+1JyalNZ1qgxHAuNSK/GrDljSfORteEkKS5zCr7B/CJJO/r5Hb9BrGRVSWVG75UNuNm3KOFYHsoQpSCxJx/jGbgStz19MBoJxjJB9kSHTXXRLoQI0NtK/F2ByLUr0LEXfzEB+y7jvCTetFBz1KJrL+/BYMgKygm10+1fdV+5DpLzF/bBamMotXZxC+L09Xl1zmvBpT0mJp1upLfWayylq1BMCHfQjjl3Ucx80ODZNBujUrW8uuEnr5G6WY87w3hOKDLbXWNUAMpeFb61X4UTac5cxrzXKhDSabhXZNGv3Qgt4xJoSnWgp1jfLT3C7VdbrXtnvVvmCtlzV23ycE7iNC5Ca2I4/lqwkk9Ca/Sbh6RerISnDvNmawPu73h91yumkBschIaj1b4lhzg6J5dHaUdis0h9UprnPT7JdZOuH/BHoox8YV/hMN54LXjXieP7f6iQ7ntPvebn0+zEOqK7GE6Bsj44xvXVt5mC7DOcn2f1cNQzsoNXz0ecRcH1o+mHh60qcnayQRtjVcg1k5817aiNdRcgpNPVXNqhbiKwCEKSwqOqfUufUHBMOT85zvp4LCb+yRtdrMxrudpR8TS2CMVNpwMFlZEO4QRcuficy5CbO8URmFnHnULdXnUivbRjxeDIRs6vfNTAVph1op4/Mtw6bLXlTZD1xY4bzul1EVv9SfbEB6MjUB0d1XIjUSrBKCUE/6jUavl6nPA7982jEg7kHyXzeCkNeiPCiVb9+DSjCot4iXF5DpKNOJ/33nGcf1ntYaJ5tyozPPm2yXTLp6dIFp+NmAa8OTqT0SAXfMh9QJQgwi4rfKLujMg9soR5oGysbOXmGhKaZwjagTaK9w6Zv3fBuq8OccMf8ziPJ42zHNxAjP2mIfeHQ1Whv5soZ808UJu7UsHz6lNJoLsRkyNdQ2W030m7rpBFsfgaY0ZqG5LoWL4RLBfqn5k9lwnrNN2w2+FL/m0OP23b/TXZqcJXs8c3fBOT5A2aB8u2CvEe5pPTxpBiqVn661ahy3PIjSWjPVASUnqsNyk5L/3cr4uflz6+p0rcRRvqh0oXt2wc8FYXnwdg3DlJb4r2n61fxI/QAybEn6WXspAi40V2F8u+DGSWzVZRbf9aCjm+2fzj+VD5uPbdiK2Uib8FWFccj3sG/ATrTZ470d8GardCrD8vvCQyouPHFPeJe7yRahDw/f/HCjJqenyAD7TWDznbD57FIevAztd2R5ZtP5j1D1BLAwQUAAIACABLYsdO5WXGsUsAAABqAAAAGwAAAHVuaXZlcnNhbC91bml2ZXJzYWwucG5nLnhtbLOxr8jNUShLLSrOzM+zVTLUM1Cyt+PlsikoSi3LTC1XqACKAQUhQEmhEsg1QnDLM1NKMmyVLMzNEGIZqZnpGSW2Smam5nBBfaCRAFBLAQIAABQAAgAIABJEbE5rXzME1QIAAPcHAAAPAAAAAAAAAAEAAAAAAAAAAABub25lL3BsYXllci54bWxQSwECAAAUAAIACACpmnpOuPmYuuICAABnCgAAGAAAAAAAAAABAAAAAAACAwAAbm9uZS9jb21tb25fbWVzc2FnZXMubG5nUEsBAgAAFAACAAgAqZp6Tray98ilAAAAggEAACkAAAAAAAAAAQAAAAAAGgYAAG5vbmUvcGxheWJhY2tfYW5kX25hdmlnYXRpb25fc2V0dGluZ3MueG1sUEsBAgAAFAACAAgAqZp6Th9UimowAwAAxw4AACIAAAAAAAAAAQAAAAAABgcAAG5vbmUvZmxhc2hfcHVibGlzaGluZ19zZXR0aW5ncy54bWxQSwECAAAUAAIACACpmnpOQoHExRgBAADUAgAAHAAAAAAAAAABAAAAAAB2CgAAbm9uZS9mbGFzaF9za2luX3NldHRpbmdzLnhtbFBLAQIAABQAAgAIAKmaek7Xm3CWKwMAAG8OAAAhAAAAAAAAAAEAAAAAAMgLAABub25lL2h0bWxfcHVibGlzaGluZ19zZXR0aW5ncy54bWxQSwECAAAUAAIACACpmnpOjnP2+moAAADlAAAAGgAAAAAAAAABAAAAAAAyDwAAbm9uZS9odG1sX3NraW5fc2V0dGluZ3MuanNQSwECAAAUAAIACACwmnpOvH0190oAAABJAAAAFwAAAAAAAAABAAAAAADUDwAAbm9uZS9sb2NhbF9zZXR0aW5ncy54bWxQSwECAAAUAAIACAARRGxONmFYAkcDAADhCQAAFAAAAAAAAAABAAAAAABTEAAAdW5pdmVyc2FsL3BsYXllci54bWxQSwECAAAUAAIACABLYsdOkEkmJSgFAAD2EwAAHQAAAAAAAAABAAAAAADMEwAAdW5pdmVyc2FsL2NvbW1vbl9tZXNzYWdlcy5sbmdQSwECAAAUAAIACABLYsdOZrKi1aUAAACDAQAALgAAAAAAAAABAAAAAAAvGQAAdW5pdmVyc2FsL3BsYXliYWNrX2FuZF9uYXZpZ2F0aW9uX3NldHRpbmdzLnhtbFBLAQIAABQAAgAIAEtix07QvS+0TgQAAIcVAAAnAAAAAAAAAAEAAAAAACAaAAB1bml2ZXJzYWwvZmxhc2hfcHVibGlzaGluZ19zZXR0aW5ncy54bWxQSwECAAAUAAIACABLYsdOU14Gj3MDAAChDAAAIQAAAAAAAAABAAAAAACzHgAAdW5pdmVyc2FsL2ZsYXNoX3NraW5fc2V0dGluZ3MueG1sUEsBAgAAFAACAAgAS2LHTuZFxhFIBAAAERUAACYAAAAAAAAAAQAAAAAAZSIAAHVuaXZlcnNhbC9odG1sX3B1Ymxpc2hpbmdfc2V0dGluZ3MueG1sUEsBAgAAFAACAAgAS2LHTpD3/su3AQAAfQYAAB8AAAAAAAAAAQAAAAAA8SYAAHVuaXZlcnNhbC9odG1sX3NraW5fc2V0dGluZ3MuanNQSwECAAAUAAIACABLYsdOlBOzImkAAABuAAAAHAAAAAAAAAABAAAAAADlKAAAdW5pdmVyc2FsL2xvY2FsX3NldHRpbmdzLnhtbFBLAQIAABQAAgAIAEtix06D5MijhQoAAMAZAAAXAAAAAAAAAAAAAAAAAIgpAAB1bml2ZXJzYWwvdW5pdmVyc2FsLnBuZ1BLAQIAABQAAgAIAEtix07lZcaxSwAAAGoAAAAbAAAAAAAAAAEAAAAAAEI0AAB1bml2ZXJzYWwvdW5pdmVyc2FsLnBuZy54bWxQSwUGAAAAABIAEgBWBQAAxjQ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paIQSolarE2WBHmXG28eOQ&quot;,&quot;gi&quot;:&quot;YkyE84Em1W6ka3XK-xmuvw&quot;,&quot;ti&quot;:&quot;characters&quot;,&quot;vs&quot;:{&quot;f&quot;:[832,680,642],&quot;i&quot;:{&quot;d&quot;:&quot;paIQSolarE2WBHmXG28eOQ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WsUfisksXEeuyJbtiSSing&quot;,&quot;gi&quot;:&quot;YkyE84Em1W6ka3XK-xmuvw&quot;,&quot;ti&quot;:&quot;characters&quot;,&quot;vs&quot;:{&quot;f&quot;:[822,832],&quot;i&quot;:{&quot;d&quot;:&quot;WsUfisksXEeuyJbtiSSing&quot;,&quot;p&quot;:true}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s6wLEJpYg2tlL-5hsny7Og&quot;,&quot;gi&quot;:&quot;YkyE84Em1W6ka3XK-xmuvw&quot;,&quot;ti&quot;:&quot;characters&quot;,&quot;vs&quot;:{&quot;f&quot;:[822,832],&quot;i&quot;:{&quot;d&quot;:&quot;s6wLEJpYg2tlL-5hsny7Og&quot;,&quot;p&quot;:true}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_0HHwDa1N6F7TxJOPh3gQ&quot;,&quot;gi&quot;:&quot;YkyE84Em1W6ka3XK-xmuvw&quot;,&quot;ti&quot;:&quot;characters&quot;,&quot;vs&quot;:{&quot;f&quot;:[822,832,501],&quot;i&quot;:{&quot;d&quot;:&quot;f_0HHwDa1N6F7TxJOPh3gQ&quot;,&quot;p&quot;:true}}}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14463</TotalTime>
  <Words>1676</Words>
  <Application>Microsoft Office PowerPoint</Application>
  <PresentationFormat>Widescreen</PresentationFormat>
  <Paragraphs>242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Freestyle Script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Lesson_08_Q3</dc:title>
  <dc:creator>Filomena Soares</dc:creator>
  <cp:lastModifiedBy>Elena Safiulina</cp:lastModifiedBy>
  <cp:revision>335</cp:revision>
  <dcterms:created xsi:type="dcterms:W3CDTF">2019-03-25T06:42:45Z</dcterms:created>
  <dcterms:modified xsi:type="dcterms:W3CDTF">2025-05-03T21:43:10Z</dcterms:modified>
</cp:coreProperties>
</file>