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87" r:id="rId5"/>
    <p:sldId id="278" r:id="rId6"/>
    <p:sldId id="286" r:id="rId7"/>
    <p:sldId id="284" r:id="rId8"/>
    <p:sldId id="279" r:id="rId9"/>
    <p:sldId id="288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35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79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2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2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689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4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958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5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0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780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.jpg"/><Relationship Id="rId21" Type="http://schemas.openxmlformats.org/officeDocument/2006/relationships/image" Target="../media/image29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slide" Target="slide5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0.png"/><Relationship Id="rId19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image" Target="../media/image170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0.png"/><Relationship Id="rId18" Type="http://schemas.openxmlformats.org/officeDocument/2006/relationships/image" Target="../media/image40.png"/><Relationship Id="rId3" Type="http://schemas.openxmlformats.org/officeDocument/2006/relationships/image" Target="../media/image1.jpg"/><Relationship Id="rId21" Type="http://schemas.openxmlformats.org/officeDocument/2006/relationships/image" Target="../media/image43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5.png"/><Relationship Id="rId24" Type="http://schemas.openxmlformats.org/officeDocument/2006/relationships/image" Target="../media/image46.png"/><Relationship Id="rId5" Type="http://schemas.openxmlformats.org/officeDocument/2006/relationships/slide" Target="slide5.xm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18.png"/><Relationship Id="rId14" Type="http://schemas.openxmlformats.org/officeDocument/2006/relationships/image" Target="../media/image19.pn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48.png"/><Relationship Id="rId4" Type="http://schemas.openxmlformats.org/officeDocument/2006/relationships/image" Target="../media/image1.jp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image" Target="../media/image1.jp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pt-PT" dirty="0">
                <a:solidFill>
                  <a:srgbClr val="0C2B8E"/>
                </a:solidFill>
              </a:rPr>
              <a:t>!</a:t>
            </a:r>
            <a:endParaRPr lang="en-GB" sz="1600" dirty="0">
              <a:solidFill>
                <a:srgbClr val="0C2B8E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 Plano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16358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5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19289F-F257-4CD7-ABCE-98B6C539F5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0" y="1764000"/>
            <a:ext cx="16373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escalar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constante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usualmente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ou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matriz que se obtém multiplicando cada elemento da matriz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69660"/>
              </a:xfrm>
              <a:prstGeom prst="rect">
                <a:avLst/>
              </a:prstGeom>
              <a:blipFill>
                <a:blip r:embed="rId7"/>
                <a:stretch>
                  <a:fillRect l="-966" t="-3101" r="-966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 escalar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constante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–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usualmente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ou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produto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matriz que se obtém multiplicando cada elemento da matriz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/>
                  <a:t>A matriz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diz</a:t>
                </a:r>
                <a:r>
                  <a:rPr lang="en-GB" sz="2400" dirty="0"/>
                  <a:t>-se um </a:t>
                </a:r>
                <a:r>
                  <a:rPr lang="en-GB" sz="2400" b="1" dirty="0" err="1"/>
                  <a:t>múltiplo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escalar</a:t>
                </a:r>
                <a:r>
                  <a:rPr lang="en-GB" sz="2400" b="1" dirty="0"/>
                  <a:t> </a:t>
                </a:r>
                <a:r>
                  <a:rPr lang="en-GB" sz="2400" dirty="0"/>
                  <a:t>de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938992"/>
              </a:xfrm>
              <a:prstGeom prst="rect">
                <a:avLst/>
              </a:prstGeom>
              <a:blipFill>
                <a:blip r:embed="rId7"/>
                <a:stretch>
                  <a:fillRect l="-966" t="-2508" r="-966" b="-5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  <a:blipFill>
                <a:blip r:embed="rId8"/>
                <a:stretch>
                  <a:fillRect l="-2667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/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  e  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0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 ou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8BF940DF-8021-4123-A76B-3F9E23E55524}"/>
              </a:ext>
            </a:extLst>
          </p:cNvPr>
          <p:cNvSpPr/>
          <p:nvPr/>
        </p:nvSpPr>
        <p:spPr>
          <a:xfrm>
            <a:off x="5789753" y="5628830"/>
            <a:ext cx="24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Notação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  <a:blipFill>
                <a:blip r:embed="rId10"/>
                <a:stretch>
                  <a:fillRect l="-1990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  <a:blipFill>
                <a:blip r:embed="rId11"/>
                <a:stretch>
                  <a:fillRect l="-3540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C4532341-1E10-4155-8545-916B4AFF8F89}"/>
              </a:ext>
            </a:extLst>
          </p:cNvPr>
          <p:cNvSpPr/>
          <p:nvPr/>
        </p:nvSpPr>
        <p:spPr>
          <a:xfrm>
            <a:off x="6371260" y="3052971"/>
            <a:ext cx="5521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 err="1">
                <a:solidFill>
                  <a:srgbClr val="29A6FF"/>
                </a:solidFill>
              </a:rPr>
              <a:t>Clica</a:t>
            </a:r>
            <a:r>
              <a:rPr lang="en-GB" dirty="0">
                <a:solidFill>
                  <a:srgbClr val="29A6FF"/>
                </a:solidFill>
              </a:rPr>
              <a:t> </a:t>
            </a:r>
            <a:r>
              <a:rPr lang="pt-PT" dirty="0">
                <a:solidFill>
                  <a:srgbClr val="29A6FF"/>
                </a:solidFill>
              </a:rPr>
              <a:t>sobre o enunciado para ver proposta de resolução</a:t>
            </a:r>
            <a:r>
              <a:rPr lang="en-GB" dirty="0">
                <a:solidFill>
                  <a:srgbClr val="29A6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/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/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/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/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/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/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/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5CDFEE-1478-45DD-ACF7-43E3747E13BD}"/>
              </a:ext>
            </a:extLst>
          </p:cNvPr>
          <p:cNvSpPr/>
          <p:nvPr/>
        </p:nvSpPr>
        <p:spPr>
          <a:xfrm>
            <a:off x="2833635" y="4846848"/>
            <a:ext cx="2671300" cy="6412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84CD3544-E8A7-4E38-97B8-3D52DC4E453E}"/>
              </a:ext>
            </a:extLst>
          </p:cNvPr>
          <p:cNvCxnSpPr>
            <a:cxnSpLocks/>
          </p:cNvCxnSpPr>
          <p:nvPr/>
        </p:nvCxnSpPr>
        <p:spPr>
          <a:xfrm>
            <a:off x="5661192" y="5148147"/>
            <a:ext cx="10550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ED99081-2B57-4ACD-A050-38C125002415}"/>
              </a:ext>
            </a:extLst>
          </p:cNvPr>
          <p:cNvSpPr/>
          <p:nvPr/>
        </p:nvSpPr>
        <p:spPr>
          <a:xfrm>
            <a:off x="6996113" y="4952245"/>
            <a:ext cx="3109212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M</a:t>
            </a:r>
            <a:r>
              <a:rPr lang="en-GB" sz="2000" b="1" dirty="0" err="1">
                <a:solidFill>
                  <a:schemeClr val="tx1"/>
                </a:solidFill>
              </a:rPr>
              <a:t>atriz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Escalar</a:t>
            </a:r>
            <a:r>
              <a:rPr lang="en-GB" sz="2000" dirty="0">
                <a:solidFill>
                  <a:schemeClr val="tx1"/>
                </a:solidFill>
              </a:rPr>
              <a:t>  (</a:t>
            </a:r>
            <a:r>
              <a:rPr lang="en-GB" sz="2000" dirty="0" err="1">
                <a:solidFill>
                  <a:schemeClr val="tx1"/>
                </a:solidFill>
              </a:rPr>
              <a:t>ver</a:t>
            </a:r>
            <a:r>
              <a:rPr lang="en-GB" sz="2000" dirty="0">
                <a:solidFill>
                  <a:schemeClr val="tx1"/>
                </a:solidFill>
              </a:rPr>
              <a:t> Aula </a:t>
            </a:r>
            <a:r>
              <a:rPr lang="en-GB" sz="2000" dirty="0"/>
              <a:t> </a:t>
            </a:r>
            <a:r>
              <a:rPr lang="pt-PT" sz="2000" dirty="0"/>
              <a:t>2)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2" grpId="0" animBg="1"/>
      <p:bldP spid="2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6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BBC2A7C3-429D-450B-864C-71F3B3F75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4944476E-8725-4418-A873-8E8985DDC852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31D651C9-2440-4D28-92EC-37B4CED8220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9EE287DF-A60A-494C-929D-BBC803A0A37B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0E3ECFC6-DDFC-4FC6-BE3F-8FC45DE08F2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63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Proposições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Se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 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</a:t>
                </a:r>
                <a:r>
                  <a:rPr lang="pt-PT" sz="2000" dirty="0"/>
                  <a:t>são matrizes do mesmo tipo e se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pt-PT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sz="2000" dirty="0"/>
                      <m:t>e</m:t>
                    </m:r>
                    <m:r>
                      <a:rPr lang="pt-PT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são escalares, </a:t>
                </a:r>
                <a:r>
                  <a:rPr lang="pt-PT" sz="2000" dirty="0"/>
                  <a:t>as seguintes regras são válidas</a:t>
                </a:r>
                <a:r>
                  <a:rPr lang="en-GB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Proposições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Se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 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</a:t>
                </a:r>
                <a:r>
                  <a:rPr lang="pt-PT" sz="2000" dirty="0"/>
                  <a:t>são matrizes do mesmo tipo e se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pt-PT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sz="2000" dirty="0"/>
                      <m:t>e</m:t>
                    </m:r>
                    <m:r>
                      <a:rPr lang="pt-PT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são escalares, </a:t>
                </a:r>
                <a:r>
                  <a:rPr lang="pt-PT" sz="2000" dirty="0"/>
                  <a:t>as seguintes regras são válidas</a:t>
                </a:r>
                <a:r>
                  <a:rPr lang="en-GB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76946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Propriedade</a:t>
            </a:r>
          </a:p>
          <a:p>
            <a:pPr algn="just"/>
            <a:r>
              <a:rPr lang="pt-PT" dirty="0"/>
              <a:t>Distributiva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70447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86338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  <a:blipFill>
                <a:blip r:embed="rId13"/>
                <a:stretch>
                  <a:fillRect l="-3015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  <a:blipFill>
                <a:blip r:embed="rId14"/>
                <a:stretch>
                  <a:fillRect l="-147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  <a:blipFill>
                <a:blip r:embed="rId15"/>
                <a:stretch>
                  <a:fillRect l="-255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304212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320103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/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  <a:blipFill>
                <a:blip r:embed="rId19"/>
                <a:stretch>
                  <a:fillRect l="-218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/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3−5</m:t>
                        </m:r>
                      </m:e>
                    </m:d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  <a:blipFill>
                <a:blip r:embed="rId20"/>
                <a:stretch>
                  <a:fillRect l="-14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/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  <a:blipFill>
                <a:blip r:embed="rId21"/>
                <a:stretch>
                  <a:fillRect l="-28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/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44516DD-3522-45DE-AC16-EA06872D75C5}"/>
              </a:ext>
            </a:extLst>
          </p:cNvPr>
          <p:cNvSpPr/>
          <p:nvPr/>
        </p:nvSpPr>
        <p:spPr>
          <a:xfrm>
            <a:off x="3031108" y="2664858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– </a:t>
                </a:r>
                <a:r>
                  <a:rPr lang="pt-PT" dirty="0"/>
                  <a:t>Na prática, ao aplicar essas proposições, tenham em mente a propriedade reflexiva da igualdade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4"/>
                <a:stretch>
                  <a:fillRect l="-1163" t="-3974" r="-103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A5FB069E-96A0-4A81-869E-11951D4B7717}"/>
              </a:ext>
            </a:extLst>
          </p:cNvPr>
          <p:cNvSpPr/>
          <p:nvPr/>
        </p:nvSpPr>
        <p:spPr>
          <a:xfrm>
            <a:off x="3021179" y="3326576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4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4" grpId="0" animBg="1"/>
      <p:bldP spid="14" grpId="1" animBg="1"/>
      <p:bldP spid="77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F25E4F"/>
                </a:solidFill>
              </a:rPr>
              <a:t>Proposições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/>
              <p:nvPr/>
            </p:nvSpPr>
            <p:spPr>
              <a:xfrm>
                <a:off x="2491714" y="4147326"/>
                <a:ext cx="117755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14" y="4147326"/>
                <a:ext cx="1177553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Se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 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</a:t>
                </a:r>
                <a:r>
                  <a:rPr lang="pt-PT" sz="2000" dirty="0"/>
                  <a:t>são matrizes do mesmo tipo e se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pt-PT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PT" sz="2000" dirty="0"/>
                      <m:t>e</m:t>
                    </m:r>
                    <m:r>
                      <a:rPr lang="pt-PT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são escalares, </a:t>
                </a:r>
                <a:r>
                  <a:rPr lang="pt-PT" sz="2000" dirty="0"/>
                  <a:t>as seguintes regras são válidas</a:t>
                </a:r>
                <a:r>
                  <a:rPr lang="en-GB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9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/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/>
              <p:nvPr/>
            </p:nvSpPr>
            <p:spPr>
              <a:xfrm>
                <a:off x="4224124" y="4163510"/>
                <a:ext cx="119299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24" y="4163510"/>
                <a:ext cx="1192993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76946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Propriedade</a:t>
            </a:r>
          </a:p>
          <a:p>
            <a:pPr algn="just"/>
            <a:r>
              <a:rPr lang="pt-PT" dirty="0"/>
              <a:t>Distributiva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0A2E2B-3FD9-4B59-AB99-DC39B005CCFE}"/>
              </a:ext>
            </a:extLst>
          </p:cNvPr>
          <p:cNvGrpSpPr/>
          <p:nvPr/>
        </p:nvGrpSpPr>
        <p:grpSpPr>
          <a:xfrm>
            <a:off x="4034516" y="4658041"/>
            <a:ext cx="1751357" cy="814401"/>
            <a:chOff x="3713219" y="4621924"/>
            <a:chExt cx="1751357" cy="814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/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dirty="0"/>
                    <a:t> 0 - </a:t>
                  </a:r>
                  <a:r>
                    <a:rPr lang="en-GB" dirty="0" err="1"/>
                    <a:t>Número</a:t>
                  </a:r>
                  <a:r>
                    <a:rPr lang="en-GB" dirty="0"/>
                    <a:t> zero</a:t>
                  </a:r>
                </a:p>
                <a:p>
                  <a:pPr algn="just"/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/>
                    <a:t>- </a:t>
                  </a:r>
                  <a:r>
                    <a:rPr lang="en-GB" dirty="0" err="1"/>
                    <a:t>Matriz</a:t>
                  </a:r>
                  <a:r>
                    <a:rPr lang="en-GB" dirty="0"/>
                    <a:t> Nula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5660" r="-2091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B81FE7E-8130-44D4-97D5-E2206288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4479303" y="3963193"/>
              <a:ext cx="238892" cy="1556353"/>
            </a:xfrm>
            <a:prstGeom prst="rect">
              <a:avLst/>
            </a:prstGeom>
          </p:spPr>
        </p:pic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414361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57327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  <a:blipFill>
                <a:blip r:embed="rId17"/>
                <a:stretch>
                  <a:fillRect l="-3015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  <a:blipFill>
                <a:blip r:embed="rId18"/>
                <a:stretch>
                  <a:fillRect l="-122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  <a:blipFill>
                <a:blip r:embed="rId19"/>
                <a:stretch>
                  <a:fillRect l="-306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2752011"/>
            <a:ext cx="4717590" cy="178398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291092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AE1B7BDD-81E5-4F73-956E-80D7CD41D21D}"/>
              </a:ext>
            </a:extLst>
          </p:cNvPr>
          <p:cNvSpPr/>
          <p:nvPr/>
        </p:nvSpPr>
        <p:spPr>
          <a:xfrm flipH="1">
            <a:off x="2986379" y="4001811"/>
            <a:ext cx="1816732" cy="225900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/>
              <p:nvPr/>
            </p:nvSpPr>
            <p:spPr>
              <a:xfrm>
                <a:off x="7228572" y="4855033"/>
                <a:ext cx="4717586" cy="14804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Atenção</a:t>
                </a:r>
                <a:r>
                  <a:rPr lang="en-GB" b="1" dirty="0">
                    <a:solidFill>
                      <a:srgbClr val="F25E4F"/>
                    </a:solidFill>
                  </a:rPr>
                  <a:t>!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000" dirty="0"/>
              </a:p>
              <a:p>
                <a:pPr marL="271463" indent="-271463" algn="just">
                  <a:buFont typeface="Arial" panose="020B0604020202020204" pitchFamily="34" charset="0"/>
                  <a:buChar char="•"/>
                </a:pPr>
                <a:r>
                  <a:rPr lang="en-GB" b="1" dirty="0" err="1"/>
                  <a:t>Evitem</a:t>
                </a:r>
                <a:r>
                  <a:rPr lang="en-GB" b="1" dirty="0"/>
                  <a:t> </a:t>
                </a:r>
                <a:r>
                  <a:rPr lang="en-GB" b="1" dirty="0" err="1"/>
                  <a:t>símbolos</a:t>
                </a:r>
                <a:r>
                  <a:rPr lang="en-GB" b="1" dirty="0"/>
                  <a:t> de "</a:t>
                </a:r>
                <a:r>
                  <a:rPr lang="en-GB" b="1" dirty="0" err="1"/>
                  <a:t>divisão</a:t>
                </a:r>
                <a:r>
                  <a:rPr lang="en-GB" b="1" dirty="0"/>
                  <a:t>"</a:t>
                </a:r>
                <a:r>
                  <a:rPr lang="en-GB" dirty="0"/>
                  <a:t> com </a:t>
                </a:r>
                <a:r>
                  <a:rPr lang="en-GB" dirty="0" err="1"/>
                  <a:t>matrizes</a:t>
                </a:r>
                <a:r>
                  <a:rPr lang="en-GB" dirty="0"/>
                  <a:t>!     </a:t>
                </a:r>
                <a:r>
                  <a:rPr lang="pt-PT" dirty="0"/>
                  <a:t>Usa</a:t>
                </a:r>
                <a:r>
                  <a:rPr lang="pt-PT" sz="24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em vez de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 </a:t>
                </a:r>
                <a:r>
                  <a:rPr lang="en-GB" dirty="0"/>
                  <a:t>ou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) 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72" y="4855033"/>
                <a:ext cx="4717586" cy="1480470"/>
              </a:xfrm>
              <a:prstGeom prst="rect">
                <a:avLst/>
              </a:prstGeom>
              <a:blipFill>
                <a:blip r:embed="rId24"/>
                <a:stretch>
                  <a:fillRect l="-1163" t="-2058" r="-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– </a:t>
                </a:r>
                <a:r>
                  <a:rPr lang="pt-PT" dirty="0"/>
                  <a:t>Na prática, ao aplicar essas proposições, tenham em mente a propriedade reflexiva da igualdade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5"/>
                <a:stretch>
                  <a:fillRect l="-1163" t="-3974" r="-103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4" grpId="0"/>
      <p:bldP spid="71" grpId="0"/>
      <p:bldP spid="75" grpId="0"/>
      <p:bldP spid="42" grpId="0" animBg="1"/>
      <p:bldP spid="42" grpId="1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44DBF5E2-8E4C-486C-AA5A-9A20F7894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AFF1E4-C29B-4F7D-96FD-678C5117C8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5" y="1605224"/>
            <a:ext cx="3080385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97AFAC-2862-4859-8436-A68B1E669279}"/>
              </a:ext>
            </a:extLst>
          </p:cNvPr>
          <p:cNvSpPr txBox="1"/>
          <p:nvPr/>
        </p:nvSpPr>
        <p:spPr>
          <a:xfrm rot="-120000">
            <a:off x="3118625" y="2578374"/>
            <a:ext cx="226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3 </a:t>
            </a:r>
            <a:r>
              <a:rPr lang="en-GB" sz="3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questões</a:t>
            </a:r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</a:t>
            </a:r>
            <a:r>
              <a:rPr lang="en-GB" sz="3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terminar</a:t>
            </a:r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pt-PT" b="1" dirty="0">
                <a:solidFill>
                  <a:schemeClr val="tx1"/>
                </a:solidFill>
              </a:rPr>
              <a:t>Multiplicação de uma Matriz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Propriedades da Multiplicação por um Escalar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18DAF598-89BE-4492-B0DD-43021FEC6C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70A5A562-254E-439B-8F1A-A5AB1392DF9F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13D35ED5-6FA2-4E76-A824-8AD0FB1FE48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4FCA7D98-F188-439D-9551-BBB4F378868C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9DEA9031-1434-4B6C-AFFE-5D903750C9C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016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138ED943-AF45-4FEF-8FC4-9BF6A8C7A6ED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5&quot;]]"/>
  <p:tag name="ISPRING_RESOURCE_FOLDER" val="C:\Users\filom\Documents\ENGIMATH\LESSONS\MATRICES\AULA 5\Aula_05_N1\"/>
  <p:tag name="ISPRING_PRESENTATION_PATH" val="C:\Users\filom\Documents\ENGIMATH\LESSONS\MATRICES\AULA 5\Aula_05_N1.pptx"/>
  <p:tag name="ISPRING_SCREEN_RECS_UPDATED" val="C:\Users\filom\Documents\ENGIMATH\LESSONS\MATRICES\AULA 5\Aula_05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EjE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RIx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ESM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EjE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BEjE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EjE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ESMRVKUE7MiaQAAAG4AAAAcAAAAdW5pdmVyc2FsL2xvY2FsX3NldHRpbmdzLnhtbA3MMQ6DMAxA0Z1TWN4p7daBwMZWltIDWMRFkRwbkYDg9mT7w9Nv+zMKHLylYOrw9XgisM7mgy4Of9NQvxFSJvUkpuxQDaHvqlZsJvlyzgUmWIUu3iaOJTKPFIscdhGo4VNe/8Aem666AVBLAwQUAAIACABEjE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RIx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RIxFUpxeMggUBgAANxcAAB0AAAAAAAAAAQAAAAAAzBMAAHVuaXZlcnNhbC9jb21tb25fbWVzc2FnZXMubG5nUEsBAgAAFAACAAgARIxFUmayotWlAAAAgwEAAC4AAAAAAAAAAQAAAAAAGxoAAHVuaXZlcnNhbC9wbGF5YmFja19hbmRfbmF2aWdhdGlvbl9zZXR0aW5ncy54bWxQSwECAAAUAAIACABEjEVS0L0vtE4EAACHFQAAJwAAAAAAAAABAAAAAAAMGwAAdW5pdmVyc2FsL2ZsYXNoX3B1Ymxpc2hpbmdfc2V0dGluZ3MueG1sUEsBAgAAFAACAAgARIxFUprDbSdyAwAAogwAACEAAAAAAAAAAQAAAAAAnx8AAHVuaXZlcnNhbC9mbGFzaF9za2luX3NldHRpbmdzLnhtbFBLAQIAABQAAgAIAESMRVLmRcYRSAQAABEVAAAmAAAAAAAAAAEAAAAAAFAjAAB1bml2ZXJzYWwvaHRtbF9wdWJsaXNoaW5nX3NldHRpbmdzLnhtbFBLAQIAABQAAgAIAESMRVInFvORtwEAAH4GAAAfAAAAAAAAAAEAAAAAANwnAAB1bml2ZXJzYWwvaHRtbF9za2luX3NldHRpbmdzLmpzUEsBAgAAFAACAAgARIxFUpQTsyJpAAAAbgAAABwAAAAAAAAAAQAAAAAA0CkAAHVuaXZlcnNhbC9sb2NhbF9zZXR0aW5ncy54bWxQSwECAAAUAAIACABEjEVSqp+OWRYKAAAWGQAAFwAAAAAAAAAAAAAAAABzKgAAdW5pdmVyc2FsL3VuaXZlcnNhbC5wbmdQSwECAAAUAAIACABEjEVS5WXGsUsAAABqAAAAGwAAAAAAAAABAAAAAAC+NAAAdW5pdmVyc2FsL3VuaXZlcnNhbC5wbmcueG1sUEsFBgAAAAASABIAVgUAAEI1AAAAAA=="/>
  <p:tag name="ISPRING_ULTRA_SCORM_COURCE_TITLE" val="Aula_5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5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5\Aula_05_N1\quiz\quiz1.quiz"/>
  <p:tag name="ISPRING_QUIZ_RELATIVE_PATH" val="Aula_05_N1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QYd6vnVo91kM03tpv3S2Q&quot;,&quot;gi&quot;:&quot;RqiHlPne-vg_8pOsRi3X_A&quot;,&quot;ti&quot;:&quot;characters&quot;,&quot;vs&quot;:{&quot;f&quot;:[1580,708,544],&quot;i&quot;:{&quot;d&quot;:&quot;1QYd6vnVo91kM03tpv3S2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5\Aula_05_N1\quiz\quiz2.quiz"/>
  <p:tag name="ISPRING_QUIZ_RELATIVE_PATH" val="Aula_05_N1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pr4rI-0B-JezWN1bZ424w&quot;,&quot;gi&quot;:&quot;RqiHlPne-vg_8pOsRi3X_A&quot;,&quot;ti&quot;:&quot;characters&quot;,&quot;vs&quot;:{&quot;f&quot;:[1580,708,501],&quot;i&quot;:{&quot;d&quot;:&quot;Tpr4rI-0B-JezWN1bZ424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E6DEE7-A667-41B8-817E-6C8649D72633}"/>
</file>

<file path=customXml/itemProps2.xml><?xml version="1.0" encoding="utf-8"?>
<ds:datastoreItem xmlns:ds="http://schemas.openxmlformats.org/officeDocument/2006/customXml" ds:itemID="{6A32E796-DA3A-4E3E-BDFD-10D37C026809}"/>
</file>

<file path=customXml/itemProps3.xml><?xml version="1.0" encoding="utf-8"?>
<ds:datastoreItem xmlns:ds="http://schemas.openxmlformats.org/officeDocument/2006/customXml" ds:itemID="{3B3C7BDA-8528-4AE6-BB9F-821757B2A2AD}"/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771</Words>
  <Application>Microsoft Office PowerPoint</Application>
  <PresentationFormat>Ecrã Panorâmico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Aula_5_N1</dc:title>
  <dc:creator>Filomena Soares</dc:creator>
  <cp:lastModifiedBy>Filomena Soares</cp:lastModifiedBy>
  <cp:revision>258</cp:revision>
  <dcterms:created xsi:type="dcterms:W3CDTF">2019-03-25T06:42:45Z</dcterms:created>
  <dcterms:modified xsi:type="dcterms:W3CDTF">2021-02-05T17:35:37Z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