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5" r:id="rId2"/>
    <p:sldId id="277" r:id="rId3"/>
    <p:sldId id="284" r:id="rId4"/>
    <p:sldId id="285" r:id="rId5"/>
    <p:sldId id="286" r:id="rId6"/>
    <p:sldId id="287" r:id="rId7"/>
    <p:sldId id="278" r:id="rId8"/>
    <p:sldId id="288" r:id="rId9"/>
    <p:sldId id="289" r:id="rId10"/>
    <p:sldId id="290" r:id="rId11"/>
    <p:sldId id="291" r:id="rId12"/>
    <p:sldId id="292" r:id="rId13"/>
    <p:sldId id="279" r:id="rId14"/>
    <p:sldId id="283" r:id="rId15"/>
  </p:sldIdLst>
  <p:sldSz cx="12192000" cy="6858000"/>
  <p:notesSz cx="6858000" cy="9144000"/>
  <p:custDataLst>
    <p:tags r:id="rId17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25E4F"/>
    <a:srgbClr val="29A6FF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48E7D-91BA-4290-8BC7-2C2338AF8EFC}" v="2" dt="2025-05-03T21:46:26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88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26948E7D-91BA-4290-8BC7-2C2338AF8EFC}"/>
    <pc:docChg chg="custSel modSld">
      <pc:chgData name="Elena Safiulina" userId="46398a00-a311-4d71-ab86-ad085cba44dd" providerId="ADAL" clId="{26948E7D-91BA-4290-8BC7-2C2338AF8EFC}" dt="2025-05-03T21:46:33.028" v="4" actId="1076"/>
      <pc:docMkLst>
        <pc:docMk/>
      </pc:docMkLst>
      <pc:sldChg chg="addSp delSp modSp mod delAnim">
        <pc:chgData name="Elena Safiulina" userId="46398a00-a311-4d71-ab86-ad085cba44dd" providerId="ADAL" clId="{26948E7D-91BA-4290-8BC7-2C2338AF8EFC}" dt="2025-05-03T21:30:23.567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26948E7D-91BA-4290-8BC7-2C2338AF8EFC}" dt="2025-05-03T21:30:23.567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26948E7D-91BA-4290-8BC7-2C2338AF8EFC}" dt="2025-05-03T21:30:18.102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26948E7D-91BA-4290-8BC7-2C2338AF8EFC}" dt="2025-05-03T21:46:33.028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26948E7D-91BA-4290-8BC7-2C2338AF8EFC}" dt="2025-05-03T21:46:33.028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985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4889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994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1763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9763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547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810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596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708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839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787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860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661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046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57.png"/><Relationship Id="rId5" Type="http://schemas.openxmlformats.org/officeDocument/2006/relationships/slide" Target="slide7.xml"/><Relationship Id="rId10" Type="http://schemas.openxmlformats.org/officeDocument/2006/relationships/image" Target="../media/image56.png"/><Relationship Id="rId4" Type="http://schemas.openxmlformats.org/officeDocument/2006/relationships/slide" Target="slide2.xml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60.png"/><Relationship Id="rId5" Type="http://schemas.openxmlformats.org/officeDocument/2006/relationships/slide" Target="slide7.xml"/><Relationship Id="rId10" Type="http://schemas.openxmlformats.org/officeDocument/2006/relationships/image" Target="../media/image59.png"/><Relationship Id="rId4" Type="http://schemas.openxmlformats.org/officeDocument/2006/relationships/slide" Target="slide2.xml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40.png"/><Relationship Id="rId5" Type="http://schemas.openxmlformats.org/officeDocument/2006/relationships/image" Target="../media/image1.jpg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13.xml"/><Relationship Id="rId9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2.png"/><Relationship Id="rId11" Type="http://schemas.openxmlformats.org/officeDocument/2006/relationships/image" Target="../media/image53.png"/><Relationship Id="rId5" Type="http://schemas.openxmlformats.org/officeDocument/2006/relationships/image" Target="../media/image51.png"/><Relationship Id="rId10" Type="http://schemas.openxmlformats.org/officeDocument/2006/relationships/slide" Target="slide13.xml"/><Relationship Id="rId4" Type="http://schemas.openxmlformats.org/officeDocument/2006/relationships/image" Target="../media/image1.jp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4.xml"/><Relationship Id="rId21" Type="http://schemas.openxmlformats.org/officeDocument/2006/relationships/image" Target="../media/image15.png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17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slide" Target="slide13.xml"/><Relationship Id="rId14" Type="http://schemas.openxmlformats.org/officeDocument/2006/relationships/image" Target="../media/image8.png"/><Relationship Id="rId2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70.png"/><Relationship Id="rId5" Type="http://schemas.openxmlformats.org/officeDocument/2006/relationships/slide" Target="slide7.xml"/><Relationship Id="rId15" Type="http://schemas.openxmlformats.org/officeDocument/2006/relationships/image" Target="../media/image21.png"/><Relationship Id="rId23" Type="http://schemas.openxmlformats.org/officeDocument/2006/relationships/image" Target="../media/image28.svg"/><Relationship Id="rId10" Type="http://schemas.openxmlformats.org/officeDocument/2006/relationships/image" Target="../media/image160.png"/><Relationship Id="rId19" Type="http://schemas.openxmlformats.org/officeDocument/2006/relationships/image" Target="../media/image24.png"/><Relationship Id="rId4" Type="http://schemas.openxmlformats.org/officeDocument/2006/relationships/slide" Target="slide2.xml"/><Relationship Id="rId9" Type="http://schemas.openxmlformats.org/officeDocument/2006/relationships/image" Target="../media/image161.png"/><Relationship Id="rId14" Type="http://schemas.openxmlformats.org/officeDocument/2006/relationships/image" Target="../media/image20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26" Type="http://schemas.openxmlformats.org/officeDocument/2006/relationships/image" Target="../media/image34.sv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1.jp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70.png"/><Relationship Id="rId24" Type="http://schemas.openxmlformats.org/officeDocument/2006/relationships/image" Target="../media/image32.png"/><Relationship Id="rId5" Type="http://schemas.openxmlformats.org/officeDocument/2006/relationships/slide" Target="slide7.xml"/><Relationship Id="rId15" Type="http://schemas.openxmlformats.org/officeDocument/2006/relationships/image" Target="../media/image29.png"/><Relationship Id="rId23" Type="http://schemas.openxmlformats.org/officeDocument/2006/relationships/image" Target="../media/image28.svg"/><Relationship Id="rId10" Type="http://schemas.openxmlformats.org/officeDocument/2006/relationships/image" Target="../media/image160.png"/><Relationship Id="rId19" Type="http://schemas.openxmlformats.org/officeDocument/2006/relationships/image" Target="../media/image24.png"/><Relationship Id="rId4" Type="http://schemas.openxmlformats.org/officeDocument/2006/relationships/slide" Target="slide2.xml"/><Relationship Id="rId9" Type="http://schemas.openxmlformats.org/officeDocument/2006/relationships/image" Target="../media/image161.png"/><Relationship Id="rId14" Type="http://schemas.openxmlformats.org/officeDocument/2006/relationships/image" Target="../media/image20.pn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36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50.png"/><Relationship Id="rId5" Type="http://schemas.openxmlformats.org/officeDocument/2006/relationships/slide" Target="slide7.xml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slide" Target="slide2.xml"/><Relationship Id="rId9" Type="http://schemas.openxmlformats.org/officeDocument/2006/relationships/image" Target="../media/image35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7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8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42.png"/><Relationship Id="rId5" Type="http://schemas.openxmlformats.org/officeDocument/2006/relationships/slide" Target="slide7.xml"/><Relationship Id="rId10" Type="http://schemas.openxmlformats.org/officeDocument/2006/relationships/image" Target="../media/image41.png"/><Relationship Id="rId4" Type="http://schemas.openxmlformats.org/officeDocument/2006/relationships/slide" Target="slide2.xml"/><Relationship Id="rId9" Type="http://schemas.openxmlformats.org/officeDocument/2006/relationships/image" Target="../media/image400.png"/><Relationship Id="rId1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380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46.png"/><Relationship Id="rId5" Type="http://schemas.openxmlformats.org/officeDocument/2006/relationships/slide" Target="slide7.xml"/><Relationship Id="rId10" Type="http://schemas.openxmlformats.org/officeDocument/2006/relationships/image" Target="../media/image44.png"/><Relationship Id="rId4" Type="http://schemas.openxmlformats.org/officeDocument/2006/relationships/slide" Target="slide2.xml"/><Relationship Id="rId9" Type="http://schemas.openxmlformats.org/officeDocument/2006/relationships/image" Target="../media/image45.png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 Plan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81122" y="116269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C2B8E"/>
                </a:solidFill>
              </a:rPr>
              <a:t>Matrix Relations - TRUE or FALSE?...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For any two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 matrices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is it true that:…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4662436" y="1943373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NO!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6996113" y="1889759"/>
            <a:ext cx="4426015" cy="16414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Notice that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ABAB</m:t>
                      </m:r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AABB</m:t>
                      </m:r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  <a:blipFill>
                <a:blip r:embed="rId13"/>
                <a:stretch>
                  <a:fillRect l="-1998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8417671" y="2358871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8303823" y="2958935"/>
            <a:ext cx="1850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Matrix multiplication is not commutative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9570098" y="2361363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8653807" y="2752244"/>
            <a:ext cx="1150536" cy="20679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47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C2B8E"/>
                </a:solidFill>
              </a:rPr>
              <a:t>Matrix Relations - TRUE or FALSE?...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For any two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 matrices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is it true that:…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20580" y="3037064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NO!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3436536" y="3935850"/>
            <a:ext cx="8232039" cy="2436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Notice that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  <a:blipFill>
                <a:blip r:embed="rId11"/>
                <a:stretch>
                  <a:fillRect l="-1240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5983508" y="5138214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5788656" y="5738278"/>
            <a:ext cx="1850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Matrix multiplication is not commutative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6713908" y="5140706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6225237" y="5531587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979DE3-E1C5-49F8-B45D-FB59A75F51DE}"/>
              </a:ext>
            </a:extLst>
          </p:cNvPr>
          <p:cNvSpPr/>
          <p:nvPr/>
        </p:nvSpPr>
        <p:spPr>
          <a:xfrm>
            <a:off x="8102513" y="5725112"/>
            <a:ext cx="1850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Can not be added!!</a:t>
            </a:r>
          </a:p>
        </p:txBody>
      </p:sp>
      <p:sp>
        <p:nvSpPr>
          <p:cNvPr id="33" name="Seta: Curvada Para Cima 32">
            <a:extLst>
              <a:ext uri="{FF2B5EF4-FFF2-40B4-BE49-F238E27FC236}">
                <a16:creationId xmlns:a16="http://schemas.microsoft.com/office/drawing/2014/main" id="{69C6FE69-F71C-4BF0-9E1B-F1DDB33D5C46}"/>
              </a:ext>
            </a:extLst>
          </p:cNvPr>
          <p:cNvSpPr/>
          <p:nvPr/>
        </p:nvSpPr>
        <p:spPr>
          <a:xfrm>
            <a:off x="7603976" y="5995723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8D778D-7E18-4071-8E7F-36C70D60DB33}"/>
              </a:ext>
            </a:extLst>
          </p:cNvPr>
          <p:cNvSpPr/>
          <p:nvPr/>
        </p:nvSpPr>
        <p:spPr>
          <a:xfrm>
            <a:off x="8918715" y="5137677"/>
            <a:ext cx="747798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  <p:bldP spid="31" grpId="0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0C2B8E"/>
                </a:solidFill>
              </a:rPr>
              <a:t>Matrix Relations - TRUE or FALSE?...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For any two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 matrices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is it true that:…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1132888"/>
                <a:ext cx="8959777" cy="461665"/>
              </a:xfrm>
              <a:prstGeom prst="rect">
                <a:avLst/>
              </a:prstGeom>
              <a:blipFill>
                <a:blip r:embed="rId7"/>
                <a:stretch>
                  <a:fillRect l="-102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/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37994" y="4266834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NO!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4574900" y="4482101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DECA7B32-9910-43F1-9BAD-5C2EFE6ABFBE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3868D4B-DA10-4A04-9852-0E8045E9147A}"/>
              </a:ext>
            </a:extLst>
          </p:cNvPr>
          <p:cNvSpPr/>
          <p:nvPr/>
        </p:nvSpPr>
        <p:spPr>
          <a:xfrm>
            <a:off x="2889388" y="4881194"/>
            <a:ext cx="8232039" cy="14923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/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Notice that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            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  <a:blipFill>
                <a:blip r:embed="rId11"/>
                <a:stretch>
                  <a:fillRect l="-1163" t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82F5AA1C-82E8-41DC-9956-A04EE4923B9D}"/>
              </a:ext>
            </a:extLst>
          </p:cNvPr>
          <p:cNvSpPr/>
          <p:nvPr/>
        </p:nvSpPr>
        <p:spPr>
          <a:xfrm>
            <a:off x="6344774" y="5701017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DE825ED-DDA8-44EA-94B0-51B14DD3931B}"/>
              </a:ext>
            </a:extLst>
          </p:cNvPr>
          <p:cNvSpPr/>
          <p:nvPr/>
        </p:nvSpPr>
        <p:spPr>
          <a:xfrm>
            <a:off x="3252482" y="6041122"/>
            <a:ext cx="3442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Matrix multiplication is not commutative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2A818C4-84E9-40BF-BBF5-8083C02B2715}"/>
              </a:ext>
            </a:extLst>
          </p:cNvPr>
          <p:cNvSpPr/>
          <p:nvPr/>
        </p:nvSpPr>
        <p:spPr>
          <a:xfrm>
            <a:off x="7075174" y="5703509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Curvada Para Cima 40">
            <a:extLst>
              <a:ext uri="{FF2B5EF4-FFF2-40B4-BE49-F238E27FC236}">
                <a16:creationId xmlns:a16="http://schemas.microsoft.com/office/drawing/2014/main" id="{5F015F0C-96A5-4A2D-B251-FAF7DC4D7580}"/>
              </a:ext>
            </a:extLst>
          </p:cNvPr>
          <p:cNvSpPr/>
          <p:nvPr/>
        </p:nvSpPr>
        <p:spPr>
          <a:xfrm>
            <a:off x="6586503" y="6094390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DC142BB-6096-48E0-8D74-E0DB59F299DE}"/>
              </a:ext>
            </a:extLst>
          </p:cNvPr>
          <p:cNvSpPr/>
          <p:nvPr/>
        </p:nvSpPr>
        <p:spPr>
          <a:xfrm>
            <a:off x="7194884" y="6034862"/>
            <a:ext cx="1850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Can not be added!!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1DF36E3F-5805-4440-84E4-4DD31AC666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38CE179E-0C86-4AAD-8A7C-25B0F6433219}"/>
              </a:ext>
            </a:extLst>
          </p:cNvPr>
          <p:cNvSpPr/>
          <p:nvPr/>
        </p:nvSpPr>
        <p:spPr>
          <a:xfrm>
            <a:off x="6265344" y="2223622"/>
            <a:ext cx="5560087" cy="237707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ctr">
              <a:spcAft>
                <a:spcPts val="600"/>
              </a:spcAft>
            </a:pPr>
            <a:r>
              <a:rPr lang="en-GB" sz="2800" b="1" dirty="0">
                <a:solidFill>
                  <a:srgbClr val="F25E4F"/>
                </a:solidFill>
              </a:rPr>
              <a:t>Take-Home Message </a:t>
            </a:r>
          </a:p>
          <a:p>
            <a:pPr marL="984250" indent="-984250" algn="ctr"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CAUTION with Matrix Multiplication!!!!</a:t>
            </a:r>
          </a:p>
          <a:p>
            <a:pPr marL="984250" indent="-984250" algn="ctr"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</a:rPr>
              <a:t>NOT COMMUTATIVE!  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It is a </a:t>
            </a:r>
            <a:r>
              <a:rPr lang="en-GB" b="1" dirty="0">
                <a:solidFill>
                  <a:schemeClr val="bg1"/>
                </a:solidFill>
              </a:rPr>
              <a:t>common error </a:t>
            </a:r>
            <a:r>
              <a:rPr lang="en-GB" dirty="0">
                <a:solidFill>
                  <a:schemeClr val="bg1"/>
                </a:solidFill>
              </a:rPr>
              <a:t>fall into “the alphabetic order trap”, writing, for example, XY instead of YX!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/>
      <p:bldP spid="5" grpId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6" name="Retângulo: Cantos Arredondados 25">
            <a:hlinkClick r:id="rId7" action="ppaction://hlinksldjump"/>
            <a:extLst>
              <a:ext uri="{FF2B5EF4-FFF2-40B4-BE49-F238E27FC236}">
                <a16:creationId xmlns:a16="http://schemas.microsoft.com/office/drawing/2014/main" id="{5D7D8393-C7F2-4FB3-A8C7-BBA540DCFBDF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588E973F-0CEE-4EFE-88CB-30AC0E4B3A2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512EAC3B-615F-49A2-9886-12E71E80483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6E34387F-C9CA-484A-A727-A354C588E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5AB1E-F8DD-46CF-8882-09B8D12404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95416" y="594670"/>
            <a:ext cx="2166931" cy="584669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991DC2-491F-4D61-9A95-ACB9EDFB3857}"/>
              </a:ext>
            </a:extLst>
          </p:cNvPr>
          <p:cNvSpPr txBox="1"/>
          <p:nvPr/>
        </p:nvSpPr>
        <p:spPr>
          <a:xfrm>
            <a:off x="2512088" y="662671"/>
            <a:ext cx="2050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A pen and paper may be needed to answer these final questions!…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10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73231AA-A97D-4921-984B-3F48C3FCF751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446D4795-9918-4485-8E09-7A2F47E4B3A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E291826E-8DAC-44D5-869B-4EC099F2672C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A0E5984F-E670-4375-9075-5DCDFC790A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27" y="1657741"/>
            <a:ext cx="1531620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121579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E69B5EE-9C3A-4FE8-ABFE-235F5388C6D4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67DAEE7B-694D-4942-95E2-0C896B23F9A4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haveta à esquerda 19">
            <a:extLst>
              <a:ext uri="{FF2B5EF4-FFF2-40B4-BE49-F238E27FC236}">
                <a16:creationId xmlns:a16="http://schemas.microsoft.com/office/drawing/2014/main" id="{B7A8C5AA-AE14-4DEF-A6CC-34570512C6E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factors</a:t>
                </a: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square matrix and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positive integer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the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400" b="1" i="1" baseline="300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-power of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defined as the product of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by itself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times.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9"/>
                <a:stretch>
                  <a:fillRect l="-1400" t="-2083" r="-14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74069F06-07E1-42D0-8357-81F2144F6715}"/>
              </a:ext>
            </a:extLst>
          </p:cNvPr>
          <p:cNvSpPr/>
          <p:nvPr/>
        </p:nvSpPr>
        <p:spPr>
          <a:xfrm>
            <a:off x="2305715" y="427615"/>
            <a:ext cx="145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4D664DE-F9CC-4C83-A259-DF4E649284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14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2337186-8EF2-4FD8-B536-C4753C11B13A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9197425-400E-4F88-9226-856DA7B96A48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1C98CDE-7052-438E-8AF8-BF1837E3EDE6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1C98CDE-7052-438E-8AF8-BF1837E3E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haveta à esquerda 26">
            <a:extLst>
              <a:ext uri="{FF2B5EF4-FFF2-40B4-BE49-F238E27FC236}">
                <a16:creationId xmlns:a16="http://schemas.microsoft.com/office/drawing/2014/main" id="{1E4D4B40-5548-41BF-A00F-0B9B85B56E12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AEA7395-D874-4C60-9AF3-40C08C630E64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factors</a:t>
                </a: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AEA7395-D874-4C60-9AF3-40C08C630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11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14D584-1758-4CD3-ADB9-598B54444B5E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square matrix and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positive integer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the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400" b="1" i="1" baseline="300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-power of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defined as the product of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by itself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times.</a:t>
                </a: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14D584-1758-4CD3-ADB9-598B54444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12"/>
                <a:stretch>
                  <a:fillRect l="-1400" t="-2083" r="-140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>
            <a:extLst>
              <a:ext uri="{FF2B5EF4-FFF2-40B4-BE49-F238E27FC236}">
                <a16:creationId xmlns:a16="http://schemas.microsoft.com/office/drawing/2014/main" id="{00BDFBBE-F57D-4CAA-9C11-DEFFED14D387}"/>
              </a:ext>
            </a:extLst>
          </p:cNvPr>
          <p:cNvSpPr/>
          <p:nvPr/>
        </p:nvSpPr>
        <p:spPr>
          <a:xfrm>
            <a:off x="2305715" y="427615"/>
            <a:ext cx="145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00D90D5-E9E8-4438-A85C-662B03CF32B1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0848418-0763-4359-B4D5-AB1AFEF1500A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3084114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3084114" cy="705771"/>
              </a:xfrm>
              <a:prstGeom prst="rect">
                <a:avLst/>
              </a:prstGeom>
              <a:blipFill>
                <a:blip r:embed="rId13"/>
                <a:stretch>
                  <a:fillRect l="-3162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/>
              <p:nvPr/>
            </p:nvSpPr>
            <p:spPr>
              <a:xfrm>
                <a:off x="5100046" y="3427913"/>
                <a:ext cx="5707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, can you tell which of these matrices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046" y="3427913"/>
                <a:ext cx="5707012" cy="461665"/>
              </a:xfrm>
              <a:prstGeom prst="rect">
                <a:avLst/>
              </a:prstGeom>
              <a:blipFill>
                <a:blip r:embed="rId14"/>
                <a:stretch>
                  <a:fillRect l="-155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142D49B1-9EF2-4AA5-8568-3019551C53D5}"/>
              </a:ext>
            </a:extLst>
          </p:cNvPr>
          <p:cNvSpPr/>
          <p:nvPr/>
        </p:nvSpPr>
        <p:spPr>
          <a:xfrm>
            <a:off x="5184028" y="3797566"/>
            <a:ext cx="5040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C2B8E"/>
                </a:solidFill>
              </a:rPr>
              <a:t>(</a:t>
            </a:r>
            <a:r>
              <a:rPr lang="en-GB" sz="1600" b="1" dirty="0">
                <a:solidFill>
                  <a:srgbClr val="0C2B8E"/>
                </a:solidFill>
              </a:rPr>
              <a:t>Do some work </a:t>
            </a:r>
            <a:r>
              <a:rPr lang="en-GB" sz="1600" dirty="0">
                <a:solidFill>
                  <a:srgbClr val="0C2B8E"/>
                </a:solidFill>
              </a:rPr>
              <a:t>before you “try your luck”! </a:t>
            </a:r>
            <a:r>
              <a:rPr lang="en-GB" sz="1600" b="1" dirty="0">
                <a:solidFill>
                  <a:srgbClr val="0C2B8E"/>
                </a:solidFill>
              </a:rPr>
              <a:t>Pick by CLICK</a:t>
            </a:r>
            <a:r>
              <a:rPr lang="en-GB" sz="1600" dirty="0">
                <a:solidFill>
                  <a:srgbClr val="0C2B8E"/>
                </a:solidFill>
              </a:rPr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/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/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/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18">
            <a:extLst>
              <a:ext uri="{FF2B5EF4-FFF2-40B4-BE49-F238E27FC236}">
                <a16:creationId xmlns:a16="http://schemas.microsoft.com/office/drawing/2014/main" id="{1C057BD6-D445-47AA-891A-D4416B5CD2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34612" y="4148178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E4A2894-6D6B-410A-807E-91E1D16D1D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27401" y="5060390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A22DB50-D0D2-46D5-9B29-4CFCCABF65D2}"/>
              </a:ext>
            </a:extLst>
          </p:cNvPr>
          <p:cNvGrpSpPr/>
          <p:nvPr/>
        </p:nvGrpSpPr>
        <p:grpSpPr>
          <a:xfrm>
            <a:off x="4748885" y="4228604"/>
            <a:ext cx="6331602" cy="2103567"/>
            <a:chOff x="4837141" y="4225443"/>
            <a:chExt cx="6331602" cy="210356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B4EC04E-6892-4EE5-96CC-0FEF29840A16}"/>
                </a:ext>
              </a:extLst>
            </p:cNvPr>
            <p:cNvSpPr/>
            <p:nvPr/>
          </p:nvSpPr>
          <p:spPr>
            <a:xfrm>
              <a:off x="4837141" y="4225443"/>
              <a:ext cx="6331602" cy="2103567"/>
            </a:xfrm>
            <a:prstGeom prst="rect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4D02545-9F31-4A85-895E-8A0C6BB56EF6}"/>
                </a:ext>
              </a:extLst>
            </p:cNvPr>
            <p:cNvSpPr/>
            <p:nvPr/>
          </p:nvSpPr>
          <p:spPr>
            <a:xfrm>
              <a:off x="4981173" y="4383958"/>
              <a:ext cx="6081931" cy="89255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pt-PT" sz="28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GOOD JOB! </a:t>
              </a:r>
              <a:r>
                <a:rPr lang="en-GB" sz="2400" dirty="0"/>
                <a:t>Through </a:t>
              </a:r>
              <a:r>
                <a:rPr lang="en-GB" sz="2400" b="1" dirty="0"/>
                <a:t>matrix multiplication</a:t>
              </a:r>
              <a:r>
                <a:rPr lang="en-GB" sz="2400" dirty="0"/>
                <a:t>!...</a:t>
              </a:r>
            </a:p>
            <a:p>
              <a:r>
                <a:rPr lang="en-GB" sz="2400" dirty="0"/>
                <a:t>                                          </a:t>
              </a:r>
              <a:r>
                <a:rPr lang="en-GB" sz="2000" dirty="0"/>
                <a:t>(lines 1</a:t>
              </a:r>
              <a:r>
                <a:rPr lang="en-GB" sz="2000" baseline="30000" dirty="0"/>
                <a:t>st</a:t>
              </a:r>
              <a:r>
                <a:rPr lang="en-GB" sz="2000" dirty="0"/>
                <a:t> x columns 2</a:t>
              </a:r>
              <a:r>
                <a:rPr lang="en-GB" sz="2000" baseline="30000" dirty="0"/>
                <a:t>nd</a:t>
              </a:r>
              <a:r>
                <a:rPr lang="en-GB" sz="2000" dirty="0"/>
                <a:t>)</a:t>
              </a:r>
              <a:endParaRPr lang="en-GB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A500B033-038B-422F-8A00-1D46D3372FAF}"/>
                    </a:ext>
                  </a:extLst>
                </p:cNvPr>
                <p:cNvSpPr/>
                <p:nvPr/>
              </p:nvSpPr>
              <p:spPr>
                <a:xfrm>
                  <a:off x="5048629" y="4907178"/>
                  <a:ext cx="6071342" cy="13277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400" b="1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pt-PT" sz="2400" b="1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t-PT" sz="2400" b="1" i="1" spc="-3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pt-PT" sz="2400" b="1" spc="-300" dirty="0">
                      <a:solidFill>
                        <a:sysClr val="windowText" lastClr="000000"/>
                      </a:solidFill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pt-PT" sz="2400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PT" sz="2400" b="1" spc="-300" dirty="0">
                      <a:solidFill>
                        <a:sysClr val="windowText" lastClr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PT" sz="2400" b="1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×1+2×4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pc="-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GB" sz="2400" b="1" spc="-300" dirty="0"/>
                </a:p>
              </p:txBody>
            </p:sp>
          </mc:Choice>
          <mc:Fallback xmlns="">
            <p:sp>
              <p:nvSpPr>
                <p:cNvPr id="47" name="Retângulo 46">
                  <a:extLst>
                    <a:ext uri="{FF2B5EF4-FFF2-40B4-BE49-F238E27FC236}">
                      <a16:creationId xmlns:a16="http://schemas.microsoft.com/office/drawing/2014/main" id="{BE808A07-4DC4-4268-AB0A-55FEE68578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629" y="4907178"/>
                  <a:ext cx="6071342" cy="132779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E5A17ED1-319C-42B4-9105-90A163C4D0C7}"/>
              </a:ext>
            </a:extLst>
          </p:cNvPr>
          <p:cNvGrpSpPr/>
          <p:nvPr/>
        </p:nvGrpSpPr>
        <p:grpSpPr>
          <a:xfrm>
            <a:off x="4605871" y="4228604"/>
            <a:ext cx="6331602" cy="2103567"/>
            <a:chOff x="4837141" y="4225443"/>
            <a:chExt cx="6331602" cy="210356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4E5406D-ECB2-4FD4-8AC0-8C6308141500}"/>
                </a:ext>
              </a:extLst>
            </p:cNvPr>
            <p:cNvSpPr/>
            <p:nvPr/>
          </p:nvSpPr>
          <p:spPr>
            <a:xfrm>
              <a:off x="4837141" y="4225443"/>
              <a:ext cx="6331602" cy="2103567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37A96AA-B721-4963-9B4F-D2073FE2A24F}"/>
                </a:ext>
              </a:extLst>
            </p:cNvPr>
            <p:cNvSpPr/>
            <p:nvPr/>
          </p:nvSpPr>
          <p:spPr>
            <a:xfrm>
              <a:off x="4981173" y="4383958"/>
              <a:ext cx="6081931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ysClr val="windowText" lastClr="000000"/>
                  </a:solidFill>
                </a:rPr>
                <a:t>UPS!...</a:t>
              </a:r>
              <a:r>
                <a:rPr lang="en-GB" sz="2400" b="1" dirty="0"/>
                <a:t> Matrix multiplication 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not correct!…</a:t>
              </a:r>
            </a:p>
            <a:p>
              <a:r>
                <a:rPr lang="en-GB" sz="2400" dirty="0">
                  <a:solidFill>
                    <a:sysClr val="windowText" lastClr="000000"/>
                  </a:solidFill>
                </a:rPr>
                <a:t>Maybe you got it wrong…. and multiplied rows by rows…</a:t>
              </a:r>
              <a:r>
                <a:rPr lang="pt-PT" sz="24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review your work!</a:t>
              </a:r>
              <a:endParaRPr lang="en-GB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/>
                <p:nvPr/>
              </p:nvSpPr>
              <p:spPr>
                <a:xfrm>
                  <a:off x="5191643" y="5471173"/>
                  <a:ext cx="5756704" cy="71436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×1+2×2</m:t>
                                  </m:r>
                                </m:e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6AEB132E-56EA-4B38-BF95-8477E5B955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643" y="5471173"/>
                  <a:ext cx="5756704" cy="71436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Freeform 18">
            <a:extLst>
              <a:ext uri="{FF2B5EF4-FFF2-40B4-BE49-F238E27FC236}">
                <a16:creationId xmlns:a16="http://schemas.microsoft.com/office/drawing/2014/main" id="{065AAF92-D166-4982-A742-8CD477771A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43734" y="5848436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1C402532-F986-4179-BA69-A2434C831F44}"/>
              </a:ext>
            </a:extLst>
          </p:cNvPr>
          <p:cNvGrpSpPr/>
          <p:nvPr/>
        </p:nvGrpSpPr>
        <p:grpSpPr>
          <a:xfrm>
            <a:off x="4887381" y="4225443"/>
            <a:ext cx="6331602" cy="2103567"/>
            <a:chOff x="4837141" y="4225443"/>
            <a:chExt cx="6331602" cy="2103567"/>
          </a:xfrm>
        </p:grpSpPr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254985F4-D7F2-4939-A35A-24FD3F73F1C4}"/>
                </a:ext>
              </a:extLst>
            </p:cNvPr>
            <p:cNvSpPr/>
            <p:nvPr/>
          </p:nvSpPr>
          <p:spPr>
            <a:xfrm>
              <a:off x="4837141" y="4225443"/>
              <a:ext cx="6331602" cy="2103567"/>
            </a:xfrm>
            <a:prstGeom prst="rect">
              <a:avLst/>
            </a:prstGeom>
            <a:solidFill>
              <a:srgbClr val="FF8B8B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/>
                <p:nvPr/>
              </p:nvSpPr>
              <p:spPr>
                <a:xfrm>
                  <a:off x="4981173" y="4383958"/>
                  <a:ext cx="6081931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 u="sng" dirty="0">
                      <a:solidFill>
                        <a:sysClr val="windowText" lastClr="000000"/>
                      </a:solidFill>
                    </a:rPr>
                    <a:t>This is the first intuitive answer </a:t>
                  </a:r>
                  <a:r>
                    <a:rPr lang="en-GB" sz="2400" dirty="0">
                      <a:solidFill>
                        <a:sysClr val="windowText" lastClr="000000"/>
                      </a:solidFill>
                    </a:rPr>
                    <a:t>to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2400" dirty="0"/>
                    <a:t>, </a:t>
                  </a:r>
                  <a:r>
                    <a:rPr lang="en-GB" sz="2400" u="sng" dirty="0"/>
                    <a:t>squaring each of its elements</a:t>
                  </a:r>
                  <a:r>
                    <a:rPr lang="en-GB" sz="2400" dirty="0"/>
                    <a:t>!... </a:t>
                  </a:r>
                </a:p>
                <a:p>
                  <a:r>
                    <a:rPr lang="en-GB" sz="2400" dirty="0"/>
                    <a:t>Unfortunately, </a:t>
                  </a:r>
                  <a:r>
                    <a:rPr lang="en-GB" sz="2400" b="1" dirty="0"/>
                    <a:t>not correct</a:t>
                  </a:r>
                  <a:r>
                    <a:rPr lang="en-GB" sz="2400" dirty="0"/>
                    <a:t>! </a:t>
                  </a:r>
                </a:p>
                <a:p>
                  <a:endParaRPr lang="en-GB" sz="2400" dirty="0"/>
                </a:p>
                <a:p>
                  <a:r>
                    <a:rPr lang="en-GB" sz="2400" dirty="0"/>
                    <a:t>Think about </a:t>
                  </a:r>
                  <a:r>
                    <a:rPr lang="en-GB" sz="2400" b="1" dirty="0"/>
                    <a:t>matrix multiplication</a:t>
                  </a:r>
                  <a:r>
                    <a:rPr lang="en-GB" sz="2400" dirty="0"/>
                    <a:t>!...</a:t>
                  </a:r>
                </a:p>
              </p:txBody>
            </p:sp>
          </mc:Choice>
          <mc:Fallback xmlns="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325FB454-6F61-47C2-9480-151FF42DB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173" y="4383958"/>
                  <a:ext cx="6081931" cy="1938992"/>
                </a:xfrm>
                <a:prstGeom prst="rect">
                  <a:avLst/>
                </a:prstGeom>
                <a:blipFill>
                  <a:blip r:embed="rId20"/>
                  <a:stretch>
                    <a:fillRect l="-1503" t="-2516" r="-701" b="-62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/>
                <p:nvPr/>
              </p:nvSpPr>
              <p:spPr>
                <a:xfrm>
                  <a:off x="8752992" y="4883755"/>
                  <a:ext cx="2309094" cy="11306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pt-PT" sz="2400" b="1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Retângulo 9">
                  <a:extLst>
                    <a:ext uri="{FF2B5EF4-FFF2-40B4-BE49-F238E27FC236}">
                      <a16:creationId xmlns:a16="http://schemas.microsoft.com/office/drawing/2014/main" id="{96A5D671-673E-4BBE-B214-CF72B39CD6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2992" y="4883755"/>
                  <a:ext cx="2309094" cy="113069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4" name="Imagem 53">
            <a:extLst>
              <a:ext uri="{FF2B5EF4-FFF2-40B4-BE49-F238E27FC236}">
                <a16:creationId xmlns:a16="http://schemas.microsoft.com/office/drawing/2014/main" id="{8F141D13-03C9-4285-9BE4-AE5B343EC0E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F04DAD-821A-4E09-BA65-BA61F46628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4" b="67937"/>
          <a:stretch/>
        </p:blipFill>
        <p:spPr>
          <a:xfrm rot="18922910" flipH="1">
            <a:off x="3899468" y="4388169"/>
            <a:ext cx="770336" cy="1224741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43364DAE-6EE2-4EC5-B2EC-035359E54D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1" t="-1" b="72174"/>
          <a:stretch/>
        </p:blipFill>
        <p:spPr>
          <a:xfrm rot="14707688" flipH="1">
            <a:off x="4297642" y="4974195"/>
            <a:ext cx="540959" cy="1144568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5EEC9121-016F-4B87-ADFB-A24332AE3E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6"/>
          <a:stretch/>
        </p:blipFill>
        <p:spPr>
          <a:xfrm flipH="1">
            <a:off x="4122726" y="4148178"/>
            <a:ext cx="2036060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46DC73C6-DD44-4756-AC6E-B881042FAABC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042DEEDE-881E-4A0B-8046-2C671BAA347B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7BE56F9-8C11-4A08-B73A-1FC344F47C2C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7BE56F9-8C11-4A08-B73A-1FC344F47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haveta à esquerda 57">
            <a:extLst>
              <a:ext uri="{FF2B5EF4-FFF2-40B4-BE49-F238E27FC236}">
                <a16:creationId xmlns:a16="http://schemas.microsoft.com/office/drawing/2014/main" id="{BCBDCFD3-C653-4F9F-96AF-7FFE4439036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B6633CB-CAB5-4575-B55A-591870F6C852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factors</a:t>
                </a: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B6633CB-CAB5-4575-B55A-591870F6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85C37994-1A44-4961-952D-CB77D4ED58D0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square matrix and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positive integer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the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400" b="1" i="1" baseline="30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-power of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defined as the product of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by itself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times.</a:t>
                </a: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85C37994-1A44-4961-952D-CB77D4ED5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9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4522CB7E-0802-4215-B4D9-E8FF13706550}"/>
              </a:ext>
            </a:extLst>
          </p:cNvPr>
          <p:cNvSpPr/>
          <p:nvPr/>
        </p:nvSpPr>
        <p:spPr>
          <a:xfrm>
            <a:off x="2305715" y="427615"/>
            <a:ext cx="145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C88863F9-3A3B-4C90-99FD-67586ED2E683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B540BE77-58EF-495D-A174-A9F2C2931533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605574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605574" cy="705771"/>
              </a:xfrm>
              <a:prstGeom prst="rect">
                <a:avLst/>
              </a:prstGeom>
              <a:blipFill>
                <a:blip r:embed="rId10"/>
                <a:stretch>
                  <a:fillRect l="-1741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/>
              <p:nvPr/>
            </p:nvSpPr>
            <p:spPr>
              <a:xfrm>
                <a:off x="7771883" y="3463770"/>
                <a:ext cx="3260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. 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?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83" y="3463770"/>
                <a:ext cx="3260444" cy="461665"/>
              </a:xfrm>
              <a:prstGeom prst="rect">
                <a:avLst/>
              </a:prstGeom>
              <a:blipFill>
                <a:blip r:embed="rId11"/>
                <a:stretch>
                  <a:fillRect l="-2991" t="-10526" r="-130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975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9755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3900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39006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Curvada Para Cima 70">
            <a:extLst>
              <a:ext uri="{FF2B5EF4-FFF2-40B4-BE49-F238E27FC236}">
                <a16:creationId xmlns:a16="http://schemas.microsoft.com/office/drawing/2014/main" id="{1EA897B8-AFF4-4F55-A478-BFC064B520AD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95CC246-EC06-4AFB-8507-999320D6874C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131C699-9E66-4DF4-B6C5-A2906AD1AC5D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Imagem 79">
            <a:extLst>
              <a:ext uri="{FF2B5EF4-FFF2-40B4-BE49-F238E27FC236}">
                <a16:creationId xmlns:a16="http://schemas.microsoft.com/office/drawing/2014/main" id="{07DCA451-42C3-4B1E-B9AC-1084B45416E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81" name="Retângulo 80">
            <a:extLst>
              <a:ext uri="{FF2B5EF4-FFF2-40B4-BE49-F238E27FC236}">
                <a16:creationId xmlns:a16="http://schemas.microsoft.com/office/drawing/2014/main" id="{4D90EF9D-83EE-413A-8CBE-464ED590682C}"/>
              </a:ext>
            </a:extLst>
          </p:cNvPr>
          <p:cNvSpPr/>
          <p:nvPr/>
        </p:nvSpPr>
        <p:spPr>
          <a:xfrm>
            <a:off x="4292082" y="4623907"/>
            <a:ext cx="127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29A6FF"/>
                </a:solidFill>
              </a:rPr>
              <a:t>associativity 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87635548-22EE-416F-B378-62B61D8216AE}"/>
              </a:ext>
            </a:extLst>
          </p:cNvPr>
          <p:cNvSpPr/>
          <p:nvPr/>
        </p:nvSpPr>
        <p:spPr>
          <a:xfrm>
            <a:off x="2734265" y="5011984"/>
            <a:ext cx="31732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25E4F"/>
                </a:solidFill>
              </a:rPr>
              <a:t>Notice</a:t>
            </a:r>
            <a:r>
              <a:rPr lang="en-GB" dirty="0">
                <a:solidFill>
                  <a:srgbClr val="F25E4F"/>
                </a:solidFill>
              </a:rPr>
              <a:t> that associativity could be applied in </a:t>
            </a:r>
            <a:r>
              <a:rPr lang="en-GB" b="1" dirty="0">
                <a:solidFill>
                  <a:srgbClr val="F25E4F"/>
                </a:solidFill>
              </a:rPr>
              <a:t>another order</a:t>
            </a:r>
            <a:r>
              <a:rPr lang="en-GB" dirty="0">
                <a:solidFill>
                  <a:srgbClr val="F25E4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2975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29755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584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58476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Seta: Curvada Para Cima 85">
            <a:extLst>
              <a:ext uri="{FF2B5EF4-FFF2-40B4-BE49-F238E27FC236}">
                <a16:creationId xmlns:a16="http://schemas.microsoft.com/office/drawing/2014/main" id="{562DA3F1-84C6-47FD-AA2E-2C6898D1853E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507284-09FB-461B-B2A3-686643DB00C0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92DE4CF-57BF-4D25-ADED-F9D9C7442F5E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tângulo 89">
            <a:extLst>
              <a:ext uri="{FF2B5EF4-FFF2-40B4-BE49-F238E27FC236}">
                <a16:creationId xmlns:a16="http://schemas.microsoft.com/office/drawing/2014/main" id="{3B636C0D-2CCC-422B-918E-CB2839999A10}"/>
              </a:ext>
            </a:extLst>
          </p:cNvPr>
          <p:cNvSpPr/>
          <p:nvPr/>
        </p:nvSpPr>
        <p:spPr>
          <a:xfrm>
            <a:off x="3750020" y="5681804"/>
            <a:ext cx="127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29A6FF"/>
                </a:solidFill>
              </a:rPr>
              <a:t>associativity 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83DC6CAE-0D8C-46B0-9897-630E6FFAEA2D}"/>
              </a:ext>
            </a:extLst>
          </p:cNvPr>
          <p:cNvSpPr/>
          <p:nvPr/>
        </p:nvSpPr>
        <p:spPr>
          <a:xfrm>
            <a:off x="9152254" y="5035473"/>
            <a:ext cx="21197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F25E4F"/>
                </a:solidFill>
              </a:rPr>
              <a:t>But</a:t>
            </a:r>
            <a:r>
              <a:rPr lang="en-GB" b="1" dirty="0">
                <a:solidFill>
                  <a:srgbClr val="F25E4F"/>
                </a:solidFill>
              </a:rPr>
              <a:t>… the result is</a:t>
            </a:r>
            <a:r>
              <a:rPr lang="en-GB" dirty="0">
                <a:solidFill>
                  <a:srgbClr val="F25E4F"/>
                </a:solidFill>
              </a:rPr>
              <a:t>, obviously, </a:t>
            </a:r>
            <a:r>
              <a:rPr lang="en-GB" b="1" dirty="0">
                <a:solidFill>
                  <a:srgbClr val="F25E4F"/>
                </a:solidFill>
              </a:rPr>
              <a:t>the same!</a:t>
            </a:r>
            <a:endParaRPr lang="en-GB" dirty="0">
              <a:solidFill>
                <a:srgbClr val="F25E4F"/>
              </a:solidFill>
            </a:endParaRPr>
          </a:p>
        </p:txBody>
      </p:sp>
      <p:pic>
        <p:nvPicPr>
          <p:cNvPr id="92" name="Gráfico 91" descr="Seta: Reta">
            <a:extLst>
              <a:ext uri="{FF2B5EF4-FFF2-40B4-BE49-F238E27FC236}">
                <a16:creationId xmlns:a16="http://schemas.microsoft.com/office/drawing/2014/main" id="{95BF9EB1-FEEB-4FAD-8231-91E8AEBEA3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/>
      <p:bldP spid="69" grpId="0"/>
      <p:bldP spid="70" grpId="0"/>
      <p:bldP spid="71" grpId="0" animBg="1"/>
      <p:bldP spid="76" grpId="0" animBg="1"/>
      <p:bldP spid="78" grpId="0" animBg="1"/>
      <p:bldP spid="79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/>
      <p:bldP spid="90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A675A19-D7E9-47A8-B980-99255F418442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69D0C25-84C4-41A3-B9EB-1BC8567C004D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1AECE95-D29B-409B-8101-A05F86DFE74E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D24DA8-153A-4950-9769-B2A14997DBA1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D24DA8-153A-4950-9769-B2A14997D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haveta à esquerda 17">
            <a:extLst>
              <a:ext uri="{FF2B5EF4-FFF2-40B4-BE49-F238E27FC236}">
                <a16:creationId xmlns:a16="http://schemas.microsoft.com/office/drawing/2014/main" id="{8599A659-DE8C-405E-B4B5-34A99C4F8E0D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29DF349-9BAD-473B-9192-E6A59CA19316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factors</a:t>
                </a: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29DF349-9BAD-473B-9192-E6A59CA1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1CFF5D50-CD0C-469A-B3F7-BC6BCDB7B100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square matrix and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positive integer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the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400" b="1" i="1" baseline="30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-power of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defined as the product of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by itself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times.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1CFF5D50-CD0C-469A-B3F7-BC6BCDB7B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9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>
            <a:extLst>
              <a:ext uri="{FF2B5EF4-FFF2-40B4-BE49-F238E27FC236}">
                <a16:creationId xmlns:a16="http://schemas.microsoft.com/office/drawing/2014/main" id="{49FE994C-9870-4021-9485-AA66D7B0B451}"/>
              </a:ext>
            </a:extLst>
          </p:cNvPr>
          <p:cNvSpPr/>
          <p:nvPr/>
        </p:nvSpPr>
        <p:spPr>
          <a:xfrm>
            <a:off x="2305715" y="427615"/>
            <a:ext cx="145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8E98AE03-1B3F-4ECC-8314-C376C7FD8B34}"/>
              </a:ext>
            </a:extLst>
          </p:cNvPr>
          <p:cNvSpPr/>
          <p:nvPr/>
        </p:nvSpPr>
        <p:spPr>
          <a:xfrm>
            <a:off x="2148855" y="2865712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647B59C-4C3F-4E66-9D84-B2122D09A102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66A66C7-3599-4813-A588-A1CA9F92AE6D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605574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66A66C7-3599-4813-A588-A1CA9F92A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605574" cy="705771"/>
              </a:xfrm>
              <a:prstGeom prst="rect">
                <a:avLst/>
              </a:prstGeom>
              <a:blipFill>
                <a:blip r:embed="rId10"/>
                <a:stretch>
                  <a:fillRect l="-1741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422EF17-C6AB-42A6-A785-99128411362E}"/>
                  </a:ext>
                </a:extLst>
              </p:cNvPr>
              <p:cNvSpPr/>
              <p:nvPr/>
            </p:nvSpPr>
            <p:spPr>
              <a:xfrm>
                <a:off x="7771883" y="3463770"/>
                <a:ext cx="3260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. 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?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422EF17-C6AB-42A6-A785-991284113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83" y="3463770"/>
                <a:ext cx="3260444" cy="461665"/>
              </a:xfrm>
              <a:prstGeom prst="rect">
                <a:avLst/>
              </a:prstGeom>
              <a:blipFill>
                <a:blip r:embed="rId11"/>
                <a:stretch>
                  <a:fillRect l="-2991" t="-10526" r="-130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009EFCF5-516B-46EB-81E0-06C4B8846163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975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009EFCF5-516B-46EB-81E0-06C4B8846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9755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CB735E-345A-4BBF-B44B-0D4014CBEFFE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CB735E-345A-4BBF-B44B-0D4014CBE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8F0EAE2-2412-472A-8E87-1634F68B653A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3900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8F0EAE2-2412-472A-8E87-1634F68B6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39006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1651ABD-6F83-41BE-8437-75A0E197FF0B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1651ABD-6F83-41BE-8437-75A0E197F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eta: Curvada Para Cima 29">
            <a:extLst>
              <a:ext uri="{FF2B5EF4-FFF2-40B4-BE49-F238E27FC236}">
                <a16:creationId xmlns:a16="http://schemas.microsoft.com/office/drawing/2014/main" id="{118C5D49-63E4-42C4-BD0C-7269252885B1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9DE13B-E728-4990-A29E-C216E2FB1D83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0D69EE-6A1F-4ADB-AF1A-D28EA6CA0245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10C4580B-02AA-49F0-B5FF-826810BBC5B9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10C4580B-02AA-49F0-B5FF-826810BBC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>
            <a:extLst>
              <a:ext uri="{FF2B5EF4-FFF2-40B4-BE49-F238E27FC236}">
                <a16:creationId xmlns:a16="http://schemas.microsoft.com/office/drawing/2014/main" id="{70010EF2-C8B1-471F-9B4A-B2F566C63F0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85D39A8B-57E7-493A-8563-62BD4DF31EB8}"/>
              </a:ext>
            </a:extLst>
          </p:cNvPr>
          <p:cNvSpPr/>
          <p:nvPr/>
        </p:nvSpPr>
        <p:spPr>
          <a:xfrm>
            <a:off x="4292082" y="4623907"/>
            <a:ext cx="127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29A6FF"/>
                </a:solidFill>
              </a:rPr>
              <a:t>associativity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23CAC35-E6BD-4B01-885A-C7B266228340}"/>
              </a:ext>
            </a:extLst>
          </p:cNvPr>
          <p:cNvSpPr/>
          <p:nvPr/>
        </p:nvSpPr>
        <p:spPr>
          <a:xfrm>
            <a:off x="2734265" y="5011984"/>
            <a:ext cx="31732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25E4F"/>
                </a:solidFill>
              </a:rPr>
              <a:t>Notice</a:t>
            </a:r>
            <a:r>
              <a:rPr lang="en-GB" dirty="0">
                <a:solidFill>
                  <a:srgbClr val="F25E4F"/>
                </a:solidFill>
              </a:rPr>
              <a:t> that associativity could be applied in </a:t>
            </a:r>
            <a:r>
              <a:rPr lang="en-GB" b="1" dirty="0">
                <a:solidFill>
                  <a:srgbClr val="F25E4F"/>
                </a:solidFill>
              </a:rPr>
              <a:t>another order</a:t>
            </a:r>
            <a:r>
              <a:rPr lang="en-GB" dirty="0">
                <a:solidFill>
                  <a:srgbClr val="F25E4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CAB001F-CBCF-45BB-9DDD-492B395D9FAC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2975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CAB001F-CBCF-45BB-9DDD-492B395D9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29755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922CBF0-13B2-428A-8F00-C0EE4AFAEC69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922CBF0-13B2-428A-8F00-C0EE4AFAE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A4357AA-DA73-4CF2-830A-2C642B801081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584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A4357AA-DA73-4CF2-830A-2C642B801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58476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Curvada Para Cima 39">
            <a:extLst>
              <a:ext uri="{FF2B5EF4-FFF2-40B4-BE49-F238E27FC236}">
                <a16:creationId xmlns:a16="http://schemas.microsoft.com/office/drawing/2014/main" id="{ADC3EFAE-76C8-45D0-85B5-4CA9E7A3CF05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D9974FB-F3C3-4C37-940C-4A3FEFC89785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040387-9CDA-48F1-84F3-2C2097A9825C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8AF0723-1CC6-4E24-87A9-F15E7E7438BD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8AF0723-1CC6-4E24-87A9-F15E7E743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>
            <a:extLst>
              <a:ext uri="{FF2B5EF4-FFF2-40B4-BE49-F238E27FC236}">
                <a16:creationId xmlns:a16="http://schemas.microsoft.com/office/drawing/2014/main" id="{0F914D2D-6E8D-4D72-85D3-37FCBE00B41D}"/>
              </a:ext>
            </a:extLst>
          </p:cNvPr>
          <p:cNvSpPr/>
          <p:nvPr/>
        </p:nvSpPr>
        <p:spPr>
          <a:xfrm>
            <a:off x="3750020" y="5681804"/>
            <a:ext cx="127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29A6FF"/>
                </a:solidFill>
              </a:rPr>
              <a:t>associativity 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9752B5F-A413-453F-80C2-E58C271D7563}"/>
              </a:ext>
            </a:extLst>
          </p:cNvPr>
          <p:cNvSpPr/>
          <p:nvPr/>
        </p:nvSpPr>
        <p:spPr>
          <a:xfrm>
            <a:off x="9152254" y="5035473"/>
            <a:ext cx="21197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F25E4F"/>
                </a:solidFill>
              </a:rPr>
              <a:t>But</a:t>
            </a:r>
            <a:r>
              <a:rPr lang="en-GB" b="1" dirty="0">
                <a:solidFill>
                  <a:srgbClr val="F25E4F"/>
                </a:solidFill>
              </a:rPr>
              <a:t>… the result is</a:t>
            </a:r>
            <a:r>
              <a:rPr lang="en-GB" dirty="0">
                <a:solidFill>
                  <a:srgbClr val="F25E4F"/>
                </a:solidFill>
              </a:rPr>
              <a:t>, obviously, </a:t>
            </a:r>
            <a:r>
              <a:rPr lang="en-GB" b="1" dirty="0">
                <a:solidFill>
                  <a:srgbClr val="F25E4F"/>
                </a:solidFill>
              </a:rPr>
              <a:t>the same!</a:t>
            </a:r>
            <a:endParaRPr lang="en-GB" dirty="0">
              <a:solidFill>
                <a:srgbClr val="F25E4F"/>
              </a:solidFill>
            </a:endParaRPr>
          </a:p>
        </p:txBody>
      </p:sp>
      <p:pic>
        <p:nvPicPr>
          <p:cNvPr id="46" name="Gráfico 45" descr="Seta: Reta">
            <a:extLst>
              <a:ext uri="{FF2B5EF4-FFF2-40B4-BE49-F238E27FC236}">
                <a16:creationId xmlns:a16="http://schemas.microsoft.com/office/drawing/2014/main" id="{E7C55F6E-F9F7-40BA-B9A0-673F2F18A7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84EB97C9-F0B5-497F-8EDD-CE5F3CA7D3B1}"/>
              </a:ext>
            </a:extLst>
          </p:cNvPr>
          <p:cNvSpPr/>
          <p:nvPr/>
        </p:nvSpPr>
        <p:spPr>
          <a:xfrm>
            <a:off x="5221005" y="2966383"/>
            <a:ext cx="35628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Generalize and Remember</a:t>
            </a: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this example:</a:t>
            </a:r>
            <a:endParaRPr lang="en-GB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3AEEC6FA-CBF1-4334-BF00-FE5CE8B0EEDD}"/>
                  </a:ext>
                </a:extLst>
              </p:cNvPr>
              <p:cNvSpPr/>
              <p:nvPr/>
            </p:nvSpPr>
            <p:spPr>
              <a:xfrm>
                <a:off x="3248660" y="3674889"/>
                <a:ext cx="7491214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Any power of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commutes with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That is: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sz="2400" b="1" u="sng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3AEEC6FA-CBF1-4334-BF00-FE5CE8B0E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60" y="3674889"/>
                <a:ext cx="7491214" cy="510778"/>
              </a:xfrm>
              <a:prstGeom prst="roundRect">
                <a:avLst/>
              </a:prstGeom>
              <a:blipFill>
                <a:blip r:embed="rId24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áfico 48" descr="Seta: Rodar para a esquerda">
            <a:extLst>
              <a:ext uri="{FF2B5EF4-FFF2-40B4-BE49-F238E27FC236}">
                <a16:creationId xmlns:a16="http://schemas.microsoft.com/office/drawing/2014/main" id="{054216D9-8154-4507-8292-7D835B22AF5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50" name="Gráfico 49" descr="Seta: Rodar para a esquerda">
            <a:extLst>
              <a:ext uri="{FF2B5EF4-FFF2-40B4-BE49-F238E27FC236}">
                <a16:creationId xmlns:a16="http://schemas.microsoft.com/office/drawing/2014/main" id="{0DD601C7-8BF8-4AAF-8B10-BBAD7E91A4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977 0.0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08425 -0.2337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7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B6B507E-67D1-4079-B2C1-879621B8964F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D13A75C-F4C2-4B93-BEB3-E0DEBB662883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484E2-09FA-4503-BB34-CE51E476FB07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484E2-09FA-4503-BB34-CE51E476F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haveta à esquerda 16">
            <a:extLst>
              <a:ext uri="{FF2B5EF4-FFF2-40B4-BE49-F238E27FC236}">
                <a16:creationId xmlns:a16="http://schemas.microsoft.com/office/drawing/2014/main" id="{66EB8152-42E3-42F7-BC23-85FE8B4562A6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A2784-F9BA-4682-93AC-BFF0E5F13BDF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factors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A2784-F9BA-4682-93AC-BFF0E5F13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09879BA-8E93-46CF-BDB4-429844BF28D7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square matrix and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a positive integer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the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400" b="1" i="1" baseline="300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-power of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defined as the product of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by itself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times.</a:t>
                </a:r>
              </a:p>
            </p:txBody>
          </p:sp>
        </mc:Choice>
        <mc:Fallback xmlns="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09879BA-8E93-46CF-BDB4-429844BF2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200329"/>
              </a:xfrm>
              <a:prstGeom prst="rect">
                <a:avLst/>
              </a:prstGeom>
              <a:blipFill>
                <a:blip r:embed="rId9"/>
                <a:stretch>
                  <a:fillRect l="-1440" t="-4061" r="-144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>
            <a:extLst>
              <a:ext uri="{FF2B5EF4-FFF2-40B4-BE49-F238E27FC236}">
                <a16:creationId xmlns:a16="http://schemas.microsoft.com/office/drawing/2014/main" id="{629CB7D0-77F4-4A42-97F4-5403EC285413}"/>
              </a:ext>
            </a:extLst>
          </p:cNvPr>
          <p:cNvSpPr/>
          <p:nvPr/>
        </p:nvSpPr>
        <p:spPr>
          <a:xfrm>
            <a:off x="2305715" y="427615"/>
            <a:ext cx="145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037F798-D5C8-4FA0-9758-3B92CE9125DE}"/>
              </a:ext>
            </a:extLst>
          </p:cNvPr>
          <p:cNvSpPr/>
          <p:nvPr/>
        </p:nvSpPr>
        <p:spPr>
          <a:xfrm>
            <a:off x="2148856" y="2865600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/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/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B877D17B-9519-4A2F-86DC-3E8998254AC6}"/>
              </a:ext>
            </a:extLst>
          </p:cNvPr>
          <p:cNvSpPr/>
          <p:nvPr/>
        </p:nvSpPr>
        <p:spPr>
          <a:xfrm>
            <a:off x="5221005" y="2966383"/>
            <a:ext cx="35628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Generalize and Remember</a:t>
            </a: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this example:</a:t>
            </a:r>
            <a:endParaRPr lang="en-GB" b="1" u="sng" dirty="0">
              <a:solidFill>
                <a:srgbClr val="29A6FF"/>
              </a:solidFill>
            </a:endParaRPr>
          </a:p>
        </p:txBody>
      </p:sp>
      <p:pic>
        <p:nvPicPr>
          <p:cNvPr id="26" name="Gráfico 25" descr="Seta: Rodar para a esquerda">
            <a:extLst>
              <a:ext uri="{FF2B5EF4-FFF2-40B4-BE49-F238E27FC236}">
                <a16:creationId xmlns:a16="http://schemas.microsoft.com/office/drawing/2014/main" id="{508AC226-4958-44B3-95CD-BEF9D310F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27" name="Gráfico 26" descr="Seta: Rodar para a esquerda">
            <a:extLst>
              <a:ext uri="{FF2B5EF4-FFF2-40B4-BE49-F238E27FC236}">
                <a16:creationId xmlns:a16="http://schemas.microsoft.com/office/drawing/2014/main" id="{B00C7D8D-2466-492E-80CD-31D188E28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F589B359-3135-4D31-BE3D-5CB7D4B415EB}"/>
                  </a:ext>
                </a:extLst>
              </p:cNvPr>
              <p:cNvSpPr/>
              <p:nvPr/>
            </p:nvSpPr>
            <p:spPr>
              <a:xfrm>
                <a:off x="3248660" y="3674889"/>
                <a:ext cx="7491214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Any power of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commutes with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That is: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sz="2400" b="1" u="sng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F589B359-3135-4D31-BE3D-5CB7D4B41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60" y="3674889"/>
                <a:ext cx="7491214" cy="510778"/>
              </a:xfrm>
              <a:prstGeom prst="roundRect">
                <a:avLst/>
              </a:prstGeom>
              <a:blipFill>
                <a:blip r:embed="rId15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/>
              <p:nvPr/>
            </p:nvSpPr>
            <p:spPr>
              <a:xfrm>
                <a:off x="2124000" y="5811626"/>
                <a:ext cx="9859635" cy="8407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REMARK</a:t>
                </a:r>
                <a:r>
                  <a:rPr lang="en-GB" dirty="0"/>
                  <a:t> – There are always </a:t>
                </a:r>
                <a:r>
                  <a:rPr lang="en-GB" b="1" dirty="0"/>
                  <a:t>matrices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)</a:t>
                </a:r>
                <a:r>
                  <a:rPr lang="en-GB" b="1" dirty="0"/>
                  <a:t> that commute</a:t>
                </a:r>
                <a:r>
                  <a:rPr lang="en-GB" dirty="0"/>
                  <a:t> with any square matrix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GB" dirty="0"/>
                  <a:t>, namely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 (identity),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(null) and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(inverse, for non singular matrices). However, when wanting a “non obvious” example, we can use one of the natural powers of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811626"/>
                <a:ext cx="9859635" cy="840744"/>
              </a:xfrm>
              <a:prstGeom prst="rect">
                <a:avLst/>
              </a:prstGeom>
              <a:blipFill>
                <a:blip r:embed="rId16"/>
                <a:stretch>
                  <a:fillRect b="-987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5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6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Matrix arithmetic generates several “peculiar properties”.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Some of these are specific for matrices (as working with the transpose) and several others result essentially from lack of a commutative multiplication!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8678576-BF40-4DBA-A2DF-8969057F93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CC365D-0DF4-4CAA-9D13-368207224B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58" y="1667234"/>
            <a:ext cx="21802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Matrix arithmetic generates several “peculiar properties”.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Some of these are specific for matrices (as working with the transpose) and several others result essentially from lack of a commutative multiplication!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/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REMARK</a:t>
                </a:r>
                <a:r>
                  <a:rPr lang="en-GB" dirty="0"/>
                  <a:t> – </a:t>
                </a:r>
                <a:r>
                  <a:rPr lang="en-GB" b="1" dirty="0"/>
                  <a:t>This result allows us to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leaving the meaning opened – it represents the </a:t>
                </a:r>
                <a:r>
                  <a:rPr lang="en-GB" b="1" dirty="0"/>
                  <a:t>inverse of the transpose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) or the </a:t>
                </a:r>
                <a:r>
                  <a:rPr lang="en-GB" b="1" dirty="0"/>
                  <a:t>transpose of the inverse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dirty="0"/>
                  <a:t>) of a given invertible matrix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  <a:r>
                  <a:rPr lang="pt-PT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9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/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REMARK</a:t>
                </a:r>
                <a:r>
                  <a:rPr lang="en-GB" dirty="0"/>
                  <a:t> – </a:t>
                </a:r>
                <a:r>
                  <a:rPr lang="en-GB" b="1" dirty="0"/>
                  <a:t>This result allows us to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, leaving the meaning opened – it represents the </a:t>
                </a:r>
                <a:r>
                  <a:rPr lang="en-GB" b="1" dirty="0"/>
                  <a:t>inverse of the </a:t>
                </a:r>
                <a14:m>
                  <m:oMath xmlns:m="http://schemas.openxmlformats.org/officeDocument/2006/math">
                    <m:r>
                      <a:rPr lang="pt-PT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-power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) or </a:t>
                </a:r>
                <a:r>
                  <a:rPr lang="en-GB" b="1" dirty="0"/>
                  <a:t>the 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-power of the inverse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) of a given invertible matrix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75613" y="3407343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11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/>
              <p:nvPr/>
            </p:nvSpPr>
            <p:spPr>
              <a:xfrm>
                <a:off x="4953838" y="3318044"/>
                <a:ext cx="7029797" cy="9582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REMARK</a:t>
                </a:r>
                <a:r>
                  <a:rPr lang="en-GB" dirty="0"/>
                  <a:t> – </a:t>
                </a:r>
                <a:r>
                  <a:rPr lang="en-GB" b="1" dirty="0"/>
                  <a:t>This result allows us to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leaving the meaning opened – it represents the 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-power of the transpose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) or the </a:t>
                </a:r>
                <a:r>
                  <a:rPr lang="en-GB" b="1" dirty="0"/>
                  <a:t>transpose of the 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baseline="30000" smtClean="0">
                        <a:latin typeface="Cambria Math" panose="02040503050406030204" pitchFamily="18" charset="0"/>
                      </a:rPr>
                      <m:t>𝒕𝒉</m:t>
                    </m:r>
                  </m:oMath>
                </a14:m>
                <a:r>
                  <a:rPr lang="en-GB" b="1" dirty="0"/>
                  <a:t>-power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) of a given square matrix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3318044"/>
                <a:ext cx="7029797" cy="9582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IMPORTANT</a:t>
                </a:r>
                <a:r>
                  <a:rPr lang="en-GB" dirty="0"/>
                  <a:t>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None of the previous expressions: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has, </a:t>
                </a:r>
                <a:r>
                  <a:rPr lang="en-GB" i="1" dirty="0"/>
                  <a:t>per se</a:t>
                </a:r>
                <a:r>
                  <a:rPr lang="en-GB" dirty="0"/>
                  <a:t>, any meaning! When facing one of these, we must clearly think about the operations represented in the respective expression – transpose, inverse and/or power.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Th</a:t>
                </a:r>
                <a:r>
                  <a:rPr lang="pt-PT" dirty="0"/>
                  <a:t>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allows the extension of Matrix Power notion to non positive integers exponents. So, the following rules hold in Matrix Arithmetic for any values of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Imagem 40">
            <a:extLst>
              <a:ext uri="{FF2B5EF4-FFF2-40B4-BE49-F238E27FC236}">
                <a16:creationId xmlns:a16="http://schemas.microsoft.com/office/drawing/2014/main" id="{B605B2B8-E794-4000-82F9-36AFAFEEE3F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uiExpand="1" build="allAtOnce" animBg="1"/>
      <p:bldP spid="32" grpId="0" animBg="1"/>
      <p:bldP spid="32" grpId="1" build="allAtOnce" animBg="1"/>
      <p:bldP spid="39" grpId="0" animBg="1"/>
      <p:bldP spid="39" grpId="1" build="allAtOnce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4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Power of Matrix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5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Other Matrix Propositions and Relations</a:t>
            </a:r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Matrix arithmetic generates several “peculiar properties”.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Some of these are specific for matrices (as working with the transpose) and several others result essentially from lack of a commutative multiplication!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8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80978" y="3407341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9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IMPORTANT</a:t>
                </a:r>
                <a:r>
                  <a:rPr lang="en-GB" dirty="0"/>
                  <a:t>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None of the previous expressions: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has, </a:t>
                </a:r>
                <a:r>
                  <a:rPr lang="en-GB" i="1" dirty="0"/>
                  <a:t>per se</a:t>
                </a:r>
                <a:r>
                  <a:rPr lang="en-GB" dirty="0"/>
                  <a:t>, any meaning! When facing one of these, we must clearly think about the operations represented in the respective expression – transpose, inverse and/or power.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Th</a:t>
                </a:r>
                <a:r>
                  <a:rPr lang="pt-PT" dirty="0"/>
                  <a:t>e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allows the extension of Matrix Power notion to non positive integers exponents. So, the following rules hold in Matrix Arithmetic for any values of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A497647-91EC-4A13-ABFB-01DCA90F2A65}"/>
              </a:ext>
            </a:extLst>
          </p:cNvPr>
          <p:cNvGrpSpPr/>
          <p:nvPr/>
        </p:nvGrpSpPr>
        <p:grpSpPr>
          <a:xfrm>
            <a:off x="5752751" y="1624133"/>
            <a:ext cx="2505609" cy="779699"/>
            <a:chOff x="2097901" y="1956301"/>
            <a:chExt cx="2505609" cy="779699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55BD1014-F1E1-47BB-8EFA-353E98B648BD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1"/>
                  <a:stretch>
                    <a:fillRect b="-1558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0507C1E-0809-4787-ADFE-F0934F9B86DA}"/>
              </a:ext>
            </a:extLst>
          </p:cNvPr>
          <p:cNvGrpSpPr/>
          <p:nvPr/>
        </p:nvGrpSpPr>
        <p:grpSpPr>
          <a:xfrm>
            <a:off x="5745045" y="2515737"/>
            <a:ext cx="2505609" cy="779699"/>
            <a:chOff x="2097901" y="1956301"/>
            <a:chExt cx="2505609" cy="779699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A721991E-B7D0-447E-B2A3-3A7E8EF06409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0D05150-638A-4CB6-9C65-92D5EBCD72A3}"/>
              </a:ext>
            </a:extLst>
          </p:cNvPr>
          <p:cNvGrpSpPr/>
          <p:nvPr/>
        </p:nvGrpSpPr>
        <p:grpSpPr>
          <a:xfrm>
            <a:off x="5768164" y="3407341"/>
            <a:ext cx="2505609" cy="779699"/>
            <a:chOff x="2097901" y="1956301"/>
            <a:chExt cx="2505609" cy="779699"/>
          </a:xfrm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2E8CBBB8-83CE-4B7E-9097-14BA8834A4C8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Imagem 46">
            <a:extLst>
              <a:ext uri="{FF2B5EF4-FFF2-40B4-BE49-F238E27FC236}">
                <a16:creationId xmlns:a16="http://schemas.microsoft.com/office/drawing/2014/main" id="{5D43486D-FAFC-4391-AC23-515FA6E5694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C8B41F8B-E28C-47EA-8584-EE6A44169DBD}"/>
  <p:tag name="ISPRING_SCORM_RATE_QUIZZES" val="1"/>
  <p:tag name="ISPRING_SCORM_PASSING_SCORE" val="80.000000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RESOURCE_FOLDER" val="C:\Users\filom\Documents\ENGIMATH\LESSONS\MATRICES\LESSON 10\Lesson_10_Q1\"/>
  <p:tag name="ISPRING_PRESENTATION_PATH" val="C:\Users\filom\Documents\ENGIMATH\LESSONS\MATRICES\LESSON 10\Lesson_10_Q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KSch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ApJy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KSch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CknITievTeZ+AwAA/wsAACEAAAB1bml2ZXJzYWwvZmxhc2hfc2tpbl9zZXR0aW5ncy54bWyNVlFv2jAQfh6/ArF3aCkbrZQi0ZZK1VhbrV3fneQAC8eObIeOf787EwcHQkkipPju++zzd+czkVlz2d2ANlzJ296wN+l8i5JCa5D2HbJcMAvdmBl4Sm97j3/n897AIZRQ+g2s5XJp0FBauhxRicpyJrdztVT9mCXrpVaFTHuT749X9EYDBz0grbY5aMHlGnE/htd3D4/NOMGNfbKQ9Rcsgb7CwJEwu5wNZ8M2hFyDMUDB3DxMh9OfZziCxSD8KqPx6Ho0bcXYL/PonlakDTfcOtJ4OL4aj5pJKC1i67p+sUau8iJvn4ZcqyXFfsAY03uGIRRLsRoQ/nBD7xk4VtaWFjmTbwv/7Bnt48JaJfuJkhaLti+VzphAzsI9rThlhlswXBVVS2DkcdqC4CsoHqfJKWHYEuqqJ5BepqfyhOqBruO/in5XNaWYF+5pBhrBU4xD6dRFDBf07qHlV3DyI9JQK/FKK9Q6AtVzLGBidQHRwI/IY1bq86WweNy9N7R4xCvu8ZUVBiYLJkwJ2hs97A98cpkG85QG7/9QosjgfhdlAKvbPfr+/s7lLVyzslWRadiUpv18gdHjnlHvI1xg9Lg3Ev1Fiu0R+NBDDH+E7phL3l7oMuRA6W8RSIbfXh4/ci6af06dxwQLlgYHyFQKE1cQ7zwDyk00cDaKYnAQRiTZhi+ZxWvkN2Hi7ZuF3ESDA/uuhhpLJrLcCjgupEQV2mAM6Pyob7XBQ4Td0TNTO4eF9di60UtPt1SYazfufCmqn34n0m7QtXh/3fYypteg35USptctKdjDUF13bR7C6ZrA9gP6SS5UG4JUFsKZXXCNSLU7TK2wzFqWrDKMpDnqSjuXvMYkReV6x8mTRRaDnmHCOfhCq9sIteLLlcCf/eDwCWkdfsJJPLvCqSTjVQ0HBpdiYDpZ+freDcieFcJyARvwHSEw0CZPbCcyeBiO90iFUy+2wHK20srmsa+EWr+rOY7gHxiPqjeh0HGmkC2LjdvNviH4JhyEEPTlsq1RFYYdzY1doYQzorNBLUxJoBwrrHqzTNtyuv3YbZVtYCp55roHmmkZH1iDiyhCqbwUwbk8/sjuV6cLpZqomr7B00ygzjgZNhGcp94Y3/G4TRYaIOyKztipWvUv2MaK6fS5AtR6d4ObuLgzvMxcgzUk3wv+4YgGgdWlo1Iev/Fv/6TT+Q9QSwMEFAACAAgACknIT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CknITk2bDc3EAQAAfQYAAB8AAAB1bml2ZXJzYWwvaHRtbF9za2luX3NldHRpbmdzLmpzjZTBbuIwEIbvPAXKXleoDbQpvbECpEo9VGpvVQ+OM4QIx2PZhi2t+u6NnQJOMqHYl/jXp388M/F8DobVing0vB9++m9/fmqevQZOs3oLf5u66NFLp0dGFBm8FCWIQkLUQnYOWTFh4Kh/nRDKOZLeNd0/W1Am8IuQgNXRPxA1ARpC2xHaf0J7p4J8HMBBkFSdUFDmdGstyhFHaUHakURdMs9Ef1Z+hQm2YNyB/gVdMQ4N05v4Ls16yZPjJE0yPg05jqVicv+IOY5Sxje5xq3Mano5djuk13sFumr45hj233wZAqIw9sFC2Q68uF7Ei7ifVBqMgZ+40/ksnt2SsGApiDChZHI3mZ1BG8ZLv87Qu8IU9kAncTJOJiGtWA6dKnHIrrNxE5OVV6eaneA1Z+Hd1sSVXw1CsD3ojlX3x1CotuqCBiqNuatIF03cJlGBLCtkXnPzqdsk5y7rbPv+DT8xRinq7NA9uHI7ZE7F+Ols45lh65mtiVdb9s2WCyaDJR+3aUV9pOaCoEQqLlIgOc9aQ/RwHdueNe78WiXO9Ab0C6KoxqdrC5hqnIB+kCt0ArOW8XVZaVVCb+GoIO/OL86yfc/B1zdQSwMEFAACAAgACknITpQTsyJpAAAAbgAAABwAAAB1bml2ZXJzYWwvbG9jYWxfc2V0dGluZ3MueG1sDcwxDoMwDEDRnVNY3int1oHAxlaW0gNYxEWRHBuRgOD2ZPvD02/7MwocvKVg6vD1eCKwzuaDLg5/01C/EVIm9SSm7FANoe+qVmwm+XLOBSZYhS7eJo4lMo8Uixx2EajhU17/wB6brroBUEsDBBQAAgAIAAFRx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BUcZ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KSchOkEkmJSgFAAD2EwAAHQAAAAAAAAABAAAAAADMEwAAdW5pdmVyc2FsL2NvbW1vbl9tZXNzYWdlcy5sbmdQSwECAAAUAAIACAAKSchOZrKi1aUAAACDAQAALgAAAAAAAAABAAAAAAAvGQAAdW5pdmVyc2FsL3BsYXliYWNrX2FuZF9uYXZpZ2F0aW9uX3NldHRpbmdzLnhtbFBLAQIAABQAAgAIAApJyE7QvS+0TgQAAIcVAAAnAAAAAAAAAAEAAAAAACAaAAB1bml2ZXJzYWwvZmxhc2hfcHVibGlzaGluZ19zZXR0aW5ncy54bWxQSwECAAAUAAIACAAKSchOJ69N5n4DAAD/CwAAIQAAAAAAAAABAAAAAACzHgAAdW5pdmVyc2FsL2ZsYXNoX3NraW5fc2V0dGluZ3MueG1sUEsBAgAAFAACAAgACknITuZFxhFIBAAAERUAACYAAAAAAAAAAQAAAAAAcCIAAHVuaXZlcnNhbC9odG1sX3B1Ymxpc2hpbmdfc2V0dGluZ3MueG1sUEsBAgAAFAACAAgACknITk2bDc3EAQAAfQYAAB8AAAAAAAAAAQAAAAAA/CYAAHVuaXZlcnNhbC9odG1sX3NraW5fc2V0dGluZ3MuanNQSwECAAAUAAIACAAKSchOlBOzImkAAABuAAAAHAAAAAAAAAABAAAAAAD9KAAAdW5pdmVyc2FsL2xvY2FsX3NldHRpbmdzLnhtbFBLAQIAABQAAgAIAAFRxk6D5MijhQoAAMAZAAAXAAAAAAAAAAAAAAAAAKApAAB1bml2ZXJzYWwvdW5pdmVyc2FsLnBuZ1BLAQIAABQAAgAIAAFRxk7lZcaxSwAAAGoAAAAbAAAAAAAAAAEAAAAAAFo0AAB1bml2ZXJzYWwvdW5pdmVyc2FsLnBuZy54bWxQSwUGAAAAABIAEgBWBQAA3jQAAAAA"/>
  <p:tag name="ISPRING_SCREEN_RECS_UPDATED" val="C:\Users\filom\Documents\ENGIMATH\LESSONS\MATRICES\LESSON 10\Lesson_10_Q1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*\uFFFD\uFFFD\uFFFD{BB4CDCA5-F38E-475C-8C53-186BBAA01A72}&quot;,&quot;C:\\Users\\filom\\Documents\\ENGIMATH\\LESSONS\\MATRICES\\LESSON 10&quot;]]"/>
  <p:tag name="ISPRING_ULTRA_SCORM_COURCE_TITLE" val="Lesson_10_Q1"/>
  <p:tag name="ISPRING_PRESENTATION_TITLE" val="Lesson_10_Q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Jww45M79fqqTDBv5qAxuw&quot;,&quot;gi&quot;:&quot;0S1HptKYVRPfvT-GyB4ACg&quot;,&quot;ti&quot;:&quot;characters&quot;,&quot;vs&quot;:{&quot;f&quot;:[673,674,529],&quot;i&quot;:{&quot;d&quot;:&quot;zJww45M79fqqTDBv5qAxu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LVvcaOQHv5wxJvjM8f9Dw&quot;,&quot;gi&quot;:&quot;0S1HptKYVRPfvT-GyB4ACg&quot;,&quot;ti&quot;:&quot;characters&quot;,&quot;vs&quot;:{&quot;f&quot;:[673,674,529],&quot;i&quot;:{&quot;d&quot;:&quot;XLVvcaOQHv5wxJvjM8f9Dw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NClLZZRm2JY0FP7ZUHulw&quot;,&quot;gi&quot;:&quot;0S1HptKYVRPfvT-GyB4ACg&quot;,&quot;ti&quot;:&quot;characters&quot;,&quot;vs&quot;:{&quot;f&quot;:[673,674,544],&quot;i&quot;:{&quot;d&quot;:&quot;uNClLZZRm2JY0FP7ZUHulw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Is5pUszl3ygvtyUSAbh2w&quot;,&quot;gi&quot;:&quot;0S1HptKYVRPfvT-GyB4ACg&quot;,&quot;ti&quot;:&quot;characters&quot;,&quot;vs&quot;:{&quot;f&quot;:[673,674,501],&quot;i&quot;:{&quot;d&quot;:&quot;wIs5pUszl3ygvtyUSAbh2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7430</TotalTime>
  <Words>1609</Words>
  <Application>Microsoft Office PowerPoint</Application>
  <PresentationFormat>Widescreen</PresentationFormat>
  <Paragraphs>216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Comic Sans MS</vt:lpstr>
      <vt:lpstr>Freestyle Script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Lesson_10_Q1</dc:title>
  <dc:creator>Filomena Soares</dc:creator>
  <cp:lastModifiedBy>Elena Safiulina</cp:lastModifiedBy>
  <cp:revision>239</cp:revision>
  <dcterms:created xsi:type="dcterms:W3CDTF">2019-03-25T06:42:45Z</dcterms:created>
  <dcterms:modified xsi:type="dcterms:W3CDTF">2025-05-03T21:46:36Z</dcterms:modified>
</cp:coreProperties>
</file>