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4.xml" ContentType="application/vnd.openxmlformats-officedocument.presentationml.notesSlide+xml"/>
  <Override PartName="/ppt/tags/tag9.xml" ContentType="application/vnd.openxmlformats-officedocument.presentationml.tags+xml"/>
  <Override PartName="/ppt/notesSlides/notesSlide15.xml" ContentType="application/vnd.openxmlformats-officedocument.presentationml.notesSlide+xml"/>
  <Override PartName="/ppt/tags/tag10.xml" ContentType="application/vnd.openxmlformats-officedocument.presentationml.tags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75" r:id="rId2"/>
    <p:sldId id="277" r:id="rId3"/>
    <p:sldId id="284" r:id="rId4"/>
    <p:sldId id="285" r:id="rId5"/>
    <p:sldId id="286" r:id="rId6"/>
    <p:sldId id="287" r:id="rId7"/>
    <p:sldId id="295" r:id="rId8"/>
    <p:sldId id="278" r:id="rId9"/>
    <p:sldId id="288" r:id="rId10"/>
    <p:sldId id="289" r:id="rId11"/>
    <p:sldId id="290" r:id="rId12"/>
    <p:sldId id="291" r:id="rId13"/>
    <p:sldId id="292" r:id="rId14"/>
    <p:sldId id="296" r:id="rId15"/>
    <p:sldId id="297" r:id="rId16"/>
    <p:sldId id="283" r:id="rId17"/>
  </p:sldIdLst>
  <p:sldSz cx="12192000" cy="6858000"/>
  <p:notesSz cx="6858000" cy="9144000"/>
  <p:custDataLst>
    <p:tags r:id="rId19"/>
  </p:custDataLst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40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2B8E"/>
    <a:srgbClr val="F25E4F"/>
    <a:srgbClr val="29A6FF"/>
    <a:srgbClr val="FF93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EBD8435-4E9C-418F-A623-13A33C92289C}" v="2" dt="2025-07-15T03:43:10.1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65" autoAdjust="0"/>
    <p:restoredTop sz="94660"/>
  </p:normalViewPr>
  <p:slideViewPr>
    <p:cSldViewPr snapToGrid="0" showGuides="1">
      <p:cViewPr varScale="1">
        <p:scale>
          <a:sx n="77" d="100"/>
          <a:sy n="77" d="100"/>
        </p:scale>
        <p:origin x="360" y="72"/>
      </p:cViewPr>
      <p:guideLst>
        <p:guide orient="horz" pos="2160"/>
        <p:guide pos="440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ena Safiulina" userId="46398a00-a311-4d71-ab86-ad085cba44dd" providerId="ADAL" clId="{BEBD8435-4E9C-418F-A623-13A33C92289C}"/>
    <pc:docChg chg="custSel modSld">
      <pc:chgData name="Elena Safiulina" userId="46398a00-a311-4d71-ab86-ad085cba44dd" providerId="ADAL" clId="{BEBD8435-4E9C-418F-A623-13A33C92289C}" dt="2025-07-15T03:43:15.593" v="4" actId="1076"/>
      <pc:docMkLst>
        <pc:docMk/>
      </pc:docMkLst>
      <pc:sldChg chg="addSp delSp modSp mod delAnim">
        <pc:chgData name="Elena Safiulina" userId="46398a00-a311-4d71-ab86-ad085cba44dd" providerId="ADAL" clId="{BEBD8435-4E9C-418F-A623-13A33C92289C}" dt="2025-07-15T03:25:55.646" v="2" actId="1076"/>
        <pc:sldMkLst>
          <pc:docMk/>
          <pc:sldMk cId="214730274" sldId="275"/>
        </pc:sldMkLst>
        <pc:picChg chg="add mod">
          <ac:chgData name="Elena Safiulina" userId="46398a00-a311-4d71-ab86-ad085cba44dd" providerId="ADAL" clId="{BEBD8435-4E9C-418F-A623-13A33C92289C}" dt="2025-07-15T03:25:55.646" v="2" actId="1076"/>
          <ac:picMkLst>
            <pc:docMk/>
            <pc:sldMk cId="214730274" sldId="275"/>
            <ac:picMk id="2" creationId="{3A388B94-1442-B5D7-3587-ADCBD3DA7760}"/>
          </ac:picMkLst>
        </pc:picChg>
        <pc:picChg chg="del">
          <ac:chgData name="Elena Safiulina" userId="46398a00-a311-4d71-ab86-ad085cba44dd" providerId="ADAL" clId="{BEBD8435-4E9C-418F-A623-13A33C92289C}" dt="2025-07-15T03:25:51.421" v="1" actId="478"/>
          <ac:picMkLst>
            <pc:docMk/>
            <pc:sldMk cId="214730274" sldId="275"/>
            <ac:picMk id="12" creationId="{2B028BB0-8F10-47CA-933C-A4E39113FC17}"/>
          </ac:picMkLst>
        </pc:picChg>
      </pc:sldChg>
      <pc:sldChg chg="addSp modSp mod">
        <pc:chgData name="Elena Safiulina" userId="46398a00-a311-4d71-ab86-ad085cba44dd" providerId="ADAL" clId="{BEBD8435-4E9C-418F-A623-13A33C92289C}" dt="2025-07-15T03:43:15.593" v="4" actId="1076"/>
        <pc:sldMkLst>
          <pc:docMk/>
          <pc:sldMk cId="2434340358" sldId="283"/>
        </pc:sldMkLst>
        <pc:picChg chg="add mod">
          <ac:chgData name="Elena Safiulina" userId="46398a00-a311-4d71-ab86-ad085cba44dd" providerId="ADAL" clId="{BEBD8435-4E9C-418F-A623-13A33C92289C}" dt="2025-07-15T03:43:15.593" v="4" actId="1076"/>
          <ac:picMkLst>
            <pc:docMk/>
            <pc:sldMk cId="2434340358" sldId="283"/>
            <ac:picMk id="2" creationId="{03C33967-3BCB-4A3B-AB85-4AE594A3466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C62C76-F21B-46E4-9A5E-C6DEC3B14639}" type="datetimeFigureOut">
              <a:rPr lang="pt-PT" smtClean="0"/>
              <a:t>15/07/2025</a:t>
            </a:fld>
            <a:endParaRPr lang="pt-PT" dirty="0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 dirty="0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FBDBD3-B502-479F-AE9E-6BC9D244DDCC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701184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3798517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10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6304616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11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5248897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12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2899482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13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8017630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14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4466144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15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2634171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16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9354793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2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1681087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3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625968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4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070859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5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6383918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6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2678780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7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8419627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8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3086026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9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386616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F3A851-915A-43EC-AE8C-0786A678FA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39921D8-2575-43B3-9702-EC5AE77540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94AA227-2A47-4571-9414-5392D37AB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15/07/2025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3422807B-7CE4-45E1-8607-852463B62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4BB055A6-3B83-4C9E-9C3D-FC7756AF1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7506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B404E8-E597-4C07-BB74-BF4D4CAD9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5B3A1759-C42D-484F-B6FE-5211FB4DDB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43620816-20D3-4CA5-BACC-8369C2083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15/07/2025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3BEF7277-356C-4899-9171-6C916EC26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F4B7C42C-48DF-41DF-A1E8-DBC4C6919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628127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3A42FF2-B970-4361-9457-7007ADCA6F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D4C938BA-B64D-4730-871B-5A68C9D4B4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B099BFCE-1D6D-4AB6-870D-C1993FBCB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15/07/2025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9EE43DC9-BED3-435E-B505-C9F7C1ABF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51CFC6B0-1AC4-42B4-9FCF-725358EB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755036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13C48F-9E82-42D0-A518-EEF039F40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AF007266-2652-47EB-8EEB-7DE66998E7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F99E9F49-C207-41BE-B3F7-8493B26EC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15/07/2025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D7315FC7-1635-476B-9000-0E22AF78B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1E9EC9F1-6CD2-41B7-AD66-5DC309090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257683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F4885C-EAEC-41F3-A2CA-04EAD4B37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66AECBF7-9FA9-4769-B113-B72AC75F4D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FC92701-187A-4974-B8D5-2BEA676DA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15/07/2025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2C6466A5-3CC2-430E-8467-097DFBD2F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605397F6-31CB-4F08-BF99-9FB694DE7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358701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E0EE5F-6F9F-4630-9D82-0C1BC5385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46F1629F-C04B-491F-B631-2A5F4ADC32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A0645946-D64C-43E0-A460-A3C5F50140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511BB7FB-CC47-4962-994D-AD8F1744F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15/07/2025</a:t>
            </a:fld>
            <a:endParaRPr lang="pt-PT" dirty="0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AB22149E-8B2A-49B7-AE86-189A296A4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B6DEBF58-7AA5-4D0D-8A40-6D097129E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79982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F709C6-450D-4B0A-9376-D79A5F788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9038D526-B0EB-437E-9335-3F2C3DDFFE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D57B0904-73C5-4490-A6E2-4908D19F5E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FEE78A84-6021-44A3-B439-5FA98B03C4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C3245410-EDA3-4B41-BCB8-6345A3F8AC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6EB09781-B6AD-41B7-8B61-755C9B4D0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15/07/2025</a:t>
            </a:fld>
            <a:endParaRPr lang="pt-PT" dirty="0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CAF57D15-45E3-44E2-81BB-0780D0B53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2CD1D82B-52D4-43CE-9EFB-7E013EE8B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31181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296DE2-81D5-4B8A-BC09-2391B52E3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0951C9EE-E221-4D88-8632-F60D0175E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15/07/2025</a:t>
            </a:fld>
            <a:endParaRPr lang="pt-PT" dirty="0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83A9EF20-0A31-4D3A-9B40-DB3FE3EF5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A380F458-17A5-49B9-BD7A-C0F77C4CA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30558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EC4FE0BE-C976-4C89-8C38-7DEA251A9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15/07/2025</a:t>
            </a:fld>
            <a:endParaRPr lang="pt-PT" dirty="0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08F97BDB-5B5F-4B6D-9D36-FE792C1DE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F22CDDD6-46EA-44B2-9052-F2CCC360F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711784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BA7558-C83E-4F5B-BE22-EBA6D25BE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B66F6C0D-6746-425D-9E3C-C270D97167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CEE78C9A-960B-4B3F-B202-EB0CE76AFB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7E886D55-72EA-4125-AB21-263334338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15/07/2025</a:t>
            </a:fld>
            <a:endParaRPr lang="pt-PT" dirty="0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FA7F4600-439D-4C34-962E-06C58E044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DC3F16E5-5E32-49FC-8EED-754D59B3D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32818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194D48-95FF-4046-8554-E7859A772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06F211AE-C8EE-469B-95C4-569D17E907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 dirty="0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3B315618-A3C8-4B16-BF1A-28F5838309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CFBF4FDE-263C-4507-B7D5-13EC31EE0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15/07/2025</a:t>
            </a:fld>
            <a:endParaRPr lang="pt-PT" dirty="0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A362CA5D-FF9F-49E3-8A77-5622D4E41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382ECEDF-5F72-4598-A4FD-9328320F6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67470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059B588A-166C-4A5F-B5BA-10707C5CE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C726D2C8-E439-4D1B-A623-1E682194E1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D6491ED-ECEE-4AB4-958C-1960D25429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E942A-EB8E-4ACC-9BE4-13A8A2B6CB8B}" type="datetimeFigureOut">
              <a:rPr lang="pt-PT" smtClean="0"/>
              <a:t>15/07/2025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79C6B5F2-2297-491D-87D7-A6A8502F3E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4D65553A-57EF-44EE-A1EB-61B397ABAF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639561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jp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slide" Target="slide8.xml"/><Relationship Id="rId4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0.png"/><Relationship Id="rId13" Type="http://schemas.openxmlformats.org/officeDocument/2006/relationships/image" Target="../media/image48.png"/><Relationship Id="rId3" Type="http://schemas.openxmlformats.org/officeDocument/2006/relationships/image" Target="../media/image2.png"/><Relationship Id="rId7" Type="http://schemas.openxmlformats.org/officeDocument/2006/relationships/image" Target="../media/image380.png"/><Relationship Id="rId12" Type="http://schemas.openxmlformats.org/officeDocument/2006/relationships/image" Target="../media/image4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11" Type="http://schemas.openxmlformats.org/officeDocument/2006/relationships/image" Target="../media/image460.png"/><Relationship Id="rId5" Type="http://schemas.openxmlformats.org/officeDocument/2006/relationships/slide" Target="slide8.xml"/><Relationship Id="rId10" Type="http://schemas.openxmlformats.org/officeDocument/2006/relationships/image" Target="../media/image46.png"/><Relationship Id="rId4" Type="http://schemas.openxmlformats.org/officeDocument/2006/relationships/slide" Target="slide2.xml"/><Relationship Id="rId9" Type="http://schemas.openxmlformats.org/officeDocument/2006/relationships/image" Target="../media/image45.png"/><Relationship Id="rId14" Type="http://schemas.openxmlformats.org/officeDocument/2006/relationships/image" Target="../media/image1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image" Target="../media/image2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slide" Target="slide8.xml"/><Relationship Id="rId10" Type="http://schemas.openxmlformats.org/officeDocument/2006/relationships/image" Target="../media/image51.png"/><Relationship Id="rId4" Type="http://schemas.openxmlformats.org/officeDocument/2006/relationships/slide" Target="slide2.xml"/><Relationship Id="rId9" Type="http://schemas.openxmlformats.org/officeDocument/2006/relationships/image" Target="../media/image5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image" Target="../media/image2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11" Type="http://schemas.openxmlformats.org/officeDocument/2006/relationships/image" Target="../media/image52.png"/><Relationship Id="rId5" Type="http://schemas.openxmlformats.org/officeDocument/2006/relationships/slide" Target="slide8.xml"/><Relationship Id="rId10" Type="http://schemas.openxmlformats.org/officeDocument/2006/relationships/image" Target="../media/image56.png"/><Relationship Id="rId4" Type="http://schemas.openxmlformats.org/officeDocument/2006/relationships/slide" Target="slide2.xml"/><Relationship Id="rId9" Type="http://schemas.openxmlformats.org/officeDocument/2006/relationships/image" Target="../media/image5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2.png"/><Relationship Id="rId7" Type="http://schemas.openxmlformats.org/officeDocument/2006/relationships/image" Target="../media/image49.png"/><Relationship Id="rId12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11" Type="http://schemas.openxmlformats.org/officeDocument/2006/relationships/image" Target="../media/image53.png"/><Relationship Id="rId5" Type="http://schemas.openxmlformats.org/officeDocument/2006/relationships/slide" Target="slide8.xml"/><Relationship Id="rId10" Type="http://schemas.openxmlformats.org/officeDocument/2006/relationships/image" Target="../media/image59.png"/><Relationship Id="rId4" Type="http://schemas.openxmlformats.org/officeDocument/2006/relationships/slide" Target="slide2.xml"/><Relationship Id="rId9" Type="http://schemas.openxmlformats.org/officeDocument/2006/relationships/image" Target="../media/image5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slideLayout" Target="../slideLayouts/slideLayout2.xml"/><Relationship Id="rId7" Type="http://schemas.openxmlformats.org/officeDocument/2006/relationships/slide" Target="slide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2.png"/><Relationship Id="rId11" Type="http://schemas.openxmlformats.org/officeDocument/2006/relationships/image" Target="../media/image57.png"/><Relationship Id="rId5" Type="http://schemas.openxmlformats.org/officeDocument/2006/relationships/image" Target="../media/image1.jpg"/><Relationship Id="rId10" Type="http://schemas.openxmlformats.org/officeDocument/2006/relationships/image" Target="../media/image54.png"/><Relationship Id="rId4" Type="http://schemas.openxmlformats.org/officeDocument/2006/relationships/notesSlide" Target="../notesSlides/notesSlide14.xml"/><Relationship Id="rId9" Type="http://schemas.openxmlformats.org/officeDocument/2006/relationships/slide" Target="slide1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notesSlide" Target="../notesSlides/notesSlide15.xml"/><Relationship Id="rId7" Type="http://schemas.openxmlformats.org/officeDocument/2006/relationships/slide" Target="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slide" Target="slide2.xml"/><Relationship Id="rId5" Type="http://schemas.openxmlformats.org/officeDocument/2006/relationships/image" Target="../media/image2.png"/><Relationship Id="rId10" Type="http://schemas.openxmlformats.org/officeDocument/2006/relationships/image" Target="../media/image38.png"/><Relationship Id="rId4" Type="http://schemas.openxmlformats.org/officeDocument/2006/relationships/image" Target="../media/image1.jpg"/><Relationship Id="rId9" Type="http://schemas.openxmlformats.org/officeDocument/2006/relationships/image" Target="../media/image6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2.png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62.png"/><Relationship Id="rId11" Type="http://schemas.openxmlformats.org/officeDocument/2006/relationships/image" Target="../media/image63.png"/><Relationship Id="rId5" Type="http://schemas.openxmlformats.org/officeDocument/2006/relationships/image" Target="../media/image61.png"/><Relationship Id="rId10" Type="http://schemas.openxmlformats.org/officeDocument/2006/relationships/slide" Target="slide14.xml"/><Relationship Id="rId4" Type="http://schemas.openxmlformats.org/officeDocument/2006/relationships/image" Target="../media/image1.jpg"/><Relationship Id="rId9" Type="http://schemas.openxmlformats.org/officeDocument/2006/relationships/slide" Target="slide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slide" Target="slide8.xml"/><Relationship Id="rId10" Type="http://schemas.openxmlformats.org/officeDocument/2006/relationships/image" Target="../media/image1.jpg"/><Relationship Id="rId4" Type="http://schemas.openxmlformats.org/officeDocument/2006/relationships/slide" Target="slide2.xml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image" Target="../media/image7.png"/><Relationship Id="rId18" Type="http://schemas.openxmlformats.org/officeDocument/2006/relationships/image" Target="../media/image1.jpg"/><Relationship Id="rId3" Type="http://schemas.openxmlformats.org/officeDocument/2006/relationships/tags" Target="../tags/tag4.xml"/><Relationship Id="rId21" Type="http://schemas.openxmlformats.org/officeDocument/2006/relationships/image" Target="../media/image14.png"/><Relationship Id="rId7" Type="http://schemas.openxmlformats.org/officeDocument/2006/relationships/slide" Target="slide2.xml"/><Relationship Id="rId12" Type="http://schemas.openxmlformats.org/officeDocument/2006/relationships/image" Target="../media/image6.png"/><Relationship Id="rId17" Type="http://schemas.openxmlformats.org/officeDocument/2006/relationships/image" Target="../media/image11.png"/><Relationship Id="rId2" Type="http://schemas.openxmlformats.org/officeDocument/2006/relationships/tags" Target="../tags/tag3.xml"/><Relationship Id="rId16" Type="http://schemas.openxmlformats.org/officeDocument/2006/relationships/image" Target="../media/image10.png"/><Relationship Id="rId20" Type="http://schemas.openxmlformats.org/officeDocument/2006/relationships/image" Target="../media/image13.png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11" Type="http://schemas.openxmlformats.org/officeDocument/2006/relationships/image" Target="../media/image5.png"/><Relationship Id="rId24" Type="http://schemas.openxmlformats.org/officeDocument/2006/relationships/image" Target="../media/image17.png"/><Relationship Id="rId5" Type="http://schemas.openxmlformats.org/officeDocument/2006/relationships/notesSlide" Target="../notesSlides/notesSlide3.xml"/><Relationship Id="rId15" Type="http://schemas.openxmlformats.org/officeDocument/2006/relationships/image" Target="../media/image9.png"/><Relationship Id="rId23" Type="http://schemas.openxmlformats.org/officeDocument/2006/relationships/image" Target="../media/image16.png"/><Relationship Id="rId10" Type="http://schemas.openxmlformats.org/officeDocument/2006/relationships/image" Target="../media/image4.png"/><Relationship Id="rId19" Type="http://schemas.openxmlformats.org/officeDocument/2006/relationships/image" Target="../media/image12.png"/><Relationship Id="rId4" Type="http://schemas.openxmlformats.org/officeDocument/2006/relationships/slideLayout" Target="../slideLayouts/slideLayout2.xml"/><Relationship Id="rId9" Type="http://schemas.openxmlformats.org/officeDocument/2006/relationships/slide" Target="slide14.xml"/><Relationship Id="rId14" Type="http://schemas.openxmlformats.org/officeDocument/2006/relationships/image" Target="../media/image8.png"/><Relationship Id="rId22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0.png"/><Relationship Id="rId13" Type="http://schemas.openxmlformats.org/officeDocument/2006/relationships/image" Target="../media/image190.png"/><Relationship Id="rId18" Type="http://schemas.openxmlformats.org/officeDocument/2006/relationships/image" Target="../media/image23.png"/><Relationship Id="rId3" Type="http://schemas.openxmlformats.org/officeDocument/2006/relationships/image" Target="../media/image2.png"/><Relationship Id="rId21" Type="http://schemas.openxmlformats.org/officeDocument/2006/relationships/image" Target="../media/image26.png"/><Relationship Id="rId7" Type="http://schemas.openxmlformats.org/officeDocument/2006/relationships/image" Target="../media/image4.png"/><Relationship Id="rId12" Type="http://schemas.openxmlformats.org/officeDocument/2006/relationships/image" Target="../media/image20.png"/><Relationship Id="rId17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2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11" Type="http://schemas.openxmlformats.org/officeDocument/2006/relationships/image" Target="../media/image19.png"/><Relationship Id="rId5" Type="http://schemas.openxmlformats.org/officeDocument/2006/relationships/slide" Target="slide8.xml"/><Relationship Id="rId15" Type="http://schemas.openxmlformats.org/officeDocument/2006/relationships/image" Target="../media/image210.png"/><Relationship Id="rId23" Type="http://schemas.openxmlformats.org/officeDocument/2006/relationships/image" Target="../media/image28.svg"/><Relationship Id="rId10" Type="http://schemas.openxmlformats.org/officeDocument/2006/relationships/image" Target="../media/image18.png"/><Relationship Id="rId19" Type="http://schemas.openxmlformats.org/officeDocument/2006/relationships/image" Target="../media/image24.png"/><Relationship Id="rId4" Type="http://schemas.openxmlformats.org/officeDocument/2006/relationships/slide" Target="slide2.xml"/><Relationship Id="rId9" Type="http://schemas.openxmlformats.org/officeDocument/2006/relationships/image" Target="../media/image6.png"/><Relationship Id="rId14" Type="http://schemas.openxmlformats.org/officeDocument/2006/relationships/image" Target="../media/image21.png"/><Relationship Id="rId22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90.png"/><Relationship Id="rId18" Type="http://schemas.openxmlformats.org/officeDocument/2006/relationships/image" Target="../media/image23.png"/><Relationship Id="rId26" Type="http://schemas.openxmlformats.org/officeDocument/2006/relationships/image" Target="../media/image34.svg"/><Relationship Id="rId3" Type="http://schemas.openxmlformats.org/officeDocument/2006/relationships/image" Target="../media/image2.png"/><Relationship Id="rId21" Type="http://schemas.openxmlformats.org/officeDocument/2006/relationships/image" Target="../media/image310.png"/><Relationship Id="rId7" Type="http://schemas.openxmlformats.org/officeDocument/2006/relationships/image" Target="../media/image4.png"/><Relationship Id="rId12" Type="http://schemas.openxmlformats.org/officeDocument/2006/relationships/image" Target="../media/image30.png"/><Relationship Id="rId17" Type="http://schemas.openxmlformats.org/officeDocument/2006/relationships/image" Target="../media/image1.jpg"/><Relationship Id="rId25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300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11" Type="http://schemas.openxmlformats.org/officeDocument/2006/relationships/image" Target="../media/image29.png"/><Relationship Id="rId24" Type="http://schemas.openxmlformats.org/officeDocument/2006/relationships/image" Target="../media/image32.png"/><Relationship Id="rId5" Type="http://schemas.openxmlformats.org/officeDocument/2006/relationships/slide" Target="slide8.xml"/><Relationship Id="rId15" Type="http://schemas.openxmlformats.org/officeDocument/2006/relationships/image" Target="../media/image290.png"/><Relationship Id="rId23" Type="http://schemas.openxmlformats.org/officeDocument/2006/relationships/image" Target="../media/image28.svg"/><Relationship Id="rId10" Type="http://schemas.openxmlformats.org/officeDocument/2006/relationships/image" Target="../media/image28.png"/><Relationship Id="rId19" Type="http://schemas.openxmlformats.org/officeDocument/2006/relationships/image" Target="../media/image24.png"/><Relationship Id="rId4" Type="http://schemas.openxmlformats.org/officeDocument/2006/relationships/slide" Target="slide2.xml"/><Relationship Id="rId9" Type="http://schemas.openxmlformats.org/officeDocument/2006/relationships/image" Target="../media/image6.png"/><Relationship Id="rId14" Type="http://schemas.openxmlformats.org/officeDocument/2006/relationships/image" Target="../media/image31.png"/><Relationship Id="rId22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33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36.png"/><Relationship Id="rId17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11" Type="http://schemas.openxmlformats.org/officeDocument/2006/relationships/image" Target="../media/image350.png"/><Relationship Id="rId5" Type="http://schemas.openxmlformats.org/officeDocument/2006/relationships/slide" Target="slide8.xml"/><Relationship Id="rId15" Type="http://schemas.openxmlformats.org/officeDocument/2006/relationships/image" Target="../media/image34.png"/><Relationship Id="rId10" Type="http://schemas.openxmlformats.org/officeDocument/2006/relationships/image" Target="../media/image290.png"/><Relationship Id="rId4" Type="http://schemas.openxmlformats.org/officeDocument/2006/relationships/slide" Target="slide2.xml"/><Relationship Id="rId9" Type="http://schemas.openxmlformats.org/officeDocument/2006/relationships/image" Target="../media/image6.png"/><Relationship Id="rId14" Type="http://schemas.openxmlformats.org/officeDocument/2006/relationships/image" Target="../media/image34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notesSlide" Target="../notesSlides/notesSlide7.xml"/><Relationship Id="rId7" Type="http://schemas.openxmlformats.org/officeDocument/2006/relationships/slide" Target="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slide" Target="slide8.xml"/><Relationship Id="rId5" Type="http://schemas.openxmlformats.org/officeDocument/2006/relationships/slide" Target="slide2.xml"/><Relationship Id="rId10" Type="http://schemas.openxmlformats.org/officeDocument/2006/relationships/image" Target="../media/image38.png"/><Relationship Id="rId4" Type="http://schemas.openxmlformats.org/officeDocument/2006/relationships/image" Target="../media/image2.png"/><Relationship Id="rId9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notesSlide" Target="../notesSlides/notesSlide8.xml"/><Relationship Id="rId7" Type="http://schemas.openxmlformats.org/officeDocument/2006/relationships/slide" Target="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slide" Target="slide8.xml"/><Relationship Id="rId5" Type="http://schemas.openxmlformats.org/officeDocument/2006/relationships/slide" Target="slide2.xml"/><Relationship Id="rId4" Type="http://schemas.openxmlformats.org/officeDocument/2006/relationships/image" Target="../media/image2.png"/><Relationship Id="rId9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4.png"/><Relationship Id="rId3" Type="http://schemas.openxmlformats.org/officeDocument/2006/relationships/image" Target="../media/image2.png"/><Relationship Id="rId7" Type="http://schemas.openxmlformats.org/officeDocument/2006/relationships/image" Target="../media/image380.png"/><Relationship Id="rId12" Type="http://schemas.openxmlformats.org/officeDocument/2006/relationships/image" Target="../media/image4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11" Type="http://schemas.openxmlformats.org/officeDocument/2006/relationships/image" Target="../media/image42.png"/><Relationship Id="rId5" Type="http://schemas.openxmlformats.org/officeDocument/2006/relationships/slide" Target="slide8.xml"/><Relationship Id="rId10" Type="http://schemas.openxmlformats.org/officeDocument/2006/relationships/image" Target="../media/image41.png"/><Relationship Id="rId4" Type="http://schemas.openxmlformats.org/officeDocument/2006/relationships/slide" Target="slide2.xml"/><Relationship Id="rId9" Type="http://schemas.openxmlformats.org/officeDocument/2006/relationships/image" Target="../media/image400.png"/><Relationship Id="rId1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F68103F7-FE83-4393-873D-6E8DE570E66E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F10D5F08-78D2-4581-82B8-9E7190C8A144}"/>
              </a:ext>
            </a:extLst>
          </p:cNvPr>
          <p:cNvSpPr txBox="1"/>
          <p:nvPr/>
        </p:nvSpPr>
        <p:spPr>
          <a:xfrm>
            <a:off x="2088150" y="23626"/>
            <a:ext cx="97971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b="1" dirty="0">
                <a:solidFill>
                  <a:srgbClr val="F25E4F"/>
                </a:solidFill>
              </a:rPr>
              <a:t>Jäta meelde</a:t>
            </a:r>
            <a:r>
              <a:rPr lang="en-GB" b="1" dirty="0">
                <a:solidFill>
                  <a:srgbClr val="F25E4F"/>
                </a:solidFill>
              </a:rPr>
              <a:t>!</a:t>
            </a:r>
            <a:endParaRPr lang="et-EE" dirty="0"/>
          </a:p>
          <a:p>
            <a:r>
              <a:rPr lang="en-GB" dirty="0" err="1">
                <a:solidFill>
                  <a:srgbClr val="0C2B8E"/>
                </a:solidFill>
              </a:rPr>
              <a:t>Võid</a:t>
            </a:r>
            <a:r>
              <a:rPr lang="en-GB" dirty="0">
                <a:solidFill>
                  <a:srgbClr val="0C2B8E"/>
                </a:solidFill>
              </a:rPr>
              <a:t> </a:t>
            </a:r>
            <a:r>
              <a:rPr lang="en-GB" dirty="0" err="1">
                <a:solidFill>
                  <a:srgbClr val="0C2B8E"/>
                </a:solidFill>
              </a:rPr>
              <a:t>käia</a:t>
            </a:r>
            <a:r>
              <a:rPr lang="en-GB" dirty="0">
                <a:solidFill>
                  <a:srgbClr val="0C2B8E"/>
                </a:solidFill>
              </a:rPr>
              <a:t> </a:t>
            </a:r>
            <a:r>
              <a:rPr lang="en-GB" dirty="0" err="1">
                <a:solidFill>
                  <a:srgbClr val="0C2B8E"/>
                </a:solidFill>
              </a:rPr>
              <a:t>mööda</a:t>
            </a:r>
            <a:r>
              <a:rPr lang="et-EE" dirty="0">
                <a:solidFill>
                  <a:srgbClr val="0C2B8E"/>
                </a:solidFill>
              </a:rPr>
              <a:t> </a:t>
            </a:r>
            <a:r>
              <a:rPr lang="et-EE" b="1" dirty="0">
                <a:solidFill>
                  <a:srgbClr val="0C2B8E"/>
                </a:solidFill>
              </a:rPr>
              <a:t>kõiki</a:t>
            </a:r>
            <a:r>
              <a:rPr lang="en-GB" b="1" dirty="0">
                <a:solidFill>
                  <a:srgbClr val="0C2B8E"/>
                </a:solidFill>
              </a:rPr>
              <a:t> </a:t>
            </a:r>
            <a:r>
              <a:rPr lang="en-GB" b="1" dirty="0" err="1">
                <a:solidFill>
                  <a:srgbClr val="0C2B8E"/>
                </a:solidFill>
              </a:rPr>
              <a:t>jaotisi</a:t>
            </a:r>
            <a:r>
              <a:rPr lang="en-GB" b="1" dirty="0">
                <a:solidFill>
                  <a:srgbClr val="0C2B8E"/>
                </a:solidFill>
              </a:rPr>
              <a:t> </a:t>
            </a:r>
            <a:r>
              <a:rPr lang="en-GB" dirty="0">
                <a:solidFill>
                  <a:srgbClr val="0C2B8E"/>
                </a:solidFill>
              </a:rPr>
              <a:t>(</a:t>
            </a:r>
            <a:r>
              <a:rPr lang="en-GB" dirty="0" err="1">
                <a:solidFill>
                  <a:srgbClr val="0C2B8E"/>
                </a:solidFill>
              </a:rPr>
              <a:t>sisestades</a:t>
            </a:r>
            <a:r>
              <a:rPr lang="en-GB" dirty="0">
                <a:solidFill>
                  <a:srgbClr val="0C2B8E"/>
                </a:solidFill>
              </a:rPr>
              <a:t> </a:t>
            </a:r>
            <a:r>
              <a:rPr lang="en-GB" dirty="0" err="1">
                <a:solidFill>
                  <a:srgbClr val="0C2B8E"/>
                </a:solidFill>
              </a:rPr>
              <a:t>või</a:t>
            </a:r>
            <a:r>
              <a:rPr lang="en-GB" dirty="0">
                <a:solidFill>
                  <a:srgbClr val="0C2B8E"/>
                </a:solidFill>
              </a:rPr>
              <a:t> </a:t>
            </a:r>
            <a:r>
              <a:rPr lang="en-GB" dirty="0" err="1">
                <a:solidFill>
                  <a:srgbClr val="0C2B8E"/>
                </a:solidFill>
              </a:rPr>
              <a:t>hiireklõpsuga</a:t>
            </a:r>
            <a:r>
              <a:rPr lang="en-GB" dirty="0">
                <a:solidFill>
                  <a:srgbClr val="0C2B8E"/>
                </a:solidFill>
              </a:rPr>
              <a:t>) </a:t>
            </a:r>
            <a:r>
              <a:rPr lang="en-GB" dirty="0" err="1">
                <a:solidFill>
                  <a:srgbClr val="0C2B8E"/>
                </a:solidFill>
              </a:rPr>
              <a:t>või</a:t>
            </a:r>
            <a:r>
              <a:rPr lang="en-GB" dirty="0">
                <a:solidFill>
                  <a:srgbClr val="0C2B8E"/>
                </a:solidFill>
              </a:rPr>
              <a:t> </a:t>
            </a:r>
            <a:r>
              <a:rPr lang="en-GB" b="1" dirty="0" err="1">
                <a:solidFill>
                  <a:srgbClr val="0C2B8E"/>
                </a:solidFill>
              </a:rPr>
              <a:t>valida</a:t>
            </a:r>
            <a:r>
              <a:rPr lang="en-GB" b="1" dirty="0">
                <a:solidFill>
                  <a:srgbClr val="0C2B8E"/>
                </a:solidFill>
              </a:rPr>
              <a:t> </a:t>
            </a:r>
            <a:r>
              <a:rPr lang="en-GB" b="1" dirty="0" err="1">
                <a:solidFill>
                  <a:srgbClr val="0C2B8E"/>
                </a:solidFill>
              </a:rPr>
              <a:t>oma</a:t>
            </a:r>
            <a:r>
              <a:rPr lang="en-GB" b="1" dirty="0">
                <a:solidFill>
                  <a:srgbClr val="0C2B8E"/>
                </a:solidFill>
              </a:rPr>
              <a:t> </a:t>
            </a:r>
            <a:r>
              <a:rPr lang="en-GB" dirty="0" err="1">
                <a:solidFill>
                  <a:srgbClr val="0C2B8E"/>
                </a:solidFill>
              </a:rPr>
              <a:t>jaotis</a:t>
            </a:r>
            <a:r>
              <a:rPr lang="en-GB" dirty="0">
                <a:solidFill>
                  <a:srgbClr val="0C2B8E"/>
                </a:solidFill>
              </a:rPr>
              <a:t>, </a:t>
            </a:r>
            <a:r>
              <a:rPr lang="en-GB" dirty="0" err="1">
                <a:solidFill>
                  <a:srgbClr val="0C2B8E"/>
                </a:solidFill>
              </a:rPr>
              <a:t>klõpsates</a:t>
            </a:r>
            <a:r>
              <a:rPr lang="en-GB" dirty="0">
                <a:solidFill>
                  <a:srgbClr val="0C2B8E"/>
                </a:solidFill>
              </a:rPr>
              <a:t> </a:t>
            </a:r>
            <a:r>
              <a:rPr lang="en-GB" dirty="0" err="1">
                <a:solidFill>
                  <a:srgbClr val="0C2B8E"/>
                </a:solidFill>
              </a:rPr>
              <a:t>sellele</a:t>
            </a:r>
            <a:r>
              <a:rPr lang="en-GB" dirty="0">
                <a:solidFill>
                  <a:srgbClr val="0C2B8E"/>
                </a:solidFill>
              </a:rPr>
              <a:t>.</a:t>
            </a:r>
          </a:p>
          <a:p>
            <a:r>
              <a:rPr lang="en-GB" dirty="0" err="1">
                <a:solidFill>
                  <a:srgbClr val="0C2B8E"/>
                </a:solidFill>
              </a:rPr>
              <a:t>Alusta</a:t>
            </a:r>
            <a:r>
              <a:rPr lang="en-GB" dirty="0">
                <a:solidFill>
                  <a:srgbClr val="0C2B8E"/>
                </a:solidFill>
              </a:rPr>
              <a:t> "</a:t>
            </a:r>
            <a:r>
              <a:rPr lang="en-GB" b="1" dirty="0" err="1">
                <a:solidFill>
                  <a:srgbClr val="0C2B8E"/>
                </a:solidFill>
              </a:rPr>
              <a:t>Harjuta</a:t>
            </a:r>
            <a:r>
              <a:rPr lang="en-GB" dirty="0">
                <a:solidFill>
                  <a:srgbClr val="0C2B8E"/>
                </a:solidFill>
              </a:rPr>
              <a:t>" </a:t>
            </a:r>
            <a:r>
              <a:rPr lang="en-GB" dirty="0" err="1">
                <a:solidFill>
                  <a:srgbClr val="0C2B8E"/>
                </a:solidFill>
              </a:rPr>
              <a:t>sektsiooni</a:t>
            </a:r>
            <a:r>
              <a:rPr lang="en-GB" dirty="0">
                <a:solidFill>
                  <a:srgbClr val="0C2B8E"/>
                </a:solidFill>
              </a:rPr>
              <a:t> </a:t>
            </a:r>
            <a:r>
              <a:rPr lang="en-GB" u="sng" dirty="0" err="1">
                <a:solidFill>
                  <a:srgbClr val="0C2B8E"/>
                </a:solidFill>
              </a:rPr>
              <a:t>ainult</a:t>
            </a:r>
            <a:r>
              <a:rPr lang="en-GB" u="sng" dirty="0">
                <a:solidFill>
                  <a:srgbClr val="0C2B8E"/>
                </a:solidFill>
              </a:rPr>
              <a:t> </a:t>
            </a:r>
            <a:r>
              <a:rPr lang="en-GB" u="sng" dirty="0" err="1">
                <a:solidFill>
                  <a:srgbClr val="0C2B8E"/>
                </a:solidFill>
              </a:rPr>
              <a:t>siis</a:t>
            </a:r>
            <a:r>
              <a:rPr lang="en-GB" u="sng" dirty="0">
                <a:solidFill>
                  <a:srgbClr val="0C2B8E"/>
                </a:solidFill>
              </a:rPr>
              <a:t>, </a:t>
            </a:r>
            <a:r>
              <a:rPr lang="en-GB" u="sng" dirty="0" err="1">
                <a:solidFill>
                  <a:srgbClr val="0C2B8E"/>
                </a:solidFill>
              </a:rPr>
              <a:t>kui</a:t>
            </a:r>
            <a:r>
              <a:rPr lang="en-GB" u="sng" dirty="0">
                <a:solidFill>
                  <a:srgbClr val="0C2B8E"/>
                </a:solidFill>
              </a:rPr>
              <a:t> </a:t>
            </a:r>
            <a:r>
              <a:rPr lang="en-GB" u="sng" dirty="0" err="1">
                <a:solidFill>
                  <a:srgbClr val="0C2B8E"/>
                </a:solidFill>
              </a:rPr>
              <a:t>kogu</a:t>
            </a:r>
            <a:r>
              <a:rPr lang="en-GB" u="sng" dirty="0">
                <a:solidFill>
                  <a:srgbClr val="0C2B8E"/>
                </a:solidFill>
              </a:rPr>
              <a:t> </a:t>
            </a:r>
            <a:r>
              <a:rPr lang="en-GB" u="sng" dirty="0" err="1">
                <a:solidFill>
                  <a:srgbClr val="0C2B8E"/>
                </a:solidFill>
              </a:rPr>
              <a:t>materjal</a:t>
            </a:r>
            <a:r>
              <a:rPr lang="en-GB" u="sng" dirty="0">
                <a:solidFill>
                  <a:srgbClr val="0C2B8E"/>
                </a:solidFill>
              </a:rPr>
              <a:t> on </a:t>
            </a:r>
            <a:r>
              <a:rPr lang="en-GB" u="sng" dirty="0" err="1">
                <a:solidFill>
                  <a:srgbClr val="0C2B8E"/>
                </a:solidFill>
              </a:rPr>
              <a:t>uuritud</a:t>
            </a:r>
            <a:r>
              <a:rPr lang="en-GB" dirty="0">
                <a:solidFill>
                  <a:srgbClr val="0C2B8E"/>
                </a:solidFill>
              </a:rPr>
              <a:t>.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C9A4A678-27DB-4866-A9AD-9668067437E8}"/>
              </a:ext>
            </a:extLst>
          </p:cNvPr>
          <p:cNvSpPr txBox="1"/>
          <p:nvPr/>
        </p:nvSpPr>
        <p:spPr>
          <a:xfrm>
            <a:off x="5760742" y="5980987"/>
            <a:ext cx="29213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EngiMath</a:t>
            </a:r>
            <a:r>
              <a:rPr lang="en-GB" sz="1600" dirty="0"/>
              <a:t> </a:t>
            </a:r>
            <a:r>
              <a:rPr lang="et-EE" sz="1600" dirty="0"/>
              <a:t>MEESKONNALT</a:t>
            </a:r>
            <a:endParaRPr lang="en-GB" sz="1600" dirty="0"/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0"/>
            <a:ext cx="178406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t-EE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Tund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10 </a:t>
            </a:r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Pla</a:t>
            </a:r>
            <a:r>
              <a:rPr lang="et-EE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a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n</a:t>
            </a:r>
          </a:p>
        </p:txBody>
      </p:sp>
      <p:cxnSp>
        <p:nvCxnSpPr>
          <p:cNvPr id="3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tângulo: Cantos Arredondados 21">
            <a:hlinkClick r:id="rId4" action="ppaction://hlinksldjump"/>
            <a:extLst>
              <a:ext uri="{FF2B5EF4-FFF2-40B4-BE49-F238E27FC236}">
                <a16:creationId xmlns:a16="http://schemas.microsoft.com/office/drawing/2014/main" id="{FD4D98A8-AAEA-47FB-B6F9-1907B365DD70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t-EE" b="1" dirty="0">
                <a:solidFill>
                  <a:schemeClr val="tx1"/>
                </a:solidFill>
              </a:rPr>
              <a:t>Maatriksi aste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3" name="Retângulo: Cantos Arredondados 22">
            <a:hlinkClick r:id="rId5" action="ppaction://hlinksldjump"/>
            <a:extLst>
              <a:ext uri="{FF2B5EF4-FFF2-40B4-BE49-F238E27FC236}">
                <a16:creationId xmlns:a16="http://schemas.microsoft.com/office/drawing/2014/main" id="{A5977466-CCDE-4FEA-BE82-C094ACAEC232}"/>
              </a:ext>
            </a:extLst>
          </p:cNvPr>
          <p:cNvSpPr/>
          <p:nvPr/>
        </p:nvSpPr>
        <p:spPr>
          <a:xfrm>
            <a:off x="36000" y="27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t-EE" b="1" dirty="0">
                <a:solidFill>
                  <a:schemeClr val="tx1"/>
                </a:solidFill>
              </a:rPr>
              <a:t>Maatriksi muud omadused ja seosed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4" name="Retângulo: Cantos Arredondados 23">
            <a:hlinkClick r:id="rId6" action="ppaction://hlinksldjump"/>
            <a:extLst>
              <a:ext uri="{FF2B5EF4-FFF2-40B4-BE49-F238E27FC236}">
                <a16:creationId xmlns:a16="http://schemas.microsoft.com/office/drawing/2014/main" id="{57AE80A9-1190-4441-A66C-AE740F90BFF7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2000" b="1" dirty="0">
                <a:solidFill>
                  <a:schemeClr val="tx1"/>
                </a:solidFill>
              </a:rPr>
              <a:t>Harjuta!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D071EC89-8D83-4707-B2B5-F5541FC86DAF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9" name="Imagem 28">
            <a:extLst>
              <a:ext uri="{FF2B5EF4-FFF2-40B4-BE49-F238E27FC236}">
                <a16:creationId xmlns:a16="http://schemas.microsoft.com/office/drawing/2014/main" id="{E99CD4BA-B949-423E-B6E6-5EDF556CB58A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pic>
        <p:nvPicPr>
          <p:cNvPr id="2" name="Imagem 11">
            <a:extLst>
              <a:ext uri="{FF2B5EF4-FFF2-40B4-BE49-F238E27FC236}">
                <a16:creationId xmlns:a16="http://schemas.microsoft.com/office/drawing/2014/main" id="{3A388B94-1442-B5D7-3587-ADCBD3DA7760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4420844" y="1197670"/>
            <a:ext cx="4829979" cy="4532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30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tângulo 54">
            <a:extLst>
              <a:ext uri="{FF2B5EF4-FFF2-40B4-BE49-F238E27FC236}">
                <a16:creationId xmlns:a16="http://schemas.microsoft.com/office/drawing/2014/main" id="{3D56CE06-0642-431B-8411-EDF99DE6BD6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62" name="Conexão reta 61">
            <a:extLst>
              <a:ext uri="{FF2B5EF4-FFF2-40B4-BE49-F238E27FC236}">
                <a16:creationId xmlns:a16="http://schemas.microsoft.com/office/drawing/2014/main" id="{00554600-27E5-4429-910F-B3EE40E178D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xão reta 62">
            <a:extLst>
              <a:ext uri="{FF2B5EF4-FFF2-40B4-BE49-F238E27FC236}">
                <a16:creationId xmlns:a16="http://schemas.microsoft.com/office/drawing/2014/main" id="{5475B379-C5FE-453C-9A4D-6C3D6C71D9AF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tângulo 64">
            <a:extLst>
              <a:ext uri="{FF2B5EF4-FFF2-40B4-BE49-F238E27FC236}">
                <a16:creationId xmlns:a16="http://schemas.microsoft.com/office/drawing/2014/main" id="{6B77819A-4C38-4945-8534-D0606CA9DC01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t-EE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Tund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10</a:t>
            </a:r>
          </a:p>
        </p:txBody>
      </p:sp>
      <p:sp>
        <p:nvSpPr>
          <p:cNvPr id="69" name="Retângulo 68">
            <a:extLst>
              <a:ext uri="{FF2B5EF4-FFF2-40B4-BE49-F238E27FC236}">
                <a16:creationId xmlns:a16="http://schemas.microsoft.com/office/drawing/2014/main" id="{B21078D2-F25A-444D-97A7-65B03468A5EF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0" name="Imagem 69">
            <a:extLst>
              <a:ext uri="{FF2B5EF4-FFF2-40B4-BE49-F238E27FC236}">
                <a16:creationId xmlns:a16="http://schemas.microsoft.com/office/drawing/2014/main" id="{6D23AC89-37BB-4862-9171-7FDB4838362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25" name="Retângulo: Cantos Arredondados 24">
            <a:hlinkClick r:id="rId4" action="ppaction://hlinksldjump"/>
            <a:extLst>
              <a:ext uri="{FF2B5EF4-FFF2-40B4-BE49-F238E27FC236}">
                <a16:creationId xmlns:a16="http://schemas.microsoft.com/office/drawing/2014/main" id="{AAABCDB2-B505-4555-A5A8-AA19B32DAFFB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t-EE" b="1" dirty="0">
                <a:solidFill>
                  <a:schemeClr val="tx1"/>
                </a:solidFill>
              </a:rPr>
              <a:t>Maatriksi aste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6" name="Retângulo: Cantos Arredondados 25">
            <a:hlinkClick r:id="rId5" action="ppaction://hlinksldjump"/>
            <a:extLst>
              <a:ext uri="{FF2B5EF4-FFF2-40B4-BE49-F238E27FC236}">
                <a16:creationId xmlns:a16="http://schemas.microsoft.com/office/drawing/2014/main" id="{24712199-1319-44C4-BD18-979A094E1EF8}"/>
              </a:ext>
            </a:extLst>
          </p:cNvPr>
          <p:cNvSpPr/>
          <p:nvPr/>
        </p:nvSpPr>
        <p:spPr>
          <a:xfrm>
            <a:off x="36000" y="27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t-EE" b="1" dirty="0">
                <a:solidFill>
                  <a:schemeClr val="tx1"/>
                </a:solidFill>
              </a:rPr>
              <a:t>Maatriksi muud omadused ja seosed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7" name="Retângulo: Cantos Arredondados 26">
            <a:hlinkClick r:id="rId6" action="ppaction://hlinksldjump"/>
            <a:extLst>
              <a:ext uri="{FF2B5EF4-FFF2-40B4-BE49-F238E27FC236}">
                <a16:creationId xmlns:a16="http://schemas.microsoft.com/office/drawing/2014/main" id="{B1A50AFE-FB46-4F24-8A84-7493B6CF4C7F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2000" b="1" dirty="0">
                <a:solidFill>
                  <a:schemeClr val="tx1"/>
                </a:solidFill>
              </a:rPr>
              <a:t>Harjuta!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id="{A92BE257-4CCE-4700-B953-2DC57C073D92}"/>
              </a:ext>
            </a:extLst>
          </p:cNvPr>
          <p:cNvSpPr/>
          <p:nvPr/>
        </p:nvSpPr>
        <p:spPr>
          <a:xfrm>
            <a:off x="2097902" y="264777"/>
            <a:ext cx="9748685" cy="152349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2300" dirty="0" err="1">
                <a:solidFill>
                  <a:sysClr val="windowText" lastClr="000000"/>
                </a:solidFill>
              </a:rPr>
              <a:t>Maatriksi</a:t>
            </a:r>
            <a:r>
              <a:rPr lang="et-EE" sz="2300" dirty="0">
                <a:solidFill>
                  <a:sysClr val="windowText" lastClr="000000"/>
                </a:solidFill>
              </a:rPr>
              <a:t>te teoorias</a:t>
            </a:r>
            <a:r>
              <a:rPr lang="en-GB" sz="2300" dirty="0">
                <a:solidFill>
                  <a:sysClr val="windowText" lastClr="000000"/>
                </a:solidFill>
              </a:rPr>
              <a:t> </a:t>
            </a:r>
            <a:r>
              <a:rPr lang="et-EE" sz="2300" dirty="0">
                <a:solidFill>
                  <a:sysClr val="windowText" lastClr="000000"/>
                </a:solidFill>
              </a:rPr>
              <a:t>on </a:t>
            </a:r>
            <a:r>
              <a:rPr lang="en-GB" sz="2300" dirty="0" err="1">
                <a:solidFill>
                  <a:sysClr val="windowText" lastClr="000000"/>
                </a:solidFill>
              </a:rPr>
              <a:t>mitu</a:t>
            </a:r>
            <a:r>
              <a:rPr lang="en-GB" sz="2300" dirty="0">
                <a:solidFill>
                  <a:sysClr val="windowText" lastClr="000000"/>
                </a:solidFill>
              </a:rPr>
              <a:t> “</a:t>
            </a:r>
            <a:r>
              <a:rPr lang="en-GB" sz="2300" dirty="0" err="1">
                <a:solidFill>
                  <a:sysClr val="windowText" lastClr="000000"/>
                </a:solidFill>
              </a:rPr>
              <a:t>omapärast</a:t>
            </a:r>
            <a:r>
              <a:rPr lang="en-GB" sz="2300" dirty="0">
                <a:solidFill>
                  <a:sysClr val="windowText" lastClr="000000"/>
                </a:solidFill>
              </a:rPr>
              <a:t> </a:t>
            </a:r>
            <a:r>
              <a:rPr lang="en-GB" sz="2300" dirty="0" err="1">
                <a:solidFill>
                  <a:sysClr val="windowText" lastClr="000000"/>
                </a:solidFill>
              </a:rPr>
              <a:t>omadust</a:t>
            </a:r>
            <a:r>
              <a:rPr lang="en-GB" sz="2300" dirty="0">
                <a:solidFill>
                  <a:sysClr val="windowText" lastClr="000000"/>
                </a:solidFill>
              </a:rPr>
              <a:t>”.</a:t>
            </a:r>
          </a:p>
          <a:p>
            <a:pPr algn="ctr"/>
            <a:r>
              <a:rPr lang="en-GB" sz="2300" dirty="0" err="1">
                <a:solidFill>
                  <a:sysClr val="windowText" lastClr="000000"/>
                </a:solidFill>
              </a:rPr>
              <a:t>Mõned</a:t>
            </a:r>
            <a:r>
              <a:rPr lang="en-GB" sz="2300" dirty="0">
                <a:solidFill>
                  <a:sysClr val="windowText" lastClr="000000"/>
                </a:solidFill>
              </a:rPr>
              <a:t> </a:t>
            </a:r>
            <a:r>
              <a:rPr lang="en-GB" sz="2300" dirty="0" err="1">
                <a:solidFill>
                  <a:sysClr val="windowText" lastClr="000000"/>
                </a:solidFill>
              </a:rPr>
              <a:t>neist</a:t>
            </a:r>
            <a:r>
              <a:rPr lang="en-GB" sz="2300" dirty="0">
                <a:solidFill>
                  <a:sysClr val="windowText" lastClr="000000"/>
                </a:solidFill>
              </a:rPr>
              <a:t> on </a:t>
            </a:r>
            <a:r>
              <a:rPr lang="en-GB" sz="2300" dirty="0" err="1">
                <a:solidFill>
                  <a:sysClr val="windowText" lastClr="000000"/>
                </a:solidFill>
              </a:rPr>
              <a:t>spetsiifilised</a:t>
            </a:r>
            <a:r>
              <a:rPr lang="en-GB" sz="2300" dirty="0">
                <a:solidFill>
                  <a:sysClr val="windowText" lastClr="000000"/>
                </a:solidFill>
              </a:rPr>
              <a:t> (</a:t>
            </a:r>
            <a:r>
              <a:rPr lang="et-EE" sz="2300" dirty="0">
                <a:solidFill>
                  <a:sysClr val="windowText" lastClr="000000"/>
                </a:solidFill>
              </a:rPr>
              <a:t>nt tehted transponeerimisel</a:t>
            </a:r>
            <a:r>
              <a:rPr lang="en-GB" sz="2300" dirty="0">
                <a:solidFill>
                  <a:sysClr val="windowText" lastClr="000000"/>
                </a:solidFill>
              </a:rPr>
              <a:t>) </a:t>
            </a:r>
            <a:r>
              <a:rPr lang="en-GB" sz="2300" dirty="0" err="1">
                <a:solidFill>
                  <a:sysClr val="windowText" lastClr="000000"/>
                </a:solidFill>
              </a:rPr>
              <a:t>ja</a:t>
            </a:r>
            <a:r>
              <a:rPr lang="en-GB" sz="2300" dirty="0">
                <a:solidFill>
                  <a:sysClr val="windowText" lastClr="000000"/>
                </a:solidFill>
              </a:rPr>
              <a:t> </a:t>
            </a:r>
            <a:r>
              <a:rPr lang="en-GB" sz="2300" dirty="0" err="1">
                <a:solidFill>
                  <a:sysClr val="windowText" lastClr="000000"/>
                </a:solidFill>
              </a:rPr>
              <a:t>mitmed</a:t>
            </a:r>
            <a:r>
              <a:rPr lang="en-GB" sz="2300" dirty="0">
                <a:solidFill>
                  <a:sysClr val="windowText" lastClr="000000"/>
                </a:solidFill>
              </a:rPr>
              <a:t> </a:t>
            </a:r>
            <a:r>
              <a:rPr lang="en-GB" sz="2300" dirty="0" err="1">
                <a:solidFill>
                  <a:sysClr val="windowText" lastClr="000000"/>
                </a:solidFill>
              </a:rPr>
              <a:t>teised</a:t>
            </a:r>
            <a:r>
              <a:rPr lang="en-GB" sz="2300" dirty="0">
                <a:solidFill>
                  <a:sysClr val="windowText" lastClr="000000"/>
                </a:solidFill>
              </a:rPr>
              <a:t> </a:t>
            </a:r>
            <a:r>
              <a:rPr lang="en-GB" sz="2300" dirty="0" err="1">
                <a:solidFill>
                  <a:sysClr val="windowText" lastClr="000000"/>
                </a:solidFill>
              </a:rPr>
              <a:t>tulenevad</a:t>
            </a:r>
            <a:r>
              <a:rPr lang="en-GB" sz="2300" dirty="0">
                <a:solidFill>
                  <a:sysClr val="windowText" lastClr="000000"/>
                </a:solidFill>
              </a:rPr>
              <a:t> </a:t>
            </a:r>
            <a:r>
              <a:rPr lang="en-GB" sz="2300" dirty="0" err="1">
                <a:solidFill>
                  <a:sysClr val="windowText" lastClr="000000"/>
                </a:solidFill>
              </a:rPr>
              <a:t>peamiselt</a:t>
            </a:r>
            <a:r>
              <a:rPr lang="et-EE" sz="2300" dirty="0">
                <a:solidFill>
                  <a:sysClr val="windowText" lastClr="000000"/>
                </a:solidFill>
              </a:rPr>
              <a:t> sellest, et maatriksite korrutamine ei ole </a:t>
            </a:r>
            <a:r>
              <a:rPr lang="en-GB" sz="2300" dirty="0">
                <a:solidFill>
                  <a:sysClr val="windowText" lastClr="000000"/>
                </a:solidFill>
              </a:rPr>
              <a:t> </a:t>
            </a:r>
            <a:r>
              <a:rPr lang="et-EE" sz="2300" dirty="0">
                <a:solidFill>
                  <a:sysClr val="windowText" lastClr="000000"/>
                </a:solidFill>
              </a:rPr>
              <a:t>kommutatiivne</a:t>
            </a:r>
            <a:r>
              <a:rPr lang="en-GB" sz="2300" dirty="0">
                <a:solidFill>
                  <a:sysClr val="windowText" lastClr="000000"/>
                </a:solidFill>
              </a:rPr>
              <a:t>!</a:t>
            </a:r>
          </a:p>
          <a:p>
            <a:pPr algn="ctr"/>
            <a:endParaRPr lang="en-GB" sz="2400" dirty="0">
              <a:solidFill>
                <a:sysClr val="windowText" lastClr="000000"/>
              </a:solidFill>
            </a:endParaRP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E1F572C0-3AAF-4924-9779-A76CCF3F3E30}"/>
              </a:ext>
            </a:extLst>
          </p:cNvPr>
          <p:cNvGrpSpPr/>
          <p:nvPr/>
        </p:nvGrpSpPr>
        <p:grpSpPr>
          <a:xfrm>
            <a:off x="2165565" y="1624133"/>
            <a:ext cx="2505609" cy="779699"/>
            <a:chOff x="2097901" y="1956301"/>
            <a:chExt cx="2505609" cy="779699"/>
          </a:xfrm>
        </p:grpSpPr>
        <p:sp>
          <p:nvSpPr>
            <p:cNvPr id="17" name="Retângulo: Cantos Arredondados 16">
              <a:extLst>
                <a:ext uri="{FF2B5EF4-FFF2-40B4-BE49-F238E27FC236}">
                  <a16:creationId xmlns:a16="http://schemas.microsoft.com/office/drawing/2014/main" id="{BFB20466-0251-4C0E-A387-D0246EB612F7}"/>
                </a:ext>
              </a:extLst>
            </p:cNvPr>
            <p:cNvSpPr/>
            <p:nvPr/>
          </p:nvSpPr>
          <p:spPr>
            <a:xfrm>
              <a:off x="2097901" y="1956301"/>
              <a:ext cx="2383659" cy="779699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F25E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etângulo 17">
                  <a:extLst>
                    <a:ext uri="{FF2B5EF4-FFF2-40B4-BE49-F238E27FC236}">
                      <a16:creationId xmlns:a16="http://schemas.microsoft.com/office/drawing/2014/main" id="{B7753EA9-6357-44E7-B929-7F0C018B8A0B}"/>
                    </a:ext>
                  </a:extLst>
                </p:cNvPr>
                <p:cNvSpPr/>
                <p:nvPr/>
              </p:nvSpPr>
              <p:spPr>
                <a:xfrm>
                  <a:off x="2113314" y="2134004"/>
                  <a:ext cx="2490196" cy="47000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pt-PT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sz="2400" b="1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pt-PT" sz="2400" b="1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PT" sz="2400" b="1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e>
                              <m:sup>
                                <m:r>
                                  <a:rPr lang="pt-PT" sz="2400" b="1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2400" b="1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p>
                            </m:sSup>
                            <m:r>
                              <a:rPr lang="pt-PT" sz="2400" b="1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pt-PT" sz="2400" b="1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𝑻</m:t>
                            </m:r>
                          </m:sup>
                        </m:sSup>
                        <m:r>
                          <a:rPr lang="pt-PT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pt-PT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sz="2400" b="1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pt-PT" sz="2400" b="1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PT" sz="2400" b="1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e>
                              <m:sup>
                                <m:r>
                                  <a:rPr lang="pt-PT" sz="2400" b="1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𝑻</m:t>
                                </m:r>
                              </m:sup>
                            </m:sSup>
                            <m:r>
                              <a:rPr lang="pt-PT" sz="2400" b="1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pt-PT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pt-PT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p>
                        </m:sSup>
                      </m:oMath>
                    </m:oMathPara>
                  </a14:m>
                  <a:endParaRPr lang="en-GB" sz="2400" b="1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Retângulo 17">
                  <a:extLst>
                    <a:ext uri="{FF2B5EF4-FFF2-40B4-BE49-F238E27FC236}">
                      <a16:creationId xmlns:a16="http://schemas.microsoft.com/office/drawing/2014/main" id="{B7753EA9-6357-44E7-B929-7F0C018B8A0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13314" y="2134004"/>
                  <a:ext cx="2490196" cy="470000"/>
                </a:xfrm>
                <a:prstGeom prst="rect">
                  <a:avLst/>
                </a:prstGeom>
                <a:blipFill>
                  <a:blip r:embed="rId7"/>
                  <a:stretch>
                    <a:fillRect b="-1818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9" name="Agrupar 28">
            <a:extLst>
              <a:ext uri="{FF2B5EF4-FFF2-40B4-BE49-F238E27FC236}">
                <a16:creationId xmlns:a16="http://schemas.microsoft.com/office/drawing/2014/main" id="{908DCA54-5509-450A-ACDA-458A9390C1D6}"/>
              </a:ext>
            </a:extLst>
          </p:cNvPr>
          <p:cNvGrpSpPr/>
          <p:nvPr/>
        </p:nvGrpSpPr>
        <p:grpSpPr>
          <a:xfrm>
            <a:off x="2188247" y="2515738"/>
            <a:ext cx="2505609" cy="779699"/>
            <a:chOff x="2097901" y="1956301"/>
            <a:chExt cx="2505609" cy="779699"/>
          </a:xfrm>
        </p:grpSpPr>
        <p:sp>
          <p:nvSpPr>
            <p:cNvPr id="30" name="Retângulo: Cantos Arredondados 29">
              <a:extLst>
                <a:ext uri="{FF2B5EF4-FFF2-40B4-BE49-F238E27FC236}">
                  <a16:creationId xmlns:a16="http://schemas.microsoft.com/office/drawing/2014/main" id="{F8C1F83D-7222-4669-ACE8-9067176A27E5}"/>
                </a:ext>
              </a:extLst>
            </p:cNvPr>
            <p:cNvSpPr/>
            <p:nvPr/>
          </p:nvSpPr>
          <p:spPr>
            <a:xfrm>
              <a:off x="2097901" y="1956301"/>
              <a:ext cx="2383659" cy="779699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F25E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tângulo 30">
                  <a:extLst>
                    <a:ext uri="{FF2B5EF4-FFF2-40B4-BE49-F238E27FC236}">
                      <a16:creationId xmlns:a16="http://schemas.microsoft.com/office/drawing/2014/main" id="{4B317D9F-3711-4E46-AA4E-E9AA0798A81F}"/>
                    </a:ext>
                  </a:extLst>
                </p:cNvPr>
                <p:cNvSpPr/>
                <p:nvPr/>
              </p:nvSpPr>
              <p:spPr>
                <a:xfrm>
                  <a:off x="2113314" y="2134004"/>
                  <a:ext cx="2490196" cy="47000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pt-PT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sz="2400" b="1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pt-PT" sz="2400" b="1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PT" sz="2400" b="1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e>
                              <m:sup>
                                <m:r>
                                  <a:rPr lang="pt-PT" sz="2400" b="1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2400" b="1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p>
                            </m:sSup>
                            <m:r>
                              <a:rPr lang="pt-PT" sz="2400" b="1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pt-PT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p>
                        </m:sSup>
                        <m:r>
                          <a:rPr lang="pt-PT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pt-PT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sz="2400" b="1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pt-PT" sz="2400" b="1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PT" sz="2400" b="1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e>
                              <m:sup>
                                <m:r>
                                  <a:rPr lang="pt-PT" sz="2400" b="1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sup>
                            </m:sSup>
                            <m:r>
                              <a:rPr lang="pt-PT" sz="2400" b="1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pt-PT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pt-PT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p>
                        </m:sSup>
                      </m:oMath>
                    </m:oMathPara>
                  </a14:m>
                  <a:endParaRPr lang="en-GB" sz="2400" b="1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31" name="Retângulo 30">
                  <a:extLst>
                    <a:ext uri="{FF2B5EF4-FFF2-40B4-BE49-F238E27FC236}">
                      <a16:creationId xmlns:a16="http://schemas.microsoft.com/office/drawing/2014/main" id="{4B317D9F-3711-4E46-AA4E-E9AA0798A81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13314" y="2134004"/>
                  <a:ext cx="2490196" cy="470000"/>
                </a:xfrm>
                <a:prstGeom prst="rect">
                  <a:avLst/>
                </a:prstGeom>
                <a:blipFill>
                  <a:blip r:embed="rId8"/>
                  <a:stretch>
                    <a:fillRect b="-1818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4" name="Agrupar 33">
            <a:extLst>
              <a:ext uri="{FF2B5EF4-FFF2-40B4-BE49-F238E27FC236}">
                <a16:creationId xmlns:a16="http://schemas.microsoft.com/office/drawing/2014/main" id="{05798B06-CD78-44A2-B9D3-A7C5C80B1EC4}"/>
              </a:ext>
            </a:extLst>
          </p:cNvPr>
          <p:cNvGrpSpPr/>
          <p:nvPr/>
        </p:nvGrpSpPr>
        <p:grpSpPr>
          <a:xfrm>
            <a:off x="2180978" y="3407341"/>
            <a:ext cx="2505609" cy="779699"/>
            <a:chOff x="2097901" y="1956301"/>
            <a:chExt cx="2505609" cy="779699"/>
          </a:xfrm>
        </p:grpSpPr>
        <p:sp>
          <p:nvSpPr>
            <p:cNvPr id="35" name="Retângulo: Cantos Arredondados 34">
              <a:extLst>
                <a:ext uri="{FF2B5EF4-FFF2-40B4-BE49-F238E27FC236}">
                  <a16:creationId xmlns:a16="http://schemas.microsoft.com/office/drawing/2014/main" id="{41B87A29-72B3-456B-806A-CB30246DA92A}"/>
                </a:ext>
              </a:extLst>
            </p:cNvPr>
            <p:cNvSpPr/>
            <p:nvPr/>
          </p:nvSpPr>
          <p:spPr>
            <a:xfrm>
              <a:off x="2097901" y="1956301"/>
              <a:ext cx="2383659" cy="779699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F25E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Retângulo 35">
                  <a:extLst>
                    <a:ext uri="{FF2B5EF4-FFF2-40B4-BE49-F238E27FC236}">
                      <a16:creationId xmlns:a16="http://schemas.microsoft.com/office/drawing/2014/main" id="{1C1D395B-C383-40DC-8E64-4D35789702FE}"/>
                    </a:ext>
                  </a:extLst>
                </p:cNvPr>
                <p:cNvSpPr/>
                <p:nvPr/>
              </p:nvSpPr>
              <p:spPr>
                <a:xfrm>
                  <a:off x="2113314" y="2134004"/>
                  <a:ext cx="2490196" cy="46820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pt-PT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sz="2400" b="1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pt-PT" sz="2400" b="1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PT" sz="2400" b="1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e>
                              <m:sup>
                                <m:r>
                                  <a:rPr lang="pt-PT" sz="2400" b="1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𝑻</m:t>
                                </m:r>
                              </m:sup>
                            </m:sSup>
                            <m:r>
                              <a:rPr lang="pt-PT" sz="2400" b="1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pt-PT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p>
                        </m:sSup>
                        <m:r>
                          <a:rPr lang="pt-PT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pt-PT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sz="2400" b="1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pt-PT" sz="2400" b="1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PT" sz="2400" b="1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e>
                              <m:sup>
                                <m:r>
                                  <a:rPr lang="pt-PT" sz="2400" b="1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sup>
                            </m:sSup>
                            <m:r>
                              <a:rPr lang="pt-PT" sz="2400" b="1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pt-PT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𝑻</m:t>
                            </m:r>
                          </m:sup>
                        </m:sSup>
                      </m:oMath>
                    </m:oMathPara>
                  </a14:m>
                  <a:endParaRPr lang="en-GB" sz="2400" b="1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36" name="Retângulo 35">
                  <a:extLst>
                    <a:ext uri="{FF2B5EF4-FFF2-40B4-BE49-F238E27FC236}">
                      <a16:creationId xmlns:a16="http://schemas.microsoft.com/office/drawing/2014/main" id="{1C1D395B-C383-40DC-8E64-4D35789702F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13314" y="2134004"/>
                  <a:ext cx="2490196" cy="468205"/>
                </a:xfrm>
                <a:prstGeom prst="rect">
                  <a:avLst/>
                </a:prstGeom>
                <a:blipFill>
                  <a:blip r:embed="rId9"/>
                  <a:stretch>
                    <a:fillRect b="-1688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tângulo 39">
                <a:extLst>
                  <a:ext uri="{FF2B5EF4-FFF2-40B4-BE49-F238E27FC236}">
                    <a16:creationId xmlns:a16="http://schemas.microsoft.com/office/drawing/2014/main" id="{CACE4269-6EB5-450A-B738-64EACC50150C}"/>
                  </a:ext>
                </a:extLst>
              </p:cNvPr>
              <p:cNvSpPr/>
              <p:nvPr/>
            </p:nvSpPr>
            <p:spPr>
              <a:xfrm>
                <a:off x="2203660" y="4500936"/>
                <a:ext cx="9795386" cy="2092287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noAutofit/>
              </a:bodyPr>
              <a:lstStyle/>
              <a:p>
                <a:pPr algn="just">
                  <a:spcAft>
                    <a:spcPts val="600"/>
                  </a:spcAft>
                </a:pPr>
                <a:r>
                  <a:rPr lang="et-EE" b="1" dirty="0">
                    <a:solidFill>
                      <a:srgbClr val="F25E4F"/>
                    </a:solidFill>
                  </a:rPr>
                  <a:t>TÄHTIS</a:t>
                </a:r>
                <a:endParaRPr lang="en-GB" dirty="0"/>
              </a:p>
              <a:p>
                <a:pPr marL="285750" indent="-285750" algn="just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t-EE" dirty="0"/>
                  <a:t>Ükski nendest väljunditest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pt-PT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PT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sup>
                    </m:sSup>
                  </m:oMath>
                </a14:m>
                <a:r>
                  <a:rPr lang="en-GB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pt-PT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PT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en-GB" dirty="0"/>
                  <a:t> 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pt-PT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𝒏𝑻</m:t>
                        </m:r>
                      </m:sup>
                    </m:sSup>
                    <m:r>
                      <a:rPr lang="pt-PT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t-EE" dirty="0"/>
                  <a:t>ei oma </a:t>
                </a:r>
                <a:r>
                  <a:rPr lang="en-GB" dirty="0" err="1"/>
                  <a:t>iseenesest</a:t>
                </a:r>
                <a:r>
                  <a:rPr lang="en-GB" dirty="0"/>
                  <a:t> mingit tähendust! </a:t>
                </a:r>
                <a:r>
                  <a:rPr lang="en-GB" dirty="0" err="1"/>
                  <a:t>Nähes</a:t>
                </a:r>
                <a:r>
                  <a:rPr lang="en-GB" dirty="0"/>
                  <a:t> </a:t>
                </a:r>
                <a:r>
                  <a:rPr lang="en-GB" dirty="0" err="1"/>
                  <a:t>neid</a:t>
                </a:r>
                <a:r>
                  <a:rPr lang="en-GB" dirty="0"/>
                  <a:t>, </a:t>
                </a:r>
                <a:r>
                  <a:rPr lang="en-GB" dirty="0" err="1"/>
                  <a:t>peame</a:t>
                </a:r>
                <a:r>
                  <a:rPr lang="en-GB" dirty="0"/>
                  <a:t> </a:t>
                </a:r>
                <a:r>
                  <a:rPr lang="en-GB" dirty="0" err="1"/>
                  <a:t>selgelt</a:t>
                </a:r>
                <a:r>
                  <a:rPr lang="en-GB" dirty="0"/>
                  <a:t> </a:t>
                </a:r>
                <a:r>
                  <a:rPr lang="en-GB" dirty="0" err="1"/>
                  <a:t>mõtlema</a:t>
                </a:r>
                <a:r>
                  <a:rPr lang="en-GB" dirty="0"/>
                  <a:t> </a:t>
                </a:r>
                <a:r>
                  <a:rPr lang="en-GB" dirty="0" err="1"/>
                  <a:t>tehtedest</a:t>
                </a:r>
                <a:r>
                  <a:rPr lang="en-GB" dirty="0"/>
                  <a:t>, </a:t>
                </a:r>
                <a:r>
                  <a:rPr lang="en-GB" dirty="0" err="1"/>
                  <a:t>mis</a:t>
                </a:r>
                <a:r>
                  <a:rPr lang="en-GB" dirty="0"/>
                  <a:t> on </a:t>
                </a:r>
                <a:r>
                  <a:rPr lang="en-GB" dirty="0" err="1"/>
                  <a:t>esindatud</a:t>
                </a:r>
                <a:r>
                  <a:rPr lang="en-GB" dirty="0"/>
                  <a:t> </a:t>
                </a:r>
                <a:r>
                  <a:rPr lang="en-GB" dirty="0" err="1"/>
                  <a:t>vastavas</a:t>
                </a:r>
                <a:r>
                  <a:rPr lang="en-GB" dirty="0"/>
                  <a:t> </a:t>
                </a:r>
                <a:r>
                  <a:rPr lang="en-GB" dirty="0" err="1"/>
                  <a:t>väljendis</a:t>
                </a:r>
                <a:r>
                  <a:rPr lang="en-GB" dirty="0"/>
                  <a:t> - </a:t>
                </a:r>
                <a:r>
                  <a:rPr lang="en-GB" dirty="0" err="1"/>
                  <a:t>transponeerimin</a:t>
                </a:r>
                <a:r>
                  <a:rPr lang="et-EE" dirty="0"/>
                  <a:t>e</a:t>
                </a:r>
                <a:r>
                  <a:rPr lang="en-GB" dirty="0"/>
                  <a:t>, </a:t>
                </a:r>
                <a:r>
                  <a:rPr lang="en-GB" dirty="0" err="1"/>
                  <a:t>pöördmaatriksi</a:t>
                </a:r>
                <a:r>
                  <a:rPr lang="en-GB" dirty="0"/>
                  <a:t> </a:t>
                </a:r>
                <a:r>
                  <a:rPr lang="en-GB" dirty="0" err="1"/>
                  <a:t>leidmine</a:t>
                </a:r>
                <a:r>
                  <a:rPr lang="en-GB" dirty="0"/>
                  <a:t> </a:t>
                </a:r>
                <a:r>
                  <a:rPr lang="en-GB" dirty="0" err="1"/>
                  <a:t>ja</a:t>
                </a:r>
                <a:r>
                  <a:rPr lang="en-GB" dirty="0"/>
                  <a:t>/</a:t>
                </a:r>
                <a:r>
                  <a:rPr lang="en-GB" dirty="0" err="1"/>
                  <a:t>või</a:t>
                </a:r>
                <a:r>
                  <a:rPr lang="en-GB" dirty="0"/>
                  <a:t> </a:t>
                </a:r>
                <a:r>
                  <a:rPr lang="en-GB" dirty="0" err="1"/>
                  <a:t>astendamine</a:t>
                </a:r>
                <a:r>
                  <a:rPr lang="en-GB" dirty="0"/>
                  <a:t>.</a:t>
                </a:r>
                <a:endParaRPr lang="et-EE" dirty="0"/>
              </a:p>
              <a:p>
                <a:pPr marL="285750" indent="-285750" algn="just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t-EE" dirty="0"/>
                  <a:t>Väljend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pt-PT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PT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en-GB" dirty="0"/>
                  <a:t> </a:t>
                </a:r>
                <a:r>
                  <a:rPr lang="en-GB" dirty="0" err="1"/>
                  <a:t>võimaldab</a:t>
                </a:r>
                <a:r>
                  <a:rPr lang="en-GB" dirty="0"/>
                  <a:t> </a:t>
                </a:r>
                <a:r>
                  <a:rPr lang="et-EE" dirty="0"/>
                  <a:t>m</a:t>
                </a:r>
                <a:r>
                  <a:rPr lang="en-GB" dirty="0" err="1"/>
                  <a:t>aatriksi</a:t>
                </a:r>
                <a:r>
                  <a:rPr lang="en-GB" dirty="0"/>
                  <a:t> astme mõistet laiendada ka mittepositiivsele </a:t>
                </a:r>
                <a:r>
                  <a:rPr lang="en-GB" dirty="0" err="1"/>
                  <a:t>täisarvulisele</a:t>
                </a:r>
                <a:r>
                  <a:rPr lang="en-GB" dirty="0"/>
                  <a:t> </a:t>
                </a:r>
                <a:r>
                  <a:rPr lang="en-GB" dirty="0" err="1"/>
                  <a:t>astendajale</a:t>
                </a:r>
                <a:r>
                  <a:rPr lang="en-GB" dirty="0"/>
                  <a:t>. Seega, </a:t>
                </a:r>
                <a:r>
                  <a:rPr lang="en-GB" dirty="0" err="1"/>
                  <a:t>maatriksi</a:t>
                </a:r>
                <a:r>
                  <a:rPr lang="et-EE" dirty="0"/>
                  <a:t>te</a:t>
                </a:r>
                <a:r>
                  <a:rPr lang="en-GB" dirty="0"/>
                  <a:t> </a:t>
                </a:r>
                <a:r>
                  <a:rPr lang="et-EE" dirty="0"/>
                  <a:t>teoorias</a:t>
                </a:r>
                <a:r>
                  <a:rPr lang="en-GB" dirty="0"/>
                  <a:t> kehtivad järgmised reeglid kõigi kõigi </a:t>
                </a:r>
                <a14:m>
                  <m:oMath xmlns:m="http://schemas.openxmlformats.org/officeDocument/2006/math">
                    <m:r>
                      <a:rPr lang="pt-PT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pt-PT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pt-PT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pt-PT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pt-PT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  <m:r>
                      <a:rPr lang="pt-PT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t-EE" dirty="0"/>
                  <a:t> </a:t>
                </a:r>
                <a:r>
                  <a:rPr lang="en-GB" dirty="0" err="1"/>
                  <a:t>väärtuste</a:t>
                </a:r>
                <a:r>
                  <a:rPr lang="en-GB" dirty="0"/>
                  <a:t> </a:t>
                </a:r>
                <a:r>
                  <a:rPr lang="en-GB" dirty="0" err="1"/>
                  <a:t>suhtes</a:t>
                </a:r>
                <a14:m>
                  <m:oMath xmlns:m="http://schemas.openxmlformats.org/officeDocument/2006/math">
                    <m:r>
                      <a:rPr lang="et-EE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40" name="Retângulo 39">
                <a:extLst>
                  <a:ext uri="{FF2B5EF4-FFF2-40B4-BE49-F238E27FC236}">
                    <a16:creationId xmlns:a16="http://schemas.microsoft.com/office/drawing/2014/main" id="{CACE4269-6EB5-450A-B738-64EACC5015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3660" y="4500936"/>
                <a:ext cx="9795386" cy="2092287"/>
              </a:xfrm>
              <a:prstGeom prst="rect">
                <a:avLst/>
              </a:prstGeom>
              <a:blipFill>
                <a:blip r:embed="rId10"/>
                <a:stretch>
                  <a:fillRect b="-3763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Agrupar 32">
            <a:extLst>
              <a:ext uri="{FF2B5EF4-FFF2-40B4-BE49-F238E27FC236}">
                <a16:creationId xmlns:a16="http://schemas.microsoft.com/office/drawing/2014/main" id="{AA497647-91EC-4A13-ABFB-01DCA90F2A65}"/>
              </a:ext>
            </a:extLst>
          </p:cNvPr>
          <p:cNvGrpSpPr/>
          <p:nvPr/>
        </p:nvGrpSpPr>
        <p:grpSpPr>
          <a:xfrm>
            <a:off x="5752751" y="1624133"/>
            <a:ext cx="2505609" cy="779699"/>
            <a:chOff x="2097901" y="1956301"/>
            <a:chExt cx="2505609" cy="779699"/>
          </a:xfrm>
        </p:grpSpPr>
        <p:sp>
          <p:nvSpPr>
            <p:cNvPr id="37" name="Retângulo: Cantos Arredondados 36">
              <a:extLst>
                <a:ext uri="{FF2B5EF4-FFF2-40B4-BE49-F238E27FC236}">
                  <a16:creationId xmlns:a16="http://schemas.microsoft.com/office/drawing/2014/main" id="{55BD1014-F1E1-47BB-8EFA-353E98B648BD}"/>
                </a:ext>
              </a:extLst>
            </p:cNvPr>
            <p:cNvSpPr/>
            <p:nvPr/>
          </p:nvSpPr>
          <p:spPr>
            <a:xfrm>
              <a:off x="2097901" y="1956301"/>
              <a:ext cx="2383659" cy="779699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F25E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Retângulo 37">
                  <a:extLst>
                    <a:ext uri="{FF2B5EF4-FFF2-40B4-BE49-F238E27FC236}">
                      <a16:creationId xmlns:a16="http://schemas.microsoft.com/office/drawing/2014/main" id="{4EF50636-B58E-4D0B-83B1-8E7D7A54E4BA}"/>
                    </a:ext>
                  </a:extLst>
                </p:cNvPr>
                <p:cNvSpPr/>
                <p:nvPr/>
              </p:nvSpPr>
              <p:spPr>
                <a:xfrm>
                  <a:off x="2113314" y="2134004"/>
                  <a:ext cx="2490196" cy="47000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pt-PT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sz="2400" b="1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pt-PT" sz="2400" b="1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PT" sz="2400" b="1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e>
                              <m:sup>
                                <m:r>
                                  <a:rPr lang="pt-PT" sz="2400" b="1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sup>
                            </m:sSup>
                            <m:r>
                              <a:rPr lang="pt-PT" sz="2400" b="1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pt-PT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𝒑</m:t>
                            </m:r>
                          </m:sup>
                        </m:sSup>
                        <m:r>
                          <a:rPr lang="pt-PT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pt-PT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  <m:sup>
                            <m:r>
                              <a:rPr lang="pt-PT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pt-PT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pt-PT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𝒑</m:t>
                            </m:r>
                          </m:sup>
                        </m:sSup>
                      </m:oMath>
                    </m:oMathPara>
                  </a14:m>
                  <a:endParaRPr lang="en-GB" sz="2400" b="1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38" name="Retângulo 37">
                  <a:extLst>
                    <a:ext uri="{FF2B5EF4-FFF2-40B4-BE49-F238E27FC236}">
                      <a16:creationId xmlns:a16="http://schemas.microsoft.com/office/drawing/2014/main" id="{4EF50636-B58E-4D0B-83B1-8E7D7A54E4B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13314" y="2134004"/>
                  <a:ext cx="2490196" cy="470000"/>
                </a:xfrm>
                <a:prstGeom prst="rect">
                  <a:avLst/>
                </a:prstGeom>
                <a:blipFill>
                  <a:blip r:embed="rId11"/>
                  <a:stretch>
                    <a:fillRect b="-15584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1" name="Agrupar 40">
            <a:extLst>
              <a:ext uri="{FF2B5EF4-FFF2-40B4-BE49-F238E27FC236}">
                <a16:creationId xmlns:a16="http://schemas.microsoft.com/office/drawing/2014/main" id="{50507C1E-0809-4787-ADFE-F0934F9B86DA}"/>
              </a:ext>
            </a:extLst>
          </p:cNvPr>
          <p:cNvGrpSpPr/>
          <p:nvPr/>
        </p:nvGrpSpPr>
        <p:grpSpPr>
          <a:xfrm>
            <a:off x="5745045" y="2515737"/>
            <a:ext cx="2505609" cy="779699"/>
            <a:chOff x="2097901" y="1956301"/>
            <a:chExt cx="2505609" cy="779699"/>
          </a:xfrm>
        </p:grpSpPr>
        <p:sp>
          <p:nvSpPr>
            <p:cNvPr id="42" name="Retângulo: Cantos Arredondados 41">
              <a:extLst>
                <a:ext uri="{FF2B5EF4-FFF2-40B4-BE49-F238E27FC236}">
                  <a16:creationId xmlns:a16="http://schemas.microsoft.com/office/drawing/2014/main" id="{A721991E-B7D0-447E-B2A3-3A7E8EF06409}"/>
                </a:ext>
              </a:extLst>
            </p:cNvPr>
            <p:cNvSpPr/>
            <p:nvPr/>
          </p:nvSpPr>
          <p:spPr>
            <a:xfrm>
              <a:off x="2097901" y="1956301"/>
              <a:ext cx="2383659" cy="779699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F25E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Retângulo 42">
                  <a:extLst>
                    <a:ext uri="{FF2B5EF4-FFF2-40B4-BE49-F238E27FC236}">
                      <a16:creationId xmlns:a16="http://schemas.microsoft.com/office/drawing/2014/main" id="{162EC136-E927-4076-B3D0-C5BEDA30FADB}"/>
                    </a:ext>
                  </a:extLst>
                </p:cNvPr>
                <p:cNvSpPr/>
                <p:nvPr/>
              </p:nvSpPr>
              <p:spPr>
                <a:xfrm>
                  <a:off x="2113314" y="2134004"/>
                  <a:ext cx="2490196" cy="4616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pt-PT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pt-PT" sz="2400" b="1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PT" sz="2400" b="1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e>
                              <m:sup>
                                <m:r>
                                  <a:rPr lang="pt-PT" sz="2400" b="1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sup>
                            </m:sSup>
                            <m:r>
                              <a:rPr lang="pt-PT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  <m:sup>
                            <m:r>
                              <a:rPr lang="pt-PT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𝒑</m:t>
                            </m:r>
                          </m:sup>
                        </m:sSup>
                        <m:r>
                          <a:rPr lang="pt-PT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pt-PT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  <m:sup>
                            <m:r>
                              <a:rPr lang="pt-PT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pt-PT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pt-PT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𝒑</m:t>
                            </m:r>
                          </m:sup>
                        </m:sSup>
                      </m:oMath>
                    </m:oMathPara>
                  </a14:m>
                  <a:endParaRPr lang="en-GB" sz="2400" b="1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43" name="Retângulo 42">
                  <a:extLst>
                    <a:ext uri="{FF2B5EF4-FFF2-40B4-BE49-F238E27FC236}">
                      <a16:creationId xmlns:a16="http://schemas.microsoft.com/office/drawing/2014/main" id="{162EC136-E927-4076-B3D0-C5BEDA30FAD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13314" y="2134004"/>
                  <a:ext cx="2490196" cy="461665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4" name="Agrupar 43">
            <a:extLst>
              <a:ext uri="{FF2B5EF4-FFF2-40B4-BE49-F238E27FC236}">
                <a16:creationId xmlns:a16="http://schemas.microsoft.com/office/drawing/2014/main" id="{50D05150-638A-4CB6-9C65-92D5EBCD72A3}"/>
              </a:ext>
            </a:extLst>
          </p:cNvPr>
          <p:cNvGrpSpPr/>
          <p:nvPr/>
        </p:nvGrpSpPr>
        <p:grpSpPr>
          <a:xfrm>
            <a:off x="5768164" y="3407341"/>
            <a:ext cx="2505609" cy="779699"/>
            <a:chOff x="2097901" y="1956301"/>
            <a:chExt cx="2505609" cy="779699"/>
          </a:xfrm>
        </p:grpSpPr>
        <p:sp>
          <p:nvSpPr>
            <p:cNvPr id="45" name="Retângulo: Cantos Arredondados 44">
              <a:extLst>
                <a:ext uri="{FF2B5EF4-FFF2-40B4-BE49-F238E27FC236}">
                  <a16:creationId xmlns:a16="http://schemas.microsoft.com/office/drawing/2014/main" id="{2E8CBBB8-83CE-4B7E-9097-14BA8834A4C8}"/>
                </a:ext>
              </a:extLst>
            </p:cNvPr>
            <p:cNvSpPr/>
            <p:nvPr/>
          </p:nvSpPr>
          <p:spPr>
            <a:xfrm>
              <a:off x="2097901" y="1956301"/>
              <a:ext cx="2383659" cy="779699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F25E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etângulo 45">
                  <a:extLst>
                    <a:ext uri="{FF2B5EF4-FFF2-40B4-BE49-F238E27FC236}">
                      <a16:creationId xmlns:a16="http://schemas.microsoft.com/office/drawing/2014/main" id="{5C05C88B-59F3-4357-BB94-02ECD35DAF39}"/>
                    </a:ext>
                  </a:extLst>
                </p:cNvPr>
                <p:cNvSpPr/>
                <p:nvPr/>
              </p:nvSpPr>
              <p:spPr>
                <a:xfrm>
                  <a:off x="2113314" y="2134004"/>
                  <a:ext cx="2490196" cy="47000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pt-PT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  <m:sup>
                            <m:r>
                              <a:rPr lang="pt-PT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  <m:r>
                          <a:rPr lang="pt-PT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PT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𝑰</m:t>
                        </m:r>
                      </m:oMath>
                    </m:oMathPara>
                  </a14:m>
                  <a:endParaRPr lang="en-GB" sz="2400" b="1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46" name="Retângulo 45">
                  <a:extLst>
                    <a:ext uri="{FF2B5EF4-FFF2-40B4-BE49-F238E27FC236}">
                      <a16:creationId xmlns:a16="http://schemas.microsoft.com/office/drawing/2014/main" id="{5C05C88B-59F3-4357-BB94-02ECD35DAF3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13314" y="2134004"/>
                  <a:ext cx="2490196" cy="470000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47" name="Imagem 46">
            <a:extLst>
              <a:ext uri="{FF2B5EF4-FFF2-40B4-BE49-F238E27FC236}">
                <a16:creationId xmlns:a16="http://schemas.microsoft.com/office/drawing/2014/main" id="{5D43486D-FAFC-4391-AC23-515FA6E5694E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743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tângulo: Cantos Arredondados 31">
            <a:extLst>
              <a:ext uri="{FF2B5EF4-FFF2-40B4-BE49-F238E27FC236}">
                <a16:creationId xmlns:a16="http://schemas.microsoft.com/office/drawing/2014/main" id="{A4D76517-1C0B-424F-8E27-A1D0F6F625F8}"/>
              </a:ext>
            </a:extLst>
          </p:cNvPr>
          <p:cNvSpPr/>
          <p:nvPr/>
        </p:nvSpPr>
        <p:spPr>
          <a:xfrm>
            <a:off x="2097902" y="264777"/>
            <a:ext cx="9834783" cy="6266652"/>
          </a:xfrm>
          <a:prstGeom prst="roundRect">
            <a:avLst>
              <a:gd name="adj" fmla="val 3485"/>
            </a:avLst>
          </a:prstGeom>
          <a:solidFill>
            <a:schemeClr val="bg1"/>
          </a:solidFill>
          <a:ln>
            <a:solidFill>
              <a:srgbClr val="0C2B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5" name="Retângulo 54">
            <a:extLst>
              <a:ext uri="{FF2B5EF4-FFF2-40B4-BE49-F238E27FC236}">
                <a16:creationId xmlns:a16="http://schemas.microsoft.com/office/drawing/2014/main" id="{3D56CE06-0642-431B-8411-EDF99DE6BD6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62" name="Conexão reta 61">
            <a:extLst>
              <a:ext uri="{FF2B5EF4-FFF2-40B4-BE49-F238E27FC236}">
                <a16:creationId xmlns:a16="http://schemas.microsoft.com/office/drawing/2014/main" id="{00554600-27E5-4429-910F-B3EE40E178D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xão reta 62">
            <a:extLst>
              <a:ext uri="{FF2B5EF4-FFF2-40B4-BE49-F238E27FC236}">
                <a16:creationId xmlns:a16="http://schemas.microsoft.com/office/drawing/2014/main" id="{5475B379-C5FE-453C-9A4D-6C3D6C71D9AF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tângulo 64">
            <a:extLst>
              <a:ext uri="{FF2B5EF4-FFF2-40B4-BE49-F238E27FC236}">
                <a16:creationId xmlns:a16="http://schemas.microsoft.com/office/drawing/2014/main" id="{6B77819A-4C38-4945-8534-D0606CA9DC01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t-EE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Tund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10</a:t>
            </a:r>
          </a:p>
        </p:txBody>
      </p:sp>
      <p:sp>
        <p:nvSpPr>
          <p:cNvPr id="69" name="Retângulo 68">
            <a:extLst>
              <a:ext uri="{FF2B5EF4-FFF2-40B4-BE49-F238E27FC236}">
                <a16:creationId xmlns:a16="http://schemas.microsoft.com/office/drawing/2014/main" id="{B21078D2-F25A-444D-97A7-65B03468A5EF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0" name="Imagem 69">
            <a:extLst>
              <a:ext uri="{FF2B5EF4-FFF2-40B4-BE49-F238E27FC236}">
                <a16:creationId xmlns:a16="http://schemas.microsoft.com/office/drawing/2014/main" id="{6D23AC89-37BB-4862-9171-7FDB4838362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25" name="Retângulo: Cantos Arredondados 24">
            <a:hlinkClick r:id="rId4" action="ppaction://hlinksldjump"/>
            <a:extLst>
              <a:ext uri="{FF2B5EF4-FFF2-40B4-BE49-F238E27FC236}">
                <a16:creationId xmlns:a16="http://schemas.microsoft.com/office/drawing/2014/main" id="{AAABCDB2-B505-4555-A5A8-AA19B32DAFFB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t-EE" b="1" dirty="0">
                <a:solidFill>
                  <a:schemeClr val="tx1"/>
                </a:solidFill>
              </a:rPr>
              <a:t>Maatriksi aste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6" name="Retângulo: Cantos Arredondados 25">
            <a:hlinkClick r:id="rId5" action="ppaction://hlinksldjump"/>
            <a:extLst>
              <a:ext uri="{FF2B5EF4-FFF2-40B4-BE49-F238E27FC236}">
                <a16:creationId xmlns:a16="http://schemas.microsoft.com/office/drawing/2014/main" id="{24712199-1319-44C4-BD18-979A094E1EF8}"/>
              </a:ext>
            </a:extLst>
          </p:cNvPr>
          <p:cNvSpPr/>
          <p:nvPr/>
        </p:nvSpPr>
        <p:spPr>
          <a:xfrm>
            <a:off x="36000" y="27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t-EE" b="1" dirty="0">
                <a:solidFill>
                  <a:schemeClr val="tx1"/>
                </a:solidFill>
              </a:rPr>
              <a:t>Maatriksi muud omadused ja seosed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7" name="Retângulo: Cantos Arredondados 26">
            <a:hlinkClick r:id="rId6" action="ppaction://hlinksldjump"/>
            <a:extLst>
              <a:ext uri="{FF2B5EF4-FFF2-40B4-BE49-F238E27FC236}">
                <a16:creationId xmlns:a16="http://schemas.microsoft.com/office/drawing/2014/main" id="{B1A50AFE-FB46-4F24-8A84-7493B6CF4C7F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2000" b="1" dirty="0">
                <a:solidFill>
                  <a:schemeClr val="tx1"/>
                </a:solidFill>
              </a:rPr>
              <a:t>Harjuta!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id="{A92BE257-4CCE-4700-B953-2DC57C073D92}"/>
              </a:ext>
            </a:extLst>
          </p:cNvPr>
          <p:cNvSpPr/>
          <p:nvPr/>
        </p:nvSpPr>
        <p:spPr>
          <a:xfrm>
            <a:off x="2313657" y="559983"/>
            <a:ext cx="97486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b="1" dirty="0">
                <a:solidFill>
                  <a:srgbClr val="0C2B8E"/>
                </a:solidFill>
              </a:rPr>
              <a:t>Ma</a:t>
            </a:r>
            <a:r>
              <a:rPr lang="et-EE" sz="2400" b="1" dirty="0" err="1">
                <a:solidFill>
                  <a:srgbClr val="0C2B8E"/>
                </a:solidFill>
              </a:rPr>
              <a:t>atriskite</a:t>
            </a:r>
            <a:r>
              <a:rPr lang="en-GB" sz="2400" b="1" dirty="0">
                <a:solidFill>
                  <a:srgbClr val="0C2B8E"/>
                </a:solidFill>
              </a:rPr>
              <a:t> </a:t>
            </a:r>
            <a:r>
              <a:rPr lang="et-EE" sz="2400" b="1" dirty="0">
                <a:solidFill>
                  <a:srgbClr val="0C2B8E"/>
                </a:solidFill>
              </a:rPr>
              <a:t>seosed</a:t>
            </a:r>
            <a:r>
              <a:rPr lang="en-GB" sz="2400" b="1" dirty="0">
                <a:solidFill>
                  <a:srgbClr val="0C2B8E"/>
                </a:solidFill>
              </a:rPr>
              <a:t> - </a:t>
            </a:r>
            <a:r>
              <a:rPr lang="et-EE" sz="2400" b="1" dirty="0">
                <a:solidFill>
                  <a:srgbClr val="0C2B8E"/>
                </a:solidFill>
              </a:rPr>
              <a:t>TÕENE</a:t>
            </a:r>
            <a:r>
              <a:rPr lang="en-GB" sz="2400" b="1" dirty="0">
                <a:solidFill>
                  <a:srgbClr val="0C2B8E"/>
                </a:solidFill>
              </a:rPr>
              <a:t> </a:t>
            </a:r>
            <a:r>
              <a:rPr lang="et-EE" sz="2400" b="1" dirty="0">
                <a:solidFill>
                  <a:srgbClr val="0C2B8E"/>
                </a:solidFill>
              </a:rPr>
              <a:t>või</a:t>
            </a:r>
            <a:r>
              <a:rPr lang="en-GB" sz="2400" b="1" dirty="0">
                <a:solidFill>
                  <a:srgbClr val="0C2B8E"/>
                </a:solidFill>
              </a:rPr>
              <a:t> </a:t>
            </a:r>
            <a:r>
              <a:rPr lang="et-EE" sz="2400" b="1" dirty="0">
                <a:solidFill>
                  <a:srgbClr val="0C2B8E"/>
                </a:solidFill>
              </a:rPr>
              <a:t>VÄÄR</a:t>
            </a:r>
            <a:r>
              <a:rPr lang="en-GB" sz="2400" b="1" dirty="0">
                <a:solidFill>
                  <a:srgbClr val="0C2B8E"/>
                </a:solidFill>
              </a:rPr>
              <a:t>?...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>
                <a:extLst>
                  <a:ext uri="{FF2B5EF4-FFF2-40B4-BE49-F238E27FC236}">
                    <a16:creationId xmlns:a16="http://schemas.microsoft.com/office/drawing/2014/main" id="{11D49555-8BF3-4878-87AB-5563F1BC47CD}"/>
                  </a:ext>
                </a:extLst>
              </p:cNvPr>
              <p:cNvSpPr/>
              <p:nvPr/>
            </p:nvSpPr>
            <p:spPr>
              <a:xfrm>
                <a:off x="2298869" y="1132888"/>
                <a:ext cx="8959777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t-EE" sz="2400" dirty="0"/>
                  <a:t>Iga kahe</a:t>
                </a:r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r>
                      <a:rPr lang="pt-PT" sz="24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pt-PT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pt-PT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pt-PT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𝒏</m:t>
                    </m:r>
                    <m:r>
                      <a:rPr lang="pt-PT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400" dirty="0">
                    <a:solidFill>
                      <a:schemeClr val="tx1"/>
                    </a:solidFill>
                  </a:rPr>
                  <a:t>  </a:t>
                </a:r>
                <a:r>
                  <a:rPr lang="et-EE" sz="2400" dirty="0">
                    <a:solidFill>
                      <a:schemeClr val="tx1"/>
                    </a:solidFill>
                  </a:rPr>
                  <a:t>maatriksi</a:t>
                </a:r>
                <a:r>
                  <a:rPr lang="en-GB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sz="2400" dirty="0"/>
                  <a:t> </a:t>
                </a:r>
                <a:r>
                  <a:rPr lang="et-EE" sz="2400" dirty="0"/>
                  <a:t>ja</a:t>
                </a:r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r>
                      <a:rPr lang="pt-PT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/>
                  <a:t> </a:t>
                </a:r>
                <a:r>
                  <a:rPr lang="et-EE" sz="2400" dirty="0"/>
                  <a:t>korral on tõene, et </a:t>
                </a:r>
                <a:r>
                  <a:rPr lang="en-GB" sz="2400" dirty="0"/>
                  <a:t>…</a:t>
                </a:r>
              </a:p>
            </p:txBody>
          </p:sp>
        </mc:Choice>
        <mc:Fallback xmlns="">
          <p:sp>
            <p:nvSpPr>
              <p:cNvPr id="3" name="Retângulo 2">
                <a:extLst>
                  <a:ext uri="{FF2B5EF4-FFF2-40B4-BE49-F238E27FC236}">
                    <a16:creationId xmlns:a16="http://schemas.microsoft.com/office/drawing/2014/main" id="{11D49555-8BF3-4878-87AB-5563F1BC47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8869" y="1132888"/>
                <a:ext cx="8959777" cy="461665"/>
              </a:xfrm>
              <a:prstGeom prst="rect">
                <a:avLst/>
              </a:prstGeom>
              <a:blipFill>
                <a:blip r:embed="rId7"/>
                <a:stretch>
                  <a:fillRect l="-1020" t="-10526" b="-28947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9" name="Imagem 38">
            <a:extLst>
              <a:ext uri="{FF2B5EF4-FFF2-40B4-BE49-F238E27FC236}">
                <a16:creationId xmlns:a16="http://schemas.microsoft.com/office/drawing/2014/main" id="{9A8D352B-E092-4402-9FD8-A73D2969C10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tângulo: Cantos Arredondados 46">
                <a:extLst>
                  <a:ext uri="{FF2B5EF4-FFF2-40B4-BE49-F238E27FC236}">
                    <a16:creationId xmlns:a16="http://schemas.microsoft.com/office/drawing/2014/main" id="{FCC04EF2-E70C-4E2C-9458-CD378D0737B6}"/>
                  </a:ext>
                </a:extLst>
              </p:cNvPr>
              <p:cNvSpPr/>
              <p:nvPr/>
            </p:nvSpPr>
            <p:spPr>
              <a:xfrm>
                <a:off x="2298870" y="2000999"/>
                <a:ext cx="2162598" cy="510778"/>
              </a:xfrm>
              <a:prstGeom prst="round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PT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PT" sz="2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sz="2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𝐴𝐵</m:t>
                              </m:r>
                            </m:e>
                          </m:d>
                        </m:e>
                        <m:sup>
                          <m:r>
                            <a:rPr lang="pt-PT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PT" sz="24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PT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pt-PT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pt-PT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pt-PT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47" name="Retângulo: Cantos Arredondados 46">
                <a:extLst>
                  <a:ext uri="{FF2B5EF4-FFF2-40B4-BE49-F238E27FC236}">
                    <a16:creationId xmlns:a16="http://schemas.microsoft.com/office/drawing/2014/main" id="{FCC04EF2-E70C-4E2C-9458-CD378D0737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8870" y="2000999"/>
                <a:ext cx="2162598" cy="510778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aixaDeTexto 4">
            <a:extLst>
              <a:ext uri="{FF2B5EF4-FFF2-40B4-BE49-F238E27FC236}">
                <a16:creationId xmlns:a16="http://schemas.microsoft.com/office/drawing/2014/main" id="{46FE0B3C-46D8-4236-8511-0BB8A050F833}"/>
              </a:ext>
            </a:extLst>
          </p:cNvPr>
          <p:cNvSpPr txBox="1"/>
          <p:nvPr/>
        </p:nvSpPr>
        <p:spPr>
          <a:xfrm>
            <a:off x="4662436" y="1943373"/>
            <a:ext cx="11510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3600" b="1" dirty="0">
                <a:solidFill>
                  <a:srgbClr val="C00000"/>
                </a:solidFill>
                <a:latin typeface="Comic Sans MS" panose="030F0702030302020204" pitchFamily="66" charset="0"/>
              </a:rPr>
              <a:t>EI</a:t>
            </a:r>
            <a:r>
              <a:rPr lang="pt-PT" sz="3600" b="1" dirty="0">
                <a:solidFill>
                  <a:srgbClr val="C00000"/>
                </a:solidFill>
                <a:latin typeface="Comic Sans MS" panose="030F0702030302020204" pitchFamily="66" charset="0"/>
              </a:rPr>
              <a:t>!</a:t>
            </a:r>
            <a:endParaRPr lang="en-GB" sz="36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7" name="Conexão reta 6">
            <a:extLst>
              <a:ext uri="{FF2B5EF4-FFF2-40B4-BE49-F238E27FC236}">
                <a16:creationId xmlns:a16="http://schemas.microsoft.com/office/drawing/2014/main" id="{4CEDEAB5-258F-4143-87B6-D06845738880}"/>
              </a:ext>
            </a:extLst>
          </p:cNvPr>
          <p:cNvCxnSpPr/>
          <p:nvPr/>
        </p:nvCxnSpPr>
        <p:spPr>
          <a:xfrm flipV="1">
            <a:off x="3339977" y="2191557"/>
            <a:ext cx="197539" cy="136366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9F5A42D1-AE78-49C7-A4B3-AF4F99F9EE79}"/>
              </a:ext>
            </a:extLst>
          </p:cNvPr>
          <p:cNvSpPr/>
          <p:nvPr/>
        </p:nvSpPr>
        <p:spPr>
          <a:xfrm>
            <a:off x="6996113" y="1889759"/>
            <a:ext cx="4426015" cy="164142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tângulo 52">
                <a:extLst>
                  <a:ext uri="{FF2B5EF4-FFF2-40B4-BE49-F238E27FC236}">
                    <a16:creationId xmlns:a16="http://schemas.microsoft.com/office/drawing/2014/main" id="{282C0EA6-700C-4BA5-8880-C5660D06681A}"/>
                  </a:ext>
                </a:extLst>
              </p:cNvPr>
              <p:cNvSpPr/>
              <p:nvPr/>
            </p:nvSpPr>
            <p:spPr>
              <a:xfrm>
                <a:off x="6996113" y="1943373"/>
                <a:ext cx="4883364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t-EE" sz="2400" b="1" dirty="0"/>
                  <a:t>Pane tähele</a:t>
                </a:r>
                <a:r>
                  <a:rPr lang="en-GB" sz="2400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PT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PT" sz="24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sz="24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𝐴𝐵</m:t>
                              </m:r>
                            </m:e>
                          </m:d>
                        </m:e>
                        <m:sup>
                          <m:r>
                            <a:rPr lang="pt-PT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PT" sz="2400" b="0" i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pt-PT" sz="2400" b="0" i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ABAB</m:t>
                      </m:r>
                      <m:r>
                        <a:rPr lang="pt-PT" sz="2400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m:rPr>
                          <m:sty m:val="p"/>
                        </m:rPr>
                        <a:rPr lang="pt-PT" sz="2400" b="0" i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AABB</m:t>
                      </m:r>
                      <m:r>
                        <a:rPr lang="pt-PT" sz="2400" b="0" i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PT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pt-PT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pt-PT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pt-PT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pt-PT" sz="2400" i="1" dirty="0">
                  <a:solidFill>
                    <a:sysClr val="windowText" lastClr="00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3" name="Retângulo 52">
                <a:extLst>
                  <a:ext uri="{FF2B5EF4-FFF2-40B4-BE49-F238E27FC236}">
                    <a16:creationId xmlns:a16="http://schemas.microsoft.com/office/drawing/2014/main" id="{282C0EA6-700C-4BA5-8880-C5660D0668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6113" y="1943373"/>
                <a:ext cx="4883364" cy="830997"/>
              </a:xfrm>
              <a:prstGeom prst="rect">
                <a:avLst/>
              </a:prstGeom>
              <a:blipFill>
                <a:blip r:embed="rId10"/>
                <a:stretch>
                  <a:fillRect l="-1998" t="-5882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Oval 53">
            <a:extLst>
              <a:ext uri="{FF2B5EF4-FFF2-40B4-BE49-F238E27FC236}">
                <a16:creationId xmlns:a16="http://schemas.microsoft.com/office/drawing/2014/main" id="{3AFCF369-073E-4BB8-A16A-273DE8105403}"/>
              </a:ext>
            </a:extLst>
          </p:cNvPr>
          <p:cNvSpPr/>
          <p:nvPr/>
        </p:nvSpPr>
        <p:spPr>
          <a:xfrm>
            <a:off x="8417671" y="2358871"/>
            <a:ext cx="472272" cy="377129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Retângulo 55">
            <a:extLst>
              <a:ext uri="{FF2B5EF4-FFF2-40B4-BE49-F238E27FC236}">
                <a16:creationId xmlns:a16="http://schemas.microsoft.com/office/drawing/2014/main" id="{7129341A-DCA3-4295-8FBC-97553A903D3D}"/>
              </a:ext>
            </a:extLst>
          </p:cNvPr>
          <p:cNvSpPr/>
          <p:nvPr/>
        </p:nvSpPr>
        <p:spPr>
          <a:xfrm>
            <a:off x="8303823" y="2958935"/>
            <a:ext cx="23918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t-EE" sz="1400" b="1" dirty="0">
                <a:solidFill>
                  <a:srgbClr val="C00000"/>
                </a:solidFill>
              </a:rPr>
              <a:t>Maatriksite korrutamine ei ole kommutatiivne</a:t>
            </a:r>
            <a:endParaRPr lang="en-GB" sz="1400" b="1" dirty="0">
              <a:solidFill>
                <a:srgbClr val="C00000"/>
              </a:solidFill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3DA7B439-F9B5-4255-8CF4-5C5C635826AB}"/>
              </a:ext>
            </a:extLst>
          </p:cNvPr>
          <p:cNvSpPr/>
          <p:nvPr/>
        </p:nvSpPr>
        <p:spPr>
          <a:xfrm>
            <a:off x="9570098" y="2361363"/>
            <a:ext cx="472272" cy="377129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Seta: Curvada Para Cima 57">
            <a:extLst>
              <a:ext uri="{FF2B5EF4-FFF2-40B4-BE49-F238E27FC236}">
                <a16:creationId xmlns:a16="http://schemas.microsoft.com/office/drawing/2014/main" id="{72EC0AC6-066B-4454-BAD5-2FDC1CBA4228}"/>
              </a:ext>
            </a:extLst>
          </p:cNvPr>
          <p:cNvSpPr/>
          <p:nvPr/>
        </p:nvSpPr>
        <p:spPr>
          <a:xfrm>
            <a:off x="8653807" y="2752244"/>
            <a:ext cx="1150536" cy="206792"/>
          </a:xfrm>
          <a:prstGeom prst="curved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552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" grpId="0"/>
      <p:bldP spid="47" grpId="0"/>
      <p:bldP spid="5" grpId="0"/>
      <p:bldP spid="12" grpId="0" animBg="1"/>
      <p:bldP spid="53" grpId="0"/>
      <p:bldP spid="54" grpId="0" animBg="1"/>
      <p:bldP spid="56" grpId="0"/>
      <p:bldP spid="57" grpId="0" animBg="1"/>
      <p:bldP spid="5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tângulo: Cantos Arredondados 31">
            <a:extLst>
              <a:ext uri="{FF2B5EF4-FFF2-40B4-BE49-F238E27FC236}">
                <a16:creationId xmlns:a16="http://schemas.microsoft.com/office/drawing/2014/main" id="{A4D76517-1C0B-424F-8E27-A1D0F6F625F8}"/>
              </a:ext>
            </a:extLst>
          </p:cNvPr>
          <p:cNvSpPr/>
          <p:nvPr/>
        </p:nvSpPr>
        <p:spPr>
          <a:xfrm>
            <a:off x="2097902" y="264777"/>
            <a:ext cx="9834783" cy="6266652"/>
          </a:xfrm>
          <a:prstGeom prst="roundRect">
            <a:avLst>
              <a:gd name="adj" fmla="val 3485"/>
            </a:avLst>
          </a:prstGeom>
          <a:solidFill>
            <a:schemeClr val="bg1"/>
          </a:solidFill>
          <a:ln>
            <a:solidFill>
              <a:srgbClr val="0C2B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5" name="Retângulo 54">
            <a:extLst>
              <a:ext uri="{FF2B5EF4-FFF2-40B4-BE49-F238E27FC236}">
                <a16:creationId xmlns:a16="http://schemas.microsoft.com/office/drawing/2014/main" id="{3D56CE06-0642-431B-8411-EDF99DE6BD6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62" name="Conexão reta 61">
            <a:extLst>
              <a:ext uri="{FF2B5EF4-FFF2-40B4-BE49-F238E27FC236}">
                <a16:creationId xmlns:a16="http://schemas.microsoft.com/office/drawing/2014/main" id="{00554600-27E5-4429-910F-B3EE40E178D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xão reta 62">
            <a:extLst>
              <a:ext uri="{FF2B5EF4-FFF2-40B4-BE49-F238E27FC236}">
                <a16:creationId xmlns:a16="http://schemas.microsoft.com/office/drawing/2014/main" id="{5475B379-C5FE-453C-9A4D-6C3D6C71D9AF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tângulo 64">
            <a:extLst>
              <a:ext uri="{FF2B5EF4-FFF2-40B4-BE49-F238E27FC236}">
                <a16:creationId xmlns:a16="http://schemas.microsoft.com/office/drawing/2014/main" id="{6B77819A-4C38-4945-8534-D0606CA9DC01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t-EE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Tund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10</a:t>
            </a:r>
          </a:p>
        </p:txBody>
      </p:sp>
      <p:sp>
        <p:nvSpPr>
          <p:cNvPr id="69" name="Retângulo 68">
            <a:extLst>
              <a:ext uri="{FF2B5EF4-FFF2-40B4-BE49-F238E27FC236}">
                <a16:creationId xmlns:a16="http://schemas.microsoft.com/office/drawing/2014/main" id="{B21078D2-F25A-444D-97A7-65B03468A5EF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0" name="Imagem 69">
            <a:extLst>
              <a:ext uri="{FF2B5EF4-FFF2-40B4-BE49-F238E27FC236}">
                <a16:creationId xmlns:a16="http://schemas.microsoft.com/office/drawing/2014/main" id="{6D23AC89-37BB-4862-9171-7FDB4838362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25" name="Retângulo: Cantos Arredondados 24">
            <a:hlinkClick r:id="rId4" action="ppaction://hlinksldjump"/>
            <a:extLst>
              <a:ext uri="{FF2B5EF4-FFF2-40B4-BE49-F238E27FC236}">
                <a16:creationId xmlns:a16="http://schemas.microsoft.com/office/drawing/2014/main" id="{AAABCDB2-B505-4555-A5A8-AA19B32DAFFB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t-EE" b="1" dirty="0">
                <a:solidFill>
                  <a:schemeClr val="tx1"/>
                </a:solidFill>
              </a:rPr>
              <a:t>Maatriksi aste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6" name="Retângulo: Cantos Arredondados 25">
            <a:hlinkClick r:id="rId5" action="ppaction://hlinksldjump"/>
            <a:extLst>
              <a:ext uri="{FF2B5EF4-FFF2-40B4-BE49-F238E27FC236}">
                <a16:creationId xmlns:a16="http://schemas.microsoft.com/office/drawing/2014/main" id="{24712199-1319-44C4-BD18-979A094E1EF8}"/>
              </a:ext>
            </a:extLst>
          </p:cNvPr>
          <p:cNvSpPr/>
          <p:nvPr/>
        </p:nvSpPr>
        <p:spPr>
          <a:xfrm>
            <a:off x="36000" y="27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t-EE" b="1" dirty="0">
                <a:solidFill>
                  <a:schemeClr val="tx1"/>
                </a:solidFill>
              </a:rPr>
              <a:t>Maatriksi muud omadused ja seosed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7" name="Retângulo: Cantos Arredondados 26">
            <a:hlinkClick r:id="rId6" action="ppaction://hlinksldjump"/>
            <a:extLst>
              <a:ext uri="{FF2B5EF4-FFF2-40B4-BE49-F238E27FC236}">
                <a16:creationId xmlns:a16="http://schemas.microsoft.com/office/drawing/2014/main" id="{B1A50AFE-FB46-4F24-8A84-7493B6CF4C7F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2000" b="1" dirty="0">
                <a:solidFill>
                  <a:schemeClr val="tx1"/>
                </a:solidFill>
              </a:rPr>
              <a:t>Harjuta!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id="{A92BE257-4CCE-4700-B953-2DC57C073D92}"/>
              </a:ext>
            </a:extLst>
          </p:cNvPr>
          <p:cNvSpPr/>
          <p:nvPr/>
        </p:nvSpPr>
        <p:spPr>
          <a:xfrm>
            <a:off x="2313657" y="559983"/>
            <a:ext cx="97486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b="1" dirty="0">
                <a:solidFill>
                  <a:srgbClr val="0C2B8E"/>
                </a:solidFill>
              </a:rPr>
              <a:t>Ma</a:t>
            </a:r>
            <a:r>
              <a:rPr lang="et-EE" sz="2400" b="1" dirty="0" err="1">
                <a:solidFill>
                  <a:srgbClr val="0C2B8E"/>
                </a:solidFill>
              </a:rPr>
              <a:t>atriskite</a:t>
            </a:r>
            <a:r>
              <a:rPr lang="en-GB" sz="2400" b="1" dirty="0">
                <a:solidFill>
                  <a:srgbClr val="0C2B8E"/>
                </a:solidFill>
              </a:rPr>
              <a:t> </a:t>
            </a:r>
            <a:r>
              <a:rPr lang="et-EE" sz="2400" b="1" dirty="0">
                <a:solidFill>
                  <a:srgbClr val="0C2B8E"/>
                </a:solidFill>
              </a:rPr>
              <a:t>seosed</a:t>
            </a:r>
            <a:r>
              <a:rPr lang="en-GB" sz="2400" b="1" dirty="0">
                <a:solidFill>
                  <a:srgbClr val="0C2B8E"/>
                </a:solidFill>
              </a:rPr>
              <a:t> - </a:t>
            </a:r>
            <a:r>
              <a:rPr lang="et-EE" sz="2400" b="1" dirty="0">
                <a:solidFill>
                  <a:srgbClr val="0C2B8E"/>
                </a:solidFill>
              </a:rPr>
              <a:t>TÕENE</a:t>
            </a:r>
            <a:r>
              <a:rPr lang="en-GB" sz="2400" b="1" dirty="0">
                <a:solidFill>
                  <a:srgbClr val="0C2B8E"/>
                </a:solidFill>
              </a:rPr>
              <a:t> </a:t>
            </a:r>
            <a:r>
              <a:rPr lang="et-EE" sz="2400" b="1" dirty="0">
                <a:solidFill>
                  <a:srgbClr val="0C2B8E"/>
                </a:solidFill>
              </a:rPr>
              <a:t>või</a:t>
            </a:r>
            <a:r>
              <a:rPr lang="en-GB" sz="2400" b="1" dirty="0">
                <a:solidFill>
                  <a:srgbClr val="0C2B8E"/>
                </a:solidFill>
              </a:rPr>
              <a:t> </a:t>
            </a:r>
            <a:r>
              <a:rPr lang="et-EE" sz="2400" b="1" dirty="0">
                <a:solidFill>
                  <a:srgbClr val="0C2B8E"/>
                </a:solidFill>
              </a:rPr>
              <a:t>VÄÄR</a:t>
            </a:r>
            <a:r>
              <a:rPr lang="en-GB" sz="2400" b="1" dirty="0">
                <a:solidFill>
                  <a:srgbClr val="0C2B8E"/>
                </a:solidFill>
              </a:rPr>
              <a:t>?...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>
                <a:extLst>
                  <a:ext uri="{FF2B5EF4-FFF2-40B4-BE49-F238E27FC236}">
                    <a16:creationId xmlns:a16="http://schemas.microsoft.com/office/drawing/2014/main" id="{11D49555-8BF3-4878-87AB-5563F1BC47CD}"/>
                  </a:ext>
                </a:extLst>
              </p:cNvPr>
              <p:cNvSpPr/>
              <p:nvPr/>
            </p:nvSpPr>
            <p:spPr>
              <a:xfrm>
                <a:off x="2298869" y="1132888"/>
                <a:ext cx="8959777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t-EE" sz="2400" dirty="0"/>
                  <a:t>Iga kahe</a:t>
                </a:r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r>
                      <a:rPr lang="pt-PT" sz="240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pt-PT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pt-PT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𝒏</m:t>
                    </m:r>
                    <m:r>
                      <a:rPr lang="pt-PT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400" dirty="0"/>
                  <a:t>  </a:t>
                </a:r>
                <a:r>
                  <a:rPr lang="et-EE" sz="2400" dirty="0"/>
                  <a:t>maatriksi</a:t>
                </a:r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sz="2400" dirty="0"/>
                  <a:t> </a:t>
                </a:r>
                <a:r>
                  <a:rPr lang="et-EE" sz="2400" dirty="0"/>
                  <a:t>ja</a:t>
                </a:r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/>
                  <a:t> </a:t>
                </a:r>
                <a:r>
                  <a:rPr lang="et-EE" sz="2400" dirty="0"/>
                  <a:t>korral on tõene, et </a:t>
                </a:r>
                <a:r>
                  <a:rPr lang="en-GB" sz="2400" dirty="0"/>
                  <a:t>…</a:t>
                </a:r>
              </a:p>
            </p:txBody>
          </p:sp>
        </mc:Choice>
        <mc:Fallback xmlns="">
          <p:sp>
            <p:nvSpPr>
              <p:cNvPr id="3" name="Retângulo 2">
                <a:extLst>
                  <a:ext uri="{FF2B5EF4-FFF2-40B4-BE49-F238E27FC236}">
                    <a16:creationId xmlns:a16="http://schemas.microsoft.com/office/drawing/2014/main" id="{11D49555-8BF3-4878-87AB-5563F1BC47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8869" y="1132888"/>
                <a:ext cx="8959777" cy="461665"/>
              </a:xfrm>
              <a:prstGeom prst="rect">
                <a:avLst/>
              </a:prstGeom>
              <a:blipFill>
                <a:blip r:embed="rId7"/>
                <a:stretch>
                  <a:fillRect l="-1020" t="-10526" b="-28947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9" name="Imagem 38">
            <a:extLst>
              <a:ext uri="{FF2B5EF4-FFF2-40B4-BE49-F238E27FC236}">
                <a16:creationId xmlns:a16="http://schemas.microsoft.com/office/drawing/2014/main" id="{9A8D352B-E092-4402-9FD8-A73D2969C10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tângulo: Cantos Arredondados 46">
                <a:extLst>
                  <a:ext uri="{FF2B5EF4-FFF2-40B4-BE49-F238E27FC236}">
                    <a16:creationId xmlns:a16="http://schemas.microsoft.com/office/drawing/2014/main" id="{FCC04EF2-E70C-4E2C-9458-CD378D0737B6}"/>
                  </a:ext>
                </a:extLst>
              </p:cNvPr>
              <p:cNvSpPr/>
              <p:nvPr/>
            </p:nvSpPr>
            <p:spPr>
              <a:xfrm>
                <a:off x="2298870" y="2000999"/>
                <a:ext cx="2162598" cy="510778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rgbClr val="C00000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PT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PT" sz="2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sz="2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𝐴𝐵</m:t>
                              </m:r>
                            </m:e>
                          </m:d>
                        </m:e>
                        <m:sup>
                          <m:r>
                            <a:rPr lang="pt-PT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PT" sz="24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PT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pt-PT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pt-PT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pt-PT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47" name="Retângulo: Cantos Arredondados 46">
                <a:extLst>
                  <a:ext uri="{FF2B5EF4-FFF2-40B4-BE49-F238E27FC236}">
                    <a16:creationId xmlns:a16="http://schemas.microsoft.com/office/drawing/2014/main" id="{FCC04EF2-E70C-4E2C-9458-CD378D0737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8870" y="2000999"/>
                <a:ext cx="2162598" cy="510778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tângulo: Cantos Arredondados 47">
                <a:extLst>
                  <a:ext uri="{FF2B5EF4-FFF2-40B4-BE49-F238E27FC236}">
                    <a16:creationId xmlns:a16="http://schemas.microsoft.com/office/drawing/2014/main" id="{8C55332B-B4B4-4A49-A578-80E9187CC717}"/>
                  </a:ext>
                </a:extLst>
              </p:cNvPr>
              <p:cNvSpPr/>
              <p:nvPr/>
            </p:nvSpPr>
            <p:spPr>
              <a:xfrm>
                <a:off x="2298869" y="3147947"/>
                <a:ext cx="3797131" cy="510778"/>
              </a:xfrm>
              <a:prstGeom prst="round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PT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PT" sz="2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sz="2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pt-PT" sz="2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PT" sz="2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e>
                        <m:sup>
                          <m:r>
                            <a:rPr lang="pt-PT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PT" sz="24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PT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pt-PT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pt-PT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pt-PT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𝐴𝐵</m:t>
                          </m:r>
                          <m:r>
                            <a:rPr lang="pt-PT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t-PT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pt-PT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48" name="Retângulo: Cantos Arredondados 47">
                <a:extLst>
                  <a:ext uri="{FF2B5EF4-FFF2-40B4-BE49-F238E27FC236}">
                    <a16:creationId xmlns:a16="http://schemas.microsoft.com/office/drawing/2014/main" id="{8C55332B-B4B4-4A49-A578-80E9187CC7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8869" y="3147947"/>
                <a:ext cx="3797131" cy="510778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aixaDeTexto 4">
            <a:extLst>
              <a:ext uri="{FF2B5EF4-FFF2-40B4-BE49-F238E27FC236}">
                <a16:creationId xmlns:a16="http://schemas.microsoft.com/office/drawing/2014/main" id="{46FE0B3C-46D8-4236-8511-0BB8A050F833}"/>
              </a:ext>
            </a:extLst>
          </p:cNvPr>
          <p:cNvSpPr txBox="1"/>
          <p:nvPr/>
        </p:nvSpPr>
        <p:spPr>
          <a:xfrm>
            <a:off x="6420580" y="3037064"/>
            <a:ext cx="11510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3600" b="1" dirty="0">
                <a:solidFill>
                  <a:srgbClr val="C00000"/>
                </a:solidFill>
                <a:latin typeface="Comic Sans MS" panose="030F0702030302020204" pitchFamily="66" charset="0"/>
              </a:rPr>
              <a:t>EI</a:t>
            </a:r>
            <a:r>
              <a:rPr lang="pt-PT" sz="3600" b="1" dirty="0">
                <a:solidFill>
                  <a:srgbClr val="C00000"/>
                </a:solidFill>
                <a:latin typeface="Comic Sans MS" panose="030F0702030302020204" pitchFamily="66" charset="0"/>
              </a:rPr>
              <a:t>!</a:t>
            </a:r>
            <a:endParaRPr lang="en-GB" sz="36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7" name="Conexão reta 6">
            <a:extLst>
              <a:ext uri="{FF2B5EF4-FFF2-40B4-BE49-F238E27FC236}">
                <a16:creationId xmlns:a16="http://schemas.microsoft.com/office/drawing/2014/main" id="{4CEDEAB5-258F-4143-87B6-D06845738880}"/>
              </a:ext>
            </a:extLst>
          </p:cNvPr>
          <p:cNvCxnSpPr/>
          <p:nvPr/>
        </p:nvCxnSpPr>
        <p:spPr>
          <a:xfrm flipV="1">
            <a:off x="3339977" y="2191557"/>
            <a:ext cx="197539" cy="136366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9F5A42D1-AE78-49C7-A4B3-AF4F99F9EE79}"/>
              </a:ext>
            </a:extLst>
          </p:cNvPr>
          <p:cNvSpPr/>
          <p:nvPr/>
        </p:nvSpPr>
        <p:spPr>
          <a:xfrm>
            <a:off x="3436536" y="3935850"/>
            <a:ext cx="8232039" cy="243615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tângulo 52">
                <a:extLst>
                  <a:ext uri="{FF2B5EF4-FFF2-40B4-BE49-F238E27FC236}">
                    <a16:creationId xmlns:a16="http://schemas.microsoft.com/office/drawing/2014/main" id="{282C0EA6-700C-4BA5-8880-C5660D06681A}"/>
                  </a:ext>
                </a:extLst>
              </p:cNvPr>
              <p:cNvSpPr/>
              <p:nvPr/>
            </p:nvSpPr>
            <p:spPr>
              <a:xfrm>
                <a:off x="3650453" y="3989464"/>
                <a:ext cx="7864958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t-EE" sz="2400" b="1" dirty="0"/>
                  <a:t>Pane tähele</a:t>
                </a:r>
                <a:r>
                  <a:rPr lang="en-GB" sz="2400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PT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PT" sz="24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sz="24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pt-PT" sz="2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PT" sz="24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e>
                        <m:sup>
                          <m:r>
                            <a:rPr lang="pt-PT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PT" sz="2400" b="0" i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pt-PT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t-PT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d>
                        <m:dPr>
                          <m:ctrlPr>
                            <a:rPr lang="pt-PT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pt-PT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t-PT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pt-PT" sz="2400" i="1" dirty="0">
                  <a:solidFill>
                    <a:sysClr val="windowText" lastClr="000000"/>
                  </a:solidFill>
                  <a:latin typeface="Cambria Math" panose="02040503050406030204" pitchFamily="18" charset="0"/>
                </a:endParaRPr>
              </a:p>
              <a:p>
                <a:r>
                  <a:rPr lang="pt-PT" sz="2400" b="0" dirty="0">
                    <a:solidFill>
                      <a:sysClr val="windowText" lastClr="000000"/>
                    </a:solidFill>
                  </a:rPr>
                  <a:t>                  </a:t>
                </a:r>
                <a14:m>
                  <m:oMath xmlns:m="http://schemas.openxmlformats.org/officeDocument/2006/math">
                    <m:r>
                      <a:rPr lang="pt-PT" sz="24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pt-PT" sz="24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A</m:t>
                    </m:r>
                    <m:d>
                      <m:dPr>
                        <m:ctrlPr>
                          <a:rPr lang="pt-PT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pt-PT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t-PT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pt-PT" sz="24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pt-PT" sz="24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B</m:t>
                    </m:r>
                    <m:d>
                      <m:dPr>
                        <m:ctrlPr>
                          <a:rPr lang="pt-PT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pt-PT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t-PT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endParaRPr lang="pt-PT" sz="2400" i="1" dirty="0">
                  <a:solidFill>
                    <a:sysClr val="windowText" lastClr="000000"/>
                  </a:solidFill>
                  <a:latin typeface="Cambria Math" panose="02040503050406030204" pitchFamily="18" charset="0"/>
                </a:endParaRPr>
              </a:p>
              <a:p>
                <a:r>
                  <a:rPr lang="pt-PT" sz="2400" b="0" dirty="0">
                    <a:solidFill>
                      <a:sysClr val="windowText" lastClr="000000"/>
                    </a:solidFill>
                  </a:rPr>
                  <a:t>                  </a:t>
                </a:r>
                <a14:m>
                  <m:oMath xmlns:m="http://schemas.openxmlformats.org/officeDocument/2006/math">
                    <m:r>
                      <a:rPr lang="pt-PT" sz="24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pt-PT" sz="24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AA</m:t>
                    </m:r>
                    <m:r>
                      <a:rPr lang="pt-PT" sz="24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pt-PT" sz="24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AB</m:t>
                    </m:r>
                    <m:r>
                      <a:rPr lang="pt-PT" sz="24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pt-PT" sz="24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BA</m:t>
                    </m:r>
                    <m:r>
                      <a:rPr lang="pt-PT" sz="24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pt-PT" sz="24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BB</m:t>
                    </m:r>
                    <m:r>
                      <a:rPr lang="pt-PT" sz="24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pt-PT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p>
                      <m:sSupPr>
                        <m:ctrlPr>
                          <a:rPr lang="pt-PT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pt-PT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pt-PT" sz="24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+2</m:t>
                    </m:r>
                    <m:r>
                      <m:rPr>
                        <m:sty m:val="p"/>
                      </m:rPr>
                      <a:rPr lang="pt-PT" sz="24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AB</m:t>
                    </m:r>
                    <m:r>
                      <a:rPr lang="pt-PT" sz="24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pt-PT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sz="24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pt-PT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pt-PT" sz="2400" i="1" dirty="0">
                  <a:solidFill>
                    <a:sysClr val="windowText" lastClr="00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3" name="Retângulo 52">
                <a:extLst>
                  <a:ext uri="{FF2B5EF4-FFF2-40B4-BE49-F238E27FC236}">
                    <a16:creationId xmlns:a16="http://schemas.microsoft.com/office/drawing/2014/main" id="{282C0EA6-700C-4BA5-8880-C5660D0668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0453" y="3989464"/>
                <a:ext cx="7864958" cy="1569660"/>
              </a:xfrm>
              <a:prstGeom prst="rect">
                <a:avLst/>
              </a:prstGeom>
              <a:blipFill>
                <a:blip r:embed="rId11"/>
                <a:stretch>
                  <a:fillRect l="-1240" t="-3101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Oval 53">
            <a:extLst>
              <a:ext uri="{FF2B5EF4-FFF2-40B4-BE49-F238E27FC236}">
                <a16:creationId xmlns:a16="http://schemas.microsoft.com/office/drawing/2014/main" id="{3AFCF369-073E-4BB8-A16A-273DE8105403}"/>
              </a:ext>
            </a:extLst>
          </p:cNvPr>
          <p:cNvSpPr/>
          <p:nvPr/>
        </p:nvSpPr>
        <p:spPr>
          <a:xfrm>
            <a:off x="5983508" y="5138214"/>
            <a:ext cx="472272" cy="377129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Retângulo 55">
            <a:extLst>
              <a:ext uri="{FF2B5EF4-FFF2-40B4-BE49-F238E27FC236}">
                <a16:creationId xmlns:a16="http://schemas.microsoft.com/office/drawing/2014/main" id="{7129341A-DCA3-4295-8FBC-97553A903D3D}"/>
              </a:ext>
            </a:extLst>
          </p:cNvPr>
          <p:cNvSpPr/>
          <p:nvPr/>
        </p:nvSpPr>
        <p:spPr>
          <a:xfrm>
            <a:off x="5624945" y="5738278"/>
            <a:ext cx="20142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t-EE" sz="1400" b="1" dirty="0">
                <a:solidFill>
                  <a:srgbClr val="C00000"/>
                </a:solidFill>
              </a:rPr>
              <a:t>Maatriksite korrutamine ei ole kommutatiivne</a:t>
            </a:r>
            <a:endParaRPr lang="en-GB" sz="1400" b="1" dirty="0">
              <a:solidFill>
                <a:srgbClr val="C00000"/>
              </a:solidFill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3DA7B439-F9B5-4255-8CF4-5C5C635826AB}"/>
              </a:ext>
            </a:extLst>
          </p:cNvPr>
          <p:cNvSpPr/>
          <p:nvPr/>
        </p:nvSpPr>
        <p:spPr>
          <a:xfrm>
            <a:off x="6713908" y="5140706"/>
            <a:ext cx="472272" cy="377129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Seta: Curvada Para Cima 57">
            <a:extLst>
              <a:ext uri="{FF2B5EF4-FFF2-40B4-BE49-F238E27FC236}">
                <a16:creationId xmlns:a16="http://schemas.microsoft.com/office/drawing/2014/main" id="{72EC0AC6-066B-4454-BAD5-2FDC1CBA4228}"/>
              </a:ext>
            </a:extLst>
          </p:cNvPr>
          <p:cNvSpPr/>
          <p:nvPr/>
        </p:nvSpPr>
        <p:spPr>
          <a:xfrm>
            <a:off x="6225237" y="5531587"/>
            <a:ext cx="722915" cy="193525"/>
          </a:xfrm>
          <a:prstGeom prst="curved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46E03D64-E2EA-4567-840B-87AA82C23630}"/>
              </a:ext>
            </a:extLst>
          </p:cNvPr>
          <p:cNvCxnSpPr/>
          <p:nvPr/>
        </p:nvCxnSpPr>
        <p:spPr>
          <a:xfrm flipV="1">
            <a:off x="3720788" y="3329920"/>
            <a:ext cx="197539" cy="136366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tângulo 30">
            <a:extLst>
              <a:ext uri="{FF2B5EF4-FFF2-40B4-BE49-F238E27FC236}">
                <a16:creationId xmlns:a16="http://schemas.microsoft.com/office/drawing/2014/main" id="{7B979DE3-E1C5-49F8-B45D-FB59A75F51DE}"/>
              </a:ext>
            </a:extLst>
          </p:cNvPr>
          <p:cNvSpPr/>
          <p:nvPr/>
        </p:nvSpPr>
        <p:spPr>
          <a:xfrm>
            <a:off x="8102513" y="5725112"/>
            <a:ext cx="18505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t-EE" sz="1400" b="1" dirty="0">
                <a:solidFill>
                  <a:srgbClr val="C00000"/>
                </a:solidFill>
              </a:rPr>
              <a:t>Ei saa liita!</a:t>
            </a:r>
            <a:endParaRPr lang="en-GB" sz="1400" b="1" dirty="0">
              <a:solidFill>
                <a:srgbClr val="C00000"/>
              </a:solidFill>
            </a:endParaRPr>
          </a:p>
        </p:txBody>
      </p:sp>
      <p:sp>
        <p:nvSpPr>
          <p:cNvPr id="33" name="Seta: Curvada Para Cima 32">
            <a:extLst>
              <a:ext uri="{FF2B5EF4-FFF2-40B4-BE49-F238E27FC236}">
                <a16:creationId xmlns:a16="http://schemas.microsoft.com/office/drawing/2014/main" id="{69C6FE69-F71C-4BF0-9E1B-F1DDB33D5C46}"/>
              </a:ext>
            </a:extLst>
          </p:cNvPr>
          <p:cNvSpPr/>
          <p:nvPr/>
        </p:nvSpPr>
        <p:spPr>
          <a:xfrm>
            <a:off x="7603976" y="5995723"/>
            <a:ext cx="722915" cy="193525"/>
          </a:xfrm>
          <a:prstGeom prst="curved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4F8D778D-7E18-4071-8E7F-36C70D60DB33}"/>
              </a:ext>
            </a:extLst>
          </p:cNvPr>
          <p:cNvSpPr/>
          <p:nvPr/>
        </p:nvSpPr>
        <p:spPr>
          <a:xfrm>
            <a:off x="8918715" y="5137677"/>
            <a:ext cx="747798" cy="377129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5072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5" grpId="0"/>
      <p:bldP spid="12" grpId="0" animBg="1"/>
      <p:bldP spid="53" grpId="0"/>
      <p:bldP spid="54" grpId="0" animBg="1"/>
      <p:bldP spid="56" grpId="0"/>
      <p:bldP spid="57" grpId="0" animBg="1"/>
      <p:bldP spid="58" grpId="0" animBg="1"/>
      <p:bldP spid="31" grpId="0"/>
      <p:bldP spid="33" grpId="0" animBg="1"/>
      <p:bldP spid="3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tângulo: Cantos Arredondados 31">
            <a:extLst>
              <a:ext uri="{FF2B5EF4-FFF2-40B4-BE49-F238E27FC236}">
                <a16:creationId xmlns:a16="http://schemas.microsoft.com/office/drawing/2014/main" id="{A4D76517-1C0B-424F-8E27-A1D0F6F625F8}"/>
              </a:ext>
            </a:extLst>
          </p:cNvPr>
          <p:cNvSpPr/>
          <p:nvPr/>
        </p:nvSpPr>
        <p:spPr>
          <a:xfrm>
            <a:off x="2097902" y="264777"/>
            <a:ext cx="9834783" cy="6266652"/>
          </a:xfrm>
          <a:prstGeom prst="roundRect">
            <a:avLst>
              <a:gd name="adj" fmla="val 3485"/>
            </a:avLst>
          </a:prstGeom>
          <a:solidFill>
            <a:schemeClr val="bg1"/>
          </a:solidFill>
          <a:ln>
            <a:solidFill>
              <a:srgbClr val="0C2B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5" name="Retângulo 54">
            <a:extLst>
              <a:ext uri="{FF2B5EF4-FFF2-40B4-BE49-F238E27FC236}">
                <a16:creationId xmlns:a16="http://schemas.microsoft.com/office/drawing/2014/main" id="{3D56CE06-0642-431B-8411-EDF99DE6BD6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62" name="Conexão reta 61">
            <a:extLst>
              <a:ext uri="{FF2B5EF4-FFF2-40B4-BE49-F238E27FC236}">
                <a16:creationId xmlns:a16="http://schemas.microsoft.com/office/drawing/2014/main" id="{00554600-27E5-4429-910F-B3EE40E178D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xão reta 62">
            <a:extLst>
              <a:ext uri="{FF2B5EF4-FFF2-40B4-BE49-F238E27FC236}">
                <a16:creationId xmlns:a16="http://schemas.microsoft.com/office/drawing/2014/main" id="{5475B379-C5FE-453C-9A4D-6C3D6C71D9AF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tângulo 64">
            <a:extLst>
              <a:ext uri="{FF2B5EF4-FFF2-40B4-BE49-F238E27FC236}">
                <a16:creationId xmlns:a16="http://schemas.microsoft.com/office/drawing/2014/main" id="{6B77819A-4C38-4945-8534-D0606CA9DC01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t-EE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Tund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10</a:t>
            </a:r>
          </a:p>
        </p:txBody>
      </p:sp>
      <p:sp>
        <p:nvSpPr>
          <p:cNvPr id="69" name="Retângulo 68">
            <a:extLst>
              <a:ext uri="{FF2B5EF4-FFF2-40B4-BE49-F238E27FC236}">
                <a16:creationId xmlns:a16="http://schemas.microsoft.com/office/drawing/2014/main" id="{B21078D2-F25A-444D-97A7-65B03468A5EF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0" name="Imagem 69">
            <a:extLst>
              <a:ext uri="{FF2B5EF4-FFF2-40B4-BE49-F238E27FC236}">
                <a16:creationId xmlns:a16="http://schemas.microsoft.com/office/drawing/2014/main" id="{6D23AC89-37BB-4862-9171-7FDB4838362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25" name="Retângulo: Cantos Arredondados 24">
            <a:hlinkClick r:id="rId4" action="ppaction://hlinksldjump"/>
            <a:extLst>
              <a:ext uri="{FF2B5EF4-FFF2-40B4-BE49-F238E27FC236}">
                <a16:creationId xmlns:a16="http://schemas.microsoft.com/office/drawing/2014/main" id="{AAABCDB2-B505-4555-A5A8-AA19B32DAFFB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t-EE" b="1" dirty="0">
                <a:solidFill>
                  <a:schemeClr val="tx1"/>
                </a:solidFill>
              </a:rPr>
              <a:t>Maatriksi aste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6" name="Retângulo: Cantos Arredondados 25">
            <a:hlinkClick r:id="rId5" action="ppaction://hlinksldjump"/>
            <a:extLst>
              <a:ext uri="{FF2B5EF4-FFF2-40B4-BE49-F238E27FC236}">
                <a16:creationId xmlns:a16="http://schemas.microsoft.com/office/drawing/2014/main" id="{24712199-1319-44C4-BD18-979A094E1EF8}"/>
              </a:ext>
            </a:extLst>
          </p:cNvPr>
          <p:cNvSpPr/>
          <p:nvPr/>
        </p:nvSpPr>
        <p:spPr>
          <a:xfrm>
            <a:off x="36000" y="27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t-EE" b="1" dirty="0">
                <a:solidFill>
                  <a:schemeClr val="tx1"/>
                </a:solidFill>
              </a:rPr>
              <a:t>Maatriksi muud omadused ja seosed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7" name="Retângulo: Cantos Arredondados 26">
            <a:hlinkClick r:id="rId6" action="ppaction://hlinksldjump"/>
            <a:extLst>
              <a:ext uri="{FF2B5EF4-FFF2-40B4-BE49-F238E27FC236}">
                <a16:creationId xmlns:a16="http://schemas.microsoft.com/office/drawing/2014/main" id="{B1A50AFE-FB46-4F24-8A84-7493B6CF4C7F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2000" b="1" dirty="0">
                <a:solidFill>
                  <a:schemeClr val="tx1"/>
                </a:solidFill>
              </a:rPr>
              <a:t>Harjuta!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id="{A92BE257-4CCE-4700-B953-2DC57C073D92}"/>
              </a:ext>
            </a:extLst>
          </p:cNvPr>
          <p:cNvSpPr/>
          <p:nvPr/>
        </p:nvSpPr>
        <p:spPr>
          <a:xfrm>
            <a:off x="2313657" y="559983"/>
            <a:ext cx="97486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b="1" dirty="0">
                <a:solidFill>
                  <a:srgbClr val="0C2B8E"/>
                </a:solidFill>
              </a:rPr>
              <a:t>Ma</a:t>
            </a:r>
            <a:r>
              <a:rPr lang="et-EE" sz="2400" b="1" dirty="0" err="1">
                <a:solidFill>
                  <a:srgbClr val="0C2B8E"/>
                </a:solidFill>
              </a:rPr>
              <a:t>atriskite</a:t>
            </a:r>
            <a:r>
              <a:rPr lang="en-GB" sz="2400" b="1" dirty="0">
                <a:solidFill>
                  <a:srgbClr val="0C2B8E"/>
                </a:solidFill>
              </a:rPr>
              <a:t> </a:t>
            </a:r>
            <a:r>
              <a:rPr lang="et-EE" sz="2400" b="1" dirty="0">
                <a:solidFill>
                  <a:srgbClr val="0C2B8E"/>
                </a:solidFill>
              </a:rPr>
              <a:t>seosed</a:t>
            </a:r>
            <a:r>
              <a:rPr lang="en-GB" sz="2400" b="1" dirty="0">
                <a:solidFill>
                  <a:srgbClr val="0C2B8E"/>
                </a:solidFill>
              </a:rPr>
              <a:t> - </a:t>
            </a:r>
            <a:r>
              <a:rPr lang="et-EE" sz="2400" b="1" dirty="0">
                <a:solidFill>
                  <a:srgbClr val="0C2B8E"/>
                </a:solidFill>
              </a:rPr>
              <a:t>TÕENE</a:t>
            </a:r>
            <a:r>
              <a:rPr lang="en-GB" sz="2400" b="1" dirty="0">
                <a:solidFill>
                  <a:srgbClr val="0C2B8E"/>
                </a:solidFill>
              </a:rPr>
              <a:t> </a:t>
            </a:r>
            <a:r>
              <a:rPr lang="et-EE" sz="2400" b="1" dirty="0">
                <a:solidFill>
                  <a:srgbClr val="0C2B8E"/>
                </a:solidFill>
              </a:rPr>
              <a:t>või</a:t>
            </a:r>
            <a:r>
              <a:rPr lang="en-GB" sz="2400" b="1" dirty="0">
                <a:solidFill>
                  <a:srgbClr val="0C2B8E"/>
                </a:solidFill>
              </a:rPr>
              <a:t> </a:t>
            </a:r>
            <a:r>
              <a:rPr lang="et-EE" sz="2400" b="1" dirty="0">
                <a:solidFill>
                  <a:srgbClr val="0C2B8E"/>
                </a:solidFill>
              </a:rPr>
              <a:t>VÄÄR</a:t>
            </a:r>
            <a:r>
              <a:rPr lang="en-GB" sz="2400" b="1" dirty="0">
                <a:solidFill>
                  <a:srgbClr val="0C2B8E"/>
                </a:solidFill>
              </a:rPr>
              <a:t>?...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>
                <a:extLst>
                  <a:ext uri="{FF2B5EF4-FFF2-40B4-BE49-F238E27FC236}">
                    <a16:creationId xmlns:a16="http://schemas.microsoft.com/office/drawing/2014/main" id="{11D49555-8BF3-4878-87AB-5563F1BC47CD}"/>
                  </a:ext>
                </a:extLst>
              </p:cNvPr>
              <p:cNvSpPr/>
              <p:nvPr/>
            </p:nvSpPr>
            <p:spPr>
              <a:xfrm>
                <a:off x="2298869" y="1132888"/>
                <a:ext cx="8959777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t-EE" sz="2400" dirty="0"/>
                  <a:t>Iga kahe</a:t>
                </a:r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r>
                      <a:rPr lang="pt-PT" sz="240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pt-PT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pt-PT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𝒏</m:t>
                    </m:r>
                    <m:r>
                      <a:rPr lang="pt-PT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400" dirty="0"/>
                  <a:t>  </a:t>
                </a:r>
                <a:r>
                  <a:rPr lang="et-EE" sz="2400" dirty="0"/>
                  <a:t>maatriksi</a:t>
                </a:r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sz="2400" dirty="0"/>
                  <a:t> </a:t>
                </a:r>
                <a:r>
                  <a:rPr lang="et-EE" sz="2400" dirty="0"/>
                  <a:t>ja</a:t>
                </a:r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/>
                  <a:t> </a:t>
                </a:r>
                <a:r>
                  <a:rPr lang="et-EE" sz="2400" dirty="0"/>
                  <a:t>korral on tõene, et </a:t>
                </a:r>
                <a:r>
                  <a:rPr lang="en-GB" sz="2400" dirty="0"/>
                  <a:t>…</a:t>
                </a:r>
              </a:p>
            </p:txBody>
          </p:sp>
        </mc:Choice>
        <mc:Fallback xmlns="">
          <p:sp>
            <p:nvSpPr>
              <p:cNvPr id="3" name="Retângulo 2">
                <a:extLst>
                  <a:ext uri="{FF2B5EF4-FFF2-40B4-BE49-F238E27FC236}">
                    <a16:creationId xmlns:a16="http://schemas.microsoft.com/office/drawing/2014/main" id="{11D49555-8BF3-4878-87AB-5563F1BC47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8869" y="1132888"/>
                <a:ext cx="8959777" cy="461665"/>
              </a:xfrm>
              <a:prstGeom prst="rect">
                <a:avLst/>
              </a:prstGeom>
              <a:blipFill>
                <a:blip r:embed="rId7"/>
                <a:stretch>
                  <a:fillRect l="-1020" t="-10526" b="-28947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tângulo: Cantos Arredondados 46">
                <a:extLst>
                  <a:ext uri="{FF2B5EF4-FFF2-40B4-BE49-F238E27FC236}">
                    <a16:creationId xmlns:a16="http://schemas.microsoft.com/office/drawing/2014/main" id="{FCC04EF2-E70C-4E2C-9458-CD378D0737B6}"/>
                  </a:ext>
                </a:extLst>
              </p:cNvPr>
              <p:cNvSpPr/>
              <p:nvPr/>
            </p:nvSpPr>
            <p:spPr>
              <a:xfrm>
                <a:off x="2298870" y="2000999"/>
                <a:ext cx="2162598" cy="510778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rgbClr val="C00000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PT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PT" sz="2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sz="2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𝐴𝐵</m:t>
                              </m:r>
                            </m:e>
                          </m:d>
                        </m:e>
                        <m:sup>
                          <m:r>
                            <a:rPr lang="pt-PT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PT" sz="24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PT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pt-PT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pt-PT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pt-PT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47" name="Retângulo: Cantos Arredondados 46">
                <a:extLst>
                  <a:ext uri="{FF2B5EF4-FFF2-40B4-BE49-F238E27FC236}">
                    <a16:creationId xmlns:a16="http://schemas.microsoft.com/office/drawing/2014/main" id="{FCC04EF2-E70C-4E2C-9458-CD378D0737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8870" y="2000999"/>
                <a:ext cx="2162598" cy="510778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tângulo: Cantos Arredondados 48">
                <a:extLst>
                  <a:ext uri="{FF2B5EF4-FFF2-40B4-BE49-F238E27FC236}">
                    <a16:creationId xmlns:a16="http://schemas.microsoft.com/office/drawing/2014/main" id="{FE140E50-E830-451C-B6BE-DF1984FF213F}"/>
                  </a:ext>
                </a:extLst>
              </p:cNvPr>
              <p:cNvSpPr/>
              <p:nvPr/>
            </p:nvSpPr>
            <p:spPr>
              <a:xfrm>
                <a:off x="2298869" y="4294895"/>
                <a:ext cx="3797131" cy="510778"/>
              </a:xfrm>
              <a:prstGeom prst="round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pt-PT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PT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d>
                        <m:dPr>
                          <m:ctrlPr>
                            <a:rPr lang="pt-PT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pt-PT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t-PT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pt-PT" sz="24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PT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pt-PT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pt-PT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PT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pt-PT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49" name="Retângulo: Cantos Arredondados 48">
                <a:extLst>
                  <a:ext uri="{FF2B5EF4-FFF2-40B4-BE49-F238E27FC236}">
                    <a16:creationId xmlns:a16="http://schemas.microsoft.com/office/drawing/2014/main" id="{FE140E50-E830-451C-B6BE-DF1984FF21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8869" y="4294895"/>
                <a:ext cx="3797131" cy="510778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aixaDeTexto 4">
            <a:extLst>
              <a:ext uri="{FF2B5EF4-FFF2-40B4-BE49-F238E27FC236}">
                <a16:creationId xmlns:a16="http://schemas.microsoft.com/office/drawing/2014/main" id="{46FE0B3C-46D8-4236-8511-0BB8A050F833}"/>
              </a:ext>
            </a:extLst>
          </p:cNvPr>
          <p:cNvSpPr txBox="1"/>
          <p:nvPr/>
        </p:nvSpPr>
        <p:spPr>
          <a:xfrm>
            <a:off x="6437994" y="4266834"/>
            <a:ext cx="11510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3600" b="1" dirty="0">
                <a:solidFill>
                  <a:srgbClr val="C00000"/>
                </a:solidFill>
                <a:latin typeface="Comic Sans MS" panose="030F0702030302020204" pitchFamily="66" charset="0"/>
              </a:rPr>
              <a:t>EI</a:t>
            </a:r>
            <a:r>
              <a:rPr lang="pt-PT" sz="3600" b="1" dirty="0">
                <a:solidFill>
                  <a:srgbClr val="C00000"/>
                </a:solidFill>
                <a:latin typeface="Comic Sans MS" panose="030F0702030302020204" pitchFamily="66" charset="0"/>
              </a:rPr>
              <a:t>!</a:t>
            </a:r>
            <a:endParaRPr lang="en-GB" sz="36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7" name="Conexão reta 6">
            <a:extLst>
              <a:ext uri="{FF2B5EF4-FFF2-40B4-BE49-F238E27FC236}">
                <a16:creationId xmlns:a16="http://schemas.microsoft.com/office/drawing/2014/main" id="{4CEDEAB5-258F-4143-87B6-D06845738880}"/>
              </a:ext>
            </a:extLst>
          </p:cNvPr>
          <p:cNvCxnSpPr/>
          <p:nvPr/>
        </p:nvCxnSpPr>
        <p:spPr>
          <a:xfrm flipV="1">
            <a:off x="3339977" y="2191557"/>
            <a:ext cx="197539" cy="136366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46E03D64-E2EA-4567-840B-87AA82C23630}"/>
              </a:ext>
            </a:extLst>
          </p:cNvPr>
          <p:cNvCxnSpPr/>
          <p:nvPr/>
        </p:nvCxnSpPr>
        <p:spPr>
          <a:xfrm flipV="1">
            <a:off x="4574900" y="4482101"/>
            <a:ext cx="197539" cy="136366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tângulo: Cantos Arredondados 29">
                <a:extLst>
                  <a:ext uri="{FF2B5EF4-FFF2-40B4-BE49-F238E27FC236}">
                    <a16:creationId xmlns:a16="http://schemas.microsoft.com/office/drawing/2014/main" id="{222E6276-2248-4F5C-B1BA-CF72B88B0898}"/>
                  </a:ext>
                </a:extLst>
              </p:cNvPr>
              <p:cNvSpPr/>
              <p:nvPr/>
            </p:nvSpPr>
            <p:spPr>
              <a:xfrm>
                <a:off x="2298869" y="3147947"/>
                <a:ext cx="3797131" cy="510778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rgbClr val="C00000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PT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PT" sz="2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sz="2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pt-PT" sz="2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PT" sz="2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e>
                        <m:sup>
                          <m:r>
                            <a:rPr lang="pt-PT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PT" sz="24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PT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pt-PT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pt-PT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pt-PT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𝐴𝐵</m:t>
                          </m:r>
                          <m:r>
                            <a:rPr lang="pt-PT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t-PT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pt-PT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30" name="Retângulo: Cantos Arredondados 29">
                <a:extLst>
                  <a:ext uri="{FF2B5EF4-FFF2-40B4-BE49-F238E27FC236}">
                    <a16:creationId xmlns:a16="http://schemas.microsoft.com/office/drawing/2014/main" id="{222E6276-2248-4F5C-B1BA-CF72B88B08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8869" y="3147947"/>
                <a:ext cx="3797131" cy="510778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Conexão reta 33">
            <a:extLst>
              <a:ext uri="{FF2B5EF4-FFF2-40B4-BE49-F238E27FC236}">
                <a16:creationId xmlns:a16="http://schemas.microsoft.com/office/drawing/2014/main" id="{DECA7B32-9910-43F1-9BAD-5C2EFE6ABFBE}"/>
              </a:ext>
            </a:extLst>
          </p:cNvPr>
          <p:cNvCxnSpPr/>
          <p:nvPr/>
        </p:nvCxnSpPr>
        <p:spPr>
          <a:xfrm flipV="1">
            <a:off x="3720788" y="3329920"/>
            <a:ext cx="197539" cy="136366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tângulo: Cantos Arredondados 34">
            <a:extLst>
              <a:ext uri="{FF2B5EF4-FFF2-40B4-BE49-F238E27FC236}">
                <a16:creationId xmlns:a16="http://schemas.microsoft.com/office/drawing/2014/main" id="{33868D4B-DA10-4A04-9852-0E8045E9147A}"/>
              </a:ext>
            </a:extLst>
          </p:cNvPr>
          <p:cNvSpPr/>
          <p:nvPr/>
        </p:nvSpPr>
        <p:spPr>
          <a:xfrm>
            <a:off x="2889388" y="4881194"/>
            <a:ext cx="8232039" cy="149234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tângulo 35">
                <a:extLst>
                  <a:ext uri="{FF2B5EF4-FFF2-40B4-BE49-F238E27FC236}">
                    <a16:creationId xmlns:a16="http://schemas.microsoft.com/office/drawing/2014/main" id="{942C1CEC-AC39-417F-9DD5-C32603DEE606}"/>
                  </a:ext>
                </a:extLst>
              </p:cNvPr>
              <p:cNvSpPr/>
              <p:nvPr/>
            </p:nvSpPr>
            <p:spPr>
              <a:xfrm>
                <a:off x="3103305" y="4934808"/>
                <a:ext cx="7864958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t-EE" sz="2400" b="1" dirty="0"/>
                  <a:t>Pane tähele</a:t>
                </a:r>
                <a:r>
                  <a:rPr lang="en-GB" sz="2400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pt-PT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t-PT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d>
                        <m:dPr>
                          <m:ctrlPr>
                            <a:rPr lang="pt-PT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pt-PT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PT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pt-PT" sz="2400" b="0" i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pt-PT" sz="2400" b="0" i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d>
                        <m:dPr>
                          <m:ctrlPr>
                            <a:rPr lang="pt-PT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pt-PT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PT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pt-PT" sz="2400" b="0" i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pt-PT" sz="2400" b="0" i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  <m:d>
                        <m:dPr>
                          <m:ctrlPr>
                            <a:rPr lang="pt-PT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pt-PT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PT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pt-PT" sz="2400" i="1" dirty="0">
                  <a:solidFill>
                    <a:sysClr val="windowText" lastClr="000000"/>
                  </a:solidFill>
                  <a:latin typeface="Cambria Math" panose="02040503050406030204" pitchFamily="18" charset="0"/>
                </a:endParaRPr>
              </a:p>
              <a:p>
                <a:r>
                  <a:rPr lang="pt-PT" sz="2400" b="0" dirty="0">
                    <a:solidFill>
                      <a:sysClr val="windowText" lastClr="000000"/>
                    </a:solidFill>
                  </a:rPr>
                  <a:t>                  </a:t>
                </a:r>
                <a14:m>
                  <m:oMath xmlns:m="http://schemas.openxmlformats.org/officeDocument/2006/math">
                    <m:r>
                      <a:rPr lang="pt-PT" sz="24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             =</m:t>
                    </m:r>
                    <m:r>
                      <m:rPr>
                        <m:sty m:val="p"/>
                      </m:rPr>
                      <a:rPr lang="pt-PT" sz="24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AA</m:t>
                    </m:r>
                    <m:r>
                      <a:rPr lang="pt-PT" sz="24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pt-PT" sz="24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AB</m:t>
                    </m:r>
                    <m:r>
                      <a:rPr lang="pt-PT" sz="24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pt-PT" sz="24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BA</m:t>
                    </m:r>
                    <m:r>
                      <a:rPr lang="pt-PT" sz="24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pt-PT" sz="24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BB</m:t>
                    </m:r>
                    <m:r>
                      <a:rPr lang="pt-PT" sz="24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pt-PT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p>
                      <m:sSupPr>
                        <m:ctrlPr>
                          <a:rPr lang="pt-PT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pt-PT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pt-PT" sz="24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pt-PT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sz="24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pt-PT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pt-PT" sz="2400" i="1" dirty="0">
                  <a:solidFill>
                    <a:sysClr val="windowText" lastClr="00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6" name="Retângulo 35">
                <a:extLst>
                  <a:ext uri="{FF2B5EF4-FFF2-40B4-BE49-F238E27FC236}">
                    <a16:creationId xmlns:a16="http://schemas.microsoft.com/office/drawing/2014/main" id="{942C1CEC-AC39-417F-9DD5-C32603DEE6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3305" y="4934808"/>
                <a:ext cx="7864958" cy="1200329"/>
              </a:xfrm>
              <a:prstGeom prst="rect">
                <a:avLst/>
              </a:prstGeom>
              <a:blipFill>
                <a:blip r:embed="rId11"/>
                <a:stretch>
                  <a:fillRect l="-1163" t="-4082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Oval 36">
            <a:extLst>
              <a:ext uri="{FF2B5EF4-FFF2-40B4-BE49-F238E27FC236}">
                <a16:creationId xmlns:a16="http://schemas.microsoft.com/office/drawing/2014/main" id="{82F5AA1C-82E8-41DC-9956-A04EE4923B9D}"/>
              </a:ext>
            </a:extLst>
          </p:cNvPr>
          <p:cNvSpPr/>
          <p:nvPr/>
        </p:nvSpPr>
        <p:spPr>
          <a:xfrm>
            <a:off x="6344774" y="5701017"/>
            <a:ext cx="472272" cy="377129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tângulo 37">
            <a:extLst>
              <a:ext uri="{FF2B5EF4-FFF2-40B4-BE49-F238E27FC236}">
                <a16:creationId xmlns:a16="http://schemas.microsoft.com/office/drawing/2014/main" id="{1DE825ED-DDA8-44EA-94B0-51B14DD3931B}"/>
              </a:ext>
            </a:extLst>
          </p:cNvPr>
          <p:cNvSpPr/>
          <p:nvPr/>
        </p:nvSpPr>
        <p:spPr>
          <a:xfrm>
            <a:off x="2973648" y="6041122"/>
            <a:ext cx="372169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t-EE" sz="1400" b="1" dirty="0">
                <a:solidFill>
                  <a:srgbClr val="C00000"/>
                </a:solidFill>
              </a:rPr>
              <a:t>Maatriksite korrutamine ei ole kommutatiivne</a:t>
            </a:r>
            <a:endParaRPr lang="en-GB" sz="1400" b="1" dirty="0">
              <a:solidFill>
                <a:srgbClr val="C00000"/>
              </a:solidFill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32A818C4-84E9-40BF-BBF5-8083C02B2715}"/>
              </a:ext>
            </a:extLst>
          </p:cNvPr>
          <p:cNvSpPr/>
          <p:nvPr/>
        </p:nvSpPr>
        <p:spPr>
          <a:xfrm>
            <a:off x="7075174" y="5703509"/>
            <a:ext cx="472272" cy="377129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Seta: Curvada Para Cima 40">
            <a:extLst>
              <a:ext uri="{FF2B5EF4-FFF2-40B4-BE49-F238E27FC236}">
                <a16:creationId xmlns:a16="http://schemas.microsoft.com/office/drawing/2014/main" id="{5F015F0C-96A5-4A2D-B251-FAF7DC4D7580}"/>
              </a:ext>
            </a:extLst>
          </p:cNvPr>
          <p:cNvSpPr/>
          <p:nvPr/>
        </p:nvSpPr>
        <p:spPr>
          <a:xfrm>
            <a:off x="6586503" y="6094390"/>
            <a:ext cx="722915" cy="193525"/>
          </a:xfrm>
          <a:prstGeom prst="curved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2" name="Retângulo 41">
            <a:extLst>
              <a:ext uri="{FF2B5EF4-FFF2-40B4-BE49-F238E27FC236}">
                <a16:creationId xmlns:a16="http://schemas.microsoft.com/office/drawing/2014/main" id="{7DC142BB-6096-48E0-8D74-E0DB59F299DE}"/>
              </a:ext>
            </a:extLst>
          </p:cNvPr>
          <p:cNvSpPr/>
          <p:nvPr/>
        </p:nvSpPr>
        <p:spPr>
          <a:xfrm>
            <a:off x="7194884" y="6034862"/>
            <a:ext cx="18505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t-EE" sz="1400" b="1" dirty="0">
                <a:solidFill>
                  <a:srgbClr val="C00000"/>
                </a:solidFill>
              </a:rPr>
              <a:t>Ei saa liita</a:t>
            </a:r>
            <a:r>
              <a:rPr lang="en-GB" sz="1400" b="1" dirty="0">
                <a:solidFill>
                  <a:srgbClr val="C00000"/>
                </a:solidFill>
              </a:rPr>
              <a:t>!</a:t>
            </a:r>
          </a:p>
        </p:txBody>
      </p:sp>
      <p:pic>
        <p:nvPicPr>
          <p:cNvPr id="45" name="Imagem 44">
            <a:extLst>
              <a:ext uri="{FF2B5EF4-FFF2-40B4-BE49-F238E27FC236}">
                <a16:creationId xmlns:a16="http://schemas.microsoft.com/office/drawing/2014/main" id="{1DF36E3F-5805-4440-84E4-4DD31AC66682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46" name="Retângulo: Cantos Arredondados 45">
            <a:extLst>
              <a:ext uri="{FF2B5EF4-FFF2-40B4-BE49-F238E27FC236}">
                <a16:creationId xmlns:a16="http://schemas.microsoft.com/office/drawing/2014/main" id="{38CE179E-0C86-4AAD-8A7C-25B0F6433219}"/>
              </a:ext>
            </a:extLst>
          </p:cNvPr>
          <p:cNvSpPr/>
          <p:nvPr/>
        </p:nvSpPr>
        <p:spPr>
          <a:xfrm>
            <a:off x="6194359" y="2223622"/>
            <a:ext cx="5582006" cy="2497424"/>
          </a:xfrm>
          <a:prstGeom prst="roundRect">
            <a:avLst>
              <a:gd name="adj" fmla="val 11908"/>
            </a:avLst>
          </a:prstGeom>
          <a:solidFill>
            <a:schemeClr val="tx1">
              <a:lumMod val="75000"/>
              <a:lumOff val="25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pPr marL="984250" indent="-984250" algn="ctr">
              <a:spcAft>
                <a:spcPts val="600"/>
              </a:spcAft>
            </a:pPr>
            <a:r>
              <a:rPr lang="et-EE" sz="2800" b="1" dirty="0">
                <a:solidFill>
                  <a:srgbClr val="F25E4F"/>
                </a:solidFill>
              </a:rPr>
              <a:t>Jäta meelde!</a:t>
            </a:r>
            <a:endParaRPr lang="en-GB" sz="2800" b="1" dirty="0">
              <a:solidFill>
                <a:srgbClr val="F25E4F"/>
              </a:solidFill>
            </a:endParaRPr>
          </a:p>
          <a:p>
            <a:pPr marL="984250" indent="-984250" algn="ctr">
              <a:spcAft>
                <a:spcPts val="600"/>
              </a:spcAft>
            </a:pPr>
            <a:r>
              <a:rPr lang="et-EE" sz="2400" dirty="0">
                <a:solidFill>
                  <a:schemeClr val="bg1"/>
                </a:solidFill>
              </a:rPr>
              <a:t>Ole ETTEVAATLIK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t-EE" sz="2400" dirty="0">
                <a:solidFill>
                  <a:schemeClr val="bg1"/>
                </a:solidFill>
              </a:rPr>
              <a:t>maatriksite korrutamisega</a:t>
            </a:r>
            <a:r>
              <a:rPr lang="en-GB" sz="2400" dirty="0">
                <a:solidFill>
                  <a:schemeClr val="bg1"/>
                </a:solidFill>
              </a:rPr>
              <a:t>!!!!</a:t>
            </a:r>
          </a:p>
          <a:p>
            <a:pPr marL="984250" indent="-984250" algn="ctr">
              <a:spcAft>
                <a:spcPts val="600"/>
              </a:spcAft>
            </a:pPr>
            <a:r>
              <a:rPr lang="et-EE" sz="2400" b="1" dirty="0">
                <a:solidFill>
                  <a:schemeClr val="bg1"/>
                </a:solidFill>
              </a:rPr>
              <a:t>EI OLE KOMMUTATIIVNE</a:t>
            </a:r>
            <a:r>
              <a:rPr lang="en-GB" sz="2400" b="1" dirty="0">
                <a:solidFill>
                  <a:schemeClr val="bg1"/>
                </a:solidFill>
              </a:rPr>
              <a:t>!  </a:t>
            </a:r>
          </a:p>
          <a:p>
            <a:pPr algn="ctr">
              <a:spcAft>
                <a:spcPts val="600"/>
              </a:spcAft>
            </a:pPr>
            <a:r>
              <a:rPr lang="et-EE" dirty="0">
                <a:solidFill>
                  <a:schemeClr val="bg1"/>
                </a:solidFill>
              </a:rPr>
              <a:t>Levinud viga on </a:t>
            </a:r>
            <a:r>
              <a:rPr lang="en-GB" dirty="0">
                <a:solidFill>
                  <a:schemeClr val="bg1"/>
                </a:solidFill>
              </a:rPr>
              <a:t>“</a:t>
            </a:r>
            <a:r>
              <a:rPr lang="et-EE" dirty="0">
                <a:solidFill>
                  <a:schemeClr val="bg1"/>
                </a:solidFill>
              </a:rPr>
              <a:t>tähestiku järjekorra lõks</a:t>
            </a:r>
            <a:r>
              <a:rPr lang="en-GB" dirty="0">
                <a:solidFill>
                  <a:schemeClr val="bg1"/>
                </a:solidFill>
              </a:rPr>
              <a:t>”, </a:t>
            </a:r>
            <a:r>
              <a:rPr lang="et-EE" dirty="0">
                <a:solidFill>
                  <a:schemeClr val="bg1"/>
                </a:solidFill>
              </a:rPr>
              <a:t>ehk kirjutada näiteks YX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t-EE" dirty="0">
                <a:solidFill>
                  <a:schemeClr val="bg1"/>
                </a:solidFill>
              </a:rPr>
              <a:t>asemele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t-EE" dirty="0">
                <a:solidFill>
                  <a:schemeClr val="bg1"/>
                </a:solidFill>
              </a:rPr>
              <a:t>XY.</a:t>
            </a:r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008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" grpId="0"/>
      <p:bldP spid="5" grpId="1"/>
      <p:bldP spid="35" grpId="0" animBg="1"/>
      <p:bldP spid="35" grpId="1" animBg="1"/>
      <p:bldP spid="36" grpId="0"/>
      <p:bldP spid="36" grpId="1"/>
      <p:bldP spid="37" grpId="0" animBg="1"/>
      <p:bldP spid="37" grpId="1" animBg="1"/>
      <p:bldP spid="38" grpId="0"/>
      <p:bldP spid="38" grpId="1"/>
      <p:bldP spid="40" grpId="0" animBg="1"/>
      <p:bldP spid="40" grpId="1" animBg="1"/>
      <p:bldP spid="41" grpId="0" animBg="1"/>
      <p:bldP spid="41" grpId="1" animBg="1"/>
      <p:bldP spid="42" grpId="0"/>
      <p:bldP spid="42" grpId="1"/>
      <p:bldP spid="4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52" name="Retângulo 51">
            <a:extLst>
              <a:ext uri="{FF2B5EF4-FFF2-40B4-BE49-F238E27FC236}">
                <a16:creationId xmlns:a16="http://schemas.microsoft.com/office/drawing/2014/main" id="{286D308E-63C5-47F1-9E0E-F3531A9487D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59" name="Conexão reta 58">
            <a:extLst>
              <a:ext uri="{FF2B5EF4-FFF2-40B4-BE49-F238E27FC236}">
                <a16:creationId xmlns:a16="http://schemas.microsoft.com/office/drawing/2014/main" id="{A2760DBB-EBA6-49AA-9F22-3CB1272274CE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xão reta 59">
            <a:extLst>
              <a:ext uri="{FF2B5EF4-FFF2-40B4-BE49-F238E27FC236}">
                <a16:creationId xmlns:a16="http://schemas.microsoft.com/office/drawing/2014/main" id="{F2AAEAA8-F003-4A11-BD60-DEB920BA3660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tângulo 61">
            <a:extLst>
              <a:ext uri="{FF2B5EF4-FFF2-40B4-BE49-F238E27FC236}">
                <a16:creationId xmlns:a16="http://schemas.microsoft.com/office/drawing/2014/main" id="{320E92BB-215D-4A62-ACC1-CA638D27C60A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t-EE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Tund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10</a:t>
            </a:r>
          </a:p>
        </p:txBody>
      </p:sp>
      <p:sp>
        <p:nvSpPr>
          <p:cNvPr id="66" name="Retângulo 65">
            <a:extLst>
              <a:ext uri="{FF2B5EF4-FFF2-40B4-BE49-F238E27FC236}">
                <a16:creationId xmlns:a16="http://schemas.microsoft.com/office/drawing/2014/main" id="{3DF32EE7-A1F6-44A5-A497-624B7B8AE5F4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7" name="Imagem 66">
            <a:extLst>
              <a:ext uri="{FF2B5EF4-FFF2-40B4-BE49-F238E27FC236}">
                <a16:creationId xmlns:a16="http://schemas.microsoft.com/office/drawing/2014/main" id="{F9912370-1C10-4BCD-8079-31AF45B23837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26" name="Retângulo: Cantos Arredondados 25">
            <a:hlinkClick r:id="rId7" action="ppaction://hlinksldjump"/>
            <a:extLst>
              <a:ext uri="{FF2B5EF4-FFF2-40B4-BE49-F238E27FC236}">
                <a16:creationId xmlns:a16="http://schemas.microsoft.com/office/drawing/2014/main" id="{5D7D8393-C7F2-4FB3-A8C7-BBA540DCFBDF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t-EE" b="1" dirty="0">
                <a:solidFill>
                  <a:schemeClr val="tx1"/>
                </a:solidFill>
              </a:rPr>
              <a:t>Maatriksi aste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7" name="Retângulo: Cantos Arredondados 26">
            <a:hlinkClick r:id="rId8" action="ppaction://hlinksldjump"/>
            <a:extLst>
              <a:ext uri="{FF2B5EF4-FFF2-40B4-BE49-F238E27FC236}">
                <a16:creationId xmlns:a16="http://schemas.microsoft.com/office/drawing/2014/main" id="{588E973F-0CEE-4EFE-88CB-30AC0E4B3A27}"/>
              </a:ext>
            </a:extLst>
          </p:cNvPr>
          <p:cNvSpPr/>
          <p:nvPr/>
        </p:nvSpPr>
        <p:spPr>
          <a:xfrm>
            <a:off x="36000" y="27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t-EE" b="1" dirty="0">
                <a:solidFill>
                  <a:schemeClr val="tx1"/>
                </a:solidFill>
              </a:rPr>
              <a:t>Maatriksi muud omadused ja seosed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8" name="Retângulo: Cantos Arredondados 27">
            <a:hlinkClick r:id="rId9" action="ppaction://hlinksldjump"/>
            <a:extLst>
              <a:ext uri="{FF2B5EF4-FFF2-40B4-BE49-F238E27FC236}">
                <a16:creationId xmlns:a16="http://schemas.microsoft.com/office/drawing/2014/main" id="{512EAC3B-615F-49A2-9886-12E71E80483A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2000" b="1" dirty="0">
                <a:solidFill>
                  <a:schemeClr val="tx1"/>
                </a:solidFill>
              </a:rPr>
              <a:t>Harjuta!</a:t>
            </a:r>
            <a:endParaRPr lang="en-GB" sz="2000" b="1" dirty="0">
              <a:solidFill>
                <a:schemeClr val="tx1"/>
              </a:solidFill>
            </a:endParaRPr>
          </a:p>
        </p:txBody>
      </p:sp>
      <p:pic>
        <p:nvPicPr>
          <p:cNvPr id="17" name="Imagem 16" descr="Uma imagem com edifício&#10;&#10;Descrição gerada automaticamente">
            <a:extLst>
              <a:ext uri="{FF2B5EF4-FFF2-40B4-BE49-F238E27FC236}">
                <a16:creationId xmlns:a16="http://schemas.microsoft.com/office/drawing/2014/main" id="{6E34387F-C9CA-484A-A727-A354C588EEC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604" y="870330"/>
            <a:ext cx="5402428" cy="511734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4C15AB1E-F8DD-46CF-8882-09B8D12404E7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2359416" y="739654"/>
            <a:ext cx="2166931" cy="5846692"/>
          </a:xfrm>
          <a:prstGeom prst="rect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C7991DC2-491F-4D61-9A95-ACB9EDFB3857}"/>
              </a:ext>
            </a:extLst>
          </p:cNvPr>
          <p:cNvSpPr txBox="1"/>
          <p:nvPr/>
        </p:nvSpPr>
        <p:spPr>
          <a:xfrm>
            <a:off x="2512088" y="662671"/>
            <a:ext cx="20502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400" dirty="0" err="1">
                <a:solidFill>
                  <a:srgbClr val="0C2B8E"/>
                </a:solidFill>
                <a:latin typeface="Freestyle Script" panose="030804020302050B0404" pitchFamily="66" charset="0"/>
              </a:rPr>
              <a:t>Nendele</a:t>
            </a:r>
            <a:r>
              <a:rPr lang="fi-FI" sz="2400" dirty="0">
                <a:solidFill>
                  <a:srgbClr val="0C2B8E"/>
                </a:solidFill>
                <a:latin typeface="Freestyle Script" panose="030804020302050B0404" pitchFamily="66" charset="0"/>
              </a:rPr>
              <a:t> </a:t>
            </a:r>
            <a:r>
              <a:rPr lang="fi-FI" sz="2400" dirty="0" err="1">
                <a:solidFill>
                  <a:srgbClr val="0C2B8E"/>
                </a:solidFill>
                <a:latin typeface="Freestyle Script" panose="030804020302050B0404" pitchFamily="66" charset="0"/>
              </a:rPr>
              <a:t>küsimustele</a:t>
            </a:r>
            <a:r>
              <a:rPr lang="fi-FI" sz="2400" dirty="0">
                <a:solidFill>
                  <a:srgbClr val="0C2B8E"/>
                </a:solidFill>
                <a:latin typeface="Freestyle Script" panose="030804020302050B0404" pitchFamily="66" charset="0"/>
              </a:rPr>
              <a:t> </a:t>
            </a:r>
            <a:r>
              <a:rPr lang="fi-FI" sz="2400" dirty="0" err="1">
                <a:solidFill>
                  <a:srgbClr val="0C2B8E"/>
                </a:solidFill>
                <a:latin typeface="Freestyle Script" panose="030804020302050B0404" pitchFamily="66" charset="0"/>
              </a:rPr>
              <a:t>vastamiseks</a:t>
            </a:r>
            <a:r>
              <a:rPr lang="fi-FI" sz="2400" dirty="0">
                <a:solidFill>
                  <a:srgbClr val="0C2B8E"/>
                </a:solidFill>
                <a:latin typeface="Freestyle Script" panose="030804020302050B0404" pitchFamily="66" charset="0"/>
              </a:rPr>
              <a:t> </a:t>
            </a:r>
            <a:r>
              <a:rPr lang="fi-FI" sz="2400" dirty="0" err="1">
                <a:solidFill>
                  <a:srgbClr val="0C2B8E"/>
                </a:solidFill>
                <a:latin typeface="Freestyle Script" panose="030804020302050B0404" pitchFamily="66" charset="0"/>
              </a:rPr>
              <a:t>võib</a:t>
            </a:r>
            <a:r>
              <a:rPr lang="fi-FI" sz="2400" dirty="0">
                <a:solidFill>
                  <a:srgbClr val="0C2B8E"/>
                </a:solidFill>
                <a:latin typeface="Freestyle Script" panose="030804020302050B0404" pitchFamily="66" charset="0"/>
              </a:rPr>
              <a:t> vaja </a:t>
            </a:r>
            <a:r>
              <a:rPr lang="fi-FI" sz="2400" dirty="0" err="1">
                <a:solidFill>
                  <a:srgbClr val="0C2B8E"/>
                </a:solidFill>
                <a:latin typeface="Freestyle Script" panose="030804020302050B0404" pitchFamily="66" charset="0"/>
              </a:rPr>
              <a:t>minna</a:t>
            </a:r>
            <a:r>
              <a:rPr lang="fi-FI" sz="2400" dirty="0">
                <a:solidFill>
                  <a:srgbClr val="0C2B8E"/>
                </a:solidFill>
                <a:latin typeface="Freestyle Script" panose="030804020302050B0404" pitchFamily="66" charset="0"/>
              </a:rPr>
              <a:t> </a:t>
            </a:r>
            <a:r>
              <a:rPr lang="fi-FI" sz="2400" dirty="0" err="1">
                <a:solidFill>
                  <a:srgbClr val="0C2B8E"/>
                </a:solidFill>
                <a:latin typeface="Freestyle Script" panose="030804020302050B0404" pitchFamily="66" charset="0"/>
              </a:rPr>
              <a:t>pliiatsi</a:t>
            </a:r>
            <a:r>
              <a:rPr lang="fi-FI" sz="2400" dirty="0">
                <a:solidFill>
                  <a:srgbClr val="0C2B8E"/>
                </a:solidFill>
                <a:latin typeface="Freestyle Script" panose="030804020302050B0404" pitchFamily="66" charset="0"/>
              </a:rPr>
              <a:t> ja </a:t>
            </a:r>
            <a:r>
              <a:rPr lang="fi-FI" sz="2400" dirty="0" err="1">
                <a:solidFill>
                  <a:srgbClr val="0C2B8E"/>
                </a:solidFill>
                <a:latin typeface="Freestyle Script" panose="030804020302050B0404" pitchFamily="66" charset="0"/>
              </a:rPr>
              <a:t>paberit</a:t>
            </a:r>
            <a:r>
              <a:rPr lang="fi-FI" sz="2400" dirty="0">
                <a:solidFill>
                  <a:srgbClr val="0C2B8E"/>
                </a:solidFill>
                <a:latin typeface="Freestyle Script" panose="030804020302050B0404" pitchFamily="66" charset="0"/>
              </a:rPr>
              <a:t>!…</a:t>
            </a:r>
            <a:endParaRPr lang="en-GB" sz="2400" dirty="0">
              <a:solidFill>
                <a:srgbClr val="0C2B8E"/>
              </a:solidFill>
              <a:latin typeface="Freestyle Script" panose="030804020302050B04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74726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52" name="Retângulo 51">
            <a:extLst>
              <a:ext uri="{FF2B5EF4-FFF2-40B4-BE49-F238E27FC236}">
                <a16:creationId xmlns:a16="http://schemas.microsoft.com/office/drawing/2014/main" id="{286D308E-63C5-47F1-9E0E-F3531A9487D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59" name="Conexão reta 58">
            <a:extLst>
              <a:ext uri="{FF2B5EF4-FFF2-40B4-BE49-F238E27FC236}">
                <a16:creationId xmlns:a16="http://schemas.microsoft.com/office/drawing/2014/main" id="{A2760DBB-EBA6-49AA-9F22-3CB1272274CE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xão reta 59">
            <a:extLst>
              <a:ext uri="{FF2B5EF4-FFF2-40B4-BE49-F238E27FC236}">
                <a16:creationId xmlns:a16="http://schemas.microsoft.com/office/drawing/2014/main" id="{F2AAEAA8-F003-4A11-BD60-DEB920BA3660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tângulo 61">
            <a:extLst>
              <a:ext uri="{FF2B5EF4-FFF2-40B4-BE49-F238E27FC236}">
                <a16:creationId xmlns:a16="http://schemas.microsoft.com/office/drawing/2014/main" id="{320E92BB-215D-4A62-ACC1-CA638D27C60A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t-EE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Tund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10</a:t>
            </a:r>
          </a:p>
        </p:txBody>
      </p:sp>
      <p:sp>
        <p:nvSpPr>
          <p:cNvPr id="66" name="Retângulo 65">
            <a:extLst>
              <a:ext uri="{FF2B5EF4-FFF2-40B4-BE49-F238E27FC236}">
                <a16:creationId xmlns:a16="http://schemas.microsoft.com/office/drawing/2014/main" id="{3DF32EE7-A1F6-44A5-A497-624B7B8AE5F4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7" name="Imagem 66">
            <a:extLst>
              <a:ext uri="{FF2B5EF4-FFF2-40B4-BE49-F238E27FC236}">
                <a16:creationId xmlns:a16="http://schemas.microsoft.com/office/drawing/2014/main" id="{F9912370-1C10-4BCD-8079-31AF45B2383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26" name="Retângulo: Cantos Arredondados 25">
            <a:hlinkClick r:id="rId6" action="ppaction://hlinksldjump"/>
            <a:extLst>
              <a:ext uri="{FF2B5EF4-FFF2-40B4-BE49-F238E27FC236}">
                <a16:creationId xmlns:a16="http://schemas.microsoft.com/office/drawing/2014/main" id="{5D7D8393-C7F2-4FB3-A8C7-BBA540DCFBDF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t-EE" b="1" dirty="0">
                <a:solidFill>
                  <a:schemeClr val="tx1"/>
                </a:solidFill>
              </a:rPr>
              <a:t>Maatriksi aste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7" name="Retângulo: Cantos Arredondados 26">
            <a:hlinkClick r:id="rId7" action="ppaction://hlinksldjump"/>
            <a:extLst>
              <a:ext uri="{FF2B5EF4-FFF2-40B4-BE49-F238E27FC236}">
                <a16:creationId xmlns:a16="http://schemas.microsoft.com/office/drawing/2014/main" id="{588E973F-0CEE-4EFE-88CB-30AC0E4B3A27}"/>
              </a:ext>
            </a:extLst>
          </p:cNvPr>
          <p:cNvSpPr/>
          <p:nvPr/>
        </p:nvSpPr>
        <p:spPr>
          <a:xfrm>
            <a:off x="36000" y="27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t-EE" b="1" dirty="0">
                <a:solidFill>
                  <a:schemeClr val="tx1"/>
                </a:solidFill>
              </a:rPr>
              <a:t>Maatriksi muud omadused ja seosed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8" name="Retângulo: Cantos Arredondados 27">
            <a:hlinkClick r:id="rId8" action="ppaction://hlinksldjump"/>
            <a:extLst>
              <a:ext uri="{FF2B5EF4-FFF2-40B4-BE49-F238E27FC236}">
                <a16:creationId xmlns:a16="http://schemas.microsoft.com/office/drawing/2014/main" id="{512EAC3B-615F-49A2-9886-12E71E80483A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2000" b="1" dirty="0">
                <a:solidFill>
                  <a:schemeClr val="tx1"/>
                </a:solidFill>
              </a:rPr>
              <a:t>Harjuta!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2" name="ISPRING_QUIZ_SHAPE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pic>
        <p:nvPicPr>
          <p:cNvPr id="3" name="ISPRING_QUIZ_SHAPE1"/>
          <p:cNvPicPr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47570" y="1851660"/>
            <a:ext cx="7899400" cy="4445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  <p:sp>
        <p:nvSpPr>
          <p:cNvPr id="4" name="ISPRING_QUIZ_SHAPE2"/>
          <p:cNvSpPr txBox="1"/>
          <p:nvPr/>
        </p:nvSpPr>
        <p:spPr>
          <a:xfrm>
            <a:off x="731520" y="411480"/>
            <a:ext cx="10728960" cy="553998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t-EE" sz="30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  Quiz</a:t>
            </a:r>
          </a:p>
        </p:txBody>
      </p:sp>
      <p:pic>
        <p:nvPicPr>
          <p:cNvPr id="5" name="ISPRING_QUIZ_SHAPE3"/>
          <p:cNvPicPr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57855" y="482600"/>
            <a:ext cx="406400" cy="406400"/>
          </a:xfrm>
          <a:prstGeom prst="rect">
            <a:avLst/>
          </a:prstGeom>
          <a:effectLst>
            <a:innerShdw>
              <a:scrgbClr r="0" g="0" b="0">
                <a:alpha val="0"/>
              </a:scrgbClr>
            </a:innerShdw>
          </a:effectLst>
        </p:spPr>
      </p:pic>
      <p:sp>
        <p:nvSpPr>
          <p:cNvPr id="8" name="ISPRING_QUIZ_SHAPE4"/>
          <p:cNvSpPr txBox="1"/>
          <p:nvPr/>
        </p:nvSpPr>
        <p:spPr>
          <a:xfrm>
            <a:off x="731520" y="1097280"/>
            <a:ext cx="10728960" cy="430887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US" sz="22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Click the </a:t>
            </a:r>
            <a:r>
              <a:rPr lang="en-US" sz="2200" b="1">
                <a:solidFill>
                  <a:srgbClr val="343944"/>
                </a:solidFill>
                <a:effectLst/>
                <a:latin typeface="Segoe UI Semibold" panose="020B0702040204020203" pitchFamily="34" charset="0"/>
              </a:rPr>
              <a:t>Quiz</a:t>
            </a:r>
            <a:r>
              <a:rPr lang="en-US" sz="22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button to edit this object</a:t>
            </a:r>
            <a:endParaRPr lang="et-EE" sz="2200">
              <a:solidFill>
                <a:srgbClr val="343944"/>
              </a:solidFill>
              <a:effectLst/>
              <a:latin typeface="Segoe UI" panose="020B0502040204020203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293525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D7D4C189-D4AD-4072-A44D-852924A69E1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1182" t="16195" r="27479" b="12835"/>
          <a:stretch/>
        </p:blipFill>
        <p:spPr>
          <a:xfrm>
            <a:off x="5184027" y="1676255"/>
            <a:ext cx="3658410" cy="3532979"/>
          </a:xfrm>
          <a:prstGeom prst="ellipse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C22A69B5-E165-4874-A7D7-F428BD26C31C}"/>
              </a:ext>
            </a:extLst>
          </p:cNvPr>
          <p:cNvSpPr txBox="1"/>
          <p:nvPr/>
        </p:nvSpPr>
        <p:spPr>
          <a:xfrm>
            <a:off x="5760743" y="5206344"/>
            <a:ext cx="2949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EngiMath</a:t>
            </a:r>
            <a:r>
              <a:rPr lang="en-GB" sz="1600" dirty="0"/>
              <a:t> </a:t>
            </a:r>
            <a:r>
              <a:rPr lang="et-EE" sz="1600" dirty="0"/>
              <a:t>MEESKONNALT</a:t>
            </a:r>
            <a:endParaRPr lang="en-GB" sz="1600" dirty="0"/>
          </a:p>
        </p:txBody>
      </p:sp>
      <p:pic>
        <p:nvPicPr>
          <p:cNvPr id="21" name="Imagem 20">
            <a:extLst>
              <a:ext uri="{FF2B5EF4-FFF2-40B4-BE49-F238E27FC236}">
                <a16:creationId xmlns:a16="http://schemas.microsoft.com/office/drawing/2014/main" id="{03C33967-3BCB-4A3B-AB85-4AE594A346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21580" y="1658868"/>
            <a:ext cx="3749065" cy="3550367"/>
          </a:xfrm>
          <a:prstGeom prst="rect">
            <a:avLst/>
          </a:prstGeom>
        </p:spPr>
      </p:pic>
      <p:sp>
        <p:nvSpPr>
          <p:cNvPr id="22" name="CaixaDeTexto 21">
            <a:extLst>
              <a:ext uri="{FF2B5EF4-FFF2-40B4-BE49-F238E27FC236}">
                <a16:creationId xmlns:a16="http://schemas.microsoft.com/office/drawing/2014/main" id="{CE56DD0D-E871-463E-99CA-7B57B9FCDAFE}"/>
              </a:ext>
            </a:extLst>
          </p:cNvPr>
          <p:cNvSpPr txBox="1"/>
          <p:nvPr/>
        </p:nvSpPr>
        <p:spPr>
          <a:xfrm>
            <a:off x="4324547" y="477053"/>
            <a:ext cx="52428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err="1"/>
              <a:t>Looda</a:t>
            </a:r>
            <a:r>
              <a:rPr lang="et-EE" sz="3600" dirty="0"/>
              <a:t>me</a:t>
            </a:r>
            <a:r>
              <a:rPr lang="en-GB" sz="3600" dirty="0"/>
              <a:t>, et </a:t>
            </a:r>
            <a:r>
              <a:rPr lang="et-EE" sz="3600" dirty="0"/>
              <a:t>Sulle</a:t>
            </a:r>
            <a:r>
              <a:rPr lang="en-GB" sz="3600" dirty="0"/>
              <a:t> </a:t>
            </a:r>
            <a:r>
              <a:rPr lang="en-GB" sz="3600" dirty="0" err="1"/>
              <a:t>meeldis</a:t>
            </a:r>
            <a:r>
              <a:rPr lang="en-GB" sz="3600" dirty="0"/>
              <a:t>!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1453A01F-A6BB-4D35-A06F-191DF89876B5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1712018A-90AA-465E-AEAF-09DCA4CB9149}"/>
              </a:ext>
            </a:extLst>
          </p:cNvPr>
          <p:cNvSpPr/>
          <p:nvPr/>
        </p:nvSpPr>
        <p:spPr>
          <a:xfrm>
            <a:off x="0" y="0"/>
            <a:ext cx="178406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t-EE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Tund 10 on läbi</a:t>
            </a:r>
            <a:endParaRPr lang="en-GB" sz="2800" b="1" dirty="0">
              <a:ln w="6600">
                <a:solidFill>
                  <a:srgbClr val="29A6FF"/>
                </a:solidFill>
                <a:prstDash val="solid"/>
              </a:ln>
              <a:solidFill>
                <a:sysClr val="windowText" lastClr="000000">
                  <a:alpha val="97000"/>
                </a:sysClr>
              </a:solidFill>
              <a:effectLst>
                <a:glow rad="25400">
                  <a:srgbClr val="29A6FF">
                    <a:alpha val="40000"/>
                  </a:srgbClr>
                </a:glow>
                <a:outerShdw dist="38100" dir="2700000" algn="tl" rotWithShape="0">
                  <a:srgbClr val="F25E4F"/>
                </a:outerShdw>
              </a:effectLst>
            </a:endParaRPr>
          </a:p>
        </p:txBody>
      </p:sp>
      <p:cxnSp>
        <p:nvCxnSpPr>
          <p:cNvPr id="34" name="Conexão reta 33">
            <a:extLst>
              <a:ext uri="{FF2B5EF4-FFF2-40B4-BE49-F238E27FC236}">
                <a16:creationId xmlns:a16="http://schemas.microsoft.com/office/drawing/2014/main" id="{3DF20537-CF5C-4FF6-A1FD-3BC6FC03A771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xão reta 34">
            <a:extLst>
              <a:ext uri="{FF2B5EF4-FFF2-40B4-BE49-F238E27FC236}">
                <a16:creationId xmlns:a16="http://schemas.microsoft.com/office/drawing/2014/main" id="{48DF5382-3DC3-46AC-B24F-CF1E82BBEB83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tângulo 40">
            <a:extLst>
              <a:ext uri="{FF2B5EF4-FFF2-40B4-BE49-F238E27FC236}">
                <a16:creationId xmlns:a16="http://schemas.microsoft.com/office/drawing/2014/main" id="{DEE2C1EE-B7BD-454F-A133-9A5E91071864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2" name="Imagem 41">
            <a:extLst>
              <a:ext uri="{FF2B5EF4-FFF2-40B4-BE49-F238E27FC236}">
                <a16:creationId xmlns:a16="http://schemas.microsoft.com/office/drawing/2014/main" id="{2DB13659-BE35-40DF-938F-36079C340320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17" name="Retângulo: Cantos Arredondados 16">
            <a:hlinkClick r:id="rId8" action="ppaction://hlinksldjump"/>
            <a:extLst>
              <a:ext uri="{FF2B5EF4-FFF2-40B4-BE49-F238E27FC236}">
                <a16:creationId xmlns:a16="http://schemas.microsoft.com/office/drawing/2014/main" id="{673231AA-A97D-4921-984B-3F48C3FCF751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t-EE" b="1" dirty="0">
                <a:solidFill>
                  <a:schemeClr val="tx1"/>
                </a:solidFill>
              </a:rPr>
              <a:t>Maatriksi aste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etângulo: Cantos Arredondados 17">
            <a:hlinkClick r:id="rId9" action="ppaction://hlinksldjump"/>
            <a:extLst>
              <a:ext uri="{FF2B5EF4-FFF2-40B4-BE49-F238E27FC236}">
                <a16:creationId xmlns:a16="http://schemas.microsoft.com/office/drawing/2014/main" id="{446D4795-9918-4485-8E09-7A2F47E4B3A2}"/>
              </a:ext>
            </a:extLst>
          </p:cNvPr>
          <p:cNvSpPr/>
          <p:nvPr/>
        </p:nvSpPr>
        <p:spPr>
          <a:xfrm>
            <a:off x="36000" y="27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t-EE" b="1" dirty="0">
                <a:solidFill>
                  <a:schemeClr val="tx1"/>
                </a:solidFill>
              </a:rPr>
              <a:t>Maatriksi muud omadused ja seosed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4" name="Retângulo: Cantos Arredondados 23">
            <a:hlinkClick r:id="rId10" action="ppaction://hlinksldjump"/>
            <a:extLst>
              <a:ext uri="{FF2B5EF4-FFF2-40B4-BE49-F238E27FC236}">
                <a16:creationId xmlns:a16="http://schemas.microsoft.com/office/drawing/2014/main" id="{E291826E-8DAC-44D5-869B-4EC099F2672C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2000" b="1" dirty="0">
                <a:solidFill>
                  <a:schemeClr val="tx1"/>
                </a:solidFill>
              </a:rPr>
              <a:t>Harjuta!</a:t>
            </a:r>
            <a:endParaRPr lang="en-GB" sz="2000" b="1" dirty="0">
              <a:solidFill>
                <a:schemeClr val="tx1"/>
              </a:solidFill>
            </a:endParaRPr>
          </a:p>
        </p:txBody>
      </p:sp>
      <p:pic>
        <p:nvPicPr>
          <p:cNvPr id="25" name="Imagem 24">
            <a:extLst>
              <a:ext uri="{FF2B5EF4-FFF2-40B4-BE49-F238E27FC236}">
                <a16:creationId xmlns:a16="http://schemas.microsoft.com/office/drawing/2014/main" id="{A0E5984F-E670-4375-9075-5DCDFC790A1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927" y="1657741"/>
            <a:ext cx="1531620" cy="4572000"/>
          </a:xfrm>
          <a:prstGeom prst="rect">
            <a:avLst/>
          </a:prstGeom>
        </p:spPr>
      </p:pic>
      <p:pic>
        <p:nvPicPr>
          <p:cNvPr id="2" name="Imagem 20">
            <a:extLst>
              <a:ext uri="{FF2B5EF4-FFF2-40B4-BE49-F238E27FC236}">
                <a16:creationId xmlns:a16="http://schemas.microsoft.com/office/drawing/2014/main" id="{03C33967-3BCB-4A3B-AB85-4AE594A3466A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5121579" y="1708383"/>
            <a:ext cx="3749065" cy="351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340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tângulo 65">
            <a:extLst>
              <a:ext uri="{FF2B5EF4-FFF2-40B4-BE49-F238E27FC236}">
                <a16:creationId xmlns:a16="http://schemas.microsoft.com/office/drawing/2014/main" id="{9C0707D6-2829-4E5A-8156-FC906E23F982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2" name="Retângulo 71">
            <a:extLst>
              <a:ext uri="{FF2B5EF4-FFF2-40B4-BE49-F238E27FC236}">
                <a16:creationId xmlns:a16="http://schemas.microsoft.com/office/drawing/2014/main" id="{8E476C9B-1E2D-427B-B547-CB50A82F8EBB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3" name="Imagem 72">
            <a:extLst>
              <a:ext uri="{FF2B5EF4-FFF2-40B4-BE49-F238E27FC236}">
                <a16:creationId xmlns:a16="http://schemas.microsoft.com/office/drawing/2014/main" id="{29D4F2D0-CD81-481B-9891-2A60DD09946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74" name="Conexão reta 73">
            <a:extLst>
              <a:ext uri="{FF2B5EF4-FFF2-40B4-BE49-F238E27FC236}">
                <a16:creationId xmlns:a16="http://schemas.microsoft.com/office/drawing/2014/main" id="{AE207ED5-0AD9-406C-BBC8-2601BA6CFB05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exão reta 74">
            <a:extLst>
              <a:ext uri="{FF2B5EF4-FFF2-40B4-BE49-F238E27FC236}">
                <a16:creationId xmlns:a16="http://schemas.microsoft.com/office/drawing/2014/main" id="{70563C38-5169-4617-9616-E22BF2C5439B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tângulo 76">
            <a:extLst>
              <a:ext uri="{FF2B5EF4-FFF2-40B4-BE49-F238E27FC236}">
                <a16:creationId xmlns:a16="http://schemas.microsoft.com/office/drawing/2014/main" id="{B0B3D353-3315-4D82-B77C-726747C177AB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t-EE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Tund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10</a:t>
            </a:r>
          </a:p>
        </p:txBody>
      </p:sp>
      <p:sp>
        <p:nvSpPr>
          <p:cNvPr id="14" name="Retângulo: Cantos Arredondados 13">
            <a:hlinkClick r:id="rId4" action="ppaction://hlinksldjump"/>
            <a:extLst>
              <a:ext uri="{FF2B5EF4-FFF2-40B4-BE49-F238E27FC236}">
                <a16:creationId xmlns:a16="http://schemas.microsoft.com/office/drawing/2014/main" id="{71CEA6BA-009B-4BA9-84FC-F64C8D3FC3C5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t-EE" b="1" dirty="0">
                <a:solidFill>
                  <a:schemeClr val="tx1"/>
                </a:solidFill>
              </a:rPr>
              <a:t>Maatriksi aste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5" name="Retângulo: Cantos Arredondados 14">
            <a:hlinkClick r:id="rId5" action="ppaction://hlinksldjump"/>
            <a:extLst>
              <a:ext uri="{FF2B5EF4-FFF2-40B4-BE49-F238E27FC236}">
                <a16:creationId xmlns:a16="http://schemas.microsoft.com/office/drawing/2014/main" id="{E7D46F64-3B9A-40B9-A822-184B3E142D31}"/>
              </a:ext>
            </a:extLst>
          </p:cNvPr>
          <p:cNvSpPr/>
          <p:nvPr/>
        </p:nvSpPr>
        <p:spPr>
          <a:xfrm>
            <a:off x="36000" y="27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t-EE" b="1" dirty="0">
                <a:solidFill>
                  <a:schemeClr val="tx1"/>
                </a:solidFill>
              </a:rPr>
              <a:t>Maatriksi muud omadused ja seosed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6" name="Retângulo: Cantos Arredondados 15">
            <a:hlinkClick r:id="rId6" action="ppaction://hlinksldjump"/>
            <a:extLst>
              <a:ext uri="{FF2B5EF4-FFF2-40B4-BE49-F238E27FC236}">
                <a16:creationId xmlns:a16="http://schemas.microsoft.com/office/drawing/2014/main" id="{6AE79D36-64D2-4665-AE5B-9DA8CCADFE42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2000" b="1" dirty="0">
                <a:solidFill>
                  <a:schemeClr val="tx1"/>
                </a:solidFill>
              </a:rPr>
              <a:t>Harjuta!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17" name="Retângulo: Cantos Arredondados 16">
            <a:extLst>
              <a:ext uri="{FF2B5EF4-FFF2-40B4-BE49-F238E27FC236}">
                <a16:creationId xmlns:a16="http://schemas.microsoft.com/office/drawing/2014/main" id="{CE69B5EE-9C3A-4FE8-ABFE-235F5388C6D4}"/>
              </a:ext>
            </a:extLst>
          </p:cNvPr>
          <p:cNvSpPr/>
          <p:nvPr/>
        </p:nvSpPr>
        <p:spPr>
          <a:xfrm>
            <a:off x="2124000" y="252000"/>
            <a:ext cx="9859639" cy="2388563"/>
          </a:xfrm>
          <a:prstGeom prst="roundRect">
            <a:avLst/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b="1" u="sng" dirty="0">
              <a:solidFill>
                <a:srgbClr val="F25E4F"/>
              </a:solidFill>
            </a:endParaRPr>
          </a:p>
        </p:txBody>
      </p:sp>
      <p:sp>
        <p:nvSpPr>
          <p:cNvPr id="18" name="Retângulo: Cantos Arredondados 17">
            <a:extLst>
              <a:ext uri="{FF2B5EF4-FFF2-40B4-BE49-F238E27FC236}">
                <a16:creationId xmlns:a16="http://schemas.microsoft.com/office/drawing/2014/main" id="{67DAEE7B-694D-4942-95E2-0C896B23F9A4}"/>
              </a:ext>
            </a:extLst>
          </p:cNvPr>
          <p:cNvSpPr/>
          <p:nvPr/>
        </p:nvSpPr>
        <p:spPr>
          <a:xfrm>
            <a:off x="8923637" y="889280"/>
            <a:ext cx="2668740" cy="116410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tângulo 18">
                <a:extLst>
                  <a:ext uri="{FF2B5EF4-FFF2-40B4-BE49-F238E27FC236}">
                    <a16:creationId xmlns:a16="http://schemas.microsoft.com/office/drawing/2014/main" id="{8879309C-3413-453F-9135-8C872F71F2C8}"/>
                  </a:ext>
                </a:extLst>
              </p:cNvPr>
              <p:cNvSpPr/>
              <p:nvPr/>
            </p:nvSpPr>
            <p:spPr>
              <a:xfrm>
                <a:off x="8452199" y="993609"/>
                <a:ext cx="3409509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PT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pt-PT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pt-PT" sz="24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sz="24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PT" sz="24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 ∙</m:t>
                      </m:r>
                      <m:r>
                        <a:rPr lang="pt-PT" sz="24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PT" sz="24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 ∙⋯∙</m:t>
                      </m:r>
                      <m:r>
                        <a:rPr lang="pt-PT" sz="24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24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9" name="Retângulo 18">
                <a:extLst>
                  <a:ext uri="{FF2B5EF4-FFF2-40B4-BE49-F238E27FC236}">
                    <a16:creationId xmlns:a16="http://schemas.microsoft.com/office/drawing/2014/main" id="{8879309C-3413-453F-9135-8C872F71F2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2199" y="993609"/>
                <a:ext cx="3409509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Chaveta à esquerda 19">
            <a:extLst>
              <a:ext uri="{FF2B5EF4-FFF2-40B4-BE49-F238E27FC236}">
                <a16:creationId xmlns:a16="http://schemas.microsoft.com/office/drawing/2014/main" id="{B7A8C5AA-AE14-4DEF-A6CC-34570512C6E3}"/>
              </a:ext>
            </a:extLst>
          </p:cNvPr>
          <p:cNvSpPr/>
          <p:nvPr/>
        </p:nvSpPr>
        <p:spPr>
          <a:xfrm rot="16200000">
            <a:off x="10431393" y="750988"/>
            <a:ext cx="223936" cy="1612840"/>
          </a:xfrm>
          <a:prstGeom prst="leftBrace">
            <a:avLst>
              <a:gd name="adj1" fmla="val 29763"/>
              <a:gd name="adj2" fmla="val 48527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35075B52-07F1-4B89-85F0-83A924A6ACE1}"/>
                  </a:ext>
                </a:extLst>
              </p:cNvPr>
              <p:cNvSpPr txBox="1"/>
              <p:nvPr/>
            </p:nvSpPr>
            <p:spPr>
              <a:xfrm>
                <a:off x="10012730" y="1684053"/>
                <a:ext cx="10052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 </a:t>
                </a:r>
                <a:r>
                  <a:rPr lang="et-EE" dirty="0"/>
                  <a:t>tegurit</a:t>
                </a:r>
                <a:endParaRPr lang="en-GB" dirty="0"/>
              </a:p>
            </p:txBody>
          </p:sp>
        </mc:Choice>
        <mc:Fallback xmlns="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35075B52-07F1-4B89-85F0-83A924A6AC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2730" y="1684053"/>
                <a:ext cx="1005275" cy="369332"/>
              </a:xfrm>
              <a:prstGeom prst="rect">
                <a:avLst/>
              </a:prstGeom>
              <a:blipFill>
                <a:blip r:embed="rId8"/>
                <a:stretch>
                  <a:fillRect t="-8197" r="-6098" b="-24590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tângulo 21">
                <a:extLst>
                  <a:ext uri="{FF2B5EF4-FFF2-40B4-BE49-F238E27FC236}">
                    <a16:creationId xmlns:a16="http://schemas.microsoft.com/office/drawing/2014/main" id="{396F2529-9EF6-4C9E-9EE0-9945F3CE4183}"/>
                  </a:ext>
                </a:extLst>
              </p:cNvPr>
              <p:cNvSpPr/>
              <p:nvPr/>
            </p:nvSpPr>
            <p:spPr>
              <a:xfrm>
                <a:off x="2305715" y="889280"/>
                <a:ext cx="6347923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t-EE" sz="2400" dirty="0">
                    <a:solidFill>
                      <a:sysClr val="windowText" lastClr="000000"/>
                    </a:solidFill>
                  </a:rPr>
                  <a:t>Kui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t-EE" sz="2400" dirty="0">
                    <a:solidFill>
                      <a:sysClr val="windowText" lastClr="000000"/>
                    </a:solidFill>
                  </a:rPr>
                  <a:t>on ruutmaatriks ja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on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positiivne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täisarv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, </a:t>
                </a:r>
                <a:r>
                  <a:rPr lang="et-EE" sz="2400" dirty="0">
                    <a:solidFill>
                      <a:sysClr val="windowText" lastClr="000000"/>
                    </a:solidFill>
                  </a:rPr>
                  <a:t>siis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GB" sz="2400" b="1" dirty="0">
                    <a:solidFill>
                      <a:sysClr val="windowText" lastClr="000000"/>
                    </a:solidFill>
                  </a:rPr>
                  <a:t>-</a:t>
                </a:r>
                <a:r>
                  <a:rPr lang="et-EE" sz="2400" b="1" dirty="0">
                    <a:solidFill>
                      <a:sysClr val="windowText" lastClr="000000"/>
                    </a:solidFill>
                  </a:rPr>
                  <a:t>es astmeks</a:t>
                </a:r>
                <a:r>
                  <a:rPr lang="en-GB" sz="2400" b="1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t-EE" sz="2400" dirty="0">
                    <a:solidFill>
                      <a:sysClr val="windowText" lastClr="000000"/>
                    </a:solidFill>
                  </a:rPr>
                  <a:t>nimetatakse korrutist, milles </a:t>
                </a:r>
                <a14:m>
                  <m:oMath xmlns:m="http://schemas.openxmlformats.org/officeDocument/2006/math"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t-EE" sz="2400" dirty="0">
                    <a:solidFill>
                      <a:sysClr val="windowText" lastClr="000000"/>
                    </a:solidFill>
                  </a:rPr>
                  <a:t> on korrutatud iseendaga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t-EE" sz="2400" dirty="0">
                    <a:solidFill>
                      <a:sysClr val="windowText" lastClr="000000"/>
                    </a:solidFill>
                  </a:rPr>
                  <a:t>korda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22" name="Retângulo 21">
                <a:extLst>
                  <a:ext uri="{FF2B5EF4-FFF2-40B4-BE49-F238E27FC236}">
                    <a16:creationId xmlns:a16="http://schemas.microsoft.com/office/drawing/2014/main" id="{396F2529-9EF6-4C9E-9EE0-9945F3CE41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5715" y="889280"/>
                <a:ext cx="6347923" cy="1200329"/>
              </a:xfrm>
              <a:prstGeom prst="rect">
                <a:avLst/>
              </a:prstGeom>
              <a:blipFill>
                <a:blip r:embed="rId9"/>
                <a:stretch>
                  <a:fillRect l="-1440" t="-4061" r="-1440" b="-10660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tângulo 22">
            <a:extLst>
              <a:ext uri="{FF2B5EF4-FFF2-40B4-BE49-F238E27FC236}">
                <a16:creationId xmlns:a16="http://schemas.microsoft.com/office/drawing/2014/main" id="{74069F06-07E1-42D0-8357-81F2144F6715}"/>
              </a:ext>
            </a:extLst>
          </p:cNvPr>
          <p:cNvSpPr/>
          <p:nvPr/>
        </p:nvSpPr>
        <p:spPr>
          <a:xfrm>
            <a:off x="2161448" y="427615"/>
            <a:ext cx="17469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t-EE" sz="2400" b="1" u="sng" dirty="0">
                <a:solidFill>
                  <a:srgbClr val="F25E4F"/>
                </a:solidFill>
              </a:rPr>
              <a:t>Definitsioon</a:t>
            </a:r>
            <a:endParaRPr lang="en-GB" sz="2400" b="1" u="sng" dirty="0">
              <a:solidFill>
                <a:srgbClr val="F25E4F"/>
              </a:solidFill>
            </a:endParaRPr>
          </a:p>
        </p:txBody>
      </p:sp>
      <p:pic>
        <p:nvPicPr>
          <p:cNvPr id="24" name="Imagem 23">
            <a:extLst>
              <a:ext uri="{FF2B5EF4-FFF2-40B4-BE49-F238E27FC236}">
                <a16:creationId xmlns:a16="http://schemas.microsoft.com/office/drawing/2014/main" id="{C4D664DE-F9CC-4C83-A259-DF4E649284CC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017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/>
      <p:bldP spid="20" grpId="0" animBg="1"/>
      <p:bldP spid="21" grpId="0"/>
      <p:bldP spid="22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tângulo 65">
            <a:extLst>
              <a:ext uri="{FF2B5EF4-FFF2-40B4-BE49-F238E27FC236}">
                <a16:creationId xmlns:a16="http://schemas.microsoft.com/office/drawing/2014/main" id="{9C0707D6-2829-4E5A-8156-FC906E23F982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2" name="Retângulo 71">
            <a:extLst>
              <a:ext uri="{FF2B5EF4-FFF2-40B4-BE49-F238E27FC236}">
                <a16:creationId xmlns:a16="http://schemas.microsoft.com/office/drawing/2014/main" id="{8E476C9B-1E2D-427B-B547-CB50A82F8EBB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3" name="Imagem 72">
            <a:extLst>
              <a:ext uri="{FF2B5EF4-FFF2-40B4-BE49-F238E27FC236}">
                <a16:creationId xmlns:a16="http://schemas.microsoft.com/office/drawing/2014/main" id="{29D4F2D0-CD81-481B-9891-2A60DD099462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74" name="Conexão reta 73">
            <a:extLst>
              <a:ext uri="{FF2B5EF4-FFF2-40B4-BE49-F238E27FC236}">
                <a16:creationId xmlns:a16="http://schemas.microsoft.com/office/drawing/2014/main" id="{AE207ED5-0AD9-406C-BBC8-2601BA6CFB05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exão reta 74">
            <a:extLst>
              <a:ext uri="{FF2B5EF4-FFF2-40B4-BE49-F238E27FC236}">
                <a16:creationId xmlns:a16="http://schemas.microsoft.com/office/drawing/2014/main" id="{70563C38-5169-4617-9616-E22BF2C5439B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tângulo 76">
            <a:extLst>
              <a:ext uri="{FF2B5EF4-FFF2-40B4-BE49-F238E27FC236}">
                <a16:creationId xmlns:a16="http://schemas.microsoft.com/office/drawing/2014/main" id="{B0B3D353-3315-4D82-B77C-726747C177AB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t-EE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Tund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10</a:t>
            </a:r>
          </a:p>
        </p:txBody>
      </p:sp>
      <p:sp>
        <p:nvSpPr>
          <p:cNvPr id="14" name="Retângulo: Cantos Arredondados 13">
            <a:hlinkClick r:id="rId7" action="ppaction://hlinksldjump"/>
            <a:extLst>
              <a:ext uri="{FF2B5EF4-FFF2-40B4-BE49-F238E27FC236}">
                <a16:creationId xmlns:a16="http://schemas.microsoft.com/office/drawing/2014/main" id="{71CEA6BA-009B-4BA9-84FC-F64C8D3FC3C5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t-EE" b="1" dirty="0">
                <a:solidFill>
                  <a:schemeClr val="tx1"/>
                </a:solidFill>
              </a:rPr>
              <a:t>Maatriksi aste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5" name="Retângulo: Cantos Arredondados 14">
            <a:hlinkClick r:id="rId8" action="ppaction://hlinksldjump"/>
            <a:extLst>
              <a:ext uri="{FF2B5EF4-FFF2-40B4-BE49-F238E27FC236}">
                <a16:creationId xmlns:a16="http://schemas.microsoft.com/office/drawing/2014/main" id="{E7D46F64-3B9A-40B9-A822-184B3E142D31}"/>
              </a:ext>
            </a:extLst>
          </p:cNvPr>
          <p:cNvSpPr/>
          <p:nvPr/>
        </p:nvSpPr>
        <p:spPr>
          <a:xfrm>
            <a:off x="36000" y="27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t-EE" b="1" dirty="0">
                <a:solidFill>
                  <a:schemeClr val="tx1"/>
                </a:solidFill>
              </a:rPr>
              <a:t>Maatriksi muud omadused ja seosed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6" name="Retângulo: Cantos Arredondados 15">
            <a:hlinkClick r:id="rId9" action="ppaction://hlinksldjump"/>
            <a:extLst>
              <a:ext uri="{FF2B5EF4-FFF2-40B4-BE49-F238E27FC236}">
                <a16:creationId xmlns:a16="http://schemas.microsoft.com/office/drawing/2014/main" id="{6AE79D36-64D2-4665-AE5B-9DA8CCADFE42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2000" b="1" dirty="0">
                <a:solidFill>
                  <a:schemeClr val="tx1"/>
                </a:solidFill>
              </a:rPr>
              <a:t>Harjuta!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24" name="Retângulo: Cantos Arredondados 23">
            <a:extLst>
              <a:ext uri="{FF2B5EF4-FFF2-40B4-BE49-F238E27FC236}">
                <a16:creationId xmlns:a16="http://schemas.microsoft.com/office/drawing/2014/main" id="{92337186-8EF2-4FD8-B536-C4753C11B13A}"/>
              </a:ext>
            </a:extLst>
          </p:cNvPr>
          <p:cNvSpPr/>
          <p:nvPr/>
        </p:nvSpPr>
        <p:spPr>
          <a:xfrm>
            <a:off x="2124000" y="252000"/>
            <a:ext cx="9859639" cy="2388563"/>
          </a:xfrm>
          <a:prstGeom prst="roundRect">
            <a:avLst/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b="1" u="sng" dirty="0">
              <a:solidFill>
                <a:srgbClr val="F25E4F"/>
              </a:solidFill>
            </a:endParaRPr>
          </a:p>
        </p:txBody>
      </p:sp>
      <p:sp>
        <p:nvSpPr>
          <p:cNvPr id="25" name="Retângulo: Cantos Arredondados 24">
            <a:extLst>
              <a:ext uri="{FF2B5EF4-FFF2-40B4-BE49-F238E27FC236}">
                <a16:creationId xmlns:a16="http://schemas.microsoft.com/office/drawing/2014/main" id="{69197425-400E-4F88-9226-856DA7B96A48}"/>
              </a:ext>
            </a:extLst>
          </p:cNvPr>
          <p:cNvSpPr/>
          <p:nvPr/>
        </p:nvSpPr>
        <p:spPr>
          <a:xfrm>
            <a:off x="8923637" y="889280"/>
            <a:ext cx="2668740" cy="116410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tângulo 25">
                <a:extLst>
                  <a:ext uri="{FF2B5EF4-FFF2-40B4-BE49-F238E27FC236}">
                    <a16:creationId xmlns:a16="http://schemas.microsoft.com/office/drawing/2014/main" id="{F1C98CDE-7052-438E-8AF8-BF1837E3EDE6}"/>
                  </a:ext>
                </a:extLst>
              </p:cNvPr>
              <p:cNvSpPr/>
              <p:nvPr/>
            </p:nvSpPr>
            <p:spPr>
              <a:xfrm>
                <a:off x="8452199" y="993609"/>
                <a:ext cx="3409509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PT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pt-PT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pt-PT" sz="2400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sz="2400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PT" sz="2400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 ∙</m:t>
                      </m:r>
                      <m:r>
                        <a:rPr lang="pt-PT" sz="2400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PT" sz="2400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 ∙⋯∙</m:t>
                      </m:r>
                      <m:r>
                        <a:rPr lang="pt-PT" sz="2400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24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6" name="Retângulo 25">
                <a:extLst>
                  <a:ext uri="{FF2B5EF4-FFF2-40B4-BE49-F238E27FC236}">
                    <a16:creationId xmlns:a16="http://schemas.microsoft.com/office/drawing/2014/main" id="{F1C98CDE-7052-438E-8AF8-BF1837E3ED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2199" y="993609"/>
                <a:ext cx="3409509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Chaveta à esquerda 26">
            <a:extLst>
              <a:ext uri="{FF2B5EF4-FFF2-40B4-BE49-F238E27FC236}">
                <a16:creationId xmlns:a16="http://schemas.microsoft.com/office/drawing/2014/main" id="{1E4D4B40-5548-41BF-A00F-0B9B85B56E12}"/>
              </a:ext>
            </a:extLst>
          </p:cNvPr>
          <p:cNvSpPr/>
          <p:nvPr/>
        </p:nvSpPr>
        <p:spPr>
          <a:xfrm rot="16200000">
            <a:off x="10431393" y="750988"/>
            <a:ext cx="223936" cy="1612840"/>
          </a:xfrm>
          <a:prstGeom prst="leftBrace">
            <a:avLst>
              <a:gd name="adj1" fmla="val 29763"/>
              <a:gd name="adj2" fmla="val 48527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aixaDeTexto 27">
                <a:extLst>
                  <a:ext uri="{FF2B5EF4-FFF2-40B4-BE49-F238E27FC236}">
                    <a16:creationId xmlns:a16="http://schemas.microsoft.com/office/drawing/2014/main" id="{FAEA7395-D874-4C60-9AF3-40C08C630E64}"/>
                  </a:ext>
                </a:extLst>
              </p:cNvPr>
              <p:cNvSpPr txBox="1"/>
              <p:nvPr/>
            </p:nvSpPr>
            <p:spPr>
              <a:xfrm>
                <a:off x="10012731" y="1684053"/>
                <a:ext cx="10052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t-EE" dirty="0"/>
                  <a:t> tegurit</a:t>
                </a:r>
                <a:endParaRPr lang="en-GB" dirty="0"/>
              </a:p>
            </p:txBody>
          </p:sp>
        </mc:Choice>
        <mc:Fallback xmlns="">
          <p:sp>
            <p:nvSpPr>
              <p:cNvPr id="28" name="CaixaDeTexto 27">
                <a:extLst>
                  <a:ext uri="{FF2B5EF4-FFF2-40B4-BE49-F238E27FC236}">
                    <a16:creationId xmlns:a16="http://schemas.microsoft.com/office/drawing/2014/main" id="{FAEA7395-D874-4C60-9AF3-40C08C630E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2731" y="1684053"/>
                <a:ext cx="1005275" cy="369332"/>
              </a:xfrm>
              <a:prstGeom prst="rect">
                <a:avLst/>
              </a:prstGeom>
              <a:blipFill>
                <a:blip r:embed="rId11"/>
                <a:stretch>
                  <a:fillRect t="-8197" r="-6098" b="-24590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tângulo 28">
                <a:extLst>
                  <a:ext uri="{FF2B5EF4-FFF2-40B4-BE49-F238E27FC236}">
                    <a16:creationId xmlns:a16="http://schemas.microsoft.com/office/drawing/2014/main" id="{7C14D584-1758-4CD3-ADB9-598B54444B5E}"/>
                  </a:ext>
                </a:extLst>
              </p:cNvPr>
              <p:cNvSpPr/>
              <p:nvPr/>
            </p:nvSpPr>
            <p:spPr>
              <a:xfrm>
                <a:off x="2305715" y="889280"/>
                <a:ext cx="6347923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t-EE" sz="2400" dirty="0">
                    <a:solidFill>
                      <a:sysClr val="windowText" lastClr="000000"/>
                    </a:solidFill>
                  </a:rPr>
                  <a:t>Kui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t-EE" sz="2400" dirty="0">
                    <a:solidFill>
                      <a:sysClr val="windowText" lastClr="000000"/>
                    </a:solidFill>
                  </a:rPr>
                  <a:t>on ruutmaatriks ja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on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positiivne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täisarv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, </a:t>
                </a:r>
                <a:r>
                  <a:rPr lang="et-EE" sz="2400" dirty="0">
                    <a:solidFill>
                      <a:sysClr val="windowText" lastClr="000000"/>
                    </a:solidFill>
                  </a:rPr>
                  <a:t>siis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GB" sz="2400" b="1" dirty="0">
                    <a:solidFill>
                      <a:sysClr val="windowText" lastClr="000000"/>
                    </a:solidFill>
                  </a:rPr>
                  <a:t>-</a:t>
                </a:r>
                <a:r>
                  <a:rPr lang="et-EE" sz="2400" b="1" dirty="0">
                    <a:solidFill>
                      <a:sysClr val="windowText" lastClr="000000"/>
                    </a:solidFill>
                  </a:rPr>
                  <a:t>es astmeks</a:t>
                </a:r>
                <a:r>
                  <a:rPr lang="en-GB" sz="2400" b="1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t-EE" sz="2400" dirty="0">
                    <a:solidFill>
                      <a:sysClr val="windowText" lastClr="000000"/>
                    </a:solidFill>
                  </a:rPr>
                  <a:t>nimetatakse korrutist, milles </a:t>
                </a:r>
                <a14:m>
                  <m:oMath xmlns:m="http://schemas.openxmlformats.org/officeDocument/2006/math"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t-EE" sz="2400" dirty="0">
                    <a:solidFill>
                      <a:sysClr val="windowText" lastClr="000000"/>
                    </a:solidFill>
                  </a:rPr>
                  <a:t> on korrutatud iseendaga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t-EE" sz="2400" dirty="0">
                    <a:solidFill>
                      <a:sysClr val="windowText" lastClr="000000"/>
                    </a:solidFill>
                  </a:rPr>
                  <a:t>korda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29" name="Retângulo 28">
                <a:extLst>
                  <a:ext uri="{FF2B5EF4-FFF2-40B4-BE49-F238E27FC236}">
                    <a16:creationId xmlns:a16="http://schemas.microsoft.com/office/drawing/2014/main" id="{7C14D584-1758-4CD3-ADB9-598B54444B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5715" y="889280"/>
                <a:ext cx="6347923" cy="1200329"/>
              </a:xfrm>
              <a:prstGeom prst="rect">
                <a:avLst/>
              </a:prstGeom>
              <a:blipFill>
                <a:blip r:embed="rId12"/>
                <a:stretch>
                  <a:fillRect l="-1440" t="-4061" r="-1440" b="-10660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tângulo 29">
            <a:extLst>
              <a:ext uri="{FF2B5EF4-FFF2-40B4-BE49-F238E27FC236}">
                <a16:creationId xmlns:a16="http://schemas.microsoft.com/office/drawing/2014/main" id="{00BDFBBE-F57D-4CAA-9C11-DEFFED14D387}"/>
              </a:ext>
            </a:extLst>
          </p:cNvPr>
          <p:cNvSpPr/>
          <p:nvPr/>
        </p:nvSpPr>
        <p:spPr>
          <a:xfrm>
            <a:off x="2161445" y="427615"/>
            <a:ext cx="17469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t-EE" sz="2400" b="1" u="sng" dirty="0">
                <a:solidFill>
                  <a:srgbClr val="F25E4F"/>
                </a:solidFill>
              </a:rPr>
              <a:t>Definitsioon</a:t>
            </a:r>
            <a:endParaRPr lang="en-GB" sz="2400" b="1" u="sng" dirty="0">
              <a:solidFill>
                <a:srgbClr val="F25E4F"/>
              </a:solidFill>
            </a:endParaRPr>
          </a:p>
        </p:txBody>
      </p:sp>
      <p:sp>
        <p:nvSpPr>
          <p:cNvPr id="31" name="Retângulo: Cantos Arredondados 30">
            <a:extLst>
              <a:ext uri="{FF2B5EF4-FFF2-40B4-BE49-F238E27FC236}">
                <a16:creationId xmlns:a16="http://schemas.microsoft.com/office/drawing/2014/main" id="{400D90D5-E9E8-4438-A85C-662B03CF32B1}"/>
              </a:ext>
            </a:extLst>
          </p:cNvPr>
          <p:cNvSpPr/>
          <p:nvPr/>
        </p:nvSpPr>
        <p:spPr>
          <a:xfrm>
            <a:off x="2148855" y="2865712"/>
            <a:ext cx="9834783" cy="3770928"/>
          </a:xfrm>
          <a:prstGeom prst="roundRect">
            <a:avLst>
              <a:gd name="adj" fmla="val 9739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80848418-0763-4359-B4D5-AB1AFEF1500A}"/>
              </a:ext>
            </a:extLst>
          </p:cNvPr>
          <p:cNvSpPr/>
          <p:nvPr/>
        </p:nvSpPr>
        <p:spPr>
          <a:xfrm>
            <a:off x="2587332" y="3009895"/>
            <a:ext cx="9602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t-EE" sz="2400" b="1" u="sng" dirty="0" err="1">
                <a:solidFill>
                  <a:srgbClr val="29A6FF"/>
                </a:solidFill>
              </a:rPr>
              <a:t>Näted</a:t>
            </a:r>
            <a:endParaRPr lang="en-GB" sz="2400" b="1" u="sng" dirty="0">
              <a:solidFill>
                <a:srgbClr val="29A6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tângulo 32">
                <a:extLst>
                  <a:ext uri="{FF2B5EF4-FFF2-40B4-BE49-F238E27FC236}">
                    <a16:creationId xmlns:a16="http://schemas.microsoft.com/office/drawing/2014/main" id="{DE4CDB4A-54BB-45CE-A844-81F98E6E1B18}"/>
                  </a:ext>
                </a:extLst>
              </p:cNvPr>
              <p:cNvSpPr/>
              <p:nvPr/>
            </p:nvSpPr>
            <p:spPr>
              <a:xfrm>
                <a:off x="2370798" y="3354475"/>
                <a:ext cx="3046475" cy="7057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t-EE" sz="2400" dirty="0">
                    <a:solidFill>
                      <a:sysClr val="windowText" lastClr="000000"/>
                    </a:solidFill>
                  </a:rPr>
                  <a:t>Vaatleme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pt-PT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24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24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sz="2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pt-PT" sz="2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pt-PT" sz="2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endParaRPr lang="en-GB" sz="2400" dirty="0"/>
              </a:p>
            </p:txBody>
          </p:sp>
        </mc:Choice>
        <mc:Fallback xmlns="">
          <p:sp>
            <p:nvSpPr>
              <p:cNvPr id="33" name="Retângulo 32">
                <a:extLst>
                  <a:ext uri="{FF2B5EF4-FFF2-40B4-BE49-F238E27FC236}">
                    <a16:creationId xmlns:a16="http://schemas.microsoft.com/office/drawing/2014/main" id="{DE4CDB4A-54BB-45CE-A844-81F98E6E1B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0798" y="3354475"/>
                <a:ext cx="3046475" cy="705771"/>
              </a:xfrm>
              <a:prstGeom prst="rect">
                <a:avLst/>
              </a:prstGeom>
              <a:blipFill>
                <a:blip r:embed="rId13"/>
                <a:stretch>
                  <a:fillRect l="-3200" b="-2586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tângulo 33">
                <a:extLst>
                  <a:ext uri="{FF2B5EF4-FFF2-40B4-BE49-F238E27FC236}">
                    <a16:creationId xmlns:a16="http://schemas.microsoft.com/office/drawing/2014/main" id="{FACFD666-0144-4E4A-9E1D-2F1D03D4F623}"/>
                  </a:ext>
                </a:extLst>
              </p:cNvPr>
              <p:cNvSpPr/>
              <p:nvPr/>
            </p:nvSpPr>
            <p:spPr>
              <a:xfrm>
                <a:off x="5100046" y="3427913"/>
                <a:ext cx="544629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>
                    <a:solidFill>
                      <a:sysClr val="windowText" lastClr="000000"/>
                    </a:solidFill>
                  </a:rPr>
                  <a:t>, </a:t>
                </a:r>
                <a:r>
                  <a:rPr lang="et-EE" sz="2400" dirty="0">
                    <a:solidFill>
                      <a:sysClr val="windowText" lastClr="000000"/>
                    </a:solidFill>
                  </a:rPr>
                  <a:t>kas sa võid leida antud maatriksitest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pt-PT" sz="24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2400" dirty="0"/>
                  <a:t>?</a:t>
                </a:r>
              </a:p>
            </p:txBody>
          </p:sp>
        </mc:Choice>
        <mc:Fallback xmlns="">
          <p:sp>
            <p:nvSpPr>
              <p:cNvPr id="34" name="Retângulo 33">
                <a:extLst>
                  <a:ext uri="{FF2B5EF4-FFF2-40B4-BE49-F238E27FC236}">
                    <a16:creationId xmlns:a16="http://schemas.microsoft.com/office/drawing/2014/main" id="{FACFD666-0144-4E4A-9E1D-2F1D03D4F6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0046" y="3427913"/>
                <a:ext cx="5446299" cy="461665"/>
              </a:xfrm>
              <a:prstGeom prst="rect">
                <a:avLst/>
              </a:prstGeom>
              <a:blipFill>
                <a:blip r:embed="rId14"/>
                <a:stretch>
                  <a:fillRect l="-1792" t="-10526" b="-28947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tângulo 34">
            <a:extLst>
              <a:ext uri="{FF2B5EF4-FFF2-40B4-BE49-F238E27FC236}">
                <a16:creationId xmlns:a16="http://schemas.microsoft.com/office/drawing/2014/main" id="{142D49B1-9EF2-4AA5-8568-3019551C53D5}"/>
              </a:ext>
            </a:extLst>
          </p:cNvPr>
          <p:cNvSpPr/>
          <p:nvPr/>
        </p:nvSpPr>
        <p:spPr>
          <a:xfrm>
            <a:off x="5184028" y="3797566"/>
            <a:ext cx="487614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>
                <a:solidFill>
                  <a:srgbClr val="0C2B8E"/>
                </a:solidFill>
              </a:rPr>
              <a:t>(</a:t>
            </a:r>
            <a:r>
              <a:rPr lang="et-EE" sz="1600" b="1" dirty="0">
                <a:solidFill>
                  <a:srgbClr val="0C2B8E"/>
                </a:solidFill>
              </a:rPr>
              <a:t>Arvuta natuke enne, kui </a:t>
            </a:r>
            <a:r>
              <a:rPr lang="en-GB" sz="1600" dirty="0">
                <a:solidFill>
                  <a:srgbClr val="0C2B8E"/>
                </a:solidFill>
              </a:rPr>
              <a:t> “</a:t>
            </a:r>
            <a:r>
              <a:rPr lang="et-EE" sz="1600" dirty="0">
                <a:solidFill>
                  <a:srgbClr val="0C2B8E"/>
                </a:solidFill>
              </a:rPr>
              <a:t>proovid õnne</a:t>
            </a:r>
            <a:r>
              <a:rPr lang="en-GB" sz="1600" dirty="0">
                <a:solidFill>
                  <a:srgbClr val="0C2B8E"/>
                </a:solidFill>
              </a:rPr>
              <a:t>”! </a:t>
            </a:r>
            <a:r>
              <a:rPr lang="et-EE" sz="1600" b="1" dirty="0">
                <a:solidFill>
                  <a:srgbClr val="0C2B8E"/>
                </a:solidFill>
              </a:rPr>
              <a:t>Vali </a:t>
            </a:r>
            <a:r>
              <a:rPr lang="et-EE" sz="1600" b="1" dirty="0" err="1">
                <a:solidFill>
                  <a:srgbClr val="0C2B8E"/>
                </a:solidFill>
              </a:rPr>
              <a:t>KLIKiga</a:t>
            </a:r>
            <a:r>
              <a:rPr lang="en-GB" sz="1600" dirty="0">
                <a:solidFill>
                  <a:srgbClr val="0C2B8E"/>
                </a:solidFill>
              </a:rPr>
              <a:t>!)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tângulo: Cantos Arredondados 35">
                <a:extLst>
                  <a:ext uri="{FF2B5EF4-FFF2-40B4-BE49-F238E27FC236}">
                    <a16:creationId xmlns:a16="http://schemas.microsoft.com/office/drawing/2014/main" id="{C7C818C1-8A56-4167-93AD-82A3B0800736}"/>
                  </a:ext>
                </a:extLst>
              </p:cNvPr>
              <p:cNvSpPr/>
              <p:nvPr/>
            </p:nvSpPr>
            <p:spPr>
              <a:xfrm>
                <a:off x="2525620" y="4852483"/>
                <a:ext cx="1372876" cy="780853"/>
              </a:xfrm>
              <a:prstGeom prst="roundRect">
                <a:avLst/>
              </a:prstGeom>
              <a:ln>
                <a:solidFill>
                  <a:srgbClr val="29A6FF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d>
                      <m:dPr>
                        <m:ctrlPr>
                          <a:rPr lang="pt-PT" sz="240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24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e>
                            <m:e>
                              <m: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mr>
                          <m:mr>
                            <m:e>
                              <m: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e>
                            <m:e>
                              <m: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2400" dirty="0">
                    <a:solidFill>
                      <a:srgbClr val="0C2B8E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6" name="Retângulo: Cantos Arredondados 35">
                <a:extLst>
                  <a:ext uri="{FF2B5EF4-FFF2-40B4-BE49-F238E27FC236}">
                    <a16:creationId xmlns:a16="http://schemas.microsoft.com/office/drawing/2014/main" id="{C7C818C1-8A56-4167-93AD-82A3B08007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5620" y="4852483"/>
                <a:ext cx="1372876" cy="780853"/>
              </a:xfrm>
              <a:prstGeom prst="round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solidFill>
                  <a:srgbClr val="29A6FF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tângulo: Cantos Arredondados 36">
                <a:extLst>
                  <a:ext uri="{FF2B5EF4-FFF2-40B4-BE49-F238E27FC236}">
                    <a16:creationId xmlns:a16="http://schemas.microsoft.com/office/drawing/2014/main" id="{5C24B03B-8024-467B-837F-C37E4B7AC98B}"/>
                  </a:ext>
                </a:extLst>
              </p:cNvPr>
              <p:cNvSpPr/>
              <p:nvPr/>
            </p:nvSpPr>
            <p:spPr>
              <a:xfrm>
                <a:off x="2615924" y="3992220"/>
                <a:ext cx="1181724" cy="783477"/>
              </a:xfrm>
              <a:prstGeom prst="roundRect">
                <a:avLst/>
              </a:prstGeom>
              <a:ln>
                <a:solidFill>
                  <a:srgbClr val="29A6FF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d>
                      <m:dPr>
                        <m:ctrlPr>
                          <a:rPr lang="pt-PT" sz="240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24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16</m:t>
                              </m:r>
                            </m:e>
                            <m:e>
                              <m: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2400" dirty="0">
                    <a:solidFill>
                      <a:srgbClr val="0C2B8E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7" name="Retângulo: Cantos Arredondados 36">
                <a:extLst>
                  <a:ext uri="{FF2B5EF4-FFF2-40B4-BE49-F238E27FC236}">
                    <a16:creationId xmlns:a16="http://schemas.microsoft.com/office/drawing/2014/main" id="{5C24B03B-8024-467B-837F-C37E4B7AC9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5924" y="3992220"/>
                <a:ext cx="1181724" cy="783477"/>
              </a:xfrm>
              <a:prstGeom prst="roundRect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solidFill>
                  <a:srgbClr val="29A6FF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tângulo: Cantos Arredondados 37">
                <a:extLst>
                  <a:ext uri="{FF2B5EF4-FFF2-40B4-BE49-F238E27FC236}">
                    <a16:creationId xmlns:a16="http://schemas.microsoft.com/office/drawing/2014/main" id="{A6994901-5CB3-4F6F-B249-A405A329269E}"/>
                  </a:ext>
                </a:extLst>
              </p:cNvPr>
              <p:cNvSpPr/>
              <p:nvPr/>
            </p:nvSpPr>
            <p:spPr>
              <a:xfrm>
                <a:off x="2615924" y="5710122"/>
                <a:ext cx="1269980" cy="791778"/>
              </a:xfrm>
              <a:prstGeom prst="roundRect">
                <a:avLst/>
              </a:prstGeom>
              <a:ln>
                <a:solidFill>
                  <a:srgbClr val="29A6FF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d>
                      <m:dPr>
                        <m:ctrlPr>
                          <a:rPr lang="pt-PT" sz="240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24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</m:mr>
                          <m:mr>
                            <m:e>
                              <m: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  <m:e>
                              <m: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2400" dirty="0">
                    <a:solidFill>
                      <a:srgbClr val="0C2B8E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8" name="Retângulo: Cantos Arredondados 37">
                <a:extLst>
                  <a:ext uri="{FF2B5EF4-FFF2-40B4-BE49-F238E27FC236}">
                    <a16:creationId xmlns:a16="http://schemas.microsoft.com/office/drawing/2014/main" id="{A6994901-5CB3-4F6F-B249-A405A32926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5924" y="5710122"/>
                <a:ext cx="1269980" cy="791778"/>
              </a:xfrm>
              <a:prstGeom prst="roundRect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solidFill>
                  <a:srgbClr val="29A6FF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Freeform 18">
            <a:extLst>
              <a:ext uri="{FF2B5EF4-FFF2-40B4-BE49-F238E27FC236}">
                <a16:creationId xmlns:a16="http://schemas.microsoft.com/office/drawing/2014/main" id="{1C057BD6-D445-47AA-891A-D4416B5CD2A0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934612" y="4148178"/>
            <a:ext cx="511950" cy="513295"/>
          </a:xfrm>
          <a:custGeom>
            <a:avLst/>
            <a:gdLst>
              <a:gd name="T0" fmla="*/ 112 w 168"/>
              <a:gd name="T1" fmla="*/ 84 h 168"/>
              <a:gd name="T2" fmla="*/ 160 w 168"/>
              <a:gd name="T3" fmla="*/ 36 h 168"/>
              <a:gd name="T4" fmla="*/ 160 w 168"/>
              <a:gd name="T5" fmla="*/ 8 h 168"/>
              <a:gd name="T6" fmla="*/ 132 w 168"/>
              <a:gd name="T7" fmla="*/ 8 h 168"/>
              <a:gd name="T8" fmla="*/ 84 w 168"/>
              <a:gd name="T9" fmla="*/ 56 h 168"/>
              <a:gd name="T10" fmla="*/ 36 w 168"/>
              <a:gd name="T11" fmla="*/ 8 h 168"/>
              <a:gd name="T12" fmla="*/ 8 w 168"/>
              <a:gd name="T13" fmla="*/ 8 h 168"/>
              <a:gd name="T14" fmla="*/ 8 w 168"/>
              <a:gd name="T15" fmla="*/ 36 h 168"/>
              <a:gd name="T16" fmla="*/ 56 w 168"/>
              <a:gd name="T17" fmla="*/ 84 h 168"/>
              <a:gd name="T18" fmla="*/ 8 w 168"/>
              <a:gd name="T19" fmla="*/ 132 h 168"/>
              <a:gd name="T20" fmla="*/ 8 w 168"/>
              <a:gd name="T21" fmla="*/ 160 h 168"/>
              <a:gd name="T22" fmla="*/ 36 w 168"/>
              <a:gd name="T23" fmla="*/ 160 h 168"/>
              <a:gd name="T24" fmla="*/ 84 w 168"/>
              <a:gd name="T25" fmla="*/ 112 h 168"/>
              <a:gd name="T26" fmla="*/ 132 w 168"/>
              <a:gd name="T27" fmla="*/ 160 h 168"/>
              <a:gd name="T28" fmla="*/ 160 w 168"/>
              <a:gd name="T29" fmla="*/ 160 h 168"/>
              <a:gd name="T30" fmla="*/ 160 w 168"/>
              <a:gd name="T31" fmla="*/ 132 h 168"/>
              <a:gd name="T32" fmla="*/ 112 w 168"/>
              <a:gd name="T33" fmla="*/ 84 h 168"/>
              <a:gd name="T34" fmla="*/ 151 w 168"/>
              <a:gd name="T35" fmla="*/ 151 h 168"/>
              <a:gd name="T36" fmla="*/ 140 w 168"/>
              <a:gd name="T37" fmla="*/ 151 h 168"/>
              <a:gd name="T38" fmla="*/ 84 w 168"/>
              <a:gd name="T39" fmla="*/ 95 h 168"/>
              <a:gd name="T40" fmla="*/ 28 w 168"/>
              <a:gd name="T41" fmla="*/ 151 h 168"/>
              <a:gd name="T42" fmla="*/ 17 w 168"/>
              <a:gd name="T43" fmla="*/ 151 h 168"/>
              <a:gd name="T44" fmla="*/ 17 w 168"/>
              <a:gd name="T45" fmla="*/ 140 h 168"/>
              <a:gd name="T46" fmla="*/ 73 w 168"/>
              <a:gd name="T47" fmla="*/ 84 h 168"/>
              <a:gd name="T48" fmla="*/ 17 w 168"/>
              <a:gd name="T49" fmla="*/ 28 h 168"/>
              <a:gd name="T50" fmla="*/ 17 w 168"/>
              <a:gd name="T51" fmla="*/ 16 h 168"/>
              <a:gd name="T52" fmla="*/ 28 w 168"/>
              <a:gd name="T53" fmla="*/ 16 h 168"/>
              <a:gd name="T54" fmla="*/ 84 w 168"/>
              <a:gd name="T55" fmla="*/ 73 h 168"/>
              <a:gd name="T56" fmla="*/ 140 w 168"/>
              <a:gd name="T57" fmla="*/ 17 h 168"/>
              <a:gd name="T58" fmla="*/ 151 w 168"/>
              <a:gd name="T59" fmla="*/ 17 h 168"/>
              <a:gd name="T60" fmla="*/ 151 w 168"/>
              <a:gd name="T61" fmla="*/ 28 h 168"/>
              <a:gd name="T62" fmla="*/ 95 w 168"/>
              <a:gd name="T63" fmla="*/ 84 h 168"/>
              <a:gd name="T64" fmla="*/ 151 w 168"/>
              <a:gd name="T65" fmla="*/ 140 h 168"/>
              <a:gd name="T66" fmla="*/ 151 w 168"/>
              <a:gd name="T67" fmla="*/ 151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68" h="168">
                <a:moveTo>
                  <a:pt x="112" y="84"/>
                </a:moveTo>
                <a:cubicBezTo>
                  <a:pt x="160" y="36"/>
                  <a:pt x="160" y="36"/>
                  <a:pt x="160" y="36"/>
                </a:cubicBezTo>
                <a:cubicBezTo>
                  <a:pt x="168" y="29"/>
                  <a:pt x="168" y="16"/>
                  <a:pt x="160" y="8"/>
                </a:cubicBezTo>
                <a:cubicBezTo>
                  <a:pt x="152" y="0"/>
                  <a:pt x="139" y="0"/>
                  <a:pt x="132" y="8"/>
                </a:cubicBezTo>
                <a:cubicBezTo>
                  <a:pt x="84" y="56"/>
                  <a:pt x="84" y="56"/>
                  <a:pt x="84" y="56"/>
                </a:cubicBezTo>
                <a:cubicBezTo>
                  <a:pt x="36" y="8"/>
                  <a:pt x="36" y="8"/>
                  <a:pt x="36" y="8"/>
                </a:cubicBezTo>
                <a:cubicBezTo>
                  <a:pt x="29" y="0"/>
                  <a:pt x="16" y="0"/>
                  <a:pt x="8" y="8"/>
                </a:cubicBezTo>
                <a:cubicBezTo>
                  <a:pt x="0" y="16"/>
                  <a:pt x="0" y="28"/>
                  <a:pt x="8" y="36"/>
                </a:cubicBezTo>
                <a:cubicBezTo>
                  <a:pt x="56" y="84"/>
                  <a:pt x="56" y="84"/>
                  <a:pt x="56" y="84"/>
                </a:cubicBezTo>
                <a:cubicBezTo>
                  <a:pt x="8" y="132"/>
                  <a:pt x="8" y="132"/>
                  <a:pt x="8" y="132"/>
                </a:cubicBezTo>
                <a:cubicBezTo>
                  <a:pt x="0" y="139"/>
                  <a:pt x="0" y="152"/>
                  <a:pt x="8" y="160"/>
                </a:cubicBezTo>
                <a:cubicBezTo>
                  <a:pt x="16" y="168"/>
                  <a:pt x="29" y="168"/>
                  <a:pt x="36" y="160"/>
                </a:cubicBezTo>
                <a:cubicBezTo>
                  <a:pt x="84" y="112"/>
                  <a:pt x="84" y="112"/>
                  <a:pt x="84" y="112"/>
                </a:cubicBezTo>
                <a:cubicBezTo>
                  <a:pt x="132" y="160"/>
                  <a:pt x="132" y="160"/>
                  <a:pt x="132" y="160"/>
                </a:cubicBezTo>
                <a:cubicBezTo>
                  <a:pt x="139" y="168"/>
                  <a:pt x="152" y="168"/>
                  <a:pt x="160" y="160"/>
                </a:cubicBezTo>
                <a:cubicBezTo>
                  <a:pt x="168" y="152"/>
                  <a:pt x="168" y="139"/>
                  <a:pt x="160" y="132"/>
                </a:cubicBezTo>
                <a:lnTo>
                  <a:pt x="112" y="84"/>
                </a:lnTo>
                <a:close/>
                <a:moveTo>
                  <a:pt x="151" y="151"/>
                </a:moveTo>
                <a:cubicBezTo>
                  <a:pt x="148" y="154"/>
                  <a:pt x="143" y="154"/>
                  <a:pt x="140" y="151"/>
                </a:cubicBezTo>
                <a:cubicBezTo>
                  <a:pt x="84" y="95"/>
                  <a:pt x="84" y="95"/>
                  <a:pt x="84" y="95"/>
                </a:cubicBezTo>
                <a:cubicBezTo>
                  <a:pt x="28" y="151"/>
                  <a:pt x="28" y="151"/>
                  <a:pt x="28" y="151"/>
                </a:cubicBezTo>
                <a:cubicBezTo>
                  <a:pt x="25" y="154"/>
                  <a:pt x="20" y="154"/>
                  <a:pt x="17" y="151"/>
                </a:cubicBezTo>
                <a:cubicBezTo>
                  <a:pt x="14" y="148"/>
                  <a:pt x="14" y="143"/>
                  <a:pt x="17" y="140"/>
                </a:cubicBezTo>
                <a:cubicBezTo>
                  <a:pt x="73" y="84"/>
                  <a:pt x="73" y="84"/>
                  <a:pt x="73" y="84"/>
                </a:cubicBezTo>
                <a:cubicBezTo>
                  <a:pt x="17" y="28"/>
                  <a:pt x="17" y="28"/>
                  <a:pt x="17" y="28"/>
                </a:cubicBezTo>
                <a:cubicBezTo>
                  <a:pt x="13" y="25"/>
                  <a:pt x="13" y="20"/>
                  <a:pt x="17" y="16"/>
                </a:cubicBezTo>
                <a:cubicBezTo>
                  <a:pt x="20" y="13"/>
                  <a:pt x="25" y="13"/>
                  <a:pt x="28" y="16"/>
                </a:cubicBezTo>
                <a:cubicBezTo>
                  <a:pt x="84" y="73"/>
                  <a:pt x="84" y="73"/>
                  <a:pt x="84" y="73"/>
                </a:cubicBezTo>
                <a:cubicBezTo>
                  <a:pt x="140" y="17"/>
                  <a:pt x="140" y="17"/>
                  <a:pt x="140" y="17"/>
                </a:cubicBezTo>
                <a:cubicBezTo>
                  <a:pt x="143" y="13"/>
                  <a:pt x="148" y="13"/>
                  <a:pt x="151" y="17"/>
                </a:cubicBezTo>
                <a:cubicBezTo>
                  <a:pt x="155" y="20"/>
                  <a:pt x="155" y="25"/>
                  <a:pt x="151" y="28"/>
                </a:cubicBezTo>
                <a:cubicBezTo>
                  <a:pt x="95" y="84"/>
                  <a:pt x="95" y="84"/>
                  <a:pt x="95" y="84"/>
                </a:cubicBezTo>
                <a:cubicBezTo>
                  <a:pt x="151" y="140"/>
                  <a:pt x="151" y="140"/>
                  <a:pt x="151" y="140"/>
                </a:cubicBezTo>
                <a:cubicBezTo>
                  <a:pt x="155" y="143"/>
                  <a:pt x="155" y="148"/>
                  <a:pt x="151" y="151"/>
                </a:cubicBezTo>
                <a:close/>
              </a:path>
            </a:pathLst>
          </a:custGeom>
          <a:solidFill>
            <a:srgbClr val="C00000"/>
          </a:solidFill>
          <a:ln>
            <a:solidFill>
              <a:srgbClr val="FF8B8B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0" name="Freeform 23">
            <a:extLst>
              <a:ext uri="{FF2B5EF4-FFF2-40B4-BE49-F238E27FC236}">
                <a16:creationId xmlns:a16="http://schemas.microsoft.com/office/drawing/2014/main" id="{0E4A2894-6D6B-410A-807E-91E1D16D1D9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927401" y="5060390"/>
            <a:ext cx="535302" cy="397087"/>
          </a:xfrm>
          <a:custGeom>
            <a:avLst/>
            <a:gdLst>
              <a:gd name="T0" fmla="*/ 177 w 200"/>
              <a:gd name="T1" fmla="*/ 12 h 148"/>
              <a:gd name="T2" fmla="*/ 185 w 200"/>
              <a:gd name="T3" fmla="*/ 15 h 148"/>
              <a:gd name="T4" fmla="*/ 185 w 200"/>
              <a:gd name="T5" fmla="*/ 30 h 148"/>
              <a:gd name="T6" fmla="*/ 80 w 200"/>
              <a:gd name="T7" fmla="*/ 133 h 148"/>
              <a:gd name="T8" fmla="*/ 73 w 200"/>
              <a:gd name="T9" fmla="*/ 136 h 148"/>
              <a:gd name="T10" fmla="*/ 65 w 200"/>
              <a:gd name="T11" fmla="*/ 133 h 148"/>
              <a:gd name="T12" fmla="*/ 15 w 200"/>
              <a:gd name="T13" fmla="*/ 82 h 148"/>
              <a:gd name="T14" fmla="*/ 15 w 200"/>
              <a:gd name="T15" fmla="*/ 67 h 148"/>
              <a:gd name="T16" fmla="*/ 23 w 200"/>
              <a:gd name="T17" fmla="*/ 64 h 148"/>
              <a:gd name="T18" fmla="*/ 31 w 200"/>
              <a:gd name="T19" fmla="*/ 67 h 148"/>
              <a:gd name="T20" fmla="*/ 73 w 200"/>
              <a:gd name="T21" fmla="*/ 110 h 148"/>
              <a:gd name="T22" fmla="*/ 169 w 200"/>
              <a:gd name="T23" fmla="*/ 15 h 148"/>
              <a:gd name="T24" fmla="*/ 177 w 200"/>
              <a:gd name="T25" fmla="*/ 12 h 148"/>
              <a:gd name="T26" fmla="*/ 177 w 200"/>
              <a:gd name="T27" fmla="*/ 0 h 148"/>
              <a:gd name="T28" fmla="*/ 161 w 200"/>
              <a:gd name="T29" fmla="*/ 7 h 148"/>
              <a:gd name="T30" fmla="*/ 73 w 200"/>
              <a:gd name="T31" fmla="*/ 93 h 148"/>
              <a:gd name="T32" fmla="*/ 39 w 200"/>
              <a:gd name="T33" fmla="*/ 59 h 148"/>
              <a:gd name="T34" fmla="*/ 23 w 200"/>
              <a:gd name="T35" fmla="*/ 52 h 148"/>
              <a:gd name="T36" fmla="*/ 7 w 200"/>
              <a:gd name="T37" fmla="*/ 59 h 148"/>
              <a:gd name="T38" fmla="*/ 0 w 200"/>
              <a:gd name="T39" fmla="*/ 75 h 148"/>
              <a:gd name="T40" fmla="*/ 7 w 200"/>
              <a:gd name="T41" fmla="*/ 91 h 148"/>
              <a:gd name="T42" fmla="*/ 56 w 200"/>
              <a:gd name="T43" fmla="*/ 141 h 148"/>
              <a:gd name="T44" fmla="*/ 73 w 200"/>
              <a:gd name="T45" fmla="*/ 148 h 148"/>
              <a:gd name="T46" fmla="*/ 89 w 200"/>
              <a:gd name="T47" fmla="*/ 141 h 148"/>
              <a:gd name="T48" fmla="*/ 193 w 200"/>
              <a:gd name="T49" fmla="*/ 39 h 148"/>
              <a:gd name="T50" fmla="*/ 200 w 200"/>
              <a:gd name="T51" fmla="*/ 23 h 148"/>
              <a:gd name="T52" fmla="*/ 193 w 200"/>
              <a:gd name="T53" fmla="*/ 7 h 148"/>
              <a:gd name="T54" fmla="*/ 177 w 200"/>
              <a:gd name="T55" fmla="*/ 0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00" h="148">
                <a:moveTo>
                  <a:pt x="177" y="12"/>
                </a:moveTo>
                <a:cubicBezTo>
                  <a:pt x="180" y="12"/>
                  <a:pt x="183" y="13"/>
                  <a:pt x="185" y="15"/>
                </a:cubicBezTo>
                <a:cubicBezTo>
                  <a:pt x="189" y="19"/>
                  <a:pt x="189" y="26"/>
                  <a:pt x="185" y="30"/>
                </a:cubicBezTo>
                <a:cubicBezTo>
                  <a:pt x="80" y="133"/>
                  <a:pt x="80" y="133"/>
                  <a:pt x="80" y="133"/>
                </a:cubicBezTo>
                <a:cubicBezTo>
                  <a:pt x="78" y="135"/>
                  <a:pt x="75" y="136"/>
                  <a:pt x="73" y="136"/>
                </a:cubicBezTo>
                <a:cubicBezTo>
                  <a:pt x="70" y="136"/>
                  <a:pt x="67" y="135"/>
                  <a:pt x="65" y="133"/>
                </a:cubicBezTo>
                <a:cubicBezTo>
                  <a:pt x="15" y="82"/>
                  <a:pt x="15" y="82"/>
                  <a:pt x="15" y="82"/>
                </a:cubicBezTo>
                <a:cubicBezTo>
                  <a:pt x="11" y="78"/>
                  <a:pt x="11" y="71"/>
                  <a:pt x="15" y="67"/>
                </a:cubicBezTo>
                <a:cubicBezTo>
                  <a:pt x="17" y="65"/>
                  <a:pt x="20" y="64"/>
                  <a:pt x="23" y="64"/>
                </a:cubicBezTo>
                <a:cubicBezTo>
                  <a:pt x="26" y="64"/>
                  <a:pt x="29" y="65"/>
                  <a:pt x="31" y="67"/>
                </a:cubicBezTo>
                <a:cubicBezTo>
                  <a:pt x="73" y="110"/>
                  <a:pt x="73" y="110"/>
                  <a:pt x="73" y="110"/>
                </a:cubicBezTo>
                <a:cubicBezTo>
                  <a:pt x="169" y="15"/>
                  <a:pt x="169" y="15"/>
                  <a:pt x="169" y="15"/>
                </a:cubicBezTo>
                <a:cubicBezTo>
                  <a:pt x="171" y="13"/>
                  <a:pt x="174" y="12"/>
                  <a:pt x="177" y="12"/>
                </a:cubicBezTo>
                <a:moveTo>
                  <a:pt x="177" y="0"/>
                </a:moveTo>
                <a:cubicBezTo>
                  <a:pt x="171" y="0"/>
                  <a:pt x="165" y="2"/>
                  <a:pt x="161" y="7"/>
                </a:cubicBezTo>
                <a:cubicBezTo>
                  <a:pt x="73" y="93"/>
                  <a:pt x="73" y="93"/>
                  <a:pt x="73" y="93"/>
                </a:cubicBezTo>
                <a:cubicBezTo>
                  <a:pt x="39" y="59"/>
                  <a:pt x="39" y="59"/>
                  <a:pt x="39" y="59"/>
                </a:cubicBezTo>
                <a:cubicBezTo>
                  <a:pt x="35" y="54"/>
                  <a:pt x="29" y="52"/>
                  <a:pt x="23" y="52"/>
                </a:cubicBezTo>
                <a:cubicBezTo>
                  <a:pt x="17" y="52"/>
                  <a:pt x="11" y="54"/>
                  <a:pt x="7" y="59"/>
                </a:cubicBezTo>
                <a:cubicBezTo>
                  <a:pt x="2" y="63"/>
                  <a:pt x="0" y="69"/>
                  <a:pt x="0" y="75"/>
                </a:cubicBezTo>
                <a:cubicBezTo>
                  <a:pt x="0" y="81"/>
                  <a:pt x="2" y="87"/>
                  <a:pt x="7" y="91"/>
                </a:cubicBezTo>
                <a:cubicBezTo>
                  <a:pt x="56" y="141"/>
                  <a:pt x="56" y="141"/>
                  <a:pt x="56" y="141"/>
                </a:cubicBezTo>
                <a:cubicBezTo>
                  <a:pt x="61" y="146"/>
                  <a:pt x="66" y="148"/>
                  <a:pt x="73" y="148"/>
                </a:cubicBezTo>
                <a:cubicBezTo>
                  <a:pt x="79" y="148"/>
                  <a:pt x="84" y="146"/>
                  <a:pt x="89" y="141"/>
                </a:cubicBezTo>
                <a:cubicBezTo>
                  <a:pt x="193" y="39"/>
                  <a:pt x="193" y="39"/>
                  <a:pt x="193" y="39"/>
                </a:cubicBezTo>
                <a:cubicBezTo>
                  <a:pt x="198" y="35"/>
                  <a:pt x="200" y="29"/>
                  <a:pt x="200" y="23"/>
                </a:cubicBezTo>
                <a:cubicBezTo>
                  <a:pt x="200" y="17"/>
                  <a:pt x="198" y="11"/>
                  <a:pt x="193" y="7"/>
                </a:cubicBezTo>
                <a:cubicBezTo>
                  <a:pt x="189" y="2"/>
                  <a:pt x="183" y="0"/>
                  <a:pt x="177" y="0"/>
                </a:cubicBezTo>
                <a:close/>
              </a:path>
            </a:pathLst>
          </a:custGeom>
          <a:solidFill>
            <a:srgbClr val="70AD4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9" name="Freeform 18">
            <a:extLst>
              <a:ext uri="{FF2B5EF4-FFF2-40B4-BE49-F238E27FC236}">
                <a16:creationId xmlns:a16="http://schemas.microsoft.com/office/drawing/2014/main" id="{065AAF92-D166-4982-A742-8CD477771AD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943734" y="5848436"/>
            <a:ext cx="511950" cy="513295"/>
          </a:xfrm>
          <a:custGeom>
            <a:avLst/>
            <a:gdLst>
              <a:gd name="T0" fmla="*/ 112 w 168"/>
              <a:gd name="T1" fmla="*/ 84 h 168"/>
              <a:gd name="T2" fmla="*/ 160 w 168"/>
              <a:gd name="T3" fmla="*/ 36 h 168"/>
              <a:gd name="T4" fmla="*/ 160 w 168"/>
              <a:gd name="T5" fmla="*/ 8 h 168"/>
              <a:gd name="T6" fmla="*/ 132 w 168"/>
              <a:gd name="T7" fmla="*/ 8 h 168"/>
              <a:gd name="T8" fmla="*/ 84 w 168"/>
              <a:gd name="T9" fmla="*/ 56 h 168"/>
              <a:gd name="T10" fmla="*/ 36 w 168"/>
              <a:gd name="T11" fmla="*/ 8 h 168"/>
              <a:gd name="T12" fmla="*/ 8 w 168"/>
              <a:gd name="T13" fmla="*/ 8 h 168"/>
              <a:gd name="T14" fmla="*/ 8 w 168"/>
              <a:gd name="T15" fmla="*/ 36 h 168"/>
              <a:gd name="T16" fmla="*/ 56 w 168"/>
              <a:gd name="T17" fmla="*/ 84 h 168"/>
              <a:gd name="T18" fmla="*/ 8 w 168"/>
              <a:gd name="T19" fmla="*/ 132 h 168"/>
              <a:gd name="T20" fmla="*/ 8 w 168"/>
              <a:gd name="T21" fmla="*/ 160 h 168"/>
              <a:gd name="T22" fmla="*/ 36 w 168"/>
              <a:gd name="T23" fmla="*/ 160 h 168"/>
              <a:gd name="T24" fmla="*/ 84 w 168"/>
              <a:gd name="T25" fmla="*/ 112 h 168"/>
              <a:gd name="T26" fmla="*/ 132 w 168"/>
              <a:gd name="T27" fmla="*/ 160 h 168"/>
              <a:gd name="T28" fmla="*/ 160 w 168"/>
              <a:gd name="T29" fmla="*/ 160 h 168"/>
              <a:gd name="T30" fmla="*/ 160 w 168"/>
              <a:gd name="T31" fmla="*/ 132 h 168"/>
              <a:gd name="T32" fmla="*/ 112 w 168"/>
              <a:gd name="T33" fmla="*/ 84 h 168"/>
              <a:gd name="T34" fmla="*/ 151 w 168"/>
              <a:gd name="T35" fmla="*/ 151 h 168"/>
              <a:gd name="T36" fmla="*/ 140 w 168"/>
              <a:gd name="T37" fmla="*/ 151 h 168"/>
              <a:gd name="T38" fmla="*/ 84 w 168"/>
              <a:gd name="T39" fmla="*/ 95 h 168"/>
              <a:gd name="T40" fmla="*/ 28 w 168"/>
              <a:gd name="T41" fmla="*/ 151 h 168"/>
              <a:gd name="T42" fmla="*/ 17 w 168"/>
              <a:gd name="T43" fmla="*/ 151 h 168"/>
              <a:gd name="T44" fmla="*/ 17 w 168"/>
              <a:gd name="T45" fmla="*/ 140 h 168"/>
              <a:gd name="T46" fmla="*/ 73 w 168"/>
              <a:gd name="T47" fmla="*/ 84 h 168"/>
              <a:gd name="T48" fmla="*/ 17 w 168"/>
              <a:gd name="T49" fmla="*/ 28 h 168"/>
              <a:gd name="T50" fmla="*/ 17 w 168"/>
              <a:gd name="T51" fmla="*/ 16 h 168"/>
              <a:gd name="T52" fmla="*/ 28 w 168"/>
              <a:gd name="T53" fmla="*/ 16 h 168"/>
              <a:gd name="T54" fmla="*/ 84 w 168"/>
              <a:gd name="T55" fmla="*/ 73 h 168"/>
              <a:gd name="T56" fmla="*/ 140 w 168"/>
              <a:gd name="T57" fmla="*/ 17 h 168"/>
              <a:gd name="T58" fmla="*/ 151 w 168"/>
              <a:gd name="T59" fmla="*/ 17 h 168"/>
              <a:gd name="T60" fmla="*/ 151 w 168"/>
              <a:gd name="T61" fmla="*/ 28 h 168"/>
              <a:gd name="T62" fmla="*/ 95 w 168"/>
              <a:gd name="T63" fmla="*/ 84 h 168"/>
              <a:gd name="T64" fmla="*/ 151 w 168"/>
              <a:gd name="T65" fmla="*/ 140 h 168"/>
              <a:gd name="T66" fmla="*/ 151 w 168"/>
              <a:gd name="T67" fmla="*/ 151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68" h="168">
                <a:moveTo>
                  <a:pt x="112" y="84"/>
                </a:moveTo>
                <a:cubicBezTo>
                  <a:pt x="160" y="36"/>
                  <a:pt x="160" y="36"/>
                  <a:pt x="160" y="36"/>
                </a:cubicBezTo>
                <a:cubicBezTo>
                  <a:pt x="168" y="29"/>
                  <a:pt x="168" y="16"/>
                  <a:pt x="160" y="8"/>
                </a:cubicBezTo>
                <a:cubicBezTo>
                  <a:pt x="152" y="0"/>
                  <a:pt x="139" y="0"/>
                  <a:pt x="132" y="8"/>
                </a:cubicBezTo>
                <a:cubicBezTo>
                  <a:pt x="84" y="56"/>
                  <a:pt x="84" y="56"/>
                  <a:pt x="84" y="56"/>
                </a:cubicBezTo>
                <a:cubicBezTo>
                  <a:pt x="36" y="8"/>
                  <a:pt x="36" y="8"/>
                  <a:pt x="36" y="8"/>
                </a:cubicBezTo>
                <a:cubicBezTo>
                  <a:pt x="29" y="0"/>
                  <a:pt x="16" y="0"/>
                  <a:pt x="8" y="8"/>
                </a:cubicBezTo>
                <a:cubicBezTo>
                  <a:pt x="0" y="16"/>
                  <a:pt x="0" y="28"/>
                  <a:pt x="8" y="36"/>
                </a:cubicBezTo>
                <a:cubicBezTo>
                  <a:pt x="56" y="84"/>
                  <a:pt x="56" y="84"/>
                  <a:pt x="56" y="84"/>
                </a:cubicBezTo>
                <a:cubicBezTo>
                  <a:pt x="8" y="132"/>
                  <a:pt x="8" y="132"/>
                  <a:pt x="8" y="132"/>
                </a:cubicBezTo>
                <a:cubicBezTo>
                  <a:pt x="0" y="139"/>
                  <a:pt x="0" y="152"/>
                  <a:pt x="8" y="160"/>
                </a:cubicBezTo>
                <a:cubicBezTo>
                  <a:pt x="16" y="168"/>
                  <a:pt x="29" y="168"/>
                  <a:pt x="36" y="160"/>
                </a:cubicBezTo>
                <a:cubicBezTo>
                  <a:pt x="84" y="112"/>
                  <a:pt x="84" y="112"/>
                  <a:pt x="84" y="112"/>
                </a:cubicBezTo>
                <a:cubicBezTo>
                  <a:pt x="132" y="160"/>
                  <a:pt x="132" y="160"/>
                  <a:pt x="132" y="160"/>
                </a:cubicBezTo>
                <a:cubicBezTo>
                  <a:pt x="139" y="168"/>
                  <a:pt x="152" y="168"/>
                  <a:pt x="160" y="160"/>
                </a:cubicBezTo>
                <a:cubicBezTo>
                  <a:pt x="168" y="152"/>
                  <a:pt x="168" y="139"/>
                  <a:pt x="160" y="132"/>
                </a:cubicBezTo>
                <a:lnTo>
                  <a:pt x="112" y="84"/>
                </a:lnTo>
                <a:close/>
                <a:moveTo>
                  <a:pt x="151" y="151"/>
                </a:moveTo>
                <a:cubicBezTo>
                  <a:pt x="148" y="154"/>
                  <a:pt x="143" y="154"/>
                  <a:pt x="140" y="151"/>
                </a:cubicBezTo>
                <a:cubicBezTo>
                  <a:pt x="84" y="95"/>
                  <a:pt x="84" y="95"/>
                  <a:pt x="84" y="95"/>
                </a:cubicBezTo>
                <a:cubicBezTo>
                  <a:pt x="28" y="151"/>
                  <a:pt x="28" y="151"/>
                  <a:pt x="28" y="151"/>
                </a:cubicBezTo>
                <a:cubicBezTo>
                  <a:pt x="25" y="154"/>
                  <a:pt x="20" y="154"/>
                  <a:pt x="17" y="151"/>
                </a:cubicBezTo>
                <a:cubicBezTo>
                  <a:pt x="14" y="148"/>
                  <a:pt x="14" y="143"/>
                  <a:pt x="17" y="140"/>
                </a:cubicBezTo>
                <a:cubicBezTo>
                  <a:pt x="73" y="84"/>
                  <a:pt x="73" y="84"/>
                  <a:pt x="73" y="84"/>
                </a:cubicBezTo>
                <a:cubicBezTo>
                  <a:pt x="17" y="28"/>
                  <a:pt x="17" y="28"/>
                  <a:pt x="17" y="28"/>
                </a:cubicBezTo>
                <a:cubicBezTo>
                  <a:pt x="13" y="25"/>
                  <a:pt x="13" y="20"/>
                  <a:pt x="17" y="16"/>
                </a:cubicBezTo>
                <a:cubicBezTo>
                  <a:pt x="20" y="13"/>
                  <a:pt x="25" y="13"/>
                  <a:pt x="28" y="16"/>
                </a:cubicBezTo>
                <a:cubicBezTo>
                  <a:pt x="84" y="73"/>
                  <a:pt x="84" y="73"/>
                  <a:pt x="84" y="73"/>
                </a:cubicBezTo>
                <a:cubicBezTo>
                  <a:pt x="140" y="17"/>
                  <a:pt x="140" y="17"/>
                  <a:pt x="140" y="17"/>
                </a:cubicBezTo>
                <a:cubicBezTo>
                  <a:pt x="143" y="13"/>
                  <a:pt x="148" y="13"/>
                  <a:pt x="151" y="17"/>
                </a:cubicBezTo>
                <a:cubicBezTo>
                  <a:pt x="155" y="20"/>
                  <a:pt x="155" y="25"/>
                  <a:pt x="151" y="28"/>
                </a:cubicBezTo>
                <a:cubicBezTo>
                  <a:pt x="95" y="84"/>
                  <a:pt x="95" y="84"/>
                  <a:pt x="95" y="84"/>
                </a:cubicBezTo>
                <a:cubicBezTo>
                  <a:pt x="151" y="140"/>
                  <a:pt x="151" y="140"/>
                  <a:pt x="151" y="140"/>
                </a:cubicBezTo>
                <a:cubicBezTo>
                  <a:pt x="155" y="143"/>
                  <a:pt x="155" y="148"/>
                  <a:pt x="151" y="151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FF8B8B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4" name="Imagem 53">
            <a:extLst>
              <a:ext uri="{FF2B5EF4-FFF2-40B4-BE49-F238E27FC236}">
                <a16:creationId xmlns:a16="http://schemas.microsoft.com/office/drawing/2014/main" id="{8F141D13-03C9-4285-9BE4-AE5B343EC0E2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grpSp>
        <p:nvGrpSpPr>
          <p:cNvPr id="45" name="Agrupar 44">
            <a:extLst>
              <a:ext uri="{FF2B5EF4-FFF2-40B4-BE49-F238E27FC236}">
                <a16:creationId xmlns:a16="http://schemas.microsoft.com/office/drawing/2014/main" id="{E5A17ED1-319C-42B4-9105-90A163C4D0C7}"/>
              </a:ext>
            </a:extLst>
          </p:cNvPr>
          <p:cNvGrpSpPr/>
          <p:nvPr/>
        </p:nvGrpSpPr>
        <p:grpSpPr>
          <a:xfrm>
            <a:off x="4605871" y="4285395"/>
            <a:ext cx="6296591" cy="2046776"/>
            <a:chOff x="4837141" y="4282234"/>
            <a:chExt cx="6296591" cy="2046776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46" name="Retângulo 45">
              <a:extLst>
                <a:ext uri="{FF2B5EF4-FFF2-40B4-BE49-F238E27FC236}">
                  <a16:creationId xmlns:a16="http://schemas.microsoft.com/office/drawing/2014/main" id="{54E5406D-ECB2-4FD4-8AC0-8C6308141500}"/>
                </a:ext>
              </a:extLst>
            </p:cNvPr>
            <p:cNvSpPr/>
            <p:nvPr/>
          </p:nvSpPr>
          <p:spPr>
            <a:xfrm>
              <a:off x="4837141" y="4282234"/>
              <a:ext cx="6296591" cy="2046776"/>
            </a:xfrm>
            <a:prstGeom prst="rect">
              <a:avLst/>
            </a:prstGeom>
            <a:grp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Retângulo 46">
              <a:extLst>
                <a:ext uri="{FF2B5EF4-FFF2-40B4-BE49-F238E27FC236}">
                  <a16:creationId xmlns:a16="http://schemas.microsoft.com/office/drawing/2014/main" id="{E37A96AA-B721-4963-9B4F-D2073FE2A24F}"/>
                </a:ext>
              </a:extLst>
            </p:cNvPr>
            <p:cNvSpPr/>
            <p:nvPr/>
          </p:nvSpPr>
          <p:spPr>
            <a:xfrm>
              <a:off x="4981173" y="4383958"/>
              <a:ext cx="6081931" cy="1200329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fi-FI" sz="2400" b="1" dirty="0">
                  <a:solidFill>
                    <a:sysClr val="windowText" lastClr="000000"/>
                  </a:solidFill>
                </a:rPr>
                <a:t>UPS! ... </a:t>
              </a:r>
              <a:r>
                <a:rPr lang="fi-FI" sz="2400" b="1" dirty="0" err="1">
                  <a:solidFill>
                    <a:sysClr val="windowText" lastClr="000000"/>
                  </a:solidFill>
                </a:rPr>
                <a:t>Maatriksi</a:t>
              </a:r>
              <a:r>
                <a:rPr lang="fi-FI" sz="2400" b="1" dirty="0">
                  <a:solidFill>
                    <a:sysClr val="windowText" lastClr="000000"/>
                  </a:solidFill>
                </a:rPr>
                <a:t> </a:t>
              </a:r>
              <a:r>
                <a:rPr lang="fi-FI" sz="2400" b="1" dirty="0" err="1">
                  <a:solidFill>
                    <a:sysClr val="windowText" lastClr="000000"/>
                  </a:solidFill>
                </a:rPr>
                <a:t>korrutamine</a:t>
              </a:r>
              <a:r>
                <a:rPr lang="fi-FI" sz="2400" b="1" dirty="0">
                  <a:solidFill>
                    <a:sysClr val="windowText" lastClr="000000"/>
                  </a:solidFill>
                </a:rPr>
                <a:t> </a:t>
              </a:r>
              <a:r>
                <a:rPr lang="fi-FI" sz="2400" b="1" dirty="0" err="1">
                  <a:solidFill>
                    <a:sysClr val="windowText" lastClr="000000"/>
                  </a:solidFill>
                </a:rPr>
                <a:t>pole</a:t>
              </a:r>
              <a:r>
                <a:rPr lang="fi-FI" sz="2400" b="1" dirty="0">
                  <a:solidFill>
                    <a:sysClr val="windowText" lastClr="000000"/>
                  </a:solidFill>
                </a:rPr>
                <a:t> </a:t>
              </a:r>
              <a:r>
                <a:rPr lang="fi-FI" sz="2400" b="1" dirty="0" err="1">
                  <a:solidFill>
                    <a:sysClr val="windowText" lastClr="000000"/>
                  </a:solidFill>
                </a:rPr>
                <a:t>õige</a:t>
              </a:r>
              <a:r>
                <a:rPr lang="fi-FI" sz="2400" b="1" dirty="0">
                  <a:solidFill>
                    <a:sysClr val="windowText" lastClr="000000"/>
                  </a:solidFill>
                </a:rPr>
                <a:t>!…</a:t>
              </a:r>
              <a:endParaRPr lang="et-EE" sz="2400" b="1" dirty="0">
                <a:solidFill>
                  <a:sysClr val="windowText" lastClr="000000"/>
                </a:solidFill>
              </a:endParaRPr>
            </a:p>
            <a:p>
              <a:r>
                <a:rPr lang="fi-FI" sz="2400" b="1" dirty="0" err="1">
                  <a:solidFill>
                    <a:sysClr val="windowText" lastClr="000000"/>
                  </a:solidFill>
                </a:rPr>
                <a:t>Võib</a:t>
              </a:r>
              <a:r>
                <a:rPr lang="fi-FI" sz="2400" b="1" dirty="0">
                  <a:solidFill>
                    <a:sysClr val="windowText" lastClr="000000"/>
                  </a:solidFill>
                </a:rPr>
                <a:t>-olla </a:t>
              </a:r>
              <a:r>
                <a:rPr lang="fi-FI" sz="2400" b="1" dirty="0" err="1">
                  <a:solidFill>
                    <a:sysClr val="windowText" lastClr="000000"/>
                  </a:solidFill>
                </a:rPr>
                <a:t>said</a:t>
              </a:r>
              <a:r>
                <a:rPr lang="fi-FI" sz="2400" b="1" dirty="0">
                  <a:solidFill>
                    <a:sysClr val="windowText" lastClr="000000"/>
                  </a:solidFill>
                </a:rPr>
                <a:t> </a:t>
              </a:r>
              <a:r>
                <a:rPr lang="fi-FI" sz="2400" b="1" dirty="0" err="1">
                  <a:solidFill>
                    <a:sysClr val="windowText" lastClr="000000"/>
                  </a:solidFill>
                </a:rPr>
                <a:t>valesti</a:t>
              </a:r>
              <a:r>
                <a:rPr lang="fi-FI" sz="2400" b="1" dirty="0">
                  <a:solidFill>
                    <a:sysClr val="windowText" lastClr="000000"/>
                  </a:solidFill>
                </a:rPr>
                <a:t> </a:t>
              </a:r>
              <a:r>
                <a:rPr lang="fi-FI" sz="2400" b="1" dirty="0" err="1">
                  <a:solidFill>
                    <a:sysClr val="windowText" lastClr="000000"/>
                  </a:solidFill>
                </a:rPr>
                <a:t>aru</a:t>
              </a:r>
              <a:r>
                <a:rPr lang="fi-FI" sz="2400" b="1" dirty="0">
                  <a:solidFill>
                    <a:sysClr val="windowText" lastClr="000000"/>
                  </a:solidFill>
                </a:rPr>
                <a:t>…. ja </a:t>
              </a:r>
              <a:r>
                <a:rPr lang="fi-FI" sz="2400" b="1" dirty="0" err="1">
                  <a:solidFill>
                    <a:sysClr val="windowText" lastClr="000000"/>
                  </a:solidFill>
                </a:rPr>
                <a:t>korrutasid</a:t>
              </a:r>
              <a:r>
                <a:rPr lang="fi-FI" sz="2400" b="1" dirty="0">
                  <a:solidFill>
                    <a:sysClr val="windowText" lastClr="000000"/>
                  </a:solidFill>
                </a:rPr>
                <a:t> </a:t>
              </a:r>
              <a:r>
                <a:rPr lang="fi-FI" sz="2400" b="1" dirty="0" err="1">
                  <a:solidFill>
                    <a:sysClr val="windowText" lastClr="000000"/>
                  </a:solidFill>
                </a:rPr>
                <a:t>ridu</a:t>
              </a:r>
              <a:r>
                <a:rPr lang="fi-FI" sz="2400" b="1" dirty="0">
                  <a:solidFill>
                    <a:sysClr val="windowText" lastClr="000000"/>
                  </a:solidFill>
                </a:rPr>
                <a:t> </a:t>
              </a:r>
              <a:r>
                <a:rPr lang="fi-FI" sz="2400" b="1" dirty="0" err="1">
                  <a:solidFill>
                    <a:sysClr val="windowText" lastClr="000000"/>
                  </a:solidFill>
                </a:rPr>
                <a:t>ridadega</a:t>
              </a:r>
              <a:r>
                <a:rPr lang="fi-FI" sz="2400" b="1" dirty="0">
                  <a:solidFill>
                    <a:sysClr val="windowText" lastClr="000000"/>
                  </a:solidFill>
                </a:rPr>
                <a:t>… vaata oma </a:t>
              </a:r>
              <a:r>
                <a:rPr lang="fi-FI" sz="2400" b="1" dirty="0" err="1">
                  <a:solidFill>
                    <a:sysClr val="windowText" lastClr="000000"/>
                  </a:solidFill>
                </a:rPr>
                <a:t>töö</a:t>
              </a:r>
              <a:r>
                <a:rPr lang="fi-FI" sz="2400" b="1" dirty="0">
                  <a:solidFill>
                    <a:sysClr val="windowText" lastClr="000000"/>
                  </a:solidFill>
                </a:rPr>
                <a:t> </a:t>
              </a:r>
              <a:r>
                <a:rPr lang="fi-FI" sz="2400" b="1" dirty="0" err="1">
                  <a:solidFill>
                    <a:sysClr val="windowText" lastClr="000000"/>
                  </a:solidFill>
                </a:rPr>
                <a:t>üle</a:t>
              </a:r>
              <a:r>
                <a:rPr lang="fi-FI" sz="2400" b="1" dirty="0">
                  <a:solidFill>
                    <a:sysClr val="windowText" lastClr="000000"/>
                  </a:solidFill>
                </a:rPr>
                <a:t>!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Retângulo 47">
                  <a:extLst>
                    <a:ext uri="{FF2B5EF4-FFF2-40B4-BE49-F238E27FC236}">
                      <a16:creationId xmlns:a16="http://schemas.microsoft.com/office/drawing/2014/main" id="{3F362FDA-EEF0-473E-BE1C-F5CBDBC9412F}"/>
                    </a:ext>
                  </a:extLst>
                </p:cNvPr>
                <p:cNvSpPr/>
                <p:nvPr/>
              </p:nvSpPr>
              <p:spPr>
                <a:xfrm>
                  <a:off x="5191643" y="5471173"/>
                  <a:ext cx="5514074" cy="714363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pt-PT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sz="2400" b="1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  <m:sup>
                            <m:r>
                              <a:rPr lang="pt-PT" sz="2400" b="1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pt-PT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PT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pt-PT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. </m:t>
                        </m:r>
                        <m:r>
                          <a:rPr lang="pt-PT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𝑨</m:t>
                        </m:r>
                        <m:r>
                          <a:rPr lang="pt-PT" sz="24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≠</m:t>
                        </m:r>
                        <m:d>
                          <m:dPr>
                            <m:ctrlPr>
                              <a:rPr lang="pt-PT" sz="24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pt-PT" sz="2400" i="1" spc="-30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pt-PT" sz="2400" b="0" i="1" spc="-30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pt-PT" sz="2400" b="0" i="1" spc="-30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×1+2</m:t>
                                  </m:r>
                                  <m:r>
                                    <a:rPr lang="pt-PT" sz="2400" i="1" spc="-30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×</m:t>
                                  </m:r>
                                  <m:r>
                                    <a:rPr lang="pt-PT" sz="2400" b="0" i="1" spc="-30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e>
                                  <m:r>
                                    <a:rPr lang="pt-PT" sz="2400" i="1" spc="-30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pt-PT" sz="2400" i="1" spc="-30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×</m:t>
                                  </m:r>
                                  <m:r>
                                    <a:rPr lang="pt-PT" sz="2400" b="0" i="1" spc="-30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a:rPr lang="pt-PT" sz="2400" i="1" spc="-30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+2×2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pt-PT" sz="2400" b="0" i="1" spc="-30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a:rPr lang="pt-PT" sz="2400" i="1" spc="-30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×1+2×2</m:t>
                                  </m:r>
                                </m:e>
                                <m:e>
                                  <m:r>
                                    <a:rPr lang="pt-PT" sz="2400" b="0" i="1" spc="-30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a:rPr lang="pt-PT" sz="2400" i="1" spc="-30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×</m:t>
                                  </m:r>
                                  <m:r>
                                    <a:rPr lang="pt-PT" sz="2400" b="0" i="1" spc="-30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a:rPr lang="pt-PT" sz="2400" i="1" spc="-30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+2×2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48" name="Retângulo 47">
                  <a:extLst>
                    <a:ext uri="{FF2B5EF4-FFF2-40B4-BE49-F238E27FC236}">
                      <a16:creationId xmlns:a16="http://schemas.microsoft.com/office/drawing/2014/main" id="{3F362FDA-EEF0-473E-BE1C-F5CBDBC9412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91643" y="5471173"/>
                  <a:ext cx="5514074" cy="714363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1" name="Agrupar 40">
            <a:extLst>
              <a:ext uri="{FF2B5EF4-FFF2-40B4-BE49-F238E27FC236}">
                <a16:creationId xmlns:a16="http://schemas.microsoft.com/office/drawing/2014/main" id="{3A22DB50-D0D2-46D5-9B29-4CFCCABF65D2}"/>
              </a:ext>
            </a:extLst>
          </p:cNvPr>
          <p:cNvGrpSpPr/>
          <p:nvPr/>
        </p:nvGrpSpPr>
        <p:grpSpPr>
          <a:xfrm>
            <a:off x="4649704" y="4451410"/>
            <a:ext cx="6547612" cy="2259867"/>
            <a:chOff x="4868924" y="4051858"/>
            <a:chExt cx="6331602" cy="2103567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42" name="Retângulo 41">
              <a:extLst>
                <a:ext uri="{FF2B5EF4-FFF2-40B4-BE49-F238E27FC236}">
                  <a16:creationId xmlns:a16="http://schemas.microsoft.com/office/drawing/2014/main" id="{EB4EC04E-6892-4EE5-96CC-0FEF29840A16}"/>
                </a:ext>
              </a:extLst>
            </p:cNvPr>
            <p:cNvSpPr/>
            <p:nvPr/>
          </p:nvSpPr>
          <p:spPr>
            <a:xfrm>
              <a:off x="4868924" y="4051858"/>
              <a:ext cx="6331602" cy="2103567"/>
            </a:xfrm>
            <a:prstGeom prst="rect">
              <a:avLst/>
            </a:prstGeom>
            <a:grpFill/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Retângulo 42">
              <a:extLst>
                <a:ext uri="{FF2B5EF4-FFF2-40B4-BE49-F238E27FC236}">
                  <a16:creationId xmlns:a16="http://schemas.microsoft.com/office/drawing/2014/main" id="{04D02545-9F31-4A85-895E-8A0C6BB56EF6}"/>
                </a:ext>
              </a:extLst>
            </p:cNvPr>
            <p:cNvSpPr/>
            <p:nvPr/>
          </p:nvSpPr>
          <p:spPr>
            <a:xfrm>
              <a:off x="4985806" y="4064365"/>
              <a:ext cx="6081931" cy="830820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pt-PT" sz="2800" b="1" dirty="0">
                  <a:ln>
                    <a:solidFill>
                      <a:schemeClr val="accent6">
                        <a:lumMod val="75000"/>
                      </a:schemeClr>
                    </a:solidFill>
                  </a:ln>
                  <a:solidFill>
                    <a:schemeClr val="accent6">
                      <a:lumMod val="75000"/>
                    </a:schemeClr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a:rPr>
                <a:t>TUBLI TÖÖ! </a:t>
              </a:r>
              <a:r>
                <a:rPr lang="et-EE" sz="2400" dirty="0"/>
                <a:t>Maatriksite korrutamise abil</a:t>
              </a:r>
              <a:r>
                <a:rPr lang="en-GB" sz="2400" dirty="0"/>
                <a:t>!...</a:t>
              </a:r>
            </a:p>
            <a:p>
              <a:r>
                <a:rPr lang="en-GB" sz="2400" dirty="0"/>
                <a:t>                                          </a:t>
              </a:r>
              <a:r>
                <a:rPr lang="en-GB" sz="2000" dirty="0"/>
                <a:t>(</a:t>
              </a:r>
              <a:r>
                <a:rPr lang="et-EE" sz="2000" dirty="0"/>
                <a:t>read</a:t>
              </a:r>
              <a:r>
                <a:rPr lang="en-GB" sz="2000" dirty="0"/>
                <a:t> x </a:t>
              </a:r>
              <a:r>
                <a:rPr lang="et-EE" sz="2000" dirty="0"/>
                <a:t>veerud</a:t>
              </a:r>
              <a:r>
                <a:rPr lang="en-GB" sz="2000" dirty="0"/>
                <a:t>)</a:t>
              </a:r>
              <a:endParaRPr lang="en-GB" sz="2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etângulo 43">
                  <a:extLst>
                    <a:ext uri="{FF2B5EF4-FFF2-40B4-BE49-F238E27FC236}">
                      <a16:creationId xmlns:a16="http://schemas.microsoft.com/office/drawing/2014/main" id="{A500B033-038B-422F-8A00-1D46D3372FAF}"/>
                    </a:ext>
                  </a:extLst>
                </p:cNvPr>
                <p:cNvSpPr/>
                <p:nvPr/>
              </p:nvSpPr>
              <p:spPr>
                <a:xfrm>
                  <a:off x="4955789" y="4751729"/>
                  <a:ext cx="6071342" cy="13277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pt-PT" sz="2400" b="1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sz="2400" b="1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  <m:sup>
                            <m:r>
                              <a:rPr lang="pt-PT" sz="2400" b="1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pt-PT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pt-PT" sz="2400" b="1" i="1" spc="-30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pt-PT" sz="2400" i="1" spc="-30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pt-PT" sz="2400" i="1" spc="-30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pt-PT" sz="2400" i="1" spc="-30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pt-PT" sz="2400" i="1" spc="-30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  <m:e>
                                  <m:r>
                                    <a:rPr lang="pt-PT" sz="2400" i="1" spc="-30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mr>
                            </m:m>
                          </m:e>
                        </m:d>
                        <m:d>
                          <m:dPr>
                            <m:ctrlPr>
                              <a:rPr lang="pt-PT" sz="2400" b="1" i="1" spc="-300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pt-PT" sz="2400" i="1" spc="-30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pt-PT" sz="2400" i="1" spc="-30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pt-PT" sz="2400" i="1" spc="-30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pt-PT" sz="2400" i="1" spc="-30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  <m:e>
                                  <m:r>
                                    <a:rPr lang="pt-PT" sz="2400" i="1" spc="-30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pt-PT" sz="2400" b="1" i="1" spc="-300" dirty="0">
                    <a:solidFill>
                      <a:sysClr val="windowText" lastClr="000000"/>
                    </a:solidFill>
                    <a:latin typeface="Cambria Math" panose="02040503050406030204" pitchFamily="18" charset="0"/>
                  </a:endParaRPr>
                </a:p>
                <a:p>
                  <a:r>
                    <a:rPr lang="pt-PT" sz="2400" b="1" spc="-300" dirty="0">
                      <a:solidFill>
                        <a:sysClr val="windowText" lastClr="000000"/>
                      </a:solidFill>
                    </a:rPr>
                    <a:t>              </a:t>
                  </a:r>
                  <a14:m>
                    <m:oMath xmlns:m="http://schemas.openxmlformats.org/officeDocument/2006/math">
                      <m:r>
                        <a:rPr lang="pt-PT" sz="2400" b="1" i="1" spc="-30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pt-PT" sz="2400" b="1" spc="-300" dirty="0">
                      <a:solidFill>
                        <a:sysClr val="windowText" lastClr="000000"/>
                      </a:solidFill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pt-PT" sz="2400" b="1" i="1" spc="-30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400" i="1" spc="-30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400" i="1" spc="-30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pt-PT" sz="2400" i="1" spc="-30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pt-PT" sz="2400" b="0" i="1" spc="-30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1+2</m:t>
                                </m:r>
                                <m:r>
                                  <a:rPr lang="pt-PT" sz="2400" i="1" spc="-30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×4</m:t>
                                </m:r>
                              </m:e>
                              <m:e>
                                <m:r>
                                  <m:rPr>
                                    <m:brk m:alnAt="7"/>
                                  </m:rPr>
                                  <a:rPr lang="pt-PT" sz="2400" i="1" spc="-30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pt-PT" sz="2400" i="1" spc="-30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pt-PT" sz="2400" b="0" i="1" spc="-30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pt-PT" sz="2400" i="1" spc="-30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+2×</m:t>
                                </m:r>
                                <m:r>
                                  <a:rPr lang="pt-PT" sz="2400" b="0" i="1" spc="-30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400" b="0" i="1" spc="-30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pt-PT" sz="2400" i="1" spc="-30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×1+2×4</m:t>
                                </m:r>
                              </m:e>
                              <m:e>
                                <m:r>
                                  <a:rPr lang="pt-PT" sz="2400" b="0" i="1" spc="-30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pt-PT" sz="2400" i="1" spc="-30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pt-PT" sz="2400" b="0" i="1" spc="-30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pt-PT" sz="2400" i="1" spc="-30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+2×</m:t>
                                </m:r>
                                <m:r>
                                  <a:rPr lang="pt-PT" sz="2400" b="0" i="1" spc="-30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sz="2400" b="1" i="1" spc="-3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sz="2400" b="1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400" b="1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sz="2400" b="1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𝟗</m:t>
                                </m:r>
                              </m:e>
                              <m:e>
                                <m:r>
                                  <a:rPr lang="pt-PT" sz="2400" b="1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𝟔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400" b="1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𝟏𝟐</m:t>
                                </m:r>
                              </m:e>
                              <m:e>
                                <m:r>
                                  <a:rPr lang="pt-PT" sz="2400" b="1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𝟏𝟐</m:t>
                                </m:r>
                              </m:e>
                            </m:mr>
                          </m:m>
                        </m:e>
                      </m:d>
                    </m:oMath>
                  </a14:m>
                  <a:endParaRPr lang="en-GB" sz="2400" b="1" spc="-300" dirty="0"/>
                </a:p>
              </p:txBody>
            </p:sp>
          </mc:Choice>
          <mc:Fallback xmlns="">
            <p:sp>
              <p:nvSpPr>
                <p:cNvPr id="44" name="Retângulo 43">
                  <a:extLst>
                    <a:ext uri="{FF2B5EF4-FFF2-40B4-BE49-F238E27FC236}">
                      <a16:creationId xmlns:a16="http://schemas.microsoft.com/office/drawing/2014/main" id="{A500B033-038B-422F-8A00-1D46D3372FA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55789" y="4751729"/>
                  <a:ext cx="6071342" cy="1327799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t-EE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0" name="Agrupar 49">
            <a:extLst>
              <a:ext uri="{FF2B5EF4-FFF2-40B4-BE49-F238E27FC236}">
                <a16:creationId xmlns:a16="http://schemas.microsoft.com/office/drawing/2014/main" id="{1C402532-F986-4179-BA69-A2434C831F44}"/>
              </a:ext>
            </a:extLst>
          </p:cNvPr>
          <p:cNvGrpSpPr/>
          <p:nvPr/>
        </p:nvGrpSpPr>
        <p:grpSpPr>
          <a:xfrm>
            <a:off x="4770574" y="4561995"/>
            <a:ext cx="6331602" cy="2103567"/>
            <a:chOff x="4883640" y="4308256"/>
            <a:chExt cx="6331602" cy="2103567"/>
          </a:xfrm>
        </p:grpSpPr>
        <p:sp>
          <p:nvSpPr>
            <p:cNvPr id="51" name="Retângulo 50">
              <a:extLst>
                <a:ext uri="{FF2B5EF4-FFF2-40B4-BE49-F238E27FC236}">
                  <a16:creationId xmlns:a16="http://schemas.microsoft.com/office/drawing/2014/main" id="{254985F4-D7F2-4939-A35A-24FD3F73F1C4}"/>
                </a:ext>
              </a:extLst>
            </p:cNvPr>
            <p:cNvSpPr/>
            <p:nvPr/>
          </p:nvSpPr>
          <p:spPr>
            <a:xfrm>
              <a:off x="4883640" y="4308256"/>
              <a:ext cx="6331602" cy="2103567"/>
            </a:xfrm>
            <a:prstGeom prst="rect">
              <a:avLst/>
            </a:prstGeom>
            <a:solidFill>
              <a:srgbClr val="FF8B8B"/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Retângulo 51">
                  <a:extLst>
                    <a:ext uri="{FF2B5EF4-FFF2-40B4-BE49-F238E27FC236}">
                      <a16:creationId xmlns:a16="http://schemas.microsoft.com/office/drawing/2014/main" id="{A04C4866-351A-41E9-A3A7-AFAD8F6F7721}"/>
                    </a:ext>
                  </a:extLst>
                </p:cNvPr>
                <p:cNvSpPr/>
                <p:nvPr/>
              </p:nvSpPr>
              <p:spPr>
                <a:xfrm>
                  <a:off x="4981173" y="4383958"/>
                  <a:ext cx="6081931" cy="193899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fi-FI" sz="2400" u="sng" dirty="0" err="1">
                      <a:solidFill>
                        <a:sysClr val="windowText" lastClr="000000"/>
                      </a:solidFill>
                    </a:rPr>
                    <a:t>See</a:t>
                  </a:r>
                  <a:r>
                    <a:rPr lang="fi-FI" sz="2400" u="sng" dirty="0">
                      <a:solidFill>
                        <a:sysClr val="windowText" lastClr="000000"/>
                      </a:solidFill>
                    </a:rPr>
                    <a:t> on </a:t>
                  </a:r>
                  <a:r>
                    <a:rPr lang="fi-FI" sz="2400" u="sng" dirty="0" err="1">
                      <a:solidFill>
                        <a:sysClr val="windowText" lastClr="000000"/>
                      </a:solidFill>
                    </a:rPr>
                    <a:t>esimene</a:t>
                  </a:r>
                  <a:r>
                    <a:rPr lang="fi-FI" sz="2400" u="sng" dirty="0">
                      <a:solidFill>
                        <a:sysClr val="windowText" lastClr="000000"/>
                      </a:solidFill>
                    </a:rPr>
                    <a:t> </a:t>
                  </a:r>
                  <a:r>
                    <a:rPr lang="fi-FI" sz="2400" u="sng" dirty="0" err="1">
                      <a:solidFill>
                        <a:sysClr val="windowText" lastClr="000000"/>
                      </a:solidFill>
                    </a:rPr>
                    <a:t>intuitiivne</a:t>
                  </a:r>
                  <a:r>
                    <a:rPr lang="fi-FI" sz="2400" u="sng" dirty="0">
                      <a:solidFill>
                        <a:sysClr val="windowText" lastClr="000000"/>
                      </a:solidFill>
                    </a:rPr>
                    <a:t> vastus </a:t>
                  </a:r>
                  <a:r>
                    <a:rPr lang="fi-FI" sz="2400" u="sng" dirty="0" err="1">
                      <a:solidFill>
                        <a:sysClr val="windowText" lastClr="000000"/>
                      </a:solidFill>
                    </a:rPr>
                    <a:t>küsimusele</a:t>
                  </a:r>
                  <a:r>
                    <a:rPr lang="et-EE" sz="2400" u="sng" dirty="0">
                      <a:solidFill>
                        <a:sysClr val="windowText" lastClr="000000"/>
                      </a:solidFill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pt-PT" sz="2400" b="1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sz="2400" b="1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p>
                          <m:r>
                            <a:rPr lang="pt-PT" sz="2400" b="1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a14:m>
                  <a:r>
                    <a:rPr lang="et-EE" sz="2400" dirty="0">
                      <a:solidFill>
                        <a:sysClr val="windowText" lastClr="000000"/>
                      </a:solidFill>
                    </a:rPr>
                    <a:t> </a:t>
                  </a:r>
                  <a:r>
                    <a:rPr lang="fi-FI" sz="2400" dirty="0">
                      <a:solidFill>
                        <a:sysClr val="windowText" lastClr="000000"/>
                      </a:solidFill>
                    </a:rPr>
                    <a:t>, </a:t>
                  </a:r>
                  <a:r>
                    <a:rPr lang="et-EE" sz="2400" u="sng" dirty="0">
                      <a:solidFill>
                        <a:sysClr val="windowText" lastClr="000000"/>
                      </a:solidFill>
                    </a:rPr>
                    <a:t>astendades</a:t>
                  </a:r>
                  <a:r>
                    <a:rPr lang="fi-FI" sz="2400" u="sng" dirty="0">
                      <a:solidFill>
                        <a:sysClr val="windowText" lastClr="000000"/>
                      </a:solidFill>
                    </a:rPr>
                    <a:t> </a:t>
                  </a:r>
                  <a:r>
                    <a:rPr lang="fi-FI" sz="2400" u="sng" dirty="0" err="1">
                      <a:solidFill>
                        <a:sysClr val="windowText" lastClr="000000"/>
                      </a:solidFill>
                    </a:rPr>
                    <a:t>selle</a:t>
                  </a:r>
                  <a:r>
                    <a:rPr lang="fi-FI" sz="2400" u="sng" dirty="0">
                      <a:solidFill>
                        <a:sysClr val="windowText" lastClr="000000"/>
                      </a:solidFill>
                    </a:rPr>
                    <a:t> </a:t>
                  </a:r>
                  <a:r>
                    <a:rPr lang="fi-FI" sz="2400" u="sng" dirty="0" err="1">
                      <a:solidFill>
                        <a:sysClr val="windowText" lastClr="000000"/>
                      </a:solidFill>
                    </a:rPr>
                    <a:t>kõik</a:t>
                  </a:r>
                  <a:r>
                    <a:rPr lang="fi-FI" sz="2400" u="sng" dirty="0">
                      <a:solidFill>
                        <a:sysClr val="windowText" lastClr="000000"/>
                      </a:solidFill>
                    </a:rPr>
                    <a:t> </a:t>
                  </a:r>
                  <a:r>
                    <a:rPr lang="fi-FI" sz="2400" u="sng" dirty="0" err="1">
                      <a:solidFill>
                        <a:sysClr val="windowText" lastClr="000000"/>
                      </a:solidFill>
                    </a:rPr>
                    <a:t>elemendid</a:t>
                  </a:r>
                  <a:r>
                    <a:rPr lang="fi-FI" sz="2400" u="sng" dirty="0">
                      <a:solidFill>
                        <a:sysClr val="windowText" lastClr="000000"/>
                      </a:solidFill>
                    </a:rPr>
                    <a:t>!...</a:t>
                  </a:r>
                  <a:endParaRPr lang="et-EE" sz="2400" u="sng" dirty="0">
                    <a:solidFill>
                      <a:sysClr val="windowText" lastClr="000000"/>
                    </a:solidFill>
                  </a:endParaRPr>
                </a:p>
                <a:p>
                  <a:r>
                    <a:rPr lang="et-EE" sz="2400" dirty="0"/>
                    <a:t>Kahjuks see on </a:t>
                  </a:r>
                  <a:r>
                    <a:rPr lang="et-EE" sz="2400" b="1" dirty="0"/>
                    <a:t>vale</a:t>
                  </a:r>
                  <a:r>
                    <a:rPr lang="en-GB" sz="2400" dirty="0"/>
                    <a:t>! </a:t>
                  </a:r>
                </a:p>
                <a:p>
                  <a:endParaRPr lang="en-GB" sz="2400" dirty="0"/>
                </a:p>
                <a:p>
                  <a:r>
                    <a:rPr lang="et-EE" sz="2400" dirty="0"/>
                    <a:t>Mõtle maatriksite korrutamisest</a:t>
                  </a:r>
                  <a:r>
                    <a:rPr lang="en-GB" sz="2400" dirty="0"/>
                    <a:t>!...</a:t>
                  </a:r>
                </a:p>
              </p:txBody>
            </p:sp>
          </mc:Choice>
          <mc:Fallback xmlns="">
            <p:sp>
              <p:nvSpPr>
                <p:cNvPr id="52" name="Retângulo 51">
                  <a:extLst>
                    <a:ext uri="{FF2B5EF4-FFF2-40B4-BE49-F238E27FC236}">
                      <a16:creationId xmlns:a16="http://schemas.microsoft.com/office/drawing/2014/main" id="{A04C4866-351A-41E9-A3A7-AFAD8F6F772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81173" y="4383958"/>
                  <a:ext cx="6081931" cy="1938992"/>
                </a:xfrm>
                <a:prstGeom prst="rect">
                  <a:avLst/>
                </a:prstGeom>
                <a:blipFill>
                  <a:blip r:embed="rId21"/>
                  <a:stretch>
                    <a:fillRect l="-1605" t="-2516" b="-6604"/>
                  </a:stretch>
                </a:blipFill>
              </p:spPr>
              <p:txBody>
                <a:bodyPr/>
                <a:lstStyle/>
                <a:p>
                  <a:r>
                    <a:rPr lang="et-E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Retângulo 52">
                  <a:extLst>
                    <a:ext uri="{FF2B5EF4-FFF2-40B4-BE49-F238E27FC236}">
                      <a16:creationId xmlns:a16="http://schemas.microsoft.com/office/drawing/2014/main" id="{F2EE90F5-9916-4380-AF19-84835AAC8E60}"/>
                    </a:ext>
                  </a:extLst>
                </p:cNvPr>
                <p:cNvSpPr/>
                <p:nvPr/>
              </p:nvSpPr>
              <p:spPr>
                <a:xfrm>
                  <a:off x="8806830" y="5080089"/>
                  <a:ext cx="2309094" cy="113069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pt-PT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sz="2400" b="1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  <m:sup>
                            <m:r>
                              <a:rPr lang="pt-PT" sz="2400" b="1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pt-PT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PT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pt-PT" sz="24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pt-PT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𝑨</m:t>
                        </m:r>
                      </m:oMath>
                    </m:oMathPara>
                  </a14:m>
                  <a:endParaRPr lang="pt-PT" sz="2400" b="1" i="1" dirty="0">
                    <a:solidFill>
                      <a:sysClr val="windowText" lastClr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pt-PT" sz="2400" b="1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sz="2400" b="1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  <m:sup>
                            <m:r>
                              <a:rPr lang="pt-PT" sz="2400" b="1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pt-PT" sz="24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PT" sz="24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≠</m:t>
                        </m:r>
                        <m:d>
                          <m:dPr>
                            <m:ctrlPr>
                              <a:rPr lang="pt-PT" sz="24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pt-PT" sz="2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p>
                                    <m:sSupPr>
                                      <m:ctrlPr>
                                        <a:rPr lang="pt-PT" sz="2400" i="1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t-PT" sz="2400" b="0" i="1" smtClean="0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sup>
                                      <m:r>
                                        <a:rPr lang="pt-PT" sz="2400" b="0" i="1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  <m:e>
                                  <m:sSup>
                                    <m:sSupPr>
                                      <m:ctrlPr>
                                        <a:rPr lang="pt-PT" sz="2400" i="1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t-PT" sz="2400" b="0" i="1" smtClean="0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sup>
                                      <m:r>
                                        <a:rPr lang="pt-PT" sz="2400" b="0" i="1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mr>
                              <m:mr>
                                <m:e>
                                  <m:sSup>
                                    <m:sSupPr>
                                      <m:ctrlPr>
                                        <a:rPr lang="pt-PT" sz="2400" i="1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t-PT" sz="2400" b="0" i="1" smtClean="0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e>
                                    <m:sup>
                                      <m:r>
                                        <a:rPr lang="pt-PT" sz="2400" b="0" i="1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  <m:e>
                                  <m:sSup>
                                    <m:sSupPr>
                                      <m:ctrlPr>
                                        <a:rPr lang="pt-PT" sz="2400" i="1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t-PT" sz="2400" b="0" i="1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sup>
                                      <m:r>
                                        <a:rPr lang="pt-PT" sz="2400" b="0" i="1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53" name="Retângulo 52">
                  <a:extLst>
                    <a:ext uri="{FF2B5EF4-FFF2-40B4-BE49-F238E27FC236}">
                      <a16:creationId xmlns:a16="http://schemas.microsoft.com/office/drawing/2014/main" id="{F2EE90F5-9916-4380-AF19-84835AAC8E6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06830" y="5080089"/>
                  <a:ext cx="2309094" cy="1130694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t-EE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5" name="Imagem 4">
            <a:extLst>
              <a:ext uri="{FF2B5EF4-FFF2-40B4-BE49-F238E27FC236}">
                <a16:creationId xmlns:a16="http://schemas.microsoft.com/office/drawing/2014/main" id="{E7F04DAD-821A-4E09-BA65-BA61F466282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54" b="67937"/>
          <a:stretch/>
        </p:blipFill>
        <p:spPr>
          <a:xfrm rot="18922910" flipH="1">
            <a:off x="3899468" y="4388169"/>
            <a:ext cx="770336" cy="1224741"/>
          </a:xfrm>
          <a:prstGeom prst="rect">
            <a:avLst/>
          </a:prstGeom>
        </p:spPr>
      </p:pic>
      <p:pic>
        <p:nvPicPr>
          <p:cNvPr id="55" name="Imagem 54">
            <a:extLst>
              <a:ext uri="{FF2B5EF4-FFF2-40B4-BE49-F238E27FC236}">
                <a16:creationId xmlns:a16="http://schemas.microsoft.com/office/drawing/2014/main" id="{43364DAE-6EE2-4EC5-B2EC-035359E54DCE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31" t="-1" b="72174"/>
          <a:stretch/>
        </p:blipFill>
        <p:spPr>
          <a:xfrm rot="14707688" flipH="1">
            <a:off x="4297642" y="4974195"/>
            <a:ext cx="540959" cy="1144568"/>
          </a:xfrm>
          <a:prstGeom prst="rect">
            <a:avLst/>
          </a:prstGeom>
        </p:spPr>
      </p:pic>
      <p:pic>
        <p:nvPicPr>
          <p:cNvPr id="56" name="Imagem 55">
            <a:extLst>
              <a:ext uri="{FF2B5EF4-FFF2-40B4-BE49-F238E27FC236}">
                <a16:creationId xmlns:a16="http://schemas.microsoft.com/office/drawing/2014/main" id="{5EEC9121-016F-4B87-ADFB-A24332AE3EB9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926"/>
          <a:stretch/>
        </p:blipFill>
        <p:spPr>
          <a:xfrm flipH="1">
            <a:off x="4122726" y="4148178"/>
            <a:ext cx="2036060" cy="247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926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xit" presetSubtype="0" fill="hold" grpId="1" nodeType="afterEffect">
                                  <p:stCondLst>
                                    <p:cond delay="4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1" nodeType="withEffect">
                                  <p:stCondLst>
                                    <p:cond delay="4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10" presetClass="exit" presetSubtype="0" fill="hold" grpId="1" nodeType="afterEffect">
                                  <p:stCondLst>
                                    <p:cond delay="4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31" grpId="0" animBg="1"/>
      <p:bldP spid="32" grpId="0"/>
      <p:bldP spid="33" grpId="0"/>
      <p:bldP spid="34" grpId="0"/>
      <p:bldP spid="35" grpId="0"/>
      <p:bldP spid="36" grpId="0" animBg="1"/>
      <p:bldP spid="37" grpId="0" animBg="1"/>
      <p:bldP spid="38" grpId="0" animBg="1"/>
      <p:bldP spid="39" grpId="0" animBg="1"/>
      <p:bldP spid="39" grpId="1" animBg="1"/>
      <p:bldP spid="40" grpId="0" animBg="1"/>
      <p:bldP spid="40" grpId="1" animBg="1"/>
      <p:bldP spid="49" grpId="0" animBg="1"/>
      <p:bldP spid="49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tângulo 65">
            <a:extLst>
              <a:ext uri="{FF2B5EF4-FFF2-40B4-BE49-F238E27FC236}">
                <a16:creationId xmlns:a16="http://schemas.microsoft.com/office/drawing/2014/main" id="{9C0707D6-2829-4E5A-8156-FC906E23F982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2" name="Retângulo 71">
            <a:extLst>
              <a:ext uri="{FF2B5EF4-FFF2-40B4-BE49-F238E27FC236}">
                <a16:creationId xmlns:a16="http://schemas.microsoft.com/office/drawing/2014/main" id="{8E476C9B-1E2D-427B-B547-CB50A82F8EBB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3" name="Imagem 72">
            <a:extLst>
              <a:ext uri="{FF2B5EF4-FFF2-40B4-BE49-F238E27FC236}">
                <a16:creationId xmlns:a16="http://schemas.microsoft.com/office/drawing/2014/main" id="{29D4F2D0-CD81-481B-9891-2A60DD09946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74" name="Conexão reta 73">
            <a:extLst>
              <a:ext uri="{FF2B5EF4-FFF2-40B4-BE49-F238E27FC236}">
                <a16:creationId xmlns:a16="http://schemas.microsoft.com/office/drawing/2014/main" id="{AE207ED5-0AD9-406C-BBC8-2601BA6CFB05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exão reta 74">
            <a:extLst>
              <a:ext uri="{FF2B5EF4-FFF2-40B4-BE49-F238E27FC236}">
                <a16:creationId xmlns:a16="http://schemas.microsoft.com/office/drawing/2014/main" id="{70563C38-5169-4617-9616-E22BF2C5439B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tângulo 76">
            <a:extLst>
              <a:ext uri="{FF2B5EF4-FFF2-40B4-BE49-F238E27FC236}">
                <a16:creationId xmlns:a16="http://schemas.microsoft.com/office/drawing/2014/main" id="{B0B3D353-3315-4D82-B77C-726747C177AB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t-EE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Tund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10</a:t>
            </a:r>
          </a:p>
        </p:txBody>
      </p:sp>
      <p:sp>
        <p:nvSpPr>
          <p:cNvPr id="14" name="Retângulo: Cantos Arredondados 13">
            <a:hlinkClick r:id="rId4" action="ppaction://hlinksldjump"/>
            <a:extLst>
              <a:ext uri="{FF2B5EF4-FFF2-40B4-BE49-F238E27FC236}">
                <a16:creationId xmlns:a16="http://schemas.microsoft.com/office/drawing/2014/main" id="{71CEA6BA-009B-4BA9-84FC-F64C8D3FC3C5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t-EE" b="1" dirty="0">
                <a:solidFill>
                  <a:schemeClr val="tx1"/>
                </a:solidFill>
              </a:rPr>
              <a:t>Maatriksi aste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5" name="Retângulo: Cantos Arredondados 14">
            <a:hlinkClick r:id="rId5" action="ppaction://hlinksldjump"/>
            <a:extLst>
              <a:ext uri="{FF2B5EF4-FFF2-40B4-BE49-F238E27FC236}">
                <a16:creationId xmlns:a16="http://schemas.microsoft.com/office/drawing/2014/main" id="{E7D46F64-3B9A-40B9-A822-184B3E142D31}"/>
              </a:ext>
            </a:extLst>
          </p:cNvPr>
          <p:cNvSpPr/>
          <p:nvPr/>
        </p:nvSpPr>
        <p:spPr>
          <a:xfrm>
            <a:off x="36000" y="27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t-EE" b="1" dirty="0">
                <a:solidFill>
                  <a:schemeClr val="tx1"/>
                </a:solidFill>
              </a:rPr>
              <a:t>Maatriksi muud omadused ja seosed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6" name="Retângulo: Cantos Arredondados 15">
            <a:hlinkClick r:id="rId6" action="ppaction://hlinksldjump"/>
            <a:extLst>
              <a:ext uri="{FF2B5EF4-FFF2-40B4-BE49-F238E27FC236}">
                <a16:creationId xmlns:a16="http://schemas.microsoft.com/office/drawing/2014/main" id="{6AE79D36-64D2-4665-AE5B-9DA8CCADFE42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2000" b="1" dirty="0">
                <a:solidFill>
                  <a:schemeClr val="tx1"/>
                </a:solidFill>
              </a:rPr>
              <a:t>Harjuta!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55" name="Retângulo: Cantos Arredondados 54">
            <a:extLst>
              <a:ext uri="{FF2B5EF4-FFF2-40B4-BE49-F238E27FC236}">
                <a16:creationId xmlns:a16="http://schemas.microsoft.com/office/drawing/2014/main" id="{46DC73C6-DD44-4756-AC6E-B881042FAABC}"/>
              </a:ext>
            </a:extLst>
          </p:cNvPr>
          <p:cNvSpPr/>
          <p:nvPr/>
        </p:nvSpPr>
        <p:spPr>
          <a:xfrm>
            <a:off x="2124000" y="252000"/>
            <a:ext cx="9859639" cy="2388563"/>
          </a:xfrm>
          <a:prstGeom prst="roundRect">
            <a:avLst/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b="1" u="sng" dirty="0">
              <a:solidFill>
                <a:srgbClr val="F25E4F"/>
              </a:solidFill>
            </a:endParaRPr>
          </a:p>
        </p:txBody>
      </p:sp>
      <p:sp>
        <p:nvSpPr>
          <p:cNvPr id="56" name="Retângulo: Cantos Arredondados 55">
            <a:extLst>
              <a:ext uri="{FF2B5EF4-FFF2-40B4-BE49-F238E27FC236}">
                <a16:creationId xmlns:a16="http://schemas.microsoft.com/office/drawing/2014/main" id="{042DEEDE-881E-4A0B-8046-2C671BAA347B}"/>
              </a:ext>
            </a:extLst>
          </p:cNvPr>
          <p:cNvSpPr/>
          <p:nvPr/>
        </p:nvSpPr>
        <p:spPr>
          <a:xfrm>
            <a:off x="8923637" y="889280"/>
            <a:ext cx="2668740" cy="116410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tângulo 56">
                <a:extLst>
                  <a:ext uri="{FF2B5EF4-FFF2-40B4-BE49-F238E27FC236}">
                    <a16:creationId xmlns:a16="http://schemas.microsoft.com/office/drawing/2014/main" id="{57BE56F9-8C11-4A08-B73A-1FC344F47C2C}"/>
                  </a:ext>
                </a:extLst>
              </p:cNvPr>
              <p:cNvSpPr/>
              <p:nvPr/>
            </p:nvSpPr>
            <p:spPr>
              <a:xfrm>
                <a:off x="8452199" y="993609"/>
                <a:ext cx="3409509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PT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pt-PT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pt-PT" sz="2400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sz="2400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PT" sz="2400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 ∙</m:t>
                      </m:r>
                      <m:r>
                        <a:rPr lang="pt-PT" sz="2400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PT" sz="2400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 ∙⋯∙</m:t>
                      </m:r>
                      <m:r>
                        <a:rPr lang="pt-PT" sz="2400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24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7" name="Retângulo 56">
                <a:extLst>
                  <a:ext uri="{FF2B5EF4-FFF2-40B4-BE49-F238E27FC236}">
                    <a16:creationId xmlns:a16="http://schemas.microsoft.com/office/drawing/2014/main" id="{57BE56F9-8C11-4A08-B73A-1FC344F47C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2199" y="993609"/>
                <a:ext cx="3409509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Chaveta à esquerda 57">
            <a:extLst>
              <a:ext uri="{FF2B5EF4-FFF2-40B4-BE49-F238E27FC236}">
                <a16:creationId xmlns:a16="http://schemas.microsoft.com/office/drawing/2014/main" id="{BCBDCFD3-C653-4F9F-96AF-7FFE44390363}"/>
              </a:ext>
            </a:extLst>
          </p:cNvPr>
          <p:cNvSpPr/>
          <p:nvPr/>
        </p:nvSpPr>
        <p:spPr>
          <a:xfrm rot="16200000">
            <a:off x="10431393" y="750988"/>
            <a:ext cx="223936" cy="1612840"/>
          </a:xfrm>
          <a:prstGeom prst="leftBrace">
            <a:avLst>
              <a:gd name="adj1" fmla="val 29763"/>
              <a:gd name="adj2" fmla="val 48527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CaixaDeTexto 58">
                <a:extLst>
                  <a:ext uri="{FF2B5EF4-FFF2-40B4-BE49-F238E27FC236}">
                    <a16:creationId xmlns:a16="http://schemas.microsoft.com/office/drawing/2014/main" id="{FB6633CB-CAB5-4575-B55A-591870F6C852}"/>
                  </a:ext>
                </a:extLst>
              </p:cNvPr>
              <p:cNvSpPr txBox="1"/>
              <p:nvPr/>
            </p:nvSpPr>
            <p:spPr>
              <a:xfrm>
                <a:off x="10009620" y="1684053"/>
                <a:ext cx="101149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 factors</a:t>
                </a:r>
              </a:p>
            </p:txBody>
          </p:sp>
        </mc:Choice>
        <mc:Fallback xmlns="">
          <p:sp>
            <p:nvSpPr>
              <p:cNvPr id="59" name="CaixaDeTexto 58">
                <a:extLst>
                  <a:ext uri="{FF2B5EF4-FFF2-40B4-BE49-F238E27FC236}">
                    <a16:creationId xmlns:a16="http://schemas.microsoft.com/office/drawing/2014/main" id="{FB6633CB-CAB5-4575-B55A-591870F6C8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9620" y="1684053"/>
                <a:ext cx="1011495" cy="369332"/>
              </a:xfrm>
              <a:prstGeom prst="rect">
                <a:avLst/>
              </a:prstGeom>
              <a:blipFill>
                <a:blip r:embed="rId8"/>
                <a:stretch>
                  <a:fillRect t="-8197" r="-5422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tângulo 59">
                <a:extLst>
                  <a:ext uri="{FF2B5EF4-FFF2-40B4-BE49-F238E27FC236}">
                    <a16:creationId xmlns:a16="http://schemas.microsoft.com/office/drawing/2014/main" id="{85C37994-1A44-4961-952D-CB77D4ED58D0}"/>
                  </a:ext>
                </a:extLst>
              </p:cNvPr>
              <p:cNvSpPr/>
              <p:nvPr/>
            </p:nvSpPr>
            <p:spPr>
              <a:xfrm>
                <a:off x="2305715" y="889280"/>
                <a:ext cx="6347923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t-EE" sz="2400" dirty="0">
                    <a:solidFill>
                      <a:sysClr val="windowText" lastClr="000000"/>
                    </a:solidFill>
                  </a:rPr>
                  <a:t>Kui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t-EE" sz="2400" dirty="0">
                    <a:solidFill>
                      <a:sysClr val="windowText" lastClr="000000"/>
                    </a:solidFill>
                  </a:rPr>
                  <a:t>on ruutmaatriks ja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on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positiivne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täisarv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, </a:t>
                </a:r>
                <a:r>
                  <a:rPr lang="et-EE" sz="2400" dirty="0">
                    <a:solidFill>
                      <a:sysClr val="windowText" lastClr="000000"/>
                    </a:solidFill>
                  </a:rPr>
                  <a:t>siis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GB" sz="2400" b="1" dirty="0">
                    <a:solidFill>
                      <a:sysClr val="windowText" lastClr="000000"/>
                    </a:solidFill>
                  </a:rPr>
                  <a:t>-</a:t>
                </a:r>
                <a:r>
                  <a:rPr lang="et-EE" sz="2400" b="1" dirty="0">
                    <a:solidFill>
                      <a:sysClr val="windowText" lastClr="000000"/>
                    </a:solidFill>
                  </a:rPr>
                  <a:t>es astmeks</a:t>
                </a:r>
                <a:r>
                  <a:rPr lang="en-GB" sz="2400" b="1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t-EE" sz="2400" dirty="0">
                    <a:solidFill>
                      <a:sysClr val="windowText" lastClr="000000"/>
                    </a:solidFill>
                  </a:rPr>
                  <a:t>nimetatakse korrutist, milles </a:t>
                </a:r>
                <a14:m>
                  <m:oMath xmlns:m="http://schemas.openxmlformats.org/officeDocument/2006/math"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t-EE" sz="2400" dirty="0">
                    <a:solidFill>
                      <a:sysClr val="windowText" lastClr="000000"/>
                    </a:solidFill>
                  </a:rPr>
                  <a:t> on korrutatud iseendaga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t-EE" sz="2400" dirty="0">
                    <a:solidFill>
                      <a:sysClr val="windowText" lastClr="000000"/>
                    </a:solidFill>
                  </a:rPr>
                  <a:t>korda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60" name="Retângulo 59">
                <a:extLst>
                  <a:ext uri="{FF2B5EF4-FFF2-40B4-BE49-F238E27FC236}">
                    <a16:creationId xmlns:a16="http://schemas.microsoft.com/office/drawing/2014/main" id="{85C37994-1A44-4961-952D-CB77D4ED58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5715" y="889280"/>
                <a:ext cx="6347923" cy="1200329"/>
              </a:xfrm>
              <a:prstGeom prst="rect">
                <a:avLst/>
              </a:prstGeom>
              <a:blipFill>
                <a:blip r:embed="rId9"/>
                <a:stretch>
                  <a:fillRect l="-1440" t="-4061" r="-1440" b="-10660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Retângulo 60">
            <a:extLst>
              <a:ext uri="{FF2B5EF4-FFF2-40B4-BE49-F238E27FC236}">
                <a16:creationId xmlns:a16="http://schemas.microsoft.com/office/drawing/2014/main" id="{4522CB7E-0802-4215-B4D9-E8FF13706550}"/>
              </a:ext>
            </a:extLst>
          </p:cNvPr>
          <p:cNvSpPr/>
          <p:nvPr/>
        </p:nvSpPr>
        <p:spPr>
          <a:xfrm>
            <a:off x="2161445" y="427615"/>
            <a:ext cx="17469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t-EE" sz="2400" b="1" u="sng" dirty="0">
                <a:solidFill>
                  <a:srgbClr val="F25E4F"/>
                </a:solidFill>
              </a:rPr>
              <a:t>Definitsioon</a:t>
            </a:r>
            <a:endParaRPr lang="en-GB" sz="2400" b="1" u="sng" dirty="0">
              <a:solidFill>
                <a:srgbClr val="F25E4F"/>
              </a:solidFill>
            </a:endParaRPr>
          </a:p>
        </p:txBody>
      </p:sp>
      <p:sp>
        <p:nvSpPr>
          <p:cNvPr id="62" name="Retângulo: Cantos Arredondados 61">
            <a:extLst>
              <a:ext uri="{FF2B5EF4-FFF2-40B4-BE49-F238E27FC236}">
                <a16:creationId xmlns:a16="http://schemas.microsoft.com/office/drawing/2014/main" id="{C88863F9-3A3B-4C90-99FD-67586ED2E683}"/>
              </a:ext>
            </a:extLst>
          </p:cNvPr>
          <p:cNvSpPr/>
          <p:nvPr/>
        </p:nvSpPr>
        <p:spPr>
          <a:xfrm>
            <a:off x="2148855" y="2865712"/>
            <a:ext cx="9834783" cy="3770928"/>
          </a:xfrm>
          <a:prstGeom prst="roundRect">
            <a:avLst>
              <a:gd name="adj" fmla="val 9739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3" name="Retângulo 62">
            <a:extLst>
              <a:ext uri="{FF2B5EF4-FFF2-40B4-BE49-F238E27FC236}">
                <a16:creationId xmlns:a16="http://schemas.microsoft.com/office/drawing/2014/main" id="{B540BE77-58EF-495D-A174-A9F2C2931533}"/>
              </a:ext>
            </a:extLst>
          </p:cNvPr>
          <p:cNvSpPr/>
          <p:nvPr/>
        </p:nvSpPr>
        <p:spPr>
          <a:xfrm>
            <a:off x="2548220" y="3009895"/>
            <a:ext cx="10384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t-EE" sz="2400" b="1" u="sng" dirty="0">
                <a:solidFill>
                  <a:srgbClr val="29A6FF"/>
                </a:solidFill>
              </a:rPr>
              <a:t>Näited</a:t>
            </a:r>
            <a:endParaRPr lang="en-GB" sz="2400" b="1" u="sng" dirty="0">
              <a:solidFill>
                <a:srgbClr val="29A6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tângulo 63">
                <a:extLst>
                  <a:ext uri="{FF2B5EF4-FFF2-40B4-BE49-F238E27FC236}">
                    <a16:creationId xmlns:a16="http://schemas.microsoft.com/office/drawing/2014/main" id="{B804DF52-3892-4E3F-947C-B191A89F9F19}"/>
                  </a:ext>
                </a:extLst>
              </p:cNvPr>
              <p:cNvSpPr/>
              <p:nvPr/>
            </p:nvSpPr>
            <p:spPr>
              <a:xfrm>
                <a:off x="2370798" y="3354475"/>
                <a:ext cx="5507020" cy="7057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t-EE" sz="2400" dirty="0">
                    <a:solidFill>
                      <a:sysClr val="windowText" lastClr="000000"/>
                    </a:solidFill>
                  </a:rPr>
                  <a:t>Vaatleme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pt-PT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24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24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sz="2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pt-PT" sz="2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pt-PT" sz="2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t-EE" sz="2400" dirty="0">
                    <a:solidFill>
                      <a:sysClr val="windowText" lastClr="000000"/>
                    </a:solidFill>
                  </a:rPr>
                  <a:t>ja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pt-PT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pt-PT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pt-PT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e>
                            <m:e>
                              <m:r>
                                <a:rPr lang="pt-PT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mr>
                          <m:mr>
                            <m:e>
                              <m:r>
                                <a:rPr lang="pt-PT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e>
                            <m:e>
                              <m:r>
                                <a:rPr lang="pt-PT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t-EE" sz="2400" dirty="0">
                    <a:solidFill>
                      <a:sysClr val="windowText" lastClr="000000"/>
                    </a:solidFill>
                  </a:rPr>
                  <a:t>.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endParaRPr lang="en-GB" sz="2400" dirty="0"/>
              </a:p>
            </p:txBody>
          </p:sp>
        </mc:Choice>
        <mc:Fallback xmlns="">
          <p:sp>
            <p:nvSpPr>
              <p:cNvPr id="64" name="Retângulo 63">
                <a:extLst>
                  <a:ext uri="{FF2B5EF4-FFF2-40B4-BE49-F238E27FC236}">
                    <a16:creationId xmlns:a16="http://schemas.microsoft.com/office/drawing/2014/main" id="{B804DF52-3892-4E3F-947C-B191A89F9F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0798" y="3354475"/>
                <a:ext cx="5507020" cy="705771"/>
              </a:xfrm>
              <a:prstGeom prst="rect">
                <a:avLst/>
              </a:prstGeom>
              <a:blipFill>
                <a:blip r:embed="rId10"/>
                <a:stretch>
                  <a:fillRect l="-1772" b="-2586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tângulo 64">
                <a:extLst>
                  <a:ext uri="{FF2B5EF4-FFF2-40B4-BE49-F238E27FC236}">
                    <a16:creationId xmlns:a16="http://schemas.microsoft.com/office/drawing/2014/main" id="{3CC8151A-C0AD-4745-975A-3ED682A88DFD}"/>
                  </a:ext>
                </a:extLst>
              </p:cNvPr>
              <p:cNvSpPr/>
              <p:nvPr/>
            </p:nvSpPr>
            <p:spPr>
              <a:xfrm>
                <a:off x="7771883" y="3463770"/>
                <a:ext cx="271914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t-EE" sz="2400" dirty="0">
                    <a:solidFill>
                      <a:sysClr val="windowText" lastClr="000000"/>
                    </a:solidFill>
                  </a:rPr>
                  <a:t> Kuidas leida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pt-PT" sz="24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GB" sz="2400" dirty="0"/>
                  <a:t>? </a:t>
                </a:r>
                <a:r>
                  <a:rPr lang="pt-PT" sz="2400" dirty="0"/>
                  <a:t>…</a:t>
                </a:r>
                <a:endParaRPr lang="en-GB" sz="2400" dirty="0"/>
              </a:p>
            </p:txBody>
          </p:sp>
        </mc:Choice>
        <mc:Fallback xmlns="">
          <p:sp>
            <p:nvSpPr>
              <p:cNvPr id="65" name="Retângulo 64">
                <a:extLst>
                  <a:ext uri="{FF2B5EF4-FFF2-40B4-BE49-F238E27FC236}">
                    <a16:creationId xmlns:a16="http://schemas.microsoft.com/office/drawing/2014/main" id="{3CC8151A-C0AD-4745-975A-3ED682A88D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1883" y="3463770"/>
                <a:ext cx="2719142" cy="461665"/>
              </a:xfrm>
              <a:prstGeom prst="rect">
                <a:avLst/>
              </a:prstGeom>
              <a:blipFill>
                <a:blip r:embed="rId11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tângulo 66">
                <a:extLst>
                  <a:ext uri="{FF2B5EF4-FFF2-40B4-BE49-F238E27FC236}">
                    <a16:creationId xmlns:a16="http://schemas.microsoft.com/office/drawing/2014/main" id="{3910686C-A9D9-43A5-BEEA-2A43FE953A1E}"/>
                  </a:ext>
                </a:extLst>
              </p:cNvPr>
              <p:cNvSpPr/>
              <p:nvPr/>
            </p:nvSpPr>
            <p:spPr>
              <a:xfrm>
                <a:off x="2378787" y="4286755"/>
                <a:ext cx="230075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PT" sz="24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sz="24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pt-PT" sz="2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  ∙</m:t>
                      </m:r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  </m:t>
                      </m:r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2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67" name="Retângulo 66">
                <a:extLst>
                  <a:ext uri="{FF2B5EF4-FFF2-40B4-BE49-F238E27FC236}">
                    <a16:creationId xmlns:a16="http://schemas.microsoft.com/office/drawing/2014/main" id="{3910686C-A9D9-43A5-BEEA-2A43FE953A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8787" y="4286755"/>
                <a:ext cx="2300758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tângulo 67">
                <a:extLst>
                  <a:ext uri="{FF2B5EF4-FFF2-40B4-BE49-F238E27FC236}">
                    <a16:creationId xmlns:a16="http://schemas.microsoft.com/office/drawing/2014/main" id="{FDAF6320-670A-49BD-A88E-95D41BCF743A}"/>
                  </a:ext>
                </a:extLst>
              </p:cNvPr>
              <p:cNvSpPr/>
              <p:nvPr/>
            </p:nvSpPr>
            <p:spPr>
              <a:xfrm>
                <a:off x="8504504" y="4263274"/>
                <a:ext cx="3144130" cy="5588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pc="-300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i="1" spc="-30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i="1" spc="-30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pt-PT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pt-PT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9+2×12</m:t>
                                </m:r>
                              </m:e>
                              <m:e>
                                <m:r>
                                  <a:rPr lang="pt-PT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pt-PT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pt-PT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6</m:t>
                                </m:r>
                                <m:r>
                                  <a:rPr lang="pt-PT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+2×12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pt-PT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pt-PT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9</m:t>
                                </m:r>
                                <m:r>
                                  <a:rPr lang="pt-PT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+2×12</m:t>
                                </m:r>
                              </m:e>
                              <m:e>
                                <m:r>
                                  <a:rPr lang="pt-PT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pt-PT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pt-PT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6</m:t>
                                </m:r>
                                <m:r>
                                  <a:rPr lang="pt-PT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+2×12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pc="-3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68" name="Retângulo 67">
                <a:extLst>
                  <a:ext uri="{FF2B5EF4-FFF2-40B4-BE49-F238E27FC236}">
                    <a16:creationId xmlns:a16="http://schemas.microsoft.com/office/drawing/2014/main" id="{FDAF6320-670A-49BD-A88E-95D41BCF74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4504" y="4263274"/>
                <a:ext cx="3144130" cy="55887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tângulo 68">
                <a:extLst>
                  <a:ext uri="{FF2B5EF4-FFF2-40B4-BE49-F238E27FC236}">
                    <a16:creationId xmlns:a16="http://schemas.microsoft.com/office/drawing/2014/main" id="{46FEB580-2940-4C24-B185-E342F088A789}"/>
                  </a:ext>
                </a:extLst>
              </p:cNvPr>
              <p:cNvSpPr/>
              <p:nvPr/>
            </p:nvSpPr>
            <p:spPr>
              <a:xfrm>
                <a:off x="4587966" y="4290789"/>
                <a:ext cx="145898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sz="240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pt-PT" sz="240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pt-PT" sz="2400" i="1">
                        <a:solidFill>
                          <a:srgbClr val="0C2B8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pt-PT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>
                    <a:solidFill>
                      <a:srgbClr val="0C2B8E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sz="24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sz="24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pt-PT" sz="24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2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69" name="Retângulo 68">
                <a:extLst>
                  <a:ext uri="{FF2B5EF4-FFF2-40B4-BE49-F238E27FC236}">
                    <a16:creationId xmlns:a16="http://schemas.microsoft.com/office/drawing/2014/main" id="{46FEB580-2940-4C24-B185-E342F088A7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7966" y="4290789"/>
                <a:ext cx="1458989" cy="46166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tângulo 69">
                <a:extLst>
                  <a:ext uri="{FF2B5EF4-FFF2-40B4-BE49-F238E27FC236}">
                    <a16:creationId xmlns:a16="http://schemas.microsoft.com/office/drawing/2014/main" id="{03003421-89DF-4485-8183-D30A0CC143FD}"/>
                  </a:ext>
                </a:extLst>
              </p:cNvPr>
              <p:cNvSpPr/>
              <p:nvPr/>
            </p:nvSpPr>
            <p:spPr>
              <a:xfrm>
                <a:off x="5964627" y="4975769"/>
                <a:ext cx="1857496" cy="7081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pt-PT" sz="240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24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33</m:t>
                              </m:r>
                            </m:e>
                            <m:e>
                              <m: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30</m:t>
                              </m:r>
                            </m:e>
                          </m:mr>
                          <m:mr>
                            <m:e>
                              <m: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60</m:t>
                              </m:r>
                            </m:e>
                            <m:e>
                              <m: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48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2400" dirty="0">
                    <a:solidFill>
                      <a:srgbClr val="0C2B8E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70" name="Retângulo 69">
                <a:extLst>
                  <a:ext uri="{FF2B5EF4-FFF2-40B4-BE49-F238E27FC236}">
                    <a16:creationId xmlns:a16="http://schemas.microsoft.com/office/drawing/2014/main" id="{03003421-89DF-4485-8183-D30A0CC143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4627" y="4975769"/>
                <a:ext cx="1857496" cy="70814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Seta: Curvada Para Cima 70">
            <a:extLst>
              <a:ext uri="{FF2B5EF4-FFF2-40B4-BE49-F238E27FC236}">
                <a16:creationId xmlns:a16="http://schemas.microsoft.com/office/drawing/2014/main" id="{1EA897B8-AFF4-4F55-A478-BFC064B520AD}"/>
              </a:ext>
            </a:extLst>
          </p:cNvPr>
          <p:cNvSpPr/>
          <p:nvPr/>
        </p:nvSpPr>
        <p:spPr>
          <a:xfrm>
            <a:off x="4151638" y="4773251"/>
            <a:ext cx="1513317" cy="195148"/>
          </a:xfrm>
          <a:prstGeom prst="curvedUpArrow">
            <a:avLst/>
          </a:prstGeom>
          <a:solidFill>
            <a:srgbClr val="29A6FF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A95CC246-EC06-4AFB-8507-999320D6874C}"/>
              </a:ext>
            </a:extLst>
          </p:cNvPr>
          <p:cNvSpPr/>
          <p:nvPr/>
        </p:nvSpPr>
        <p:spPr>
          <a:xfrm>
            <a:off x="3744032" y="4305161"/>
            <a:ext cx="823838" cy="461665"/>
          </a:xfrm>
          <a:prstGeom prst="ellipse">
            <a:avLst/>
          </a:prstGeom>
          <a:noFill/>
          <a:ln w="28575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3131C699-9E66-4DF4-B6C5-A2906AD1AC5D}"/>
              </a:ext>
            </a:extLst>
          </p:cNvPr>
          <p:cNvSpPr/>
          <p:nvPr/>
        </p:nvSpPr>
        <p:spPr>
          <a:xfrm>
            <a:off x="5533926" y="4272933"/>
            <a:ext cx="451370" cy="461665"/>
          </a:xfrm>
          <a:prstGeom prst="ellipse">
            <a:avLst/>
          </a:prstGeom>
          <a:noFill/>
          <a:ln w="28575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etângulo 78">
                <a:extLst>
                  <a:ext uri="{FF2B5EF4-FFF2-40B4-BE49-F238E27FC236}">
                    <a16:creationId xmlns:a16="http://schemas.microsoft.com/office/drawing/2014/main" id="{ED7AA313-A223-45CA-B37C-5E2F71EAF098}"/>
                  </a:ext>
                </a:extLst>
              </p:cNvPr>
              <p:cNvSpPr/>
              <p:nvPr/>
            </p:nvSpPr>
            <p:spPr>
              <a:xfrm>
                <a:off x="5954531" y="4179589"/>
                <a:ext cx="2858155" cy="7057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pt-PT" sz="24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24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pt-PT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pt-PT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ctrlPr>
                          <a:rPr lang="pt-PT" sz="240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24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pt-PT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e>
                            <m:e>
                              <m:r>
                                <a:rPr lang="pt-PT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mr>
                          <m:mr>
                            <m:e>
                              <m:r>
                                <a:rPr lang="pt-PT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e>
                            <m:e>
                              <m:r>
                                <a:rPr lang="pt-PT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2400" dirty="0">
                    <a:solidFill>
                      <a:srgbClr val="0C2B8E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79" name="Retângulo 78">
                <a:extLst>
                  <a:ext uri="{FF2B5EF4-FFF2-40B4-BE49-F238E27FC236}">
                    <a16:creationId xmlns:a16="http://schemas.microsoft.com/office/drawing/2014/main" id="{ED7AA313-A223-45CA-B37C-5E2F71EAF0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4531" y="4179589"/>
                <a:ext cx="2858155" cy="70577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0" name="Imagem 79">
            <a:extLst>
              <a:ext uri="{FF2B5EF4-FFF2-40B4-BE49-F238E27FC236}">
                <a16:creationId xmlns:a16="http://schemas.microsoft.com/office/drawing/2014/main" id="{07DCA451-42C3-4B1E-B9AC-1084B45416EC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81" name="Retângulo 80">
            <a:extLst>
              <a:ext uri="{FF2B5EF4-FFF2-40B4-BE49-F238E27FC236}">
                <a16:creationId xmlns:a16="http://schemas.microsoft.com/office/drawing/2014/main" id="{4D90EF9D-83EE-413A-8CBE-464ED590682C}"/>
              </a:ext>
            </a:extLst>
          </p:cNvPr>
          <p:cNvSpPr/>
          <p:nvPr/>
        </p:nvSpPr>
        <p:spPr>
          <a:xfrm>
            <a:off x="4218194" y="4623907"/>
            <a:ext cx="144853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t-EE" sz="1600" b="1" dirty="0">
                <a:solidFill>
                  <a:srgbClr val="29A6FF"/>
                </a:solidFill>
              </a:rPr>
              <a:t>assotsiatiivsus</a:t>
            </a:r>
            <a:r>
              <a:rPr lang="en-GB" sz="1600" b="1" dirty="0">
                <a:solidFill>
                  <a:srgbClr val="29A6FF"/>
                </a:solidFill>
              </a:rPr>
              <a:t> </a:t>
            </a:r>
          </a:p>
        </p:txBody>
      </p:sp>
      <p:sp>
        <p:nvSpPr>
          <p:cNvPr id="82" name="Retângulo 81">
            <a:extLst>
              <a:ext uri="{FF2B5EF4-FFF2-40B4-BE49-F238E27FC236}">
                <a16:creationId xmlns:a16="http://schemas.microsoft.com/office/drawing/2014/main" id="{87635548-22EE-416F-B378-62B61D8216AE}"/>
              </a:ext>
            </a:extLst>
          </p:cNvPr>
          <p:cNvSpPr/>
          <p:nvPr/>
        </p:nvSpPr>
        <p:spPr>
          <a:xfrm>
            <a:off x="2690899" y="4958747"/>
            <a:ext cx="3173293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25E4F"/>
            </a:solidFill>
          </a:ln>
        </p:spPr>
        <p:txBody>
          <a:bodyPr wrap="square">
            <a:spAutoFit/>
          </a:bodyPr>
          <a:lstStyle/>
          <a:p>
            <a:r>
              <a:rPr lang="fi-FI" b="1" dirty="0">
                <a:solidFill>
                  <a:srgbClr val="F25E4F"/>
                </a:solidFill>
              </a:rPr>
              <a:t>Pan</a:t>
            </a:r>
            <a:r>
              <a:rPr lang="et-EE" b="1" dirty="0">
                <a:solidFill>
                  <a:srgbClr val="F25E4F"/>
                </a:solidFill>
              </a:rPr>
              <a:t>e</a:t>
            </a:r>
            <a:r>
              <a:rPr lang="fi-FI" b="1" dirty="0">
                <a:solidFill>
                  <a:srgbClr val="F25E4F"/>
                </a:solidFill>
              </a:rPr>
              <a:t> </a:t>
            </a:r>
            <a:r>
              <a:rPr lang="fi-FI" b="1" dirty="0" err="1">
                <a:solidFill>
                  <a:srgbClr val="F25E4F"/>
                </a:solidFill>
              </a:rPr>
              <a:t>tähele</a:t>
            </a:r>
            <a:r>
              <a:rPr lang="fi-FI" b="1" dirty="0">
                <a:solidFill>
                  <a:srgbClr val="F25E4F"/>
                </a:solidFill>
              </a:rPr>
              <a:t>, </a:t>
            </a:r>
            <a:r>
              <a:rPr lang="fi-FI" dirty="0">
                <a:solidFill>
                  <a:srgbClr val="F25E4F"/>
                </a:solidFill>
              </a:rPr>
              <a:t>et </a:t>
            </a:r>
            <a:r>
              <a:rPr lang="fi-FI" dirty="0" err="1">
                <a:solidFill>
                  <a:srgbClr val="F25E4F"/>
                </a:solidFill>
              </a:rPr>
              <a:t>assotsiatiivsust</a:t>
            </a:r>
            <a:r>
              <a:rPr lang="fi-FI" dirty="0">
                <a:solidFill>
                  <a:srgbClr val="F25E4F"/>
                </a:solidFill>
              </a:rPr>
              <a:t> </a:t>
            </a:r>
            <a:r>
              <a:rPr lang="fi-FI" dirty="0" err="1">
                <a:solidFill>
                  <a:srgbClr val="F25E4F"/>
                </a:solidFill>
              </a:rPr>
              <a:t>saab</a:t>
            </a:r>
            <a:r>
              <a:rPr lang="fi-FI" dirty="0">
                <a:solidFill>
                  <a:srgbClr val="F25E4F"/>
                </a:solidFill>
              </a:rPr>
              <a:t> </a:t>
            </a:r>
            <a:r>
              <a:rPr lang="fi-FI" dirty="0" err="1">
                <a:solidFill>
                  <a:srgbClr val="F25E4F"/>
                </a:solidFill>
              </a:rPr>
              <a:t>rakendada</a:t>
            </a:r>
            <a:r>
              <a:rPr lang="fi-FI" dirty="0">
                <a:solidFill>
                  <a:srgbClr val="F25E4F"/>
                </a:solidFill>
              </a:rPr>
              <a:t> </a:t>
            </a:r>
            <a:r>
              <a:rPr lang="fi-FI" b="1" dirty="0" err="1">
                <a:solidFill>
                  <a:srgbClr val="F25E4F"/>
                </a:solidFill>
              </a:rPr>
              <a:t>teises</a:t>
            </a:r>
            <a:r>
              <a:rPr lang="fi-FI" b="1" dirty="0">
                <a:solidFill>
                  <a:srgbClr val="F25E4F"/>
                </a:solidFill>
              </a:rPr>
              <a:t> </a:t>
            </a:r>
            <a:r>
              <a:rPr lang="fi-FI" b="1" dirty="0" err="1">
                <a:solidFill>
                  <a:srgbClr val="F25E4F"/>
                </a:solidFill>
              </a:rPr>
              <a:t>järjekorras</a:t>
            </a:r>
            <a:r>
              <a:rPr lang="fi-FI" b="1" dirty="0">
                <a:solidFill>
                  <a:srgbClr val="F25E4F"/>
                </a:solidFill>
              </a:rPr>
              <a:t>:</a:t>
            </a:r>
            <a:endParaRPr lang="en-GB" dirty="0">
              <a:solidFill>
                <a:srgbClr val="F25E4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Retângulo 82">
                <a:extLst>
                  <a:ext uri="{FF2B5EF4-FFF2-40B4-BE49-F238E27FC236}">
                    <a16:creationId xmlns:a16="http://schemas.microsoft.com/office/drawing/2014/main" id="{8269E877-2923-4F06-B0EE-D1ED6FB60FD7}"/>
                  </a:ext>
                </a:extLst>
              </p:cNvPr>
              <p:cNvSpPr/>
              <p:nvPr/>
            </p:nvSpPr>
            <p:spPr>
              <a:xfrm>
                <a:off x="2440867" y="5905690"/>
                <a:ext cx="230075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PT" sz="24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sz="24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pt-PT" sz="2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  ∙</m:t>
                      </m:r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∙</m:t>
                      </m:r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2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83" name="Retângulo 82">
                <a:extLst>
                  <a:ext uri="{FF2B5EF4-FFF2-40B4-BE49-F238E27FC236}">
                    <a16:creationId xmlns:a16="http://schemas.microsoft.com/office/drawing/2014/main" id="{8269E877-2923-4F06-B0EE-D1ED6FB60F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0867" y="5905690"/>
                <a:ext cx="2300758" cy="46166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Retângulo 83">
                <a:extLst>
                  <a:ext uri="{FF2B5EF4-FFF2-40B4-BE49-F238E27FC236}">
                    <a16:creationId xmlns:a16="http://schemas.microsoft.com/office/drawing/2014/main" id="{54D4E6A7-D326-463A-91CC-33C26A487F32}"/>
                  </a:ext>
                </a:extLst>
              </p:cNvPr>
              <p:cNvSpPr/>
              <p:nvPr/>
            </p:nvSpPr>
            <p:spPr>
              <a:xfrm>
                <a:off x="8524445" y="5874459"/>
                <a:ext cx="3323667" cy="5588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pc="-300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i="1" spc="-30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i="1" spc="-30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  <m:r>
                                  <a:rPr lang="pt-PT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pt-PT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1+6×4</m:t>
                                </m:r>
                              </m:e>
                              <m:e>
                                <m:r>
                                  <a:rPr lang="pt-PT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  <m:r>
                                  <a:rPr lang="pt-PT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pt-PT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pt-PT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pt-PT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6</m:t>
                                </m:r>
                                <m:r>
                                  <a:rPr lang="pt-PT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×12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pt-PT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pt-PT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pt-PT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pt-PT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pt-PT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pt-PT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2×</m:t>
                                </m:r>
                                <m:r>
                                  <a:rPr lang="pt-PT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pt-PT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  <m:r>
                                  <a:rPr lang="pt-PT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pt-PT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pt-PT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pt-PT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12</m:t>
                                </m:r>
                                <m:r>
                                  <a:rPr lang="pt-PT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pt-PT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pc="-3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84" name="Retângulo 83">
                <a:extLst>
                  <a:ext uri="{FF2B5EF4-FFF2-40B4-BE49-F238E27FC236}">
                    <a16:creationId xmlns:a16="http://schemas.microsoft.com/office/drawing/2014/main" id="{54D4E6A7-D326-463A-91CC-33C26A487F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4445" y="5874459"/>
                <a:ext cx="3323667" cy="558871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Retângulo 84">
                <a:extLst>
                  <a:ext uri="{FF2B5EF4-FFF2-40B4-BE49-F238E27FC236}">
                    <a16:creationId xmlns:a16="http://schemas.microsoft.com/office/drawing/2014/main" id="{65F7943C-486A-44F1-82F5-F856EFECBCBB}"/>
                  </a:ext>
                </a:extLst>
              </p:cNvPr>
              <p:cNvSpPr/>
              <p:nvPr/>
            </p:nvSpPr>
            <p:spPr>
              <a:xfrm>
                <a:off x="4607907" y="5901974"/>
                <a:ext cx="146008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PT" sz="24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sz="24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pt-PT" sz="24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pt-PT" sz="2400" i="1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2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85" name="Retângulo 84">
                <a:extLst>
                  <a:ext uri="{FF2B5EF4-FFF2-40B4-BE49-F238E27FC236}">
                    <a16:creationId xmlns:a16="http://schemas.microsoft.com/office/drawing/2014/main" id="{65F7943C-486A-44F1-82F5-F856EFECBC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7907" y="5901974"/>
                <a:ext cx="1460080" cy="461665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6" name="Seta: Curvada Para Cima 85">
            <a:extLst>
              <a:ext uri="{FF2B5EF4-FFF2-40B4-BE49-F238E27FC236}">
                <a16:creationId xmlns:a16="http://schemas.microsoft.com/office/drawing/2014/main" id="{562DA3F1-84C6-47FD-AA2E-2C6898D1853E}"/>
              </a:ext>
            </a:extLst>
          </p:cNvPr>
          <p:cNvSpPr/>
          <p:nvPr/>
        </p:nvSpPr>
        <p:spPr>
          <a:xfrm flipV="1">
            <a:off x="3618274" y="5718977"/>
            <a:ext cx="1513317" cy="195148"/>
          </a:xfrm>
          <a:prstGeom prst="curvedUpArrow">
            <a:avLst/>
          </a:prstGeom>
          <a:solidFill>
            <a:srgbClr val="29A6FF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D1507284-09FB-461B-B2A3-686643DB00C0}"/>
              </a:ext>
            </a:extLst>
          </p:cNvPr>
          <p:cNvSpPr/>
          <p:nvPr/>
        </p:nvSpPr>
        <p:spPr>
          <a:xfrm>
            <a:off x="3241460" y="5916346"/>
            <a:ext cx="823838" cy="461665"/>
          </a:xfrm>
          <a:prstGeom prst="ellipse">
            <a:avLst/>
          </a:prstGeom>
          <a:noFill/>
          <a:ln w="28575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092DE4CF-57BF-4D25-ADED-F9D9C7442F5E}"/>
              </a:ext>
            </a:extLst>
          </p:cNvPr>
          <p:cNvSpPr/>
          <p:nvPr/>
        </p:nvSpPr>
        <p:spPr>
          <a:xfrm>
            <a:off x="4983764" y="5893738"/>
            <a:ext cx="451370" cy="461665"/>
          </a:xfrm>
          <a:prstGeom prst="ellipse">
            <a:avLst/>
          </a:prstGeom>
          <a:noFill/>
          <a:ln w="28575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Retângulo 88">
                <a:extLst>
                  <a:ext uri="{FF2B5EF4-FFF2-40B4-BE49-F238E27FC236}">
                    <a16:creationId xmlns:a16="http://schemas.microsoft.com/office/drawing/2014/main" id="{677C40E2-F031-41A1-8C5A-992ED8C3F853}"/>
                  </a:ext>
                </a:extLst>
              </p:cNvPr>
              <p:cNvSpPr/>
              <p:nvPr/>
            </p:nvSpPr>
            <p:spPr>
              <a:xfrm>
                <a:off x="5914184" y="5790774"/>
                <a:ext cx="2858155" cy="7057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sz="24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  <m:e>
                                <m:r>
                                  <a:rPr lang="pt-PT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e>
                              <m:e>
                                <m:r>
                                  <a:rPr lang="pt-PT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pt-PT" sz="24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pt-PT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89" name="Retângulo 88">
                <a:extLst>
                  <a:ext uri="{FF2B5EF4-FFF2-40B4-BE49-F238E27FC236}">
                    <a16:creationId xmlns:a16="http://schemas.microsoft.com/office/drawing/2014/main" id="{677C40E2-F031-41A1-8C5A-992ED8C3F8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4184" y="5790774"/>
                <a:ext cx="2858155" cy="705771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Retângulo 89">
            <a:extLst>
              <a:ext uri="{FF2B5EF4-FFF2-40B4-BE49-F238E27FC236}">
                <a16:creationId xmlns:a16="http://schemas.microsoft.com/office/drawing/2014/main" id="{3B636C0D-2CCC-422B-918E-CB2839999A10}"/>
              </a:ext>
            </a:extLst>
          </p:cNvPr>
          <p:cNvSpPr/>
          <p:nvPr/>
        </p:nvSpPr>
        <p:spPr>
          <a:xfrm>
            <a:off x="3638683" y="5699537"/>
            <a:ext cx="154952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dirty="0" err="1">
                <a:solidFill>
                  <a:srgbClr val="29A6FF"/>
                </a:solidFill>
              </a:rPr>
              <a:t>asso</a:t>
            </a:r>
            <a:r>
              <a:rPr lang="et-EE" sz="1600" b="1" dirty="0" err="1">
                <a:solidFill>
                  <a:srgbClr val="29A6FF"/>
                </a:solidFill>
              </a:rPr>
              <a:t>tsiaatiivsus</a:t>
            </a:r>
            <a:r>
              <a:rPr lang="en-GB" sz="1600" b="1" dirty="0">
                <a:solidFill>
                  <a:srgbClr val="29A6FF"/>
                </a:solidFill>
              </a:rPr>
              <a:t> </a:t>
            </a:r>
          </a:p>
        </p:txBody>
      </p:sp>
      <p:sp>
        <p:nvSpPr>
          <p:cNvPr id="91" name="Retângulo 90">
            <a:extLst>
              <a:ext uri="{FF2B5EF4-FFF2-40B4-BE49-F238E27FC236}">
                <a16:creationId xmlns:a16="http://schemas.microsoft.com/office/drawing/2014/main" id="{83DC6CAE-0D8C-46B0-9897-630E6FFAEA2D}"/>
              </a:ext>
            </a:extLst>
          </p:cNvPr>
          <p:cNvSpPr/>
          <p:nvPr/>
        </p:nvSpPr>
        <p:spPr>
          <a:xfrm>
            <a:off x="9152254" y="5035473"/>
            <a:ext cx="2119793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25E4F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t-EE" dirty="0">
                <a:solidFill>
                  <a:srgbClr val="F25E4F"/>
                </a:solidFill>
              </a:rPr>
              <a:t>Aga</a:t>
            </a:r>
            <a:r>
              <a:rPr lang="en-GB" b="1" dirty="0">
                <a:solidFill>
                  <a:srgbClr val="F25E4F"/>
                </a:solidFill>
              </a:rPr>
              <a:t>… </a:t>
            </a:r>
            <a:r>
              <a:rPr lang="et-EE" b="1" dirty="0">
                <a:solidFill>
                  <a:srgbClr val="F25E4F"/>
                </a:solidFill>
              </a:rPr>
              <a:t>tulemus on täpselt sama</a:t>
            </a:r>
            <a:r>
              <a:rPr lang="en-GB" b="1" dirty="0">
                <a:solidFill>
                  <a:srgbClr val="F25E4F"/>
                </a:solidFill>
              </a:rPr>
              <a:t>!</a:t>
            </a:r>
            <a:endParaRPr lang="en-GB" dirty="0">
              <a:solidFill>
                <a:srgbClr val="F25E4F"/>
              </a:solidFill>
            </a:endParaRPr>
          </a:p>
        </p:txBody>
      </p:sp>
      <p:pic>
        <p:nvPicPr>
          <p:cNvPr id="92" name="Gráfico 91" descr="Seta: Reta">
            <a:extLst>
              <a:ext uri="{FF2B5EF4-FFF2-40B4-BE49-F238E27FC236}">
                <a16:creationId xmlns:a16="http://schemas.microsoft.com/office/drawing/2014/main" id="{95BF9EB1-FEEB-4FAD-8231-91E8AEBEA3DD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7756444" y="4870825"/>
            <a:ext cx="1345818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546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5" grpId="0"/>
      <p:bldP spid="67" grpId="0"/>
      <p:bldP spid="68" grpId="0"/>
      <p:bldP spid="69" grpId="0"/>
      <p:bldP spid="70" grpId="0"/>
      <p:bldP spid="71" grpId="0" animBg="1"/>
      <p:bldP spid="76" grpId="0" animBg="1"/>
      <p:bldP spid="78" grpId="0" animBg="1"/>
      <p:bldP spid="79" grpId="0"/>
      <p:bldP spid="81" grpId="0"/>
      <p:bldP spid="82" grpId="0" animBg="1"/>
      <p:bldP spid="83" grpId="0"/>
      <p:bldP spid="84" grpId="0"/>
      <p:bldP spid="85" grpId="0"/>
      <p:bldP spid="86" grpId="0" animBg="1"/>
      <p:bldP spid="87" grpId="0" animBg="1"/>
      <p:bldP spid="88" grpId="0" animBg="1"/>
      <p:bldP spid="89" grpId="0"/>
      <p:bldP spid="90" grpId="0"/>
      <p:bldP spid="9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tângulo 65">
            <a:extLst>
              <a:ext uri="{FF2B5EF4-FFF2-40B4-BE49-F238E27FC236}">
                <a16:creationId xmlns:a16="http://schemas.microsoft.com/office/drawing/2014/main" id="{9C0707D6-2829-4E5A-8156-FC906E23F982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2" name="Retângulo 71">
            <a:extLst>
              <a:ext uri="{FF2B5EF4-FFF2-40B4-BE49-F238E27FC236}">
                <a16:creationId xmlns:a16="http://schemas.microsoft.com/office/drawing/2014/main" id="{8E476C9B-1E2D-427B-B547-CB50A82F8EBB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3" name="Imagem 72">
            <a:extLst>
              <a:ext uri="{FF2B5EF4-FFF2-40B4-BE49-F238E27FC236}">
                <a16:creationId xmlns:a16="http://schemas.microsoft.com/office/drawing/2014/main" id="{29D4F2D0-CD81-481B-9891-2A60DD09946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74" name="Conexão reta 73">
            <a:extLst>
              <a:ext uri="{FF2B5EF4-FFF2-40B4-BE49-F238E27FC236}">
                <a16:creationId xmlns:a16="http://schemas.microsoft.com/office/drawing/2014/main" id="{AE207ED5-0AD9-406C-BBC8-2601BA6CFB05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exão reta 74">
            <a:extLst>
              <a:ext uri="{FF2B5EF4-FFF2-40B4-BE49-F238E27FC236}">
                <a16:creationId xmlns:a16="http://schemas.microsoft.com/office/drawing/2014/main" id="{70563C38-5169-4617-9616-E22BF2C5439B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tângulo 76">
            <a:extLst>
              <a:ext uri="{FF2B5EF4-FFF2-40B4-BE49-F238E27FC236}">
                <a16:creationId xmlns:a16="http://schemas.microsoft.com/office/drawing/2014/main" id="{B0B3D353-3315-4D82-B77C-726747C177AB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t-EE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Tund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10</a:t>
            </a:r>
          </a:p>
        </p:txBody>
      </p:sp>
      <p:sp>
        <p:nvSpPr>
          <p:cNvPr id="14" name="Retângulo: Cantos Arredondados 13">
            <a:hlinkClick r:id="rId4" action="ppaction://hlinksldjump"/>
            <a:extLst>
              <a:ext uri="{FF2B5EF4-FFF2-40B4-BE49-F238E27FC236}">
                <a16:creationId xmlns:a16="http://schemas.microsoft.com/office/drawing/2014/main" id="{71CEA6BA-009B-4BA9-84FC-F64C8D3FC3C5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t-EE" b="1" dirty="0">
                <a:solidFill>
                  <a:schemeClr val="tx1"/>
                </a:solidFill>
              </a:rPr>
              <a:t>Maatriksi aste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5" name="Retângulo: Cantos Arredondados 14">
            <a:hlinkClick r:id="rId5" action="ppaction://hlinksldjump"/>
            <a:extLst>
              <a:ext uri="{FF2B5EF4-FFF2-40B4-BE49-F238E27FC236}">
                <a16:creationId xmlns:a16="http://schemas.microsoft.com/office/drawing/2014/main" id="{E7D46F64-3B9A-40B9-A822-184B3E142D31}"/>
              </a:ext>
            </a:extLst>
          </p:cNvPr>
          <p:cNvSpPr/>
          <p:nvPr/>
        </p:nvSpPr>
        <p:spPr>
          <a:xfrm>
            <a:off x="36000" y="27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t-EE" b="1" dirty="0">
                <a:solidFill>
                  <a:schemeClr val="tx1"/>
                </a:solidFill>
              </a:rPr>
              <a:t>Maatriksi muud omadused ja seosed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6" name="Retângulo: Cantos Arredondados 15">
            <a:hlinkClick r:id="rId6" action="ppaction://hlinksldjump"/>
            <a:extLst>
              <a:ext uri="{FF2B5EF4-FFF2-40B4-BE49-F238E27FC236}">
                <a16:creationId xmlns:a16="http://schemas.microsoft.com/office/drawing/2014/main" id="{6AE79D36-64D2-4665-AE5B-9DA8CCADFE42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2000" b="1" dirty="0">
                <a:solidFill>
                  <a:schemeClr val="tx1"/>
                </a:solidFill>
              </a:rPr>
              <a:t>Harjuta!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BA675A19-D7E9-47A8-B980-99255F418442}"/>
              </a:ext>
            </a:extLst>
          </p:cNvPr>
          <p:cNvSpPr/>
          <p:nvPr/>
        </p:nvSpPr>
        <p:spPr>
          <a:xfrm>
            <a:off x="2148855" y="2865712"/>
            <a:ext cx="9834783" cy="3770928"/>
          </a:xfrm>
          <a:prstGeom prst="roundRect">
            <a:avLst>
              <a:gd name="adj" fmla="val 9739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869D0C25-84C4-41A3-B9EB-1BC8567C004D}"/>
              </a:ext>
            </a:extLst>
          </p:cNvPr>
          <p:cNvSpPr/>
          <p:nvPr/>
        </p:nvSpPr>
        <p:spPr>
          <a:xfrm>
            <a:off x="2124000" y="252000"/>
            <a:ext cx="9859639" cy="2388563"/>
          </a:xfrm>
          <a:prstGeom prst="roundRect">
            <a:avLst/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b="1" u="sng" dirty="0">
              <a:solidFill>
                <a:srgbClr val="F25E4F"/>
              </a:solidFill>
            </a:endParaRPr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id="{81AECE95-D29B-409B-8101-A05F86DFE74E}"/>
              </a:ext>
            </a:extLst>
          </p:cNvPr>
          <p:cNvSpPr/>
          <p:nvPr/>
        </p:nvSpPr>
        <p:spPr>
          <a:xfrm>
            <a:off x="8923637" y="889280"/>
            <a:ext cx="2668740" cy="116410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tângulo 16">
                <a:extLst>
                  <a:ext uri="{FF2B5EF4-FFF2-40B4-BE49-F238E27FC236}">
                    <a16:creationId xmlns:a16="http://schemas.microsoft.com/office/drawing/2014/main" id="{73D24DA8-153A-4950-9769-B2A14997DBA1}"/>
                  </a:ext>
                </a:extLst>
              </p:cNvPr>
              <p:cNvSpPr/>
              <p:nvPr/>
            </p:nvSpPr>
            <p:spPr>
              <a:xfrm>
                <a:off x="8452199" y="993609"/>
                <a:ext cx="3409509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PT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pt-PT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pt-PT" sz="2400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sz="2400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PT" sz="2400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 ∙</m:t>
                      </m:r>
                      <m:r>
                        <a:rPr lang="pt-PT" sz="2400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PT" sz="2400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 ∙⋯∙</m:t>
                      </m:r>
                      <m:r>
                        <a:rPr lang="pt-PT" sz="2400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24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7" name="Retângulo 16">
                <a:extLst>
                  <a:ext uri="{FF2B5EF4-FFF2-40B4-BE49-F238E27FC236}">
                    <a16:creationId xmlns:a16="http://schemas.microsoft.com/office/drawing/2014/main" id="{73D24DA8-153A-4950-9769-B2A14997DB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2199" y="993609"/>
                <a:ext cx="3409509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Chaveta à esquerda 17">
            <a:extLst>
              <a:ext uri="{FF2B5EF4-FFF2-40B4-BE49-F238E27FC236}">
                <a16:creationId xmlns:a16="http://schemas.microsoft.com/office/drawing/2014/main" id="{8599A659-DE8C-405E-B4B5-34A99C4F8E0D}"/>
              </a:ext>
            </a:extLst>
          </p:cNvPr>
          <p:cNvSpPr/>
          <p:nvPr/>
        </p:nvSpPr>
        <p:spPr>
          <a:xfrm rot="16200000">
            <a:off x="10431393" y="750988"/>
            <a:ext cx="223936" cy="1612840"/>
          </a:xfrm>
          <a:prstGeom prst="leftBrace">
            <a:avLst>
              <a:gd name="adj1" fmla="val 29763"/>
              <a:gd name="adj2" fmla="val 48527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729DF349-9BAD-473B-9192-E6A59CA19316}"/>
                  </a:ext>
                </a:extLst>
              </p:cNvPr>
              <p:cNvSpPr txBox="1"/>
              <p:nvPr/>
            </p:nvSpPr>
            <p:spPr>
              <a:xfrm>
                <a:off x="10012730" y="1684053"/>
                <a:ext cx="10052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 </a:t>
                </a:r>
                <a:r>
                  <a:rPr lang="et-EE" dirty="0"/>
                  <a:t>tegurit</a:t>
                </a:r>
                <a:endParaRPr lang="en-GB" dirty="0"/>
              </a:p>
            </p:txBody>
          </p:sp>
        </mc:Choice>
        <mc:Fallback xmlns="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729DF349-9BAD-473B-9192-E6A59CA193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2730" y="1684053"/>
                <a:ext cx="1005275" cy="369332"/>
              </a:xfrm>
              <a:prstGeom prst="rect">
                <a:avLst/>
              </a:prstGeom>
              <a:blipFill>
                <a:blip r:embed="rId8"/>
                <a:stretch>
                  <a:fillRect t="-8197" r="-6098" b="-24590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tângulo 19">
                <a:extLst>
                  <a:ext uri="{FF2B5EF4-FFF2-40B4-BE49-F238E27FC236}">
                    <a16:creationId xmlns:a16="http://schemas.microsoft.com/office/drawing/2014/main" id="{1CFF5D50-CD0C-469A-B3F7-BC6BCDB7B100}"/>
                  </a:ext>
                </a:extLst>
              </p:cNvPr>
              <p:cNvSpPr/>
              <p:nvPr/>
            </p:nvSpPr>
            <p:spPr>
              <a:xfrm>
                <a:off x="2305715" y="889280"/>
                <a:ext cx="6347923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t-EE" sz="2400" dirty="0">
                    <a:solidFill>
                      <a:sysClr val="windowText" lastClr="000000"/>
                    </a:solidFill>
                  </a:rPr>
                  <a:t>Kui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t-EE" sz="2400" dirty="0">
                    <a:solidFill>
                      <a:sysClr val="windowText" lastClr="000000"/>
                    </a:solidFill>
                  </a:rPr>
                  <a:t>on ruutmaatriks ja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on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positiivne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täisarv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, </a:t>
                </a:r>
                <a:r>
                  <a:rPr lang="et-EE" sz="2400" dirty="0">
                    <a:solidFill>
                      <a:sysClr val="windowText" lastClr="000000"/>
                    </a:solidFill>
                  </a:rPr>
                  <a:t>siis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GB" sz="2400" b="1" dirty="0">
                    <a:solidFill>
                      <a:sysClr val="windowText" lastClr="000000"/>
                    </a:solidFill>
                  </a:rPr>
                  <a:t>-</a:t>
                </a:r>
                <a:r>
                  <a:rPr lang="et-EE" sz="2400" b="1" dirty="0">
                    <a:solidFill>
                      <a:sysClr val="windowText" lastClr="000000"/>
                    </a:solidFill>
                  </a:rPr>
                  <a:t>es astmeks</a:t>
                </a:r>
                <a:r>
                  <a:rPr lang="en-GB" sz="2400" b="1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t-EE" sz="2400" dirty="0">
                    <a:solidFill>
                      <a:sysClr val="windowText" lastClr="000000"/>
                    </a:solidFill>
                  </a:rPr>
                  <a:t>nimetatakse korrutist, milles </a:t>
                </a:r>
                <a14:m>
                  <m:oMath xmlns:m="http://schemas.openxmlformats.org/officeDocument/2006/math"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t-EE" sz="2400" dirty="0">
                    <a:solidFill>
                      <a:sysClr val="windowText" lastClr="000000"/>
                    </a:solidFill>
                  </a:rPr>
                  <a:t> on korrutatud iseendaga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t-EE" sz="2400" dirty="0">
                    <a:solidFill>
                      <a:sysClr val="windowText" lastClr="000000"/>
                    </a:solidFill>
                  </a:rPr>
                  <a:t>korda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20" name="Retângulo 19">
                <a:extLst>
                  <a:ext uri="{FF2B5EF4-FFF2-40B4-BE49-F238E27FC236}">
                    <a16:creationId xmlns:a16="http://schemas.microsoft.com/office/drawing/2014/main" id="{1CFF5D50-CD0C-469A-B3F7-BC6BCDB7B1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5715" y="889280"/>
                <a:ext cx="6347923" cy="1200329"/>
              </a:xfrm>
              <a:prstGeom prst="rect">
                <a:avLst/>
              </a:prstGeom>
              <a:blipFill>
                <a:blip r:embed="rId9"/>
                <a:stretch>
                  <a:fillRect l="-1440" t="-4061" r="-1440" b="-10660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tângulo 20">
            <a:extLst>
              <a:ext uri="{FF2B5EF4-FFF2-40B4-BE49-F238E27FC236}">
                <a16:creationId xmlns:a16="http://schemas.microsoft.com/office/drawing/2014/main" id="{49FE994C-9870-4021-9485-AA66D7B0B451}"/>
              </a:ext>
            </a:extLst>
          </p:cNvPr>
          <p:cNvSpPr/>
          <p:nvPr/>
        </p:nvSpPr>
        <p:spPr>
          <a:xfrm>
            <a:off x="2161448" y="427615"/>
            <a:ext cx="17469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t-EE" sz="2400" b="1" u="sng" dirty="0">
                <a:solidFill>
                  <a:srgbClr val="F25E4F"/>
                </a:solidFill>
              </a:rPr>
              <a:t>Definitsioon</a:t>
            </a:r>
            <a:endParaRPr lang="en-GB" sz="2400" b="1" u="sng" dirty="0">
              <a:solidFill>
                <a:srgbClr val="F25E4F"/>
              </a:solidFill>
            </a:endParaRPr>
          </a:p>
        </p:txBody>
      </p:sp>
      <p:sp>
        <p:nvSpPr>
          <p:cNvPr id="22" name="Retângulo: Cantos Arredondados 21">
            <a:extLst>
              <a:ext uri="{FF2B5EF4-FFF2-40B4-BE49-F238E27FC236}">
                <a16:creationId xmlns:a16="http://schemas.microsoft.com/office/drawing/2014/main" id="{8E98AE03-1B3F-4ECC-8314-C376C7FD8B34}"/>
              </a:ext>
            </a:extLst>
          </p:cNvPr>
          <p:cNvSpPr/>
          <p:nvPr/>
        </p:nvSpPr>
        <p:spPr>
          <a:xfrm>
            <a:off x="2148855" y="2865712"/>
            <a:ext cx="9834783" cy="2908880"/>
          </a:xfrm>
          <a:prstGeom prst="roundRect">
            <a:avLst>
              <a:gd name="adj" fmla="val 9739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B647B59C-4C3F-4E66-9D84-B2122D09A102}"/>
              </a:ext>
            </a:extLst>
          </p:cNvPr>
          <p:cNvSpPr/>
          <p:nvPr/>
        </p:nvSpPr>
        <p:spPr>
          <a:xfrm>
            <a:off x="2548220" y="3009895"/>
            <a:ext cx="10384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t-EE" sz="2400" b="1" u="sng" dirty="0">
                <a:solidFill>
                  <a:srgbClr val="29A6FF"/>
                </a:solidFill>
              </a:rPr>
              <a:t>Näited</a:t>
            </a:r>
            <a:endParaRPr lang="en-GB" sz="2400" b="1" u="sng" dirty="0">
              <a:solidFill>
                <a:srgbClr val="29A6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tângulo 23">
                <a:extLst>
                  <a:ext uri="{FF2B5EF4-FFF2-40B4-BE49-F238E27FC236}">
                    <a16:creationId xmlns:a16="http://schemas.microsoft.com/office/drawing/2014/main" id="{B66A66C7-3599-4813-A588-A1CA9F92AE6D}"/>
                  </a:ext>
                </a:extLst>
              </p:cNvPr>
              <p:cNvSpPr/>
              <p:nvPr/>
            </p:nvSpPr>
            <p:spPr>
              <a:xfrm>
                <a:off x="2370798" y="3354475"/>
                <a:ext cx="5657511" cy="7057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t-EE" sz="2400" dirty="0">
                    <a:solidFill>
                      <a:sysClr val="windowText" lastClr="000000"/>
                    </a:solidFill>
                  </a:rPr>
                  <a:t>Vaatleme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pt-PT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24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24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sz="2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pt-PT" sz="2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pt-PT" sz="2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pt-PT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pt-PT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pt-PT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e>
                            <m:e>
                              <m:r>
                                <a:rPr lang="pt-PT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mr>
                          <m:mr>
                            <m:e>
                              <m:r>
                                <a:rPr lang="pt-PT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e>
                            <m:e>
                              <m:r>
                                <a:rPr lang="pt-PT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endParaRPr lang="en-GB" sz="2400" dirty="0"/>
              </a:p>
            </p:txBody>
          </p:sp>
        </mc:Choice>
        <mc:Fallback xmlns="">
          <p:sp>
            <p:nvSpPr>
              <p:cNvPr id="24" name="Retângulo 23">
                <a:extLst>
                  <a:ext uri="{FF2B5EF4-FFF2-40B4-BE49-F238E27FC236}">
                    <a16:creationId xmlns:a16="http://schemas.microsoft.com/office/drawing/2014/main" id="{B66A66C7-3599-4813-A588-A1CA9F92AE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0798" y="3354475"/>
                <a:ext cx="5657511" cy="705771"/>
              </a:xfrm>
              <a:prstGeom prst="rect">
                <a:avLst/>
              </a:prstGeom>
              <a:blipFill>
                <a:blip r:embed="rId10"/>
                <a:stretch>
                  <a:fillRect l="-1724" b="-2586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tângulo 24">
                <a:extLst>
                  <a:ext uri="{FF2B5EF4-FFF2-40B4-BE49-F238E27FC236}">
                    <a16:creationId xmlns:a16="http://schemas.microsoft.com/office/drawing/2014/main" id="{1422EF17-C6AB-42A6-A785-99128411362E}"/>
                  </a:ext>
                </a:extLst>
              </p:cNvPr>
              <p:cNvSpPr/>
              <p:nvPr/>
            </p:nvSpPr>
            <p:spPr>
              <a:xfrm>
                <a:off x="7771883" y="3463770"/>
                <a:ext cx="265021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>
                    <a:solidFill>
                      <a:sysClr val="windowText" lastClr="000000"/>
                    </a:solidFill>
                  </a:rPr>
                  <a:t>. </a:t>
                </a:r>
                <a:r>
                  <a:rPr lang="et-EE" sz="2400" dirty="0">
                    <a:solidFill>
                      <a:sysClr val="windowText" lastClr="000000"/>
                    </a:solidFill>
                  </a:rPr>
                  <a:t>Kuidas leida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pt-PT" sz="24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GB" sz="2400" dirty="0"/>
                  <a:t>? </a:t>
                </a:r>
                <a:r>
                  <a:rPr lang="pt-PT" sz="2400" dirty="0"/>
                  <a:t>…</a:t>
                </a:r>
                <a:endParaRPr lang="en-GB" sz="2400" dirty="0"/>
              </a:p>
            </p:txBody>
          </p:sp>
        </mc:Choice>
        <mc:Fallback xmlns="">
          <p:sp>
            <p:nvSpPr>
              <p:cNvPr id="25" name="Retângulo 24">
                <a:extLst>
                  <a:ext uri="{FF2B5EF4-FFF2-40B4-BE49-F238E27FC236}">
                    <a16:creationId xmlns:a16="http://schemas.microsoft.com/office/drawing/2014/main" id="{1422EF17-C6AB-42A6-A785-9912841136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1883" y="3463770"/>
                <a:ext cx="2650213" cy="461665"/>
              </a:xfrm>
              <a:prstGeom prst="rect">
                <a:avLst/>
              </a:prstGeom>
              <a:blipFill>
                <a:blip r:embed="rId11"/>
                <a:stretch>
                  <a:fillRect l="-3678" t="-10526" r="-2299" b="-28947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tângulo 25">
                <a:extLst>
                  <a:ext uri="{FF2B5EF4-FFF2-40B4-BE49-F238E27FC236}">
                    <a16:creationId xmlns:a16="http://schemas.microsoft.com/office/drawing/2014/main" id="{009EFCF5-516B-46EB-81E0-06C4B8846163}"/>
                  </a:ext>
                </a:extLst>
              </p:cNvPr>
              <p:cNvSpPr/>
              <p:nvPr/>
            </p:nvSpPr>
            <p:spPr>
              <a:xfrm>
                <a:off x="2370798" y="4295113"/>
                <a:ext cx="228357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PT" sz="24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sz="24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pt-PT" sz="24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pt-PT" sz="2400" i="1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sz="2400" i="1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PT" sz="2400" i="1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  ∙</m:t>
                      </m:r>
                      <m:r>
                        <a:rPr lang="pt-PT" sz="2400" i="1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pt-PT" sz="2400" i="1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  </m:t>
                      </m:r>
                      <m:r>
                        <a:rPr lang="pt-PT" sz="2400" i="1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2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26" name="Retângulo 25">
                <a:extLst>
                  <a:ext uri="{FF2B5EF4-FFF2-40B4-BE49-F238E27FC236}">
                    <a16:creationId xmlns:a16="http://schemas.microsoft.com/office/drawing/2014/main" id="{009EFCF5-516B-46EB-81E0-06C4B88461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0798" y="4295113"/>
                <a:ext cx="2283574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tângulo 26">
                <a:extLst>
                  <a:ext uri="{FF2B5EF4-FFF2-40B4-BE49-F238E27FC236}">
                    <a16:creationId xmlns:a16="http://schemas.microsoft.com/office/drawing/2014/main" id="{6BCB735E-345A-4BBF-B44B-0D4014CBEFFE}"/>
                  </a:ext>
                </a:extLst>
              </p:cNvPr>
              <p:cNvSpPr/>
              <p:nvPr/>
            </p:nvSpPr>
            <p:spPr>
              <a:xfrm>
                <a:off x="8504504" y="4263274"/>
                <a:ext cx="3144130" cy="5588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pc="-300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i="1" spc="-30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i="1" spc="-30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pt-PT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pt-PT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9+2×12</m:t>
                                </m:r>
                              </m:e>
                              <m:e>
                                <m:r>
                                  <a:rPr lang="pt-PT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pt-PT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pt-PT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6</m:t>
                                </m:r>
                                <m:r>
                                  <a:rPr lang="pt-PT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+2×12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pt-PT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pt-PT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9</m:t>
                                </m:r>
                                <m:r>
                                  <a:rPr lang="pt-PT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+2×12</m:t>
                                </m:r>
                              </m:e>
                              <m:e>
                                <m:r>
                                  <a:rPr lang="pt-PT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pt-PT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pt-PT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6</m:t>
                                </m:r>
                                <m:r>
                                  <a:rPr lang="pt-PT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+2×12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pc="-3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27" name="Retângulo 26">
                <a:extLst>
                  <a:ext uri="{FF2B5EF4-FFF2-40B4-BE49-F238E27FC236}">
                    <a16:creationId xmlns:a16="http://schemas.microsoft.com/office/drawing/2014/main" id="{6BCB735E-345A-4BBF-B44B-0D4014CBEF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4504" y="4263274"/>
                <a:ext cx="3144130" cy="55887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tângulo 27">
                <a:extLst>
                  <a:ext uri="{FF2B5EF4-FFF2-40B4-BE49-F238E27FC236}">
                    <a16:creationId xmlns:a16="http://schemas.microsoft.com/office/drawing/2014/main" id="{78F0EAE2-2412-472A-8E87-1634F68B653A}"/>
                  </a:ext>
                </a:extLst>
              </p:cNvPr>
              <p:cNvSpPr/>
              <p:nvPr/>
            </p:nvSpPr>
            <p:spPr>
              <a:xfrm>
                <a:off x="4587966" y="4290789"/>
                <a:ext cx="159633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sz="2400" i="1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PT" sz="2400" i="1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  ∙ </m:t>
                      </m:r>
                      <m:r>
                        <m:rPr>
                          <m:nor/>
                        </m:rPr>
                        <a:rPr lang="en-GB" sz="2400" dirty="0">
                          <a:solidFill>
                            <a:srgbClr val="0C2B8E"/>
                          </a:solidFill>
                        </a:rPr>
                        <m:t> </m:t>
                      </m:r>
                      <m:sSup>
                        <m:sSupPr>
                          <m:ctrlPr>
                            <a:rPr lang="pt-PT" sz="24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sz="24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pt-PT" sz="24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2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28" name="Retângulo 27">
                <a:extLst>
                  <a:ext uri="{FF2B5EF4-FFF2-40B4-BE49-F238E27FC236}">
                    <a16:creationId xmlns:a16="http://schemas.microsoft.com/office/drawing/2014/main" id="{78F0EAE2-2412-472A-8E87-1634F68B65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7966" y="4290789"/>
                <a:ext cx="1596334" cy="46166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tângulo 28">
                <a:extLst>
                  <a:ext uri="{FF2B5EF4-FFF2-40B4-BE49-F238E27FC236}">
                    <a16:creationId xmlns:a16="http://schemas.microsoft.com/office/drawing/2014/main" id="{11651ABD-6F83-41BE-8437-75A0E197FF0B}"/>
                  </a:ext>
                </a:extLst>
              </p:cNvPr>
              <p:cNvSpPr/>
              <p:nvPr/>
            </p:nvSpPr>
            <p:spPr>
              <a:xfrm>
                <a:off x="5964627" y="4975769"/>
                <a:ext cx="2172198" cy="7081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pt-PT" sz="240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24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33</m:t>
                              </m:r>
                            </m:e>
                            <m:e>
                              <m: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30</m:t>
                              </m:r>
                            </m:e>
                          </m:mr>
                          <m:mr>
                            <m:e>
                              <m: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60</m:t>
                              </m:r>
                            </m:e>
                            <m:e>
                              <m: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48</m:t>
                              </m:r>
                            </m:e>
                          </m:mr>
                        </m:m>
                      </m:e>
                    </m:d>
                    <m:r>
                      <a:rPr lang="pt-PT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 dirty="0">
                    <a:solidFill>
                      <a:srgbClr val="0C2B8E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9" name="Retângulo 28">
                <a:extLst>
                  <a:ext uri="{FF2B5EF4-FFF2-40B4-BE49-F238E27FC236}">
                    <a16:creationId xmlns:a16="http://schemas.microsoft.com/office/drawing/2014/main" id="{11651ABD-6F83-41BE-8437-75A0E197FF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4627" y="4975769"/>
                <a:ext cx="2172198" cy="70814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Seta: Curvada Para Cima 29">
            <a:extLst>
              <a:ext uri="{FF2B5EF4-FFF2-40B4-BE49-F238E27FC236}">
                <a16:creationId xmlns:a16="http://schemas.microsoft.com/office/drawing/2014/main" id="{118C5D49-63E4-42C4-BD0C-7269252885B1}"/>
              </a:ext>
            </a:extLst>
          </p:cNvPr>
          <p:cNvSpPr/>
          <p:nvPr/>
        </p:nvSpPr>
        <p:spPr>
          <a:xfrm>
            <a:off x="4151638" y="4773251"/>
            <a:ext cx="1513317" cy="195148"/>
          </a:xfrm>
          <a:prstGeom prst="curvedUpArrow">
            <a:avLst/>
          </a:prstGeom>
          <a:solidFill>
            <a:srgbClr val="29A6FF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3F9DE13B-E728-4990-A29E-C216E2FB1D83}"/>
              </a:ext>
            </a:extLst>
          </p:cNvPr>
          <p:cNvSpPr/>
          <p:nvPr/>
        </p:nvSpPr>
        <p:spPr>
          <a:xfrm>
            <a:off x="3744032" y="4305161"/>
            <a:ext cx="823838" cy="461665"/>
          </a:xfrm>
          <a:prstGeom prst="ellipse">
            <a:avLst/>
          </a:prstGeom>
          <a:noFill/>
          <a:ln w="28575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3F0D69EE-6A1F-4ADB-AF1A-D28EA6CA0245}"/>
              </a:ext>
            </a:extLst>
          </p:cNvPr>
          <p:cNvSpPr/>
          <p:nvPr/>
        </p:nvSpPr>
        <p:spPr>
          <a:xfrm>
            <a:off x="5456192" y="4282553"/>
            <a:ext cx="451370" cy="461665"/>
          </a:xfrm>
          <a:prstGeom prst="ellipse">
            <a:avLst/>
          </a:prstGeom>
          <a:noFill/>
          <a:ln w="28575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tângulo 32">
                <a:extLst>
                  <a:ext uri="{FF2B5EF4-FFF2-40B4-BE49-F238E27FC236}">
                    <a16:creationId xmlns:a16="http://schemas.microsoft.com/office/drawing/2014/main" id="{10C4580B-02AA-49F0-B5FF-826810BBC5B9}"/>
                  </a:ext>
                </a:extLst>
              </p:cNvPr>
              <p:cNvSpPr/>
              <p:nvPr/>
            </p:nvSpPr>
            <p:spPr>
              <a:xfrm>
                <a:off x="5954531" y="4179589"/>
                <a:ext cx="2858155" cy="7057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pt-PT" sz="24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24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pt-PT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pt-PT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ctrlPr>
                          <a:rPr lang="pt-PT" sz="240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24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pt-PT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e>
                            <m:e>
                              <m:r>
                                <a:rPr lang="pt-PT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mr>
                          <m:mr>
                            <m:e>
                              <m:r>
                                <a:rPr lang="pt-PT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e>
                            <m:e>
                              <m:r>
                                <a:rPr lang="pt-PT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2400" dirty="0">
                    <a:solidFill>
                      <a:srgbClr val="0C2B8E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3" name="Retângulo 32">
                <a:extLst>
                  <a:ext uri="{FF2B5EF4-FFF2-40B4-BE49-F238E27FC236}">
                    <a16:creationId xmlns:a16="http://schemas.microsoft.com/office/drawing/2014/main" id="{10C4580B-02AA-49F0-B5FF-826810BBC5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4531" y="4179589"/>
                <a:ext cx="2858155" cy="70577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4" name="Imagem 33">
            <a:extLst>
              <a:ext uri="{FF2B5EF4-FFF2-40B4-BE49-F238E27FC236}">
                <a16:creationId xmlns:a16="http://schemas.microsoft.com/office/drawing/2014/main" id="{70010EF2-C8B1-471F-9B4A-B2F566C63F0E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35" name="Retângulo 34">
            <a:extLst>
              <a:ext uri="{FF2B5EF4-FFF2-40B4-BE49-F238E27FC236}">
                <a16:creationId xmlns:a16="http://schemas.microsoft.com/office/drawing/2014/main" id="{85D39A8B-57E7-493A-8563-62BD4DF31EB8}"/>
              </a:ext>
            </a:extLst>
          </p:cNvPr>
          <p:cNvSpPr/>
          <p:nvPr/>
        </p:nvSpPr>
        <p:spPr>
          <a:xfrm>
            <a:off x="4239111" y="4596718"/>
            <a:ext cx="140205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t-EE" sz="1600" b="1" dirty="0">
                <a:solidFill>
                  <a:srgbClr val="29A6FF"/>
                </a:solidFill>
              </a:rPr>
              <a:t>assotsiatiivsus</a:t>
            </a:r>
            <a:endParaRPr lang="en-GB" sz="1600" b="1" dirty="0">
              <a:solidFill>
                <a:srgbClr val="29A6FF"/>
              </a:solidFill>
            </a:endParaRPr>
          </a:p>
        </p:txBody>
      </p:sp>
      <p:sp>
        <p:nvSpPr>
          <p:cNvPr id="36" name="Retângulo 35">
            <a:extLst>
              <a:ext uri="{FF2B5EF4-FFF2-40B4-BE49-F238E27FC236}">
                <a16:creationId xmlns:a16="http://schemas.microsoft.com/office/drawing/2014/main" id="{E23CAC35-E6BD-4B01-885A-C7B266228340}"/>
              </a:ext>
            </a:extLst>
          </p:cNvPr>
          <p:cNvSpPr/>
          <p:nvPr/>
        </p:nvSpPr>
        <p:spPr>
          <a:xfrm>
            <a:off x="2673288" y="4937548"/>
            <a:ext cx="3173293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25E4F"/>
            </a:solidFill>
          </a:ln>
        </p:spPr>
        <p:txBody>
          <a:bodyPr wrap="square">
            <a:spAutoFit/>
          </a:bodyPr>
          <a:lstStyle/>
          <a:p>
            <a:r>
              <a:rPr lang="fi-FI" b="1" dirty="0" err="1">
                <a:solidFill>
                  <a:srgbClr val="F25E4F"/>
                </a:solidFill>
              </a:rPr>
              <a:t>Pange</a:t>
            </a:r>
            <a:r>
              <a:rPr lang="fi-FI" b="1" dirty="0">
                <a:solidFill>
                  <a:srgbClr val="F25E4F"/>
                </a:solidFill>
              </a:rPr>
              <a:t> </a:t>
            </a:r>
            <a:r>
              <a:rPr lang="fi-FI" b="1" dirty="0" err="1">
                <a:solidFill>
                  <a:srgbClr val="F25E4F"/>
                </a:solidFill>
              </a:rPr>
              <a:t>tähele</a:t>
            </a:r>
            <a:r>
              <a:rPr lang="fi-FI" b="1" dirty="0">
                <a:solidFill>
                  <a:srgbClr val="F25E4F"/>
                </a:solidFill>
              </a:rPr>
              <a:t>, </a:t>
            </a:r>
            <a:r>
              <a:rPr lang="fi-FI" dirty="0">
                <a:solidFill>
                  <a:srgbClr val="F25E4F"/>
                </a:solidFill>
              </a:rPr>
              <a:t>et </a:t>
            </a:r>
            <a:r>
              <a:rPr lang="fi-FI" dirty="0" err="1">
                <a:solidFill>
                  <a:srgbClr val="F25E4F"/>
                </a:solidFill>
              </a:rPr>
              <a:t>assotsiatiivsust</a:t>
            </a:r>
            <a:r>
              <a:rPr lang="fi-FI" dirty="0">
                <a:solidFill>
                  <a:srgbClr val="F25E4F"/>
                </a:solidFill>
              </a:rPr>
              <a:t> </a:t>
            </a:r>
            <a:r>
              <a:rPr lang="fi-FI" dirty="0" err="1">
                <a:solidFill>
                  <a:srgbClr val="F25E4F"/>
                </a:solidFill>
              </a:rPr>
              <a:t>saab</a:t>
            </a:r>
            <a:r>
              <a:rPr lang="fi-FI" dirty="0">
                <a:solidFill>
                  <a:srgbClr val="F25E4F"/>
                </a:solidFill>
              </a:rPr>
              <a:t> </a:t>
            </a:r>
            <a:r>
              <a:rPr lang="fi-FI" dirty="0" err="1">
                <a:solidFill>
                  <a:srgbClr val="F25E4F"/>
                </a:solidFill>
              </a:rPr>
              <a:t>rakendada</a:t>
            </a:r>
            <a:r>
              <a:rPr lang="fi-FI" dirty="0">
                <a:solidFill>
                  <a:srgbClr val="F25E4F"/>
                </a:solidFill>
              </a:rPr>
              <a:t> </a:t>
            </a:r>
            <a:r>
              <a:rPr lang="fi-FI" b="1" dirty="0" err="1">
                <a:solidFill>
                  <a:srgbClr val="F25E4F"/>
                </a:solidFill>
              </a:rPr>
              <a:t>teises</a:t>
            </a:r>
            <a:r>
              <a:rPr lang="fi-FI" b="1" dirty="0">
                <a:solidFill>
                  <a:srgbClr val="F25E4F"/>
                </a:solidFill>
              </a:rPr>
              <a:t> </a:t>
            </a:r>
            <a:r>
              <a:rPr lang="fi-FI" b="1" dirty="0" err="1">
                <a:solidFill>
                  <a:srgbClr val="F25E4F"/>
                </a:solidFill>
              </a:rPr>
              <a:t>järjekorras</a:t>
            </a:r>
            <a:r>
              <a:rPr lang="fi-FI" b="1" dirty="0">
                <a:solidFill>
                  <a:srgbClr val="F25E4F"/>
                </a:solidFill>
              </a:rPr>
              <a:t>:</a:t>
            </a:r>
            <a:r>
              <a:rPr lang="en-GB" dirty="0">
                <a:solidFill>
                  <a:srgbClr val="F25E4F"/>
                </a:solidFill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tângulo 36">
                <a:extLst>
                  <a:ext uri="{FF2B5EF4-FFF2-40B4-BE49-F238E27FC236}">
                    <a16:creationId xmlns:a16="http://schemas.microsoft.com/office/drawing/2014/main" id="{6CAB001F-CBCF-45BB-9DDD-492B395D9FAC}"/>
                  </a:ext>
                </a:extLst>
              </p:cNvPr>
              <p:cNvSpPr/>
              <p:nvPr/>
            </p:nvSpPr>
            <p:spPr>
              <a:xfrm>
                <a:off x="2440867" y="5905690"/>
                <a:ext cx="230075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PT" sz="24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sz="24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pt-PT" sz="24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pt-PT" sz="2400" i="1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sz="2400" i="1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PT" sz="2400" i="1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  ∙</m:t>
                      </m:r>
                      <m:r>
                        <a:rPr lang="pt-PT" sz="2400" i="1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pt-PT" sz="2400" i="1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∙</m:t>
                      </m:r>
                      <m:r>
                        <a:rPr lang="pt-PT" sz="2400" i="1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2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37" name="Retângulo 36">
                <a:extLst>
                  <a:ext uri="{FF2B5EF4-FFF2-40B4-BE49-F238E27FC236}">
                    <a16:creationId xmlns:a16="http://schemas.microsoft.com/office/drawing/2014/main" id="{6CAB001F-CBCF-45BB-9DDD-492B395D9F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0867" y="5905690"/>
                <a:ext cx="2300758" cy="46166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tângulo 37">
                <a:extLst>
                  <a:ext uri="{FF2B5EF4-FFF2-40B4-BE49-F238E27FC236}">
                    <a16:creationId xmlns:a16="http://schemas.microsoft.com/office/drawing/2014/main" id="{F922CBF0-13B2-428A-8F00-C0EE4AFAEC69}"/>
                  </a:ext>
                </a:extLst>
              </p:cNvPr>
              <p:cNvSpPr/>
              <p:nvPr/>
            </p:nvSpPr>
            <p:spPr>
              <a:xfrm>
                <a:off x="8524445" y="5874459"/>
                <a:ext cx="3323667" cy="5588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pc="-300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i="1" spc="-30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i="1" spc="-30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  <m:r>
                                  <a:rPr lang="pt-PT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pt-PT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1+6×4</m:t>
                                </m:r>
                              </m:e>
                              <m:e>
                                <m:r>
                                  <a:rPr lang="pt-PT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  <m:r>
                                  <a:rPr lang="pt-PT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pt-PT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pt-PT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pt-PT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6</m:t>
                                </m:r>
                                <m:r>
                                  <a:rPr lang="pt-PT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×12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pt-PT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pt-PT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pt-PT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pt-PT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pt-PT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pt-PT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2×</m:t>
                                </m:r>
                                <m:r>
                                  <a:rPr lang="pt-PT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pt-PT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  <m:r>
                                  <a:rPr lang="pt-PT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pt-PT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pt-PT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pt-PT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12</m:t>
                                </m:r>
                                <m:r>
                                  <a:rPr lang="pt-PT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pt-PT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pc="-3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38" name="Retângulo 37">
                <a:extLst>
                  <a:ext uri="{FF2B5EF4-FFF2-40B4-BE49-F238E27FC236}">
                    <a16:creationId xmlns:a16="http://schemas.microsoft.com/office/drawing/2014/main" id="{F922CBF0-13B2-428A-8F00-C0EE4AFAEC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4445" y="5874459"/>
                <a:ext cx="3323667" cy="558871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tângulo 38">
                <a:extLst>
                  <a:ext uri="{FF2B5EF4-FFF2-40B4-BE49-F238E27FC236}">
                    <a16:creationId xmlns:a16="http://schemas.microsoft.com/office/drawing/2014/main" id="{8A4357AA-DA73-4CF2-830A-2C642B801081}"/>
                  </a:ext>
                </a:extLst>
              </p:cNvPr>
              <p:cNvSpPr/>
              <p:nvPr/>
            </p:nvSpPr>
            <p:spPr>
              <a:xfrm>
                <a:off x="4607907" y="5901974"/>
                <a:ext cx="146008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PT" sz="24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sz="24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pt-PT" sz="24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PT" sz="2400" i="1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pt-PT" sz="2400" i="1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pt-PT" sz="2400" i="1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2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39" name="Retângulo 38">
                <a:extLst>
                  <a:ext uri="{FF2B5EF4-FFF2-40B4-BE49-F238E27FC236}">
                    <a16:creationId xmlns:a16="http://schemas.microsoft.com/office/drawing/2014/main" id="{8A4357AA-DA73-4CF2-830A-2C642B8010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7907" y="5901974"/>
                <a:ext cx="1460080" cy="461665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Seta: Curvada Para Cima 39">
            <a:extLst>
              <a:ext uri="{FF2B5EF4-FFF2-40B4-BE49-F238E27FC236}">
                <a16:creationId xmlns:a16="http://schemas.microsoft.com/office/drawing/2014/main" id="{ADC3EFAE-76C8-45D0-85B5-4CA9E7A3CF05}"/>
              </a:ext>
            </a:extLst>
          </p:cNvPr>
          <p:cNvSpPr/>
          <p:nvPr/>
        </p:nvSpPr>
        <p:spPr>
          <a:xfrm flipV="1">
            <a:off x="3618274" y="5718977"/>
            <a:ext cx="1513317" cy="195148"/>
          </a:xfrm>
          <a:prstGeom prst="curvedUpArrow">
            <a:avLst/>
          </a:prstGeom>
          <a:solidFill>
            <a:srgbClr val="29A6FF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AD9974FB-F3C3-4C37-940C-4A3FEFC89785}"/>
              </a:ext>
            </a:extLst>
          </p:cNvPr>
          <p:cNvSpPr/>
          <p:nvPr/>
        </p:nvSpPr>
        <p:spPr>
          <a:xfrm>
            <a:off x="3241460" y="5916346"/>
            <a:ext cx="823838" cy="461665"/>
          </a:xfrm>
          <a:prstGeom prst="ellipse">
            <a:avLst/>
          </a:prstGeom>
          <a:noFill/>
          <a:ln w="28575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82040387-9CDA-48F1-84F3-2C2097A9825C}"/>
              </a:ext>
            </a:extLst>
          </p:cNvPr>
          <p:cNvSpPr/>
          <p:nvPr/>
        </p:nvSpPr>
        <p:spPr>
          <a:xfrm>
            <a:off x="4983764" y="5893738"/>
            <a:ext cx="451370" cy="461665"/>
          </a:xfrm>
          <a:prstGeom prst="ellipse">
            <a:avLst/>
          </a:prstGeom>
          <a:noFill/>
          <a:ln w="28575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tângulo 42">
                <a:extLst>
                  <a:ext uri="{FF2B5EF4-FFF2-40B4-BE49-F238E27FC236}">
                    <a16:creationId xmlns:a16="http://schemas.microsoft.com/office/drawing/2014/main" id="{18AF0723-1CC6-4E24-87A9-F15E7E7438BD}"/>
                  </a:ext>
                </a:extLst>
              </p:cNvPr>
              <p:cNvSpPr/>
              <p:nvPr/>
            </p:nvSpPr>
            <p:spPr>
              <a:xfrm>
                <a:off x="5914184" y="5790774"/>
                <a:ext cx="2858155" cy="7057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sz="24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  <m:e>
                                <m:r>
                                  <a:rPr lang="pt-PT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e>
                              <m:e>
                                <m:r>
                                  <a:rPr lang="pt-PT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pt-PT" sz="24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pt-PT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43" name="Retângulo 42">
                <a:extLst>
                  <a:ext uri="{FF2B5EF4-FFF2-40B4-BE49-F238E27FC236}">
                    <a16:creationId xmlns:a16="http://schemas.microsoft.com/office/drawing/2014/main" id="{18AF0723-1CC6-4E24-87A9-F15E7E7438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4184" y="5790774"/>
                <a:ext cx="2858155" cy="705771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Retângulo 43">
            <a:extLst>
              <a:ext uri="{FF2B5EF4-FFF2-40B4-BE49-F238E27FC236}">
                <a16:creationId xmlns:a16="http://schemas.microsoft.com/office/drawing/2014/main" id="{0F914D2D-6E8D-4D72-85D3-37FCBE00B41D}"/>
              </a:ext>
            </a:extLst>
          </p:cNvPr>
          <p:cNvSpPr/>
          <p:nvPr/>
        </p:nvSpPr>
        <p:spPr>
          <a:xfrm>
            <a:off x="3731548" y="5681804"/>
            <a:ext cx="140205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t-EE" sz="1600" b="1" dirty="0">
                <a:solidFill>
                  <a:srgbClr val="29A6FF"/>
                </a:solidFill>
              </a:rPr>
              <a:t>assotsiatiivsus</a:t>
            </a:r>
            <a:endParaRPr lang="en-GB" sz="1600" b="1" dirty="0">
              <a:solidFill>
                <a:srgbClr val="29A6FF"/>
              </a:solidFill>
            </a:endParaRPr>
          </a:p>
        </p:txBody>
      </p:sp>
      <p:sp>
        <p:nvSpPr>
          <p:cNvPr id="45" name="Retângulo 44">
            <a:extLst>
              <a:ext uri="{FF2B5EF4-FFF2-40B4-BE49-F238E27FC236}">
                <a16:creationId xmlns:a16="http://schemas.microsoft.com/office/drawing/2014/main" id="{D9752B5F-A413-453F-80C2-E58C271D7563}"/>
              </a:ext>
            </a:extLst>
          </p:cNvPr>
          <p:cNvSpPr/>
          <p:nvPr/>
        </p:nvSpPr>
        <p:spPr>
          <a:xfrm>
            <a:off x="9152254" y="5035473"/>
            <a:ext cx="2119793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25E4F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t-EE" dirty="0">
                <a:solidFill>
                  <a:srgbClr val="F25E4F"/>
                </a:solidFill>
              </a:rPr>
              <a:t>Aga</a:t>
            </a:r>
            <a:r>
              <a:rPr lang="en-GB" b="1" dirty="0">
                <a:solidFill>
                  <a:srgbClr val="F25E4F"/>
                </a:solidFill>
              </a:rPr>
              <a:t>… </a:t>
            </a:r>
            <a:r>
              <a:rPr lang="et-EE" b="1" dirty="0">
                <a:solidFill>
                  <a:srgbClr val="F25E4F"/>
                </a:solidFill>
              </a:rPr>
              <a:t>tulemus on täpselt sama</a:t>
            </a:r>
            <a:r>
              <a:rPr lang="en-GB" b="1" dirty="0">
                <a:solidFill>
                  <a:srgbClr val="F25E4F"/>
                </a:solidFill>
              </a:rPr>
              <a:t>!</a:t>
            </a:r>
            <a:endParaRPr lang="en-GB" dirty="0">
              <a:solidFill>
                <a:srgbClr val="F25E4F"/>
              </a:solidFill>
            </a:endParaRPr>
          </a:p>
        </p:txBody>
      </p:sp>
      <p:pic>
        <p:nvPicPr>
          <p:cNvPr id="46" name="Gráfico 45" descr="Seta: Reta">
            <a:extLst>
              <a:ext uri="{FF2B5EF4-FFF2-40B4-BE49-F238E27FC236}">
                <a16:creationId xmlns:a16="http://schemas.microsoft.com/office/drawing/2014/main" id="{E7C55F6E-F9F7-40BA-B9A0-673F2F18A7F7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7756444" y="4870825"/>
            <a:ext cx="1345818" cy="914400"/>
          </a:xfrm>
          <a:prstGeom prst="rect">
            <a:avLst/>
          </a:prstGeom>
        </p:spPr>
      </p:pic>
      <p:sp>
        <p:nvSpPr>
          <p:cNvPr id="47" name="Retângulo 46">
            <a:extLst>
              <a:ext uri="{FF2B5EF4-FFF2-40B4-BE49-F238E27FC236}">
                <a16:creationId xmlns:a16="http://schemas.microsoft.com/office/drawing/2014/main" id="{84EB97C9-F0B5-497F-8EDD-CE5F3CA7D3B1}"/>
              </a:ext>
            </a:extLst>
          </p:cNvPr>
          <p:cNvSpPr/>
          <p:nvPr/>
        </p:nvSpPr>
        <p:spPr>
          <a:xfrm>
            <a:off x="6013975" y="2799991"/>
            <a:ext cx="171925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t-EE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Jäta meelde</a:t>
            </a:r>
            <a:endParaRPr lang="en-GB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t-E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selle näite abil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  <a:endParaRPr lang="en-GB" b="1" u="sng" dirty="0">
              <a:solidFill>
                <a:srgbClr val="29A6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tângulo: Cantos Arredondados 47">
                <a:extLst>
                  <a:ext uri="{FF2B5EF4-FFF2-40B4-BE49-F238E27FC236}">
                    <a16:creationId xmlns:a16="http://schemas.microsoft.com/office/drawing/2014/main" id="{3AEEC6FA-CBF1-4334-BF00-FE5CE8B0EEDD}"/>
                  </a:ext>
                </a:extLst>
              </p:cNvPr>
              <p:cNvSpPr/>
              <p:nvPr/>
            </p:nvSpPr>
            <p:spPr>
              <a:xfrm>
                <a:off x="2955352" y="3720340"/>
                <a:ext cx="8221787" cy="510778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">
                <a:solidFill>
                  <a:srgbClr val="F25E4F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pt-PT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sz="2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  <a:r>
                  <a:rPr lang="et-EE" sz="2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iga aste on kommutatiivne </a:t>
                </a:r>
                <a14:m>
                  <m:oMath xmlns:m="http://schemas.openxmlformats.org/officeDocument/2006/math"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t-EE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-</a:t>
                </a:r>
                <a:r>
                  <a:rPr lang="et-EE" sz="2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ga</a:t>
                </a:r>
                <a:r>
                  <a:rPr lang="en-GB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! </a:t>
                </a:r>
                <a:r>
                  <a:rPr lang="et-EE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See tähendab</a:t>
                </a:r>
                <a:r>
                  <a:rPr lang="en-GB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: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sz="24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sz="24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pt-PT" sz="24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  <m:r>
                      <a:rPr lang="pt-PT" sz="2400" b="1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pt-PT" sz="24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pt-PT" sz="2400" b="1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𝑨</m:t>
                    </m:r>
                    <m:sSup>
                      <m:sSupPr>
                        <m:ctrlPr>
                          <a:rPr lang="pt-PT" sz="24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sz="24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pt-PT" sz="24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endParaRPr lang="en-GB" sz="2400" b="1" u="sng" dirty="0">
                  <a:solidFill>
                    <a:srgbClr val="29A6FF"/>
                  </a:solidFill>
                </a:endParaRPr>
              </a:p>
            </p:txBody>
          </p:sp>
        </mc:Choice>
        <mc:Fallback xmlns="">
          <p:sp>
            <p:nvSpPr>
              <p:cNvPr id="48" name="Retângulo: Cantos Arredondados 47">
                <a:extLst>
                  <a:ext uri="{FF2B5EF4-FFF2-40B4-BE49-F238E27FC236}">
                    <a16:creationId xmlns:a16="http://schemas.microsoft.com/office/drawing/2014/main" id="{3AEEC6FA-CBF1-4334-BF00-FE5CE8B0EE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5352" y="3720340"/>
                <a:ext cx="8221787" cy="510778"/>
              </a:xfrm>
              <a:prstGeom prst="roundRect">
                <a:avLst/>
              </a:prstGeom>
              <a:blipFill>
                <a:blip r:embed="rId24"/>
                <a:stretch>
                  <a:fillRect t="-3488" b="-19767"/>
                </a:stretch>
              </a:blipFill>
              <a:ln w="12700"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9" name="Gráfico 48" descr="Seta: Rodar para a esquerda">
            <a:extLst>
              <a:ext uri="{FF2B5EF4-FFF2-40B4-BE49-F238E27FC236}">
                <a16:creationId xmlns:a16="http://schemas.microsoft.com/office/drawing/2014/main" id="{054216D9-8154-4507-8292-7D835B22AF50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 rot="10800000">
            <a:off x="8021129" y="4821561"/>
            <a:ext cx="914400" cy="914400"/>
          </a:xfrm>
          <a:prstGeom prst="rect">
            <a:avLst/>
          </a:prstGeom>
        </p:spPr>
      </p:pic>
      <p:pic>
        <p:nvPicPr>
          <p:cNvPr id="50" name="Gráfico 49" descr="Seta: Rodar para a esquerda">
            <a:extLst>
              <a:ext uri="{FF2B5EF4-FFF2-40B4-BE49-F238E27FC236}">
                <a16:creationId xmlns:a16="http://schemas.microsoft.com/office/drawing/2014/main" id="{0DD601C7-8BF8-4AAF-8B10-BBAD7E91A432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 rot="10800000" flipH="1">
            <a:off x="5090623" y="482259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768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3.7037E-7 L -0.15977 0.00255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5" y="116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3.33333E-6 L 0.08425 -0.23379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6" y="-11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3" grpId="0"/>
      <p:bldP spid="24" grpId="0"/>
      <p:bldP spid="25" grpId="0"/>
      <p:bldP spid="26" grpId="0"/>
      <p:bldP spid="27" grpId="0"/>
      <p:bldP spid="28" grpId="0"/>
      <p:bldP spid="30" grpId="0" animBg="1"/>
      <p:bldP spid="31" grpId="0" animBg="1"/>
      <p:bldP spid="32" grpId="0" animBg="1"/>
      <p:bldP spid="33" grpId="0"/>
      <p:bldP spid="35" grpId="0"/>
      <p:bldP spid="36" grpId="0" animBg="1"/>
      <p:bldP spid="37" grpId="0"/>
      <p:bldP spid="38" grpId="0"/>
      <p:bldP spid="39" grpId="0"/>
      <p:bldP spid="40" grpId="0" animBg="1"/>
      <p:bldP spid="41" grpId="0" animBg="1"/>
      <p:bldP spid="42" grpId="0" animBg="1"/>
      <p:bldP spid="43" grpId="0"/>
      <p:bldP spid="44" grpId="0"/>
      <p:bldP spid="45" grpId="0" animBg="1"/>
      <p:bldP spid="47" grpId="0"/>
      <p:bldP spid="4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tângulo 65">
            <a:extLst>
              <a:ext uri="{FF2B5EF4-FFF2-40B4-BE49-F238E27FC236}">
                <a16:creationId xmlns:a16="http://schemas.microsoft.com/office/drawing/2014/main" id="{9C0707D6-2829-4E5A-8156-FC906E23F982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2" name="Retângulo 71">
            <a:extLst>
              <a:ext uri="{FF2B5EF4-FFF2-40B4-BE49-F238E27FC236}">
                <a16:creationId xmlns:a16="http://schemas.microsoft.com/office/drawing/2014/main" id="{8E476C9B-1E2D-427B-B547-CB50A82F8EBB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3" name="Imagem 72">
            <a:extLst>
              <a:ext uri="{FF2B5EF4-FFF2-40B4-BE49-F238E27FC236}">
                <a16:creationId xmlns:a16="http://schemas.microsoft.com/office/drawing/2014/main" id="{29D4F2D0-CD81-481B-9891-2A60DD09946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74" name="Conexão reta 73">
            <a:extLst>
              <a:ext uri="{FF2B5EF4-FFF2-40B4-BE49-F238E27FC236}">
                <a16:creationId xmlns:a16="http://schemas.microsoft.com/office/drawing/2014/main" id="{AE207ED5-0AD9-406C-BBC8-2601BA6CFB05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exão reta 74">
            <a:extLst>
              <a:ext uri="{FF2B5EF4-FFF2-40B4-BE49-F238E27FC236}">
                <a16:creationId xmlns:a16="http://schemas.microsoft.com/office/drawing/2014/main" id="{70563C38-5169-4617-9616-E22BF2C5439B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tângulo 76">
            <a:extLst>
              <a:ext uri="{FF2B5EF4-FFF2-40B4-BE49-F238E27FC236}">
                <a16:creationId xmlns:a16="http://schemas.microsoft.com/office/drawing/2014/main" id="{B0B3D353-3315-4D82-B77C-726747C177AB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t-EE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Tund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10</a:t>
            </a:r>
          </a:p>
        </p:txBody>
      </p:sp>
      <p:sp>
        <p:nvSpPr>
          <p:cNvPr id="14" name="Retângulo: Cantos Arredondados 13">
            <a:hlinkClick r:id="rId4" action="ppaction://hlinksldjump"/>
            <a:extLst>
              <a:ext uri="{FF2B5EF4-FFF2-40B4-BE49-F238E27FC236}">
                <a16:creationId xmlns:a16="http://schemas.microsoft.com/office/drawing/2014/main" id="{71CEA6BA-009B-4BA9-84FC-F64C8D3FC3C5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t-EE" b="1" dirty="0">
                <a:solidFill>
                  <a:schemeClr val="tx1"/>
                </a:solidFill>
              </a:rPr>
              <a:t>Maatriksi aste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5" name="Retângulo: Cantos Arredondados 14">
            <a:hlinkClick r:id="rId5" action="ppaction://hlinksldjump"/>
            <a:extLst>
              <a:ext uri="{FF2B5EF4-FFF2-40B4-BE49-F238E27FC236}">
                <a16:creationId xmlns:a16="http://schemas.microsoft.com/office/drawing/2014/main" id="{E7D46F64-3B9A-40B9-A822-184B3E142D31}"/>
              </a:ext>
            </a:extLst>
          </p:cNvPr>
          <p:cNvSpPr/>
          <p:nvPr/>
        </p:nvSpPr>
        <p:spPr>
          <a:xfrm>
            <a:off x="36000" y="27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t-EE" b="1" dirty="0">
                <a:solidFill>
                  <a:schemeClr val="tx1"/>
                </a:solidFill>
              </a:rPr>
              <a:t>Maatriksi muud omadused ja seosed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6" name="Retângulo: Cantos Arredondados 15">
            <a:hlinkClick r:id="rId6" action="ppaction://hlinksldjump"/>
            <a:extLst>
              <a:ext uri="{FF2B5EF4-FFF2-40B4-BE49-F238E27FC236}">
                <a16:creationId xmlns:a16="http://schemas.microsoft.com/office/drawing/2014/main" id="{6AE79D36-64D2-4665-AE5B-9DA8CCADFE42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2000" b="1" dirty="0">
                <a:solidFill>
                  <a:schemeClr val="tx1"/>
                </a:solidFill>
              </a:rPr>
              <a:t>Harjuta!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BB6B507E-67D1-4079-B2C1-879621B8964F}"/>
              </a:ext>
            </a:extLst>
          </p:cNvPr>
          <p:cNvSpPr/>
          <p:nvPr/>
        </p:nvSpPr>
        <p:spPr>
          <a:xfrm>
            <a:off x="2124000" y="252000"/>
            <a:ext cx="9859639" cy="2388563"/>
          </a:xfrm>
          <a:prstGeom prst="roundRect">
            <a:avLst/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b="1" u="sng" dirty="0">
              <a:solidFill>
                <a:srgbClr val="F25E4F"/>
              </a:solidFill>
            </a:endParaRPr>
          </a:p>
        </p:txBody>
      </p: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8D13A75C-F4C2-4B93-BEB3-E0DEBB662883}"/>
              </a:ext>
            </a:extLst>
          </p:cNvPr>
          <p:cNvSpPr/>
          <p:nvPr/>
        </p:nvSpPr>
        <p:spPr>
          <a:xfrm>
            <a:off x="8923637" y="889280"/>
            <a:ext cx="2668740" cy="116410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8E3484E2-09FA-4503-BB34-CE51E476FB07}"/>
                  </a:ext>
                </a:extLst>
              </p:cNvPr>
              <p:cNvSpPr/>
              <p:nvPr/>
            </p:nvSpPr>
            <p:spPr>
              <a:xfrm>
                <a:off x="8452199" y="993609"/>
                <a:ext cx="3409509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PT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pt-PT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pt-PT" sz="2400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sz="2400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PT" sz="2400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 ∙</m:t>
                      </m:r>
                      <m:r>
                        <a:rPr lang="pt-PT" sz="2400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PT" sz="2400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 ∙⋯∙</m:t>
                      </m:r>
                      <m:r>
                        <a:rPr lang="pt-PT" sz="2400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24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8E3484E2-09FA-4503-BB34-CE51E476FB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2199" y="993609"/>
                <a:ext cx="3409509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Chaveta à esquerda 16">
            <a:extLst>
              <a:ext uri="{FF2B5EF4-FFF2-40B4-BE49-F238E27FC236}">
                <a16:creationId xmlns:a16="http://schemas.microsoft.com/office/drawing/2014/main" id="{66EB8152-42E3-42F7-BC23-85FE8B4562A6}"/>
              </a:ext>
            </a:extLst>
          </p:cNvPr>
          <p:cNvSpPr/>
          <p:nvPr/>
        </p:nvSpPr>
        <p:spPr>
          <a:xfrm rot="16200000">
            <a:off x="10431393" y="750988"/>
            <a:ext cx="223936" cy="1612840"/>
          </a:xfrm>
          <a:prstGeom prst="leftBrace">
            <a:avLst>
              <a:gd name="adj1" fmla="val 29763"/>
              <a:gd name="adj2" fmla="val 48527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92FA2784-F9BA-4682-93AC-BFF0E5F13BDF}"/>
                  </a:ext>
                </a:extLst>
              </p:cNvPr>
              <p:cNvSpPr txBox="1"/>
              <p:nvPr/>
            </p:nvSpPr>
            <p:spPr>
              <a:xfrm>
                <a:off x="10012730" y="1684053"/>
                <a:ext cx="10052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 </a:t>
                </a:r>
                <a:r>
                  <a:rPr lang="et-EE" dirty="0"/>
                  <a:t>tegurit</a:t>
                </a:r>
                <a:endParaRPr lang="en-GB" dirty="0"/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92FA2784-F9BA-4682-93AC-BFF0E5F13B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2730" y="1684053"/>
                <a:ext cx="1005275" cy="369332"/>
              </a:xfrm>
              <a:prstGeom prst="rect">
                <a:avLst/>
              </a:prstGeom>
              <a:blipFill>
                <a:blip r:embed="rId8"/>
                <a:stretch>
                  <a:fillRect t="-8197" r="-6098" b="-24590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tângulo 18">
                <a:extLst>
                  <a:ext uri="{FF2B5EF4-FFF2-40B4-BE49-F238E27FC236}">
                    <a16:creationId xmlns:a16="http://schemas.microsoft.com/office/drawing/2014/main" id="{609879BA-8E93-46CF-BDB4-429844BF28D7}"/>
                  </a:ext>
                </a:extLst>
              </p:cNvPr>
              <p:cNvSpPr/>
              <p:nvPr/>
            </p:nvSpPr>
            <p:spPr>
              <a:xfrm>
                <a:off x="2305715" y="889280"/>
                <a:ext cx="6347923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t-EE" sz="2400" dirty="0">
                    <a:solidFill>
                      <a:sysClr val="windowText" lastClr="000000"/>
                    </a:solidFill>
                  </a:rPr>
                  <a:t>Kui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t-EE" sz="2400" dirty="0">
                    <a:solidFill>
                      <a:sysClr val="windowText" lastClr="000000"/>
                    </a:solidFill>
                  </a:rPr>
                  <a:t>on ruutmaatriks ja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on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positiivne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täisarv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, </a:t>
                </a:r>
                <a:r>
                  <a:rPr lang="et-EE" sz="2400" dirty="0">
                    <a:solidFill>
                      <a:sysClr val="windowText" lastClr="000000"/>
                    </a:solidFill>
                  </a:rPr>
                  <a:t>siis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GB" sz="2400" b="1" dirty="0">
                    <a:solidFill>
                      <a:sysClr val="windowText" lastClr="000000"/>
                    </a:solidFill>
                  </a:rPr>
                  <a:t>-</a:t>
                </a:r>
                <a:r>
                  <a:rPr lang="et-EE" sz="2400" b="1" dirty="0">
                    <a:solidFill>
                      <a:sysClr val="windowText" lastClr="000000"/>
                    </a:solidFill>
                  </a:rPr>
                  <a:t>es astmeks</a:t>
                </a:r>
                <a:r>
                  <a:rPr lang="en-GB" sz="2400" b="1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t-EE" sz="2400" dirty="0">
                    <a:solidFill>
                      <a:sysClr val="windowText" lastClr="000000"/>
                    </a:solidFill>
                  </a:rPr>
                  <a:t>nimetatakse korrutist, milles </a:t>
                </a:r>
                <a14:m>
                  <m:oMath xmlns:m="http://schemas.openxmlformats.org/officeDocument/2006/math"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t-EE" sz="2400" dirty="0">
                    <a:solidFill>
                      <a:sysClr val="windowText" lastClr="000000"/>
                    </a:solidFill>
                  </a:rPr>
                  <a:t> on korrutatud iseendaga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t-EE" sz="2400" dirty="0">
                    <a:solidFill>
                      <a:sysClr val="windowText" lastClr="000000"/>
                    </a:solidFill>
                  </a:rPr>
                  <a:t>korda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19" name="Retângulo 18">
                <a:extLst>
                  <a:ext uri="{FF2B5EF4-FFF2-40B4-BE49-F238E27FC236}">
                    <a16:creationId xmlns:a16="http://schemas.microsoft.com/office/drawing/2014/main" id="{609879BA-8E93-46CF-BDB4-429844BF28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5715" y="889280"/>
                <a:ext cx="6347923" cy="1200329"/>
              </a:xfrm>
              <a:prstGeom prst="rect">
                <a:avLst/>
              </a:prstGeom>
              <a:blipFill>
                <a:blip r:embed="rId9"/>
                <a:stretch>
                  <a:fillRect l="-1440" t="-4061" r="-1440" b="-10660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tângulo 19">
            <a:extLst>
              <a:ext uri="{FF2B5EF4-FFF2-40B4-BE49-F238E27FC236}">
                <a16:creationId xmlns:a16="http://schemas.microsoft.com/office/drawing/2014/main" id="{629CB7D0-77F4-4A42-97F4-5403EC285413}"/>
              </a:ext>
            </a:extLst>
          </p:cNvPr>
          <p:cNvSpPr/>
          <p:nvPr/>
        </p:nvSpPr>
        <p:spPr>
          <a:xfrm>
            <a:off x="2161448" y="427615"/>
            <a:ext cx="17469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t-EE" sz="2400" b="1" u="sng" dirty="0">
                <a:solidFill>
                  <a:srgbClr val="F25E4F"/>
                </a:solidFill>
              </a:rPr>
              <a:t>Definitsioon</a:t>
            </a:r>
            <a:endParaRPr lang="en-GB" sz="2400" b="1" u="sng" dirty="0">
              <a:solidFill>
                <a:srgbClr val="F25E4F"/>
              </a:solidFill>
            </a:endParaRPr>
          </a:p>
        </p:txBody>
      </p:sp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id="{2037F798-D5C8-4FA0-9758-3B92CE9125DE}"/>
              </a:ext>
            </a:extLst>
          </p:cNvPr>
          <p:cNvSpPr/>
          <p:nvPr/>
        </p:nvSpPr>
        <p:spPr>
          <a:xfrm>
            <a:off x="2148856" y="2865600"/>
            <a:ext cx="9834783" cy="2908880"/>
          </a:xfrm>
          <a:prstGeom prst="roundRect">
            <a:avLst>
              <a:gd name="adj" fmla="val 9739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tângulo 21">
                <a:extLst>
                  <a:ext uri="{FF2B5EF4-FFF2-40B4-BE49-F238E27FC236}">
                    <a16:creationId xmlns:a16="http://schemas.microsoft.com/office/drawing/2014/main" id="{9FE83A38-0BCD-428B-8D9A-DB35B13AE43B}"/>
                  </a:ext>
                </a:extLst>
              </p:cNvPr>
              <p:cNvSpPr/>
              <p:nvPr/>
            </p:nvSpPr>
            <p:spPr>
              <a:xfrm>
                <a:off x="5964627" y="4975769"/>
                <a:ext cx="2172198" cy="7081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pt-PT" sz="240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24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33</m:t>
                              </m:r>
                            </m:e>
                            <m:e>
                              <m: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30</m:t>
                              </m:r>
                            </m:e>
                          </m:mr>
                          <m:mr>
                            <m:e>
                              <m: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60</m:t>
                              </m:r>
                            </m:e>
                            <m:e>
                              <m: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48</m:t>
                              </m:r>
                            </m:e>
                          </m:mr>
                        </m:m>
                      </m:e>
                    </m:d>
                    <m:r>
                      <a:rPr lang="pt-PT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 dirty="0">
                    <a:solidFill>
                      <a:srgbClr val="0C2B8E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2" name="Retângulo 21">
                <a:extLst>
                  <a:ext uri="{FF2B5EF4-FFF2-40B4-BE49-F238E27FC236}">
                    <a16:creationId xmlns:a16="http://schemas.microsoft.com/office/drawing/2014/main" id="{9FE83A38-0BCD-428B-8D9A-DB35B13AE4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4627" y="4975769"/>
                <a:ext cx="2172198" cy="70814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tângulo 22">
                <a:extLst>
                  <a:ext uri="{FF2B5EF4-FFF2-40B4-BE49-F238E27FC236}">
                    <a16:creationId xmlns:a16="http://schemas.microsoft.com/office/drawing/2014/main" id="{70B76390-B477-4C67-BF93-3FD1E60B9EA6}"/>
                  </a:ext>
                </a:extLst>
              </p:cNvPr>
              <p:cNvSpPr/>
              <p:nvPr/>
            </p:nvSpPr>
            <p:spPr>
              <a:xfrm>
                <a:off x="4006800" y="4197600"/>
                <a:ext cx="2858155" cy="7057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pt-PT" sz="24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24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pt-PT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pt-PT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ctrlPr>
                          <a:rPr lang="pt-PT" sz="240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24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pt-PT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e>
                            <m:e>
                              <m:r>
                                <a:rPr lang="pt-PT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mr>
                          <m:mr>
                            <m:e>
                              <m:r>
                                <a:rPr lang="pt-PT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e>
                            <m:e>
                              <m:r>
                                <a:rPr lang="pt-PT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2400" dirty="0">
                    <a:solidFill>
                      <a:srgbClr val="0C2B8E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3" name="Retângulo 22">
                <a:extLst>
                  <a:ext uri="{FF2B5EF4-FFF2-40B4-BE49-F238E27FC236}">
                    <a16:creationId xmlns:a16="http://schemas.microsoft.com/office/drawing/2014/main" id="{70B76390-B477-4C67-BF93-3FD1E60B9E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6800" y="4197600"/>
                <a:ext cx="2858155" cy="70577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tângulo 23">
                <a:extLst>
                  <a:ext uri="{FF2B5EF4-FFF2-40B4-BE49-F238E27FC236}">
                    <a16:creationId xmlns:a16="http://schemas.microsoft.com/office/drawing/2014/main" id="{F6219921-FC90-47C6-B2F2-EA4E4B174ED1}"/>
                  </a:ext>
                </a:extLst>
              </p:cNvPr>
              <p:cNvSpPr/>
              <p:nvPr/>
            </p:nvSpPr>
            <p:spPr>
              <a:xfrm>
                <a:off x="6940800" y="4184286"/>
                <a:ext cx="2858155" cy="7057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sz="24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  <m:e>
                                <m:r>
                                  <a:rPr lang="pt-PT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e>
                              <m:e>
                                <m:r>
                                  <a:rPr lang="pt-PT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pt-PT" sz="24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pt-PT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24" name="Retângulo 23">
                <a:extLst>
                  <a:ext uri="{FF2B5EF4-FFF2-40B4-BE49-F238E27FC236}">
                    <a16:creationId xmlns:a16="http://schemas.microsoft.com/office/drawing/2014/main" id="{F6219921-FC90-47C6-B2F2-EA4E4B174E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0800" y="4184286"/>
                <a:ext cx="2858155" cy="70577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tângulo 24">
            <a:extLst>
              <a:ext uri="{FF2B5EF4-FFF2-40B4-BE49-F238E27FC236}">
                <a16:creationId xmlns:a16="http://schemas.microsoft.com/office/drawing/2014/main" id="{B877D17B-9519-4A2F-86DC-3E8998254AC6}"/>
              </a:ext>
            </a:extLst>
          </p:cNvPr>
          <p:cNvSpPr/>
          <p:nvPr/>
        </p:nvSpPr>
        <p:spPr>
          <a:xfrm>
            <a:off x="6142827" y="2966383"/>
            <a:ext cx="171925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t-EE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Jäta meelde</a:t>
            </a:r>
            <a:endParaRPr lang="en-GB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t-E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Selle näite abil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  <a:endParaRPr lang="en-GB" b="1" u="sng" dirty="0">
              <a:solidFill>
                <a:srgbClr val="29A6FF"/>
              </a:solidFill>
            </a:endParaRPr>
          </a:p>
        </p:txBody>
      </p:sp>
      <p:pic>
        <p:nvPicPr>
          <p:cNvPr id="26" name="Gráfico 25" descr="Seta: Rodar para a esquerda">
            <a:extLst>
              <a:ext uri="{FF2B5EF4-FFF2-40B4-BE49-F238E27FC236}">
                <a16:creationId xmlns:a16="http://schemas.microsoft.com/office/drawing/2014/main" id="{508AC226-4958-44B3-95CD-BEF9D310F40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10800000">
            <a:off x="8021129" y="4821561"/>
            <a:ext cx="914400" cy="914400"/>
          </a:xfrm>
          <a:prstGeom prst="rect">
            <a:avLst/>
          </a:prstGeom>
        </p:spPr>
      </p:pic>
      <p:pic>
        <p:nvPicPr>
          <p:cNvPr id="27" name="Gráfico 26" descr="Seta: Rodar para a esquerda">
            <a:extLst>
              <a:ext uri="{FF2B5EF4-FFF2-40B4-BE49-F238E27FC236}">
                <a16:creationId xmlns:a16="http://schemas.microsoft.com/office/drawing/2014/main" id="{B00C7D8D-2466-492E-80CD-31D188E2833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10800000" flipH="1">
            <a:off x="5090623" y="4822590"/>
            <a:ext cx="914400" cy="914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tângulo: Cantos Arredondados 27">
                <a:extLst>
                  <a:ext uri="{FF2B5EF4-FFF2-40B4-BE49-F238E27FC236}">
                    <a16:creationId xmlns:a16="http://schemas.microsoft.com/office/drawing/2014/main" id="{F589B359-3135-4D31-BE3D-5CB7D4B415EB}"/>
                  </a:ext>
                </a:extLst>
              </p:cNvPr>
              <p:cNvSpPr/>
              <p:nvPr/>
            </p:nvSpPr>
            <p:spPr>
              <a:xfrm>
                <a:off x="2979329" y="3681749"/>
                <a:ext cx="8613048" cy="510778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">
                <a:solidFill>
                  <a:srgbClr val="F25E4F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sz="2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  <a:r>
                  <a:rPr lang="et-EE" sz="2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iga aste on kommutatiivne </a:t>
                </a:r>
                <a14:m>
                  <m:oMath xmlns:m="http://schemas.openxmlformats.org/officeDocument/2006/math"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t-EE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-</a:t>
                </a:r>
                <a:r>
                  <a:rPr lang="et-EE" sz="2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ga</a:t>
                </a:r>
                <a:r>
                  <a:rPr lang="en-GB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! </a:t>
                </a:r>
                <a:r>
                  <a:rPr lang="et-EE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See tähendab</a:t>
                </a:r>
                <a:r>
                  <a:rPr lang="en-GB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: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sz="24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sz="24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pt-PT" sz="24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  <m:r>
                      <a:rPr lang="pt-PT" sz="2400" b="1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pt-PT" sz="24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pt-PT" sz="2400" b="1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𝑨</m:t>
                    </m:r>
                    <m:sSup>
                      <m:sSupPr>
                        <m:ctrlPr>
                          <a:rPr lang="pt-PT" sz="24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sz="24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pt-PT" sz="24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endParaRPr lang="en-GB" sz="2400" b="1" u="sng" dirty="0">
                  <a:solidFill>
                    <a:srgbClr val="29A6FF"/>
                  </a:solidFill>
                </a:endParaRPr>
              </a:p>
            </p:txBody>
          </p:sp>
        </mc:Choice>
        <mc:Fallback xmlns="">
          <p:sp>
            <p:nvSpPr>
              <p:cNvPr id="28" name="Retângulo: Cantos Arredondados 27">
                <a:extLst>
                  <a:ext uri="{FF2B5EF4-FFF2-40B4-BE49-F238E27FC236}">
                    <a16:creationId xmlns:a16="http://schemas.microsoft.com/office/drawing/2014/main" id="{F589B359-3135-4D31-BE3D-5CB7D4B415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9329" y="3681749"/>
                <a:ext cx="8613048" cy="510778"/>
              </a:xfrm>
              <a:prstGeom prst="roundRect">
                <a:avLst/>
              </a:prstGeom>
              <a:blipFill>
                <a:blip r:embed="rId15"/>
                <a:stretch>
                  <a:fillRect t="-3488" b="-19767"/>
                </a:stretch>
              </a:blipFill>
              <a:ln w="12700"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tângulo 28">
                <a:extLst>
                  <a:ext uri="{FF2B5EF4-FFF2-40B4-BE49-F238E27FC236}">
                    <a16:creationId xmlns:a16="http://schemas.microsoft.com/office/drawing/2014/main" id="{F3AED01E-C1A8-457C-B9DF-7F009B52CF97}"/>
                  </a:ext>
                </a:extLst>
              </p:cNvPr>
              <p:cNvSpPr/>
              <p:nvPr/>
            </p:nvSpPr>
            <p:spPr>
              <a:xfrm>
                <a:off x="2124000" y="5811626"/>
                <a:ext cx="9859635" cy="840744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noAutofit/>
              </a:bodyPr>
              <a:lstStyle/>
              <a:p>
                <a:pPr algn="just">
                  <a:spcAft>
                    <a:spcPts val="600"/>
                  </a:spcAft>
                </a:pPr>
                <a:r>
                  <a:rPr lang="et-EE" b="1" dirty="0">
                    <a:solidFill>
                      <a:srgbClr val="F25E4F"/>
                    </a:solidFill>
                  </a:rPr>
                  <a:t>MÄRKUS</a:t>
                </a:r>
                <a:r>
                  <a:rPr lang="en-GB" dirty="0"/>
                  <a:t> – </a:t>
                </a:r>
                <a:r>
                  <a:rPr lang="et-EE" dirty="0"/>
                  <a:t>Alati olemas </a:t>
                </a:r>
                <a:r>
                  <a:rPr lang="et-EE" b="1" dirty="0"/>
                  <a:t>maatriksid</a:t>
                </a:r>
                <a:r>
                  <a:rPr lang="et-EE" dirty="0"/>
                  <a:t> </a:t>
                </a:r>
                <a:r>
                  <a:rPr lang="en-GB" dirty="0"/>
                  <a:t>(</a:t>
                </a:r>
                <a14:m>
                  <m:oMath xmlns:m="http://schemas.openxmlformats.org/officeDocument/2006/math">
                    <m:r>
                      <a:rPr lang="pt-PT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dirty="0"/>
                  <a:t>)</a:t>
                </a:r>
                <a:r>
                  <a:rPr lang="et-EE" b="1" dirty="0"/>
                  <a:t>, </a:t>
                </a:r>
                <a:r>
                  <a:rPr lang="et-EE" dirty="0"/>
                  <a:t>mis on </a:t>
                </a:r>
                <a:r>
                  <a:rPr lang="et-EE" b="1" dirty="0"/>
                  <a:t>kommutatiivsed</a:t>
                </a:r>
                <a:r>
                  <a:rPr lang="et-EE" dirty="0"/>
                  <a:t> mistahes ruutmaatriksiga</a:t>
                </a:r>
                <a:r>
                  <a:rPr lang="et-EE" b="1" dirty="0"/>
                  <a:t> </a:t>
                </a:r>
                <a14:m>
                  <m:oMath xmlns:m="http://schemas.openxmlformats.org/officeDocument/2006/math">
                    <m:r>
                      <a:rPr lang="pt-PT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dirty="0"/>
                  <a:t>: </a:t>
                </a:r>
                <a14:m>
                  <m:oMath xmlns:m="http://schemas.openxmlformats.org/officeDocument/2006/math">
                    <m:r>
                      <a:rPr lang="pt-PT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pt-PT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pt-PT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𝐵𝐴</m:t>
                    </m:r>
                  </m:oMath>
                </a14:m>
                <a:r>
                  <a:rPr lang="en-GB" dirty="0"/>
                  <a:t>, </a:t>
                </a:r>
                <a:r>
                  <a:rPr lang="et-EE" dirty="0"/>
                  <a:t>nimelt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et-EE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GB" dirty="0"/>
                  <a:t> (</a:t>
                </a:r>
                <a:r>
                  <a:rPr lang="et-EE" dirty="0"/>
                  <a:t>ühikmaatriks</a:t>
                </a:r>
                <a:r>
                  <a:rPr lang="en-GB" dirty="0"/>
                  <a:t>), </a:t>
                </a:r>
                <a14:m>
                  <m:oMath xmlns:m="http://schemas.openxmlformats.org/officeDocument/2006/math">
                    <m:r>
                      <a:rPr lang="pt-PT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GB" dirty="0"/>
                  <a:t>(null</a:t>
                </a:r>
                <a:r>
                  <a:rPr lang="et-EE" dirty="0"/>
                  <a:t>maatriks</a:t>
                </a:r>
                <a:r>
                  <a:rPr lang="en-GB" dirty="0"/>
                  <a:t>) </a:t>
                </a:r>
                <a:r>
                  <a:rPr lang="et-EE" dirty="0"/>
                  <a:t>ja isegi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pt-PT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dirty="0"/>
                  <a:t> (</a:t>
                </a:r>
                <a:r>
                  <a:rPr lang="et-EE" dirty="0" err="1"/>
                  <a:t>pöördmaatriks</a:t>
                </a:r>
                <a:r>
                  <a:rPr lang="et-EE" dirty="0"/>
                  <a:t>, mittesingulaarsete maatriksite jaoks</a:t>
                </a:r>
                <a:r>
                  <a:rPr lang="en-GB" dirty="0"/>
                  <a:t>). </a:t>
                </a:r>
              </a:p>
            </p:txBody>
          </p:sp>
        </mc:Choice>
        <mc:Fallback xmlns="">
          <p:sp>
            <p:nvSpPr>
              <p:cNvPr id="29" name="Retângulo 28">
                <a:extLst>
                  <a:ext uri="{FF2B5EF4-FFF2-40B4-BE49-F238E27FC236}">
                    <a16:creationId xmlns:a16="http://schemas.microsoft.com/office/drawing/2014/main" id="{F3AED01E-C1A8-457C-B9DF-7F009B52CF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4000" y="5811626"/>
                <a:ext cx="9859635" cy="840744"/>
              </a:xfrm>
              <a:prstGeom prst="rect">
                <a:avLst/>
              </a:prstGeom>
              <a:blipFill>
                <a:blip r:embed="rId16"/>
                <a:stretch>
                  <a:fillRect b="-9877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Imagem 29">
            <a:extLst>
              <a:ext uri="{FF2B5EF4-FFF2-40B4-BE49-F238E27FC236}">
                <a16:creationId xmlns:a16="http://schemas.microsoft.com/office/drawing/2014/main" id="{DE18915E-0B43-4814-9C3C-6174BB5BFB69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595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tângulo 65">
            <a:extLst>
              <a:ext uri="{FF2B5EF4-FFF2-40B4-BE49-F238E27FC236}">
                <a16:creationId xmlns:a16="http://schemas.microsoft.com/office/drawing/2014/main" id="{9C0707D6-2829-4E5A-8156-FC906E23F982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2" name="Retângulo 71">
            <a:extLst>
              <a:ext uri="{FF2B5EF4-FFF2-40B4-BE49-F238E27FC236}">
                <a16:creationId xmlns:a16="http://schemas.microsoft.com/office/drawing/2014/main" id="{8E476C9B-1E2D-427B-B547-CB50A82F8EBB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3" name="Imagem 72">
            <a:extLst>
              <a:ext uri="{FF2B5EF4-FFF2-40B4-BE49-F238E27FC236}">
                <a16:creationId xmlns:a16="http://schemas.microsoft.com/office/drawing/2014/main" id="{29D4F2D0-CD81-481B-9891-2A60DD09946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74" name="Conexão reta 73">
            <a:extLst>
              <a:ext uri="{FF2B5EF4-FFF2-40B4-BE49-F238E27FC236}">
                <a16:creationId xmlns:a16="http://schemas.microsoft.com/office/drawing/2014/main" id="{AE207ED5-0AD9-406C-BBC8-2601BA6CFB05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exão reta 74">
            <a:extLst>
              <a:ext uri="{FF2B5EF4-FFF2-40B4-BE49-F238E27FC236}">
                <a16:creationId xmlns:a16="http://schemas.microsoft.com/office/drawing/2014/main" id="{70563C38-5169-4617-9616-E22BF2C5439B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tângulo 76">
            <a:extLst>
              <a:ext uri="{FF2B5EF4-FFF2-40B4-BE49-F238E27FC236}">
                <a16:creationId xmlns:a16="http://schemas.microsoft.com/office/drawing/2014/main" id="{B0B3D353-3315-4D82-B77C-726747C177AB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t-EE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Tund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10</a:t>
            </a:r>
          </a:p>
        </p:txBody>
      </p:sp>
      <p:sp>
        <p:nvSpPr>
          <p:cNvPr id="14" name="Retângulo: Cantos Arredondados 13">
            <a:hlinkClick r:id="rId5" action="ppaction://hlinksldjump"/>
            <a:extLst>
              <a:ext uri="{FF2B5EF4-FFF2-40B4-BE49-F238E27FC236}">
                <a16:creationId xmlns:a16="http://schemas.microsoft.com/office/drawing/2014/main" id="{71CEA6BA-009B-4BA9-84FC-F64C8D3FC3C5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t-EE" b="1" dirty="0">
                <a:solidFill>
                  <a:schemeClr val="tx1"/>
                </a:solidFill>
              </a:rPr>
              <a:t>Maatriksi aste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5" name="Retângulo: Cantos Arredondados 14">
            <a:hlinkClick r:id="rId6" action="ppaction://hlinksldjump"/>
            <a:extLst>
              <a:ext uri="{FF2B5EF4-FFF2-40B4-BE49-F238E27FC236}">
                <a16:creationId xmlns:a16="http://schemas.microsoft.com/office/drawing/2014/main" id="{E7D46F64-3B9A-40B9-A822-184B3E142D31}"/>
              </a:ext>
            </a:extLst>
          </p:cNvPr>
          <p:cNvSpPr/>
          <p:nvPr/>
        </p:nvSpPr>
        <p:spPr>
          <a:xfrm>
            <a:off x="36000" y="27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t-EE" b="1" dirty="0">
                <a:solidFill>
                  <a:schemeClr val="tx1"/>
                </a:solidFill>
              </a:rPr>
              <a:t>Maatriksi muud omadused ja seosed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6" name="Retângulo: Cantos Arredondados 15">
            <a:hlinkClick r:id="rId7" action="ppaction://hlinksldjump"/>
            <a:extLst>
              <a:ext uri="{FF2B5EF4-FFF2-40B4-BE49-F238E27FC236}">
                <a16:creationId xmlns:a16="http://schemas.microsoft.com/office/drawing/2014/main" id="{6AE79D36-64D2-4665-AE5B-9DA8CCADFE42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2000" b="1" dirty="0">
                <a:solidFill>
                  <a:schemeClr val="tx1"/>
                </a:solidFill>
              </a:rPr>
              <a:t>Harjuta!</a:t>
            </a:r>
            <a:endParaRPr lang="en-GB" sz="2000" b="1" dirty="0">
              <a:solidFill>
                <a:schemeClr val="tx1"/>
              </a:solidFill>
            </a:endParaRPr>
          </a:p>
        </p:txBody>
      </p:sp>
      <p:pic>
        <p:nvPicPr>
          <p:cNvPr id="30" name="Imagem 29">
            <a:extLst>
              <a:ext uri="{FF2B5EF4-FFF2-40B4-BE49-F238E27FC236}">
                <a16:creationId xmlns:a16="http://schemas.microsoft.com/office/drawing/2014/main" id="{DE18915E-0B43-4814-9C3C-6174BB5BFB6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2" name="ISPRING_QUIZ_SHAPE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pic>
        <p:nvPicPr>
          <p:cNvPr id="3" name="ISPRING_QUIZ_SHAPE1"/>
          <p:cNvPicPr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47570" y="1851660"/>
            <a:ext cx="7899400" cy="4445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  <p:sp>
        <p:nvSpPr>
          <p:cNvPr id="4" name="ISPRING_QUIZ_SHAPE2"/>
          <p:cNvSpPr txBox="1"/>
          <p:nvPr/>
        </p:nvSpPr>
        <p:spPr>
          <a:xfrm>
            <a:off x="731520" y="411480"/>
            <a:ext cx="10728960" cy="553998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t-EE" sz="30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  Quiz</a:t>
            </a:r>
          </a:p>
        </p:txBody>
      </p:sp>
      <p:pic>
        <p:nvPicPr>
          <p:cNvPr id="5" name="ISPRING_QUIZ_SHAPE3"/>
          <p:cNvPicPr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57855" y="482600"/>
            <a:ext cx="406400" cy="406400"/>
          </a:xfrm>
          <a:prstGeom prst="rect">
            <a:avLst/>
          </a:prstGeom>
          <a:effectLst>
            <a:innerShdw>
              <a:scrgbClr r="0" g="0" b="0">
                <a:alpha val="0"/>
              </a:scrgbClr>
            </a:innerShdw>
          </a:effectLst>
        </p:spPr>
      </p:pic>
      <p:sp>
        <p:nvSpPr>
          <p:cNvPr id="6" name="ISPRING_QUIZ_SHAPE4"/>
          <p:cNvSpPr txBox="1"/>
          <p:nvPr/>
        </p:nvSpPr>
        <p:spPr>
          <a:xfrm>
            <a:off x="731520" y="1097280"/>
            <a:ext cx="10728960" cy="430887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US" sz="22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Click the </a:t>
            </a:r>
            <a:r>
              <a:rPr lang="en-US" sz="2200" b="1">
                <a:solidFill>
                  <a:srgbClr val="343944"/>
                </a:solidFill>
                <a:effectLst/>
                <a:latin typeface="Segoe UI Semibold" panose="020B0702040204020203" pitchFamily="34" charset="0"/>
              </a:rPr>
              <a:t>Quiz</a:t>
            </a:r>
            <a:r>
              <a:rPr lang="en-US" sz="22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button to edit this object</a:t>
            </a:r>
            <a:endParaRPr lang="et-EE" sz="2200">
              <a:solidFill>
                <a:srgbClr val="343944"/>
              </a:solidFill>
              <a:effectLst/>
              <a:latin typeface="Segoe UI" panose="020B0502040204020203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13199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tângulo 54">
            <a:extLst>
              <a:ext uri="{FF2B5EF4-FFF2-40B4-BE49-F238E27FC236}">
                <a16:creationId xmlns:a16="http://schemas.microsoft.com/office/drawing/2014/main" id="{3D56CE06-0642-431B-8411-EDF99DE6BD6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62" name="Conexão reta 61">
            <a:extLst>
              <a:ext uri="{FF2B5EF4-FFF2-40B4-BE49-F238E27FC236}">
                <a16:creationId xmlns:a16="http://schemas.microsoft.com/office/drawing/2014/main" id="{00554600-27E5-4429-910F-B3EE40E178D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xão reta 62">
            <a:extLst>
              <a:ext uri="{FF2B5EF4-FFF2-40B4-BE49-F238E27FC236}">
                <a16:creationId xmlns:a16="http://schemas.microsoft.com/office/drawing/2014/main" id="{5475B379-C5FE-453C-9A4D-6C3D6C71D9AF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tângulo 64">
            <a:extLst>
              <a:ext uri="{FF2B5EF4-FFF2-40B4-BE49-F238E27FC236}">
                <a16:creationId xmlns:a16="http://schemas.microsoft.com/office/drawing/2014/main" id="{6B77819A-4C38-4945-8534-D0606CA9DC01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t-EE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Tund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10</a:t>
            </a:r>
          </a:p>
        </p:txBody>
      </p:sp>
      <p:sp>
        <p:nvSpPr>
          <p:cNvPr id="69" name="Retângulo 68">
            <a:extLst>
              <a:ext uri="{FF2B5EF4-FFF2-40B4-BE49-F238E27FC236}">
                <a16:creationId xmlns:a16="http://schemas.microsoft.com/office/drawing/2014/main" id="{B21078D2-F25A-444D-97A7-65B03468A5EF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0" name="Imagem 69">
            <a:extLst>
              <a:ext uri="{FF2B5EF4-FFF2-40B4-BE49-F238E27FC236}">
                <a16:creationId xmlns:a16="http://schemas.microsoft.com/office/drawing/2014/main" id="{6D23AC89-37BB-4862-9171-7FDB4838362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25" name="Retângulo: Cantos Arredondados 24">
            <a:hlinkClick r:id="rId5" action="ppaction://hlinksldjump"/>
            <a:extLst>
              <a:ext uri="{FF2B5EF4-FFF2-40B4-BE49-F238E27FC236}">
                <a16:creationId xmlns:a16="http://schemas.microsoft.com/office/drawing/2014/main" id="{AAABCDB2-B505-4555-A5A8-AA19B32DAFFB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t-EE" b="1" dirty="0">
                <a:solidFill>
                  <a:schemeClr val="tx1"/>
                </a:solidFill>
              </a:rPr>
              <a:t>Maatriksi aste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6" name="Retângulo: Cantos Arredondados 25">
            <a:hlinkClick r:id="rId6" action="ppaction://hlinksldjump"/>
            <a:extLst>
              <a:ext uri="{FF2B5EF4-FFF2-40B4-BE49-F238E27FC236}">
                <a16:creationId xmlns:a16="http://schemas.microsoft.com/office/drawing/2014/main" id="{24712199-1319-44C4-BD18-979A094E1EF8}"/>
              </a:ext>
            </a:extLst>
          </p:cNvPr>
          <p:cNvSpPr/>
          <p:nvPr/>
        </p:nvSpPr>
        <p:spPr>
          <a:xfrm>
            <a:off x="36000" y="27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t-EE" b="1" dirty="0">
                <a:solidFill>
                  <a:schemeClr val="tx1"/>
                </a:solidFill>
              </a:rPr>
              <a:t>Maatriksi muud omadused ja seosed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7" name="Retângulo: Cantos Arredondados 26">
            <a:hlinkClick r:id="rId7" action="ppaction://hlinksldjump"/>
            <a:extLst>
              <a:ext uri="{FF2B5EF4-FFF2-40B4-BE49-F238E27FC236}">
                <a16:creationId xmlns:a16="http://schemas.microsoft.com/office/drawing/2014/main" id="{B1A50AFE-FB46-4F24-8A84-7493B6CF4C7F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2000" b="1" dirty="0">
                <a:solidFill>
                  <a:schemeClr val="tx1"/>
                </a:solidFill>
              </a:rPr>
              <a:t>Harjuta!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id="{A92BE257-4CCE-4700-B953-2DC57C073D92}"/>
              </a:ext>
            </a:extLst>
          </p:cNvPr>
          <p:cNvSpPr/>
          <p:nvPr/>
        </p:nvSpPr>
        <p:spPr>
          <a:xfrm>
            <a:off x="2097902" y="264777"/>
            <a:ext cx="9748685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300" dirty="0" err="1">
                <a:solidFill>
                  <a:sysClr val="windowText" lastClr="000000"/>
                </a:solidFill>
              </a:rPr>
              <a:t>Maatriksi</a:t>
            </a:r>
            <a:r>
              <a:rPr lang="et-EE" sz="2300" dirty="0">
                <a:solidFill>
                  <a:sysClr val="windowText" lastClr="000000"/>
                </a:solidFill>
              </a:rPr>
              <a:t>te teoorias</a:t>
            </a:r>
            <a:r>
              <a:rPr lang="en-GB" sz="2300" dirty="0">
                <a:solidFill>
                  <a:sysClr val="windowText" lastClr="000000"/>
                </a:solidFill>
              </a:rPr>
              <a:t> </a:t>
            </a:r>
            <a:r>
              <a:rPr lang="et-EE" sz="2300" dirty="0">
                <a:solidFill>
                  <a:sysClr val="windowText" lastClr="000000"/>
                </a:solidFill>
              </a:rPr>
              <a:t>on </a:t>
            </a:r>
            <a:r>
              <a:rPr lang="en-GB" sz="2300" dirty="0" err="1">
                <a:solidFill>
                  <a:sysClr val="windowText" lastClr="000000"/>
                </a:solidFill>
              </a:rPr>
              <a:t>mitu</a:t>
            </a:r>
            <a:r>
              <a:rPr lang="en-GB" sz="2300" dirty="0">
                <a:solidFill>
                  <a:sysClr val="windowText" lastClr="000000"/>
                </a:solidFill>
              </a:rPr>
              <a:t> “</a:t>
            </a:r>
            <a:r>
              <a:rPr lang="en-GB" sz="2300" dirty="0" err="1">
                <a:solidFill>
                  <a:sysClr val="windowText" lastClr="000000"/>
                </a:solidFill>
              </a:rPr>
              <a:t>omapärast</a:t>
            </a:r>
            <a:r>
              <a:rPr lang="en-GB" sz="2300" dirty="0">
                <a:solidFill>
                  <a:sysClr val="windowText" lastClr="000000"/>
                </a:solidFill>
              </a:rPr>
              <a:t> </a:t>
            </a:r>
            <a:r>
              <a:rPr lang="en-GB" sz="2300" dirty="0" err="1">
                <a:solidFill>
                  <a:sysClr val="windowText" lastClr="000000"/>
                </a:solidFill>
              </a:rPr>
              <a:t>omadust</a:t>
            </a:r>
            <a:r>
              <a:rPr lang="en-GB" sz="2300" dirty="0">
                <a:solidFill>
                  <a:sysClr val="windowText" lastClr="000000"/>
                </a:solidFill>
              </a:rPr>
              <a:t>”.</a:t>
            </a:r>
          </a:p>
          <a:p>
            <a:pPr algn="ctr"/>
            <a:r>
              <a:rPr lang="en-GB" sz="2300" dirty="0" err="1">
                <a:solidFill>
                  <a:sysClr val="windowText" lastClr="000000"/>
                </a:solidFill>
              </a:rPr>
              <a:t>Mõned</a:t>
            </a:r>
            <a:r>
              <a:rPr lang="en-GB" sz="2300" dirty="0">
                <a:solidFill>
                  <a:sysClr val="windowText" lastClr="000000"/>
                </a:solidFill>
              </a:rPr>
              <a:t> </a:t>
            </a:r>
            <a:r>
              <a:rPr lang="en-GB" sz="2300" dirty="0" err="1">
                <a:solidFill>
                  <a:sysClr val="windowText" lastClr="000000"/>
                </a:solidFill>
              </a:rPr>
              <a:t>neist</a:t>
            </a:r>
            <a:r>
              <a:rPr lang="en-GB" sz="2300" dirty="0">
                <a:solidFill>
                  <a:sysClr val="windowText" lastClr="000000"/>
                </a:solidFill>
              </a:rPr>
              <a:t> on </a:t>
            </a:r>
            <a:r>
              <a:rPr lang="en-GB" sz="2300" dirty="0" err="1">
                <a:solidFill>
                  <a:sysClr val="windowText" lastClr="000000"/>
                </a:solidFill>
              </a:rPr>
              <a:t>spetsiifilised</a:t>
            </a:r>
            <a:r>
              <a:rPr lang="en-GB" sz="2300" dirty="0">
                <a:solidFill>
                  <a:sysClr val="windowText" lastClr="000000"/>
                </a:solidFill>
              </a:rPr>
              <a:t> (</a:t>
            </a:r>
            <a:r>
              <a:rPr lang="et-EE" sz="2300" dirty="0">
                <a:solidFill>
                  <a:sysClr val="windowText" lastClr="000000"/>
                </a:solidFill>
              </a:rPr>
              <a:t>nt tehted transponeerimisel</a:t>
            </a:r>
            <a:r>
              <a:rPr lang="en-GB" sz="2300" dirty="0">
                <a:solidFill>
                  <a:sysClr val="windowText" lastClr="000000"/>
                </a:solidFill>
              </a:rPr>
              <a:t>) </a:t>
            </a:r>
            <a:r>
              <a:rPr lang="en-GB" sz="2300" dirty="0" err="1">
                <a:solidFill>
                  <a:sysClr val="windowText" lastClr="000000"/>
                </a:solidFill>
              </a:rPr>
              <a:t>ja</a:t>
            </a:r>
            <a:r>
              <a:rPr lang="en-GB" sz="2300" dirty="0">
                <a:solidFill>
                  <a:sysClr val="windowText" lastClr="000000"/>
                </a:solidFill>
              </a:rPr>
              <a:t> </a:t>
            </a:r>
            <a:r>
              <a:rPr lang="en-GB" sz="2300" dirty="0" err="1">
                <a:solidFill>
                  <a:sysClr val="windowText" lastClr="000000"/>
                </a:solidFill>
              </a:rPr>
              <a:t>mitmed</a:t>
            </a:r>
            <a:r>
              <a:rPr lang="en-GB" sz="2300" dirty="0">
                <a:solidFill>
                  <a:sysClr val="windowText" lastClr="000000"/>
                </a:solidFill>
              </a:rPr>
              <a:t> </a:t>
            </a:r>
            <a:r>
              <a:rPr lang="en-GB" sz="2300" dirty="0" err="1">
                <a:solidFill>
                  <a:sysClr val="windowText" lastClr="000000"/>
                </a:solidFill>
              </a:rPr>
              <a:t>teised</a:t>
            </a:r>
            <a:r>
              <a:rPr lang="en-GB" sz="2300" dirty="0">
                <a:solidFill>
                  <a:sysClr val="windowText" lastClr="000000"/>
                </a:solidFill>
              </a:rPr>
              <a:t> </a:t>
            </a:r>
            <a:r>
              <a:rPr lang="en-GB" sz="2300" dirty="0" err="1">
                <a:solidFill>
                  <a:sysClr val="windowText" lastClr="000000"/>
                </a:solidFill>
              </a:rPr>
              <a:t>tulenevad</a:t>
            </a:r>
            <a:r>
              <a:rPr lang="en-GB" sz="2300" dirty="0">
                <a:solidFill>
                  <a:sysClr val="windowText" lastClr="000000"/>
                </a:solidFill>
              </a:rPr>
              <a:t> </a:t>
            </a:r>
            <a:r>
              <a:rPr lang="en-GB" sz="2300" dirty="0" err="1">
                <a:solidFill>
                  <a:sysClr val="windowText" lastClr="000000"/>
                </a:solidFill>
              </a:rPr>
              <a:t>peamiselt</a:t>
            </a:r>
            <a:r>
              <a:rPr lang="et-EE" sz="2300" dirty="0">
                <a:solidFill>
                  <a:sysClr val="windowText" lastClr="000000"/>
                </a:solidFill>
              </a:rPr>
              <a:t> sellest, et maatriksite korrutamine ei ole </a:t>
            </a:r>
            <a:r>
              <a:rPr lang="en-GB" sz="2300" dirty="0">
                <a:solidFill>
                  <a:sysClr val="windowText" lastClr="000000"/>
                </a:solidFill>
              </a:rPr>
              <a:t> </a:t>
            </a:r>
            <a:r>
              <a:rPr lang="et-EE" sz="2300" dirty="0">
                <a:solidFill>
                  <a:sysClr val="windowText" lastClr="000000"/>
                </a:solidFill>
              </a:rPr>
              <a:t>kommutatiivne</a:t>
            </a:r>
            <a:r>
              <a:rPr lang="en-GB" sz="2300" dirty="0">
                <a:solidFill>
                  <a:sysClr val="windowText" lastClr="000000"/>
                </a:solidFill>
              </a:rPr>
              <a:t>!</a:t>
            </a:r>
          </a:p>
        </p:txBody>
      </p:sp>
      <p:pic>
        <p:nvPicPr>
          <p:cNvPr id="29" name="Imagem 28">
            <a:extLst>
              <a:ext uri="{FF2B5EF4-FFF2-40B4-BE49-F238E27FC236}">
                <a16:creationId xmlns:a16="http://schemas.microsoft.com/office/drawing/2014/main" id="{A8678576-BF40-4DBA-A2DF-8969057F93E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38CC365D-0DF4-4CAA-9D13-368207224B6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858" y="1667234"/>
            <a:ext cx="2180273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353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tângulo 54">
            <a:extLst>
              <a:ext uri="{FF2B5EF4-FFF2-40B4-BE49-F238E27FC236}">
                <a16:creationId xmlns:a16="http://schemas.microsoft.com/office/drawing/2014/main" id="{3D56CE06-0642-431B-8411-EDF99DE6BD6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62" name="Conexão reta 61">
            <a:extLst>
              <a:ext uri="{FF2B5EF4-FFF2-40B4-BE49-F238E27FC236}">
                <a16:creationId xmlns:a16="http://schemas.microsoft.com/office/drawing/2014/main" id="{00554600-27E5-4429-910F-B3EE40E178D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xão reta 62">
            <a:extLst>
              <a:ext uri="{FF2B5EF4-FFF2-40B4-BE49-F238E27FC236}">
                <a16:creationId xmlns:a16="http://schemas.microsoft.com/office/drawing/2014/main" id="{5475B379-C5FE-453C-9A4D-6C3D6C71D9AF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tângulo 64">
            <a:extLst>
              <a:ext uri="{FF2B5EF4-FFF2-40B4-BE49-F238E27FC236}">
                <a16:creationId xmlns:a16="http://schemas.microsoft.com/office/drawing/2014/main" id="{6B77819A-4C38-4945-8534-D0606CA9DC01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t-EE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Tund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10</a:t>
            </a:r>
          </a:p>
        </p:txBody>
      </p:sp>
      <p:sp>
        <p:nvSpPr>
          <p:cNvPr id="69" name="Retângulo 68">
            <a:extLst>
              <a:ext uri="{FF2B5EF4-FFF2-40B4-BE49-F238E27FC236}">
                <a16:creationId xmlns:a16="http://schemas.microsoft.com/office/drawing/2014/main" id="{B21078D2-F25A-444D-97A7-65B03468A5EF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0" name="Imagem 69">
            <a:extLst>
              <a:ext uri="{FF2B5EF4-FFF2-40B4-BE49-F238E27FC236}">
                <a16:creationId xmlns:a16="http://schemas.microsoft.com/office/drawing/2014/main" id="{6D23AC89-37BB-4862-9171-7FDB4838362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25" name="Retângulo: Cantos Arredondados 24">
            <a:hlinkClick r:id="rId4" action="ppaction://hlinksldjump"/>
            <a:extLst>
              <a:ext uri="{FF2B5EF4-FFF2-40B4-BE49-F238E27FC236}">
                <a16:creationId xmlns:a16="http://schemas.microsoft.com/office/drawing/2014/main" id="{AAABCDB2-B505-4555-A5A8-AA19B32DAFFB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t-EE" b="1" dirty="0">
                <a:solidFill>
                  <a:schemeClr val="tx1"/>
                </a:solidFill>
              </a:rPr>
              <a:t>Maatriksi aste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6" name="Retângulo: Cantos Arredondados 25">
            <a:hlinkClick r:id="rId5" action="ppaction://hlinksldjump"/>
            <a:extLst>
              <a:ext uri="{FF2B5EF4-FFF2-40B4-BE49-F238E27FC236}">
                <a16:creationId xmlns:a16="http://schemas.microsoft.com/office/drawing/2014/main" id="{24712199-1319-44C4-BD18-979A094E1EF8}"/>
              </a:ext>
            </a:extLst>
          </p:cNvPr>
          <p:cNvSpPr/>
          <p:nvPr/>
        </p:nvSpPr>
        <p:spPr>
          <a:xfrm>
            <a:off x="36000" y="27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>
                <a:solidFill>
                  <a:schemeClr val="tx1"/>
                </a:solidFill>
              </a:rPr>
              <a:t>Other Matrix Propositions and Relations</a:t>
            </a:r>
          </a:p>
        </p:txBody>
      </p:sp>
      <p:sp>
        <p:nvSpPr>
          <p:cNvPr id="27" name="Retângulo: Cantos Arredondados 26">
            <a:hlinkClick r:id="rId6" action="ppaction://hlinksldjump"/>
            <a:extLst>
              <a:ext uri="{FF2B5EF4-FFF2-40B4-BE49-F238E27FC236}">
                <a16:creationId xmlns:a16="http://schemas.microsoft.com/office/drawing/2014/main" id="{B1A50AFE-FB46-4F24-8A84-7493B6CF4C7F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2000" b="1" dirty="0">
                <a:solidFill>
                  <a:schemeClr val="tx1"/>
                </a:solidFill>
              </a:rPr>
              <a:t>Harjuta!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id="{A92BE257-4CCE-4700-B953-2DC57C073D92}"/>
              </a:ext>
            </a:extLst>
          </p:cNvPr>
          <p:cNvSpPr/>
          <p:nvPr/>
        </p:nvSpPr>
        <p:spPr>
          <a:xfrm>
            <a:off x="2097902" y="264777"/>
            <a:ext cx="9748685" cy="115416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2300" dirty="0" err="1">
                <a:solidFill>
                  <a:sysClr val="windowText" lastClr="000000"/>
                </a:solidFill>
              </a:rPr>
              <a:t>Maatriksi</a:t>
            </a:r>
            <a:r>
              <a:rPr lang="et-EE" sz="2300" dirty="0">
                <a:solidFill>
                  <a:sysClr val="windowText" lastClr="000000"/>
                </a:solidFill>
              </a:rPr>
              <a:t>te teoorias</a:t>
            </a:r>
            <a:r>
              <a:rPr lang="en-GB" sz="2300" dirty="0">
                <a:solidFill>
                  <a:sysClr val="windowText" lastClr="000000"/>
                </a:solidFill>
              </a:rPr>
              <a:t> </a:t>
            </a:r>
            <a:r>
              <a:rPr lang="et-EE" sz="2300" dirty="0">
                <a:solidFill>
                  <a:sysClr val="windowText" lastClr="000000"/>
                </a:solidFill>
              </a:rPr>
              <a:t>on </a:t>
            </a:r>
            <a:r>
              <a:rPr lang="en-GB" sz="2300" dirty="0" err="1">
                <a:solidFill>
                  <a:sysClr val="windowText" lastClr="000000"/>
                </a:solidFill>
              </a:rPr>
              <a:t>mitu</a:t>
            </a:r>
            <a:r>
              <a:rPr lang="en-GB" sz="2300" dirty="0">
                <a:solidFill>
                  <a:sysClr val="windowText" lastClr="000000"/>
                </a:solidFill>
              </a:rPr>
              <a:t> “</a:t>
            </a:r>
            <a:r>
              <a:rPr lang="en-GB" sz="2300" dirty="0" err="1">
                <a:solidFill>
                  <a:sysClr val="windowText" lastClr="000000"/>
                </a:solidFill>
              </a:rPr>
              <a:t>omapärast</a:t>
            </a:r>
            <a:r>
              <a:rPr lang="en-GB" sz="2300" dirty="0">
                <a:solidFill>
                  <a:sysClr val="windowText" lastClr="000000"/>
                </a:solidFill>
              </a:rPr>
              <a:t> </a:t>
            </a:r>
            <a:r>
              <a:rPr lang="en-GB" sz="2300" dirty="0" err="1">
                <a:solidFill>
                  <a:sysClr val="windowText" lastClr="000000"/>
                </a:solidFill>
              </a:rPr>
              <a:t>omadust</a:t>
            </a:r>
            <a:r>
              <a:rPr lang="en-GB" sz="2300" dirty="0">
                <a:solidFill>
                  <a:sysClr val="windowText" lastClr="000000"/>
                </a:solidFill>
              </a:rPr>
              <a:t>”.</a:t>
            </a:r>
          </a:p>
          <a:p>
            <a:pPr algn="ctr"/>
            <a:r>
              <a:rPr lang="en-GB" sz="2300" dirty="0" err="1">
                <a:solidFill>
                  <a:sysClr val="windowText" lastClr="000000"/>
                </a:solidFill>
              </a:rPr>
              <a:t>Mõned</a:t>
            </a:r>
            <a:r>
              <a:rPr lang="en-GB" sz="2300" dirty="0">
                <a:solidFill>
                  <a:sysClr val="windowText" lastClr="000000"/>
                </a:solidFill>
              </a:rPr>
              <a:t> </a:t>
            </a:r>
            <a:r>
              <a:rPr lang="en-GB" sz="2300" dirty="0" err="1">
                <a:solidFill>
                  <a:sysClr val="windowText" lastClr="000000"/>
                </a:solidFill>
              </a:rPr>
              <a:t>neist</a:t>
            </a:r>
            <a:r>
              <a:rPr lang="en-GB" sz="2300" dirty="0">
                <a:solidFill>
                  <a:sysClr val="windowText" lastClr="000000"/>
                </a:solidFill>
              </a:rPr>
              <a:t> on </a:t>
            </a:r>
            <a:r>
              <a:rPr lang="en-GB" sz="2300" dirty="0" err="1">
                <a:solidFill>
                  <a:sysClr val="windowText" lastClr="000000"/>
                </a:solidFill>
              </a:rPr>
              <a:t>spetsiifilised</a:t>
            </a:r>
            <a:r>
              <a:rPr lang="en-GB" sz="2300" dirty="0">
                <a:solidFill>
                  <a:sysClr val="windowText" lastClr="000000"/>
                </a:solidFill>
              </a:rPr>
              <a:t> (</a:t>
            </a:r>
            <a:r>
              <a:rPr lang="et-EE" sz="2300" dirty="0">
                <a:solidFill>
                  <a:sysClr val="windowText" lastClr="000000"/>
                </a:solidFill>
              </a:rPr>
              <a:t>nt tehted transponeerimisel</a:t>
            </a:r>
            <a:r>
              <a:rPr lang="en-GB" sz="2300" dirty="0">
                <a:solidFill>
                  <a:sysClr val="windowText" lastClr="000000"/>
                </a:solidFill>
              </a:rPr>
              <a:t>) </a:t>
            </a:r>
            <a:r>
              <a:rPr lang="en-GB" sz="2300" dirty="0" err="1">
                <a:solidFill>
                  <a:sysClr val="windowText" lastClr="000000"/>
                </a:solidFill>
              </a:rPr>
              <a:t>ja</a:t>
            </a:r>
            <a:r>
              <a:rPr lang="en-GB" sz="2300" dirty="0">
                <a:solidFill>
                  <a:sysClr val="windowText" lastClr="000000"/>
                </a:solidFill>
              </a:rPr>
              <a:t> </a:t>
            </a:r>
            <a:r>
              <a:rPr lang="en-GB" sz="2300" dirty="0" err="1">
                <a:solidFill>
                  <a:sysClr val="windowText" lastClr="000000"/>
                </a:solidFill>
              </a:rPr>
              <a:t>mitmed</a:t>
            </a:r>
            <a:r>
              <a:rPr lang="en-GB" sz="2300" dirty="0">
                <a:solidFill>
                  <a:sysClr val="windowText" lastClr="000000"/>
                </a:solidFill>
              </a:rPr>
              <a:t> </a:t>
            </a:r>
            <a:r>
              <a:rPr lang="en-GB" sz="2300" dirty="0" err="1">
                <a:solidFill>
                  <a:sysClr val="windowText" lastClr="000000"/>
                </a:solidFill>
              </a:rPr>
              <a:t>teised</a:t>
            </a:r>
            <a:r>
              <a:rPr lang="en-GB" sz="2300" dirty="0">
                <a:solidFill>
                  <a:sysClr val="windowText" lastClr="000000"/>
                </a:solidFill>
              </a:rPr>
              <a:t> </a:t>
            </a:r>
            <a:r>
              <a:rPr lang="en-GB" sz="2300" dirty="0" err="1">
                <a:solidFill>
                  <a:sysClr val="windowText" lastClr="000000"/>
                </a:solidFill>
              </a:rPr>
              <a:t>tulenevad</a:t>
            </a:r>
            <a:r>
              <a:rPr lang="en-GB" sz="2300" dirty="0">
                <a:solidFill>
                  <a:sysClr val="windowText" lastClr="000000"/>
                </a:solidFill>
              </a:rPr>
              <a:t> </a:t>
            </a:r>
            <a:r>
              <a:rPr lang="en-GB" sz="2300" dirty="0" err="1">
                <a:solidFill>
                  <a:sysClr val="windowText" lastClr="000000"/>
                </a:solidFill>
              </a:rPr>
              <a:t>peamiselt</a:t>
            </a:r>
            <a:r>
              <a:rPr lang="et-EE" sz="2300" dirty="0">
                <a:solidFill>
                  <a:sysClr val="windowText" lastClr="000000"/>
                </a:solidFill>
              </a:rPr>
              <a:t> sellest, et maatriksite korrutamine ei ole </a:t>
            </a:r>
            <a:r>
              <a:rPr lang="en-GB" sz="2300" dirty="0">
                <a:solidFill>
                  <a:sysClr val="windowText" lastClr="000000"/>
                </a:solidFill>
              </a:rPr>
              <a:t> </a:t>
            </a:r>
            <a:r>
              <a:rPr lang="et-EE" sz="2300" dirty="0">
                <a:solidFill>
                  <a:sysClr val="windowText" lastClr="000000"/>
                </a:solidFill>
              </a:rPr>
              <a:t>kommutatiivne</a:t>
            </a:r>
            <a:r>
              <a:rPr lang="en-GB" sz="2300" dirty="0">
                <a:solidFill>
                  <a:sysClr val="windowText" lastClr="000000"/>
                </a:solidFill>
              </a:rPr>
              <a:t>!</a:t>
            </a: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E1F572C0-3AAF-4924-9779-A76CCF3F3E30}"/>
              </a:ext>
            </a:extLst>
          </p:cNvPr>
          <p:cNvGrpSpPr/>
          <p:nvPr/>
        </p:nvGrpSpPr>
        <p:grpSpPr>
          <a:xfrm>
            <a:off x="2165565" y="1624133"/>
            <a:ext cx="2505609" cy="779699"/>
            <a:chOff x="2097901" y="1956301"/>
            <a:chExt cx="2505609" cy="779699"/>
          </a:xfrm>
        </p:grpSpPr>
        <p:sp>
          <p:nvSpPr>
            <p:cNvPr id="17" name="Retângulo: Cantos Arredondados 16">
              <a:extLst>
                <a:ext uri="{FF2B5EF4-FFF2-40B4-BE49-F238E27FC236}">
                  <a16:creationId xmlns:a16="http://schemas.microsoft.com/office/drawing/2014/main" id="{BFB20466-0251-4C0E-A387-D0246EB612F7}"/>
                </a:ext>
              </a:extLst>
            </p:cNvPr>
            <p:cNvSpPr/>
            <p:nvPr/>
          </p:nvSpPr>
          <p:spPr>
            <a:xfrm>
              <a:off x="2097901" y="1956301"/>
              <a:ext cx="2383659" cy="779699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F25E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etângulo 17">
                  <a:extLst>
                    <a:ext uri="{FF2B5EF4-FFF2-40B4-BE49-F238E27FC236}">
                      <a16:creationId xmlns:a16="http://schemas.microsoft.com/office/drawing/2014/main" id="{B7753EA9-6357-44E7-B929-7F0C018B8A0B}"/>
                    </a:ext>
                  </a:extLst>
                </p:cNvPr>
                <p:cNvSpPr/>
                <p:nvPr/>
              </p:nvSpPr>
              <p:spPr>
                <a:xfrm>
                  <a:off x="2113314" y="2134004"/>
                  <a:ext cx="2490196" cy="47000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pt-PT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sz="2400" b="1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pt-PT" sz="2400" b="1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PT" sz="2400" b="1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e>
                              <m:sup>
                                <m:r>
                                  <a:rPr lang="pt-PT" sz="2400" b="1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2400" b="1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p>
                            </m:sSup>
                            <m:r>
                              <a:rPr lang="pt-PT" sz="2400" b="1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pt-PT" sz="2400" b="1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𝑻</m:t>
                            </m:r>
                          </m:sup>
                        </m:sSup>
                        <m:r>
                          <a:rPr lang="pt-PT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pt-PT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sz="2400" b="1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pt-PT" sz="2400" b="1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PT" sz="2400" b="1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e>
                              <m:sup>
                                <m:r>
                                  <a:rPr lang="pt-PT" sz="2400" b="1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𝑻</m:t>
                                </m:r>
                              </m:sup>
                            </m:sSup>
                            <m:r>
                              <a:rPr lang="pt-PT" sz="2400" b="1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pt-PT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pt-PT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p>
                        </m:sSup>
                      </m:oMath>
                    </m:oMathPara>
                  </a14:m>
                  <a:endParaRPr lang="en-GB" sz="2400" b="1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Retângulo 17">
                  <a:extLst>
                    <a:ext uri="{FF2B5EF4-FFF2-40B4-BE49-F238E27FC236}">
                      <a16:creationId xmlns:a16="http://schemas.microsoft.com/office/drawing/2014/main" id="{B7753EA9-6357-44E7-B929-7F0C018B8A0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13314" y="2134004"/>
                  <a:ext cx="2490196" cy="470000"/>
                </a:xfrm>
                <a:prstGeom prst="rect">
                  <a:avLst/>
                </a:prstGeom>
                <a:blipFill>
                  <a:blip r:embed="rId7"/>
                  <a:stretch>
                    <a:fillRect b="-1818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tângulo 22">
                <a:extLst>
                  <a:ext uri="{FF2B5EF4-FFF2-40B4-BE49-F238E27FC236}">
                    <a16:creationId xmlns:a16="http://schemas.microsoft.com/office/drawing/2014/main" id="{3AF1E7CE-76EC-407A-8A06-D7275F24BF5C}"/>
                  </a:ext>
                </a:extLst>
              </p:cNvPr>
              <p:cNvSpPr/>
              <p:nvPr/>
            </p:nvSpPr>
            <p:spPr>
              <a:xfrm>
                <a:off x="4953838" y="1534835"/>
                <a:ext cx="7029797" cy="958294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noAutofit/>
              </a:bodyPr>
              <a:lstStyle/>
              <a:p>
                <a:pPr algn="just">
                  <a:spcAft>
                    <a:spcPts val="600"/>
                  </a:spcAft>
                </a:pPr>
                <a:r>
                  <a:rPr lang="et-EE" b="1" dirty="0">
                    <a:solidFill>
                      <a:srgbClr val="F25E4F"/>
                    </a:solidFill>
                  </a:rPr>
                  <a:t>MÄRKUS</a:t>
                </a:r>
                <a:r>
                  <a:rPr lang="en-GB" dirty="0"/>
                  <a:t> – </a:t>
                </a:r>
                <a:r>
                  <a:rPr lang="et-EE" sz="1700" b="1" dirty="0"/>
                  <a:t>See tulemus lubab kirjutada</a:t>
                </a:r>
                <a:r>
                  <a:rPr lang="en-GB" sz="1700" b="1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sz="17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sz="17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pt-PT" sz="17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PT" sz="17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sup>
                    </m:sSup>
                  </m:oMath>
                </a14:m>
                <a:r>
                  <a:rPr lang="en-GB" sz="1700" dirty="0"/>
                  <a:t>, </a:t>
                </a:r>
                <a:r>
                  <a:rPr lang="et-EE" sz="1700" dirty="0"/>
                  <a:t>jättes tähendust lahtiseks:</a:t>
                </a:r>
                <a:r>
                  <a:rPr lang="en-GB" sz="1700" dirty="0"/>
                  <a:t> </a:t>
                </a:r>
                <a:r>
                  <a:rPr lang="et-EE" sz="1700" dirty="0"/>
                  <a:t>kas see esitab </a:t>
                </a:r>
                <a:r>
                  <a:rPr lang="et-EE" sz="1700" b="1" dirty="0"/>
                  <a:t>transponeeritud maatriksi </a:t>
                </a:r>
                <a:r>
                  <a:rPr lang="et-EE" sz="1700" b="1" dirty="0" err="1"/>
                  <a:t>pöördmaatriksit</a:t>
                </a:r>
                <a:r>
                  <a:rPr lang="en-GB" sz="1700" b="1" dirty="0"/>
                  <a:t> </a:t>
                </a:r>
                <a:r>
                  <a:rPr lang="en-GB" sz="1700" dirty="0"/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sz="17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sz="1700" b="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pt-PT" sz="17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sz="1700" b="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pt-PT" sz="1700" b="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pt-PT" sz="1700" b="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pt-PT" sz="1700" b="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pt-PT" sz="1700" b="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1700" dirty="0"/>
                  <a:t>) </a:t>
                </a:r>
                <a:r>
                  <a:rPr lang="et-EE" sz="1700" dirty="0"/>
                  <a:t>või</a:t>
                </a:r>
                <a:r>
                  <a:rPr lang="en-GB" sz="1700" dirty="0"/>
                  <a:t> </a:t>
                </a:r>
                <a:r>
                  <a:rPr lang="et-EE" sz="1700" b="1" dirty="0" err="1"/>
                  <a:t>pöördmaatriksi</a:t>
                </a:r>
                <a:r>
                  <a:rPr lang="et-EE" sz="1700" b="1" dirty="0"/>
                  <a:t> transponeeritud maatriksit </a:t>
                </a:r>
                <a:r>
                  <a:rPr lang="en-GB" sz="1700" dirty="0"/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sz="17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sz="1700" b="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pt-PT" sz="17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sz="1700" b="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pt-PT" sz="1700" b="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r>
                          <a:rPr lang="pt-PT" sz="1700" b="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pt-PT" sz="1700" b="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GB" sz="1700" dirty="0"/>
                  <a:t>)</a:t>
                </a:r>
                <a:r>
                  <a:rPr lang="et-EE" sz="1700" dirty="0"/>
                  <a:t>, kus </a:t>
                </a:r>
                <a14:m>
                  <m:oMath xmlns:m="http://schemas.openxmlformats.org/officeDocument/2006/math">
                    <m:r>
                      <a:rPr lang="pt-PT" sz="17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t-EE" sz="1700" dirty="0"/>
                  <a:t> on pööratav</a:t>
                </a:r>
                <a:r>
                  <a:rPr lang="pt-PT" sz="1700" dirty="0"/>
                  <a:t>.</a:t>
                </a:r>
                <a:endParaRPr lang="en-GB" sz="1700" dirty="0"/>
              </a:p>
            </p:txBody>
          </p:sp>
        </mc:Choice>
        <mc:Fallback xmlns="">
          <p:sp>
            <p:nvSpPr>
              <p:cNvPr id="23" name="Retângulo 22">
                <a:extLst>
                  <a:ext uri="{FF2B5EF4-FFF2-40B4-BE49-F238E27FC236}">
                    <a16:creationId xmlns:a16="http://schemas.microsoft.com/office/drawing/2014/main" id="{3AF1E7CE-76EC-407A-8A06-D7275F24BF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838" y="1534835"/>
                <a:ext cx="7029797" cy="95829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Agrupar 28">
            <a:extLst>
              <a:ext uri="{FF2B5EF4-FFF2-40B4-BE49-F238E27FC236}">
                <a16:creationId xmlns:a16="http://schemas.microsoft.com/office/drawing/2014/main" id="{908DCA54-5509-450A-ACDA-458A9390C1D6}"/>
              </a:ext>
            </a:extLst>
          </p:cNvPr>
          <p:cNvGrpSpPr/>
          <p:nvPr/>
        </p:nvGrpSpPr>
        <p:grpSpPr>
          <a:xfrm>
            <a:off x="2188247" y="2515738"/>
            <a:ext cx="2505609" cy="779699"/>
            <a:chOff x="2097901" y="1956301"/>
            <a:chExt cx="2505609" cy="779699"/>
          </a:xfrm>
        </p:grpSpPr>
        <p:sp>
          <p:nvSpPr>
            <p:cNvPr id="30" name="Retângulo: Cantos Arredondados 29">
              <a:extLst>
                <a:ext uri="{FF2B5EF4-FFF2-40B4-BE49-F238E27FC236}">
                  <a16:creationId xmlns:a16="http://schemas.microsoft.com/office/drawing/2014/main" id="{F8C1F83D-7222-4669-ACE8-9067176A27E5}"/>
                </a:ext>
              </a:extLst>
            </p:cNvPr>
            <p:cNvSpPr/>
            <p:nvPr/>
          </p:nvSpPr>
          <p:spPr>
            <a:xfrm>
              <a:off x="2097901" y="1956301"/>
              <a:ext cx="2383659" cy="779699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F25E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tângulo 30">
                  <a:extLst>
                    <a:ext uri="{FF2B5EF4-FFF2-40B4-BE49-F238E27FC236}">
                      <a16:creationId xmlns:a16="http://schemas.microsoft.com/office/drawing/2014/main" id="{4B317D9F-3711-4E46-AA4E-E9AA0798A81F}"/>
                    </a:ext>
                  </a:extLst>
                </p:cNvPr>
                <p:cNvSpPr/>
                <p:nvPr/>
              </p:nvSpPr>
              <p:spPr>
                <a:xfrm>
                  <a:off x="2113314" y="2134004"/>
                  <a:ext cx="2490196" cy="47000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pt-PT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sz="2400" b="1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pt-PT" sz="2400" b="1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PT" sz="2400" b="1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e>
                              <m:sup>
                                <m:r>
                                  <a:rPr lang="pt-PT" sz="2400" b="1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2400" b="1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p>
                            </m:sSup>
                            <m:r>
                              <a:rPr lang="pt-PT" sz="2400" b="1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pt-PT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p>
                        </m:sSup>
                        <m:r>
                          <a:rPr lang="pt-PT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pt-PT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sz="2400" b="1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pt-PT" sz="2400" b="1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PT" sz="2400" b="1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e>
                              <m:sup>
                                <m:r>
                                  <a:rPr lang="pt-PT" sz="2400" b="1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sup>
                            </m:sSup>
                            <m:r>
                              <a:rPr lang="pt-PT" sz="2400" b="1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pt-PT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pt-PT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p>
                        </m:sSup>
                      </m:oMath>
                    </m:oMathPara>
                  </a14:m>
                  <a:endParaRPr lang="en-GB" sz="2400" b="1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31" name="Retângulo 30">
                  <a:extLst>
                    <a:ext uri="{FF2B5EF4-FFF2-40B4-BE49-F238E27FC236}">
                      <a16:creationId xmlns:a16="http://schemas.microsoft.com/office/drawing/2014/main" id="{4B317D9F-3711-4E46-AA4E-E9AA0798A81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13314" y="2134004"/>
                  <a:ext cx="2490196" cy="470000"/>
                </a:xfrm>
                <a:prstGeom prst="rect">
                  <a:avLst/>
                </a:prstGeom>
                <a:blipFill>
                  <a:blip r:embed="rId9"/>
                  <a:stretch>
                    <a:fillRect b="-1818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tângulo 31">
                <a:extLst>
                  <a:ext uri="{FF2B5EF4-FFF2-40B4-BE49-F238E27FC236}">
                    <a16:creationId xmlns:a16="http://schemas.microsoft.com/office/drawing/2014/main" id="{43143E6F-FD55-4683-A8D6-7D08CF4023B6}"/>
                  </a:ext>
                </a:extLst>
              </p:cNvPr>
              <p:cNvSpPr/>
              <p:nvPr/>
            </p:nvSpPr>
            <p:spPr>
              <a:xfrm>
                <a:off x="4953838" y="2426440"/>
                <a:ext cx="7029797" cy="958294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noAutofit/>
              </a:bodyPr>
              <a:lstStyle/>
              <a:p>
                <a:pPr algn="just">
                  <a:spcAft>
                    <a:spcPts val="600"/>
                  </a:spcAft>
                </a:pPr>
                <a:r>
                  <a:rPr lang="et-EE" b="1" dirty="0">
                    <a:solidFill>
                      <a:srgbClr val="F25E4F"/>
                    </a:solidFill>
                  </a:rPr>
                  <a:t>MÄRKUS</a:t>
                </a:r>
                <a:r>
                  <a:rPr lang="en-GB" dirty="0"/>
                  <a:t> </a:t>
                </a:r>
                <a:r>
                  <a:rPr lang="en-GB" sz="1700" dirty="0"/>
                  <a:t>– </a:t>
                </a:r>
                <a:r>
                  <a:rPr lang="et-EE" sz="1700" b="1" dirty="0"/>
                  <a:t>See tulemus lubab kirjutada</a:t>
                </a:r>
                <a14:m>
                  <m:oMath xmlns:m="http://schemas.openxmlformats.org/officeDocument/2006/math">
                    <m:r>
                      <a:rPr lang="et-EE" sz="1700" b="1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pt-PT" sz="17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sz="17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pt-PT" sz="17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PT" sz="17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en-GB" sz="1700" dirty="0"/>
                  <a:t>, </a:t>
                </a:r>
                <a:r>
                  <a:rPr lang="et-EE" sz="1700" dirty="0" err="1"/>
                  <a:t>jättestähendust</a:t>
                </a:r>
                <a:r>
                  <a:rPr lang="et-EE" sz="1700" dirty="0"/>
                  <a:t> lahtiseks:</a:t>
                </a:r>
                <a:r>
                  <a:rPr lang="en-GB" sz="1700" dirty="0"/>
                  <a:t> </a:t>
                </a:r>
                <a:r>
                  <a:rPr lang="et-EE" sz="1700" dirty="0"/>
                  <a:t>kas see esitab </a:t>
                </a:r>
                <a:r>
                  <a:rPr lang="et-EE" sz="1700" b="1" dirty="0"/>
                  <a:t>astme </a:t>
                </a:r>
                <a:r>
                  <a:rPr lang="et-EE" sz="1700" b="1" dirty="0" err="1"/>
                  <a:t>pöördmaatriksit</a:t>
                </a:r>
                <a:r>
                  <a:rPr lang="et-EE" sz="1700" b="1" dirty="0"/>
                  <a:t> </a:t>
                </a:r>
                <a:r>
                  <a:rPr lang="en-GB" sz="1700" dirty="0"/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sz="17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sz="1700" b="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pt-PT" sz="17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sz="1700" b="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pt-PT" sz="1700" b="0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pt-PT" sz="1700" b="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pt-PT" sz="17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pt-PT" sz="1700" b="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1700" dirty="0"/>
                  <a:t>) </a:t>
                </a:r>
                <a:r>
                  <a:rPr lang="et-EE" sz="1700" dirty="0"/>
                  <a:t>või</a:t>
                </a:r>
                <a:r>
                  <a:rPr lang="en-GB" sz="1700" dirty="0"/>
                  <a:t> </a:t>
                </a:r>
                <a:r>
                  <a:rPr lang="et-EE" sz="1700" b="1" dirty="0" err="1"/>
                  <a:t>pöördmaatriksi</a:t>
                </a:r>
                <a:r>
                  <a:rPr lang="et-EE" sz="1700" b="1" dirty="0"/>
                  <a:t> </a:t>
                </a:r>
                <a14:m>
                  <m:oMath xmlns:m="http://schemas.openxmlformats.org/officeDocument/2006/math">
                    <m:r>
                      <a:rPr lang="pt-PT" sz="1700" b="1" i="1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t-EE" sz="1700" b="1" dirty="0"/>
                  <a:t>-</a:t>
                </a:r>
                <a:r>
                  <a:rPr lang="et-EE" sz="1700" b="1" dirty="0" err="1"/>
                  <a:t>ndat</a:t>
                </a:r>
                <a:r>
                  <a:rPr lang="et-EE" sz="1700" b="1" dirty="0"/>
                  <a:t> astet</a:t>
                </a:r>
                <a:r>
                  <a:rPr lang="et-EE" sz="1700" dirty="0"/>
                  <a:t> </a:t>
                </a:r>
                <a:r>
                  <a:rPr lang="en-GB" sz="1700" dirty="0"/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sz="17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sz="1700" b="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pt-PT" sz="17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sz="1700" b="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pt-PT" sz="1700" b="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r>
                          <a:rPr lang="pt-PT" sz="1700" b="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pt-PT" sz="17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GB" sz="1700" dirty="0"/>
                  <a:t>) </a:t>
                </a:r>
                <a:r>
                  <a:rPr lang="et-EE" sz="1700" dirty="0"/>
                  <a:t>, kus </a:t>
                </a:r>
                <a14:m>
                  <m:oMath xmlns:m="http://schemas.openxmlformats.org/officeDocument/2006/math">
                    <m:r>
                      <a:rPr lang="pt-PT" sz="17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t-EE" sz="1700" dirty="0"/>
                  <a:t> on pööratav</a:t>
                </a:r>
                <a:r>
                  <a:rPr lang="pt-PT" sz="1700" dirty="0"/>
                  <a:t>.</a:t>
                </a:r>
                <a:endParaRPr lang="en-GB" sz="1700" dirty="0"/>
              </a:p>
            </p:txBody>
          </p:sp>
        </mc:Choice>
        <mc:Fallback xmlns="">
          <p:sp>
            <p:nvSpPr>
              <p:cNvPr id="32" name="Retângulo 31">
                <a:extLst>
                  <a:ext uri="{FF2B5EF4-FFF2-40B4-BE49-F238E27FC236}">
                    <a16:creationId xmlns:a16="http://schemas.microsoft.com/office/drawing/2014/main" id="{43143E6F-FD55-4683-A8D6-7D08CF4023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838" y="2426440"/>
                <a:ext cx="7029797" cy="95829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Agrupar 33">
            <a:extLst>
              <a:ext uri="{FF2B5EF4-FFF2-40B4-BE49-F238E27FC236}">
                <a16:creationId xmlns:a16="http://schemas.microsoft.com/office/drawing/2014/main" id="{05798B06-CD78-44A2-B9D3-A7C5C80B1EC4}"/>
              </a:ext>
            </a:extLst>
          </p:cNvPr>
          <p:cNvGrpSpPr/>
          <p:nvPr/>
        </p:nvGrpSpPr>
        <p:grpSpPr>
          <a:xfrm>
            <a:off x="2175613" y="3407343"/>
            <a:ext cx="2505609" cy="779699"/>
            <a:chOff x="2097901" y="1956301"/>
            <a:chExt cx="2505609" cy="779699"/>
          </a:xfrm>
        </p:grpSpPr>
        <p:sp>
          <p:nvSpPr>
            <p:cNvPr id="35" name="Retângulo: Cantos Arredondados 34">
              <a:extLst>
                <a:ext uri="{FF2B5EF4-FFF2-40B4-BE49-F238E27FC236}">
                  <a16:creationId xmlns:a16="http://schemas.microsoft.com/office/drawing/2014/main" id="{41B87A29-72B3-456B-806A-CB30246DA92A}"/>
                </a:ext>
              </a:extLst>
            </p:cNvPr>
            <p:cNvSpPr/>
            <p:nvPr/>
          </p:nvSpPr>
          <p:spPr>
            <a:xfrm>
              <a:off x="2097901" y="1956301"/>
              <a:ext cx="2383659" cy="779699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F25E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Retângulo 35">
                  <a:extLst>
                    <a:ext uri="{FF2B5EF4-FFF2-40B4-BE49-F238E27FC236}">
                      <a16:creationId xmlns:a16="http://schemas.microsoft.com/office/drawing/2014/main" id="{1C1D395B-C383-40DC-8E64-4D35789702FE}"/>
                    </a:ext>
                  </a:extLst>
                </p:cNvPr>
                <p:cNvSpPr/>
                <p:nvPr/>
              </p:nvSpPr>
              <p:spPr>
                <a:xfrm>
                  <a:off x="2113314" y="2134004"/>
                  <a:ext cx="2490196" cy="46820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pt-PT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sz="2400" b="1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pt-PT" sz="2400" b="1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PT" sz="2400" b="1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e>
                              <m:sup>
                                <m:r>
                                  <a:rPr lang="pt-PT" sz="2400" b="1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𝑻</m:t>
                                </m:r>
                              </m:sup>
                            </m:sSup>
                            <m:r>
                              <a:rPr lang="pt-PT" sz="2400" b="1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pt-PT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p>
                        </m:sSup>
                        <m:r>
                          <a:rPr lang="pt-PT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pt-PT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sz="2400" b="1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pt-PT" sz="2400" b="1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PT" sz="2400" b="1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e>
                              <m:sup>
                                <m:r>
                                  <a:rPr lang="pt-PT" sz="2400" b="1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sup>
                            </m:sSup>
                            <m:r>
                              <a:rPr lang="pt-PT" sz="2400" b="1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pt-PT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𝑻</m:t>
                            </m:r>
                          </m:sup>
                        </m:sSup>
                      </m:oMath>
                    </m:oMathPara>
                  </a14:m>
                  <a:endParaRPr lang="en-GB" sz="2400" b="1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36" name="Retângulo 35">
                  <a:extLst>
                    <a:ext uri="{FF2B5EF4-FFF2-40B4-BE49-F238E27FC236}">
                      <a16:creationId xmlns:a16="http://schemas.microsoft.com/office/drawing/2014/main" id="{1C1D395B-C383-40DC-8E64-4D35789702F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13314" y="2134004"/>
                  <a:ext cx="2490196" cy="468205"/>
                </a:xfrm>
                <a:prstGeom prst="rect">
                  <a:avLst/>
                </a:prstGeom>
                <a:blipFill>
                  <a:blip r:embed="rId11"/>
                  <a:stretch>
                    <a:fillRect b="-1688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tângulo 38">
                <a:extLst>
                  <a:ext uri="{FF2B5EF4-FFF2-40B4-BE49-F238E27FC236}">
                    <a16:creationId xmlns:a16="http://schemas.microsoft.com/office/drawing/2014/main" id="{1300D724-F6AA-4D61-8CA3-9D6F5388958D}"/>
                  </a:ext>
                </a:extLst>
              </p:cNvPr>
              <p:cNvSpPr/>
              <p:nvPr/>
            </p:nvSpPr>
            <p:spPr>
              <a:xfrm>
                <a:off x="4953838" y="3353041"/>
                <a:ext cx="7029797" cy="958295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noAutofit/>
              </a:bodyPr>
              <a:lstStyle/>
              <a:p>
                <a:pPr algn="just">
                  <a:spcAft>
                    <a:spcPts val="600"/>
                  </a:spcAft>
                </a:pPr>
                <a:r>
                  <a:rPr lang="et-EE" b="1" dirty="0">
                    <a:solidFill>
                      <a:srgbClr val="F25E4F"/>
                    </a:solidFill>
                  </a:rPr>
                  <a:t>MÄRKUS</a:t>
                </a:r>
                <a:r>
                  <a:rPr lang="en-GB" dirty="0"/>
                  <a:t> – </a:t>
                </a:r>
                <a:r>
                  <a:rPr lang="et-EE" sz="1700" b="1" dirty="0"/>
                  <a:t>See tulemus lubab kirjutada</a:t>
                </a:r>
                <a14:m>
                  <m:oMath xmlns:m="http://schemas.openxmlformats.org/officeDocument/2006/math">
                    <m:r>
                      <a:rPr lang="et-EE" sz="1700" b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t-EE" sz="17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pt-PT" sz="17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sz="17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pt-PT" sz="17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pt-PT" sz="17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sup>
                    </m:sSup>
                  </m:oMath>
                </a14:m>
                <a:r>
                  <a:rPr lang="en-GB" sz="1700" dirty="0"/>
                  <a:t>, </a:t>
                </a:r>
                <a:r>
                  <a:rPr lang="et-EE" sz="1700" dirty="0"/>
                  <a:t>jättes tähendust lahtiseks:</a:t>
                </a:r>
                <a:r>
                  <a:rPr lang="en-GB" sz="1700" dirty="0"/>
                  <a:t> </a:t>
                </a:r>
                <a:r>
                  <a:rPr lang="et-EE" sz="1700" dirty="0"/>
                  <a:t>kas see esitab </a:t>
                </a:r>
                <a:r>
                  <a:rPr lang="et-EE" sz="1700" b="1" dirty="0"/>
                  <a:t>transponeeritud maatriksi</a:t>
                </a:r>
                <a:r>
                  <a:rPr lang="en-GB" sz="1700" b="1" dirty="0"/>
                  <a:t> </a:t>
                </a:r>
                <a14:m>
                  <m:oMath xmlns:m="http://schemas.openxmlformats.org/officeDocument/2006/math">
                    <m:r>
                      <a:rPr lang="pt-PT" sz="1700" b="1" i="1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GB" sz="1700" b="1" dirty="0"/>
                  <a:t>- </a:t>
                </a:r>
                <a:r>
                  <a:rPr lang="et-EE" sz="1700" b="1" dirty="0" err="1"/>
                  <a:t>ndat</a:t>
                </a:r>
                <a:r>
                  <a:rPr lang="et-EE" sz="1700" b="1" dirty="0"/>
                  <a:t> astet </a:t>
                </a:r>
                <a:r>
                  <a:rPr lang="en-GB" sz="1700" dirty="0"/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sz="17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sz="17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pt-PT" sz="17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sz="17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pt-PT" sz="1700" b="0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pt-PT" sz="17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pt-PT" sz="17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GB" sz="1700" dirty="0"/>
                  <a:t>) </a:t>
                </a:r>
                <a:r>
                  <a:rPr lang="et-EE" sz="1700" dirty="0"/>
                  <a:t>või </a:t>
                </a:r>
                <a:r>
                  <a:rPr lang="et-EE" sz="1700" dirty="0" err="1"/>
                  <a:t>maatriski</a:t>
                </a:r>
                <a:r>
                  <a:rPr lang="et-EE" sz="1700" dirty="0"/>
                  <a:t> </a:t>
                </a:r>
                <a14:m>
                  <m:oMath xmlns:m="http://schemas.openxmlformats.org/officeDocument/2006/math">
                    <m:r>
                      <a:rPr lang="pt-PT" sz="1700" b="1" i="1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GB" sz="1700" b="1" dirty="0"/>
                  <a:t>- </a:t>
                </a:r>
                <a:r>
                  <a:rPr lang="et-EE" sz="1700" b="1" dirty="0" err="1"/>
                  <a:t>nda</a:t>
                </a:r>
                <a:r>
                  <a:rPr lang="et-EE" sz="1700" b="1" dirty="0"/>
                  <a:t> astme transponeerimist</a:t>
                </a:r>
                <a:r>
                  <a:rPr lang="et-EE" sz="1700" dirty="0"/>
                  <a:t> </a:t>
                </a:r>
                <a:r>
                  <a:rPr lang="en-GB" sz="1700" dirty="0"/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sz="17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sz="17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pt-PT" sz="17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sz="17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pt-PT" sz="17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pt-PT" sz="17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pt-PT" sz="17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pt-PT" sz="17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1700" dirty="0"/>
                  <a:t>)</a:t>
                </a:r>
                <a:r>
                  <a:rPr lang="et-EE" sz="1700" dirty="0"/>
                  <a:t>, kus</a:t>
                </a:r>
                <a:r>
                  <a:rPr lang="en-GB" sz="1700" dirty="0"/>
                  <a:t> </a:t>
                </a:r>
                <a14:m>
                  <m:oMath xmlns:m="http://schemas.openxmlformats.org/officeDocument/2006/math">
                    <m:r>
                      <a:rPr lang="pt-PT" sz="170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t-EE" sz="17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t-EE" sz="1700" dirty="0"/>
                  <a:t>on ruutmaatriks</a:t>
                </a:r>
                <a:r>
                  <a:rPr lang="et-EE" dirty="0"/>
                  <a:t>.</a:t>
                </a:r>
                <a:endParaRPr lang="en-GB" dirty="0"/>
              </a:p>
            </p:txBody>
          </p:sp>
        </mc:Choice>
        <mc:Fallback xmlns="">
          <p:sp>
            <p:nvSpPr>
              <p:cNvPr id="39" name="Retângulo 38">
                <a:extLst>
                  <a:ext uri="{FF2B5EF4-FFF2-40B4-BE49-F238E27FC236}">
                    <a16:creationId xmlns:a16="http://schemas.microsoft.com/office/drawing/2014/main" id="{1300D724-F6AA-4D61-8CA3-9D6F538895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838" y="3353041"/>
                <a:ext cx="7029797" cy="95829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tângulo 39">
                <a:extLst>
                  <a:ext uri="{FF2B5EF4-FFF2-40B4-BE49-F238E27FC236}">
                    <a16:creationId xmlns:a16="http://schemas.microsoft.com/office/drawing/2014/main" id="{CACE4269-6EB5-450A-B738-64EACC50150C}"/>
                  </a:ext>
                </a:extLst>
              </p:cNvPr>
              <p:cNvSpPr/>
              <p:nvPr/>
            </p:nvSpPr>
            <p:spPr>
              <a:xfrm>
                <a:off x="2203660" y="4500936"/>
                <a:ext cx="9795386" cy="2092287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noAutofit/>
              </a:bodyPr>
              <a:lstStyle/>
              <a:p>
                <a:pPr algn="just">
                  <a:spcAft>
                    <a:spcPts val="600"/>
                  </a:spcAft>
                </a:pPr>
                <a:r>
                  <a:rPr lang="et-EE" b="1" dirty="0">
                    <a:solidFill>
                      <a:srgbClr val="F25E4F"/>
                    </a:solidFill>
                  </a:rPr>
                  <a:t>TÄHTIS</a:t>
                </a:r>
                <a:endParaRPr lang="en-GB" dirty="0"/>
              </a:p>
              <a:p>
                <a:pPr marL="285750" indent="-285750" algn="just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t-EE" dirty="0"/>
                  <a:t>Ükski nendest väljunditest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pt-PT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PT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sup>
                    </m:sSup>
                  </m:oMath>
                </a14:m>
                <a:r>
                  <a:rPr lang="en-GB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pt-PT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PT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en-GB" dirty="0"/>
                  <a:t> </a:t>
                </a:r>
                <a:r>
                  <a:rPr lang="et-EE" dirty="0"/>
                  <a:t>või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pt-PT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pt-PT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sup>
                    </m:sSup>
                    <m:r>
                      <a:rPr lang="pt-PT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t-EE" dirty="0"/>
                  <a:t>ei oma </a:t>
                </a:r>
                <a:r>
                  <a:rPr lang="en-GB" dirty="0" err="1"/>
                  <a:t>iseenesest</a:t>
                </a:r>
                <a:r>
                  <a:rPr lang="en-GB" dirty="0"/>
                  <a:t> mingit tähendust! </a:t>
                </a:r>
                <a:r>
                  <a:rPr lang="en-GB" dirty="0" err="1"/>
                  <a:t>Nähes</a:t>
                </a:r>
                <a:r>
                  <a:rPr lang="en-GB" dirty="0"/>
                  <a:t> </a:t>
                </a:r>
                <a:r>
                  <a:rPr lang="en-GB" dirty="0" err="1"/>
                  <a:t>neid</a:t>
                </a:r>
                <a:r>
                  <a:rPr lang="en-GB" dirty="0"/>
                  <a:t>, </a:t>
                </a:r>
                <a:r>
                  <a:rPr lang="en-GB" dirty="0" err="1"/>
                  <a:t>peame</a:t>
                </a:r>
                <a:r>
                  <a:rPr lang="en-GB" dirty="0"/>
                  <a:t> </a:t>
                </a:r>
                <a:r>
                  <a:rPr lang="en-GB" dirty="0" err="1"/>
                  <a:t>selgelt</a:t>
                </a:r>
                <a:r>
                  <a:rPr lang="en-GB" dirty="0"/>
                  <a:t> </a:t>
                </a:r>
                <a:r>
                  <a:rPr lang="en-GB" dirty="0" err="1"/>
                  <a:t>mõtlema</a:t>
                </a:r>
                <a:r>
                  <a:rPr lang="en-GB" dirty="0"/>
                  <a:t> </a:t>
                </a:r>
                <a:r>
                  <a:rPr lang="en-GB" dirty="0" err="1"/>
                  <a:t>tehtedest</a:t>
                </a:r>
                <a:r>
                  <a:rPr lang="en-GB" dirty="0"/>
                  <a:t>, </a:t>
                </a:r>
                <a:r>
                  <a:rPr lang="en-GB" dirty="0" err="1"/>
                  <a:t>mis</a:t>
                </a:r>
                <a:r>
                  <a:rPr lang="en-GB" dirty="0"/>
                  <a:t> on </a:t>
                </a:r>
                <a:r>
                  <a:rPr lang="en-GB" dirty="0" err="1"/>
                  <a:t>esindatud</a:t>
                </a:r>
                <a:r>
                  <a:rPr lang="en-GB" dirty="0"/>
                  <a:t> </a:t>
                </a:r>
                <a:r>
                  <a:rPr lang="en-GB" dirty="0" err="1"/>
                  <a:t>vastavas</a:t>
                </a:r>
                <a:r>
                  <a:rPr lang="en-GB" dirty="0"/>
                  <a:t> </a:t>
                </a:r>
                <a:r>
                  <a:rPr lang="en-GB" dirty="0" err="1"/>
                  <a:t>väljendis</a:t>
                </a:r>
                <a:r>
                  <a:rPr lang="en-GB" dirty="0"/>
                  <a:t> - </a:t>
                </a:r>
                <a:r>
                  <a:rPr lang="en-GB" dirty="0" err="1"/>
                  <a:t>transponeerimin</a:t>
                </a:r>
                <a:r>
                  <a:rPr lang="et-EE" dirty="0"/>
                  <a:t>e</a:t>
                </a:r>
                <a:r>
                  <a:rPr lang="en-GB" dirty="0"/>
                  <a:t>, </a:t>
                </a:r>
                <a:r>
                  <a:rPr lang="en-GB" dirty="0" err="1"/>
                  <a:t>pöördmaatriksi</a:t>
                </a:r>
                <a:r>
                  <a:rPr lang="en-GB" dirty="0"/>
                  <a:t> </a:t>
                </a:r>
                <a:r>
                  <a:rPr lang="en-GB" dirty="0" err="1"/>
                  <a:t>leidmine</a:t>
                </a:r>
                <a:r>
                  <a:rPr lang="en-GB" dirty="0"/>
                  <a:t> </a:t>
                </a:r>
                <a:r>
                  <a:rPr lang="en-GB" dirty="0" err="1"/>
                  <a:t>ja</a:t>
                </a:r>
                <a:r>
                  <a:rPr lang="en-GB" dirty="0"/>
                  <a:t>/</a:t>
                </a:r>
                <a:r>
                  <a:rPr lang="en-GB" dirty="0" err="1"/>
                  <a:t>või</a:t>
                </a:r>
                <a:r>
                  <a:rPr lang="en-GB" dirty="0"/>
                  <a:t> </a:t>
                </a:r>
                <a:r>
                  <a:rPr lang="en-GB" dirty="0" err="1"/>
                  <a:t>astendamine</a:t>
                </a:r>
                <a:r>
                  <a:rPr lang="en-GB" dirty="0"/>
                  <a:t>.</a:t>
                </a:r>
                <a:endParaRPr lang="et-EE" dirty="0"/>
              </a:p>
              <a:p>
                <a:pPr marL="285750" indent="-285750" algn="just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t-EE" dirty="0"/>
                  <a:t>Väljend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pt-PT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PT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en-GB" dirty="0"/>
                  <a:t> </a:t>
                </a:r>
                <a:r>
                  <a:rPr lang="en-GB" dirty="0" err="1"/>
                  <a:t>võimaldab</a:t>
                </a:r>
                <a:r>
                  <a:rPr lang="en-GB" dirty="0"/>
                  <a:t> </a:t>
                </a:r>
                <a:r>
                  <a:rPr lang="et-EE" dirty="0"/>
                  <a:t>m</a:t>
                </a:r>
                <a:r>
                  <a:rPr lang="en-GB" dirty="0" err="1"/>
                  <a:t>aatriksi</a:t>
                </a:r>
                <a:r>
                  <a:rPr lang="en-GB" dirty="0"/>
                  <a:t> astme mõistet laiendada ka mittepositiivsele </a:t>
                </a:r>
                <a:r>
                  <a:rPr lang="en-GB" dirty="0" err="1"/>
                  <a:t>täisarvulisele</a:t>
                </a:r>
                <a:r>
                  <a:rPr lang="en-GB" dirty="0"/>
                  <a:t> </a:t>
                </a:r>
                <a:r>
                  <a:rPr lang="en-GB" dirty="0" err="1"/>
                  <a:t>astendajale</a:t>
                </a:r>
                <a:r>
                  <a:rPr lang="en-GB" dirty="0"/>
                  <a:t>. Seega, </a:t>
                </a:r>
                <a:r>
                  <a:rPr lang="en-GB" dirty="0" err="1"/>
                  <a:t>maatriksi</a:t>
                </a:r>
                <a:r>
                  <a:rPr lang="et-EE" dirty="0"/>
                  <a:t>te</a:t>
                </a:r>
                <a:r>
                  <a:rPr lang="en-GB" dirty="0"/>
                  <a:t> </a:t>
                </a:r>
                <a:r>
                  <a:rPr lang="et-EE" dirty="0"/>
                  <a:t>teoorias</a:t>
                </a:r>
                <a:r>
                  <a:rPr lang="en-GB" dirty="0"/>
                  <a:t> kehtivad järgmised reeglid kõigi </a:t>
                </a:r>
                <a14:m>
                  <m:oMath xmlns:m="http://schemas.openxmlformats.org/officeDocument/2006/math">
                    <m:r>
                      <a:rPr lang="pt-PT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pt-PT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pt-PT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pt-PT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pt-PT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  <m:r>
                      <a:rPr lang="pt-PT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t-EE" dirty="0"/>
                  <a:t> </a:t>
                </a:r>
                <a:r>
                  <a:rPr lang="en-GB" dirty="0" err="1"/>
                  <a:t>väärtuste</a:t>
                </a:r>
                <a:r>
                  <a:rPr lang="en-GB" dirty="0"/>
                  <a:t> </a:t>
                </a:r>
                <a:r>
                  <a:rPr lang="en-GB" dirty="0" err="1"/>
                  <a:t>suhtes</a:t>
                </a:r>
                <a:r>
                  <a:rPr lang="et-EE" dirty="0"/>
                  <a:t>.</a:t>
                </a:r>
                <a:endParaRPr lang="en-GB" dirty="0"/>
              </a:p>
            </p:txBody>
          </p:sp>
        </mc:Choice>
        <mc:Fallback xmlns="">
          <p:sp>
            <p:nvSpPr>
              <p:cNvPr id="40" name="Retângulo 39">
                <a:extLst>
                  <a:ext uri="{FF2B5EF4-FFF2-40B4-BE49-F238E27FC236}">
                    <a16:creationId xmlns:a16="http://schemas.microsoft.com/office/drawing/2014/main" id="{CACE4269-6EB5-450A-B738-64EACC5015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3660" y="4500936"/>
                <a:ext cx="9795386" cy="209228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1" name="Imagem 40">
            <a:extLst>
              <a:ext uri="{FF2B5EF4-FFF2-40B4-BE49-F238E27FC236}">
                <a16:creationId xmlns:a16="http://schemas.microsoft.com/office/drawing/2014/main" id="{B605B2B8-E794-4000-82F9-36AFAFEEE3F3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85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uiExpand="1" build="allAtOnce" animBg="1"/>
      <p:bldP spid="32" grpId="0" animBg="1"/>
      <p:bldP spid="32" grpId="1" build="allAtOnce" animBg="1"/>
      <p:bldP spid="39" grpId="0" animBg="1"/>
      <p:bldP spid="39" grpId="1" build="allAtOnce" animBg="1"/>
      <p:bldP spid="4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OJECT_VERSION" val="9.3"/>
  <p:tag name="ISPRING_PROJECT_FOLDER_UPDATED" val="1"/>
  <p:tag name="ISPRING_FIRST_PUBLISH" val="1"/>
  <p:tag name="ISPRING_LMS_API_VERSION" val="SCORM 1.2"/>
  <p:tag name="ISPRING_ULTRA_SCORM_COURSE_ID" val="1659377C-373D-46B5-8979-918BB94479B4"/>
  <p:tag name="ISPRING_CMI5_LAUNCH_METHOD" val="any window"/>
  <p:tag name="ISPRINGCLOUDFOLDERID" val="1"/>
  <p:tag name="ISPRINGONLINEFOLDERID" val="1"/>
  <p:tag name="ISPRING_SCORM_RATE_SLIDES" val="0"/>
  <p:tag name="ISPRING_CURRENT_PLAYER_ID" val="universal"/>
  <p:tag name="ISPRING_PRESENTATION_COURSE_TITLE" val="L1 version 1"/>
  <p:tag name="ISPRING_SCORM_RATE_QUIZZES" val="1"/>
  <p:tag name="ISPRING_SCORM_PASSING_SCORE" val="80.000000"/>
  <p:tag name="ISPRING_PLAYERS_CUSTOMIZATION_2" val="UEsDBBQAAgAIABJEbE5rXzME1QIAAPcHAAAPAAAAbm9uZS9wbGF5ZXIueG1spVVbb9owFH6mUv9D5PfaMLStQqHVVAntYa0qdbe3yCQm8erYnu2Qsl+/Y+cCSYFtGhLIOTnfd26fD/HtSymiLTOWK7lEMzxFEZOpyrjMl+jL59XVNbq9ubyItaA7ZiKeLZFUkqEoYzY1XDvAPVJXLNGBAQMpirThynC3A9op0PZB5lN0eTEBF2mXqHBOLwip6xpzCwiZWyUqT2JxqkqiDbNMOmZIkwGKOuzC/RkN31JJ4naa2QOkdv8euCXpOV4sH5DUc6xMTt5MpzPy/f7TU1qwkl5xaR2VKfQLmjgJXVzT9PleZZVg1tsmcZPkE3POJxFsk9gt+OxaRtakS9Q4JCWzlubMYiFzRHq/jrMjaDCdNaEySyTd8pz62hLbeoUR7UlsoYxLK9ein9lurajJkt5+4B+TIxnHG0Ft0fLZQS2B/5m3xQS/xD8fzSVUVK0FtwW8OoTsrceLIMOocRl6HBT7AIpdeRIUGfaz4oZl4fFrr/vpDDWxZCVEyA7bOgUbnFY0dcrs7gABgm3Fgnt94EYfOIA8PBwe4PDYTWZPgroqN4y6yrCuRZN4yzOmHqgxYU43Gyosi8nI2oLJEB2TptZ2OvtJxIUrxdu/GIr3G83khz03kgD4z4l8BI6+H1xm7GXF4bVjJXTUMWi1t2GnBfbh9unYal0eXKCBaa9+GAnUEDlqcgb3PaOOkr2dnIKujaot6KLSGqT/muL1+z4vMk5sNJh+GjE5sgjitLJOlfxXGPVgQ7hFmOkZ8V5eRKc+HeiD5j3k/fQcorkIMKFkkFJ3LTbnsHAttpzVTx3FVWvAGpbWkd3mT6OF5k2P/nZ128gbEt1YxnuLuUo3Xp18Kz3yydiGVsLdHdYyXJYBOqr1+J48xvUNdKrqJ/6LRTXP/F/hbA4NjgrG8wJk8+56fsAgVErFMHwwnYq4UbLrA8YkPDW/YRLdRm4V0ojrhJDiVv5w/A1QSwMEFAACAAgAqZp6Trj5mLriAgAAZwoAABgAAABub25lL2NvbW1vbl9tZXNzYWdlcy5sbmetVl1v2jAUfa/U/2BF6tvWbm97gKAAbmU1JDQxpd2L5SYuWE1iFjt07NfvxoEOtqEArYQibOd+nXPudTq9n3mGlqLUUhVd5+vlFweJIlGpLGZdZ0KvP39zkDa8SHmmCtF1CuWgnnt+1sl4Mav4TMD/8zOEOrnQGpbarVd/1kimXWfcZ31vcMtoyLzxmPUnlIYB870+9h23z5OXztX69T3WgzCgUeizsRdgnwX4gTpu/TzObhzhe8etn612kyjCAWWxT4aYkZgFIQVno7GPKR467qOq0JwvBTIKLaV4RWYuADcjS4F0JlN7kCjYKCrRFmwYjjwSsAjHNCIDSsLAcWNVlqtP1i2vzFyVEE6jVGr+lInUxgSG7PmiFBpCcwMMIviZuYQ3Vc5lcdkWGmrEEaATx9MwgrpwYUSJOFpwrV9Vme7Utx2ozTEJBiFAOKBbzmntY+MYcpSgs7IUiWl3Bll6Fpk1I1MSDMMpo1YINRl5pQ0Ani8yYYTNVtal8MSi8iSeFTCTCb5sUIPolqZWgEY4jr0bzPrhA2gARBceYxHeOm54e4zFI46hIBy32QTePbnxLCKgzo10NtJMeK2EbIV4koBdzdxSqkrDTs0mCMhWry+PCxPjuwkohnj+ng5ovAL0djWTSwF5lKkoWwNBUw7wkAQ37G5CvrNrj/h4+B+a+QoVyiCeLnmRCCA24ZUWaAVnqUztWS0xG/9HJX8hbtYNebHu5WCIHy6OzWen/feojxsj8oVpC10Dtk7/lCzqdtqbwiGlnxY/HuDAi0j4McxomVdZM7Dezc9bZsdy1JrEO5E6nK0PzcQq5eApaYVy+njcurN2xhgl1McwLcHhrCkMXGYyl0akB/icjHCNaAzDphk+O5VMVZWlVliZfLEDCC6mKhf/3obPpcrtbsb1BthmAPbek0VTXNQEHR9xK75p42B+tqRxOkuUQCUf8nnBm9bJVQ5bf8V9W2n7Sdi52vpC/A1QSwMEFAACAAgAqZp6Tray98ilAAAAggEAACkAAABub25lL3BsYXliYWNrX2FuZF9uYXZpZ2F0aW9uX3NldHRpbmdzLnhtbHWQwQqDMBBE736Ff1DoOQR6Lm2F+gMrjhKIiWRXwb9vImpLmx533swuO4ohYlzPuihLRZP4p1AQLWGCOr3nRJlmXJwZSIx3URbw5suRlLDej1UAw8mKdEeWo/9H349XlpZjEe/2DMkHajNAn3OBlaSQo9n0q1YvI3QXEA98ickHR43FFUvjKbT3w7B9/BenbPxsGnDzLTSn9h4zgjp9qEWsbO/9BVBLAwQUAAIACACpmnpOH1SKajADAADHDgAAIgAAAG5vbmUvZmxhc2hfcHVibGlzaGluZ19zZXR0aW5ncy54bWzll91P2zAQwN/7V1iZeFwD2iZNKC1i/ZCqjYJIYfCE3NhtTjh25o925a/fOW5L2coWviS2PVRN7Lvfne/O5zg5+F4IMuPagJKtaK+5GxEuM8VATlvR2aj/9mNEjKWSUaEkb0VSReSg3UhKNxZg8pRbi6KGIEaa/dK2otzacj+O5/N5E0yp/awSziLfNDNVxKXmhkvLdVwKusA/uyi5iZaEGgD8FUou1dqNBiFJIB0p5gQnwFrREJ3tC2ryKA4SY5pdT7VyknWUUJro6bgVven0unvddyuZQOlCwaUPh2njoB+2+5Qx8A5QkcINJzmHaY6eYrDmwGzun2IvncS/MipyWDP1jI7CxUu7hOOEcjrjS2M4Qq2lWY761rQnVBiexJtDKzHwIaSZhRl6dqse/J04IVJXlkrbttUOET8NrijxPZhkojaMLd/JWAmMbeUUlkkx5mxICx6inV6D7KPQXkQmtACxaEXHJZckpRKTC5YKyNa6xo2NBVsltb+UPtRABTmTgNXHyVEa3VoPi8pyqg3f9Go1Y3xks/ZX5QQjC+WIgGtOrCIYXVfgU87JZgrIRKuiGsUSscQIQIsz4HPODqpQLYH3GbpEE4VDTSzFUnAbLHxzcEPGfKI0cjmdYeHiOJjAbz4IXFJjbqF05eNO+mXQ7V0Nht3exY5fIGUzKrMHwrGceFHaF+HTBZHKrvQwHBl1hldJYcCquTpraz4+DeuKxjw/Uzbu8A0UTtDnxK8DsoF+wZS/jJWHJP6PHtQ2m9NZtdH95q3QuMUBUxKYOJFhSwK57IA1gBmVREmxIDTDpmx825iBcgZHQoMIaPN4D4M+lmn1NoUZNkmlGde/R7KFxEaZ9ZUufDIZ8edfK+p2RhizUe/0sDManA9Gl1ej3sUonEZr9Xhr90xi39S393h/aLzGFn9y2juvE/khBqFWhnppLdxxHanjz3WkTsOZdLJxHtVyAXvMNOwZ7DICCsAieEUV85SvglBtz1wxf82G+QdW//o+CWuvP+0dDT4df+n+77vgqXEIb6s7U3znXpPEWy9AfqYACQVeq/yhuL41tT+8303i7VONBtLuXj7bjR9QSwMEFAACAAgAqZp6TkKBxMUYAQAA1AIAABwAAABub25lL2ZsYXNoX3NraW5fc2V0dGluZ3MueG1sjZLRToMwFIbvfQqC95BNjZp0TdzQG6Mu2V7gAAfSrPSQtpDw9naFjakQx1X5///rac8pMwehgha1EaRW4SLkN0HAMpKkd2itUKU5KictEPkqTBtrSUUZKYvKRop0BTLkt2/+Y7FP/keRq3ktU0CGY5mH5dM6uQoZatyvH5PN8xxQQ4lRCtmh1NSo3OU3r8kiubvID8vLhjDzszvQWNpZ0JZb3SCLx//eN9DiixIVWNdnZ1g0Q3LK6RlJVG81Gtcub/ICpHHEH308wlZCd97MnIAJZw7Ziwr5cgrxTo8paEXp1X1XIy80uiK/xD6JClKJ79ilBDr/PEeGu8/aPe3u2FT4QTlyc+zll5sniy9UP5txEm7tXjP/BlBLAwQUAAIACACpmnpO15twlisDAABvDgAAIQAAAG5vbmUvaHRtbF9wdWJsaXNoaW5nX3NldHRpbmdzLnhtbN1XTU8bMRC951dYW3FstqiXCiVBNB9qVEgQGyickLN2siO89tYfScOv73idhEADXSgRqIco2fHMm/Gb8XO2cfgrF2TGtQElm9F+/VNEuEwVAzltRuej3scvETGWSkaFkrwZSRWRw1atUbixAJMl3Fp0NQRhpDkobDPKrC0O4ng+n9fBFNqvKuEs4pt6qvK40NxwabmOC0EX+GUXBTfREqECAH5yJZdhrVqNkEZAOlHMCU6ANaMBFvvN5iKKg8OYpjdTrZxkbSWUJno6bkYf2t3OfufzyieAdCDn0rNhWmj0ZntAGQOfn4oEbjnJOEwzLBS5mgOzmf8Ve+9G/CdGiRy2TD1GW+HepV2C44JyOuXLZGih1tI0w3hrWhMqDG/Em6aVG3gGaWphhpXdhYd6J06IxBWF0rZltUOIB8YVSvwITGOiNpItn8lYCaS2LAqnJB9zNqA5zsRpT0ZkQnMQi2Y0LLgkCZXYUbBUQLqOMG5sLNiyk72l95EGKsi5BBw5Tk6S6C5n2EqaUW34Zi2rFeP5TFs/lBOMLJQjAm44sYogpy7HXxknm8STiVZ5aRXUWGIEYMYZ8DlnhyVBS8DHEl1hitxhJM5fIbgNGX46uCVjPlEacTmd4bSiHUzArz8LuKDG3IHSVY17yXG/073uDzrdyz2/QcpmVKbPBMch4nlhd4JPF0Qqu4pDOlLqDC+bwoCVa1X2Vn95G9ZzjH1+pW7cwzeQO0FfE35NyAb0Dlu+myzPafxfK6icNqOz8qD7w1tC4xEHbEnAxIUU1QrkUvcqAKZUEiXFgtAUpdh42ZiBcgYtQSACtHl5hSEex7R8msIMRVJpxvXTkGwhUSjTntK5byYj/tJrRp32CDkbdc+O2qP+RX90dT3qXo7CHbQOj7eqZyP2Ur5d2f1V8VDYx2+n7Kdn3YsqhA9w75Ua000qwQ2reA2/V/E6C1fR6cY1VKkElJZpOCooLgJywN6/o0HZ+hcAnpyUMFuvPCjv4Hj897ve2muzTRZIwnPwQbvWh8oEJN2T/tfhcWenTEA1Kt52FP6VifC0eiWK7722NOKt7zc1tN9/SWzVfgNQSwMEFAACAAgAqZp6To5z9vpqAAAA5QAAABoAAABub25lL2h0bWxfc2tpbl9zZXR0aW5ncy5qc6vmUgACpRwlBSuFajAbzE8qLSnJz9NLzs8rSc0r0cvLL8pNBKtRUnYDAyUdnIrzy1KLCChNS0xORTHU1MjCyQWnSoSJJk7mLs6WyOoKEtNT9ZISk7PTi/JL81IgypxdXQxdjJXAqmq5agFQSwMEFAACAAgAsJp6Trx9NfdKAAAASQAAABcAAABub25lL2xvY2FsX3NldHRpbmdzLnhtbLOxr8jNUShLLSrOzM+zVTLUM1BSSM1Lzk/JzEu3VQoNcdO1UFIoLknMS0nMyc9LtVXKy1dSsLfjssnJT07MCU4tKQEqLNa34wIAUEsDBBQAAgAIABFEbE42YVgCRwMAAOEJAAAUAAAAdW5pdmVyc2FsL3BsYXllci54bWytVl1P2zAUfS4S/yHyO3FLxwYoATEktIcxIXVse6vc5DbxmtiZ7RC6X78b5zukbEir1Cq5vuf4fhxf17t+ThPnCZTmUvhk4c6JAyKQIReRTx6/3p2ck+ur4yMvS9gelMNDn+SClwCWECcEHSieGQQ/MBP7pGdwkZk4meJScbP3yXKO3O1Oyzk5Ppqhi9A+iY3JLiktisLlGhEi0jLJSxLtBjKlmQINwoCiVRjEabCX5u9o/KZSULPPQPeQmXn7xjVJy/Gs+YCkWLpSRfR0Pl/QH/efV0EMKTvhQhsmAiAOVnJmS7lhwe5ehnkCurTNvCrIFRhTBmFtM89c8sW5cLQKfFI5rFPQmkWg3UREhLZ+DWdDUGEa65qJcC3YE49Ymdta1162RR2JjqUyQW5q9A72G8lUuG7tPX+PTkTsbROm45pPD3Kx/DteJ2P91uX7ZCw2o3yTcB3jUh/SWaeToMNdvdTW2Mr2sZHtXclEHAW/cq4gtK/f2hMwX5Bqw1bmNk5XFwEu4NMdC4xU+1uEoXRr2bitUtxKKa4FtRxuu/uqoyBNtltgJlfQlGrmPfEQ5BemlO3XlVE5eHRkrLF0CPZolXLdpK4hXmzS5OwfelP6jVrzU7/WGQv4H435hERtTbgI4fmOo4+BFGtqAItd2lyTJW65ZxeTzjdp7zANTN1JwKZgIo5hKgI8+yEzjHZ2eggKiml0CXI1wvYWDoJjHsUJfs0kw3j1IE3K1G6SobdwEJzIYDcBbc0HgRslC8xQ51mGA+Bl8V6utx2h45aMdNmK0aMT49ALcm1kyn9bpQ/mpLm0kn7l9B4fOYc+Degm4y3kw/w1xGgSDOJq5sL2NQKcC08citWA56S2uhkO8YlZXz6NBnxpeihnTDOdS8M6qyzjOQ4mzyqv5hzn2cgnhC3LE3PbT2h4eVjoKOHpe2OK6zueVVms+G9wCh6Wfw0WSyy1E0Opd5+8P1/2GFCLOBkH21vToR23UjR1cF1q36pf247mhqq1UsnskKS8uhcVppoHH1GOkZK5CEcCsA2r6XWC8/hGAXMS2GJGi1M8HjLzyTt8qHO+OLvoUv6wuGiwNq6HauMqljdcR3XAnfxofZDaRLx6ruHjH1BLAwQUAAIACAAKSchOkEkmJSgFAAD2EwAAHQAAAHVuaXZlcnNhbC9jb21tb25fbWVzc2FnZXMubG5nrVj/bts2EP6/QN+BEFBgA7q0HdBgGBIXtMTEQmTJFemk2TAIjMTYRCTR1Q8n3l97mj3YnmRHSnbttoGkpEAcmJLvuyP5fXdHnnx4yFK0FkUpVX5qvTt6ayGRxyqR+eLUmrOzX36zUFnxPOGpysWplSsLfRi9fHGS8nxR84WA7y9fIHSSibKEYTnSoy9jJJNTazaOxti+iFgQ4dksGs8ZC/zIw2PiWaMxj+9O3rQ/f8TaDqYz7F9HXnAeRGP33BrZKlvxfIM8tVA//Xp8/PDu/fHPg2DoFHveIRAySO/f9gDyWRh4EaARL/LJJ2aN9P9hdsGcea5PrFH7ZZj1LCSX1kj/77SbhyHxWUQ91yGRSyM/YGYtPMKIY42uVY2WfC1QpdBaintULQWwoJKFQGUqE/MiVvAgr0WXMyeYYtePQkJZ6NrMDXxrRFVRbF4bWF5XS1WAuxIlsuQ3qUiMT+Cbeb8qRAmueQV8RPBXLSX8UmVc5kfdrq98L8COIdmUUIrPYXHZblKAdAB/L6slvEuEeg0u7vNU8QTdFgIAA4r4apXKuPmlpKtCRzhL+aYzihBfuf45kD3waER8Z/vEGpE8QU7B9WQHooSYkhAACl6K4gm2keG6MUc4TYchTNzziQcfpkOYyMUyhU81NI4ZASbMRN5lBUwlIXCc0qsgdPSigSvE0YqX5b0qkgOW7u9nF7Dr2wEIwWZ74ExjbIGBHxJyX1GIuOoGgyix4XerK5gqEDBiJhloSWV1WYFsslUqKmGilXoqPDaUuhG3CvSVCr5uuA/ejdg6ae7huW9PojHbpVCP13m87GkH4vyuPvbVUANN9jnfGVOLFo2DT5BdIBkGQyyCC8iBF0MsrgmFRSa0y8bHl+45NrsEeW+blLZJL+Y6x6QbxOMY7DSb1lLVJTzRSwKpyexIeTTMDSUf58BiF3uP5NYGFehgRgu5FhBHkYii0xGke5s4WlQf5+4f0Rl2PeJ8h3p8g3JVIZ6seR4LIFvM9Z5u4F0iE/NO0974/1zLvxGv2lT/qq0SvkM+vRoaz0FheUQRvKpEtqq6XOsFa8N/ShRa4o+G0GfqT/NPbeLj0A1+zM6UMqvTpgI9e392kQ3do84gnrlS/XfrR0dCm1JDoGHRxRF6jLS/1US7HbuBroiJ6G/n+mdgM2vqFhQ2N79V/a39oAXwFXoqBp3AGpvIKbQ6GVSh/raXMOuD8C91wehvf0XG1GVQda7ETSmrTs9Gz73rq5Hz0wvrXs96UGyYyzwI2QfARdsPliiVGcSf9MCcT8l2BZoScTCTK1WniZF/Ku9MmYC1rTPxbTd8W6jMPE15uaV/U6Y+PCeKZnJh43Q2oJ/aKbj3/uwJ+Om7RAkOoY2xsW/r3sfWak97GoF89FJ4jG5bJ9BRxqt4CeX4VtV50hOoOYI55AwDWDtnKnjR3YW1AF+F0TxF7dPfB4Hojg6SKNmB/emrSpR/DQbR09hh0ObgJx6qTiCGx4cBmEEfq/bgu7XreQ5mLnD5hxwweVPiMpXBo6NuvyCVdusxY9ieTEFN1IhH1QW0kEMQtuSxg3kIB7RWhzYAQTvAZJUKRB64Vs8Q1CkOLyDPmiOXNZry4g6SNFMqHRSb2UAtjmrYnL7caNRVKvNBkT+vROoJM3cWYccx1zuwknB6v2s6ggSOj3F7z5OqRW8we4J9qAFf4YlEVkMBQ0J21zf6isJcB3iK63u2//75t8velN1thoUk1oy/pLD1t1V4NyrNDd3Jm70Lu/8BUEsDBBQAAgAIAApJyE5msqLVpQAAAIMBAAAuAAAAdW5pdmVyc2FsL3BsYXliYWNrX2FuZF9uYXZpZ2F0aW9uX3NldHRpbmdzLnhtbHWQwQqDMBBE736FfyD0HAI9l7ZC/YEVRwnERLKr4N83kWpLmx533swuO4ohYtzAuihLRbP4h1AQLWGGqt5zokwLzs6MJMa7KAtY92Q5GnMoRaz3Ux3AcLKh3f+j79drS+ux6FifIflAY0boUy6wkRRytJhh05p1gu4D4oEvMfngqLW4YG09he52GF7V/MUpGz+bR1x9B82pvvuCoKoPtYiV7cU/AVBLAwQUAAIACAAKSchO0L0vtE4EAACHFQAAJwAAAHVuaXZlcnNhbC9mbGFzaF9wdWJsaXNoaW5nX3NldHRpbmdzLnhtbOVY3W7bNhS+91MQGnpZK2mTJTVkB5ktI0YdO7OUrsEwBLREW1woUhUpp+7VnmYPtifZoWgrduK0dBYD6XoRJDo85zuH3/khQ+/kc8rQjOSSCt509ut7DiI8EjHl06ZzGXZfHztIKsxjzAQnTYcLB520al5WjBmVSUCUAlWJAIbLRqaaTqJU1nDd29vbOpVZrlcFKxTgy3okUjfLiSRckdzNGJ7DLzXPiHQWCBYA8JMKvjBr1WoIeQbpXMQFI4jGEDmnelOYdRmWieMatTGObqa5KHjcFkzkKJ+Om85Pbb+z33m71DFQHZoSrjmRLRBqsWrgOKY6CswC+oWghNBpAuEeHTjolsYqaTpvDjQKaLsPUUpss3WsUdoCOOBqAZ8ShWOssPk0/hT5rORSYETxnOOURiGsIL3/ptMJr4N+r+NfD4ahH1yfhed9E8MWRqH/MdzCKOyFfX8bfVv4s6sLf9TvDd5fh8NhP+xd3FkBo2uEeO46Yx4wK4o8IhVhnkqKdMwxZVCj92iUREGVM5xPSSi6FJI4wUwSB/2ZkemvBWZUzaEZ9qAZbgjJTmVGIjXSaWs6Ki+IcwdnACEwyGVVEofvqpI4Ol7bumu8321rY5QeVgpHCRQPyMrQPHdVtFSjuo1wpOgMCpPc2+SkYCwoskzkqqWDLn2vCqsYHoHxJoKvMae/0ViwuOKLpGMSD3BKVjouuKG8C5r7DppAjhkwOcwIRwHm0OVUAbtRBSCLsVRUld3dXWif5hQzBHgwhgg6Dx6wHSU4l2tJrRKreytq/T4Qisg/DNtG9KhqwCh40aVlpf+bKFiM5qJAjN6AnUBQeUUKfyUErfY3muQiLaUwgRSSpZsZJbckPrFxdAUu0gIsYdxljCjj4VNBv6AxmYgccAmewXAEOZUGv74VcIalvAPFyxhfma7tDTr+x1d6gzieYR5tCQ7lStJM7QQfzxEXamkHdES4kKRMSkzjcs1mb/Wnp6HqGMjzM2VjDV/StGD4OeErQlagd5jy3XjZJvHfjMDabYJnZaPr5i2hocUppMRgwkIE047yxYS1AIwwR4KzOcIRHFhSj40ZFYUEiRkQBlo+PUJjD2Vafk1hMoPHPCa5FeTe/pu3B4c/Hx2/a9Tdf/76+/VXjRZH+QXD2p05y9uP3hXsrO7dGL5h9JV7wwPbrshTXajxA6eb70IW5r1B6I9O22HvQy+82gBQsvfwzPJcfZ5uPl7LS8ZLPV0D/3TUPkMjP7jsh0HDpqIGAppXRQnU5ERfv21sLkb+BytsINxGb3gZQo34Vj3lB1aeh1Z+39tojcwt4mLlBmEVApwKUzPl4FxgNKVQm99Fj1u125PGw/fR4v/5Bm1mxI5anOA8SnZWRz/GEN5lgv7HtL/sfy2fjfh15gL/vPfLsN/5AWbLC2XQfFXPS2vvSZ678eVOr6SU0xRo1Rfu6rmvdXiw57mbl2o1QFt/PG3V/gVQSwMEFAACAAgACknITievTeZ+AwAA/wsAACEAAAB1bml2ZXJzYWwvZmxhc2hfc2tpbl9zZXR0aW5ncy54bWyNVlFv2jAQfh6/ArF3aCkbrZQi0ZZK1VhbrV3fneQAC8eObIeOf787EwcHQkkipPju++zzd+czkVlz2d2ANlzJ296wN+l8i5JCa5D2HbJcMAvdmBl4Sm97j3/n897AIZRQ+g2s5XJp0FBauhxRicpyJrdztVT9mCXrpVaFTHuT749X9EYDBz0grbY5aMHlGnE/htd3D4/NOMGNfbKQ9Rcsgb7CwJEwu5wNZ8M2hFyDMUDB3DxMh9OfZziCxSD8KqPx6Ho0bcXYL/PonlakDTfcOtJ4OL4aj5pJKC1i67p+sUau8iJvn4ZcqyXFfsAY03uGIRRLsRoQ/nBD7xk4VtaWFjmTbwv/7Bnt48JaJfuJkhaLti+VzphAzsI9rThlhlswXBVVS2DkcdqC4CsoHqfJKWHYEuqqJ5BepqfyhOqBruO/in5XNaWYF+5pBhrBU4xD6dRFDBf07qHlV3DyI9JQK/FKK9Q6AtVzLGBidQHRwI/IY1bq86WweNy9N7R4xCvu8ZUVBiYLJkwJ2hs97A98cpkG85QG7/9QosjgfhdlAKvbPfr+/s7lLVyzslWRadiUpv18gdHjnlHvI1xg9Lg3Ev1Fiu0R+NBDDH+E7phL3l7oMuRA6W8RSIbfXh4/ci6af06dxwQLlgYHyFQKE1cQ7zwDyk00cDaKYnAQRiTZhi+ZxWvkN2Hi7ZuF3ESDA/uuhhpLJrLcCjgupEQV2mAM6Pyob7XBQ4Td0TNTO4eF9di60UtPt1SYazfufCmqn34n0m7QtXh/3fYypteg35USptctKdjDUF13bR7C6ZrA9gP6SS5UG4JUFsKZXXCNSLU7TK2wzFqWrDKMpDnqSjuXvMYkReV6x8mTRRaDnmHCOfhCq9sIteLLlcCf/eDwCWkdfsJJPLvCqSTjVQ0HBpdiYDpZ+freDcieFcJyARvwHSEw0CZPbCcyeBiO90iFUy+2wHK20srmsa+EWr+rOY7gHxiPqjeh0HGmkC2LjdvNviH4JhyEEPTlsq1RFYYdzY1doYQzorNBLUxJoBwrrHqzTNtyuv3YbZVtYCp55roHmmkZH1iDiyhCqbwUwbk8/sjuV6cLpZqomr7B00ygzjgZNhGcp94Y3/G4TRYaIOyKztipWvUv2MaK6fS5AtR6d4ObuLgzvMxcgzUk3wv+4YgGgdWlo1Iev/Fv/6TT+Q9QSwMEFAACAAgACknITuZFxhFIBAAAERUAACYAAAB1bml2ZXJzYWwvaHRtbF9wdWJsaXNoaW5nX3NldHRpbmdzLnhtbN1Y3XLaOBS+z1NovNPL4qRNNyljyGTBTJgSoNjpNrOzkxG2wNrIkmvJUHq1T7MP1ifZIwsIBJKKTNhO9iJDfHzOd46+86exd/Y1ZWhCckkFrzlHlUMHER6JmPJxzbkKW69PHSQV5jFmgpOaw4WDzuoHXlYMGZVJQJQCVYkAhstqpmpOolRWdd3pdFqhMsv1W8EKBfiyEonUzXIiCVckdzOGZ/CjZhmRzhzBAgD+UsHnZvWDA4Q8g3Qp4oIRRGOInFN9KMwuVMoc12gNcXQ7zkXB44ZgIkf5eFhzfmn4zaPm24WOQWrSlHBNiayDUItVFccx1UFgFtBvBCWEjhOI9uTYQVMaq6TmvDnWKKDtbqKU2ObkWKM0BFDA1Rw+JQrHWGHzaPwp8lXJhcCI4hnHKY1CeIP08WtOM7wJOu2mf9PthX5wcxFedkwMOxiF/udwB6OwHXb8XfRt4S+u+/6g0+5+uAl7vU7Y7t9ZAaNrhHjuOmMeMCuKPCJLwjyVFOmQY8qgRO/RKImCImc4H5NQtCgkcYSZJA76KyPjjwVmVM2gFw6hF24Jyc5lRiI10GmrOSoviHMHZwAhMMjlsiTevV+WxMnp2tFd4/3uWFuj9LBSOEqgeEBWhua5q6KFGtVdhCNFJ1CY5N4hRwVjQZFlIld1HXTpe1W4jOEBGG8k+Bpz+hkNBYuXfJF0SOIuTiF//RZ30AiSyoC6XkY4CjCHrqYK6IyWFrIYSkVV2c2tufZ5TjFD0LEwdgi6DDbojRKcy7UsLjOpmymq/9EVisg/Db1G9KBqwCh40bVkpf+7KFiMZqJAjN6CnUBQakUK/yUErTY0GuUiLaUMS4Vk6WZCyZTEZzaOrsFFWoAljLeMEWU8fCnoNzQkI5EDLsETGIYgp9LgV3YCzrCUd6B4EeMr06btbtP//EofEMcTzKMdwaE+SZqpveDjGeJCLeyAjggXkpRJiWlcvrM5W+XpaVi2COT5mbKxhi9pWjD8nPBLQlag95jy/XjZJfE/jMDabYInZaPr5i2hocUppMRgwosIBiHl85FqARhhjgRnM4Qj2FBSj40JFYUEiRkQBlo+PUJjD2VaPo3h7gMe85jkVpCHR2/eHr/79eT0fbXifv/7n9ePGs13d59h7c4s78aDlwM7q3tXhB8YPXJR2LBtiTzVhRpvON1++bEwb3dDf3DeCNuf2uH1FoCSvc2d5bl6gW7fp+Wt4t46Hf68fRr454PGBRr4wVUnDKo2NdQV0K4qSqAKR/qGbWPTH/ifrLCBYhu93lUIVeFbdZEfWHnuWfn9YKM1MPeG/sqdwSoE2ANjM9dgEzCaUqjGF9HVVg32pIHwMpp66yWZPtrVZg7sqakJzqNkb5Xzggftz8vJ/5jprdUvty01FJCUaqP/aLs9G+nrrAX+Zfu3Xqe5V/qoHX8vomaflz7ztPw+tPZByHO3fno7APn6Z8z6wb9QSwMEFAACAAgACknITk2bDc3EAQAAfQYAAB8AAAB1bml2ZXJzYWwvaHRtbF9za2luX3NldHRpbmdzLmpzjZTBbuIwEIbvPAXKXleoDbQpvbECpEo9VGpvVQ+OM4QIx2PZhi2t+u6NnQJOMqHYl/jXp388M/F8DobVing0vB9++m9/fmqevQZOs3oLf5u66NFLp0dGFBm8FCWIQkLUQnYOWTFh4Kh/nRDKOZLeNd0/W1Am8IuQgNXRPxA1ARpC2xHaf0J7p4J8HMBBkFSdUFDmdGstyhFHaUHakURdMs9Ef1Z+hQm2YNyB/gVdMQ4N05v4Ls16yZPjJE0yPg05jqVicv+IOY5Sxje5xq3Mano5djuk13sFumr45hj233wZAqIw9sFC2Q68uF7Ei7ifVBqMgZ+40/ksnt2SsGApiDChZHI3mZ1BG8ZLv87Qu8IU9kAncTJOJiGtWA6dKnHIrrNxE5OVV6eaneA1Z+Hd1sSVXw1CsD3ojlX3x1CotuqCBiqNuatIF03cJlGBLCtkXnPzqdsk5y7rbPv+DT8xRinq7NA9uHI7ZE7F+Ols45lh65mtiVdb9s2WCyaDJR+3aUV9pOaCoEQqLlIgOc9aQ/RwHdueNe78WiXO9Ab0C6KoxqdrC5hqnIB+kCt0ArOW8XVZaVVCb+GoIO/OL86yfc/B1zdQSwMEFAACAAgACknITpQTsyJpAAAAbgAAABwAAAB1bml2ZXJzYWwvbG9jYWxfc2V0dGluZ3MueG1sDcwxDoMwDEDRnVNY3int1oHAxlaW0gNYxEWRHBuRgOD2ZPvD02/7MwocvKVg6vD1eCKwzuaDLg5/01C/EVIm9SSm7FANoe+qVmwm+XLOBSZYhS7eJo4lMo8Uixx2EajhU17/wB6brroBUEsDBBQAAgAIAAFRxk6D5MijhQoAAMAZAAAXAAAAdW5pdmVyc2FsL3VuaXZlcnNhbC5wbmftV3lUU1cevlaU6GCJntpOJCVaxrGjdUmfBlkjShusrda2miIBtJGkKkEoYhISEgpULYaktEUJEGLrdLSNEoGySVgKNVEJSdWyxIQEJhpElhACLyxZ5qHTnjk9PTNn5t/hj/t759773eV89/st79O3d5OWLF6xGACwZGdU5DsAzM8B4Jl7qIXIyO4KdTPymZf6Dmk7KNNgB5COFz3irQgAykV/cB5agPQXJUdFpwKw7MRsm2ek4VgAYPbtjIx4jxU33FN+dt1gRmafM+/be5eY0vDPNLGLs3cx/+IzMLSht0US8oLwi4MtqynLqH7UrKC++vD4Qh/p5rtRqZUqq71ZFFZfhDlCut+qWHEV3hg+D4DP/oRC7NdeqwDY9uVKLwDOLEMuC/ZmoQFY+Qb6GQAiF20HIPPlCBQA6NW/BaevRfGn2uJXUAV45R+pgqkL9iuXspGlmSLSf1z7Xx00B54Dz4HnwHPgOfAceA48B54Dz4HnwHPg/2ew6Q30r7+eLPtEVzx/Q40qbPnsnHMK/W/2mziBdsMOvnM8mz+t3cO3Z/M94118z3Gpe8zqntqhrl1vJuTpCUkBAMQSnQPypiAC1k42uc4/tF0MKrVyPWTTUKvVbeZzp2+Q+ZMKpjRQqG1yXJR7HOHRsefZSZZG7MxEgZu9FtU0Lfe4X+JdUDKwNctBZulSvIwaaZ92PuhvmlGcxwVuf+fL+BCqp3QJfCkrORS6dn0eLkXJWAAuJJRgKC/6FTnUKBHdNUzkVhnOsa0CF1f5bsTk6gKX2HsdAPGEjSQFjwfLmzyKGlzl/VN1NA1rLYpMns73BpnPb3yhgVeaoXt01M9SFBSAy7HyviipPJ5kPgmAIgnLvCLcqZ5RYlpEIfS/Zo8+DryF0fMetDMMz4JMBzqnS7TSWZv6ejCqKS/wFvt3xuWhfgQ6RbW0Zj7oDfPqmwhAEUdK8p9t6Qgmq/N/MT6ged8vc6tQTZ8EVRzozw0aUwfLFYrnQO/arNHppTk4pgad4w25m82sYz22ZqJfBGn/IAVP8o/t7zBt8QK1t0Oyk/3CzSZZQm4ASqvtEH0LbVjScmSiCqrWsw8Lr3SKIfep9o2N0639qz2HnQM5HRWk1MNVmjuG6+sd1cwH+WmakexhACgPYyMmG3AZLvZZ/nQlResMKsO5x7tM2CERZs3zStu9wmGCstxCoakptFBbY2wSF2maWmG5wcmdiEMT3brjjXWJJb3d8fBtASOcWpVHptXzHSa9QU4VT1VxZpKHaqameDFmO1vHorTzTUXD12toBrqeeIPgT5c91GgwWcl488flLjvKbDLvNkoxfsze2kSuy+hXgY2+mnrMkg13ptc0hltuBgwKvEdl/NHlCEtWVEvKlcqJxLfbqVUNKdgtIoxqWJHgBwUsI9My1dROV8pjlOiIX6G1MMZkWi9jKF7VD+JMHriiLr7fjUn93lfl9of1RTMnKTyru6h60FhsY91Pn+hOD6Gzbj36oNq3wgYOrIdooebKLaWfRPd8RYLbTEW2bYbwi9caEnnhxDLLzYY0pYPA8EAhEABkNgmdFL+aIHTsbzMUs18JEkqVP3gIUcou5av65sK2RFEN7cf2NBVjxaBarCqBaJaT/YJtWGW6Xt5ErVbdFr3PMBfo4j0wK2OkC8OhCuE++PBPhk4KnZtBCaeV1YRxFD1GRSOJpl9qVYgQddSLiaGtbu9jxJpE3JeOc8XVbSP9pa6P9CJZ0EfHJFOCeydNAu8R3cuzYqn0tsyIV20qyVjGXdgGFyYrjT4FKSGX6tSFR3g4O5w4nx5if7O39qperu3tlgZxVUPZQzeP+snVCvdUSpolrb4JuU8huzMp8dhMhaZD1xfj6IGgJKtCeMjkS+/3iagtnmqFpEveRxjjf8c0fGUWUiSfEyvieSEOdRsZR56VnpuYb3vz9mScqiSsYQlILiBnJXMuEEt6On0K9qE1kFB2uZvH4J9KxhYL+VqdsdoW6dpkTsC27qZnwR9aHI7LHYQ4MdtlHnoEJ0jMFXW+5AjWcZxQd7J5k1XmujJSD1X2aK41hdEtAl9XSI5+QqPO5wyqvTuu6krv4kYkj8MqDtA1YfaxDlUHoqzKoqVZdGryrDvGBV0uPbTFkPsxibawDXXWZmVsa1+jd+CvVWUU3BeIG2wTdWruInMoT7JmQ9yU/0g7PMP+8Sk95b7Va468Hql1BZ8TtxErfFUCs/5qjKpeP5OUNgVBASdYql0kLTonsFNH3AZDuEy9d/fROjzizeo6elzjdG1RgCzNX9IhvhMz/wknowXM53s0awuVcPUabNKCPjf5nKXccuaTck3JMMPP4/96plDb/+nZdXEbgi0BC/pg+1JyalNZ1qgxHAuNSK/GrDljSfORteEkKS5zCr7B/CJJO/r5Hb9BrGRVSWVG75UNuNm3KOFYHsoQpSCxJx/jGbgStz19MBoJxjJB9kSHTXXRLoQI0NtK/F2ByLUr0LEXfzEB+y7jvCTetFBz1KJrL+/BYMgKygm10+1fdV+5DpLzF/bBamMotXZxC+L09Xl1zmvBpT0mJp1upLfWayylq1BMCHfQjjl3Ucx80ODZNBujUrW8uuEnr5G6WY87w3hOKDLbXWNUAMpeFb61X4UTac5cxrzXKhDSabhXZNGv3Qgt4xJoSnWgp1jfLT3C7VdbrXtnvVvmCtlzV23ycE7iNC5Ca2I4/lqwkk9Ca/Sbh6RerISnDvNmawPu73h91yumkBschIaj1b4lhzg6J5dHaUdis0h9UprnPT7JdZOuH/BHoox8YV/hMN54LXjXieP7f6iQ7ntPvebn0+zEOqK7GE6Bsj44xvXVt5mC7DOcn2f1cNQzsoNXz0ecRcH1o+mHh60qcnayQRtjVcg1k5817aiNdRcgpNPVXNqhbiKwCEKSwqOqfUufUHBMOT85zvp4LCb+yRtdrMxrudpR8TS2CMVNpwMFlZEO4QRcuficy5CbO8URmFnHnULdXnUivbRjxeDIRs6vfNTAVph1op4/Mtw6bLXlTZD1xY4bzul1EVv9SfbEB6MjUB0d1XIjUSrBKCUE/6jUavl6nPA7982jEg7kHyXzeCkNeiPCiVb9+DSjCot4iXF5DpKNOJ/33nGcf1ntYaJ5tyozPPm2yXTLp6dIFp+NmAa8OTqT0SAXfMh9QJQgwi4rfKLujMg9soR5oGysbOXmGhKaZwjagTaK9w6Zv3fBuq8OccMf8ziPJ42zHNxAjP2mIfeHQ1Whv5soZ808UJu7UsHz6lNJoLsRkyNdQ2W030m7rpBFsfgaY0ZqG5LoWL4RLBfqn5k9lwnrNN2w2+FL/m0OP23b/TXZqcJXs8c3fBOT5A2aB8u2CvEe5pPTxpBiqVn661ahy3PIjSWjPVASUnqsNyk5L/3cr4uflz6+p0rcRRvqh0oXt2wc8FYXnwdg3DlJb4r2n61fxI/QAybEn6WXspAi40V2F8u+DGSWzVZRbf9aCjm+2fzj+VD5uPbdiK2Uib8FWFccj3sG/ATrTZ470d8GardCrD8vvCQyouPHFPeJe7yRahDw/f/HCjJqenyAD7TWDznbD57FIevAztd2R5ZtP5j1D1BLAwQUAAIACAABUcZO5WXGsUsAAABqAAAAGwAAAHVuaXZlcnNhbC91bml2ZXJzYWwucG5nLnhtbLOxr8jNUShLLSrOzM+zVTLUM1Cyt+PlsikoSi3LTC1XqACKAQUhQEmhEsg1QnDLM1NKMmyVLMzNEGIZqZnpGSW2Smam5nBBfaCRAFBLAQIAABQAAgAIABJEbE5rXzME1QIAAPcHAAAPAAAAAAAAAAEAAAAAAAAAAABub25lL3BsYXllci54bWxQSwECAAAUAAIACACpmnpOuPmYuuICAABnCgAAGAAAAAAAAAABAAAAAAACAwAAbm9uZS9jb21tb25fbWVzc2FnZXMubG5nUEsBAgAAFAACAAgAqZp6Tray98ilAAAAggEAACkAAAAAAAAAAQAAAAAAGgYAAG5vbmUvcGxheWJhY2tfYW5kX25hdmlnYXRpb25fc2V0dGluZ3MueG1sUEsBAgAAFAACAAgAqZp6Th9UimowAwAAxw4AACIAAAAAAAAAAQAAAAAABgcAAG5vbmUvZmxhc2hfcHVibGlzaGluZ19zZXR0aW5ncy54bWxQSwECAAAUAAIACACpmnpOQoHExRgBAADUAgAAHAAAAAAAAAABAAAAAAB2CgAAbm9uZS9mbGFzaF9za2luX3NldHRpbmdzLnhtbFBLAQIAABQAAgAIAKmaek7Xm3CWKwMAAG8OAAAhAAAAAAAAAAEAAAAAAMgLAABub25lL2h0bWxfcHVibGlzaGluZ19zZXR0aW5ncy54bWxQSwECAAAUAAIACACpmnpOjnP2+moAAADlAAAAGgAAAAAAAAABAAAAAAAyDwAAbm9uZS9odG1sX3NraW5fc2V0dGluZ3MuanNQSwECAAAUAAIACACwmnpOvH0190oAAABJAAAAFwAAAAAAAAABAAAAAADUDwAAbm9uZS9sb2NhbF9zZXR0aW5ncy54bWxQSwECAAAUAAIACAARRGxONmFYAkcDAADhCQAAFAAAAAAAAAABAAAAAABTEAAAdW5pdmVyc2FsL3BsYXllci54bWxQSwECAAAUAAIACAAKSchOkEkmJSgFAAD2EwAAHQAAAAAAAAABAAAAAADMEwAAdW5pdmVyc2FsL2NvbW1vbl9tZXNzYWdlcy5sbmdQSwECAAAUAAIACAAKSchOZrKi1aUAAACDAQAALgAAAAAAAAABAAAAAAAvGQAAdW5pdmVyc2FsL3BsYXliYWNrX2FuZF9uYXZpZ2F0aW9uX3NldHRpbmdzLnhtbFBLAQIAABQAAgAIAApJyE7QvS+0TgQAAIcVAAAnAAAAAAAAAAEAAAAAACAaAAB1bml2ZXJzYWwvZmxhc2hfcHVibGlzaGluZ19zZXR0aW5ncy54bWxQSwECAAAUAAIACAAKSchOJ69N5n4DAAD/CwAAIQAAAAAAAAABAAAAAACzHgAAdW5pdmVyc2FsL2ZsYXNoX3NraW5fc2V0dGluZ3MueG1sUEsBAgAAFAACAAgACknITuZFxhFIBAAAERUAACYAAAAAAAAAAQAAAAAAcCIAAHVuaXZlcnNhbC9odG1sX3B1Ymxpc2hpbmdfc2V0dGluZ3MueG1sUEsBAgAAFAACAAgACknITk2bDc3EAQAAfQYAAB8AAAAAAAAAAQAAAAAA/CYAAHVuaXZlcnNhbC9odG1sX3NraW5fc2V0dGluZ3MuanNQSwECAAAUAAIACAAKSchOlBOzImkAAABuAAAAHAAAAAAAAAABAAAAAAD9KAAAdW5pdmVyc2FsL2xvY2FsX3NldHRpbmdzLnhtbFBLAQIAABQAAgAIAAFRxk6D5MijhQoAAMAZAAAXAAAAAAAAAAAAAAAAAKApAAB1bml2ZXJzYWwvdW5pdmVyc2FsLnBuZ1BLAQIAABQAAgAIAAFRxk7lZcaxSwAAAGoAAAAbAAAAAAAAAAEAAAAAAFo0AAB1bml2ZXJzYWwvdW5pdmVyc2FsLnBuZy54bWxQSwUGAAAAABIAEgBWBQAA3jQAAAAA"/>
  <p:tag name="ISPRING_UUID" val="{DA24B0E1-E56D-4822-BA17-EB218D186A72}"/>
  <p:tag name="ISPRING_RESOURCE_FOLDER" val="C:\Users\olabanov\Desktop\EngiMath\iSpring teooria\Lesson_10_Q1 ÕIGE\"/>
  <p:tag name="ISPRING_PRESENTATION_PATH" val="C:\Users\olabanov\Desktop\EngiMath\iSpring teooria\Lesson_10_Q1 ÕIGE.pptx"/>
  <p:tag name="ISPRING_SCREEN_RECS_UPDATED" val="C:\Users\olabanov\Desktop\EngiMath\iSpring teooria\Lesson_10_Q1 ÕIGE\"/>
  <p:tag name="ISPRING_ULTRA_SCORM_COURCE_TITLE" val="Lesson_10_Q1 ÕIGE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OUTPUT_FOLDER" val="[[&quot;q\uFFFDf\uFFFD{C4D6D3BE-AC21-436A-8459-73050BF2A405}&quot;,&quot;C:\\Users\\olabanov\\Desktop\\EngiMath\\iSpring teooria&quot;],[&quot;*\uFFFD\uFFFD\uFFFD{BB4CDCA5-F38E-475C-8C53-186BBAA01A72}&quot;,&quot;C:\\Users\\filom\\Documents\\ENGIMATH\\LESSONS\\MATRICES\\LESSON 10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100,&quot;optimizeImageForResolution&quot;:&quot;T_TRUE&quot;,&quot;optimizeImageForResolutionWidth&quot;:2048,&quot;optimizeImageForResolutionHeight&quot;:1536},&quot;audioQuality&quot;:90,&quot;videoQuality&quot;:80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publishDestination&quot;:&quot;LMS&quot;,&quot;wordSettings&quot;:{&quot;printCopies&quot;:1}}"/>
  <p:tag name="ISPRING_PRESENTATION_TITLE" val="Lesson_10_Q1 ÕIG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wIs5pUszl3ygvtyUSAbh2w&quot;,&quot;gi&quot;:&quot;0S1HptKYVRPfvT-GyB4ACg&quot;,&quot;ti&quot;:&quot;characters&quot;,&quot;vs&quot;:{&quot;f&quot;:[673,674,501],&quot;i&quot;:{&quot;d&quot;:&quot;wIs5pUszl3ygvtyUSAbh2w&quot;,&quot;p&quot;:true}}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zJww45M79fqqTDBv5qAxuw&quot;,&quot;gi&quot;:&quot;0S1HptKYVRPfvT-GyB4ACg&quot;,&quot;ti&quot;:&quot;characters&quot;,&quot;vs&quot;:{&quot;f&quot;:[673,674,529],&quot;i&quot;:{&quot;d&quot;:&quot;zJww45M79fqqTDBv5qAxuw&quot;,&quot;p&quot;:true}}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5eA21H7x-L9mJ-jA9rlN5w&quot;,&quot;gi&quot;:&quot;0S1HptKYVRPfvT-GyB4ACg&quot;,&quot;ti&quot;:&quot;characters&quot;,&quot;vs&quot;:{&quot;f&quot;:[673,674,529],&quot;i&quot;:{&quot;d&quot;:&quot;5eA21H7x-L9mJ-jA9rlN5w&quot;,&quot;p&quot;:true}}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5eA21H7x-L9mJ-jA9rlN5w&quot;,&quot;gi&quot;:&quot;0S1HptKYVRPfvT-GyB4ACg&quot;,&quot;ti&quot;:&quot;characters&quot;,&quot;vs&quot;:{&quot;f&quot;:[673,674,529],&quot;i&quot;:{&quot;d&quot;:&quot;5eA21H7x-L9mJ-jA9rlN5w&quot;,&quot;p&quot;:true}}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RESOURCE_QUIZ" val="quiz1.quiz"/>
  <p:tag name="ISPRING_QUIZ_FULL_PATH" val="C:\Users\olabanov\Desktop\EngiMath\iSpring teooria\Lesson_10_Q1 ÕIGE\quiz\quiz1.quiz"/>
  <p:tag name="ISPRING_QUIZ_RELATIVE_PATH" val="Lesson_10_Q1 ÕIGE\quiz\quiz1.quiz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XLVvcaOQHv5wxJvjM8f9Dw&quot;,&quot;gi&quot;:&quot;0S1HptKYVRPfvT-GyB4ACg&quot;,&quot;ti&quot;:&quot;characters&quot;,&quot;vs&quot;:{&quot;f&quot;:[673,674,529],&quot;i&quot;:{&quot;d&quot;:&quot;XLVvcaOQHv5wxJvjM8f9Dw&quot;,&quot;p&quot;:true}}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SLIDE_INDENT_LEVEL" val="0"/>
  <p:tag name="ISPRING_CUSTOM_TIMING_USED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uNClLZZRm2JY0FP7ZUHulw&quot;,&quot;gi&quot;:&quot;0S1HptKYVRPfvT-GyB4ACg&quot;,&quot;ti&quot;:&quot;characters&quot;,&quot;vs&quot;:{&quot;f&quot;:[673,674,544],&quot;i&quot;:{&quot;d&quot;:&quot;uNClLZZRm2JY0FP7ZUHulw&quot;,&quot;p&quot;:true}}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CUSTOM_TIMING_USED" val="0"/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RESOURCE_QUIZ" val="quiz3.quiz"/>
  <p:tag name="ISPRING_QUIZ_FULL_PATH" val="C:\Users\olabanov\Desktop\EngiMath\iSpring teooria\Lesson_10_Q1 ÕIGE\quiz\quiz3.quiz"/>
  <p:tag name="ISPRING_QUIZ_RELATIVE_PATH" val="Lesson_10_Q1 ÕIGE\quiz\quiz3.quiz"/>
</p:tagLst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7810</TotalTime>
  <Words>1460</Words>
  <Application>Microsoft Office PowerPoint</Application>
  <PresentationFormat>Widescreen</PresentationFormat>
  <Paragraphs>230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Calibri</vt:lpstr>
      <vt:lpstr>Calibri Light</vt:lpstr>
      <vt:lpstr>Cambria Math</vt:lpstr>
      <vt:lpstr>Comic Sans MS</vt:lpstr>
      <vt:lpstr>Freestyle Script</vt:lpstr>
      <vt:lpstr>Segoe UI</vt:lpstr>
      <vt:lpstr>Segoe UI Semibold</vt:lpstr>
      <vt:lpstr>Tema do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Lesson_10_Q1 ÕIGE</dc:title>
  <dc:creator>Filomena Soares</dc:creator>
  <cp:lastModifiedBy>Elena Safiulina</cp:lastModifiedBy>
  <cp:revision>286</cp:revision>
  <dcterms:created xsi:type="dcterms:W3CDTF">2019-03-25T06:42:45Z</dcterms:created>
  <dcterms:modified xsi:type="dcterms:W3CDTF">2025-07-15T03:43:19Z</dcterms:modified>
</cp:coreProperties>
</file>