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9.xml" ContentType="application/vnd.openxmlformats-officedocument.presentationml.notesSlide+xml"/>
  <Override PartName="/ppt/tags/tag7.xml" ContentType="application/vnd.openxmlformats-officedocument.presentationml.tags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5" r:id="rId2"/>
    <p:sldId id="277" r:id="rId3"/>
    <p:sldId id="278" r:id="rId4"/>
    <p:sldId id="289" r:id="rId5"/>
    <p:sldId id="279" r:id="rId6"/>
    <p:sldId id="290" r:id="rId7"/>
    <p:sldId id="284" r:id="rId8"/>
    <p:sldId id="291" r:id="rId9"/>
    <p:sldId id="292" r:id="rId10"/>
    <p:sldId id="293" r:id="rId11"/>
    <p:sldId id="294" r:id="rId12"/>
    <p:sldId id="295" r:id="rId13"/>
    <p:sldId id="296" r:id="rId14"/>
    <p:sldId id="285" r:id="rId15"/>
    <p:sldId id="297" r:id="rId16"/>
    <p:sldId id="298" r:id="rId17"/>
    <p:sldId id="286" r:id="rId18"/>
    <p:sldId id="299" r:id="rId19"/>
    <p:sldId id="287" r:id="rId20"/>
    <p:sldId id="283" r:id="rId21"/>
  </p:sldIdLst>
  <p:sldSz cx="12192000" cy="6858000"/>
  <p:notesSz cx="6858000" cy="9144000"/>
  <p:custDataLst>
    <p:tags r:id="rId23"/>
  </p:custDataLst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B8E"/>
    <a:srgbClr val="F6FAF7"/>
    <a:srgbClr val="F25E4F"/>
    <a:srgbClr val="29A6FF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5D6658-48DA-4EAC-8434-B2D8FF396BAC}" v="2" dt="2025-05-03T21:54:39.6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6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360" y="72"/>
      </p:cViewPr>
      <p:guideLst>
        <p:guide orient="horz" pos="2160"/>
        <p:guide pos="44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na Safiulina" userId="46398a00-a311-4d71-ab86-ad085cba44dd" providerId="ADAL" clId="{2B5D6658-48DA-4EAC-8434-B2D8FF396BAC}"/>
    <pc:docChg chg="custSel modSld">
      <pc:chgData name="Elena Safiulina" userId="46398a00-a311-4d71-ab86-ad085cba44dd" providerId="ADAL" clId="{2B5D6658-48DA-4EAC-8434-B2D8FF396BAC}" dt="2025-05-03T21:54:39.668" v="4"/>
      <pc:docMkLst>
        <pc:docMk/>
      </pc:docMkLst>
      <pc:sldChg chg="addSp delSp modSp mod delAnim">
        <pc:chgData name="Elena Safiulina" userId="46398a00-a311-4d71-ab86-ad085cba44dd" providerId="ADAL" clId="{2B5D6658-48DA-4EAC-8434-B2D8FF396BAC}" dt="2025-05-03T21:34:19.086" v="3" actId="171"/>
        <pc:sldMkLst>
          <pc:docMk/>
          <pc:sldMk cId="214730274" sldId="275"/>
        </pc:sldMkLst>
        <pc:picChg chg="add mod ord">
          <ac:chgData name="Elena Safiulina" userId="46398a00-a311-4d71-ab86-ad085cba44dd" providerId="ADAL" clId="{2B5D6658-48DA-4EAC-8434-B2D8FF396BAC}" dt="2025-05-03T21:34:19.086" v="3" actId="171"/>
          <ac:picMkLst>
            <pc:docMk/>
            <pc:sldMk cId="214730274" sldId="275"/>
            <ac:picMk id="2" creationId="{2B028BB0-8F10-47CA-933C-A4E39113FC17}"/>
          </ac:picMkLst>
        </pc:picChg>
        <pc:picChg chg="del">
          <ac:chgData name="Elena Safiulina" userId="46398a00-a311-4d71-ab86-ad085cba44dd" providerId="ADAL" clId="{2B5D6658-48DA-4EAC-8434-B2D8FF396BAC}" dt="2025-05-03T21:34:08.852" v="1" actId="478"/>
          <ac:picMkLst>
            <pc:docMk/>
            <pc:sldMk cId="214730274" sldId="275"/>
            <ac:picMk id="12" creationId="{2B028BB0-8F10-47CA-933C-A4E39113FC17}"/>
          </ac:picMkLst>
        </pc:picChg>
      </pc:sldChg>
      <pc:sldChg chg="addSp modSp">
        <pc:chgData name="Elena Safiulina" userId="46398a00-a311-4d71-ab86-ad085cba44dd" providerId="ADAL" clId="{2B5D6658-48DA-4EAC-8434-B2D8FF396BAC}" dt="2025-05-03T21:54:39.668" v="4"/>
        <pc:sldMkLst>
          <pc:docMk/>
          <pc:sldMk cId="2434340358" sldId="283"/>
        </pc:sldMkLst>
        <pc:picChg chg="add mod">
          <ac:chgData name="Elena Safiulina" userId="46398a00-a311-4d71-ab86-ad085cba44dd" providerId="ADAL" clId="{2B5D6658-48DA-4EAC-8434-B2D8FF396BAC}" dt="2025-05-03T21:54:39.668" v="4"/>
          <ac:picMkLst>
            <pc:docMk/>
            <pc:sldMk cId="2434340358" sldId="283"/>
            <ac:picMk id="2" creationId="{22F4C98F-111A-7348-C584-0B280367C63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62C76-F21B-46E4-9A5E-C6DEC3B14639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 dirty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BDBD3-B502-479F-AE9E-6BC9D244DDCC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01184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57168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10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09692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08880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76590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48896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41591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50313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0952279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75526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18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396557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62610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2681268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20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85567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3656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82096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24473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24331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06937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8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77020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69565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F3A851-915A-43EC-AE8C-0786A67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9921D8-2575-43B3-9702-EC5AE7754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94AA227-2A47-4571-9414-5392D37A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422807B-7CE4-45E1-8607-852463B62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BB055A6-3B83-4C9E-9C3D-FC7756AF1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7506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B404E8-E597-4C07-BB74-BF4D4CAD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5B3A1759-C42D-484F-B6FE-5211FB4DD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3620816-20D3-4CA5-BACC-8369C2083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BEF7277-356C-4899-9171-6C916EC26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4B7C42C-48DF-41DF-A1E8-DBC4C6919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28127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3A42FF2-B970-4361-9457-7007ADCA6F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D4C938BA-B64D-4730-871B-5A68C9D4B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099BFCE-1D6D-4AB6-870D-C1993FBCB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EE43DC9-BED3-435E-B505-C9F7C1ABF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1CFC6B0-1AC4-42B4-9FCF-725358EB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55036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13C48F-9E82-42D0-A518-EEF039F4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F007266-2652-47EB-8EEB-7DE66998E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99E9F49-C207-41BE-B3F7-8493B26EC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7315FC7-1635-476B-9000-0E22AF78B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E9EC9F1-6CD2-41B7-AD66-5DC309090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57683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4885C-EAEC-41F3-A2CA-04EAD4B37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6AECBF7-9FA9-4769-B113-B72AC75F4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FC92701-187A-4974-B8D5-2BEA676DA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C6466A5-3CC2-430E-8467-097DFBD2F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05397F6-31CB-4F08-BF99-9FB694DE7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58701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E0EE5F-6F9F-4630-9D82-0C1BC5385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6F1629F-C04B-491F-B631-2A5F4ADC32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A0645946-D64C-43E0-A460-A3C5F5014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511BB7FB-CC47-4962-994D-AD8F1744F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B22149E-8B2A-49B7-AE86-189A296A4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6DEBF58-7AA5-4D0D-8A40-6D097129E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79982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F709C6-450D-4B0A-9376-D79A5F78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038D526-B0EB-437E-9335-3F2C3DDFF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D57B0904-73C5-4490-A6E2-4908D19F5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FEE78A84-6021-44A3-B439-5FA98B03C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C3245410-EDA3-4B41-BCB8-6345A3F8AC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6EB09781-B6AD-41B7-8B61-755C9B4D0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CAF57D15-45E3-44E2-81BB-0780D0B53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CD1D82B-52D4-43CE-9EFB-7E013EE8B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1181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296DE2-81D5-4B8A-BC09-2391B52E3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951C9EE-E221-4D88-8632-F60D0175E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83A9EF20-0A31-4D3A-9B40-DB3FE3EF5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380F458-17A5-49B9-BD7A-C0F77C4CA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0558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EC4FE0BE-C976-4C89-8C38-7DEA251A9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08F97BDB-5B5F-4B6D-9D36-FE792C1DE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F22CDDD6-46EA-44B2-9052-F2CCC360F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1178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A7558-C83E-4F5B-BE22-EBA6D25B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66F6C0D-6746-425D-9E3C-C270D9716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CEE78C9A-960B-4B3F-B202-EB0CE76AF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E886D55-72EA-4125-AB21-263334338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FA7F4600-439D-4C34-962E-06C58E044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C3F16E5-5E32-49FC-8EED-754D59B3D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32818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194D48-95FF-4046-8554-E7859A77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06F211AE-C8EE-469B-95C4-569D17E90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 dirty="0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B315618-A3C8-4B16-BF1A-28F583830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FBF4FDE-263C-4507-B7D5-13EC31EE0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362CA5D-FF9F-49E3-8A77-5622D4E41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382ECEDF-5F72-4598-A4FD-9328320F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6747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059B588A-166C-4A5F-B5BA-10707C5CE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726D2C8-E439-4D1B-A623-1E682194E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6491ED-ECEE-4AB4-958C-1960D25429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9C6B5F2-2297-491D-87D7-A6A8502F3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D65553A-57EF-44EE-A1EB-61B397ABA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3956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.jpg"/><Relationship Id="rId7" Type="http://schemas.openxmlformats.org/officeDocument/2006/relationships/image" Target="../media/image2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slide" Target="slide19.xml"/><Relationship Id="rId5" Type="http://schemas.openxmlformats.org/officeDocument/2006/relationships/slide" Target="slide14.xml"/><Relationship Id="rId10" Type="http://schemas.openxmlformats.org/officeDocument/2006/relationships/slide" Target="slide5.xml"/><Relationship Id="rId4" Type="http://schemas.openxmlformats.org/officeDocument/2006/relationships/slide" Target="slide7.xml"/><Relationship Id="rId9" Type="http://schemas.openxmlformats.org/officeDocument/2006/relationships/slide" Target="slide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39.png"/><Relationship Id="rId3" Type="http://schemas.openxmlformats.org/officeDocument/2006/relationships/image" Target="../media/image1.jpg"/><Relationship Id="rId7" Type="http://schemas.openxmlformats.org/officeDocument/2006/relationships/slide" Target="slide17.xml"/><Relationship Id="rId12" Type="http://schemas.openxmlformats.org/officeDocument/2006/relationships/image" Target="../media/image29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slide" Target="slide7.xml"/><Relationship Id="rId15" Type="http://schemas.openxmlformats.org/officeDocument/2006/relationships/image" Target="../media/image41.png"/><Relationship Id="rId10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30.png"/><Relationship Id="rId3" Type="http://schemas.openxmlformats.org/officeDocument/2006/relationships/image" Target="../media/image1.jpg"/><Relationship Id="rId7" Type="http://schemas.openxmlformats.org/officeDocument/2006/relationships/slide" Target="slide17.xml"/><Relationship Id="rId12" Type="http://schemas.openxmlformats.org/officeDocument/2006/relationships/image" Target="../media/image29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slide" Target="slide7.xml"/><Relationship Id="rId15" Type="http://schemas.openxmlformats.org/officeDocument/2006/relationships/image" Target="../media/image45.png"/><Relationship Id="rId10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44.png"/><Relationship Id="rId18" Type="http://schemas.openxmlformats.org/officeDocument/2006/relationships/image" Target="../media/image50.png"/><Relationship Id="rId3" Type="http://schemas.openxmlformats.org/officeDocument/2006/relationships/image" Target="../media/image1.jpg"/><Relationship Id="rId7" Type="http://schemas.openxmlformats.org/officeDocument/2006/relationships/slide" Target="slide17.xml"/><Relationship Id="rId12" Type="http://schemas.openxmlformats.org/officeDocument/2006/relationships/image" Target="../media/image30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slide" Target="slide7.xml"/><Relationship Id="rId15" Type="http://schemas.openxmlformats.org/officeDocument/2006/relationships/image" Target="../media/image46.png"/><Relationship Id="rId10" Type="http://schemas.openxmlformats.org/officeDocument/2006/relationships/slide" Target="slide5.xml"/><Relationship Id="rId19" Type="http://schemas.openxmlformats.org/officeDocument/2006/relationships/image" Target="../media/image51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48.png"/><Relationship Id="rId3" Type="http://schemas.openxmlformats.org/officeDocument/2006/relationships/image" Target="../media/image1.jpg"/><Relationship Id="rId7" Type="http://schemas.openxmlformats.org/officeDocument/2006/relationships/slide" Target="slide17.xml"/><Relationship Id="rId12" Type="http://schemas.openxmlformats.org/officeDocument/2006/relationships/image" Target="../media/image30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slide" Target="slide7.xml"/><Relationship Id="rId15" Type="http://schemas.openxmlformats.org/officeDocument/2006/relationships/image" Target="../media/image51.png"/><Relationship Id="rId10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.jpg"/><Relationship Id="rId7" Type="http://schemas.openxmlformats.org/officeDocument/2006/relationships/slide" Target="slide17.xml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slide" Target="slide7.xml"/><Relationship Id="rId10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55.png"/><Relationship Id="rId18" Type="http://schemas.openxmlformats.org/officeDocument/2006/relationships/image" Target="../media/image12.png"/><Relationship Id="rId3" Type="http://schemas.openxmlformats.org/officeDocument/2006/relationships/image" Target="../media/image1.jpg"/><Relationship Id="rId7" Type="http://schemas.openxmlformats.org/officeDocument/2006/relationships/slide" Target="slide17.xml"/><Relationship Id="rId12" Type="http://schemas.openxmlformats.org/officeDocument/2006/relationships/image" Target="../media/image54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slide" Target="slide7.xml"/><Relationship Id="rId15" Type="http://schemas.openxmlformats.org/officeDocument/2006/relationships/image" Target="../media/image9.png"/><Relationship Id="rId10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63.png"/><Relationship Id="rId18" Type="http://schemas.openxmlformats.org/officeDocument/2006/relationships/image" Target="../media/image69.png"/><Relationship Id="rId26" Type="http://schemas.openxmlformats.org/officeDocument/2006/relationships/image" Target="../media/image77.png"/><Relationship Id="rId3" Type="http://schemas.openxmlformats.org/officeDocument/2006/relationships/image" Target="../media/image1.jpg"/><Relationship Id="rId21" Type="http://schemas.openxmlformats.org/officeDocument/2006/relationships/image" Target="../media/image72.png"/><Relationship Id="rId7" Type="http://schemas.openxmlformats.org/officeDocument/2006/relationships/slide" Target="slide17.xml"/><Relationship Id="rId12" Type="http://schemas.openxmlformats.org/officeDocument/2006/relationships/image" Target="../media/image62.png"/><Relationship Id="rId17" Type="http://schemas.openxmlformats.org/officeDocument/2006/relationships/image" Target="../media/image68.png"/><Relationship Id="rId25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29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24" Type="http://schemas.openxmlformats.org/officeDocument/2006/relationships/image" Target="../media/image75.png"/><Relationship Id="rId32" Type="http://schemas.openxmlformats.org/officeDocument/2006/relationships/image" Target="../media/image83.png"/><Relationship Id="rId5" Type="http://schemas.openxmlformats.org/officeDocument/2006/relationships/slide" Target="slide7.xml"/><Relationship Id="rId15" Type="http://schemas.openxmlformats.org/officeDocument/2006/relationships/image" Target="../media/image66.png"/><Relationship Id="rId23" Type="http://schemas.openxmlformats.org/officeDocument/2006/relationships/image" Target="../media/image74.png"/><Relationship Id="rId28" Type="http://schemas.openxmlformats.org/officeDocument/2006/relationships/image" Target="../media/image79.png"/><Relationship Id="rId10" Type="http://schemas.openxmlformats.org/officeDocument/2006/relationships/slide" Target="slide5.xml"/><Relationship Id="rId19" Type="http://schemas.openxmlformats.org/officeDocument/2006/relationships/image" Target="../media/image70.png"/><Relationship Id="rId31" Type="http://schemas.openxmlformats.org/officeDocument/2006/relationships/image" Target="../media/image82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13.png"/><Relationship Id="rId22" Type="http://schemas.openxmlformats.org/officeDocument/2006/relationships/image" Target="../media/image73.png"/><Relationship Id="rId27" Type="http://schemas.openxmlformats.org/officeDocument/2006/relationships/image" Target="../media/image78.png"/><Relationship Id="rId30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.jpg"/><Relationship Id="rId7" Type="http://schemas.openxmlformats.org/officeDocument/2006/relationships/slide" Target="slide1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slide" Target="slide7.xml"/><Relationship Id="rId10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85.png"/><Relationship Id="rId3" Type="http://schemas.openxmlformats.org/officeDocument/2006/relationships/image" Target="../media/image1.jpg"/><Relationship Id="rId7" Type="http://schemas.openxmlformats.org/officeDocument/2006/relationships/slide" Target="slide17.xml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slide" Target="slide7.xml"/><Relationship Id="rId15" Type="http://schemas.openxmlformats.org/officeDocument/2006/relationships/image" Target="../media/image87.png"/><Relationship Id="rId10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1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7.xml"/><Relationship Id="rId12" Type="http://schemas.openxmlformats.org/officeDocument/2006/relationships/slide" Target="slide5.xml"/><Relationship Id="rId2" Type="http://schemas.openxmlformats.org/officeDocument/2006/relationships/tags" Target="../tags/tag6.xml"/><Relationship Id="rId16" Type="http://schemas.openxmlformats.org/officeDocument/2006/relationships/image" Target="../media/image21.png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11" Type="http://schemas.openxmlformats.org/officeDocument/2006/relationships/slide" Target="slide3.xml"/><Relationship Id="rId5" Type="http://schemas.openxmlformats.org/officeDocument/2006/relationships/image" Target="../media/image1.jpg"/><Relationship Id="rId15" Type="http://schemas.openxmlformats.org/officeDocument/2006/relationships/image" Target="../media/image15.png"/><Relationship Id="rId10" Type="http://schemas.openxmlformats.org/officeDocument/2006/relationships/slide" Target="slide2.xml"/><Relationship Id="rId4" Type="http://schemas.openxmlformats.org/officeDocument/2006/relationships/notesSlide" Target="../notesSlides/notesSlide19.xml"/><Relationship Id="rId9" Type="http://schemas.openxmlformats.org/officeDocument/2006/relationships/slide" Target="slide17.xml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.png"/><Relationship Id="rId7" Type="http://schemas.openxmlformats.org/officeDocument/2006/relationships/slide" Target="slide2.xml"/><Relationship Id="rId12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image" Target="../media/image4.png"/><Relationship Id="rId5" Type="http://schemas.openxmlformats.org/officeDocument/2006/relationships/slide" Target="slide14.xml"/><Relationship Id="rId10" Type="http://schemas.openxmlformats.org/officeDocument/2006/relationships/slide" Target="slide19.xml"/><Relationship Id="rId4" Type="http://schemas.openxmlformats.org/officeDocument/2006/relationships/slide" Target="slide7.xml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5.xml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11" Type="http://schemas.openxmlformats.org/officeDocument/2006/relationships/slide" Target="slide2.xml"/><Relationship Id="rId5" Type="http://schemas.openxmlformats.org/officeDocument/2006/relationships/image" Target="../media/image22.png"/><Relationship Id="rId15" Type="http://schemas.openxmlformats.org/officeDocument/2006/relationships/image" Target="../media/image57.png"/><Relationship Id="rId10" Type="http://schemas.openxmlformats.org/officeDocument/2006/relationships/slide" Target="slide17.xml"/><Relationship Id="rId4" Type="http://schemas.openxmlformats.org/officeDocument/2006/relationships/image" Target="../media/image1.jpg"/><Relationship Id="rId9" Type="http://schemas.openxmlformats.org/officeDocument/2006/relationships/slide" Target="slide14.xml"/><Relationship Id="rId14" Type="http://schemas.openxmlformats.org/officeDocument/2006/relationships/slide" Target="slide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.jpg"/><Relationship Id="rId7" Type="http://schemas.openxmlformats.org/officeDocument/2006/relationships/slide" Target="slide17.xml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slide" Target="slide7.xml"/><Relationship Id="rId10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5.xml"/><Relationship Id="rId18" Type="http://schemas.openxmlformats.org/officeDocument/2006/relationships/image" Target="../media/image17.png"/><Relationship Id="rId3" Type="http://schemas.openxmlformats.org/officeDocument/2006/relationships/tags" Target="../tags/tag4.xml"/><Relationship Id="rId21" Type="http://schemas.openxmlformats.org/officeDocument/2006/relationships/image" Target="../media/image20.png"/><Relationship Id="rId7" Type="http://schemas.openxmlformats.org/officeDocument/2006/relationships/image" Target="../media/image2.png"/><Relationship Id="rId12" Type="http://schemas.openxmlformats.org/officeDocument/2006/relationships/slide" Target="slide3.xml"/><Relationship Id="rId17" Type="http://schemas.openxmlformats.org/officeDocument/2006/relationships/image" Target="../media/image16.png"/><Relationship Id="rId2" Type="http://schemas.openxmlformats.org/officeDocument/2006/relationships/tags" Target="../tags/tag3.xml"/><Relationship Id="rId16" Type="http://schemas.openxmlformats.org/officeDocument/2006/relationships/image" Target="../media/image5.png"/><Relationship Id="rId20" Type="http://schemas.openxmlformats.org/officeDocument/2006/relationships/image" Target="../media/image19.png"/><Relationship Id="rId1" Type="http://schemas.openxmlformats.org/officeDocument/2006/relationships/tags" Target="../tags/tag2.xml"/><Relationship Id="rId6" Type="http://schemas.openxmlformats.org/officeDocument/2006/relationships/image" Target="../media/image1.jpg"/><Relationship Id="rId11" Type="http://schemas.openxmlformats.org/officeDocument/2006/relationships/slide" Target="slide2.xml"/><Relationship Id="rId24" Type="http://schemas.openxmlformats.org/officeDocument/2006/relationships/image" Target="../media/image8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49.png"/><Relationship Id="rId23" Type="http://schemas.openxmlformats.org/officeDocument/2006/relationships/image" Target="../media/image7.png"/><Relationship Id="rId10" Type="http://schemas.openxmlformats.org/officeDocument/2006/relationships/slide" Target="slide17.xml"/><Relationship Id="rId19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9" Type="http://schemas.openxmlformats.org/officeDocument/2006/relationships/slide" Target="slide14.xml"/><Relationship Id="rId14" Type="http://schemas.openxmlformats.org/officeDocument/2006/relationships/slide" Target="slide19.xml"/><Relationship Id="rId2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.jpg"/><Relationship Id="rId7" Type="http://schemas.openxmlformats.org/officeDocument/2006/relationships/slide" Target="slide17.xml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slide" Target="slide7.xml"/><Relationship Id="rId10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5.png"/><Relationship Id="rId18" Type="http://schemas.openxmlformats.org/officeDocument/2006/relationships/image" Target="../media/image64.png"/><Relationship Id="rId3" Type="http://schemas.openxmlformats.org/officeDocument/2006/relationships/image" Target="../media/image1.jpg"/><Relationship Id="rId7" Type="http://schemas.openxmlformats.org/officeDocument/2006/relationships/slide" Target="slide17.xml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slide" Target="slide7.xml"/><Relationship Id="rId15" Type="http://schemas.openxmlformats.org/officeDocument/2006/relationships/image" Target="../media/image27.png"/><Relationship Id="rId10" Type="http://schemas.openxmlformats.org/officeDocument/2006/relationships/slide" Target="slide5.xml"/><Relationship Id="rId19" Type="http://schemas.openxmlformats.org/officeDocument/2006/relationships/image" Target="../media/image58.png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30.png"/><Relationship Id="rId3" Type="http://schemas.openxmlformats.org/officeDocument/2006/relationships/image" Target="../media/image1.jpg"/><Relationship Id="rId7" Type="http://schemas.openxmlformats.org/officeDocument/2006/relationships/slide" Target="slide17.xml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slide" Target="slide7.xml"/><Relationship Id="rId10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30.png"/><Relationship Id="rId3" Type="http://schemas.openxmlformats.org/officeDocument/2006/relationships/image" Target="../media/image1.jpg"/><Relationship Id="rId7" Type="http://schemas.openxmlformats.org/officeDocument/2006/relationships/slide" Target="slide17.xml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slide" Target="slide7.xml"/><Relationship Id="rId15" Type="http://schemas.openxmlformats.org/officeDocument/2006/relationships/image" Target="../media/image32.png"/><Relationship Id="rId10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35.png"/><Relationship Id="rId3" Type="http://schemas.openxmlformats.org/officeDocument/2006/relationships/image" Target="../media/image1.jpg"/><Relationship Id="rId7" Type="http://schemas.openxmlformats.org/officeDocument/2006/relationships/slide" Target="slide17.xml"/><Relationship Id="rId12" Type="http://schemas.openxmlformats.org/officeDocument/2006/relationships/image" Target="../media/image29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slide" Target="slide7.xml"/><Relationship Id="rId15" Type="http://schemas.openxmlformats.org/officeDocument/2006/relationships/image" Target="../media/image37.png"/><Relationship Id="rId10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slide" Target="slide3.xml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68103F7-FE83-4393-873D-6E8DE570E66E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10D5F08-78D2-4581-82B8-9E7190C8A144}"/>
              </a:ext>
            </a:extLst>
          </p:cNvPr>
          <p:cNvSpPr txBox="1"/>
          <p:nvPr/>
        </p:nvSpPr>
        <p:spPr>
          <a:xfrm>
            <a:off x="2088150" y="23626"/>
            <a:ext cx="9797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25E4F"/>
                </a:solidFill>
              </a:rPr>
              <a:t>Remember!</a:t>
            </a:r>
            <a:r>
              <a:rPr lang="en-GB" dirty="0"/>
              <a:t> </a:t>
            </a:r>
          </a:p>
          <a:p>
            <a:r>
              <a:rPr lang="en-GB" dirty="0">
                <a:solidFill>
                  <a:srgbClr val="0C2B8E"/>
                </a:solidFill>
              </a:rPr>
              <a:t>You can </a:t>
            </a:r>
            <a:r>
              <a:rPr lang="en-GB" b="1" dirty="0">
                <a:solidFill>
                  <a:srgbClr val="0C2B8E"/>
                </a:solidFill>
              </a:rPr>
              <a:t>travel through all the sections </a:t>
            </a:r>
            <a:r>
              <a:rPr lang="en-GB" dirty="0">
                <a:solidFill>
                  <a:srgbClr val="0C2B8E"/>
                </a:solidFill>
              </a:rPr>
              <a:t>(enter or mouse click) or </a:t>
            </a:r>
            <a:r>
              <a:rPr lang="en-GB" b="1" dirty="0">
                <a:solidFill>
                  <a:srgbClr val="0C2B8E"/>
                </a:solidFill>
              </a:rPr>
              <a:t>choose your section </a:t>
            </a:r>
            <a:r>
              <a:rPr lang="en-GB" dirty="0">
                <a:solidFill>
                  <a:srgbClr val="0C2B8E"/>
                </a:solidFill>
              </a:rPr>
              <a:t>by clicking over it.</a:t>
            </a:r>
          </a:p>
          <a:p>
            <a:r>
              <a:rPr lang="en-GB" dirty="0">
                <a:solidFill>
                  <a:srgbClr val="0C2B8E"/>
                </a:solidFill>
              </a:rPr>
              <a:t>You should only “</a:t>
            </a:r>
            <a:r>
              <a:rPr lang="en-GB" b="1" dirty="0">
                <a:solidFill>
                  <a:srgbClr val="0C2B8E"/>
                </a:solidFill>
              </a:rPr>
              <a:t>Try it</a:t>
            </a:r>
            <a:r>
              <a:rPr lang="en-GB" dirty="0">
                <a:solidFill>
                  <a:srgbClr val="0C2B8E"/>
                </a:solidFill>
              </a:rPr>
              <a:t>”</a:t>
            </a:r>
            <a:r>
              <a:rPr lang="en-GB" b="1" dirty="0">
                <a:solidFill>
                  <a:srgbClr val="0C2B8E"/>
                </a:solidFill>
              </a:rPr>
              <a:t> </a:t>
            </a:r>
            <a:r>
              <a:rPr lang="en-GB" u="sng" dirty="0">
                <a:solidFill>
                  <a:srgbClr val="0C2B8E"/>
                </a:solidFill>
              </a:rPr>
              <a:t>after exploring all lesson contents</a:t>
            </a:r>
            <a:r>
              <a:rPr lang="en-GB" dirty="0">
                <a:solidFill>
                  <a:srgbClr val="0C2B8E"/>
                </a:solidFill>
              </a:rPr>
              <a:t>!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9A4A678-27DB-4866-A9AD-9668067437E8}"/>
              </a:ext>
            </a:extLst>
          </p:cNvPr>
          <p:cNvSpPr txBox="1"/>
          <p:nvPr/>
        </p:nvSpPr>
        <p:spPr>
          <a:xfrm>
            <a:off x="5760742" y="5980987"/>
            <a:ext cx="2470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By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en-GB" sz="1600" dirty="0"/>
              <a:t> TEAM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0"/>
            <a:ext cx="17840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11 Plan</a:t>
            </a:r>
          </a:p>
        </p:txBody>
      </p:sp>
      <p:cxnSp>
        <p:nvCxnSpPr>
          <p:cNvPr id="3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ângulo: Cantos Arredondados 21">
            <a:hlinkClick r:id="rId4" action="ppaction://hlinksldjump"/>
            <a:extLst>
              <a:ext uri="{FF2B5EF4-FFF2-40B4-BE49-F238E27FC236}">
                <a16:creationId xmlns:a16="http://schemas.microsoft.com/office/drawing/2014/main" id="{FD4D98A8-AAEA-47FB-B6F9-1907B365DD70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>
                <a:solidFill>
                  <a:schemeClr val="tx1"/>
                </a:solidFill>
              </a:rPr>
              <a:t>Symmetric / Skew-symmetric</a:t>
            </a:r>
          </a:p>
        </p:txBody>
      </p:sp>
      <p:sp>
        <p:nvSpPr>
          <p:cNvPr id="23" name="Retângulo: Cantos Arredondados 22">
            <a:hlinkClick r:id="rId5" action="ppaction://hlinksldjump"/>
            <a:extLst>
              <a:ext uri="{FF2B5EF4-FFF2-40B4-BE49-F238E27FC236}">
                <a16:creationId xmlns:a16="http://schemas.microsoft.com/office/drawing/2014/main" id="{A5977466-CCDE-4FEA-BE82-C094ACAEC232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Orthogonal</a:t>
            </a:r>
          </a:p>
        </p:txBody>
      </p:sp>
      <p:sp>
        <p:nvSpPr>
          <p:cNvPr id="24" name="Retângulo: Cantos Arredondados 23">
            <a:hlinkClick r:id="rId6" action="ppaction://hlinksldjump"/>
            <a:extLst>
              <a:ext uri="{FF2B5EF4-FFF2-40B4-BE49-F238E27FC236}">
                <a16:creationId xmlns:a16="http://schemas.microsoft.com/office/drawing/2014/main" id="{57AE80A9-1190-4441-A66C-AE740F90BFF7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>
                <a:solidFill>
                  <a:schemeClr val="tx1"/>
                </a:solidFill>
              </a:rPr>
              <a:t>Other Designations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071EC89-8D83-4707-B2B5-F5541FC86D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E99CD4BA-B949-423E-B6E6-5EDF556CB58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30" name="Retângulo: Cantos Arredondados 29">
            <a:hlinkClick r:id="rId8" action="ppaction://hlinksldjump"/>
            <a:extLst>
              <a:ext uri="{FF2B5EF4-FFF2-40B4-BE49-F238E27FC236}">
                <a16:creationId xmlns:a16="http://schemas.microsoft.com/office/drawing/2014/main" id="{917A2710-3EAF-4D05-9726-FE2943ECC1C1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31" name="Retângulo: Cantos Arredondados 30">
            <a:hlinkClick r:id="rId9" action="ppaction://hlinksldjump"/>
            <a:extLst>
              <a:ext uri="{FF2B5EF4-FFF2-40B4-BE49-F238E27FC236}">
                <a16:creationId xmlns:a16="http://schemas.microsoft.com/office/drawing/2014/main" id="{B4188679-93A7-4717-8C8B-4EB39A05052D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34" name="Retângulo: Cantos Arredondados 33">
            <a:hlinkClick r:id="rId10" action="ppaction://hlinksldjump"/>
            <a:extLst>
              <a:ext uri="{FF2B5EF4-FFF2-40B4-BE49-F238E27FC236}">
                <a16:creationId xmlns:a16="http://schemas.microsoft.com/office/drawing/2014/main" id="{13697529-F100-48FF-8052-2E02FCA7DCC4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Involutory</a:t>
            </a:r>
          </a:p>
        </p:txBody>
      </p:sp>
      <p:sp>
        <p:nvSpPr>
          <p:cNvPr id="19" name="Retângulo: Cantos Arredondados 18">
            <a:hlinkClick r:id="rId11" action="ppaction://hlinksldjump"/>
            <a:extLst>
              <a:ext uri="{FF2B5EF4-FFF2-40B4-BE49-F238E27FC236}">
                <a16:creationId xmlns:a16="http://schemas.microsoft.com/office/drawing/2014/main" id="{0F2F0592-29D7-4FEA-B68A-658D944B6246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pic>
        <p:nvPicPr>
          <p:cNvPr id="2" name="Imagem 11">
            <a:extLst>
              <a:ext uri="{FF2B5EF4-FFF2-40B4-BE49-F238E27FC236}">
                <a16:creationId xmlns:a16="http://schemas.microsoft.com/office/drawing/2014/main" id="{2B028BB0-8F10-47CA-933C-A4E39113FC1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571731" y="1162699"/>
            <a:ext cx="4829979" cy="4532602"/>
          </a:xfrm>
          <a:prstGeom prst="rect">
            <a:avLst/>
          </a:prstGeom>
        </p:spPr>
      </p:pic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4B1A0F1A-E9FC-4306-AF75-AA419AC7D6DF}"/>
              </a:ext>
            </a:extLst>
          </p:cNvPr>
          <p:cNvSpPr/>
          <p:nvPr/>
        </p:nvSpPr>
        <p:spPr>
          <a:xfrm>
            <a:off x="2117998" y="2538000"/>
            <a:ext cx="9748685" cy="132802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25E4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sz="2400" dirty="0">
                <a:solidFill>
                  <a:sysClr val="windowText" lastClr="000000"/>
                </a:solidFill>
              </a:rPr>
              <a:t>Matrix arithmetic, with all its distinctive characteristics, generates several peculiar properties that some </a:t>
            </a:r>
            <a:r>
              <a:rPr lang="en-GB" sz="2400" b="1" dirty="0">
                <a:solidFill>
                  <a:sysClr val="windowText" lastClr="000000"/>
                </a:solidFill>
              </a:rPr>
              <a:t>matrices</a:t>
            </a:r>
            <a:r>
              <a:rPr lang="en-GB" sz="2400" dirty="0">
                <a:solidFill>
                  <a:sysClr val="windowText" lastClr="000000"/>
                </a:solidFill>
              </a:rPr>
              <a:t> verify and, as so, have special and </a:t>
            </a:r>
            <a:r>
              <a:rPr lang="en-GB" sz="2400" b="1" dirty="0">
                <a:solidFill>
                  <a:sysClr val="windowText" lastClr="000000"/>
                </a:solidFill>
              </a:rPr>
              <a:t>specific designations</a:t>
            </a:r>
            <a:r>
              <a:rPr lang="en-GB" sz="2400" dirty="0">
                <a:solidFill>
                  <a:sysClr val="windowText" lastClr="000000"/>
                </a:solidFill>
              </a:rPr>
              <a:t>. Here we present some of these definitions!</a:t>
            </a:r>
          </a:p>
        </p:txBody>
      </p:sp>
    </p:spTree>
    <p:extLst>
      <p:ext uri="{BB962C8B-B14F-4D97-AF65-F5344CB8AC3E}">
        <p14:creationId xmlns:p14="http://schemas.microsoft.com/office/powerpoint/2010/main" val="21473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F54322B-C873-4CCC-9476-60DB3CEED3F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E48B302-6484-415F-912A-85F81A2F5D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7C1D66D6-0A16-4342-999F-C43D3E7E9327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9E28167B-29F5-4750-9E88-5AAC124B4DFC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>
                <a:solidFill>
                  <a:schemeClr val="tx1"/>
                </a:solidFill>
              </a:rPr>
              <a:t>Symmetric / Skew-symmetric</a:t>
            </a: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B21985CD-F6EC-4DB3-BC8A-00E8E8E0B44D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Orthogonal</a:t>
            </a:r>
          </a:p>
        </p:txBody>
      </p:sp>
      <p:sp>
        <p:nvSpPr>
          <p:cNvPr id="24" name="Retângulo: Cantos Arredondados 23">
            <a:hlinkClick r:id="rId7" action="ppaction://hlinksldjump"/>
            <a:extLst>
              <a:ext uri="{FF2B5EF4-FFF2-40B4-BE49-F238E27FC236}">
                <a16:creationId xmlns:a16="http://schemas.microsoft.com/office/drawing/2014/main" id="{AA6D51CD-163D-4B8D-A0AC-24FDEB5BDAE5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>
                <a:solidFill>
                  <a:schemeClr val="tx1"/>
                </a:solidFill>
              </a:rPr>
              <a:t>Other Designations</a:t>
            </a:r>
          </a:p>
        </p:txBody>
      </p:sp>
      <p:sp>
        <p:nvSpPr>
          <p:cNvPr id="25" name="Retângulo: Cantos Arredondados 24">
            <a:hlinkClick r:id="rId8" action="ppaction://hlinksldjump"/>
            <a:extLst>
              <a:ext uri="{FF2B5EF4-FFF2-40B4-BE49-F238E27FC236}">
                <a16:creationId xmlns:a16="http://schemas.microsoft.com/office/drawing/2014/main" id="{987032F7-5625-4EF0-9BC0-9474468D94B9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26" name="Retângulo: Cantos Arredondados 25">
            <a:hlinkClick r:id="rId9" action="ppaction://hlinksldjump"/>
            <a:extLst>
              <a:ext uri="{FF2B5EF4-FFF2-40B4-BE49-F238E27FC236}">
                <a16:creationId xmlns:a16="http://schemas.microsoft.com/office/drawing/2014/main" id="{86FBEBF3-220F-43F3-8B79-0FCF7B423EEB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27" name="Retângulo: Cantos Arredondados 26">
            <a:hlinkClick r:id="rId10" action="ppaction://hlinksldjump"/>
            <a:extLst>
              <a:ext uri="{FF2B5EF4-FFF2-40B4-BE49-F238E27FC236}">
                <a16:creationId xmlns:a16="http://schemas.microsoft.com/office/drawing/2014/main" id="{8F8E8032-3A36-455A-B97A-8940B1C63A46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Involutory</a:t>
            </a:r>
          </a:p>
        </p:txBody>
      </p:sp>
      <p:sp>
        <p:nvSpPr>
          <p:cNvPr id="28" name="Retângulo: Cantos Arredondados 27">
            <a:hlinkClick r:id="rId11" action="ppaction://hlinksldjump"/>
            <a:extLst>
              <a:ext uri="{FF2B5EF4-FFF2-40B4-BE49-F238E27FC236}">
                <a16:creationId xmlns:a16="http://schemas.microsoft.com/office/drawing/2014/main" id="{D4A03372-4B62-4C36-8EF4-1F3A75DB0304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AFF6B6BF-E6E5-4D5B-82AD-32275472C8AF}"/>
              </a:ext>
            </a:extLst>
          </p:cNvPr>
          <p:cNvGrpSpPr/>
          <p:nvPr/>
        </p:nvGrpSpPr>
        <p:grpSpPr>
          <a:xfrm>
            <a:off x="2098800" y="2669224"/>
            <a:ext cx="2383659" cy="989347"/>
            <a:chOff x="2250301" y="2108701"/>
            <a:chExt cx="2383659" cy="989347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CC44D311-DD03-474F-A20A-D7CA59CC552F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/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E33F54D3-4337-4EBF-86F1-7530A6E3A248}"/>
                </a:ext>
              </a:extLst>
            </p:cNvPr>
            <p:cNvSpPr txBox="1"/>
            <p:nvPr/>
          </p:nvSpPr>
          <p:spPr>
            <a:xfrm>
              <a:off x="2678293" y="2166383"/>
              <a:ext cx="15455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/>
                <a:t>Symmetric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: Cantos Arredondados 54">
                <a:extLst>
                  <a:ext uri="{FF2B5EF4-FFF2-40B4-BE49-F238E27FC236}">
                    <a16:creationId xmlns:a16="http://schemas.microsoft.com/office/drawing/2014/main" id="{F5EA8884-FB0C-4BC3-9FE1-4C8EDC3D0598}"/>
                  </a:ext>
                </a:extLst>
              </p:cNvPr>
              <p:cNvSpPr/>
              <p:nvPr/>
            </p:nvSpPr>
            <p:spPr>
              <a:xfrm>
                <a:off x="4910451" y="2982194"/>
                <a:ext cx="6489362" cy="674582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pt-PT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P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pt-PT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PT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pt-PT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pt-P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pt-P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P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pt-P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=1,2,…,</m:t>
                        </m:r>
                        <m:r>
                          <a:rPr lang="pt-P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 is </a:t>
                </a:r>
                <a:r>
                  <a:rPr lang="en-GB" sz="2400" b="1" dirty="0">
                    <a:solidFill>
                      <a:schemeClr val="tx1"/>
                    </a:solidFill>
                  </a:rPr>
                  <a:t>Symmetric</a:t>
                </a:r>
                <a:r>
                  <a:rPr lang="en-GB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sSub>
                      <m:sSubPr>
                        <m:ctrlPr>
                          <a:rPr lang="pt-PT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pt-PT" sz="2400" b="1" i="1"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  <m:r>
                      <a:rPr lang="pt-PT" sz="24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PT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pt-PT" sz="2400" b="1" i="1" smtClean="0">
                            <a:latin typeface="Cambria Math" panose="02040503050406030204" pitchFamily="18" charset="0"/>
                          </a:rPr>
                          <m:t>𝒋𝒊</m:t>
                        </m:r>
                      </m:sub>
                    </m:sSub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pt-PT" sz="2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pt-PT" sz="2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pt-PT" sz="2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endParaRPr lang="en-GB" sz="2400" i="1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Retângulo: Cantos Arredondados 54">
                <a:extLst>
                  <a:ext uri="{FF2B5EF4-FFF2-40B4-BE49-F238E27FC236}">
                    <a16:creationId xmlns:a16="http://schemas.microsoft.com/office/drawing/2014/main" id="{F5EA8884-FB0C-4BC3-9FE1-4C8EDC3D05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451" y="2982194"/>
                <a:ext cx="6489362" cy="674582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tângulo 55">
            <a:extLst>
              <a:ext uri="{FF2B5EF4-FFF2-40B4-BE49-F238E27FC236}">
                <a16:creationId xmlns:a16="http://schemas.microsoft.com/office/drawing/2014/main" id="{A92A0AE0-9B83-4A9B-8F0D-7A93485DFC64}"/>
              </a:ext>
            </a:extLst>
          </p:cNvPr>
          <p:cNvSpPr/>
          <p:nvPr/>
        </p:nvSpPr>
        <p:spPr>
          <a:xfrm>
            <a:off x="6428797" y="2610885"/>
            <a:ext cx="3452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n w="9525">
                  <a:solidFill>
                    <a:srgbClr val="F25E4F"/>
                  </a:solidFill>
                  <a:prstDash val="solid"/>
                </a:ln>
              </a:rPr>
              <a:t>Mathematical Notation</a:t>
            </a:r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7FEFC84C-0094-4C20-A7F5-CBFE45D4404E}"/>
              </a:ext>
            </a:extLst>
          </p:cNvPr>
          <p:cNvSpPr/>
          <p:nvPr/>
        </p:nvSpPr>
        <p:spPr>
          <a:xfrm>
            <a:off x="2113546" y="4003317"/>
            <a:ext cx="5708769" cy="25412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b="1" dirty="0">
                <a:solidFill>
                  <a:srgbClr val="F25E4F"/>
                </a:solidFill>
              </a:rPr>
              <a:t>Notice that</a:t>
            </a:r>
            <a:r>
              <a:rPr lang="en-GB" dirty="0"/>
              <a:t>,</a:t>
            </a:r>
            <a:r>
              <a:rPr lang="en-GB" b="1" dirty="0">
                <a:solidFill>
                  <a:srgbClr val="F25E4F"/>
                </a:solidFill>
              </a:rPr>
              <a:t> </a:t>
            </a:r>
            <a:r>
              <a:rPr lang="en-GB" b="1" dirty="0"/>
              <a:t>when transposing a square matrix:</a:t>
            </a:r>
          </a:p>
        </p:txBody>
      </p:sp>
      <p:sp>
        <p:nvSpPr>
          <p:cNvPr id="63" name="Retângulo: Cantos Arredondados 62">
            <a:extLst>
              <a:ext uri="{FF2B5EF4-FFF2-40B4-BE49-F238E27FC236}">
                <a16:creationId xmlns:a16="http://schemas.microsoft.com/office/drawing/2014/main" id="{9C7D1902-5387-4B5A-A704-4137217401EE}"/>
              </a:ext>
            </a:extLst>
          </p:cNvPr>
          <p:cNvSpPr/>
          <p:nvPr/>
        </p:nvSpPr>
        <p:spPr>
          <a:xfrm>
            <a:off x="8121115" y="3864370"/>
            <a:ext cx="3886665" cy="2770257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en-GB" sz="2400" dirty="0">
                <a:solidFill>
                  <a:schemeClr val="bg1"/>
                </a:solidFill>
              </a:rPr>
              <a:t>:</a:t>
            </a:r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80E2BD53-B518-4C35-B5EC-0568548FB374}"/>
                  </a:ext>
                </a:extLst>
              </p:cNvPr>
              <p:cNvSpPr/>
              <p:nvPr/>
            </p:nvSpPr>
            <p:spPr>
              <a:xfrm>
                <a:off x="8052368" y="4398591"/>
                <a:ext cx="4152395" cy="17018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pt-PT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pt-PT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pt-PT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pt-PT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80E2BD53-B518-4C35-B5EC-0568548FB3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2368" y="4398591"/>
                <a:ext cx="4152395" cy="170181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90D0AD6-9540-47C8-A386-2AB8763E0AEA}"/>
              </a:ext>
            </a:extLst>
          </p:cNvPr>
          <p:cNvSpPr/>
          <p:nvPr/>
        </p:nvSpPr>
        <p:spPr>
          <a:xfrm rot="17921930">
            <a:off x="9890436" y="3590779"/>
            <a:ext cx="441811" cy="3366284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F59F9CD5-B5E5-4F3B-96EB-7B4F93E41BB0}"/>
              </a:ext>
            </a:extLst>
          </p:cNvPr>
          <p:cNvGrpSpPr/>
          <p:nvPr/>
        </p:nvGrpSpPr>
        <p:grpSpPr>
          <a:xfrm>
            <a:off x="8600821" y="4398591"/>
            <a:ext cx="1496436" cy="894764"/>
            <a:chOff x="8600821" y="4398591"/>
            <a:chExt cx="1496436" cy="894764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700CACF-7771-40A7-954E-595BAB7D4F16}"/>
                </a:ext>
              </a:extLst>
            </p:cNvPr>
            <p:cNvSpPr/>
            <p:nvPr/>
          </p:nvSpPr>
          <p:spPr>
            <a:xfrm>
              <a:off x="8600821" y="4831690"/>
              <a:ext cx="591445" cy="461665"/>
            </a:xfrm>
            <a:prstGeom prst="ellipse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D771E220-2233-4C29-A44F-6A631228A231}"/>
                </a:ext>
              </a:extLst>
            </p:cNvPr>
            <p:cNvSpPr/>
            <p:nvPr/>
          </p:nvSpPr>
          <p:spPr>
            <a:xfrm>
              <a:off x="9505812" y="4398591"/>
              <a:ext cx="591445" cy="461665"/>
            </a:xfrm>
            <a:prstGeom prst="ellipse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" name="Conexão reta unidirecional 3">
              <a:extLst>
                <a:ext uri="{FF2B5EF4-FFF2-40B4-BE49-F238E27FC236}">
                  <a16:creationId xmlns:a16="http://schemas.microsoft.com/office/drawing/2014/main" id="{72025BEB-2AF0-4213-A460-989410457634}"/>
                </a:ext>
              </a:extLst>
            </p:cNvPr>
            <p:cNvCxnSpPr>
              <a:stCxn id="74" idx="7"/>
            </p:cNvCxnSpPr>
            <p:nvPr/>
          </p:nvCxnSpPr>
          <p:spPr>
            <a:xfrm flipV="1">
              <a:off x="9105651" y="4652387"/>
              <a:ext cx="454182" cy="246912"/>
            </a:xfrm>
            <a:prstGeom prst="straightConnector1">
              <a:avLst/>
            </a:prstGeom>
            <a:ln>
              <a:solidFill>
                <a:schemeClr val="accent4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B9531B17-C0FE-42C4-9B8F-828157A7C68B}"/>
              </a:ext>
            </a:extLst>
          </p:cNvPr>
          <p:cNvGrpSpPr/>
          <p:nvPr/>
        </p:nvGrpSpPr>
        <p:grpSpPr>
          <a:xfrm>
            <a:off x="8608894" y="4446000"/>
            <a:ext cx="2972967" cy="1686447"/>
            <a:chOff x="8608894" y="4446000"/>
            <a:chExt cx="2972967" cy="1686447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DAA75F8-6448-4473-ABBB-B8A4FDCD1954}"/>
                </a:ext>
              </a:extLst>
            </p:cNvPr>
            <p:cNvSpPr/>
            <p:nvPr/>
          </p:nvSpPr>
          <p:spPr>
            <a:xfrm>
              <a:off x="8608894" y="5670782"/>
              <a:ext cx="591445" cy="461665"/>
            </a:xfrm>
            <a:prstGeom prst="ellipse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64652DA-6C1A-4733-8DE4-6B027BA8DF85}"/>
                </a:ext>
              </a:extLst>
            </p:cNvPr>
            <p:cNvSpPr/>
            <p:nvPr/>
          </p:nvSpPr>
          <p:spPr>
            <a:xfrm>
              <a:off x="10990416" y="4446000"/>
              <a:ext cx="591445" cy="461665"/>
            </a:xfrm>
            <a:prstGeom prst="ellipse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8" name="Conexão reta unidirecional 77">
              <a:extLst>
                <a:ext uri="{FF2B5EF4-FFF2-40B4-BE49-F238E27FC236}">
                  <a16:creationId xmlns:a16="http://schemas.microsoft.com/office/drawing/2014/main" id="{05523C2A-B26C-4C3E-AC76-8F4379FC06ED}"/>
                </a:ext>
              </a:extLst>
            </p:cNvPr>
            <p:cNvCxnSpPr>
              <a:cxnSpLocks/>
              <a:stCxn id="76" idx="7"/>
              <a:endCxn id="77" idx="2"/>
            </p:cNvCxnSpPr>
            <p:nvPr/>
          </p:nvCxnSpPr>
          <p:spPr>
            <a:xfrm flipV="1">
              <a:off x="9113724" y="4676833"/>
              <a:ext cx="1876692" cy="1061558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9104C91-73A9-410A-823D-83C3B79F4B90}"/>
              </a:ext>
            </a:extLst>
          </p:cNvPr>
          <p:cNvGrpSpPr/>
          <p:nvPr/>
        </p:nvGrpSpPr>
        <p:grpSpPr>
          <a:xfrm>
            <a:off x="9496188" y="4884426"/>
            <a:ext cx="2135097" cy="1231999"/>
            <a:chOff x="9496188" y="4884426"/>
            <a:chExt cx="2135097" cy="1231999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4FBA0B1D-0BC2-4202-85AA-A4F716CC1B0B}"/>
                </a:ext>
              </a:extLst>
            </p:cNvPr>
            <p:cNvSpPr/>
            <p:nvPr/>
          </p:nvSpPr>
          <p:spPr>
            <a:xfrm>
              <a:off x="9496188" y="5654760"/>
              <a:ext cx="591445" cy="461665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01E67B6-9E08-4001-94BF-07C871C4D27A}"/>
                </a:ext>
              </a:extLst>
            </p:cNvPr>
            <p:cNvSpPr/>
            <p:nvPr/>
          </p:nvSpPr>
          <p:spPr>
            <a:xfrm>
              <a:off x="11039840" y="4884426"/>
              <a:ext cx="591445" cy="461665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1" name="Conexão reta unidirecional 80">
              <a:extLst>
                <a:ext uri="{FF2B5EF4-FFF2-40B4-BE49-F238E27FC236}">
                  <a16:creationId xmlns:a16="http://schemas.microsoft.com/office/drawing/2014/main" id="{F579AD43-1683-4A79-9F90-1E0063C648A9}"/>
                </a:ext>
              </a:extLst>
            </p:cNvPr>
            <p:cNvCxnSpPr>
              <a:cxnSpLocks/>
              <a:stCxn id="79" idx="7"/>
              <a:endCxn id="80" idx="2"/>
            </p:cNvCxnSpPr>
            <p:nvPr/>
          </p:nvCxnSpPr>
          <p:spPr>
            <a:xfrm flipV="1">
              <a:off x="10001018" y="5115259"/>
              <a:ext cx="1038822" cy="607110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tângulo: Cantos Arredondados 57">
            <a:extLst>
              <a:ext uri="{FF2B5EF4-FFF2-40B4-BE49-F238E27FC236}">
                <a16:creationId xmlns:a16="http://schemas.microsoft.com/office/drawing/2014/main" id="{54A377C1-82AD-4EAF-8800-5D0C7FA63189}"/>
              </a:ext>
            </a:extLst>
          </p:cNvPr>
          <p:cNvSpPr/>
          <p:nvPr/>
        </p:nvSpPr>
        <p:spPr>
          <a:xfrm>
            <a:off x="2063297" y="223373"/>
            <a:ext cx="5759018" cy="2260627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en-GB" sz="2400" dirty="0">
                <a:solidFill>
                  <a:schemeClr val="bg1"/>
                </a:solidFill>
              </a:rPr>
              <a:t>:</a:t>
            </a:r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C6AE6A9B-3145-48B5-BA8B-6431EA0AB13A}"/>
              </a:ext>
            </a:extLst>
          </p:cNvPr>
          <p:cNvSpPr/>
          <p:nvPr/>
        </p:nvSpPr>
        <p:spPr>
          <a:xfrm>
            <a:off x="2270894" y="355831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>
                <a:solidFill>
                  <a:srgbClr val="29A6FF"/>
                </a:solidFill>
              </a:rPr>
              <a:t>Example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3B0DE19-5183-41DE-993D-C9DE9816BE60}"/>
              </a:ext>
            </a:extLst>
          </p:cNvPr>
          <p:cNvSpPr/>
          <p:nvPr/>
        </p:nvSpPr>
        <p:spPr>
          <a:xfrm>
            <a:off x="2270894" y="1000292"/>
            <a:ext cx="21342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Construct a (3 x 3 )</a:t>
            </a:r>
          </a:p>
          <a:p>
            <a:r>
              <a:rPr lang="en-GB" sz="2000" b="1" dirty="0"/>
              <a:t>symmetric matrix</a:t>
            </a:r>
            <a:r>
              <a:rPr lang="en-GB" sz="2000" dirty="0"/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tângulo 72">
                <a:extLst>
                  <a:ext uri="{FF2B5EF4-FFF2-40B4-BE49-F238E27FC236}">
                    <a16:creationId xmlns:a16="http://schemas.microsoft.com/office/drawing/2014/main" id="{7EC405C7-CAC6-478D-AC46-4581A66A0EA7}"/>
                  </a:ext>
                </a:extLst>
              </p:cNvPr>
              <p:cNvSpPr/>
              <p:nvPr/>
            </p:nvSpPr>
            <p:spPr>
              <a:xfrm>
                <a:off x="4777345" y="437324"/>
                <a:ext cx="2515353" cy="18457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/>
                            </m:mr>
                          </m:m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                   </m:t>
                          </m:r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3" name="Retângulo 72">
                <a:extLst>
                  <a:ext uri="{FF2B5EF4-FFF2-40B4-BE49-F238E27FC236}">
                    <a16:creationId xmlns:a16="http://schemas.microsoft.com/office/drawing/2014/main" id="{7EC405C7-CAC6-478D-AC46-4581A66A0E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7345" y="437324"/>
                <a:ext cx="2515353" cy="184576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C8C6A7C5-6992-4677-A320-BAC515339285}"/>
                  </a:ext>
                </a:extLst>
              </p:cNvPr>
              <p:cNvSpPr/>
              <p:nvPr/>
            </p:nvSpPr>
            <p:spPr>
              <a:xfrm>
                <a:off x="2113545" y="4410739"/>
                <a:ext cx="5708769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/>
                  <a:t>The </a:t>
                </a:r>
                <a:r>
                  <a:rPr lang="en-GB" b="1" dirty="0"/>
                  <a:t>main diagonal</a:t>
                </a:r>
                <a:r>
                  <a:rPr lang="en-GB" dirty="0"/>
                  <a:t> is seen as a </a:t>
                </a:r>
                <a:r>
                  <a:rPr lang="en-GB" b="1" dirty="0"/>
                  <a:t>mirror</a:t>
                </a:r>
                <a:r>
                  <a:rPr lang="en-GB" dirty="0"/>
                  <a:t>, and its </a:t>
                </a:r>
                <a:r>
                  <a:rPr lang="en-GB" b="1" dirty="0"/>
                  <a:t>elements</a:t>
                </a:r>
                <a:r>
                  <a:rPr lang="en-GB" dirty="0"/>
                  <a:t> stay in the same place (</a:t>
                </a:r>
                <a14:m>
                  <m:oMath xmlns:m="http://schemas.openxmlformats.org/officeDocument/2006/math">
                    <m:r>
                      <a:rPr lang="pt-PT" b="1" i="1">
                        <a:latin typeface="Cambria Math" panose="02040503050406030204" pitchFamily="18" charset="0"/>
                      </a:rPr>
                      <m:t>𝒊</m:t>
                    </m:r>
                    <m:r>
                      <a:rPr lang="pt-PT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b="1" i="1">
                        <a:latin typeface="Cambria Math" panose="02040503050406030204" pitchFamily="18" charset="0"/>
                      </a:rPr>
                      <m:t>𝒋</m:t>
                    </m:r>
                  </m:oMath>
                </a14:m>
                <a:r>
                  <a:rPr lang="en-GB" dirty="0"/>
                  <a:t>). So, there are </a:t>
                </a:r>
                <a:r>
                  <a:rPr lang="en-GB" b="1" dirty="0"/>
                  <a:t>no restrictions to these elements </a:t>
                </a:r>
                <a:r>
                  <a:rPr lang="en-GB" dirty="0"/>
                  <a:t>in order to have a symmetric matrix.</a:t>
                </a:r>
              </a:p>
            </p:txBody>
          </p:sp>
        </mc:Choice>
        <mc:Fallback xmlns="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C8C6A7C5-6992-4677-A320-BAC5153392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545" y="4410739"/>
                <a:ext cx="5708769" cy="1200329"/>
              </a:xfrm>
              <a:prstGeom prst="rect">
                <a:avLst/>
              </a:prstGeom>
              <a:blipFill>
                <a:blip r:embed="rId16"/>
                <a:stretch>
                  <a:fillRect l="-748" t="-3061" r="-855" b="-76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tângulo 8">
            <a:extLst>
              <a:ext uri="{FF2B5EF4-FFF2-40B4-BE49-F238E27FC236}">
                <a16:creationId xmlns:a16="http://schemas.microsoft.com/office/drawing/2014/main" id="{31E7BCEA-2BDE-4284-9F9E-CE69FEC05085}"/>
              </a:ext>
            </a:extLst>
          </p:cNvPr>
          <p:cNvSpPr/>
          <p:nvPr/>
        </p:nvSpPr>
        <p:spPr>
          <a:xfrm>
            <a:off x="2095849" y="5621116"/>
            <a:ext cx="57313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The </a:t>
            </a:r>
            <a:r>
              <a:rPr lang="en-GB" b="1" dirty="0"/>
              <a:t>upper elements interchange with the lower ones</a:t>
            </a:r>
            <a:r>
              <a:rPr lang="en-GB" dirty="0"/>
              <a:t> – so these have to match, respectively,  to </a:t>
            </a:r>
            <a:r>
              <a:rPr lang="en-GB" b="1" dirty="0"/>
              <a:t>verify the “mirror” effect of the main </a:t>
            </a:r>
            <a:r>
              <a:rPr lang="en-GB" dirty="0"/>
              <a:t>in a symmetric matrix.</a:t>
            </a:r>
          </a:p>
        </p:txBody>
      </p:sp>
      <p:grpSp>
        <p:nvGrpSpPr>
          <p:cNvPr id="92" name="Agrupar 91">
            <a:extLst>
              <a:ext uri="{FF2B5EF4-FFF2-40B4-BE49-F238E27FC236}">
                <a16:creationId xmlns:a16="http://schemas.microsoft.com/office/drawing/2014/main" id="{D1D2B128-3EA7-47D5-A19C-352E62747030}"/>
              </a:ext>
            </a:extLst>
          </p:cNvPr>
          <p:cNvGrpSpPr/>
          <p:nvPr/>
        </p:nvGrpSpPr>
        <p:grpSpPr>
          <a:xfrm>
            <a:off x="5288446" y="642260"/>
            <a:ext cx="1464529" cy="1431586"/>
            <a:chOff x="8775777" y="905524"/>
            <a:chExt cx="1464529" cy="1431586"/>
          </a:xfrm>
        </p:grpSpPr>
        <p:sp>
          <p:nvSpPr>
            <p:cNvPr id="93" name="Retângulo 92">
              <a:extLst>
                <a:ext uri="{FF2B5EF4-FFF2-40B4-BE49-F238E27FC236}">
                  <a16:creationId xmlns:a16="http://schemas.microsoft.com/office/drawing/2014/main" id="{711A2B10-6B11-47CF-940E-8D73B38D45DB}"/>
                </a:ext>
              </a:extLst>
            </p:cNvPr>
            <p:cNvSpPr/>
            <p:nvPr/>
          </p:nvSpPr>
          <p:spPr>
            <a:xfrm>
              <a:off x="8783971" y="909829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Retângulo 93">
              <a:extLst>
                <a:ext uri="{FF2B5EF4-FFF2-40B4-BE49-F238E27FC236}">
                  <a16:creationId xmlns:a16="http://schemas.microsoft.com/office/drawing/2014/main" id="{BF1D647B-86A3-40A6-887B-76E8F2A93C48}"/>
                </a:ext>
              </a:extLst>
            </p:cNvPr>
            <p:cNvSpPr/>
            <p:nvPr/>
          </p:nvSpPr>
          <p:spPr>
            <a:xfrm>
              <a:off x="9334586" y="909829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Retângulo 94">
              <a:extLst>
                <a:ext uri="{FF2B5EF4-FFF2-40B4-BE49-F238E27FC236}">
                  <a16:creationId xmlns:a16="http://schemas.microsoft.com/office/drawing/2014/main" id="{68FEA01A-6768-428A-9514-DF95B001DA7B}"/>
                </a:ext>
              </a:extLst>
            </p:cNvPr>
            <p:cNvSpPr/>
            <p:nvPr/>
          </p:nvSpPr>
          <p:spPr>
            <a:xfrm>
              <a:off x="8775777" y="1444050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Retângulo 95">
              <a:extLst>
                <a:ext uri="{FF2B5EF4-FFF2-40B4-BE49-F238E27FC236}">
                  <a16:creationId xmlns:a16="http://schemas.microsoft.com/office/drawing/2014/main" id="{7957F203-802D-4D35-90F3-060001F7229E}"/>
                </a:ext>
              </a:extLst>
            </p:cNvPr>
            <p:cNvSpPr/>
            <p:nvPr/>
          </p:nvSpPr>
          <p:spPr>
            <a:xfrm>
              <a:off x="9326392" y="1444050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tângulo 96">
              <a:extLst>
                <a:ext uri="{FF2B5EF4-FFF2-40B4-BE49-F238E27FC236}">
                  <a16:creationId xmlns:a16="http://schemas.microsoft.com/office/drawing/2014/main" id="{BAF63BD8-C2BC-4FE6-BBCC-03159F090B02}"/>
                </a:ext>
              </a:extLst>
            </p:cNvPr>
            <p:cNvSpPr/>
            <p:nvPr/>
          </p:nvSpPr>
          <p:spPr>
            <a:xfrm>
              <a:off x="9881467" y="905524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Retângulo 97">
              <a:extLst>
                <a:ext uri="{FF2B5EF4-FFF2-40B4-BE49-F238E27FC236}">
                  <a16:creationId xmlns:a16="http://schemas.microsoft.com/office/drawing/2014/main" id="{658E814E-7AED-40AB-850C-25E2074A18B1}"/>
                </a:ext>
              </a:extLst>
            </p:cNvPr>
            <p:cNvSpPr/>
            <p:nvPr/>
          </p:nvSpPr>
          <p:spPr>
            <a:xfrm>
              <a:off x="9872650" y="1444050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etângulo 98">
              <a:extLst>
                <a:ext uri="{FF2B5EF4-FFF2-40B4-BE49-F238E27FC236}">
                  <a16:creationId xmlns:a16="http://schemas.microsoft.com/office/drawing/2014/main" id="{7A07C21D-6A4E-460C-831A-61326431C456}"/>
                </a:ext>
              </a:extLst>
            </p:cNvPr>
            <p:cNvSpPr/>
            <p:nvPr/>
          </p:nvSpPr>
          <p:spPr>
            <a:xfrm>
              <a:off x="8775777" y="1978271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Retângulo 99">
              <a:extLst>
                <a:ext uri="{FF2B5EF4-FFF2-40B4-BE49-F238E27FC236}">
                  <a16:creationId xmlns:a16="http://schemas.microsoft.com/office/drawing/2014/main" id="{3EA8F506-85FF-45C5-9765-E428C98744BD}"/>
                </a:ext>
              </a:extLst>
            </p:cNvPr>
            <p:cNvSpPr/>
            <p:nvPr/>
          </p:nvSpPr>
          <p:spPr>
            <a:xfrm>
              <a:off x="9326392" y="1978271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Retângulo 100">
              <a:extLst>
                <a:ext uri="{FF2B5EF4-FFF2-40B4-BE49-F238E27FC236}">
                  <a16:creationId xmlns:a16="http://schemas.microsoft.com/office/drawing/2014/main" id="{5766AD0D-7A02-40C6-8396-C524AAD37C46}"/>
                </a:ext>
              </a:extLst>
            </p:cNvPr>
            <p:cNvSpPr/>
            <p:nvPr/>
          </p:nvSpPr>
          <p:spPr>
            <a:xfrm>
              <a:off x="9872650" y="1978271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2" name="Retângulo 101">
            <a:extLst>
              <a:ext uri="{FF2B5EF4-FFF2-40B4-BE49-F238E27FC236}">
                <a16:creationId xmlns:a16="http://schemas.microsoft.com/office/drawing/2014/main" id="{D594C728-6EDB-467A-8E3D-8F0A430CDC53}"/>
              </a:ext>
            </a:extLst>
          </p:cNvPr>
          <p:cNvSpPr/>
          <p:nvPr/>
        </p:nvSpPr>
        <p:spPr>
          <a:xfrm>
            <a:off x="5296640" y="636723"/>
            <a:ext cx="358839" cy="3588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etângulo 102">
            <a:extLst>
              <a:ext uri="{FF2B5EF4-FFF2-40B4-BE49-F238E27FC236}">
                <a16:creationId xmlns:a16="http://schemas.microsoft.com/office/drawing/2014/main" id="{AAD05FA7-79C0-4586-B415-D31B22370A44}"/>
              </a:ext>
            </a:extLst>
          </p:cNvPr>
          <p:cNvSpPr/>
          <p:nvPr/>
        </p:nvSpPr>
        <p:spPr>
          <a:xfrm>
            <a:off x="5847981" y="1188439"/>
            <a:ext cx="358839" cy="3588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tângulo 103">
            <a:extLst>
              <a:ext uri="{FF2B5EF4-FFF2-40B4-BE49-F238E27FC236}">
                <a16:creationId xmlns:a16="http://schemas.microsoft.com/office/drawing/2014/main" id="{21A99158-A579-429E-B3EA-A83DB7D854AA}"/>
              </a:ext>
            </a:extLst>
          </p:cNvPr>
          <p:cNvSpPr/>
          <p:nvPr/>
        </p:nvSpPr>
        <p:spPr>
          <a:xfrm>
            <a:off x="6394136" y="1714929"/>
            <a:ext cx="358839" cy="3588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238B1A4-7C7B-4EB4-8787-58CD5E049813}"/>
              </a:ext>
            </a:extLst>
          </p:cNvPr>
          <p:cNvSpPr txBox="1"/>
          <p:nvPr/>
        </p:nvSpPr>
        <p:spPr>
          <a:xfrm>
            <a:off x="5878502" y="11995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solidFill>
                  <a:schemeClr val="accent2">
                    <a:lumMod val="75000"/>
                  </a:schemeClr>
                </a:solidFill>
              </a:rPr>
              <a:t>4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5" name="CaixaDeTexto 104">
            <a:extLst>
              <a:ext uri="{FF2B5EF4-FFF2-40B4-BE49-F238E27FC236}">
                <a16:creationId xmlns:a16="http://schemas.microsoft.com/office/drawing/2014/main" id="{36AD7A4D-6661-4B95-96E7-69D53B69A083}"/>
              </a:ext>
            </a:extLst>
          </p:cNvPr>
          <p:cNvSpPr txBox="1"/>
          <p:nvPr/>
        </p:nvSpPr>
        <p:spPr>
          <a:xfrm>
            <a:off x="6371940" y="1724004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solidFill>
                  <a:schemeClr val="accent2">
                    <a:lumMod val="75000"/>
                  </a:schemeClr>
                </a:solidFill>
              </a:rPr>
              <a:t>-1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6" name="CaixaDeTexto 105">
            <a:extLst>
              <a:ext uri="{FF2B5EF4-FFF2-40B4-BE49-F238E27FC236}">
                <a16:creationId xmlns:a16="http://schemas.microsoft.com/office/drawing/2014/main" id="{4A328E59-6CC9-487B-9826-FB8CDF2DDEBC}"/>
              </a:ext>
            </a:extLst>
          </p:cNvPr>
          <p:cNvSpPr txBox="1"/>
          <p:nvPr/>
        </p:nvSpPr>
        <p:spPr>
          <a:xfrm>
            <a:off x="5317159" y="6298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solidFill>
                  <a:schemeClr val="accent2">
                    <a:lumMod val="75000"/>
                  </a:schemeClr>
                </a:solidFill>
              </a:rPr>
              <a:t>0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15A79BFD-EF9F-4C8D-802A-ABEA80DCD526}"/>
              </a:ext>
            </a:extLst>
          </p:cNvPr>
          <p:cNvGrpSpPr/>
          <p:nvPr/>
        </p:nvGrpSpPr>
        <p:grpSpPr>
          <a:xfrm>
            <a:off x="5839060" y="635092"/>
            <a:ext cx="358839" cy="370336"/>
            <a:chOff x="9905982" y="695294"/>
            <a:chExt cx="358839" cy="370336"/>
          </a:xfrm>
        </p:grpSpPr>
        <p:sp>
          <p:nvSpPr>
            <p:cNvPr id="108" name="CaixaDeTexto 107">
              <a:extLst>
                <a:ext uri="{FF2B5EF4-FFF2-40B4-BE49-F238E27FC236}">
                  <a16:creationId xmlns:a16="http://schemas.microsoft.com/office/drawing/2014/main" id="{603C250C-66D5-42CB-809D-9469622D3CCD}"/>
                </a:ext>
              </a:extLst>
            </p:cNvPr>
            <p:cNvSpPr txBox="1"/>
            <p:nvPr/>
          </p:nvSpPr>
          <p:spPr>
            <a:xfrm>
              <a:off x="9942753" y="69629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>
                  <a:solidFill>
                    <a:schemeClr val="accent4"/>
                  </a:solidFill>
                </a:rPr>
                <a:t>7</a:t>
              </a:r>
              <a:endParaRPr lang="en-GB" b="1" dirty="0">
                <a:solidFill>
                  <a:schemeClr val="accent4"/>
                </a:solidFill>
              </a:endParaRPr>
            </a:p>
          </p:txBody>
        </p:sp>
        <p:sp>
          <p:nvSpPr>
            <p:cNvPr id="110" name="Retângulo 109">
              <a:extLst>
                <a:ext uri="{FF2B5EF4-FFF2-40B4-BE49-F238E27FC236}">
                  <a16:creationId xmlns:a16="http://schemas.microsoft.com/office/drawing/2014/main" id="{2C9C11C4-8497-47BA-830C-FF57CBE611B6}"/>
                </a:ext>
              </a:extLst>
            </p:cNvPr>
            <p:cNvSpPr/>
            <p:nvPr/>
          </p:nvSpPr>
          <p:spPr>
            <a:xfrm>
              <a:off x="9905982" y="695294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6955A618-7DE9-47DB-86BB-4FE36C402A11}"/>
              </a:ext>
            </a:extLst>
          </p:cNvPr>
          <p:cNvGrpSpPr/>
          <p:nvPr/>
        </p:nvGrpSpPr>
        <p:grpSpPr>
          <a:xfrm>
            <a:off x="6399574" y="1196960"/>
            <a:ext cx="358839" cy="372719"/>
            <a:chOff x="6968362" y="1375923"/>
            <a:chExt cx="358839" cy="372719"/>
          </a:xfrm>
        </p:grpSpPr>
        <p:sp>
          <p:nvSpPr>
            <p:cNvPr id="107" name="Retângulo 106">
              <a:extLst>
                <a:ext uri="{FF2B5EF4-FFF2-40B4-BE49-F238E27FC236}">
                  <a16:creationId xmlns:a16="http://schemas.microsoft.com/office/drawing/2014/main" id="{5FA67E2B-F59F-4FD5-B2B0-0CCBD877A3A2}"/>
                </a:ext>
              </a:extLst>
            </p:cNvPr>
            <p:cNvSpPr/>
            <p:nvPr/>
          </p:nvSpPr>
          <p:spPr>
            <a:xfrm>
              <a:off x="6968362" y="1375923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CaixaDeTexto 110">
              <a:extLst>
                <a:ext uri="{FF2B5EF4-FFF2-40B4-BE49-F238E27FC236}">
                  <a16:creationId xmlns:a16="http://schemas.microsoft.com/office/drawing/2014/main" id="{817FE628-005B-4A5C-9D7E-30858226C752}"/>
                </a:ext>
              </a:extLst>
            </p:cNvPr>
            <p:cNvSpPr txBox="1"/>
            <p:nvPr/>
          </p:nvSpPr>
          <p:spPr>
            <a:xfrm>
              <a:off x="6989883" y="137931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>
                  <a:solidFill>
                    <a:schemeClr val="accent6"/>
                  </a:solidFill>
                </a:rPr>
                <a:t>5</a:t>
              </a:r>
              <a:endParaRPr lang="en-GB" b="1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EB948DB0-7FA1-4228-97A0-5A5A0D5A662D}"/>
              </a:ext>
            </a:extLst>
          </p:cNvPr>
          <p:cNvGrpSpPr/>
          <p:nvPr/>
        </p:nvGrpSpPr>
        <p:grpSpPr>
          <a:xfrm>
            <a:off x="6407194" y="626502"/>
            <a:ext cx="358839" cy="369332"/>
            <a:chOff x="7822314" y="953724"/>
            <a:chExt cx="358839" cy="369332"/>
          </a:xfrm>
        </p:grpSpPr>
        <p:sp>
          <p:nvSpPr>
            <p:cNvPr id="109" name="Retângulo 108">
              <a:extLst>
                <a:ext uri="{FF2B5EF4-FFF2-40B4-BE49-F238E27FC236}">
                  <a16:creationId xmlns:a16="http://schemas.microsoft.com/office/drawing/2014/main" id="{EEA275BA-31D5-4DF9-9B6D-9C382416016C}"/>
                </a:ext>
              </a:extLst>
            </p:cNvPr>
            <p:cNvSpPr/>
            <p:nvPr/>
          </p:nvSpPr>
          <p:spPr>
            <a:xfrm>
              <a:off x="7822314" y="964217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CaixaDeTexto 111">
              <a:extLst>
                <a:ext uri="{FF2B5EF4-FFF2-40B4-BE49-F238E27FC236}">
                  <a16:creationId xmlns:a16="http://schemas.microsoft.com/office/drawing/2014/main" id="{FD832817-8FA8-4043-B2D5-47B9FF0A5CA8}"/>
                </a:ext>
              </a:extLst>
            </p:cNvPr>
            <p:cNvSpPr txBox="1"/>
            <p:nvPr/>
          </p:nvSpPr>
          <p:spPr>
            <a:xfrm>
              <a:off x="7855278" y="95372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>
                  <a:solidFill>
                    <a:schemeClr val="accent5"/>
                  </a:solidFill>
                </a:rPr>
                <a:t>8</a:t>
              </a:r>
              <a:endParaRPr lang="en-GB" b="1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117" name="Agrupar 116">
            <a:extLst>
              <a:ext uri="{FF2B5EF4-FFF2-40B4-BE49-F238E27FC236}">
                <a16:creationId xmlns:a16="http://schemas.microsoft.com/office/drawing/2014/main" id="{C9F016A7-F5F5-4ED1-A57A-C26DA8D016B3}"/>
              </a:ext>
            </a:extLst>
          </p:cNvPr>
          <p:cNvGrpSpPr/>
          <p:nvPr/>
        </p:nvGrpSpPr>
        <p:grpSpPr>
          <a:xfrm>
            <a:off x="5839060" y="638814"/>
            <a:ext cx="358839" cy="370336"/>
            <a:chOff x="9905982" y="695294"/>
            <a:chExt cx="358839" cy="370336"/>
          </a:xfrm>
        </p:grpSpPr>
        <p:sp>
          <p:nvSpPr>
            <p:cNvPr id="118" name="CaixaDeTexto 117">
              <a:extLst>
                <a:ext uri="{FF2B5EF4-FFF2-40B4-BE49-F238E27FC236}">
                  <a16:creationId xmlns:a16="http://schemas.microsoft.com/office/drawing/2014/main" id="{587A0F5E-34E6-4EC6-BD85-7426510626CE}"/>
                </a:ext>
              </a:extLst>
            </p:cNvPr>
            <p:cNvSpPr txBox="1"/>
            <p:nvPr/>
          </p:nvSpPr>
          <p:spPr>
            <a:xfrm>
              <a:off x="9942753" y="69629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>
                  <a:solidFill>
                    <a:schemeClr val="accent4"/>
                  </a:solidFill>
                </a:rPr>
                <a:t>7</a:t>
              </a:r>
              <a:endParaRPr lang="en-GB" b="1" dirty="0">
                <a:solidFill>
                  <a:schemeClr val="accent4"/>
                </a:solidFill>
              </a:endParaRPr>
            </a:p>
          </p:txBody>
        </p:sp>
        <p:sp>
          <p:nvSpPr>
            <p:cNvPr id="119" name="Retângulo 118">
              <a:extLst>
                <a:ext uri="{FF2B5EF4-FFF2-40B4-BE49-F238E27FC236}">
                  <a16:creationId xmlns:a16="http://schemas.microsoft.com/office/drawing/2014/main" id="{1D1BA437-63A8-4B0D-90CE-E806A15B6094}"/>
                </a:ext>
              </a:extLst>
            </p:cNvPr>
            <p:cNvSpPr/>
            <p:nvPr/>
          </p:nvSpPr>
          <p:spPr>
            <a:xfrm>
              <a:off x="9905982" y="695294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3" name="Agrupar 122">
            <a:extLst>
              <a:ext uri="{FF2B5EF4-FFF2-40B4-BE49-F238E27FC236}">
                <a16:creationId xmlns:a16="http://schemas.microsoft.com/office/drawing/2014/main" id="{20CA3948-9772-4905-84B7-A2513E83AB2B}"/>
              </a:ext>
            </a:extLst>
          </p:cNvPr>
          <p:cNvGrpSpPr/>
          <p:nvPr/>
        </p:nvGrpSpPr>
        <p:grpSpPr>
          <a:xfrm>
            <a:off x="6409078" y="626646"/>
            <a:ext cx="358839" cy="369332"/>
            <a:chOff x="7822314" y="953724"/>
            <a:chExt cx="358839" cy="369332"/>
          </a:xfrm>
        </p:grpSpPr>
        <p:sp>
          <p:nvSpPr>
            <p:cNvPr id="124" name="Retângulo 123">
              <a:extLst>
                <a:ext uri="{FF2B5EF4-FFF2-40B4-BE49-F238E27FC236}">
                  <a16:creationId xmlns:a16="http://schemas.microsoft.com/office/drawing/2014/main" id="{0ECDA525-C1EC-4B44-BDA4-65895D215D75}"/>
                </a:ext>
              </a:extLst>
            </p:cNvPr>
            <p:cNvSpPr/>
            <p:nvPr/>
          </p:nvSpPr>
          <p:spPr>
            <a:xfrm>
              <a:off x="7822314" y="964217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CaixaDeTexto 124">
              <a:extLst>
                <a:ext uri="{FF2B5EF4-FFF2-40B4-BE49-F238E27FC236}">
                  <a16:creationId xmlns:a16="http://schemas.microsoft.com/office/drawing/2014/main" id="{3EC4D24C-4EAF-457F-A123-40904AED807D}"/>
                </a:ext>
              </a:extLst>
            </p:cNvPr>
            <p:cNvSpPr txBox="1"/>
            <p:nvPr/>
          </p:nvSpPr>
          <p:spPr>
            <a:xfrm>
              <a:off x="7855278" y="95372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>
                  <a:solidFill>
                    <a:schemeClr val="accent5"/>
                  </a:solidFill>
                </a:rPr>
                <a:t>8</a:t>
              </a:r>
              <a:endParaRPr lang="en-GB" b="1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126" name="Agrupar 125">
            <a:extLst>
              <a:ext uri="{FF2B5EF4-FFF2-40B4-BE49-F238E27FC236}">
                <a16:creationId xmlns:a16="http://schemas.microsoft.com/office/drawing/2014/main" id="{B4DA2355-6D6D-453E-B27E-B708B22AA3D3}"/>
              </a:ext>
            </a:extLst>
          </p:cNvPr>
          <p:cNvGrpSpPr/>
          <p:nvPr/>
        </p:nvGrpSpPr>
        <p:grpSpPr>
          <a:xfrm>
            <a:off x="6398278" y="1195446"/>
            <a:ext cx="358839" cy="372719"/>
            <a:chOff x="6968362" y="1375923"/>
            <a:chExt cx="358839" cy="372719"/>
          </a:xfrm>
        </p:grpSpPr>
        <p:sp>
          <p:nvSpPr>
            <p:cNvPr id="127" name="Retângulo 126">
              <a:extLst>
                <a:ext uri="{FF2B5EF4-FFF2-40B4-BE49-F238E27FC236}">
                  <a16:creationId xmlns:a16="http://schemas.microsoft.com/office/drawing/2014/main" id="{C53938E2-F007-4183-AD91-D1FBA9611CF9}"/>
                </a:ext>
              </a:extLst>
            </p:cNvPr>
            <p:cNvSpPr/>
            <p:nvPr/>
          </p:nvSpPr>
          <p:spPr>
            <a:xfrm>
              <a:off x="6968362" y="1375923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8" name="CaixaDeTexto 127">
              <a:extLst>
                <a:ext uri="{FF2B5EF4-FFF2-40B4-BE49-F238E27FC236}">
                  <a16:creationId xmlns:a16="http://schemas.microsoft.com/office/drawing/2014/main" id="{79A9EC74-3209-4995-84E2-151D9C8FB192}"/>
                </a:ext>
              </a:extLst>
            </p:cNvPr>
            <p:cNvSpPr txBox="1"/>
            <p:nvPr/>
          </p:nvSpPr>
          <p:spPr>
            <a:xfrm>
              <a:off x="6989883" y="137931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>
                  <a:solidFill>
                    <a:schemeClr val="accent6"/>
                  </a:solidFill>
                </a:rPr>
                <a:t>5</a:t>
              </a:r>
              <a:endParaRPr lang="en-GB" b="1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129" name="Retângulo: Cantos Arredondados 128">
            <a:extLst>
              <a:ext uri="{FF2B5EF4-FFF2-40B4-BE49-F238E27FC236}">
                <a16:creationId xmlns:a16="http://schemas.microsoft.com/office/drawing/2014/main" id="{1BD5BFCB-C5B7-4974-9329-C62DF66D331F}"/>
              </a:ext>
            </a:extLst>
          </p:cNvPr>
          <p:cNvSpPr/>
          <p:nvPr/>
        </p:nvSpPr>
        <p:spPr>
          <a:xfrm>
            <a:off x="8342948" y="233791"/>
            <a:ext cx="3664832" cy="2260627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en-GB" sz="2400" dirty="0">
                <a:solidFill>
                  <a:schemeClr val="bg1"/>
                </a:solidFill>
              </a:rPr>
              <a:t>:</a:t>
            </a:r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30" name="Seta: Para a Direita 29">
            <a:extLst>
              <a:ext uri="{FF2B5EF4-FFF2-40B4-BE49-F238E27FC236}">
                <a16:creationId xmlns:a16="http://schemas.microsoft.com/office/drawing/2014/main" id="{06F50F8A-88E9-4D05-B5F6-12B074CE5958}"/>
              </a:ext>
            </a:extLst>
          </p:cNvPr>
          <p:cNvSpPr/>
          <p:nvPr/>
        </p:nvSpPr>
        <p:spPr>
          <a:xfrm>
            <a:off x="7587346" y="1195446"/>
            <a:ext cx="1124575" cy="568554"/>
          </a:xfrm>
          <a:prstGeom prst="rightArrow">
            <a:avLst/>
          </a:prstGeom>
          <a:solidFill>
            <a:srgbClr val="29A6FF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Retângulo 129">
                <a:extLst>
                  <a:ext uri="{FF2B5EF4-FFF2-40B4-BE49-F238E27FC236}">
                    <a16:creationId xmlns:a16="http://schemas.microsoft.com/office/drawing/2014/main" id="{2B453816-1113-42BD-B207-EB9B8AD2D080}"/>
                  </a:ext>
                </a:extLst>
              </p:cNvPr>
              <p:cNvSpPr/>
              <p:nvPr/>
            </p:nvSpPr>
            <p:spPr>
              <a:xfrm>
                <a:off x="9081923" y="832768"/>
                <a:ext cx="2186881" cy="12317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sz="2800" i="1" spc="-15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8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pt-PT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pt-PT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pt-PT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  <m:e>
                                <m:r>
                                  <a:rPr lang="pt-PT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pt-PT" sz="28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800" i="1" spc="-150" dirty="0">
                  <a:solidFill>
                    <a:srgbClr val="0C2B8E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0" name="Retângulo 129">
                <a:extLst>
                  <a:ext uri="{FF2B5EF4-FFF2-40B4-BE49-F238E27FC236}">
                    <a16:creationId xmlns:a16="http://schemas.microsoft.com/office/drawing/2014/main" id="{2B453816-1113-42BD-B207-EB9B8AD2D0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1923" y="832768"/>
                <a:ext cx="2186881" cy="123174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844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5E4F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04453 0.08055 " pathEditMode="relative" rAng="0" ptsTypes="AA">
                                      <p:cBhvr>
                                        <p:cTn id="124" dur="1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7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250"/>
                            </p:stCondLst>
                            <p:childTnLst>
                              <p:par>
                                <p:cTn id="1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-0.09192 0.15833 " pathEditMode="relative" rAng="0" ptsTypes="AA">
                                      <p:cBhvr>
                                        <p:cTn id="127" dur="1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6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-0.04518 0.07708 " pathEditMode="relative" rAng="0" ptsTypes="AA">
                                      <p:cBhvr>
                                        <p:cTn id="130" dur="1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75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25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75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3" grpId="0" animBg="1"/>
      <p:bldP spid="65" grpId="0"/>
      <p:bldP spid="2" grpId="0" animBg="1"/>
      <p:bldP spid="58" grpId="0" animBg="1"/>
      <p:bldP spid="61" grpId="0"/>
      <p:bldP spid="3" grpId="0"/>
      <p:bldP spid="73" grpId="0"/>
      <p:bldP spid="8" grpId="0"/>
      <p:bldP spid="8" grpId="1"/>
      <p:bldP spid="9" grpId="0"/>
      <p:bldP spid="102" grpId="0" animBg="1"/>
      <p:bldP spid="103" grpId="0" animBg="1"/>
      <p:bldP spid="104" grpId="0" animBg="1"/>
      <p:bldP spid="10" grpId="0"/>
      <p:bldP spid="105" grpId="0"/>
      <p:bldP spid="106" grpId="0"/>
      <p:bldP spid="1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F54322B-C873-4CCC-9476-60DB3CEED3F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E48B302-6484-415F-912A-85F81A2F5D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7C1D66D6-0A16-4342-999F-C43D3E7E9327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9E28167B-29F5-4750-9E88-5AAC124B4DFC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>
                <a:solidFill>
                  <a:schemeClr val="tx1"/>
                </a:solidFill>
              </a:rPr>
              <a:t>Symmetric / Skew-symmetric</a:t>
            </a: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B21985CD-F6EC-4DB3-BC8A-00E8E8E0B44D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Orthogonal</a:t>
            </a:r>
          </a:p>
        </p:txBody>
      </p:sp>
      <p:sp>
        <p:nvSpPr>
          <p:cNvPr id="24" name="Retângulo: Cantos Arredondados 23">
            <a:hlinkClick r:id="rId7" action="ppaction://hlinksldjump"/>
            <a:extLst>
              <a:ext uri="{FF2B5EF4-FFF2-40B4-BE49-F238E27FC236}">
                <a16:creationId xmlns:a16="http://schemas.microsoft.com/office/drawing/2014/main" id="{AA6D51CD-163D-4B8D-A0AC-24FDEB5BDAE5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>
                <a:solidFill>
                  <a:schemeClr val="tx1"/>
                </a:solidFill>
              </a:rPr>
              <a:t>Other Designations</a:t>
            </a:r>
          </a:p>
        </p:txBody>
      </p:sp>
      <p:sp>
        <p:nvSpPr>
          <p:cNvPr id="25" name="Retângulo: Cantos Arredondados 24">
            <a:hlinkClick r:id="rId8" action="ppaction://hlinksldjump"/>
            <a:extLst>
              <a:ext uri="{FF2B5EF4-FFF2-40B4-BE49-F238E27FC236}">
                <a16:creationId xmlns:a16="http://schemas.microsoft.com/office/drawing/2014/main" id="{987032F7-5625-4EF0-9BC0-9474468D94B9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26" name="Retângulo: Cantos Arredondados 25">
            <a:hlinkClick r:id="rId9" action="ppaction://hlinksldjump"/>
            <a:extLst>
              <a:ext uri="{FF2B5EF4-FFF2-40B4-BE49-F238E27FC236}">
                <a16:creationId xmlns:a16="http://schemas.microsoft.com/office/drawing/2014/main" id="{86FBEBF3-220F-43F3-8B79-0FCF7B423EEB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27" name="Retângulo: Cantos Arredondados 26">
            <a:hlinkClick r:id="rId10" action="ppaction://hlinksldjump"/>
            <a:extLst>
              <a:ext uri="{FF2B5EF4-FFF2-40B4-BE49-F238E27FC236}">
                <a16:creationId xmlns:a16="http://schemas.microsoft.com/office/drawing/2014/main" id="{8F8E8032-3A36-455A-B97A-8940B1C63A46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Involutory</a:t>
            </a:r>
          </a:p>
        </p:txBody>
      </p:sp>
      <p:sp>
        <p:nvSpPr>
          <p:cNvPr id="28" name="Retângulo: Cantos Arredondados 27">
            <a:hlinkClick r:id="rId11" action="ppaction://hlinksldjump"/>
            <a:extLst>
              <a:ext uri="{FF2B5EF4-FFF2-40B4-BE49-F238E27FC236}">
                <a16:creationId xmlns:a16="http://schemas.microsoft.com/office/drawing/2014/main" id="{D4A03372-4B62-4C36-8EF4-1F3A75DB0304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AFF6B6BF-E6E5-4D5B-82AD-32275472C8AF}"/>
              </a:ext>
            </a:extLst>
          </p:cNvPr>
          <p:cNvGrpSpPr/>
          <p:nvPr/>
        </p:nvGrpSpPr>
        <p:grpSpPr>
          <a:xfrm>
            <a:off x="2098800" y="2669224"/>
            <a:ext cx="2383659" cy="989347"/>
            <a:chOff x="2250301" y="2108701"/>
            <a:chExt cx="2383659" cy="989347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CC44D311-DD03-474F-A20A-D7CA59CC552F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/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E33F54D3-4337-4EBF-86F1-7530A6E3A248}"/>
                </a:ext>
              </a:extLst>
            </p:cNvPr>
            <p:cNvSpPr txBox="1"/>
            <p:nvPr/>
          </p:nvSpPr>
          <p:spPr>
            <a:xfrm>
              <a:off x="2678293" y="2166383"/>
              <a:ext cx="15455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/>
                <a:t>Symmetric</a:t>
              </a:r>
            </a:p>
          </p:txBody>
        </p:sp>
      </p:grpSp>
      <p:grpSp>
        <p:nvGrpSpPr>
          <p:cNvPr id="82" name="Agrupar 81">
            <a:extLst>
              <a:ext uri="{FF2B5EF4-FFF2-40B4-BE49-F238E27FC236}">
                <a16:creationId xmlns:a16="http://schemas.microsoft.com/office/drawing/2014/main" id="{BF420C5B-4F37-439D-AA34-098BC3766C9B}"/>
              </a:ext>
            </a:extLst>
          </p:cNvPr>
          <p:cNvGrpSpPr/>
          <p:nvPr/>
        </p:nvGrpSpPr>
        <p:grpSpPr>
          <a:xfrm>
            <a:off x="2076478" y="3857224"/>
            <a:ext cx="2446182" cy="989347"/>
            <a:chOff x="2227979" y="2108701"/>
            <a:chExt cx="2446182" cy="989347"/>
          </a:xfrm>
        </p:grpSpPr>
        <p:sp>
          <p:nvSpPr>
            <p:cNvPr id="83" name="Retângulo: Cantos Arredondados 82">
              <a:extLst>
                <a:ext uri="{FF2B5EF4-FFF2-40B4-BE49-F238E27FC236}">
                  <a16:creationId xmlns:a16="http://schemas.microsoft.com/office/drawing/2014/main" id="{A62ECE2A-90AA-4C2A-968A-6EB7B08AA541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tângulo 83">
                  <a:extLst>
                    <a:ext uri="{FF2B5EF4-FFF2-40B4-BE49-F238E27FC236}">
                      <a16:creationId xmlns:a16="http://schemas.microsoft.com/office/drawing/2014/main" id="{88AE35EF-CF4D-424D-808D-2A41932779BB}"/>
                    </a:ext>
                  </a:extLst>
                </p:cNvPr>
                <p:cNvSpPr/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Retângulo 83">
                  <a:extLst>
                    <a:ext uri="{FF2B5EF4-FFF2-40B4-BE49-F238E27FC236}">
                      <a16:creationId xmlns:a16="http://schemas.microsoft.com/office/drawing/2014/main" id="{88AE35EF-CF4D-424D-808D-2A41932779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CaixaDeTexto 84">
              <a:extLst>
                <a:ext uri="{FF2B5EF4-FFF2-40B4-BE49-F238E27FC236}">
                  <a16:creationId xmlns:a16="http://schemas.microsoft.com/office/drawing/2014/main" id="{721412E4-7FB1-4D81-8943-908AF1CFAD04}"/>
                </a:ext>
              </a:extLst>
            </p:cNvPr>
            <p:cNvSpPr txBox="1"/>
            <p:nvPr/>
          </p:nvSpPr>
          <p:spPr>
            <a:xfrm>
              <a:off x="2227979" y="2166383"/>
              <a:ext cx="24461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/>
                <a:t>Skew - Symmetric</a:t>
              </a:r>
            </a:p>
          </p:txBody>
        </p:sp>
      </p:grpSp>
      <p:sp>
        <p:nvSpPr>
          <p:cNvPr id="86" name="Retângulo: Cantos Arredondados 85">
            <a:extLst>
              <a:ext uri="{FF2B5EF4-FFF2-40B4-BE49-F238E27FC236}">
                <a16:creationId xmlns:a16="http://schemas.microsoft.com/office/drawing/2014/main" id="{AC0F81DE-B0A2-43A3-BE67-085068666374}"/>
              </a:ext>
            </a:extLst>
          </p:cNvPr>
          <p:cNvSpPr/>
          <p:nvPr/>
        </p:nvSpPr>
        <p:spPr>
          <a:xfrm>
            <a:off x="2098801" y="5045224"/>
            <a:ext cx="8080179" cy="1616833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en-GB" sz="2400" dirty="0">
                <a:solidFill>
                  <a:schemeClr val="bg1"/>
                </a:solidFill>
              </a:rPr>
              <a:t>:</a:t>
            </a:r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2C027F94-CFE2-4B14-A6AE-E52500FBE28D}"/>
              </a:ext>
            </a:extLst>
          </p:cNvPr>
          <p:cNvSpPr/>
          <p:nvPr/>
        </p:nvSpPr>
        <p:spPr>
          <a:xfrm>
            <a:off x="2306398" y="5087250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>
                <a:solidFill>
                  <a:srgbClr val="29A6FF"/>
                </a:solidFill>
              </a:rPr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tângulo 87">
                <a:extLst>
                  <a:ext uri="{FF2B5EF4-FFF2-40B4-BE49-F238E27FC236}">
                    <a16:creationId xmlns:a16="http://schemas.microsoft.com/office/drawing/2014/main" id="{50FFC2E4-50CF-4A9C-93A6-0495FF8347A9}"/>
                  </a:ext>
                </a:extLst>
              </p:cNvPr>
              <p:cNvSpPr/>
              <p:nvPr/>
            </p:nvSpPr>
            <p:spPr>
              <a:xfrm>
                <a:off x="2306398" y="5370991"/>
                <a:ext cx="3763851" cy="12320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PT" sz="2000" i="1" spc="-15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sz="2000" i="1" spc="-15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sz="2000" i="1" spc="-15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d>
                        <m:dPr>
                          <m:begChr m:val="{"/>
                          <m:endChr m:val=""/>
                          <m:ctrlPr>
                            <a:rPr lang="pt-PT" sz="2000" i="1" spc="-15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pt-PT" sz="2000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pt-PT" sz="2000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PT" sz="2000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pt-PT" sz="2000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pt-PT" sz="2000" i="1" spc="-15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pt-PT" sz="2000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pt-PT" sz="2000" i="1" spc="-15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pt-PT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pt-PT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pt-PT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pt-PT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b="0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pt-PT" sz="2000" i="1" spc="-15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pt-PT" sz="2000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pt-PT" sz="2000" i="1" spc="-15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pt-PT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pt-PT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pt-PT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pt-PT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pt-PT" sz="2000" i="1" spc="-150" dirty="0">
                  <a:solidFill>
                    <a:srgbClr val="0C2B8E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8" name="Retângulo 87">
                <a:extLst>
                  <a:ext uri="{FF2B5EF4-FFF2-40B4-BE49-F238E27FC236}">
                    <a16:creationId xmlns:a16="http://schemas.microsoft.com/office/drawing/2014/main" id="{50FFC2E4-50CF-4A9C-93A6-0495FF8347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398" y="5370991"/>
                <a:ext cx="3763851" cy="123200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8EB55EDD-CFD9-461B-A5F7-1BB391CB1A6E}"/>
                  </a:ext>
                </a:extLst>
              </p:cNvPr>
              <p:cNvSpPr/>
              <p:nvPr/>
            </p:nvSpPr>
            <p:spPr>
              <a:xfrm>
                <a:off x="3806247" y="5420369"/>
                <a:ext cx="2025811" cy="1117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pc="-15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pt-PT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PT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pt-PT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pt-PT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pt-PT" i="1" spc="-15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pt-PT" i="1" spc="-15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pt-PT" i="1" spc="-15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pt-PT" i="1" spc="-15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pt-PT" i="1" spc="-15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  <m:e>
                              <m:r>
                                <a:rPr lang="pt-PT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pt-PT" i="1" spc="-15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pt-PT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pt-PT" i="1" spc="-15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pt-PT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pt-PT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pt-PT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pt-PT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8EB55EDD-CFD9-461B-A5F7-1BB391CB1A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247" y="5420369"/>
                <a:ext cx="2025811" cy="111799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1F0BEFB6-CB99-4B12-90BE-2931002F7AE2}"/>
                  </a:ext>
                </a:extLst>
              </p:cNvPr>
              <p:cNvSpPr/>
              <p:nvPr/>
            </p:nvSpPr>
            <p:spPr>
              <a:xfrm>
                <a:off x="5891006" y="5802327"/>
                <a:ext cx="41612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p>
                      <m:sSupPr>
                        <m:ctrlPr>
                          <a:rPr lang="pt-PT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pt-PT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pt-PT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pt-PT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⟹</m:t>
                    </m:r>
                  </m:oMath>
                </a14:m>
                <a:r>
                  <a:rPr lang="en-GB" dirty="0">
                    <a:solidFill>
                      <a:sysClr val="windowText" lastClr="000000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pt-PT" b="1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b="1" dirty="0">
                    <a:solidFill>
                      <a:srgbClr val="0C2B8E"/>
                    </a:solidFill>
                  </a:rPr>
                  <a:t>   is   Skew-Symmetric!</a:t>
                </a:r>
                <a:r>
                  <a:rPr lang="pt-PT" i="1" spc="-150" dirty="0">
                    <a:solidFill>
                      <a:srgbClr val="0C2B8E"/>
                    </a:solidFill>
                    <a:latin typeface="Cambria Math" panose="02040503050406030204" pitchFamily="18" charset="0"/>
                  </a:rPr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1F0BEFB6-CB99-4B12-90BE-2931002F7A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1006" y="5802327"/>
                <a:ext cx="4161204" cy="369332"/>
              </a:xfrm>
              <a:prstGeom prst="rect">
                <a:avLst/>
              </a:prstGeom>
              <a:blipFill>
                <a:blip r:embed="rId16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tângulo 112">
                <a:extLst>
                  <a:ext uri="{FF2B5EF4-FFF2-40B4-BE49-F238E27FC236}">
                    <a16:creationId xmlns:a16="http://schemas.microsoft.com/office/drawing/2014/main" id="{00ED19F2-8DD4-4698-BFA7-0FF2BAC1EF98}"/>
                  </a:ext>
                </a:extLst>
              </p:cNvPr>
              <p:cNvSpPr/>
              <p:nvPr/>
            </p:nvSpPr>
            <p:spPr>
              <a:xfrm>
                <a:off x="4183225" y="5967841"/>
                <a:ext cx="1631536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pc="-15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pt-PT" i="1" spc="-15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pt-PT" i="1" spc="-15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i="1" spc="-15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pt-PT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3" name="Retângulo 112">
                <a:extLst>
                  <a:ext uri="{FF2B5EF4-FFF2-40B4-BE49-F238E27FC236}">
                    <a16:creationId xmlns:a16="http://schemas.microsoft.com/office/drawing/2014/main" id="{00ED19F2-8DD4-4698-BFA7-0FF2BAC1EF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225" y="5967841"/>
                <a:ext cx="1631536" cy="55425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819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/>
      <p:bldP spid="5" grpId="0"/>
      <p:bldP spid="6" grpId="0"/>
      <p:bldP spid="1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F54322B-C873-4CCC-9476-60DB3CEED3F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E48B302-6484-415F-912A-85F81A2F5D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7C1D66D6-0A16-4342-999F-C43D3E7E9327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9E28167B-29F5-4750-9E88-5AAC124B4DFC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>
                <a:solidFill>
                  <a:schemeClr val="tx1"/>
                </a:solidFill>
              </a:rPr>
              <a:t>Symmetric / Skew-symmetric</a:t>
            </a: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B21985CD-F6EC-4DB3-BC8A-00E8E8E0B44D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Orthogonal</a:t>
            </a:r>
          </a:p>
        </p:txBody>
      </p:sp>
      <p:sp>
        <p:nvSpPr>
          <p:cNvPr id="24" name="Retângulo: Cantos Arredondados 23">
            <a:hlinkClick r:id="rId7" action="ppaction://hlinksldjump"/>
            <a:extLst>
              <a:ext uri="{FF2B5EF4-FFF2-40B4-BE49-F238E27FC236}">
                <a16:creationId xmlns:a16="http://schemas.microsoft.com/office/drawing/2014/main" id="{AA6D51CD-163D-4B8D-A0AC-24FDEB5BDAE5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>
                <a:solidFill>
                  <a:schemeClr val="tx1"/>
                </a:solidFill>
              </a:rPr>
              <a:t>Other Designations</a:t>
            </a:r>
          </a:p>
        </p:txBody>
      </p:sp>
      <p:sp>
        <p:nvSpPr>
          <p:cNvPr id="25" name="Retângulo: Cantos Arredondados 24">
            <a:hlinkClick r:id="rId8" action="ppaction://hlinksldjump"/>
            <a:extLst>
              <a:ext uri="{FF2B5EF4-FFF2-40B4-BE49-F238E27FC236}">
                <a16:creationId xmlns:a16="http://schemas.microsoft.com/office/drawing/2014/main" id="{987032F7-5625-4EF0-9BC0-9474468D94B9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26" name="Retângulo: Cantos Arredondados 25">
            <a:hlinkClick r:id="rId9" action="ppaction://hlinksldjump"/>
            <a:extLst>
              <a:ext uri="{FF2B5EF4-FFF2-40B4-BE49-F238E27FC236}">
                <a16:creationId xmlns:a16="http://schemas.microsoft.com/office/drawing/2014/main" id="{86FBEBF3-220F-43F3-8B79-0FCF7B423EEB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27" name="Retângulo: Cantos Arredondados 26">
            <a:hlinkClick r:id="rId10" action="ppaction://hlinksldjump"/>
            <a:extLst>
              <a:ext uri="{FF2B5EF4-FFF2-40B4-BE49-F238E27FC236}">
                <a16:creationId xmlns:a16="http://schemas.microsoft.com/office/drawing/2014/main" id="{8F8E8032-3A36-455A-B97A-8940B1C63A46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Involutory</a:t>
            </a:r>
          </a:p>
        </p:txBody>
      </p:sp>
      <p:sp>
        <p:nvSpPr>
          <p:cNvPr id="28" name="Retângulo: Cantos Arredondados 27">
            <a:hlinkClick r:id="rId11" action="ppaction://hlinksldjump"/>
            <a:extLst>
              <a:ext uri="{FF2B5EF4-FFF2-40B4-BE49-F238E27FC236}">
                <a16:creationId xmlns:a16="http://schemas.microsoft.com/office/drawing/2014/main" id="{D4A03372-4B62-4C36-8EF4-1F3A75DB0304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grpSp>
        <p:nvGrpSpPr>
          <p:cNvPr id="82" name="Agrupar 81">
            <a:extLst>
              <a:ext uri="{FF2B5EF4-FFF2-40B4-BE49-F238E27FC236}">
                <a16:creationId xmlns:a16="http://schemas.microsoft.com/office/drawing/2014/main" id="{BF420C5B-4F37-439D-AA34-098BC3766C9B}"/>
              </a:ext>
            </a:extLst>
          </p:cNvPr>
          <p:cNvGrpSpPr/>
          <p:nvPr/>
        </p:nvGrpSpPr>
        <p:grpSpPr>
          <a:xfrm>
            <a:off x="2076478" y="3857224"/>
            <a:ext cx="2446182" cy="989347"/>
            <a:chOff x="2227979" y="2108701"/>
            <a:chExt cx="2446182" cy="989347"/>
          </a:xfrm>
        </p:grpSpPr>
        <p:sp>
          <p:nvSpPr>
            <p:cNvPr id="83" name="Retângulo: Cantos Arredondados 82">
              <a:extLst>
                <a:ext uri="{FF2B5EF4-FFF2-40B4-BE49-F238E27FC236}">
                  <a16:creationId xmlns:a16="http://schemas.microsoft.com/office/drawing/2014/main" id="{A62ECE2A-90AA-4C2A-968A-6EB7B08AA541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tângulo 83">
                  <a:extLst>
                    <a:ext uri="{FF2B5EF4-FFF2-40B4-BE49-F238E27FC236}">
                      <a16:creationId xmlns:a16="http://schemas.microsoft.com/office/drawing/2014/main" id="{88AE35EF-CF4D-424D-808D-2A41932779BB}"/>
                    </a:ext>
                  </a:extLst>
                </p:cNvPr>
                <p:cNvSpPr/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Retângulo 83">
                  <a:extLst>
                    <a:ext uri="{FF2B5EF4-FFF2-40B4-BE49-F238E27FC236}">
                      <a16:creationId xmlns:a16="http://schemas.microsoft.com/office/drawing/2014/main" id="{88AE35EF-CF4D-424D-808D-2A41932779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CaixaDeTexto 84">
              <a:extLst>
                <a:ext uri="{FF2B5EF4-FFF2-40B4-BE49-F238E27FC236}">
                  <a16:creationId xmlns:a16="http://schemas.microsoft.com/office/drawing/2014/main" id="{721412E4-7FB1-4D81-8943-908AF1CFAD04}"/>
                </a:ext>
              </a:extLst>
            </p:cNvPr>
            <p:cNvSpPr txBox="1"/>
            <p:nvPr/>
          </p:nvSpPr>
          <p:spPr>
            <a:xfrm>
              <a:off x="2227979" y="2166383"/>
              <a:ext cx="24461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/>
                <a:t>Skew - Symmetric</a:t>
              </a:r>
            </a:p>
          </p:txBody>
        </p:sp>
      </p:grpSp>
      <p:sp>
        <p:nvSpPr>
          <p:cNvPr id="86" name="Retângulo: Cantos Arredondados 85">
            <a:extLst>
              <a:ext uri="{FF2B5EF4-FFF2-40B4-BE49-F238E27FC236}">
                <a16:creationId xmlns:a16="http://schemas.microsoft.com/office/drawing/2014/main" id="{AC0F81DE-B0A2-43A3-BE67-085068666374}"/>
              </a:ext>
            </a:extLst>
          </p:cNvPr>
          <p:cNvSpPr/>
          <p:nvPr/>
        </p:nvSpPr>
        <p:spPr>
          <a:xfrm>
            <a:off x="2098801" y="5045224"/>
            <a:ext cx="8080179" cy="1616833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en-GB" sz="2400" dirty="0">
                <a:solidFill>
                  <a:schemeClr val="bg1"/>
                </a:solidFill>
              </a:rPr>
              <a:t>:</a:t>
            </a:r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2C027F94-CFE2-4B14-A6AE-E52500FBE28D}"/>
              </a:ext>
            </a:extLst>
          </p:cNvPr>
          <p:cNvSpPr/>
          <p:nvPr/>
        </p:nvSpPr>
        <p:spPr>
          <a:xfrm>
            <a:off x="2306398" y="5087250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>
                <a:solidFill>
                  <a:srgbClr val="29A6FF"/>
                </a:solidFill>
              </a:rPr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tângulo 87">
                <a:extLst>
                  <a:ext uri="{FF2B5EF4-FFF2-40B4-BE49-F238E27FC236}">
                    <a16:creationId xmlns:a16="http://schemas.microsoft.com/office/drawing/2014/main" id="{50FFC2E4-50CF-4A9C-93A6-0495FF8347A9}"/>
                  </a:ext>
                </a:extLst>
              </p:cNvPr>
              <p:cNvSpPr/>
              <p:nvPr/>
            </p:nvSpPr>
            <p:spPr>
              <a:xfrm>
                <a:off x="2306398" y="5370991"/>
                <a:ext cx="3763851" cy="12320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PT" sz="2000" i="1" spc="-15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sz="2000" i="1" spc="-15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sz="2000" i="1" spc="-15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d>
                        <m:dPr>
                          <m:begChr m:val="{"/>
                          <m:endChr m:val=""/>
                          <m:ctrlPr>
                            <a:rPr lang="pt-PT" sz="2000" i="1" spc="-15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pt-PT" sz="2000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pt-PT" sz="2000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PT" sz="2000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pt-PT" sz="2000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pt-PT" sz="2000" i="1" spc="-15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pt-PT" sz="2000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pt-PT" sz="2000" i="1" spc="-15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pt-PT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pt-PT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pt-PT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pt-PT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b="0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pt-PT" sz="2000" i="1" spc="-15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pt-PT" sz="2000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pt-PT" sz="2000" i="1" spc="-15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pt-PT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pt-PT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pt-PT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pt-PT" sz="2000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pt-PT" sz="2000" i="1" spc="-150" dirty="0">
                  <a:solidFill>
                    <a:srgbClr val="0C2B8E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8" name="Retângulo 87">
                <a:extLst>
                  <a:ext uri="{FF2B5EF4-FFF2-40B4-BE49-F238E27FC236}">
                    <a16:creationId xmlns:a16="http://schemas.microsoft.com/office/drawing/2014/main" id="{50FFC2E4-50CF-4A9C-93A6-0495FF8347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398" y="5370991"/>
                <a:ext cx="3763851" cy="123200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8EB55EDD-CFD9-461B-A5F7-1BB391CB1A6E}"/>
                  </a:ext>
                </a:extLst>
              </p:cNvPr>
              <p:cNvSpPr/>
              <p:nvPr/>
            </p:nvSpPr>
            <p:spPr>
              <a:xfrm>
                <a:off x="3806247" y="5420369"/>
                <a:ext cx="2025811" cy="1117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pc="-15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pt-PT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PT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pt-PT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pt-PT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pt-PT" i="1" spc="-15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pt-PT" i="1" spc="-15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pt-PT" i="1" spc="-15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pt-PT" i="1" spc="-15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pt-PT" i="1" spc="-15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  <m:e>
                              <m:r>
                                <a:rPr lang="pt-PT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i="1" spc="-15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pt-PT" i="1" spc="-15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pt-PT" i="1" spc="-15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pt-PT" i="1" spc="-15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pt-PT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pt-PT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pt-PT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pt-PT" i="1" spc="-15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8EB55EDD-CFD9-461B-A5F7-1BB391CB1A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247" y="5420369"/>
                <a:ext cx="2025811" cy="111799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1F0BEFB6-CB99-4B12-90BE-2931002F7AE2}"/>
                  </a:ext>
                </a:extLst>
              </p:cNvPr>
              <p:cNvSpPr/>
              <p:nvPr/>
            </p:nvSpPr>
            <p:spPr>
              <a:xfrm>
                <a:off x="5891006" y="5802327"/>
                <a:ext cx="41612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p>
                      <m:sSupPr>
                        <m:ctrlPr>
                          <a:rPr lang="pt-PT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pt-PT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pt-PT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pt-PT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⟹</m:t>
                    </m:r>
                  </m:oMath>
                </a14:m>
                <a:r>
                  <a:rPr lang="en-GB" dirty="0">
                    <a:solidFill>
                      <a:sysClr val="windowText" lastClr="000000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pt-PT" b="1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b="1" dirty="0">
                    <a:solidFill>
                      <a:srgbClr val="0C2B8E"/>
                    </a:solidFill>
                  </a:rPr>
                  <a:t>   is   Skew-Symmetric!</a:t>
                </a:r>
                <a:r>
                  <a:rPr lang="pt-PT" i="1" spc="-150" dirty="0">
                    <a:solidFill>
                      <a:srgbClr val="0C2B8E"/>
                    </a:solidFill>
                    <a:latin typeface="Cambria Math" panose="02040503050406030204" pitchFamily="18" charset="0"/>
                  </a:rPr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1F0BEFB6-CB99-4B12-90BE-2931002F7A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1006" y="5802327"/>
                <a:ext cx="4161204" cy="369332"/>
              </a:xfrm>
              <a:prstGeom prst="rect">
                <a:avLst/>
              </a:prstGeom>
              <a:blipFill>
                <a:blip r:embed="rId1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tângulo 112">
                <a:extLst>
                  <a:ext uri="{FF2B5EF4-FFF2-40B4-BE49-F238E27FC236}">
                    <a16:creationId xmlns:a16="http://schemas.microsoft.com/office/drawing/2014/main" id="{00ED19F2-8DD4-4698-BFA7-0FF2BAC1EF98}"/>
                  </a:ext>
                </a:extLst>
              </p:cNvPr>
              <p:cNvSpPr/>
              <p:nvPr/>
            </p:nvSpPr>
            <p:spPr>
              <a:xfrm>
                <a:off x="4183225" y="5967841"/>
                <a:ext cx="1631536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pc="-15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pt-PT" i="1" spc="-15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pt-PT" i="1" spc="-15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i="1" spc="-15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pt-PT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3" name="Retângulo 112">
                <a:extLst>
                  <a:ext uri="{FF2B5EF4-FFF2-40B4-BE49-F238E27FC236}">
                    <a16:creationId xmlns:a16="http://schemas.microsoft.com/office/drawing/2014/main" id="{00ED19F2-8DD4-4698-BFA7-0FF2BAC1EF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225" y="5967841"/>
                <a:ext cx="1631536" cy="55425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tângulo 30">
            <a:extLst>
              <a:ext uri="{FF2B5EF4-FFF2-40B4-BE49-F238E27FC236}">
                <a16:creationId xmlns:a16="http://schemas.microsoft.com/office/drawing/2014/main" id="{B1470A40-70B0-4E4E-955C-75621E6ECA45}"/>
              </a:ext>
            </a:extLst>
          </p:cNvPr>
          <p:cNvSpPr/>
          <p:nvPr/>
        </p:nvSpPr>
        <p:spPr>
          <a:xfrm>
            <a:off x="2214028" y="335906"/>
            <a:ext cx="5214363" cy="3147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b="1" dirty="0">
                <a:solidFill>
                  <a:srgbClr val="F25E4F"/>
                </a:solidFill>
              </a:rPr>
              <a:t>Notice that</a:t>
            </a:r>
            <a:r>
              <a:rPr lang="en-GB" dirty="0"/>
              <a:t>,</a:t>
            </a:r>
            <a:r>
              <a:rPr lang="en-GB" b="1" dirty="0">
                <a:solidFill>
                  <a:srgbClr val="F25E4F"/>
                </a:solidFill>
              </a:rPr>
              <a:t> </a:t>
            </a:r>
            <a:r>
              <a:rPr lang="en-GB" b="1" dirty="0"/>
              <a:t>when transposing a square matrix and, simultaneously, matching with the additive opposite: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5C209AF0-47DF-472C-9486-D6A16A11D0C3}"/>
                  </a:ext>
                </a:extLst>
              </p:cNvPr>
              <p:cNvSpPr/>
              <p:nvPr/>
            </p:nvSpPr>
            <p:spPr>
              <a:xfrm>
                <a:off x="2214028" y="1014101"/>
                <a:ext cx="520063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/>
                  <a:t>The </a:t>
                </a:r>
                <a:r>
                  <a:rPr lang="en-GB" b="1" dirty="0"/>
                  <a:t>main elements</a:t>
                </a:r>
                <a:r>
                  <a:rPr lang="en-GB" dirty="0"/>
                  <a:t>, that stay in the same place (</a:t>
                </a:r>
                <a14:m>
                  <m:oMath xmlns:m="http://schemas.openxmlformats.org/officeDocument/2006/math">
                    <m:r>
                      <a:rPr lang="pt-PT" b="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pt-PT" b="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b="0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GB" dirty="0"/>
                  <a:t>), </a:t>
                </a:r>
                <a:r>
                  <a:rPr lang="en-GB" b="1" dirty="0"/>
                  <a:t>have to be zero </a:t>
                </a:r>
                <a:r>
                  <a:rPr lang="en-GB" dirty="0"/>
                  <a:t>in order to match their additive opposites (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b="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dirty="0"/>
                  <a:t>).</a:t>
                </a:r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5C209AF0-47DF-472C-9486-D6A16A11D0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4028" y="1014101"/>
                <a:ext cx="5200630" cy="923330"/>
              </a:xfrm>
              <a:prstGeom prst="rect">
                <a:avLst/>
              </a:prstGeom>
              <a:blipFill>
                <a:blip r:embed="rId17"/>
                <a:stretch>
                  <a:fillRect l="-703" t="-3289" r="-1055"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tângulo 36">
            <a:extLst>
              <a:ext uri="{FF2B5EF4-FFF2-40B4-BE49-F238E27FC236}">
                <a16:creationId xmlns:a16="http://schemas.microsoft.com/office/drawing/2014/main" id="{FC244130-0597-4EA0-AFE4-B0CE931747E0}"/>
              </a:ext>
            </a:extLst>
          </p:cNvPr>
          <p:cNvSpPr/>
          <p:nvPr/>
        </p:nvSpPr>
        <p:spPr>
          <a:xfrm>
            <a:off x="2196332" y="1953703"/>
            <a:ext cx="52320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The </a:t>
            </a:r>
            <a:r>
              <a:rPr lang="en-GB" b="1" dirty="0"/>
              <a:t>upper elements</a:t>
            </a:r>
            <a:r>
              <a:rPr lang="en-GB" dirty="0"/>
              <a:t> that interchange with the </a:t>
            </a:r>
            <a:r>
              <a:rPr lang="en-GB" b="1" dirty="0"/>
              <a:t>lower ones</a:t>
            </a:r>
            <a:r>
              <a:rPr lang="en-GB" dirty="0"/>
              <a:t> have to be, respectively, additive opposites since these have to </a:t>
            </a:r>
            <a:r>
              <a:rPr lang="en-GB" b="1" dirty="0"/>
              <a:t>verify the “mirror” effect of the main with the corresponding numerical symmetric</a:t>
            </a:r>
            <a:r>
              <a:rPr lang="en-GB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tângulo: Cantos Arredondados 37">
                <a:extLst>
                  <a:ext uri="{FF2B5EF4-FFF2-40B4-BE49-F238E27FC236}">
                    <a16:creationId xmlns:a16="http://schemas.microsoft.com/office/drawing/2014/main" id="{3EAF2BEC-002E-44F7-BEBE-A9112426C4BC}"/>
                  </a:ext>
                </a:extLst>
              </p:cNvPr>
              <p:cNvSpPr/>
              <p:nvPr/>
            </p:nvSpPr>
            <p:spPr>
              <a:xfrm>
                <a:off x="4727258" y="3936532"/>
                <a:ext cx="7428742" cy="861726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P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P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pt-P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pt-P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pt-P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P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pt-P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=1,2,…,</m:t>
                        </m:r>
                        <m:r>
                          <a:rPr lang="pt-P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chemeClr val="tx1"/>
                    </a:solidFill>
                  </a:rPr>
                  <a:t> is </a:t>
                </a:r>
                <a:r>
                  <a:rPr lang="en-GB" sz="2000" b="1" dirty="0">
                    <a:solidFill>
                      <a:schemeClr val="tx1"/>
                    </a:solidFill>
                  </a:rPr>
                  <a:t>Skew-Symmetric</a:t>
                </a:r>
                <a:r>
                  <a:rPr lang="en-GB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sSub>
                      <m:sSubPr>
                        <m:ctrlPr>
                          <a:rPr lang="pt-PT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pt-PT" sz="2000" b="1" i="1"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  <m:r>
                      <a:rPr lang="pt-PT" sz="2000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pt-PT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pt-PT" sz="2000" b="1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pt-PT" sz="20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pt-PT" sz="2000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pt-PT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pt-P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pt-P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e>
                          <m:e>
                            <m:r>
                              <a:rPr lang="pt-PT" sz="2000" b="1" i="1" smtClean="0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sSub>
                              <m:sSubPr>
                                <m:ctrlPr>
                                  <a:rPr lang="pt-PT" sz="20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2000" b="1" i="1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pt-PT" sz="2000" b="1" i="1">
                                    <a:latin typeface="Cambria Math" panose="02040503050406030204" pitchFamily="18" charset="0"/>
                                  </a:rPr>
                                  <m:t>𝒊𝒋</m:t>
                                </m:r>
                              </m:sub>
                            </m:sSub>
                            <m:r>
                              <a:rPr lang="pt-PT" sz="2000" b="1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pt-PT" sz="20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pt-PT" sz="20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2000" b="1" i="1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pt-PT" sz="2000" b="1" i="1">
                                    <a:latin typeface="Cambria Math" panose="02040503050406030204" pitchFamily="18" charset="0"/>
                                  </a:rPr>
                                  <m:t>𝒋𝒊</m:t>
                                </m:r>
                              </m:sub>
                            </m:sSub>
                            <m:r>
                              <a:rPr lang="pt-PT" sz="2000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pt-PT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pt-P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pt-P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e>
                        </m:eqArr>
                      </m:e>
                    </m:d>
                  </m:oMath>
                </a14:m>
                <a:endParaRPr lang="en-GB" sz="2000" i="1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Retângulo: Cantos Arredondados 37">
                <a:extLst>
                  <a:ext uri="{FF2B5EF4-FFF2-40B4-BE49-F238E27FC236}">
                    <a16:creationId xmlns:a16="http://schemas.microsoft.com/office/drawing/2014/main" id="{3EAF2BEC-002E-44F7-BEBE-A9112426C4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258" y="3936532"/>
                <a:ext cx="7428742" cy="861726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tângulo 38">
            <a:extLst>
              <a:ext uri="{FF2B5EF4-FFF2-40B4-BE49-F238E27FC236}">
                <a16:creationId xmlns:a16="http://schemas.microsoft.com/office/drawing/2014/main" id="{B6501BD4-C636-497B-AA73-9C4EAB82F010}"/>
              </a:ext>
            </a:extLst>
          </p:cNvPr>
          <p:cNvSpPr/>
          <p:nvPr/>
        </p:nvSpPr>
        <p:spPr>
          <a:xfrm>
            <a:off x="6885330" y="3494154"/>
            <a:ext cx="3452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n w="9525">
                  <a:solidFill>
                    <a:srgbClr val="F25E4F"/>
                  </a:solidFill>
                  <a:prstDash val="solid"/>
                </a:ln>
              </a:rPr>
              <a:t>Mathematical Notation</a:t>
            </a: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968AD438-9E87-46E2-9829-C2068B3B49BA}"/>
              </a:ext>
            </a:extLst>
          </p:cNvPr>
          <p:cNvSpPr/>
          <p:nvPr/>
        </p:nvSpPr>
        <p:spPr>
          <a:xfrm>
            <a:off x="7900051" y="487743"/>
            <a:ext cx="3886665" cy="2770257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en-GB" sz="2400" dirty="0">
                <a:solidFill>
                  <a:schemeClr val="bg1"/>
                </a:solidFill>
              </a:rPr>
              <a:t>:</a:t>
            </a:r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794FD6BA-82F4-4C44-BA14-24AE213405F0}"/>
                  </a:ext>
                </a:extLst>
              </p:cNvPr>
              <p:cNvSpPr/>
              <p:nvPr/>
            </p:nvSpPr>
            <p:spPr>
              <a:xfrm>
                <a:off x="7831304" y="1021964"/>
                <a:ext cx="4152395" cy="17018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pt-PT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pt-PT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pt-PT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pt-PT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794FD6BA-82F4-4C44-BA14-24AE213405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1304" y="1021964"/>
                <a:ext cx="4152395" cy="170181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0F643F1C-F78F-43CA-9B0A-594D81558A92}"/>
              </a:ext>
            </a:extLst>
          </p:cNvPr>
          <p:cNvSpPr/>
          <p:nvPr/>
        </p:nvSpPr>
        <p:spPr>
          <a:xfrm>
            <a:off x="10349802" y="3928905"/>
            <a:ext cx="1165609" cy="461665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3ECFCACB-A546-4B84-824A-A529DF271BA3}"/>
              </a:ext>
            </a:extLst>
          </p:cNvPr>
          <p:cNvSpPr txBox="1"/>
          <p:nvPr/>
        </p:nvSpPr>
        <p:spPr>
          <a:xfrm>
            <a:off x="9319788" y="1509507"/>
            <a:ext cx="50490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400" dirty="0"/>
              <a:t>0</a:t>
            </a:r>
            <a:endParaRPr lang="en-GB" sz="2400" dirty="0"/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2AC60D47-7B68-496F-B902-FFC4E11B4873}"/>
              </a:ext>
            </a:extLst>
          </p:cNvPr>
          <p:cNvSpPr txBox="1"/>
          <p:nvPr/>
        </p:nvSpPr>
        <p:spPr>
          <a:xfrm>
            <a:off x="8448382" y="1008790"/>
            <a:ext cx="50490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400" dirty="0"/>
              <a:t>0</a:t>
            </a:r>
            <a:endParaRPr lang="en-GB" sz="2400" dirty="0"/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DB6BAC01-4961-4BBE-BA71-068F2FEA2BDC}"/>
              </a:ext>
            </a:extLst>
          </p:cNvPr>
          <p:cNvSpPr txBox="1"/>
          <p:nvPr/>
        </p:nvSpPr>
        <p:spPr>
          <a:xfrm>
            <a:off x="10842777" y="2269220"/>
            <a:ext cx="59981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400" dirty="0"/>
              <a:t>0</a:t>
            </a:r>
            <a:endParaRPr lang="en-GB" sz="2400" dirty="0"/>
          </a:p>
        </p:txBody>
      </p:sp>
      <p:sp>
        <p:nvSpPr>
          <p:cNvPr id="73" name="Retângulo: Cantos Arredondados 72">
            <a:extLst>
              <a:ext uri="{FF2B5EF4-FFF2-40B4-BE49-F238E27FC236}">
                <a16:creationId xmlns:a16="http://schemas.microsoft.com/office/drawing/2014/main" id="{072D4BFF-B5F7-426D-91EC-DF96E821B066}"/>
              </a:ext>
            </a:extLst>
          </p:cNvPr>
          <p:cNvSpPr/>
          <p:nvPr/>
        </p:nvSpPr>
        <p:spPr>
          <a:xfrm rot="17921930">
            <a:off x="9669372" y="214152"/>
            <a:ext cx="441811" cy="3366284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3" name="Conexão reta unidirecional 62">
            <a:extLst>
              <a:ext uri="{FF2B5EF4-FFF2-40B4-BE49-F238E27FC236}">
                <a16:creationId xmlns:a16="http://schemas.microsoft.com/office/drawing/2014/main" id="{CF91BD25-CE2E-406F-8963-D7297F87E386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10681399" y="2538001"/>
            <a:ext cx="251208" cy="1390904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: Cantos Arredondados 76">
            <a:extLst>
              <a:ext uri="{FF2B5EF4-FFF2-40B4-BE49-F238E27FC236}">
                <a16:creationId xmlns:a16="http://schemas.microsoft.com/office/drawing/2014/main" id="{D0B2AD6B-C560-425F-945E-94345514FED1}"/>
              </a:ext>
            </a:extLst>
          </p:cNvPr>
          <p:cNvSpPr/>
          <p:nvPr/>
        </p:nvSpPr>
        <p:spPr>
          <a:xfrm>
            <a:off x="10098594" y="4282369"/>
            <a:ext cx="1885105" cy="461665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5" name="Agrupar 64">
            <a:extLst>
              <a:ext uri="{FF2B5EF4-FFF2-40B4-BE49-F238E27FC236}">
                <a16:creationId xmlns:a16="http://schemas.microsoft.com/office/drawing/2014/main" id="{FD096D76-78C9-4A68-8BF7-5C05428E6888}"/>
              </a:ext>
            </a:extLst>
          </p:cNvPr>
          <p:cNvGrpSpPr/>
          <p:nvPr/>
        </p:nvGrpSpPr>
        <p:grpSpPr>
          <a:xfrm>
            <a:off x="9101592" y="1455063"/>
            <a:ext cx="2288533" cy="1284735"/>
            <a:chOff x="9101592" y="1455063"/>
            <a:chExt cx="2288533" cy="1284735"/>
          </a:xfrm>
        </p:grpSpPr>
        <p:cxnSp>
          <p:nvCxnSpPr>
            <p:cNvPr id="66" name="Conexão reta 65">
              <a:extLst>
                <a:ext uri="{FF2B5EF4-FFF2-40B4-BE49-F238E27FC236}">
                  <a16:creationId xmlns:a16="http://schemas.microsoft.com/office/drawing/2014/main" id="{3EF2FB64-E51B-48D5-8B67-40E7AD5E6454}"/>
                </a:ext>
              </a:extLst>
            </p:cNvPr>
            <p:cNvCxnSpPr>
              <a:cxnSpLocks/>
            </p:cNvCxnSpPr>
            <p:nvPr/>
          </p:nvCxnSpPr>
          <p:spPr>
            <a:xfrm>
              <a:off x="9147679" y="2491972"/>
              <a:ext cx="17003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78" name="Agrupar 77">
              <a:extLst>
                <a:ext uri="{FF2B5EF4-FFF2-40B4-BE49-F238E27FC236}">
                  <a16:creationId xmlns:a16="http://schemas.microsoft.com/office/drawing/2014/main" id="{BB90722C-ED03-41A3-90CA-E6829CF343F4}"/>
                </a:ext>
              </a:extLst>
            </p:cNvPr>
            <p:cNvGrpSpPr/>
            <p:nvPr/>
          </p:nvGrpSpPr>
          <p:grpSpPr>
            <a:xfrm>
              <a:off x="9101592" y="1455063"/>
              <a:ext cx="2288533" cy="1284735"/>
              <a:chOff x="9322656" y="4831690"/>
              <a:chExt cx="2288533" cy="1284735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02522914-05BF-4621-B14D-DBD4EFC8603F}"/>
                  </a:ext>
                </a:extLst>
              </p:cNvPr>
              <p:cNvSpPr/>
              <p:nvPr/>
            </p:nvSpPr>
            <p:spPr>
              <a:xfrm>
                <a:off x="9322656" y="5654760"/>
                <a:ext cx="764977" cy="461665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2A975513-0690-4564-9B16-4087D293B444}"/>
                  </a:ext>
                </a:extLst>
              </p:cNvPr>
              <p:cNvSpPr/>
              <p:nvPr/>
            </p:nvSpPr>
            <p:spPr>
              <a:xfrm>
                <a:off x="11019744" y="4831690"/>
                <a:ext cx="591445" cy="498641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1" name="Conexão reta unidirecional 80">
                <a:extLst>
                  <a:ext uri="{FF2B5EF4-FFF2-40B4-BE49-F238E27FC236}">
                    <a16:creationId xmlns:a16="http://schemas.microsoft.com/office/drawing/2014/main" id="{65200CB7-1B24-406B-8786-FE635A8E0D79}"/>
                  </a:ext>
                </a:extLst>
              </p:cNvPr>
              <p:cNvCxnSpPr>
                <a:cxnSpLocks/>
                <a:stCxn id="79" idx="7"/>
                <a:endCxn id="80" idx="2"/>
              </p:cNvCxnSpPr>
              <p:nvPr/>
            </p:nvCxnSpPr>
            <p:spPr>
              <a:xfrm flipV="1">
                <a:off x="9975605" y="5081011"/>
                <a:ext cx="1044139" cy="641358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9" name="Agrupar 88">
            <a:extLst>
              <a:ext uri="{FF2B5EF4-FFF2-40B4-BE49-F238E27FC236}">
                <a16:creationId xmlns:a16="http://schemas.microsoft.com/office/drawing/2014/main" id="{90F99386-5292-4228-A63B-8CA080707669}"/>
              </a:ext>
            </a:extLst>
          </p:cNvPr>
          <p:cNvGrpSpPr/>
          <p:nvPr/>
        </p:nvGrpSpPr>
        <p:grpSpPr>
          <a:xfrm>
            <a:off x="8110836" y="1021964"/>
            <a:ext cx="1788199" cy="894764"/>
            <a:chOff x="8381151" y="69338"/>
            <a:chExt cx="1788199" cy="894764"/>
          </a:xfrm>
        </p:grpSpPr>
        <p:grpSp>
          <p:nvGrpSpPr>
            <p:cNvPr id="90" name="Agrupar 89">
              <a:extLst>
                <a:ext uri="{FF2B5EF4-FFF2-40B4-BE49-F238E27FC236}">
                  <a16:creationId xmlns:a16="http://schemas.microsoft.com/office/drawing/2014/main" id="{F19856DA-724D-4DF5-AD60-833CF588FE50}"/>
                </a:ext>
              </a:extLst>
            </p:cNvPr>
            <p:cNvGrpSpPr/>
            <p:nvPr/>
          </p:nvGrpSpPr>
          <p:grpSpPr>
            <a:xfrm>
              <a:off x="8381151" y="69338"/>
              <a:ext cx="1788199" cy="894764"/>
              <a:chOff x="8309058" y="4398591"/>
              <a:chExt cx="1788199" cy="894764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9C1C0DB3-A3C7-4E87-84E7-575439AAA3F3}"/>
                  </a:ext>
                </a:extLst>
              </p:cNvPr>
              <p:cNvSpPr/>
              <p:nvPr/>
            </p:nvSpPr>
            <p:spPr>
              <a:xfrm>
                <a:off x="8309058" y="4831690"/>
                <a:ext cx="883208" cy="461665"/>
              </a:xfrm>
              <a:prstGeom prst="ellipse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30CF85EC-3623-4646-BFBB-36450F64AC26}"/>
                  </a:ext>
                </a:extLst>
              </p:cNvPr>
              <p:cNvSpPr/>
              <p:nvPr/>
            </p:nvSpPr>
            <p:spPr>
              <a:xfrm>
                <a:off x="9505812" y="4398591"/>
                <a:ext cx="591445" cy="461665"/>
              </a:xfrm>
              <a:prstGeom prst="ellipse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4" name="Conexão reta unidirecional 93">
                <a:extLst>
                  <a:ext uri="{FF2B5EF4-FFF2-40B4-BE49-F238E27FC236}">
                    <a16:creationId xmlns:a16="http://schemas.microsoft.com/office/drawing/2014/main" id="{784ADE75-144E-4B0F-AEAF-0646F28F509A}"/>
                  </a:ext>
                </a:extLst>
              </p:cNvPr>
              <p:cNvCxnSpPr>
                <a:cxnSpLocks/>
                <a:stCxn id="92" idx="7"/>
                <a:endCxn id="93" idx="2"/>
              </p:cNvCxnSpPr>
              <p:nvPr/>
            </p:nvCxnSpPr>
            <p:spPr>
              <a:xfrm flipV="1">
                <a:off x="9062923" y="4629424"/>
                <a:ext cx="442889" cy="269875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1" name="Conexão reta 90">
              <a:extLst>
                <a:ext uri="{FF2B5EF4-FFF2-40B4-BE49-F238E27FC236}">
                  <a16:creationId xmlns:a16="http://schemas.microsoft.com/office/drawing/2014/main" id="{5368F602-BFC9-4788-B722-AD5D30D6C86C}"/>
                </a:ext>
              </a:extLst>
            </p:cNvPr>
            <p:cNvCxnSpPr>
              <a:cxnSpLocks/>
            </p:cNvCxnSpPr>
            <p:nvPr/>
          </p:nvCxnSpPr>
          <p:spPr>
            <a:xfrm>
              <a:off x="8511965" y="713703"/>
              <a:ext cx="170036" cy="0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5" name="Agrupar 94">
            <a:extLst>
              <a:ext uri="{FF2B5EF4-FFF2-40B4-BE49-F238E27FC236}">
                <a16:creationId xmlns:a16="http://schemas.microsoft.com/office/drawing/2014/main" id="{B73A417A-E76F-461E-9102-4468BBFC7FB3}"/>
              </a:ext>
            </a:extLst>
          </p:cNvPr>
          <p:cNvGrpSpPr/>
          <p:nvPr/>
        </p:nvGrpSpPr>
        <p:grpSpPr>
          <a:xfrm>
            <a:off x="8214298" y="1069373"/>
            <a:ext cx="3146499" cy="1686447"/>
            <a:chOff x="8214298" y="1069373"/>
            <a:chExt cx="3146499" cy="1686447"/>
          </a:xfrm>
        </p:grpSpPr>
        <p:grpSp>
          <p:nvGrpSpPr>
            <p:cNvPr id="96" name="Agrupar 95">
              <a:extLst>
                <a:ext uri="{FF2B5EF4-FFF2-40B4-BE49-F238E27FC236}">
                  <a16:creationId xmlns:a16="http://schemas.microsoft.com/office/drawing/2014/main" id="{DDEC0E48-4BC8-4359-B13E-1CF394943C48}"/>
                </a:ext>
              </a:extLst>
            </p:cNvPr>
            <p:cNvGrpSpPr/>
            <p:nvPr/>
          </p:nvGrpSpPr>
          <p:grpSpPr>
            <a:xfrm>
              <a:off x="8214298" y="1069373"/>
              <a:ext cx="3146499" cy="1686447"/>
              <a:chOff x="8435362" y="4446000"/>
              <a:chExt cx="3146499" cy="1686447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33A393D7-325B-4E3D-8844-4EB0D7CBBD2F}"/>
                  </a:ext>
                </a:extLst>
              </p:cNvPr>
              <p:cNvSpPr/>
              <p:nvPr/>
            </p:nvSpPr>
            <p:spPr>
              <a:xfrm>
                <a:off x="8435362" y="5670782"/>
                <a:ext cx="764978" cy="461665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97D4B2FB-9468-4057-B334-C50633B6184A}"/>
                  </a:ext>
                </a:extLst>
              </p:cNvPr>
              <p:cNvSpPr/>
              <p:nvPr/>
            </p:nvSpPr>
            <p:spPr>
              <a:xfrm>
                <a:off x="10990416" y="4446000"/>
                <a:ext cx="591445" cy="461665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0" name="Conexão reta unidirecional 99">
                <a:extLst>
                  <a:ext uri="{FF2B5EF4-FFF2-40B4-BE49-F238E27FC236}">
                    <a16:creationId xmlns:a16="http://schemas.microsoft.com/office/drawing/2014/main" id="{0E564A0E-9EC4-4F39-A9CB-593F1A85F848}"/>
                  </a:ext>
                </a:extLst>
              </p:cNvPr>
              <p:cNvCxnSpPr>
                <a:cxnSpLocks/>
                <a:stCxn id="98" idx="7"/>
                <a:endCxn id="99" idx="2"/>
              </p:cNvCxnSpPr>
              <p:nvPr/>
            </p:nvCxnSpPr>
            <p:spPr>
              <a:xfrm flipV="1">
                <a:off x="9088312" y="4676833"/>
                <a:ext cx="1902104" cy="1061558"/>
              </a:xfrm>
              <a:prstGeom prst="straightConnector1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7" name="Conexão reta 96">
              <a:extLst>
                <a:ext uri="{FF2B5EF4-FFF2-40B4-BE49-F238E27FC236}">
                  <a16:creationId xmlns:a16="http://schemas.microsoft.com/office/drawing/2014/main" id="{05C89985-CCB8-4FDF-BD8C-38C2451DA265}"/>
                </a:ext>
              </a:extLst>
            </p:cNvPr>
            <p:cNvCxnSpPr>
              <a:cxnSpLocks/>
            </p:cNvCxnSpPr>
            <p:nvPr/>
          </p:nvCxnSpPr>
          <p:spPr>
            <a:xfrm>
              <a:off x="8267627" y="2504072"/>
              <a:ext cx="170036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792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6" grpId="0"/>
      <p:bldP spid="36" grpId="1"/>
      <p:bldP spid="37" grpId="0"/>
      <p:bldP spid="38" grpId="0" animBg="1"/>
      <p:bldP spid="39" grpId="0"/>
      <p:bldP spid="40" grpId="0" animBg="1"/>
      <p:bldP spid="41" grpId="0"/>
      <p:bldP spid="9" grpId="0" animBg="1"/>
      <p:bldP spid="9" grpId="1" animBg="1"/>
      <p:bldP spid="58" grpId="0" animBg="1"/>
      <p:bldP spid="71" grpId="0" animBg="1"/>
      <p:bldP spid="72" grpId="0" animBg="1"/>
      <p:bldP spid="73" grpId="0" animBg="1"/>
      <p:bldP spid="73" grpId="1" animBg="1"/>
      <p:bldP spid="7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tângulo: Cantos Arredondados 60">
            <a:extLst>
              <a:ext uri="{FF2B5EF4-FFF2-40B4-BE49-F238E27FC236}">
                <a16:creationId xmlns:a16="http://schemas.microsoft.com/office/drawing/2014/main" id="{3A634476-C269-40E6-A90B-71AA83B72A4B}"/>
              </a:ext>
            </a:extLst>
          </p:cNvPr>
          <p:cNvSpPr/>
          <p:nvPr/>
        </p:nvSpPr>
        <p:spPr>
          <a:xfrm>
            <a:off x="2046824" y="4929012"/>
            <a:ext cx="5381561" cy="1869963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en-GB" sz="2400" dirty="0">
                <a:solidFill>
                  <a:schemeClr val="bg1"/>
                </a:solidFill>
              </a:rPr>
              <a:t>:</a:t>
            </a:r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grpSp>
        <p:nvGrpSpPr>
          <p:cNvPr id="68" name="Agrupar 67">
            <a:extLst>
              <a:ext uri="{FF2B5EF4-FFF2-40B4-BE49-F238E27FC236}">
                <a16:creationId xmlns:a16="http://schemas.microsoft.com/office/drawing/2014/main" id="{DF7FCA6B-BF97-4355-8EEC-21618B3B0600}"/>
              </a:ext>
            </a:extLst>
          </p:cNvPr>
          <p:cNvGrpSpPr/>
          <p:nvPr/>
        </p:nvGrpSpPr>
        <p:grpSpPr>
          <a:xfrm>
            <a:off x="5470237" y="5172076"/>
            <a:ext cx="1464529" cy="1431586"/>
            <a:chOff x="8775777" y="905524"/>
            <a:chExt cx="1464529" cy="1431586"/>
          </a:xfrm>
        </p:grpSpPr>
        <p:sp>
          <p:nvSpPr>
            <p:cNvPr id="69" name="Retângulo 68">
              <a:extLst>
                <a:ext uri="{FF2B5EF4-FFF2-40B4-BE49-F238E27FC236}">
                  <a16:creationId xmlns:a16="http://schemas.microsoft.com/office/drawing/2014/main" id="{334B4658-9929-4137-A718-DFB8C75B5383}"/>
                </a:ext>
              </a:extLst>
            </p:cNvPr>
            <p:cNvSpPr/>
            <p:nvPr/>
          </p:nvSpPr>
          <p:spPr>
            <a:xfrm>
              <a:off x="8783971" y="909829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tângulo 69">
              <a:extLst>
                <a:ext uri="{FF2B5EF4-FFF2-40B4-BE49-F238E27FC236}">
                  <a16:creationId xmlns:a16="http://schemas.microsoft.com/office/drawing/2014/main" id="{BB9B2F4F-964D-4D05-818D-A84068E86CEB}"/>
                </a:ext>
              </a:extLst>
            </p:cNvPr>
            <p:cNvSpPr/>
            <p:nvPr/>
          </p:nvSpPr>
          <p:spPr>
            <a:xfrm>
              <a:off x="9334586" y="909829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tângulo 73">
              <a:extLst>
                <a:ext uri="{FF2B5EF4-FFF2-40B4-BE49-F238E27FC236}">
                  <a16:creationId xmlns:a16="http://schemas.microsoft.com/office/drawing/2014/main" id="{0AE54022-F818-4026-A9DE-278D0BCBE547}"/>
                </a:ext>
              </a:extLst>
            </p:cNvPr>
            <p:cNvSpPr/>
            <p:nvPr/>
          </p:nvSpPr>
          <p:spPr>
            <a:xfrm>
              <a:off x="8775777" y="1444050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Retângulo 74">
              <a:extLst>
                <a:ext uri="{FF2B5EF4-FFF2-40B4-BE49-F238E27FC236}">
                  <a16:creationId xmlns:a16="http://schemas.microsoft.com/office/drawing/2014/main" id="{A3B62482-2F02-42D6-9917-6DDB8698D00E}"/>
                </a:ext>
              </a:extLst>
            </p:cNvPr>
            <p:cNvSpPr/>
            <p:nvPr/>
          </p:nvSpPr>
          <p:spPr>
            <a:xfrm>
              <a:off x="9326392" y="1444050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tângulo 75">
              <a:extLst>
                <a:ext uri="{FF2B5EF4-FFF2-40B4-BE49-F238E27FC236}">
                  <a16:creationId xmlns:a16="http://schemas.microsoft.com/office/drawing/2014/main" id="{AA996D5C-A223-424F-B61B-C1887ED206D2}"/>
                </a:ext>
              </a:extLst>
            </p:cNvPr>
            <p:cNvSpPr/>
            <p:nvPr/>
          </p:nvSpPr>
          <p:spPr>
            <a:xfrm>
              <a:off x="9881467" y="905524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Retângulo 100">
              <a:extLst>
                <a:ext uri="{FF2B5EF4-FFF2-40B4-BE49-F238E27FC236}">
                  <a16:creationId xmlns:a16="http://schemas.microsoft.com/office/drawing/2014/main" id="{7B70AB9B-9EB1-46AA-BD3C-5C02BCD93CC3}"/>
                </a:ext>
              </a:extLst>
            </p:cNvPr>
            <p:cNvSpPr/>
            <p:nvPr/>
          </p:nvSpPr>
          <p:spPr>
            <a:xfrm>
              <a:off x="9872650" y="1444050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Retângulo 101">
              <a:extLst>
                <a:ext uri="{FF2B5EF4-FFF2-40B4-BE49-F238E27FC236}">
                  <a16:creationId xmlns:a16="http://schemas.microsoft.com/office/drawing/2014/main" id="{878D28D9-355B-497E-85A4-C909F1E3B4E3}"/>
                </a:ext>
              </a:extLst>
            </p:cNvPr>
            <p:cNvSpPr/>
            <p:nvPr/>
          </p:nvSpPr>
          <p:spPr>
            <a:xfrm>
              <a:off x="8775777" y="1978271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Retângulo 102">
              <a:extLst>
                <a:ext uri="{FF2B5EF4-FFF2-40B4-BE49-F238E27FC236}">
                  <a16:creationId xmlns:a16="http://schemas.microsoft.com/office/drawing/2014/main" id="{7E52CDD4-B4D9-4595-B40E-69AA9C8CCABE}"/>
                </a:ext>
              </a:extLst>
            </p:cNvPr>
            <p:cNvSpPr/>
            <p:nvPr/>
          </p:nvSpPr>
          <p:spPr>
            <a:xfrm>
              <a:off x="9326392" y="1978271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Retângulo 103">
              <a:extLst>
                <a:ext uri="{FF2B5EF4-FFF2-40B4-BE49-F238E27FC236}">
                  <a16:creationId xmlns:a16="http://schemas.microsoft.com/office/drawing/2014/main" id="{8CC2D86B-EC78-4742-9873-D93E22E24096}"/>
                </a:ext>
              </a:extLst>
            </p:cNvPr>
            <p:cNvSpPr/>
            <p:nvPr/>
          </p:nvSpPr>
          <p:spPr>
            <a:xfrm>
              <a:off x="9872650" y="1978271"/>
              <a:ext cx="358839" cy="358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1" name="Agrupar 120">
            <a:extLst>
              <a:ext uri="{FF2B5EF4-FFF2-40B4-BE49-F238E27FC236}">
                <a16:creationId xmlns:a16="http://schemas.microsoft.com/office/drawing/2014/main" id="{1A68E7F6-B287-43AC-B221-4262A4B39EED}"/>
              </a:ext>
            </a:extLst>
          </p:cNvPr>
          <p:cNvGrpSpPr/>
          <p:nvPr/>
        </p:nvGrpSpPr>
        <p:grpSpPr>
          <a:xfrm>
            <a:off x="6020851" y="5168630"/>
            <a:ext cx="358839" cy="370336"/>
            <a:chOff x="9905982" y="695294"/>
            <a:chExt cx="358839" cy="370336"/>
          </a:xfrm>
        </p:grpSpPr>
        <p:sp>
          <p:nvSpPr>
            <p:cNvPr id="122" name="CaixaDeTexto 121">
              <a:extLst>
                <a:ext uri="{FF2B5EF4-FFF2-40B4-BE49-F238E27FC236}">
                  <a16:creationId xmlns:a16="http://schemas.microsoft.com/office/drawing/2014/main" id="{C33109E6-03F3-4ACE-9EC5-2FB4CCB2027E}"/>
                </a:ext>
              </a:extLst>
            </p:cNvPr>
            <p:cNvSpPr txBox="1"/>
            <p:nvPr/>
          </p:nvSpPr>
          <p:spPr>
            <a:xfrm>
              <a:off x="9942753" y="69629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>
                  <a:solidFill>
                    <a:schemeClr val="accent4"/>
                  </a:solidFill>
                </a:rPr>
                <a:t>7</a:t>
              </a:r>
              <a:endParaRPr lang="en-GB" b="1" dirty="0">
                <a:solidFill>
                  <a:schemeClr val="accent4"/>
                </a:solidFill>
              </a:endParaRPr>
            </a:p>
          </p:txBody>
        </p:sp>
        <p:sp>
          <p:nvSpPr>
            <p:cNvPr id="123" name="Retângulo 122">
              <a:extLst>
                <a:ext uri="{FF2B5EF4-FFF2-40B4-BE49-F238E27FC236}">
                  <a16:creationId xmlns:a16="http://schemas.microsoft.com/office/drawing/2014/main" id="{9A1B770F-BA64-469F-85C3-D00C9E1392D5}"/>
                </a:ext>
              </a:extLst>
            </p:cNvPr>
            <p:cNvSpPr/>
            <p:nvPr/>
          </p:nvSpPr>
          <p:spPr>
            <a:xfrm>
              <a:off x="9905982" y="695294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F54322B-C873-4CCC-9476-60DB3CEED3F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E48B302-6484-415F-912A-85F81A2F5D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7C1D66D6-0A16-4342-999F-C43D3E7E9327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9E28167B-29F5-4750-9E88-5AAC124B4DFC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>
                <a:solidFill>
                  <a:schemeClr val="tx1"/>
                </a:solidFill>
              </a:rPr>
              <a:t>Symmetric / Skew-symmetric</a:t>
            </a: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B21985CD-F6EC-4DB3-BC8A-00E8E8E0B44D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Orthogonal</a:t>
            </a:r>
          </a:p>
        </p:txBody>
      </p:sp>
      <p:sp>
        <p:nvSpPr>
          <p:cNvPr id="24" name="Retângulo: Cantos Arredondados 23">
            <a:hlinkClick r:id="rId7" action="ppaction://hlinksldjump"/>
            <a:extLst>
              <a:ext uri="{FF2B5EF4-FFF2-40B4-BE49-F238E27FC236}">
                <a16:creationId xmlns:a16="http://schemas.microsoft.com/office/drawing/2014/main" id="{AA6D51CD-163D-4B8D-A0AC-24FDEB5BDAE5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>
                <a:solidFill>
                  <a:schemeClr val="tx1"/>
                </a:solidFill>
              </a:rPr>
              <a:t>Other Designations</a:t>
            </a:r>
          </a:p>
        </p:txBody>
      </p:sp>
      <p:sp>
        <p:nvSpPr>
          <p:cNvPr id="25" name="Retângulo: Cantos Arredondados 24">
            <a:hlinkClick r:id="rId8" action="ppaction://hlinksldjump"/>
            <a:extLst>
              <a:ext uri="{FF2B5EF4-FFF2-40B4-BE49-F238E27FC236}">
                <a16:creationId xmlns:a16="http://schemas.microsoft.com/office/drawing/2014/main" id="{987032F7-5625-4EF0-9BC0-9474468D94B9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26" name="Retângulo: Cantos Arredondados 25">
            <a:hlinkClick r:id="rId9" action="ppaction://hlinksldjump"/>
            <a:extLst>
              <a:ext uri="{FF2B5EF4-FFF2-40B4-BE49-F238E27FC236}">
                <a16:creationId xmlns:a16="http://schemas.microsoft.com/office/drawing/2014/main" id="{86FBEBF3-220F-43F3-8B79-0FCF7B423EEB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27" name="Retângulo: Cantos Arredondados 26">
            <a:hlinkClick r:id="rId10" action="ppaction://hlinksldjump"/>
            <a:extLst>
              <a:ext uri="{FF2B5EF4-FFF2-40B4-BE49-F238E27FC236}">
                <a16:creationId xmlns:a16="http://schemas.microsoft.com/office/drawing/2014/main" id="{8F8E8032-3A36-455A-B97A-8940B1C63A46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Involutory</a:t>
            </a:r>
          </a:p>
        </p:txBody>
      </p:sp>
      <p:sp>
        <p:nvSpPr>
          <p:cNvPr id="28" name="Retângulo: Cantos Arredondados 27">
            <a:hlinkClick r:id="rId11" action="ppaction://hlinksldjump"/>
            <a:extLst>
              <a:ext uri="{FF2B5EF4-FFF2-40B4-BE49-F238E27FC236}">
                <a16:creationId xmlns:a16="http://schemas.microsoft.com/office/drawing/2014/main" id="{D4A03372-4B62-4C36-8EF4-1F3A75DB0304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grpSp>
        <p:nvGrpSpPr>
          <p:cNvPr id="82" name="Agrupar 81">
            <a:extLst>
              <a:ext uri="{FF2B5EF4-FFF2-40B4-BE49-F238E27FC236}">
                <a16:creationId xmlns:a16="http://schemas.microsoft.com/office/drawing/2014/main" id="{BF420C5B-4F37-439D-AA34-098BC3766C9B}"/>
              </a:ext>
            </a:extLst>
          </p:cNvPr>
          <p:cNvGrpSpPr/>
          <p:nvPr/>
        </p:nvGrpSpPr>
        <p:grpSpPr>
          <a:xfrm>
            <a:off x="2076478" y="3857224"/>
            <a:ext cx="2446182" cy="989347"/>
            <a:chOff x="2227979" y="2108701"/>
            <a:chExt cx="2446182" cy="989347"/>
          </a:xfrm>
        </p:grpSpPr>
        <p:sp>
          <p:nvSpPr>
            <p:cNvPr id="83" name="Retângulo: Cantos Arredondados 82">
              <a:extLst>
                <a:ext uri="{FF2B5EF4-FFF2-40B4-BE49-F238E27FC236}">
                  <a16:creationId xmlns:a16="http://schemas.microsoft.com/office/drawing/2014/main" id="{A62ECE2A-90AA-4C2A-968A-6EB7B08AA541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tângulo 83">
                  <a:extLst>
                    <a:ext uri="{FF2B5EF4-FFF2-40B4-BE49-F238E27FC236}">
                      <a16:creationId xmlns:a16="http://schemas.microsoft.com/office/drawing/2014/main" id="{88AE35EF-CF4D-424D-808D-2A41932779BB}"/>
                    </a:ext>
                  </a:extLst>
                </p:cNvPr>
                <p:cNvSpPr/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Retângulo 83">
                  <a:extLst>
                    <a:ext uri="{FF2B5EF4-FFF2-40B4-BE49-F238E27FC236}">
                      <a16:creationId xmlns:a16="http://schemas.microsoft.com/office/drawing/2014/main" id="{88AE35EF-CF4D-424D-808D-2A41932779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CaixaDeTexto 84">
              <a:extLst>
                <a:ext uri="{FF2B5EF4-FFF2-40B4-BE49-F238E27FC236}">
                  <a16:creationId xmlns:a16="http://schemas.microsoft.com/office/drawing/2014/main" id="{721412E4-7FB1-4D81-8943-908AF1CFAD04}"/>
                </a:ext>
              </a:extLst>
            </p:cNvPr>
            <p:cNvSpPr txBox="1"/>
            <p:nvPr/>
          </p:nvSpPr>
          <p:spPr>
            <a:xfrm>
              <a:off x="2227979" y="2166383"/>
              <a:ext cx="24461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/>
                <a:t>Skew - Symmetric</a:t>
              </a:r>
            </a:p>
          </p:txBody>
        </p:sp>
      </p:grpSp>
      <p:sp>
        <p:nvSpPr>
          <p:cNvPr id="31" name="Retângulo 30">
            <a:extLst>
              <a:ext uri="{FF2B5EF4-FFF2-40B4-BE49-F238E27FC236}">
                <a16:creationId xmlns:a16="http://schemas.microsoft.com/office/drawing/2014/main" id="{B1470A40-70B0-4E4E-955C-75621E6ECA45}"/>
              </a:ext>
            </a:extLst>
          </p:cNvPr>
          <p:cNvSpPr/>
          <p:nvPr/>
        </p:nvSpPr>
        <p:spPr>
          <a:xfrm>
            <a:off x="2214028" y="335906"/>
            <a:ext cx="5214363" cy="3147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b="1" dirty="0">
                <a:solidFill>
                  <a:srgbClr val="F25E4F"/>
                </a:solidFill>
              </a:rPr>
              <a:t>Notice that</a:t>
            </a:r>
            <a:r>
              <a:rPr lang="en-GB" dirty="0"/>
              <a:t>,</a:t>
            </a:r>
            <a:r>
              <a:rPr lang="en-GB" b="1" dirty="0">
                <a:solidFill>
                  <a:srgbClr val="F25E4F"/>
                </a:solidFill>
              </a:rPr>
              <a:t> </a:t>
            </a:r>
            <a:r>
              <a:rPr lang="en-GB" b="1" dirty="0"/>
              <a:t>when transposing a square matrix and, simultaneously, matching with the additive opposite: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5C209AF0-47DF-472C-9486-D6A16A11D0C3}"/>
                  </a:ext>
                </a:extLst>
              </p:cNvPr>
              <p:cNvSpPr/>
              <p:nvPr/>
            </p:nvSpPr>
            <p:spPr>
              <a:xfrm>
                <a:off x="2214028" y="1014101"/>
                <a:ext cx="520063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/>
                  <a:t>The </a:t>
                </a:r>
                <a:r>
                  <a:rPr lang="en-GB" b="1" dirty="0"/>
                  <a:t>main elements</a:t>
                </a:r>
                <a:r>
                  <a:rPr lang="en-GB" dirty="0"/>
                  <a:t>, that stay in the same place (</a:t>
                </a:r>
                <a14:m>
                  <m:oMath xmlns:m="http://schemas.openxmlformats.org/officeDocument/2006/math">
                    <m:r>
                      <a:rPr lang="pt-PT" b="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pt-PT" b="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b="0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GB" dirty="0"/>
                  <a:t>), </a:t>
                </a:r>
                <a:r>
                  <a:rPr lang="en-GB" b="1" dirty="0"/>
                  <a:t>have to be zero </a:t>
                </a:r>
                <a:r>
                  <a:rPr lang="en-GB" dirty="0"/>
                  <a:t>in order to match their additive opposites (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b="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dirty="0"/>
                  <a:t>).</a:t>
                </a:r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5C209AF0-47DF-472C-9486-D6A16A11D0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4028" y="1014101"/>
                <a:ext cx="5200630" cy="923330"/>
              </a:xfrm>
              <a:prstGeom prst="rect">
                <a:avLst/>
              </a:prstGeom>
              <a:blipFill>
                <a:blip r:embed="rId13"/>
                <a:stretch>
                  <a:fillRect l="-703" t="-3289" r="-1055"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tângulo 36">
            <a:extLst>
              <a:ext uri="{FF2B5EF4-FFF2-40B4-BE49-F238E27FC236}">
                <a16:creationId xmlns:a16="http://schemas.microsoft.com/office/drawing/2014/main" id="{FC244130-0597-4EA0-AFE4-B0CE931747E0}"/>
              </a:ext>
            </a:extLst>
          </p:cNvPr>
          <p:cNvSpPr/>
          <p:nvPr/>
        </p:nvSpPr>
        <p:spPr>
          <a:xfrm>
            <a:off x="2196332" y="1953703"/>
            <a:ext cx="52320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The </a:t>
            </a:r>
            <a:r>
              <a:rPr lang="en-GB" b="1" dirty="0"/>
              <a:t>upper elements</a:t>
            </a:r>
            <a:r>
              <a:rPr lang="en-GB" dirty="0"/>
              <a:t> that interchange with the </a:t>
            </a:r>
            <a:r>
              <a:rPr lang="en-GB" b="1" dirty="0"/>
              <a:t>lower ones</a:t>
            </a:r>
            <a:r>
              <a:rPr lang="en-GB" dirty="0"/>
              <a:t> have to be, respectively, additive opposites since these have to </a:t>
            </a:r>
            <a:r>
              <a:rPr lang="en-GB" b="1" dirty="0"/>
              <a:t>verify the “mirror” effect of the main with the corresponding numerical symmetric</a:t>
            </a:r>
            <a:r>
              <a:rPr lang="en-GB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tângulo: Cantos Arredondados 37">
                <a:extLst>
                  <a:ext uri="{FF2B5EF4-FFF2-40B4-BE49-F238E27FC236}">
                    <a16:creationId xmlns:a16="http://schemas.microsoft.com/office/drawing/2014/main" id="{3EAF2BEC-002E-44F7-BEBE-A9112426C4BC}"/>
                  </a:ext>
                </a:extLst>
              </p:cNvPr>
              <p:cNvSpPr/>
              <p:nvPr/>
            </p:nvSpPr>
            <p:spPr>
              <a:xfrm>
                <a:off x="4727258" y="3936532"/>
                <a:ext cx="7428742" cy="861726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P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P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pt-P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pt-P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pt-P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P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pt-P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=1,2,…,</m:t>
                        </m:r>
                        <m:r>
                          <a:rPr lang="pt-P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chemeClr val="tx1"/>
                    </a:solidFill>
                  </a:rPr>
                  <a:t> is </a:t>
                </a:r>
                <a:r>
                  <a:rPr lang="en-GB" sz="2000" b="1" dirty="0">
                    <a:solidFill>
                      <a:schemeClr val="tx1"/>
                    </a:solidFill>
                  </a:rPr>
                  <a:t>Skew-Symmetric</a:t>
                </a:r>
                <a:r>
                  <a:rPr lang="en-GB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sSub>
                      <m:sSubPr>
                        <m:ctrlPr>
                          <a:rPr lang="pt-PT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pt-PT" sz="2000" b="1" i="1"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  <m:r>
                      <a:rPr lang="pt-PT" sz="2000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pt-PT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pt-PT" sz="2000" b="1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pt-PT" sz="20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pt-PT" sz="2000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pt-PT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pt-P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pt-P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e>
                          <m:e>
                            <m:r>
                              <a:rPr lang="pt-PT" sz="2000" b="1" i="1" smtClean="0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sSub>
                              <m:sSubPr>
                                <m:ctrlPr>
                                  <a:rPr lang="pt-PT" sz="20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2000" b="1" i="1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pt-PT" sz="2000" b="1" i="1">
                                    <a:latin typeface="Cambria Math" panose="02040503050406030204" pitchFamily="18" charset="0"/>
                                  </a:rPr>
                                  <m:t>𝒊𝒋</m:t>
                                </m:r>
                              </m:sub>
                            </m:sSub>
                            <m:r>
                              <a:rPr lang="pt-PT" sz="2000" b="1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pt-PT" sz="20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pt-PT" sz="20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2000" b="1" i="1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pt-PT" sz="2000" b="1" i="1">
                                    <a:latin typeface="Cambria Math" panose="02040503050406030204" pitchFamily="18" charset="0"/>
                                  </a:rPr>
                                  <m:t>𝒋𝒊</m:t>
                                </m:r>
                              </m:sub>
                            </m:sSub>
                            <m:r>
                              <a:rPr lang="pt-PT" sz="2000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pt-PT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pt-P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pt-P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e>
                        </m:eqArr>
                      </m:e>
                    </m:d>
                  </m:oMath>
                </a14:m>
                <a:endParaRPr lang="en-GB" sz="2000" i="1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Retângulo: Cantos Arredondados 37">
                <a:extLst>
                  <a:ext uri="{FF2B5EF4-FFF2-40B4-BE49-F238E27FC236}">
                    <a16:creationId xmlns:a16="http://schemas.microsoft.com/office/drawing/2014/main" id="{3EAF2BEC-002E-44F7-BEBE-A9112426C4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258" y="3936532"/>
                <a:ext cx="7428742" cy="861726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tângulo 38">
            <a:extLst>
              <a:ext uri="{FF2B5EF4-FFF2-40B4-BE49-F238E27FC236}">
                <a16:creationId xmlns:a16="http://schemas.microsoft.com/office/drawing/2014/main" id="{B6501BD4-C636-497B-AA73-9C4EAB82F010}"/>
              </a:ext>
            </a:extLst>
          </p:cNvPr>
          <p:cNvSpPr/>
          <p:nvPr/>
        </p:nvSpPr>
        <p:spPr>
          <a:xfrm>
            <a:off x="6885330" y="3494154"/>
            <a:ext cx="3452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n w="9525">
                  <a:solidFill>
                    <a:srgbClr val="F25E4F"/>
                  </a:solidFill>
                  <a:prstDash val="solid"/>
                </a:ln>
              </a:rPr>
              <a:t>Mathematical Notation</a:t>
            </a: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968AD438-9E87-46E2-9829-C2068B3B49BA}"/>
              </a:ext>
            </a:extLst>
          </p:cNvPr>
          <p:cNvSpPr/>
          <p:nvPr/>
        </p:nvSpPr>
        <p:spPr>
          <a:xfrm>
            <a:off x="7900051" y="487743"/>
            <a:ext cx="3886665" cy="2770257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en-GB" sz="2400" dirty="0">
                <a:solidFill>
                  <a:schemeClr val="bg1"/>
                </a:solidFill>
              </a:rPr>
              <a:t>:</a:t>
            </a:r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794FD6BA-82F4-4C44-BA14-24AE213405F0}"/>
                  </a:ext>
                </a:extLst>
              </p:cNvPr>
              <p:cNvSpPr/>
              <p:nvPr/>
            </p:nvSpPr>
            <p:spPr>
              <a:xfrm>
                <a:off x="7831304" y="1021964"/>
                <a:ext cx="4152395" cy="17018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pt-PT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pt-PT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pt-PT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GB" sz="28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GB" sz="28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pt-PT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GB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794FD6BA-82F4-4C44-BA14-24AE213405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1304" y="1021964"/>
                <a:ext cx="4152395" cy="170181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CaixaDeTexto 57">
            <a:extLst>
              <a:ext uri="{FF2B5EF4-FFF2-40B4-BE49-F238E27FC236}">
                <a16:creationId xmlns:a16="http://schemas.microsoft.com/office/drawing/2014/main" id="{3ECFCACB-A546-4B84-824A-A529DF271BA3}"/>
              </a:ext>
            </a:extLst>
          </p:cNvPr>
          <p:cNvSpPr txBox="1"/>
          <p:nvPr/>
        </p:nvSpPr>
        <p:spPr>
          <a:xfrm>
            <a:off x="9319788" y="1509507"/>
            <a:ext cx="50490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400" dirty="0"/>
              <a:t>0</a:t>
            </a:r>
            <a:endParaRPr lang="en-GB" sz="2400" dirty="0"/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2AC60D47-7B68-496F-B902-FFC4E11B4873}"/>
              </a:ext>
            </a:extLst>
          </p:cNvPr>
          <p:cNvSpPr txBox="1"/>
          <p:nvPr/>
        </p:nvSpPr>
        <p:spPr>
          <a:xfrm>
            <a:off x="8448382" y="1008790"/>
            <a:ext cx="50490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400" dirty="0"/>
              <a:t>0</a:t>
            </a:r>
            <a:endParaRPr lang="en-GB" sz="2400" dirty="0"/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DB6BAC01-4961-4BBE-BA71-068F2FEA2BDC}"/>
              </a:ext>
            </a:extLst>
          </p:cNvPr>
          <p:cNvSpPr txBox="1"/>
          <p:nvPr/>
        </p:nvSpPr>
        <p:spPr>
          <a:xfrm>
            <a:off x="10842777" y="2269220"/>
            <a:ext cx="59981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400" dirty="0"/>
              <a:t>0</a:t>
            </a:r>
            <a:endParaRPr lang="en-GB" sz="2400" dirty="0"/>
          </a:p>
        </p:txBody>
      </p:sp>
      <p:sp>
        <p:nvSpPr>
          <p:cNvPr id="73" name="Retângulo: Cantos Arredondados 72">
            <a:extLst>
              <a:ext uri="{FF2B5EF4-FFF2-40B4-BE49-F238E27FC236}">
                <a16:creationId xmlns:a16="http://schemas.microsoft.com/office/drawing/2014/main" id="{072D4BFF-B5F7-426D-91EC-DF96E821B066}"/>
              </a:ext>
            </a:extLst>
          </p:cNvPr>
          <p:cNvSpPr/>
          <p:nvPr/>
        </p:nvSpPr>
        <p:spPr>
          <a:xfrm rot="17921930">
            <a:off x="9669372" y="214152"/>
            <a:ext cx="441811" cy="3366284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5" name="Agrupar 64">
            <a:extLst>
              <a:ext uri="{FF2B5EF4-FFF2-40B4-BE49-F238E27FC236}">
                <a16:creationId xmlns:a16="http://schemas.microsoft.com/office/drawing/2014/main" id="{FD096D76-78C9-4A68-8BF7-5C05428E6888}"/>
              </a:ext>
            </a:extLst>
          </p:cNvPr>
          <p:cNvGrpSpPr/>
          <p:nvPr/>
        </p:nvGrpSpPr>
        <p:grpSpPr>
          <a:xfrm>
            <a:off x="9101592" y="1455063"/>
            <a:ext cx="2288533" cy="1284735"/>
            <a:chOff x="9101592" y="1455063"/>
            <a:chExt cx="2288533" cy="1284735"/>
          </a:xfrm>
        </p:grpSpPr>
        <p:cxnSp>
          <p:nvCxnSpPr>
            <p:cNvPr id="66" name="Conexão reta 65">
              <a:extLst>
                <a:ext uri="{FF2B5EF4-FFF2-40B4-BE49-F238E27FC236}">
                  <a16:creationId xmlns:a16="http://schemas.microsoft.com/office/drawing/2014/main" id="{3EF2FB64-E51B-48D5-8B67-40E7AD5E6454}"/>
                </a:ext>
              </a:extLst>
            </p:cNvPr>
            <p:cNvCxnSpPr>
              <a:cxnSpLocks/>
            </p:cNvCxnSpPr>
            <p:nvPr/>
          </p:nvCxnSpPr>
          <p:spPr>
            <a:xfrm>
              <a:off x="9147679" y="2491972"/>
              <a:ext cx="17003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78" name="Agrupar 77">
              <a:extLst>
                <a:ext uri="{FF2B5EF4-FFF2-40B4-BE49-F238E27FC236}">
                  <a16:creationId xmlns:a16="http://schemas.microsoft.com/office/drawing/2014/main" id="{BB90722C-ED03-41A3-90CA-E6829CF343F4}"/>
                </a:ext>
              </a:extLst>
            </p:cNvPr>
            <p:cNvGrpSpPr/>
            <p:nvPr/>
          </p:nvGrpSpPr>
          <p:grpSpPr>
            <a:xfrm>
              <a:off x="9101592" y="1455063"/>
              <a:ext cx="2288533" cy="1284735"/>
              <a:chOff x="9322656" y="4831690"/>
              <a:chExt cx="2288533" cy="1284735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02522914-05BF-4621-B14D-DBD4EFC8603F}"/>
                  </a:ext>
                </a:extLst>
              </p:cNvPr>
              <p:cNvSpPr/>
              <p:nvPr/>
            </p:nvSpPr>
            <p:spPr>
              <a:xfrm>
                <a:off x="9322656" y="5654760"/>
                <a:ext cx="764977" cy="461665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2A975513-0690-4564-9B16-4087D293B444}"/>
                  </a:ext>
                </a:extLst>
              </p:cNvPr>
              <p:cNvSpPr/>
              <p:nvPr/>
            </p:nvSpPr>
            <p:spPr>
              <a:xfrm>
                <a:off x="11019744" y="4831690"/>
                <a:ext cx="591445" cy="498641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1" name="Conexão reta unidirecional 80">
                <a:extLst>
                  <a:ext uri="{FF2B5EF4-FFF2-40B4-BE49-F238E27FC236}">
                    <a16:creationId xmlns:a16="http://schemas.microsoft.com/office/drawing/2014/main" id="{65200CB7-1B24-406B-8786-FE635A8E0D79}"/>
                  </a:ext>
                </a:extLst>
              </p:cNvPr>
              <p:cNvCxnSpPr>
                <a:cxnSpLocks/>
                <a:stCxn id="79" idx="7"/>
                <a:endCxn id="80" idx="2"/>
              </p:cNvCxnSpPr>
              <p:nvPr/>
            </p:nvCxnSpPr>
            <p:spPr>
              <a:xfrm flipV="1">
                <a:off x="9975605" y="5081011"/>
                <a:ext cx="1044139" cy="641358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9" name="Agrupar 88">
            <a:extLst>
              <a:ext uri="{FF2B5EF4-FFF2-40B4-BE49-F238E27FC236}">
                <a16:creationId xmlns:a16="http://schemas.microsoft.com/office/drawing/2014/main" id="{90F99386-5292-4228-A63B-8CA080707669}"/>
              </a:ext>
            </a:extLst>
          </p:cNvPr>
          <p:cNvGrpSpPr/>
          <p:nvPr/>
        </p:nvGrpSpPr>
        <p:grpSpPr>
          <a:xfrm>
            <a:off x="8110836" y="1021964"/>
            <a:ext cx="1788199" cy="894764"/>
            <a:chOff x="8381151" y="69338"/>
            <a:chExt cx="1788199" cy="894764"/>
          </a:xfrm>
        </p:grpSpPr>
        <p:grpSp>
          <p:nvGrpSpPr>
            <p:cNvPr id="90" name="Agrupar 89">
              <a:extLst>
                <a:ext uri="{FF2B5EF4-FFF2-40B4-BE49-F238E27FC236}">
                  <a16:creationId xmlns:a16="http://schemas.microsoft.com/office/drawing/2014/main" id="{F19856DA-724D-4DF5-AD60-833CF588FE50}"/>
                </a:ext>
              </a:extLst>
            </p:cNvPr>
            <p:cNvGrpSpPr/>
            <p:nvPr/>
          </p:nvGrpSpPr>
          <p:grpSpPr>
            <a:xfrm>
              <a:off x="8381151" y="69338"/>
              <a:ext cx="1788199" cy="894764"/>
              <a:chOff x="8309058" y="4398591"/>
              <a:chExt cx="1788199" cy="894764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9C1C0DB3-A3C7-4E87-84E7-575439AAA3F3}"/>
                  </a:ext>
                </a:extLst>
              </p:cNvPr>
              <p:cNvSpPr/>
              <p:nvPr/>
            </p:nvSpPr>
            <p:spPr>
              <a:xfrm>
                <a:off x="8309058" y="4831690"/>
                <a:ext cx="883208" cy="461665"/>
              </a:xfrm>
              <a:prstGeom prst="ellipse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30CF85EC-3623-4646-BFBB-36450F64AC26}"/>
                  </a:ext>
                </a:extLst>
              </p:cNvPr>
              <p:cNvSpPr/>
              <p:nvPr/>
            </p:nvSpPr>
            <p:spPr>
              <a:xfrm>
                <a:off x="9505812" y="4398591"/>
                <a:ext cx="591445" cy="461665"/>
              </a:xfrm>
              <a:prstGeom prst="ellipse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4" name="Conexão reta unidirecional 93">
                <a:extLst>
                  <a:ext uri="{FF2B5EF4-FFF2-40B4-BE49-F238E27FC236}">
                    <a16:creationId xmlns:a16="http://schemas.microsoft.com/office/drawing/2014/main" id="{784ADE75-144E-4B0F-AEAF-0646F28F509A}"/>
                  </a:ext>
                </a:extLst>
              </p:cNvPr>
              <p:cNvCxnSpPr>
                <a:cxnSpLocks/>
                <a:stCxn id="92" idx="7"/>
                <a:endCxn id="93" idx="2"/>
              </p:cNvCxnSpPr>
              <p:nvPr/>
            </p:nvCxnSpPr>
            <p:spPr>
              <a:xfrm flipV="1">
                <a:off x="9062923" y="4629424"/>
                <a:ext cx="442889" cy="269875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1" name="Conexão reta 90">
              <a:extLst>
                <a:ext uri="{FF2B5EF4-FFF2-40B4-BE49-F238E27FC236}">
                  <a16:creationId xmlns:a16="http://schemas.microsoft.com/office/drawing/2014/main" id="{5368F602-BFC9-4788-B722-AD5D30D6C86C}"/>
                </a:ext>
              </a:extLst>
            </p:cNvPr>
            <p:cNvCxnSpPr>
              <a:cxnSpLocks/>
            </p:cNvCxnSpPr>
            <p:nvPr/>
          </p:nvCxnSpPr>
          <p:spPr>
            <a:xfrm>
              <a:off x="8511965" y="713703"/>
              <a:ext cx="170036" cy="0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5" name="Agrupar 94">
            <a:extLst>
              <a:ext uri="{FF2B5EF4-FFF2-40B4-BE49-F238E27FC236}">
                <a16:creationId xmlns:a16="http://schemas.microsoft.com/office/drawing/2014/main" id="{B73A417A-E76F-461E-9102-4468BBFC7FB3}"/>
              </a:ext>
            </a:extLst>
          </p:cNvPr>
          <p:cNvGrpSpPr/>
          <p:nvPr/>
        </p:nvGrpSpPr>
        <p:grpSpPr>
          <a:xfrm>
            <a:off x="8214298" y="1069373"/>
            <a:ext cx="3146499" cy="1686447"/>
            <a:chOff x="8214298" y="1069373"/>
            <a:chExt cx="3146499" cy="1686447"/>
          </a:xfrm>
        </p:grpSpPr>
        <p:grpSp>
          <p:nvGrpSpPr>
            <p:cNvPr id="96" name="Agrupar 95">
              <a:extLst>
                <a:ext uri="{FF2B5EF4-FFF2-40B4-BE49-F238E27FC236}">
                  <a16:creationId xmlns:a16="http://schemas.microsoft.com/office/drawing/2014/main" id="{DDEC0E48-4BC8-4359-B13E-1CF394943C48}"/>
                </a:ext>
              </a:extLst>
            </p:cNvPr>
            <p:cNvGrpSpPr/>
            <p:nvPr/>
          </p:nvGrpSpPr>
          <p:grpSpPr>
            <a:xfrm>
              <a:off x="8214298" y="1069373"/>
              <a:ext cx="3146499" cy="1686447"/>
              <a:chOff x="8435362" y="4446000"/>
              <a:chExt cx="3146499" cy="1686447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33A393D7-325B-4E3D-8844-4EB0D7CBBD2F}"/>
                  </a:ext>
                </a:extLst>
              </p:cNvPr>
              <p:cNvSpPr/>
              <p:nvPr/>
            </p:nvSpPr>
            <p:spPr>
              <a:xfrm>
                <a:off x="8435362" y="5670782"/>
                <a:ext cx="764978" cy="461665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97D4B2FB-9468-4057-B334-C50633B6184A}"/>
                  </a:ext>
                </a:extLst>
              </p:cNvPr>
              <p:cNvSpPr/>
              <p:nvPr/>
            </p:nvSpPr>
            <p:spPr>
              <a:xfrm>
                <a:off x="10990416" y="4446000"/>
                <a:ext cx="591445" cy="461665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0" name="Conexão reta unidirecional 99">
                <a:extLst>
                  <a:ext uri="{FF2B5EF4-FFF2-40B4-BE49-F238E27FC236}">
                    <a16:creationId xmlns:a16="http://schemas.microsoft.com/office/drawing/2014/main" id="{0E564A0E-9EC4-4F39-A9CB-593F1A85F848}"/>
                  </a:ext>
                </a:extLst>
              </p:cNvPr>
              <p:cNvCxnSpPr>
                <a:cxnSpLocks/>
                <a:stCxn id="98" idx="7"/>
                <a:endCxn id="99" idx="2"/>
              </p:cNvCxnSpPr>
              <p:nvPr/>
            </p:nvCxnSpPr>
            <p:spPr>
              <a:xfrm flipV="1">
                <a:off x="9088312" y="4676833"/>
                <a:ext cx="1902104" cy="1061558"/>
              </a:xfrm>
              <a:prstGeom prst="straightConnector1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7" name="Conexão reta 96">
              <a:extLst>
                <a:ext uri="{FF2B5EF4-FFF2-40B4-BE49-F238E27FC236}">
                  <a16:creationId xmlns:a16="http://schemas.microsoft.com/office/drawing/2014/main" id="{05C89985-CCB8-4FDF-BD8C-38C2451DA265}"/>
                </a:ext>
              </a:extLst>
            </p:cNvPr>
            <p:cNvCxnSpPr>
              <a:cxnSpLocks/>
            </p:cNvCxnSpPr>
            <p:nvPr/>
          </p:nvCxnSpPr>
          <p:spPr>
            <a:xfrm>
              <a:off x="8267627" y="2504072"/>
              <a:ext cx="170036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2" name="Retângulo 61">
            <a:extLst>
              <a:ext uri="{FF2B5EF4-FFF2-40B4-BE49-F238E27FC236}">
                <a16:creationId xmlns:a16="http://schemas.microsoft.com/office/drawing/2014/main" id="{6D5F989D-65D2-4EC7-B93D-28D5DFF92902}"/>
              </a:ext>
            </a:extLst>
          </p:cNvPr>
          <p:cNvSpPr/>
          <p:nvPr/>
        </p:nvSpPr>
        <p:spPr>
          <a:xfrm>
            <a:off x="2254421" y="5061470"/>
            <a:ext cx="126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>
                <a:solidFill>
                  <a:srgbClr val="29A6FF"/>
                </a:solidFill>
              </a:rPr>
              <a:t>Example</a:t>
            </a:r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97343195-9E65-4B4A-A0C6-8A9310D336BE}"/>
              </a:ext>
            </a:extLst>
          </p:cNvPr>
          <p:cNvSpPr/>
          <p:nvPr/>
        </p:nvSpPr>
        <p:spPr>
          <a:xfrm>
            <a:off x="2254421" y="5705931"/>
            <a:ext cx="27508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Construct a (3 x 3 )</a:t>
            </a:r>
          </a:p>
          <a:p>
            <a:r>
              <a:rPr lang="en-GB" sz="2000" b="1" dirty="0"/>
              <a:t>skew-symmetric matrix</a:t>
            </a:r>
            <a:r>
              <a:rPr lang="en-GB" sz="2000" dirty="0"/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8DBA9656-2992-46F1-A71D-B248D62F66E0}"/>
                  </a:ext>
                </a:extLst>
              </p:cNvPr>
              <p:cNvSpPr/>
              <p:nvPr/>
            </p:nvSpPr>
            <p:spPr>
              <a:xfrm>
                <a:off x="4959136" y="4967140"/>
                <a:ext cx="2515353" cy="18457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/>
                            </m:mr>
                          </m:m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                   </m:t>
                          </m:r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8DBA9656-2992-46F1-A71D-B248D62F66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136" y="4967140"/>
                <a:ext cx="2515353" cy="184576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Retângulo 104">
            <a:extLst>
              <a:ext uri="{FF2B5EF4-FFF2-40B4-BE49-F238E27FC236}">
                <a16:creationId xmlns:a16="http://schemas.microsoft.com/office/drawing/2014/main" id="{C67668A0-6B21-416C-BC9F-0B4D13F046C7}"/>
              </a:ext>
            </a:extLst>
          </p:cNvPr>
          <p:cNvSpPr/>
          <p:nvPr/>
        </p:nvSpPr>
        <p:spPr>
          <a:xfrm>
            <a:off x="5478431" y="5166539"/>
            <a:ext cx="358839" cy="3588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tângulo 105">
            <a:extLst>
              <a:ext uri="{FF2B5EF4-FFF2-40B4-BE49-F238E27FC236}">
                <a16:creationId xmlns:a16="http://schemas.microsoft.com/office/drawing/2014/main" id="{7921F2BE-409F-471F-934C-D006A6EA08FF}"/>
              </a:ext>
            </a:extLst>
          </p:cNvPr>
          <p:cNvSpPr/>
          <p:nvPr/>
        </p:nvSpPr>
        <p:spPr>
          <a:xfrm>
            <a:off x="6029772" y="5718255"/>
            <a:ext cx="358839" cy="3588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tângulo 106">
            <a:extLst>
              <a:ext uri="{FF2B5EF4-FFF2-40B4-BE49-F238E27FC236}">
                <a16:creationId xmlns:a16="http://schemas.microsoft.com/office/drawing/2014/main" id="{EB9DC6D4-1613-4B05-A4B3-D133AE66E21B}"/>
              </a:ext>
            </a:extLst>
          </p:cNvPr>
          <p:cNvSpPr/>
          <p:nvPr/>
        </p:nvSpPr>
        <p:spPr>
          <a:xfrm>
            <a:off x="6575927" y="6244745"/>
            <a:ext cx="358839" cy="3588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CaixaDeTexto 107">
            <a:extLst>
              <a:ext uri="{FF2B5EF4-FFF2-40B4-BE49-F238E27FC236}">
                <a16:creationId xmlns:a16="http://schemas.microsoft.com/office/drawing/2014/main" id="{D9707706-6124-4A28-A657-4BF126178B1B}"/>
              </a:ext>
            </a:extLst>
          </p:cNvPr>
          <p:cNvSpPr txBox="1"/>
          <p:nvPr/>
        </p:nvSpPr>
        <p:spPr>
          <a:xfrm>
            <a:off x="6070341" y="57293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solidFill>
                  <a:schemeClr val="accent2">
                    <a:lumMod val="75000"/>
                  </a:schemeClr>
                </a:solidFill>
              </a:rPr>
              <a:t>0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9" name="CaixaDeTexto 108">
            <a:extLst>
              <a:ext uri="{FF2B5EF4-FFF2-40B4-BE49-F238E27FC236}">
                <a16:creationId xmlns:a16="http://schemas.microsoft.com/office/drawing/2014/main" id="{C8C7B5EA-976F-45E6-A6AA-5BD681DC4B25}"/>
              </a:ext>
            </a:extLst>
          </p:cNvPr>
          <p:cNvSpPr txBox="1"/>
          <p:nvPr/>
        </p:nvSpPr>
        <p:spPr>
          <a:xfrm>
            <a:off x="6583875" y="62538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solidFill>
                  <a:schemeClr val="accent2">
                    <a:lumMod val="75000"/>
                  </a:schemeClr>
                </a:solidFill>
              </a:rPr>
              <a:t>0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0" name="CaixaDeTexto 109">
            <a:extLst>
              <a:ext uri="{FF2B5EF4-FFF2-40B4-BE49-F238E27FC236}">
                <a16:creationId xmlns:a16="http://schemas.microsoft.com/office/drawing/2014/main" id="{1B68645F-3451-4C1F-80AD-6047D1276AE2}"/>
              </a:ext>
            </a:extLst>
          </p:cNvPr>
          <p:cNvSpPr txBox="1"/>
          <p:nvPr/>
        </p:nvSpPr>
        <p:spPr>
          <a:xfrm>
            <a:off x="5498950" y="515965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solidFill>
                  <a:schemeClr val="accent2">
                    <a:lumMod val="75000"/>
                  </a:schemeClr>
                </a:solidFill>
              </a:rPr>
              <a:t>0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111" name="Agrupar 110">
            <a:extLst>
              <a:ext uri="{FF2B5EF4-FFF2-40B4-BE49-F238E27FC236}">
                <a16:creationId xmlns:a16="http://schemas.microsoft.com/office/drawing/2014/main" id="{12F1838B-A745-41F9-84A7-59AC86564260}"/>
              </a:ext>
            </a:extLst>
          </p:cNvPr>
          <p:cNvGrpSpPr/>
          <p:nvPr/>
        </p:nvGrpSpPr>
        <p:grpSpPr>
          <a:xfrm>
            <a:off x="6020851" y="5164908"/>
            <a:ext cx="382319" cy="370336"/>
            <a:chOff x="9905982" y="695294"/>
            <a:chExt cx="382319" cy="370336"/>
          </a:xfrm>
        </p:grpSpPr>
        <p:sp>
          <p:nvSpPr>
            <p:cNvPr id="112" name="CaixaDeTexto 111">
              <a:extLst>
                <a:ext uri="{FF2B5EF4-FFF2-40B4-BE49-F238E27FC236}">
                  <a16:creationId xmlns:a16="http://schemas.microsoft.com/office/drawing/2014/main" id="{BB8575BC-3045-4418-AC1D-9FB8AAA1CAF7}"/>
                </a:ext>
              </a:extLst>
            </p:cNvPr>
            <p:cNvSpPr txBox="1"/>
            <p:nvPr/>
          </p:nvSpPr>
          <p:spPr>
            <a:xfrm>
              <a:off x="9916083" y="696298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>
                  <a:solidFill>
                    <a:schemeClr val="accent4"/>
                  </a:solidFill>
                </a:rPr>
                <a:t>-7</a:t>
              </a:r>
              <a:endParaRPr lang="en-GB" b="1" dirty="0">
                <a:solidFill>
                  <a:schemeClr val="accent4"/>
                </a:solidFill>
              </a:endParaRPr>
            </a:p>
          </p:txBody>
        </p:sp>
        <p:sp>
          <p:nvSpPr>
            <p:cNvPr id="114" name="Retângulo 113">
              <a:extLst>
                <a:ext uri="{FF2B5EF4-FFF2-40B4-BE49-F238E27FC236}">
                  <a16:creationId xmlns:a16="http://schemas.microsoft.com/office/drawing/2014/main" id="{76BCBF99-D593-4B94-8AF7-696F3E923AE3}"/>
                </a:ext>
              </a:extLst>
            </p:cNvPr>
            <p:cNvSpPr/>
            <p:nvPr/>
          </p:nvSpPr>
          <p:spPr>
            <a:xfrm>
              <a:off x="9905982" y="695294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5" name="Agrupar 114">
            <a:extLst>
              <a:ext uri="{FF2B5EF4-FFF2-40B4-BE49-F238E27FC236}">
                <a16:creationId xmlns:a16="http://schemas.microsoft.com/office/drawing/2014/main" id="{EABF92F9-B478-4C6D-98A1-DD1E0E4A2B38}"/>
              </a:ext>
            </a:extLst>
          </p:cNvPr>
          <p:cNvGrpSpPr/>
          <p:nvPr/>
        </p:nvGrpSpPr>
        <p:grpSpPr>
          <a:xfrm>
            <a:off x="6581365" y="5726776"/>
            <a:ext cx="358839" cy="372719"/>
            <a:chOff x="6968362" y="1375923"/>
            <a:chExt cx="358839" cy="372719"/>
          </a:xfrm>
        </p:grpSpPr>
        <p:sp>
          <p:nvSpPr>
            <p:cNvPr id="116" name="Retângulo 115">
              <a:extLst>
                <a:ext uri="{FF2B5EF4-FFF2-40B4-BE49-F238E27FC236}">
                  <a16:creationId xmlns:a16="http://schemas.microsoft.com/office/drawing/2014/main" id="{5E9F7AB2-F3C1-4996-92A2-AABF592B9AAF}"/>
                </a:ext>
              </a:extLst>
            </p:cNvPr>
            <p:cNvSpPr/>
            <p:nvPr/>
          </p:nvSpPr>
          <p:spPr>
            <a:xfrm>
              <a:off x="6968362" y="1375923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CaixaDeTexto 116">
              <a:extLst>
                <a:ext uri="{FF2B5EF4-FFF2-40B4-BE49-F238E27FC236}">
                  <a16:creationId xmlns:a16="http://schemas.microsoft.com/office/drawing/2014/main" id="{334CB87B-2556-46D0-B959-321EA50D2E46}"/>
                </a:ext>
              </a:extLst>
            </p:cNvPr>
            <p:cNvSpPr txBox="1"/>
            <p:nvPr/>
          </p:nvSpPr>
          <p:spPr>
            <a:xfrm>
              <a:off x="6989883" y="137931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>
                  <a:solidFill>
                    <a:schemeClr val="accent6"/>
                  </a:solidFill>
                </a:rPr>
                <a:t>5</a:t>
              </a:r>
              <a:endParaRPr lang="en-GB" b="1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118" name="Agrupar 117">
            <a:extLst>
              <a:ext uri="{FF2B5EF4-FFF2-40B4-BE49-F238E27FC236}">
                <a16:creationId xmlns:a16="http://schemas.microsoft.com/office/drawing/2014/main" id="{5B778F93-66A6-4696-95C9-6D25C9FA7A9D}"/>
              </a:ext>
            </a:extLst>
          </p:cNvPr>
          <p:cNvGrpSpPr/>
          <p:nvPr/>
        </p:nvGrpSpPr>
        <p:grpSpPr>
          <a:xfrm>
            <a:off x="6588985" y="5156318"/>
            <a:ext cx="358839" cy="369332"/>
            <a:chOff x="7822314" y="953724"/>
            <a:chExt cx="358839" cy="369332"/>
          </a:xfrm>
        </p:grpSpPr>
        <p:sp>
          <p:nvSpPr>
            <p:cNvPr id="119" name="Retângulo 118">
              <a:extLst>
                <a:ext uri="{FF2B5EF4-FFF2-40B4-BE49-F238E27FC236}">
                  <a16:creationId xmlns:a16="http://schemas.microsoft.com/office/drawing/2014/main" id="{04053F68-28BC-4760-9509-29CEB3343A77}"/>
                </a:ext>
              </a:extLst>
            </p:cNvPr>
            <p:cNvSpPr/>
            <p:nvPr/>
          </p:nvSpPr>
          <p:spPr>
            <a:xfrm>
              <a:off x="7822314" y="964217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" name="CaixaDeTexto 119">
              <a:extLst>
                <a:ext uri="{FF2B5EF4-FFF2-40B4-BE49-F238E27FC236}">
                  <a16:creationId xmlns:a16="http://schemas.microsoft.com/office/drawing/2014/main" id="{8FD21FA0-551F-473C-B635-B0C469E63D67}"/>
                </a:ext>
              </a:extLst>
            </p:cNvPr>
            <p:cNvSpPr txBox="1"/>
            <p:nvPr/>
          </p:nvSpPr>
          <p:spPr>
            <a:xfrm>
              <a:off x="7855278" y="95372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>
                  <a:solidFill>
                    <a:schemeClr val="accent5"/>
                  </a:solidFill>
                </a:rPr>
                <a:t>8</a:t>
              </a:r>
              <a:endParaRPr lang="en-GB" b="1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124" name="Agrupar 123">
            <a:extLst>
              <a:ext uri="{FF2B5EF4-FFF2-40B4-BE49-F238E27FC236}">
                <a16:creationId xmlns:a16="http://schemas.microsoft.com/office/drawing/2014/main" id="{25431602-79FC-4221-8204-4EEE3E64672B}"/>
              </a:ext>
            </a:extLst>
          </p:cNvPr>
          <p:cNvGrpSpPr/>
          <p:nvPr/>
        </p:nvGrpSpPr>
        <p:grpSpPr>
          <a:xfrm>
            <a:off x="6587638" y="5156462"/>
            <a:ext cx="372218" cy="369332"/>
            <a:chOff x="7819083" y="953724"/>
            <a:chExt cx="372218" cy="369332"/>
          </a:xfrm>
        </p:grpSpPr>
        <p:sp>
          <p:nvSpPr>
            <p:cNvPr id="125" name="Retângulo 124">
              <a:extLst>
                <a:ext uri="{FF2B5EF4-FFF2-40B4-BE49-F238E27FC236}">
                  <a16:creationId xmlns:a16="http://schemas.microsoft.com/office/drawing/2014/main" id="{2C600E22-0940-4166-BFDE-712C8F5AC251}"/>
                </a:ext>
              </a:extLst>
            </p:cNvPr>
            <p:cNvSpPr/>
            <p:nvPr/>
          </p:nvSpPr>
          <p:spPr>
            <a:xfrm>
              <a:off x="7822314" y="964217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" name="CaixaDeTexto 125">
              <a:extLst>
                <a:ext uri="{FF2B5EF4-FFF2-40B4-BE49-F238E27FC236}">
                  <a16:creationId xmlns:a16="http://schemas.microsoft.com/office/drawing/2014/main" id="{2FBE8BE5-DEF2-44BD-8235-F7B779FC3227}"/>
                </a:ext>
              </a:extLst>
            </p:cNvPr>
            <p:cNvSpPr txBox="1"/>
            <p:nvPr/>
          </p:nvSpPr>
          <p:spPr>
            <a:xfrm>
              <a:off x="7819083" y="953724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>
                  <a:solidFill>
                    <a:schemeClr val="accent5"/>
                  </a:solidFill>
                </a:rPr>
                <a:t>-8</a:t>
              </a:r>
              <a:endParaRPr lang="en-GB" b="1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127" name="Agrupar 126">
            <a:extLst>
              <a:ext uri="{FF2B5EF4-FFF2-40B4-BE49-F238E27FC236}">
                <a16:creationId xmlns:a16="http://schemas.microsoft.com/office/drawing/2014/main" id="{B2F374AC-DEB4-413F-A853-D9233B8F2B36}"/>
              </a:ext>
            </a:extLst>
          </p:cNvPr>
          <p:cNvGrpSpPr/>
          <p:nvPr/>
        </p:nvGrpSpPr>
        <p:grpSpPr>
          <a:xfrm>
            <a:off x="6569205" y="5725262"/>
            <a:ext cx="372218" cy="372719"/>
            <a:chOff x="6957498" y="1375923"/>
            <a:chExt cx="372218" cy="372719"/>
          </a:xfrm>
        </p:grpSpPr>
        <p:sp>
          <p:nvSpPr>
            <p:cNvPr id="128" name="Retângulo 127">
              <a:extLst>
                <a:ext uri="{FF2B5EF4-FFF2-40B4-BE49-F238E27FC236}">
                  <a16:creationId xmlns:a16="http://schemas.microsoft.com/office/drawing/2014/main" id="{941F6809-8091-44D8-A4BF-891294F1AA0D}"/>
                </a:ext>
              </a:extLst>
            </p:cNvPr>
            <p:cNvSpPr/>
            <p:nvPr/>
          </p:nvSpPr>
          <p:spPr>
            <a:xfrm>
              <a:off x="6968362" y="1375923"/>
              <a:ext cx="358839" cy="358839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9" name="CaixaDeTexto 128">
              <a:extLst>
                <a:ext uri="{FF2B5EF4-FFF2-40B4-BE49-F238E27FC236}">
                  <a16:creationId xmlns:a16="http://schemas.microsoft.com/office/drawing/2014/main" id="{364FAB8B-EFBF-446C-8CEC-FD8DD38D811C}"/>
                </a:ext>
              </a:extLst>
            </p:cNvPr>
            <p:cNvSpPr txBox="1"/>
            <p:nvPr/>
          </p:nvSpPr>
          <p:spPr>
            <a:xfrm>
              <a:off x="6957498" y="1379310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b="1" dirty="0">
                  <a:solidFill>
                    <a:schemeClr val="accent6"/>
                  </a:solidFill>
                </a:rPr>
                <a:t>-5</a:t>
              </a:r>
              <a:endParaRPr lang="en-GB" b="1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130" name="Retângulo: Cantos Arredondados 129">
            <a:extLst>
              <a:ext uri="{FF2B5EF4-FFF2-40B4-BE49-F238E27FC236}">
                <a16:creationId xmlns:a16="http://schemas.microsoft.com/office/drawing/2014/main" id="{C7928658-A864-4F67-A944-6E905D98F791}"/>
              </a:ext>
            </a:extLst>
          </p:cNvPr>
          <p:cNvSpPr/>
          <p:nvPr/>
        </p:nvSpPr>
        <p:spPr>
          <a:xfrm>
            <a:off x="7868796" y="4929013"/>
            <a:ext cx="4287189" cy="1883890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en-GB" sz="2400" dirty="0">
                <a:solidFill>
                  <a:schemeClr val="bg1"/>
                </a:solidFill>
              </a:rPr>
              <a:t>:</a:t>
            </a:r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131" name="Seta: Para a Direita 130">
            <a:extLst>
              <a:ext uri="{FF2B5EF4-FFF2-40B4-BE49-F238E27FC236}">
                <a16:creationId xmlns:a16="http://schemas.microsoft.com/office/drawing/2014/main" id="{B809F175-F75C-4B3C-AEF3-64753D159961}"/>
              </a:ext>
            </a:extLst>
          </p:cNvPr>
          <p:cNvSpPr/>
          <p:nvPr/>
        </p:nvSpPr>
        <p:spPr>
          <a:xfrm>
            <a:off x="7355264" y="5600493"/>
            <a:ext cx="952556" cy="568554"/>
          </a:xfrm>
          <a:prstGeom prst="rightArrow">
            <a:avLst/>
          </a:prstGeom>
          <a:solidFill>
            <a:srgbClr val="29A6FF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Retângulo 131">
                <a:extLst>
                  <a:ext uri="{FF2B5EF4-FFF2-40B4-BE49-F238E27FC236}">
                    <a16:creationId xmlns:a16="http://schemas.microsoft.com/office/drawing/2014/main" id="{A77E5C35-F1D0-4384-86E9-8CC8A0CD0636}"/>
                  </a:ext>
                </a:extLst>
              </p:cNvPr>
              <p:cNvSpPr/>
              <p:nvPr/>
            </p:nvSpPr>
            <p:spPr>
              <a:xfrm>
                <a:off x="8231831" y="5431665"/>
                <a:ext cx="3954993" cy="9671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i="1" spc="-15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pt-PT" sz="2000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pt-PT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pt-PT" sz="2000" b="0" i="1" spc="-150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PT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  <m:e>
                                    <m:r>
                                      <a:rPr lang="pt-PT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pt-PT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  <m:e>
                                    <m:r>
                                      <a:rPr lang="pt-PT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pt-PT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pt-PT" sz="2000" b="0" i="1" spc="-150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PT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e>
                                  <m:e>
                                    <m:r>
                                      <a:rPr lang="pt-PT" sz="2000" b="0" i="1" spc="-150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PT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  <m:e>
                                    <m:r>
                                      <a:rPr lang="pt-PT" sz="2000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pt-PT" sz="2000" b="0" i="1" spc="-15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pt-PT" sz="2000" b="0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pt-PT" sz="2000" i="1" spc="-15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−7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−8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−5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i="1" spc="-150" dirty="0">
                  <a:solidFill>
                    <a:srgbClr val="0C2B8E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2" name="Retângulo 131">
                <a:extLst>
                  <a:ext uri="{FF2B5EF4-FFF2-40B4-BE49-F238E27FC236}">
                    <a16:creationId xmlns:a16="http://schemas.microsoft.com/office/drawing/2014/main" id="{A77E5C35-F1D0-4384-86E9-8CC8A0CD06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1831" y="5431665"/>
                <a:ext cx="3954993" cy="96718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988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5E4F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-0.04453 0.08055 " pathEditMode="relative" rAng="0" ptsTypes="AA">
                                      <p:cBhvr>
                                        <p:cTn id="76" dur="1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7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750"/>
                            </p:stCondLst>
                            <p:childTnLst>
                              <p:par>
                                <p:cTn id="8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-0.09193 0.15834 " pathEditMode="relative" rAng="0" ptsTypes="AA">
                                      <p:cBhvr>
                                        <p:cTn id="83" dur="1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6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44444E-6 L -0.04519 0.07708 " pathEditMode="relative" rAng="0" ptsTypes="AA">
                                      <p:cBhvr>
                                        <p:cTn id="90" dur="12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75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25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75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36" grpId="0"/>
      <p:bldP spid="62" grpId="0"/>
      <p:bldP spid="64" grpId="0"/>
      <p:bldP spid="67" grpId="0"/>
      <p:bldP spid="105" grpId="0" animBg="1"/>
      <p:bldP spid="106" grpId="0" animBg="1"/>
      <p:bldP spid="107" grpId="0" animBg="1"/>
      <p:bldP spid="108" grpId="0"/>
      <p:bldP spid="109" grpId="0"/>
      <p:bldP spid="110" grpId="0"/>
      <p:bldP spid="130" grpId="0" animBg="1"/>
      <p:bldP spid="1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33A8273-AD29-4A34-9378-2C5CCDADD552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6308FCDC-C3CA-46C0-9BEC-6DDF84DD6F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A46717A7-9964-46F3-BF52-A2CEE79EB3C6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0CABE222-C889-4647-96A3-36E58D7AC1D0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>
                <a:solidFill>
                  <a:schemeClr val="tx1"/>
                </a:solidFill>
              </a:rPr>
              <a:t>Symmetric / Skew-symmetric</a:t>
            </a: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7AB5A801-6F84-4C81-88D2-B5DD67B50460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Orthogonal</a:t>
            </a:r>
          </a:p>
        </p:txBody>
      </p:sp>
      <p:sp>
        <p:nvSpPr>
          <p:cNvPr id="24" name="Retângulo: Cantos Arredondados 23">
            <a:hlinkClick r:id="rId7" action="ppaction://hlinksldjump"/>
            <a:extLst>
              <a:ext uri="{FF2B5EF4-FFF2-40B4-BE49-F238E27FC236}">
                <a16:creationId xmlns:a16="http://schemas.microsoft.com/office/drawing/2014/main" id="{A0B6A855-5E32-4B5E-9931-474EED78C408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>
                <a:solidFill>
                  <a:schemeClr val="tx1"/>
                </a:solidFill>
              </a:rPr>
              <a:t>Other Designations</a:t>
            </a:r>
          </a:p>
        </p:txBody>
      </p:sp>
      <p:sp>
        <p:nvSpPr>
          <p:cNvPr id="25" name="Retângulo: Cantos Arredondados 24">
            <a:hlinkClick r:id="rId8" action="ppaction://hlinksldjump"/>
            <a:extLst>
              <a:ext uri="{FF2B5EF4-FFF2-40B4-BE49-F238E27FC236}">
                <a16:creationId xmlns:a16="http://schemas.microsoft.com/office/drawing/2014/main" id="{DB163309-00E8-4569-8241-7B1DDDE62910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26" name="Retângulo: Cantos Arredondados 25">
            <a:hlinkClick r:id="rId9" action="ppaction://hlinksldjump"/>
            <a:extLst>
              <a:ext uri="{FF2B5EF4-FFF2-40B4-BE49-F238E27FC236}">
                <a16:creationId xmlns:a16="http://schemas.microsoft.com/office/drawing/2014/main" id="{6D54AA7C-20A2-4E63-9DA3-744E48428C61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27" name="Retângulo: Cantos Arredondados 26">
            <a:hlinkClick r:id="rId10" action="ppaction://hlinksldjump"/>
            <a:extLst>
              <a:ext uri="{FF2B5EF4-FFF2-40B4-BE49-F238E27FC236}">
                <a16:creationId xmlns:a16="http://schemas.microsoft.com/office/drawing/2014/main" id="{39095998-8CFE-48A0-A953-2D99E30E6C52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Involutory</a:t>
            </a:r>
          </a:p>
        </p:txBody>
      </p:sp>
      <p:sp>
        <p:nvSpPr>
          <p:cNvPr id="28" name="Retângulo: Cantos Arredondados 27">
            <a:hlinkClick r:id="rId11" action="ppaction://hlinksldjump"/>
            <a:extLst>
              <a:ext uri="{FF2B5EF4-FFF2-40B4-BE49-F238E27FC236}">
                <a16:creationId xmlns:a16="http://schemas.microsoft.com/office/drawing/2014/main" id="{00736EAA-737E-4344-84F0-45D943D63F65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9026D029-2C32-4833-A9DD-0504A2A4FEAE}"/>
              </a:ext>
            </a:extLst>
          </p:cNvPr>
          <p:cNvGrpSpPr/>
          <p:nvPr/>
        </p:nvGrpSpPr>
        <p:grpSpPr>
          <a:xfrm>
            <a:off x="2098800" y="3951326"/>
            <a:ext cx="2383659" cy="989347"/>
            <a:chOff x="2250301" y="2108701"/>
            <a:chExt cx="2383659" cy="989347"/>
          </a:xfrm>
        </p:grpSpPr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4A76D6BD-589B-4CDF-870B-4F3C4850B443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tângulo 19">
                  <a:extLst>
                    <a:ext uri="{FF2B5EF4-FFF2-40B4-BE49-F238E27FC236}">
                      <a16:creationId xmlns:a16="http://schemas.microsoft.com/office/drawing/2014/main" id="{930C64EB-0C5B-445F-8C46-C40ED5986995}"/>
                    </a:ext>
                  </a:extLst>
                </p:cNvPr>
                <p:cNvSpPr/>
                <p:nvPr/>
              </p:nvSpPr>
              <p:spPr>
                <a:xfrm>
                  <a:off x="2674753" y="2618000"/>
                  <a:ext cx="1536218" cy="47000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pt-PT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tângulo 19">
                  <a:extLst>
                    <a:ext uri="{FF2B5EF4-FFF2-40B4-BE49-F238E27FC236}">
                      <a16:creationId xmlns:a16="http://schemas.microsoft.com/office/drawing/2014/main" id="{930C64EB-0C5B-445F-8C46-C40ED59869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4753" y="2618000"/>
                  <a:ext cx="1536218" cy="47000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08C86A5D-BFFB-4CBD-93A1-67FF25ECA01B}"/>
                </a:ext>
              </a:extLst>
            </p:cNvPr>
            <p:cNvSpPr txBox="1"/>
            <p:nvPr/>
          </p:nvSpPr>
          <p:spPr>
            <a:xfrm>
              <a:off x="2630879" y="2166383"/>
              <a:ext cx="16403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/>
                <a:t>Orthogonal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596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33A8273-AD29-4A34-9378-2C5CCDADD552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6308FCDC-C3CA-46C0-9BEC-6DDF84DD6F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A46717A7-9964-46F3-BF52-A2CEE79EB3C6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0CABE222-C889-4647-96A3-36E58D7AC1D0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>
                <a:solidFill>
                  <a:schemeClr val="tx1"/>
                </a:solidFill>
              </a:rPr>
              <a:t>Symmetric / Skew-symmetric</a:t>
            </a: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7AB5A801-6F84-4C81-88D2-B5DD67B50460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Orthogonal</a:t>
            </a:r>
          </a:p>
        </p:txBody>
      </p:sp>
      <p:sp>
        <p:nvSpPr>
          <p:cNvPr id="24" name="Retângulo: Cantos Arredondados 23">
            <a:hlinkClick r:id="rId7" action="ppaction://hlinksldjump"/>
            <a:extLst>
              <a:ext uri="{FF2B5EF4-FFF2-40B4-BE49-F238E27FC236}">
                <a16:creationId xmlns:a16="http://schemas.microsoft.com/office/drawing/2014/main" id="{A0B6A855-5E32-4B5E-9931-474EED78C408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>
                <a:solidFill>
                  <a:schemeClr val="tx1"/>
                </a:solidFill>
              </a:rPr>
              <a:t>Other Designations</a:t>
            </a:r>
          </a:p>
        </p:txBody>
      </p:sp>
      <p:sp>
        <p:nvSpPr>
          <p:cNvPr id="25" name="Retângulo: Cantos Arredondados 24">
            <a:hlinkClick r:id="rId8" action="ppaction://hlinksldjump"/>
            <a:extLst>
              <a:ext uri="{FF2B5EF4-FFF2-40B4-BE49-F238E27FC236}">
                <a16:creationId xmlns:a16="http://schemas.microsoft.com/office/drawing/2014/main" id="{DB163309-00E8-4569-8241-7B1DDDE62910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26" name="Retângulo: Cantos Arredondados 25">
            <a:hlinkClick r:id="rId9" action="ppaction://hlinksldjump"/>
            <a:extLst>
              <a:ext uri="{FF2B5EF4-FFF2-40B4-BE49-F238E27FC236}">
                <a16:creationId xmlns:a16="http://schemas.microsoft.com/office/drawing/2014/main" id="{6D54AA7C-20A2-4E63-9DA3-744E48428C61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27" name="Retângulo: Cantos Arredondados 26">
            <a:hlinkClick r:id="rId10" action="ppaction://hlinksldjump"/>
            <a:extLst>
              <a:ext uri="{FF2B5EF4-FFF2-40B4-BE49-F238E27FC236}">
                <a16:creationId xmlns:a16="http://schemas.microsoft.com/office/drawing/2014/main" id="{39095998-8CFE-48A0-A953-2D99E30E6C52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Involutory</a:t>
            </a:r>
          </a:p>
        </p:txBody>
      </p:sp>
      <p:sp>
        <p:nvSpPr>
          <p:cNvPr id="28" name="Retângulo: Cantos Arredondados 27">
            <a:hlinkClick r:id="rId11" action="ppaction://hlinksldjump"/>
            <a:extLst>
              <a:ext uri="{FF2B5EF4-FFF2-40B4-BE49-F238E27FC236}">
                <a16:creationId xmlns:a16="http://schemas.microsoft.com/office/drawing/2014/main" id="{00736EAA-737E-4344-84F0-45D943D63F65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9026D029-2C32-4833-A9DD-0504A2A4FEAE}"/>
              </a:ext>
            </a:extLst>
          </p:cNvPr>
          <p:cNvGrpSpPr/>
          <p:nvPr/>
        </p:nvGrpSpPr>
        <p:grpSpPr>
          <a:xfrm>
            <a:off x="2098800" y="3951326"/>
            <a:ext cx="2383659" cy="989347"/>
            <a:chOff x="2250301" y="2108701"/>
            <a:chExt cx="2383659" cy="989347"/>
          </a:xfrm>
        </p:grpSpPr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4A76D6BD-589B-4CDF-870B-4F3C4850B443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tângulo 19">
                  <a:extLst>
                    <a:ext uri="{FF2B5EF4-FFF2-40B4-BE49-F238E27FC236}">
                      <a16:creationId xmlns:a16="http://schemas.microsoft.com/office/drawing/2014/main" id="{930C64EB-0C5B-445F-8C46-C40ED5986995}"/>
                    </a:ext>
                  </a:extLst>
                </p:cNvPr>
                <p:cNvSpPr/>
                <p:nvPr/>
              </p:nvSpPr>
              <p:spPr>
                <a:xfrm>
                  <a:off x="2674753" y="2618000"/>
                  <a:ext cx="1536218" cy="47000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pt-PT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tângulo 19">
                  <a:extLst>
                    <a:ext uri="{FF2B5EF4-FFF2-40B4-BE49-F238E27FC236}">
                      <a16:creationId xmlns:a16="http://schemas.microsoft.com/office/drawing/2014/main" id="{930C64EB-0C5B-445F-8C46-C40ED59869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4753" y="2618000"/>
                  <a:ext cx="1536218" cy="47000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08C86A5D-BFFB-4CBD-93A1-67FF25ECA01B}"/>
                </a:ext>
              </a:extLst>
            </p:cNvPr>
            <p:cNvSpPr txBox="1"/>
            <p:nvPr/>
          </p:nvSpPr>
          <p:spPr>
            <a:xfrm>
              <a:off x="2630879" y="2166383"/>
              <a:ext cx="16403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/>
                <a:t>Orthogonal</a:t>
              </a:r>
            </a:p>
          </p:txBody>
        </p:sp>
      </p:grpSp>
      <p:sp>
        <p:nvSpPr>
          <p:cNvPr id="30" name="Retângulo 29">
            <a:extLst>
              <a:ext uri="{FF2B5EF4-FFF2-40B4-BE49-F238E27FC236}">
                <a16:creationId xmlns:a16="http://schemas.microsoft.com/office/drawing/2014/main" id="{4CA18631-2178-4F34-B8F6-F084EF33ED6B}"/>
              </a:ext>
            </a:extLst>
          </p:cNvPr>
          <p:cNvSpPr/>
          <p:nvPr/>
        </p:nvSpPr>
        <p:spPr>
          <a:xfrm>
            <a:off x="4606682" y="3951208"/>
            <a:ext cx="7399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</a:rPr>
              <a:t>An </a:t>
            </a:r>
            <a:r>
              <a:rPr lang="en-GB" sz="2400" b="1" dirty="0">
                <a:solidFill>
                  <a:sysClr val="windowText" lastClr="000000"/>
                </a:solidFill>
              </a:rPr>
              <a:t>orthogonal matrix transpose is its own inverse</a:t>
            </a:r>
            <a:r>
              <a:rPr lang="en-GB" sz="2400" dirty="0">
                <a:solidFill>
                  <a:sysClr val="windowText" lastClr="000000"/>
                </a:solidFill>
              </a:rPr>
              <a:t>. </a:t>
            </a:r>
          </a:p>
          <a:p>
            <a:pPr algn="ctr"/>
            <a:r>
              <a:rPr lang="en-GB" sz="2400" dirty="0">
                <a:solidFill>
                  <a:sysClr val="windowText" lastClr="000000"/>
                </a:solidFill>
              </a:rPr>
              <a:t>There are alternative, but equivalent, conditions as: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5B2F050D-063E-4608-9DA5-CF9EC0F80E07}"/>
              </a:ext>
            </a:extLst>
          </p:cNvPr>
          <p:cNvGrpSpPr/>
          <p:nvPr/>
        </p:nvGrpSpPr>
        <p:grpSpPr>
          <a:xfrm>
            <a:off x="5897334" y="4860000"/>
            <a:ext cx="1951467" cy="720000"/>
            <a:chOff x="7164749" y="1915227"/>
            <a:chExt cx="1951467" cy="720000"/>
          </a:xfrm>
        </p:grpSpPr>
        <p:sp>
          <p:nvSpPr>
            <p:cNvPr id="32" name="Retângulo: Cantos Arredondados 31">
              <a:extLst>
                <a:ext uri="{FF2B5EF4-FFF2-40B4-BE49-F238E27FC236}">
                  <a16:creationId xmlns:a16="http://schemas.microsoft.com/office/drawing/2014/main" id="{7456C124-B242-4A82-86FF-E3C505E1E89B}"/>
                </a:ext>
              </a:extLst>
            </p:cNvPr>
            <p:cNvSpPr/>
            <p:nvPr/>
          </p:nvSpPr>
          <p:spPr>
            <a:xfrm>
              <a:off x="7164749" y="1915227"/>
              <a:ext cx="1951467" cy="7200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tângulo 32">
                  <a:extLst>
                    <a:ext uri="{FF2B5EF4-FFF2-40B4-BE49-F238E27FC236}">
                      <a16:creationId xmlns:a16="http://schemas.microsoft.com/office/drawing/2014/main" id="{EEBAAE67-DDF0-4BA7-8791-ADCEA17EB97D}"/>
                    </a:ext>
                  </a:extLst>
                </p:cNvPr>
                <p:cNvSpPr/>
                <p:nvPr/>
              </p:nvSpPr>
              <p:spPr>
                <a:xfrm>
                  <a:off x="7203878" y="1975804"/>
                  <a:ext cx="1800557" cy="589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pt-PT" sz="2400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pt-PT" sz="2400" b="1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t-PT" sz="2400" b="1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p>
                                    <m:r>
                                      <a:rPr lang="pt-PT" sz="2400" b="1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PT" sz="2400" b="1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pt-PT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PT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33" name="Retângulo 32">
                  <a:extLst>
                    <a:ext uri="{FF2B5EF4-FFF2-40B4-BE49-F238E27FC236}">
                      <a16:creationId xmlns:a16="http://schemas.microsoft.com/office/drawing/2014/main" id="{EEBAAE67-DDF0-4BA7-8791-ADCEA17EB9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3878" y="1975804"/>
                  <a:ext cx="1800557" cy="58977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33F64A5A-DBC3-473C-92BE-99923CF27276}"/>
              </a:ext>
            </a:extLst>
          </p:cNvPr>
          <p:cNvSpPr/>
          <p:nvPr/>
        </p:nvSpPr>
        <p:spPr>
          <a:xfrm>
            <a:off x="8753302" y="4860573"/>
            <a:ext cx="1951467" cy="720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5BE05A4A-9D77-44C5-BE65-F6E60217EBF2}"/>
                  </a:ext>
                </a:extLst>
              </p:cNvPr>
              <p:cNvSpPr/>
              <p:nvPr/>
            </p:nvSpPr>
            <p:spPr>
              <a:xfrm>
                <a:off x="8998225" y="4981362"/>
                <a:ext cx="1461619" cy="468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pt-PT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PT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5BE05A4A-9D77-44C5-BE65-F6E60217EB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8225" y="4981362"/>
                <a:ext cx="1461619" cy="46820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ângulo 2">
            <a:extLst>
              <a:ext uri="{FF2B5EF4-FFF2-40B4-BE49-F238E27FC236}">
                <a16:creationId xmlns:a16="http://schemas.microsoft.com/office/drawing/2014/main" id="{E4A81F32-1404-410C-8212-3239551A9C67}"/>
              </a:ext>
            </a:extLst>
          </p:cNvPr>
          <p:cNvSpPr/>
          <p:nvPr/>
        </p:nvSpPr>
        <p:spPr>
          <a:xfrm>
            <a:off x="8093724" y="4981362"/>
            <a:ext cx="4090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ysClr val="windowText" lastClr="000000"/>
                </a:solidFill>
              </a:rPr>
              <a:t>or</a:t>
            </a:r>
            <a:endParaRPr lang="en-GB" sz="2000" dirty="0"/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FC7EB0CB-8497-49E6-9000-4FA3B6D68F30}"/>
              </a:ext>
            </a:extLst>
          </p:cNvPr>
          <p:cNvSpPr/>
          <p:nvPr/>
        </p:nvSpPr>
        <p:spPr>
          <a:xfrm>
            <a:off x="2136536" y="5742403"/>
            <a:ext cx="9793751" cy="654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endParaRPr lang="en-GB" b="1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A970CBC-A8D3-41D7-B81F-C2C695DBC9BD}"/>
              </a:ext>
            </a:extLst>
          </p:cNvPr>
          <p:cNvSpPr/>
          <p:nvPr/>
        </p:nvSpPr>
        <p:spPr>
          <a:xfrm>
            <a:off x="2257573" y="5864932"/>
            <a:ext cx="9793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b="1" dirty="0">
                <a:solidFill>
                  <a:srgbClr val="F25E4F"/>
                </a:solidFill>
              </a:rPr>
              <a:t>REMARK </a:t>
            </a:r>
            <a:r>
              <a:rPr lang="en-GB" dirty="0"/>
              <a:t>– For </a:t>
            </a:r>
            <a:r>
              <a:rPr lang="en-GB" b="1" dirty="0"/>
              <a:t>practical purposes</a:t>
            </a:r>
            <a:r>
              <a:rPr lang="en-GB" dirty="0"/>
              <a:t>, when verifying the orthogonality of a matrix , </a:t>
            </a:r>
            <a:r>
              <a:rPr lang="en-GB" b="1" dirty="0"/>
              <a:t>use this relation!</a:t>
            </a:r>
          </a:p>
        </p:txBody>
      </p:sp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900E586C-ADE0-403B-83DB-9BF0F16874B7}"/>
              </a:ext>
            </a:extLst>
          </p:cNvPr>
          <p:cNvSpPr/>
          <p:nvPr/>
        </p:nvSpPr>
        <p:spPr>
          <a:xfrm>
            <a:off x="9807190" y="5864932"/>
            <a:ext cx="1718269" cy="386365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Conexão reta unidirecional 11">
            <a:extLst>
              <a:ext uri="{FF2B5EF4-FFF2-40B4-BE49-F238E27FC236}">
                <a16:creationId xmlns:a16="http://schemas.microsoft.com/office/drawing/2014/main" id="{E2BD672E-772C-49A4-8B48-E65386F01598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10570866" y="5580000"/>
            <a:ext cx="95459" cy="284932"/>
          </a:xfrm>
          <a:prstGeom prst="straightConnector1">
            <a:avLst/>
          </a:prstGeom>
          <a:ln w="57150">
            <a:solidFill>
              <a:srgbClr val="5482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77A50E75-B965-4DE9-B0EA-B183C41DF748}"/>
              </a:ext>
            </a:extLst>
          </p:cNvPr>
          <p:cNvSpPr/>
          <p:nvPr/>
        </p:nvSpPr>
        <p:spPr>
          <a:xfrm>
            <a:off x="2098800" y="335658"/>
            <a:ext cx="9831485" cy="3304018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en-GB" sz="2400" dirty="0">
                <a:solidFill>
                  <a:schemeClr val="bg1"/>
                </a:solidFill>
              </a:rPr>
              <a:t>:</a:t>
            </a:r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7F02B475-0668-40AC-9895-8B4F3609DC9F}"/>
              </a:ext>
            </a:extLst>
          </p:cNvPr>
          <p:cNvSpPr/>
          <p:nvPr/>
        </p:nvSpPr>
        <p:spPr>
          <a:xfrm>
            <a:off x="2306397" y="478164"/>
            <a:ext cx="1545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b="1" u="sng" dirty="0">
                <a:solidFill>
                  <a:srgbClr val="29A6FF"/>
                </a:solidFill>
              </a:rPr>
              <a:t>Examples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67B7EEBC-FC62-4C92-BCBA-E05A9776C338}"/>
              </a:ext>
            </a:extLst>
          </p:cNvPr>
          <p:cNvSpPr/>
          <p:nvPr/>
        </p:nvSpPr>
        <p:spPr>
          <a:xfrm>
            <a:off x="4059132" y="518239"/>
            <a:ext cx="7399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ysClr val="windowText" lastClr="000000"/>
                </a:solidFill>
              </a:rPr>
              <a:t>Which of the following matrices is </a:t>
            </a:r>
            <a:r>
              <a:rPr lang="en-GB" sz="2400" b="1" dirty="0">
                <a:solidFill>
                  <a:sysClr val="windowText" lastClr="000000"/>
                </a:solidFill>
              </a:rPr>
              <a:t>orthogonal?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45" name="Conexão reta 44">
            <a:extLst>
              <a:ext uri="{FF2B5EF4-FFF2-40B4-BE49-F238E27FC236}">
                <a16:creationId xmlns:a16="http://schemas.microsoft.com/office/drawing/2014/main" id="{28EAAF29-2FB4-448F-8169-A7E839AD3B75}"/>
              </a:ext>
            </a:extLst>
          </p:cNvPr>
          <p:cNvCxnSpPr/>
          <p:nvPr/>
        </p:nvCxnSpPr>
        <p:spPr>
          <a:xfrm>
            <a:off x="2257573" y="1930704"/>
            <a:ext cx="9411002" cy="0"/>
          </a:xfrm>
          <a:prstGeom prst="line">
            <a:avLst/>
          </a:prstGeom>
          <a:ln w="38100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tângulo 52">
            <a:extLst>
              <a:ext uri="{FF2B5EF4-FFF2-40B4-BE49-F238E27FC236}">
                <a16:creationId xmlns:a16="http://schemas.microsoft.com/office/drawing/2014/main" id="{C8E042CA-DDD5-4D53-BA59-40B461F46AEA}"/>
              </a:ext>
            </a:extLst>
          </p:cNvPr>
          <p:cNvSpPr/>
          <p:nvPr/>
        </p:nvSpPr>
        <p:spPr>
          <a:xfrm>
            <a:off x="2103744" y="1928116"/>
            <a:ext cx="98064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ysClr val="windowText" lastClr="000000"/>
                </a:solidFill>
              </a:rPr>
              <a:t>You can “CLICK” on each matrix to see the conclusion, but…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: Cantos Arredondados 54">
                <a:extLst>
                  <a:ext uri="{FF2B5EF4-FFF2-40B4-BE49-F238E27FC236}">
                    <a16:creationId xmlns:a16="http://schemas.microsoft.com/office/drawing/2014/main" id="{BE708510-257E-45A4-8EF1-A8925D55AE08}"/>
                  </a:ext>
                </a:extLst>
              </p:cNvPr>
              <p:cNvSpPr/>
              <p:nvPr/>
            </p:nvSpPr>
            <p:spPr>
              <a:xfrm>
                <a:off x="4276800" y="1072800"/>
                <a:ext cx="1801858" cy="669971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sz="2000" b="0" i="1" spc="-15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pt-PT" sz="2000" i="1" spc="-15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sz="2000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i="1" spc="-15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5" name="Retângulo: Cantos Arredondados 54">
                <a:extLst>
                  <a:ext uri="{FF2B5EF4-FFF2-40B4-BE49-F238E27FC236}">
                    <a16:creationId xmlns:a16="http://schemas.microsoft.com/office/drawing/2014/main" id="{BE708510-257E-45A4-8EF1-A8925D55AE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6800" y="1072800"/>
                <a:ext cx="1801858" cy="669971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tângulo: Cantos Arredondados 55">
                <a:extLst>
                  <a:ext uri="{FF2B5EF4-FFF2-40B4-BE49-F238E27FC236}">
                    <a16:creationId xmlns:a16="http://schemas.microsoft.com/office/drawing/2014/main" id="{175B5C84-1C45-4E14-850F-CE43A57D8D78}"/>
                  </a:ext>
                </a:extLst>
              </p:cNvPr>
              <p:cNvSpPr/>
              <p:nvPr/>
            </p:nvSpPr>
            <p:spPr>
              <a:xfrm>
                <a:off x="6400800" y="925200"/>
                <a:ext cx="2256974" cy="817387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sz="2000" b="0" i="1" spc="-15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PT" sz="2000" i="1" spc="-15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sz="200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pt-PT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PT" sz="2000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pt-PT" sz="2000" b="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pt-PT" sz="2000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i="1" spc="-15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Retângulo: Cantos Arredondados 55">
                <a:extLst>
                  <a:ext uri="{FF2B5EF4-FFF2-40B4-BE49-F238E27FC236}">
                    <a16:creationId xmlns:a16="http://schemas.microsoft.com/office/drawing/2014/main" id="{175B5C84-1C45-4E14-850F-CE43A57D8D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925200"/>
                <a:ext cx="2256974" cy="817387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tângulo: Cantos Arredondados 56">
                <a:extLst>
                  <a:ext uri="{FF2B5EF4-FFF2-40B4-BE49-F238E27FC236}">
                    <a16:creationId xmlns:a16="http://schemas.microsoft.com/office/drawing/2014/main" id="{E9B91D1D-EBC8-4297-822D-B01A230B200E}"/>
                  </a:ext>
                </a:extLst>
              </p:cNvPr>
              <p:cNvSpPr/>
              <p:nvPr/>
            </p:nvSpPr>
            <p:spPr>
              <a:xfrm>
                <a:off x="8867598" y="878400"/>
                <a:ext cx="2611297" cy="1000345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sz="2000" b="0" i="1" spc="-15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pt-PT" sz="2000" i="1" spc="-15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sz="200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200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PT" sz="2000" b="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pt-PT" sz="2000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i="1" spc="-15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7" name="Retângulo: Cantos Arredondados 56">
                <a:extLst>
                  <a:ext uri="{FF2B5EF4-FFF2-40B4-BE49-F238E27FC236}">
                    <a16:creationId xmlns:a16="http://schemas.microsoft.com/office/drawing/2014/main" id="{E9B91D1D-EBC8-4297-822D-B01A230B20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7598" y="878400"/>
                <a:ext cx="2611297" cy="1000345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tângulo: Cantos Arredondados 57">
                <a:extLst>
                  <a:ext uri="{FF2B5EF4-FFF2-40B4-BE49-F238E27FC236}">
                    <a16:creationId xmlns:a16="http://schemas.microsoft.com/office/drawing/2014/main" id="{84506C4E-754E-4CFD-B67E-C4E2F905EA1D}"/>
                  </a:ext>
                </a:extLst>
              </p:cNvPr>
              <p:cNvSpPr/>
              <p:nvPr/>
            </p:nvSpPr>
            <p:spPr>
              <a:xfrm>
                <a:off x="2343612" y="1054800"/>
                <a:ext cx="1458259" cy="669971"/>
              </a:xfrm>
              <a:prstGeom prst="round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sz="2000" b="0" i="1" spc="-15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PT" sz="2000" i="1" spc="-15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sz="2000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i="1" spc="-15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8" name="Retângulo: Cantos Arredondados 57">
                <a:extLst>
                  <a:ext uri="{FF2B5EF4-FFF2-40B4-BE49-F238E27FC236}">
                    <a16:creationId xmlns:a16="http://schemas.microsoft.com/office/drawing/2014/main" id="{84506C4E-754E-4CFD-B67E-C4E2F905EA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612" y="1054800"/>
                <a:ext cx="1458259" cy="669971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967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 animBg="1"/>
      <p:bldP spid="36" grpId="0"/>
      <p:bldP spid="3" grpId="0"/>
      <p:bldP spid="37" grpId="0" animBg="1"/>
      <p:bldP spid="4" grpId="0"/>
      <p:bldP spid="38" grpId="0" animBg="1"/>
      <p:bldP spid="41" grpId="0" animBg="1"/>
      <p:bldP spid="42" grpId="0"/>
      <p:bldP spid="46" grpId="0"/>
      <p:bldP spid="53" grpId="0"/>
      <p:bldP spid="55" grpId="0"/>
      <p:bldP spid="56" grpId="0"/>
      <p:bldP spid="57" grpId="0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9843D703-868E-4893-AC21-5F3F76D12A26}"/>
              </a:ext>
            </a:extLst>
          </p:cNvPr>
          <p:cNvSpPr/>
          <p:nvPr/>
        </p:nvSpPr>
        <p:spPr>
          <a:xfrm>
            <a:off x="2098800" y="334799"/>
            <a:ext cx="9831485" cy="6341771"/>
          </a:xfrm>
          <a:prstGeom prst="roundRect">
            <a:avLst>
              <a:gd name="adj" fmla="val 388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en-GB" sz="2400" dirty="0">
                <a:solidFill>
                  <a:schemeClr val="bg1"/>
                </a:solidFill>
              </a:rPr>
              <a:t>:</a:t>
            </a:r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33A8273-AD29-4A34-9378-2C5CCDADD552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6308FCDC-C3CA-46C0-9BEC-6DDF84DD6F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A46717A7-9964-46F3-BF52-A2CEE79EB3C6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0CABE222-C889-4647-96A3-36E58D7AC1D0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>
                <a:solidFill>
                  <a:schemeClr val="tx1"/>
                </a:solidFill>
              </a:rPr>
              <a:t>Symmetric / Skew-symmetric</a:t>
            </a: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7AB5A801-6F84-4C81-88D2-B5DD67B50460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Orthogonal</a:t>
            </a:r>
          </a:p>
        </p:txBody>
      </p:sp>
      <p:sp>
        <p:nvSpPr>
          <p:cNvPr id="24" name="Retângulo: Cantos Arredondados 23">
            <a:hlinkClick r:id="rId7" action="ppaction://hlinksldjump"/>
            <a:extLst>
              <a:ext uri="{FF2B5EF4-FFF2-40B4-BE49-F238E27FC236}">
                <a16:creationId xmlns:a16="http://schemas.microsoft.com/office/drawing/2014/main" id="{A0B6A855-5E32-4B5E-9931-474EED78C408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>
                <a:solidFill>
                  <a:schemeClr val="tx1"/>
                </a:solidFill>
              </a:rPr>
              <a:t>Other Designations</a:t>
            </a:r>
          </a:p>
        </p:txBody>
      </p:sp>
      <p:sp>
        <p:nvSpPr>
          <p:cNvPr id="25" name="Retângulo: Cantos Arredondados 24">
            <a:hlinkClick r:id="rId8" action="ppaction://hlinksldjump"/>
            <a:extLst>
              <a:ext uri="{FF2B5EF4-FFF2-40B4-BE49-F238E27FC236}">
                <a16:creationId xmlns:a16="http://schemas.microsoft.com/office/drawing/2014/main" id="{DB163309-00E8-4569-8241-7B1DDDE62910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26" name="Retângulo: Cantos Arredondados 25">
            <a:hlinkClick r:id="rId9" action="ppaction://hlinksldjump"/>
            <a:extLst>
              <a:ext uri="{FF2B5EF4-FFF2-40B4-BE49-F238E27FC236}">
                <a16:creationId xmlns:a16="http://schemas.microsoft.com/office/drawing/2014/main" id="{6D54AA7C-20A2-4E63-9DA3-744E48428C61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27" name="Retângulo: Cantos Arredondados 26">
            <a:hlinkClick r:id="rId10" action="ppaction://hlinksldjump"/>
            <a:extLst>
              <a:ext uri="{FF2B5EF4-FFF2-40B4-BE49-F238E27FC236}">
                <a16:creationId xmlns:a16="http://schemas.microsoft.com/office/drawing/2014/main" id="{39095998-8CFE-48A0-A953-2D99E30E6C52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Involutory</a:t>
            </a:r>
          </a:p>
        </p:txBody>
      </p:sp>
      <p:sp>
        <p:nvSpPr>
          <p:cNvPr id="28" name="Retângulo: Cantos Arredondados 27">
            <a:hlinkClick r:id="rId11" action="ppaction://hlinksldjump"/>
            <a:extLst>
              <a:ext uri="{FF2B5EF4-FFF2-40B4-BE49-F238E27FC236}">
                <a16:creationId xmlns:a16="http://schemas.microsoft.com/office/drawing/2014/main" id="{00736EAA-737E-4344-84F0-45D943D63F65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77A50E75-B965-4DE9-B0EA-B183C41DF748}"/>
              </a:ext>
            </a:extLst>
          </p:cNvPr>
          <p:cNvSpPr/>
          <p:nvPr/>
        </p:nvSpPr>
        <p:spPr>
          <a:xfrm>
            <a:off x="2098800" y="335658"/>
            <a:ext cx="9831485" cy="3304018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:</a:t>
            </a:r>
            <a:endParaRPr lang="en-GB" sz="2400" dirty="0">
              <a:solidFill>
                <a:sysClr val="windowText" lastClr="000000"/>
              </a:solidFill>
            </a:endParaRPr>
          </a:p>
          <a:p>
            <a:pPr algn="ctr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7F02B475-0668-40AC-9895-8B4F3609DC9F}"/>
              </a:ext>
            </a:extLst>
          </p:cNvPr>
          <p:cNvSpPr/>
          <p:nvPr/>
        </p:nvSpPr>
        <p:spPr>
          <a:xfrm>
            <a:off x="2306397" y="478164"/>
            <a:ext cx="1545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b="1" u="sng" dirty="0">
                <a:solidFill>
                  <a:srgbClr val="29A6FF"/>
                </a:solidFill>
              </a:rPr>
              <a:t>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tângulo: Cantos Arredondados 42">
                <a:extLst>
                  <a:ext uri="{FF2B5EF4-FFF2-40B4-BE49-F238E27FC236}">
                    <a16:creationId xmlns:a16="http://schemas.microsoft.com/office/drawing/2014/main" id="{DC785C2C-6EA7-4DE3-A1D6-D5F547CAC368}"/>
                  </a:ext>
                </a:extLst>
              </p:cNvPr>
              <p:cNvSpPr/>
              <p:nvPr/>
            </p:nvSpPr>
            <p:spPr>
              <a:xfrm>
                <a:off x="4275833" y="1073200"/>
                <a:ext cx="1640963" cy="669971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PT" sz="2000" b="0" i="1" spc="-15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pt-PT" sz="2000" i="1" spc="-15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sz="2000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i="1" spc="-15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Retângulo: Cantos Arredondados 42">
                <a:extLst>
                  <a:ext uri="{FF2B5EF4-FFF2-40B4-BE49-F238E27FC236}">
                    <a16:creationId xmlns:a16="http://schemas.microsoft.com/office/drawing/2014/main" id="{DC785C2C-6EA7-4DE3-A1D6-D5F547CAC3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5833" y="1073200"/>
                <a:ext cx="1640963" cy="669971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tângulo 45">
            <a:extLst>
              <a:ext uri="{FF2B5EF4-FFF2-40B4-BE49-F238E27FC236}">
                <a16:creationId xmlns:a16="http://schemas.microsoft.com/office/drawing/2014/main" id="{67B7EEBC-FC62-4C92-BCBA-E05A9776C338}"/>
              </a:ext>
            </a:extLst>
          </p:cNvPr>
          <p:cNvSpPr/>
          <p:nvPr/>
        </p:nvSpPr>
        <p:spPr>
          <a:xfrm>
            <a:off x="4059132" y="518239"/>
            <a:ext cx="7399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ysClr val="windowText" lastClr="000000"/>
                </a:solidFill>
              </a:rPr>
              <a:t>Which of the following matrices is </a:t>
            </a:r>
            <a:r>
              <a:rPr lang="en-GB" sz="2400" b="1" dirty="0">
                <a:solidFill>
                  <a:sysClr val="windowText" lastClr="000000"/>
                </a:solidFill>
              </a:rPr>
              <a:t>orthogonal?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tângulo: Cantos Arredondados 46">
                <a:extLst>
                  <a:ext uri="{FF2B5EF4-FFF2-40B4-BE49-F238E27FC236}">
                    <a16:creationId xmlns:a16="http://schemas.microsoft.com/office/drawing/2014/main" id="{3F563537-32A7-4941-A9B9-1D780EC88663}"/>
                  </a:ext>
                </a:extLst>
              </p:cNvPr>
              <p:cNvSpPr/>
              <p:nvPr/>
            </p:nvSpPr>
            <p:spPr>
              <a:xfrm>
                <a:off x="6400574" y="925728"/>
                <a:ext cx="1986680" cy="817387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PT" sz="2000" b="0" i="1" spc="-15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PT" sz="2000" i="1" spc="-15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sz="200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pt-PT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PT" sz="2000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pt-PT" sz="2000" b="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pt-PT" sz="2000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i="1" spc="-15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Retângulo: Cantos Arredondados 46">
                <a:extLst>
                  <a:ext uri="{FF2B5EF4-FFF2-40B4-BE49-F238E27FC236}">
                    <a16:creationId xmlns:a16="http://schemas.microsoft.com/office/drawing/2014/main" id="{3F563537-32A7-4941-A9B9-1D780EC886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574" y="925728"/>
                <a:ext cx="1986680" cy="817387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tângulo: Cantos Arredondados 48">
                <a:extLst>
                  <a:ext uri="{FF2B5EF4-FFF2-40B4-BE49-F238E27FC236}">
                    <a16:creationId xmlns:a16="http://schemas.microsoft.com/office/drawing/2014/main" id="{F2713958-C255-4414-9216-6BF75804C604}"/>
                  </a:ext>
                </a:extLst>
              </p:cNvPr>
              <p:cNvSpPr/>
              <p:nvPr/>
            </p:nvSpPr>
            <p:spPr>
              <a:xfrm>
                <a:off x="8858217" y="879424"/>
                <a:ext cx="2486396" cy="1000345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PT" sz="2000" b="0" i="1" spc="-15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pt-PT" sz="2000" i="1" spc="-15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sz="200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200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PT" sz="2000" b="0" i="1" spc="-15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pt-PT" sz="2000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i="1" spc="-15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9" name="Retângulo: Cantos Arredondados 48">
                <a:extLst>
                  <a:ext uri="{FF2B5EF4-FFF2-40B4-BE49-F238E27FC236}">
                    <a16:creationId xmlns:a16="http://schemas.microsoft.com/office/drawing/2014/main" id="{F2713958-C255-4414-9216-6BF75804C6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217" y="879424"/>
                <a:ext cx="2486396" cy="1000345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tângulo: Cantos Arredondados 49">
                <a:extLst>
                  <a:ext uri="{FF2B5EF4-FFF2-40B4-BE49-F238E27FC236}">
                    <a16:creationId xmlns:a16="http://schemas.microsoft.com/office/drawing/2014/main" id="{2243BC1A-40B0-409D-BC08-1842ECF9E1C7}"/>
                  </a:ext>
                </a:extLst>
              </p:cNvPr>
              <p:cNvSpPr/>
              <p:nvPr/>
            </p:nvSpPr>
            <p:spPr>
              <a:xfrm>
                <a:off x="2343612" y="1053104"/>
                <a:ext cx="1458259" cy="669971"/>
              </a:xfrm>
              <a:prstGeom prst="round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sz="2000" b="0" i="1" spc="-15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PT" sz="2000" i="1" spc="-15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sz="2000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i="1" spc="-15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0" name="Retângulo: Cantos Arredondados 49">
                <a:extLst>
                  <a:ext uri="{FF2B5EF4-FFF2-40B4-BE49-F238E27FC236}">
                    <a16:creationId xmlns:a16="http://schemas.microsoft.com/office/drawing/2014/main" id="{2243BC1A-40B0-409D-BC08-1842ECF9E1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612" y="1053104"/>
                <a:ext cx="1458259" cy="669971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Conexão reta 44">
            <a:extLst>
              <a:ext uri="{FF2B5EF4-FFF2-40B4-BE49-F238E27FC236}">
                <a16:creationId xmlns:a16="http://schemas.microsoft.com/office/drawing/2014/main" id="{28EAAF29-2FB4-448F-8169-A7E839AD3B75}"/>
              </a:ext>
            </a:extLst>
          </p:cNvPr>
          <p:cNvCxnSpPr/>
          <p:nvPr/>
        </p:nvCxnSpPr>
        <p:spPr>
          <a:xfrm>
            <a:off x="2257573" y="1930704"/>
            <a:ext cx="9411002" cy="0"/>
          </a:xfrm>
          <a:prstGeom prst="line">
            <a:avLst/>
          </a:prstGeom>
          <a:ln w="38100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tângulo 52">
                <a:extLst>
                  <a:ext uri="{FF2B5EF4-FFF2-40B4-BE49-F238E27FC236}">
                    <a16:creationId xmlns:a16="http://schemas.microsoft.com/office/drawing/2014/main" id="{C8E042CA-DDD5-4D53-BA59-40B461F46AEA}"/>
                  </a:ext>
                </a:extLst>
              </p:cNvPr>
              <p:cNvSpPr/>
              <p:nvPr/>
            </p:nvSpPr>
            <p:spPr>
              <a:xfrm>
                <a:off x="2103744" y="1928116"/>
                <a:ext cx="9806445" cy="6204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ysClr val="windowText" lastClr="000000"/>
                    </a:solidFill>
                  </a:rPr>
                  <a:t>You can “CLICK” on each matrix to see the conclusion, but… </a:t>
                </a:r>
              </a:p>
              <a:p>
                <a:pPr algn="ctr"/>
                <a:r>
                  <a:rPr lang="en-GB" b="1" dirty="0">
                    <a:solidFill>
                      <a:sysClr val="windowText" lastClr="000000"/>
                    </a:solidFill>
                  </a:rPr>
                  <a:t>Try to find the answers on your own using the given relation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pt-PT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pt-PT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pt-PT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pt-PT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endParaRPr lang="en-GB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tângulo 52">
                <a:extLst>
                  <a:ext uri="{FF2B5EF4-FFF2-40B4-BE49-F238E27FC236}">
                    <a16:creationId xmlns:a16="http://schemas.microsoft.com/office/drawing/2014/main" id="{C8E042CA-DDD5-4D53-BA59-40B461F46A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3744" y="1928116"/>
                <a:ext cx="9806445" cy="620491"/>
              </a:xfrm>
              <a:prstGeom prst="rect">
                <a:avLst/>
              </a:prstGeom>
              <a:blipFill>
                <a:blip r:embed="rId16"/>
                <a:stretch>
                  <a:fillRect t="-2941" b="-147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Conexão reta 53">
            <a:extLst>
              <a:ext uri="{FF2B5EF4-FFF2-40B4-BE49-F238E27FC236}">
                <a16:creationId xmlns:a16="http://schemas.microsoft.com/office/drawing/2014/main" id="{5915EA95-6D7B-4A2D-BC30-13D32A2785B5}"/>
              </a:ext>
            </a:extLst>
          </p:cNvPr>
          <p:cNvCxnSpPr/>
          <p:nvPr/>
        </p:nvCxnSpPr>
        <p:spPr>
          <a:xfrm>
            <a:off x="2257573" y="2527952"/>
            <a:ext cx="9411002" cy="0"/>
          </a:xfrm>
          <a:prstGeom prst="line">
            <a:avLst/>
          </a:prstGeom>
          <a:ln w="38100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A60A1ADC-259B-4FCA-ACD9-3C9D763704EE}"/>
                  </a:ext>
                </a:extLst>
              </p:cNvPr>
              <p:cNvSpPr/>
              <p:nvPr/>
            </p:nvSpPr>
            <p:spPr>
              <a:xfrm>
                <a:off x="2658790" y="2584083"/>
                <a:ext cx="2837187" cy="609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pt-PT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sSup>
                      <m:sSupPr>
                        <m:ctrlPr>
                          <a:rPr lang="pt-PT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PT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pt-PT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pt-PT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pt-PT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a:rPr lang="pt-PT" b="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pt-PT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A60A1ADC-259B-4FCA-ACD9-3C9D763704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8790" y="2584083"/>
                <a:ext cx="2837187" cy="60907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tângulo 62">
                <a:extLst>
                  <a:ext uri="{FF2B5EF4-FFF2-40B4-BE49-F238E27FC236}">
                    <a16:creationId xmlns:a16="http://schemas.microsoft.com/office/drawing/2014/main" id="{49644612-3352-477B-9586-B6914AAED550}"/>
                  </a:ext>
                </a:extLst>
              </p:cNvPr>
              <p:cNvSpPr/>
              <p:nvPr/>
            </p:nvSpPr>
            <p:spPr>
              <a:xfrm>
                <a:off x="2306397" y="3977713"/>
                <a:ext cx="4095031" cy="5588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pt-PT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pt-PT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brk m:alnAt="7"/>
                                  </m:rPr>
                                  <a:rPr lang="pt-PT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pt-PT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pt-PT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pt-PT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pt-PT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pt-PT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brk m:alnAt="7"/>
                                  </m:rPr>
                                  <a:rPr lang="pt-PT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pt-PT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1+0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b="0" i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3" name="Retângulo 62">
                <a:extLst>
                  <a:ext uri="{FF2B5EF4-FFF2-40B4-BE49-F238E27FC236}">
                    <a16:creationId xmlns:a16="http://schemas.microsoft.com/office/drawing/2014/main" id="{49644612-3352-477B-9586-B6914AAED5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397" y="3977713"/>
                <a:ext cx="4095031" cy="55887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Parêntese esquerdo 63">
            <a:extLst>
              <a:ext uri="{FF2B5EF4-FFF2-40B4-BE49-F238E27FC236}">
                <a16:creationId xmlns:a16="http://schemas.microsoft.com/office/drawing/2014/main" id="{DC1E9BBF-2762-4052-BF43-36F038E29FC7}"/>
              </a:ext>
            </a:extLst>
          </p:cNvPr>
          <p:cNvSpPr/>
          <p:nvPr/>
        </p:nvSpPr>
        <p:spPr>
          <a:xfrm rot="16200000">
            <a:off x="3384073" y="2298417"/>
            <a:ext cx="201812" cy="1631432"/>
          </a:xfrm>
          <a:prstGeom prst="leftBracket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Freeform 23">
            <a:extLst>
              <a:ext uri="{FF2B5EF4-FFF2-40B4-BE49-F238E27FC236}">
                <a16:creationId xmlns:a16="http://schemas.microsoft.com/office/drawing/2014/main" id="{B47221C0-57E6-43AC-B5DA-6A9302030BE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150251" y="3392304"/>
            <a:ext cx="535302" cy="397087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66" name="Conexão reta 65">
            <a:extLst>
              <a:ext uri="{FF2B5EF4-FFF2-40B4-BE49-F238E27FC236}">
                <a16:creationId xmlns:a16="http://schemas.microsoft.com/office/drawing/2014/main" id="{63A217C8-4E7C-4EBA-8EE8-33481D49B969}"/>
              </a:ext>
            </a:extLst>
          </p:cNvPr>
          <p:cNvCxnSpPr>
            <a:cxnSpLocks/>
          </p:cNvCxnSpPr>
          <p:nvPr/>
        </p:nvCxnSpPr>
        <p:spPr>
          <a:xfrm flipH="1">
            <a:off x="2447776" y="3215039"/>
            <a:ext cx="221487" cy="407485"/>
          </a:xfrm>
          <a:prstGeom prst="line">
            <a:avLst/>
          </a:prstGeom>
          <a:ln w="38100">
            <a:solidFill>
              <a:srgbClr val="29A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0138E22C-CBB1-4761-A918-A2D1E3EE0F8D}"/>
                  </a:ext>
                </a:extLst>
              </p:cNvPr>
              <p:cNvSpPr/>
              <p:nvPr/>
            </p:nvSpPr>
            <p:spPr>
              <a:xfrm>
                <a:off x="2295526" y="3391148"/>
                <a:ext cx="1863652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b="0" i="1" spc="-30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GB" spc="-3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0138E22C-CBB1-4761-A918-A2D1E3EE0F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5526" y="3391148"/>
                <a:ext cx="1863652" cy="55425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Conexão reta 67">
            <a:extLst>
              <a:ext uri="{FF2B5EF4-FFF2-40B4-BE49-F238E27FC236}">
                <a16:creationId xmlns:a16="http://schemas.microsoft.com/office/drawing/2014/main" id="{D0239A0B-5D3C-46E9-AC3C-43C05CE7F247}"/>
              </a:ext>
            </a:extLst>
          </p:cNvPr>
          <p:cNvCxnSpPr>
            <a:cxnSpLocks/>
          </p:cNvCxnSpPr>
          <p:nvPr/>
        </p:nvCxnSpPr>
        <p:spPr>
          <a:xfrm>
            <a:off x="2257573" y="4629732"/>
            <a:ext cx="4334146" cy="0"/>
          </a:xfrm>
          <a:prstGeom prst="line">
            <a:avLst/>
          </a:prstGeom>
          <a:ln w="38100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2F5ED200-B2FA-4780-BF3C-3C1376AC3249}"/>
                  </a:ext>
                </a:extLst>
              </p:cNvPr>
              <p:cNvSpPr/>
              <p:nvPr/>
            </p:nvSpPr>
            <p:spPr>
              <a:xfrm>
                <a:off x="5685553" y="3452541"/>
                <a:ext cx="1146403" cy="374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pt-PT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PT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pt-PT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2F5ED200-B2FA-4780-BF3C-3C1376AC32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5553" y="3452541"/>
                <a:ext cx="1146403" cy="37427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Freeform 23">
            <a:extLst>
              <a:ext uri="{FF2B5EF4-FFF2-40B4-BE49-F238E27FC236}">
                <a16:creationId xmlns:a16="http://schemas.microsoft.com/office/drawing/2014/main" id="{0A8E835B-607B-4E22-A1B0-4F95C246D9D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789133" y="939419"/>
            <a:ext cx="535302" cy="397087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" name="Freeform 23">
            <a:extLst>
              <a:ext uri="{FF2B5EF4-FFF2-40B4-BE49-F238E27FC236}">
                <a16:creationId xmlns:a16="http://schemas.microsoft.com/office/drawing/2014/main" id="{6D6841A2-655B-4228-9E4F-45A094F1BF1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64402" y="930391"/>
            <a:ext cx="535302" cy="397087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" name="Freeform 23">
            <a:extLst>
              <a:ext uri="{FF2B5EF4-FFF2-40B4-BE49-F238E27FC236}">
                <a16:creationId xmlns:a16="http://schemas.microsoft.com/office/drawing/2014/main" id="{8D58D268-1447-4F0F-8C8A-B6D6BC61172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309233" y="931247"/>
            <a:ext cx="535302" cy="397087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" name="Freeform 18">
            <a:extLst>
              <a:ext uri="{FF2B5EF4-FFF2-40B4-BE49-F238E27FC236}">
                <a16:creationId xmlns:a16="http://schemas.microsoft.com/office/drawing/2014/main" id="{AB1204BD-477A-4B14-A16F-DE43B8F941F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102290" y="5470184"/>
            <a:ext cx="461892" cy="408711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tângulo 73">
                <a:extLst>
                  <a:ext uri="{FF2B5EF4-FFF2-40B4-BE49-F238E27FC236}">
                    <a16:creationId xmlns:a16="http://schemas.microsoft.com/office/drawing/2014/main" id="{2E8A3CB6-0704-431F-A06A-41C3BCD8D6F1}"/>
                  </a:ext>
                </a:extLst>
              </p:cNvPr>
              <p:cNvSpPr/>
              <p:nvPr/>
            </p:nvSpPr>
            <p:spPr>
              <a:xfrm>
                <a:off x="2617937" y="4666695"/>
                <a:ext cx="3068019" cy="609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pt-PT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  <m:sSup>
                      <m:sSupPr>
                        <m:ctrlPr>
                          <a:rPr lang="pt-PT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PT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pt-PT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pt-PT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pt-PT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i="1" spc="-15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a:rPr lang="pt-PT" b="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pt-PT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4" name="Retângulo 73">
                <a:extLst>
                  <a:ext uri="{FF2B5EF4-FFF2-40B4-BE49-F238E27FC236}">
                    <a16:creationId xmlns:a16="http://schemas.microsoft.com/office/drawing/2014/main" id="{2E8A3CB6-0704-431F-A06A-41C3BCD8D6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7937" y="4666695"/>
                <a:ext cx="3068019" cy="60907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tângulo 74">
                <a:extLst>
                  <a:ext uri="{FF2B5EF4-FFF2-40B4-BE49-F238E27FC236}">
                    <a16:creationId xmlns:a16="http://schemas.microsoft.com/office/drawing/2014/main" id="{036D2A2A-9C08-4340-9F88-DC0D89EAAA36}"/>
                  </a:ext>
                </a:extLst>
              </p:cNvPr>
              <p:cNvSpPr/>
              <p:nvPr/>
            </p:nvSpPr>
            <p:spPr>
              <a:xfrm>
                <a:off x="2265544" y="6060325"/>
                <a:ext cx="4122603" cy="5588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1+1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  <m:r>
                                  <a:rPr lang="pt-PT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brk m:alnAt="7"/>
                                  </m:rPr>
                                  <a:rPr lang="pt-PT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pt-PT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0+1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b="0" i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d>
                        <m:dPr>
                          <m:ctrlPr>
                            <a:rPr lang="pt-PT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75" name="Retângulo 74">
                <a:extLst>
                  <a:ext uri="{FF2B5EF4-FFF2-40B4-BE49-F238E27FC236}">
                    <a16:creationId xmlns:a16="http://schemas.microsoft.com/office/drawing/2014/main" id="{036D2A2A-9C08-4340-9F88-DC0D89EAAA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544" y="6060325"/>
                <a:ext cx="4122603" cy="55887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Parêntese esquerdo 75">
            <a:extLst>
              <a:ext uri="{FF2B5EF4-FFF2-40B4-BE49-F238E27FC236}">
                <a16:creationId xmlns:a16="http://schemas.microsoft.com/office/drawing/2014/main" id="{F2D91FD8-79A9-42A2-9231-5661DF08F229}"/>
              </a:ext>
            </a:extLst>
          </p:cNvPr>
          <p:cNvSpPr/>
          <p:nvPr/>
        </p:nvSpPr>
        <p:spPr>
          <a:xfrm rot="16200000">
            <a:off x="3421572" y="4302677"/>
            <a:ext cx="196491" cy="1782816"/>
          </a:xfrm>
          <a:prstGeom prst="leftBracket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7" name="Conexão reta 76">
            <a:extLst>
              <a:ext uri="{FF2B5EF4-FFF2-40B4-BE49-F238E27FC236}">
                <a16:creationId xmlns:a16="http://schemas.microsoft.com/office/drawing/2014/main" id="{58B16280-A02A-4DCB-BD9F-DE2A20FC700C}"/>
              </a:ext>
            </a:extLst>
          </p:cNvPr>
          <p:cNvCxnSpPr>
            <a:cxnSpLocks/>
          </p:cNvCxnSpPr>
          <p:nvPr/>
        </p:nvCxnSpPr>
        <p:spPr>
          <a:xfrm flipH="1">
            <a:off x="2406923" y="5297651"/>
            <a:ext cx="221487" cy="407485"/>
          </a:xfrm>
          <a:prstGeom prst="line">
            <a:avLst/>
          </a:prstGeom>
          <a:ln w="38100">
            <a:solidFill>
              <a:srgbClr val="29A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tângulo 77">
                <a:extLst>
                  <a:ext uri="{FF2B5EF4-FFF2-40B4-BE49-F238E27FC236}">
                    <a16:creationId xmlns:a16="http://schemas.microsoft.com/office/drawing/2014/main" id="{707B364D-3191-4020-AF30-1CBC94CFA278}"/>
                  </a:ext>
                </a:extLst>
              </p:cNvPr>
              <p:cNvSpPr/>
              <p:nvPr/>
            </p:nvSpPr>
            <p:spPr>
              <a:xfrm>
                <a:off x="2254673" y="5473760"/>
                <a:ext cx="2075248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b="0" i="1" spc="-30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 spc="-30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30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pt-PT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pc="-300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i="1" spc="-30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30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b="0" i="1" spc="-3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pc="-3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pt-PT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GB" spc="-3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78" name="Retângulo 77">
                <a:extLst>
                  <a:ext uri="{FF2B5EF4-FFF2-40B4-BE49-F238E27FC236}">
                    <a16:creationId xmlns:a16="http://schemas.microsoft.com/office/drawing/2014/main" id="{707B364D-3191-4020-AF30-1CBC94CFA2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673" y="5473760"/>
                <a:ext cx="2075248" cy="554254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Freeform 18">
            <a:extLst>
              <a:ext uri="{FF2B5EF4-FFF2-40B4-BE49-F238E27FC236}">
                <a16:creationId xmlns:a16="http://schemas.microsoft.com/office/drawing/2014/main" id="{BFBC8ECC-F217-4130-B69E-1BECC96A019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09811" y="957080"/>
            <a:ext cx="461892" cy="408711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tângulo 79">
                <a:extLst>
                  <a:ext uri="{FF2B5EF4-FFF2-40B4-BE49-F238E27FC236}">
                    <a16:creationId xmlns:a16="http://schemas.microsoft.com/office/drawing/2014/main" id="{952C2A15-B7DA-4CB1-BA41-2F00392736AA}"/>
                  </a:ext>
                </a:extLst>
              </p:cNvPr>
              <p:cNvSpPr/>
              <p:nvPr/>
            </p:nvSpPr>
            <p:spPr>
              <a:xfrm>
                <a:off x="5707802" y="5446865"/>
                <a:ext cx="1175258" cy="374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pt-PT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PT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pt-PT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pt-PT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pt-PT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80" name="Retângulo 79">
                <a:extLst>
                  <a:ext uri="{FF2B5EF4-FFF2-40B4-BE49-F238E27FC236}">
                    <a16:creationId xmlns:a16="http://schemas.microsoft.com/office/drawing/2014/main" id="{952C2A15-B7DA-4CB1-BA41-2F00392736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7802" y="5446865"/>
                <a:ext cx="1175258" cy="37427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Conexão reta 80">
            <a:extLst>
              <a:ext uri="{FF2B5EF4-FFF2-40B4-BE49-F238E27FC236}">
                <a16:creationId xmlns:a16="http://schemas.microsoft.com/office/drawing/2014/main" id="{14DD7FDB-3767-4B9D-B1FE-03F8AD55483A}"/>
              </a:ext>
            </a:extLst>
          </p:cNvPr>
          <p:cNvCxnSpPr>
            <a:cxnSpLocks/>
          </p:cNvCxnSpPr>
          <p:nvPr/>
        </p:nvCxnSpPr>
        <p:spPr>
          <a:xfrm rot="5400000">
            <a:off x="5053919" y="4539537"/>
            <a:ext cx="3630146" cy="0"/>
          </a:xfrm>
          <a:prstGeom prst="line">
            <a:avLst/>
          </a:prstGeom>
          <a:ln w="38100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tângulo 88">
                <a:extLst>
                  <a:ext uri="{FF2B5EF4-FFF2-40B4-BE49-F238E27FC236}">
                    <a16:creationId xmlns:a16="http://schemas.microsoft.com/office/drawing/2014/main" id="{915BF88C-3426-40FB-B179-D882482F34AC}"/>
                  </a:ext>
                </a:extLst>
              </p:cNvPr>
              <p:cNvSpPr/>
              <p:nvPr/>
            </p:nvSpPr>
            <p:spPr>
              <a:xfrm>
                <a:off x="7326084" y="2507668"/>
                <a:ext cx="3901709" cy="7695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PT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pt-PT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PT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pt-PT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pt-PT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sSup>
                      <m:sSupPr>
                        <m:ctrlPr>
                          <a:rPr lang="pt-PT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PT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PT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pt-PT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pt-PT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num>
                              <m:den>
                                <m:r>
                                  <a:rPr lang="pt-PT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d>
                              <m:dPr>
                                <m:ctrlPr>
                                  <a:rPr lang="pt-PT" i="1" spc="-15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pc="-15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i="1" spc="-15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i="1" spc="-15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 spc="-15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  <m:e>
                                      <m:r>
                                        <a:rPr lang="pt-PT" i="1" spc="-15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d>
                      </m:e>
                      <m:sup>
                        <m:r>
                          <a:rPr lang="pt-PT" b="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pt-PT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89" name="Retângulo 88">
                <a:extLst>
                  <a:ext uri="{FF2B5EF4-FFF2-40B4-BE49-F238E27FC236}">
                    <a16:creationId xmlns:a16="http://schemas.microsoft.com/office/drawing/2014/main" id="{915BF88C-3426-40FB-B179-D882482F34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6084" y="2507668"/>
                <a:ext cx="3901709" cy="769506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tângulo 89">
                <a:extLst>
                  <a:ext uri="{FF2B5EF4-FFF2-40B4-BE49-F238E27FC236}">
                    <a16:creationId xmlns:a16="http://schemas.microsoft.com/office/drawing/2014/main" id="{8103F19B-0D01-48ED-AF43-46EC2C4120F6}"/>
                  </a:ext>
                </a:extLst>
              </p:cNvPr>
              <p:cNvSpPr/>
              <p:nvPr/>
            </p:nvSpPr>
            <p:spPr>
              <a:xfrm>
                <a:off x="6973691" y="3971634"/>
                <a:ext cx="4574650" cy="5588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pt-PT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d>
                        <m:dPr>
                          <m:ctrlPr>
                            <a:rPr lang="pt-PT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1+1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1+</m:t>
                                </m:r>
                                <m:r>
                                  <m:rPr>
                                    <m:brk m:alnAt="7"/>
                                  </m:rPr>
                                  <a:rPr lang="pt-PT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−1+</m:t>
                                </m:r>
                                <m:r>
                                  <a:rPr lang="pt-PT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1+1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b="0" i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pt-PT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d>
                        <m:dPr>
                          <m:ctrlPr>
                            <a:rPr lang="pt-PT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90" name="Retângulo 89">
                <a:extLst>
                  <a:ext uri="{FF2B5EF4-FFF2-40B4-BE49-F238E27FC236}">
                    <a16:creationId xmlns:a16="http://schemas.microsoft.com/office/drawing/2014/main" id="{8103F19B-0D01-48ED-AF43-46EC2C4120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3691" y="3971634"/>
                <a:ext cx="4574650" cy="558871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Parêntese esquerdo 90">
            <a:extLst>
              <a:ext uri="{FF2B5EF4-FFF2-40B4-BE49-F238E27FC236}">
                <a16:creationId xmlns:a16="http://schemas.microsoft.com/office/drawing/2014/main" id="{3E388BEC-2096-48D3-89AF-0D34AF377B24}"/>
              </a:ext>
            </a:extLst>
          </p:cNvPr>
          <p:cNvSpPr/>
          <p:nvPr/>
        </p:nvSpPr>
        <p:spPr>
          <a:xfrm rot="16200000">
            <a:off x="8473105" y="1870599"/>
            <a:ext cx="207891" cy="2480988"/>
          </a:xfrm>
          <a:prstGeom prst="leftBracket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Freeform 23">
            <a:extLst>
              <a:ext uri="{FF2B5EF4-FFF2-40B4-BE49-F238E27FC236}">
                <a16:creationId xmlns:a16="http://schemas.microsoft.com/office/drawing/2014/main" id="{CCF93E8C-CB29-4519-BF40-1ACEA1BC1E9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817545" y="3386225"/>
            <a:ext cx="535302" cy="397087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93" name="Conexão reta 92">
            <a:extLst>
              <a:ext uri="{FF2B5EF4-FFF2-40B4-BE49-F238E27FC236}">
                <a16:creationId xmlns:a16="http://schemas.microsoft.com/office/drawing/2014/main" id="{BEA59861-0142-4595-985B-298233E1F3CB}"/>
              </a:ext>
            </a:extLst>
          </p:cNvPr>
          <p:cNvCxnSpPr>
            <a:cxnSpLocks/>
          </p:cNvCxnSpPr>
          <p:nvPr/>
        </p:nvCxnSpPr>
        <p:spPr>
          <a:xfrm flipH="1">
            <a:off x="7115070" y="3208960"/>
            <a:ext cx="221487" cy="407485"/>
          </a:xfrm>
          <a:prstGeom prst="line">
            <a:avLst/>
          </a:prstGeom>
          <a:ln w="38100">
            <a:solidFill>
              <a:srgbClr val="29A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tângulo 93">
                <a:extLst>
                  <a:ext uri="{FF2B5EF4-FFF2-40B4-BE49-F238E27FC236}">
                    <a16:creationId xmlns:a16="http://schemas.microsoft.com/office/drawing/2014/main" id="{63A53E90-81D2-4233-AAB6-3178C25BBE80}"/>
                  </a:ext>
                </a:extLst>
              </p:cNvPr>
              <p:cNvSpPr/>
              <p:nvPr/>
            </p:nvSpPr>
            <p:spPr>
              <a:xfrm>
                <a:off x="6962820" y="3385069"/>
                <a:ext cx="2274405" cy="5524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b="0" i="1" spc="-30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PT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pt-PT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d>
                      <m:dPr>
                        <m:ctrlPr>
                          <a:rPr lang="pt-PT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GB" spc="-3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94" name="Retângulo 93">
                <a:extLst>
                  <a:ext uri="{FF2B5EF4-FFF2-40B4-BE49-F238E27FC236}">
                    <a16:creationId xmlns:a16="http://schemas.microsoft.com/office/drawing/2014/main" id="{63A53E90-81D2-4233-AAB6-3178C25BBE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820" y="3385069"/>
                <a:ext cx="2274405" cy="55245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tângulo 94">
                <a:extLst>
                  <a:ext uri="{FF2B5EF4-FFF2-40B4-BE49-F238E27FC236}">
                    <a16:creationId xmlns:a16="http://schemas.microsoft.com/office/drawing/2014/main" id="{C8F8B2F5-D51A-4FD9-83E2-EFD178A245E4}"/>
                  </a:ext>
                </a:extLst>
              </p:cNvPr>
              <p:cNvSpPr/>
              <p:nvPr/>
            </p:nvSpPr>
            <p:spPr>
              <a:xfrm>
                <a:off x="10352847" y="3446462"/>
                <a:ext cx="1146403" cy="374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pt-PT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PT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p>
                          <m:r>
                            <a:rPr lang="pt-PT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pt-PT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95" name="Retângulo 94">
                <a:extLst>
                  <a:ext uri="{FF2B5EF4-FFF2-40B4-BE49-F238E27FC236}">
                    <a16:creationId xmlns:a16="http://schemas.microsoft.com/office/drawing/2014/main" id="{C8F8B2F5-D51A-4FD9-83E2-EFD178A245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2847" y="3446462"/>
                <a:ext cx="1146403" cy="374270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Conexão reta 95">
            <a:extLst>
              <a:ext uri="{FF2B5EF4-FFF2-40B4-BE49-F238E27FC236}">
                <a16:creationId xmlns:a16="http://schemas.microsoft.com/office/drawing/2014/main" id="{7E47DA12-50DB-4A09-B77C-0E47A8BF299B}"/>
              </a:ext>
            </a:extLst>
          </p:cNvPr>
          <p:cNvCxnSpPr>
            <a:cxnSpLocks/>
          </p:cNvCxnSpPr>
          <p:nvPr/>
        </p:nvCxnSpPr>
        <p:spPr>
          <a:xfrm>
            <a:off x="7115070" y="4629732"/>
            <a:ext cx="4555632" cy="0"/>
          </a:xfrm>
          <a:prstGeom prst="line">
            <a:avLst/>
          </a:prstGeom>
          <a:ln w="38100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tângulo 96">
                <a:extLst>
                  <a:ext uri="{FF2B5EF4-FFF2-40B4-BE49-F238E27FC236}">
                    <a16:creationId xmlns:a16="http://schemas.microsoft.com/office/drawing/2014/main" id="{27F6EFE9-AAF1-4D4A-9E0F-D7756B7A98BB}"/>
                  </a:ext>
                </a:extLst>
              </p:cNvPr>
              <p:cNvSpPr/>
              <p:nvPr/>
            </p:nvSpPr>
            <p:spPr>
              <a:xfrm>
                <a:off x="7346554" y="4628708"/>
                <a:ext cx="11353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pt-PT" b="0" i="1" spc="-15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PT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pt-PT" b="0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97" name="Retângulo 96">
                <a:extLst>
                  <a:ext uri="{FF2B5EF4-FFF2-40B4-BE49-F238E27FC236}">
                    <a16:creationId xmlns:a16="http://schemas.microsoft.com/office/drawing/2014/main" id="{27F6EFE9-AAF1-4D4A-9E0F-D7756B7A98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6554" y="4628708"/>
                <a:ext cx="1135374" cy="369332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tângulo 97">
                <a:extLst>
                  <a:ext uri="{FF2B5EF4-FFF2-40B4-BE49-F238E27FC236}">
                    <a16:creationId xmlns:a16="http://schemas.microsoft.com/office/drawing/2014/main" id="{7A526F92-5562-43A5-84B4-AB84143C5332}"/>
                  </a:ext>
                </a:extLst>
              </p:cNvPr>
              <p:cNvSpPr/>
              <p:nvPr/>
            </p:nvSpPr>
            <p:spPr>
              <a:xfrm>
                <a:off x="6996113" y="5842685"/>
                <a:ext cx="4870115" cy="6656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1400" i="1" spc="-30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pt-PT" sz="1400" i="1" spc="-30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pt-PT" sz="1400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sz="1400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PT" sz="1400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box>
                      <m:d>
                        <m:dPr>
                          <m:ctrlPr>
                            <a:rPr lang="pt-PT" sz="1400" i="1" spc="-30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1400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4+1+4</m:t>
                                </m:r>
                              </m:e>
                              <m:e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−4+2+2</m:t>
                                </m:r>
                              </m:e>
                              <m:e>
                                <m:r>
                                  <a:rPr lang="pt-PT" sz="1400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+2−4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1400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4+2+2</m:t>
                                </m:r>
                              </m:e>
                              <m:e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4+4+1</m:t>
                                </m:r>
                              </m:e>
                              <m:e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−2+4−2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2+2−4</m:t>
                                </m:r>
                              </m:e>
                              <m:e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−2+4−2</m:t>
                                </m:r>
                              </m:e>
                              <m:e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1+4+4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sz="1400" b="0" i="0" spc="-30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pt-PT" sz="1400" i="1" spc="-30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pt-PT" sz="1400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sz="1400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PT" sz="1400" b="0" i="1" spc="-3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box>
                      <m:d>
                        <m:dPr>
                          <m:ctrlPr>
                            <a:rPr lang="pt-PT" sz="1400" i="1" spc="-30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1400" i="1" spc="-3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  <m:e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  <m:e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sz="1400" b="0" i="1" spc="-30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sz="1400" i="1" spc="-30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1400" i="1" spc="-3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1400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1400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1400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1400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1400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1400" i="1" spc="-3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1400" b="0" i="1" spc="-3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1600" spc="-3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98" name="Retângulo 97">
                <a:extLst>
                  <a:ext uri="{FF2B5EF4-FFF2-40B4-BE49-F238E27FC236}">
                    <a16:creationId xmlns:a16="http://schemas.microsoft.com/office/drawing/2014/main" id="{7A526F92-5562-43A5-84B4-AB84143C53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113" y="5842685"/>
                <a:ext cx="4870115" cy="665695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Parêntese esquerdo 98">
            <a:extLst>
              <a:ext uri="{FF2B5EF4-FFF2-40B4-BE49-F238E27FC236}">
                <a16:creationId xmlns:a16="http://schemas.microsoft.com/office/drawing/2014/main" id="{3F65FB86-4581-4E09-A1ED-F682B575141C}"/>
              </a:ext>
            </a:extLst>
          </p:cNvPr>
          <p:cNvSpPr/>
          <p:nvPr/>
        </p:nvSpPr>
        <p:spPr>
          <a:xfrm rot="16200000">
            <a:off x="7591340" y="4654871"/>
            <a:ext cx="147584" cy="530932"/>
          </a:xfrm>
          <a:prstGeom prst="leftBracket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Freeform 23">
            <a:extLst>
              <a:ext uri="{FF2B5EF4-FFF2-40B4-BE49-F238E27FC236}">
                <a16:creationId xmlns:a16="http://schemas.microsoft.com/office/drawing/2014/main" id="{13C27DFD-3882-4B89-BE39-CA698146E78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010784" y="5138730"/>
            <a:ext cx="535302" cy="397087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101" name="Conexão reta 100">
            <a:extLst>
              <a:ext uri="{FF2B5EF4-FFF2-40B4-BE49-F238E27FC236}">
                <a16:creationId xmlns:a16="http://schemas.microsoft.com/office/drawing/2014/main" id="{A514475A-596C-45AF-8589-C1D1A788AD41}"/>
              </a:ext>
            </a:extLst>
          </p:cNvPr>
          <p:cNvCxnSpPr>
            <a:cxnSpLocks/>
          </p:cNvCxnSpPr>
          <p:nvPr/>
        </p:nvCxnSpPr>
        <p:spPr>
          <a:xfrm flipH="1">
            <a:off x="7178536" y="4999396"/>
            <a:ext cx="221487" cy="407485"/>
          </a:xfrm>
          <a:prstGeom prst="line">
            <a:avLst/>
          </a:prstGeom>
          <a:ln w="38100">
            <a:solidFill>
              <a:srgbClr val="29A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tângulo 101">
                <a:extLst>
                  <a:ext uri="{FF2B5EF4-FFF2-40B4-BE49-F238E27FC236}">
                    <a16:creationId xmlns:a16="http://schemas.microsoft.com/office/drawing/2014/main" id="{FC76030F-3467-40FD-BAEF-A239DA4AC598}"/>
                  </a:ext>
                </a:extLst>
              </p:cNvPr>
              <p:cNvSpPr/>
              <p:nvPr/>
            </p:nvSpPr>
            <p:spPr>
              <a:xfrm>
                <a:off x="7002144" y="5111558"/>
                <a:ext cx="3088281" cy="7419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sz="1600" b="0" i="1" spc="-30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PT" sz="16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sz="16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PT" sz="16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d>
                      <m:dPr>
                        <m:ctrlPr>
                          <a:rPr lang="pt-PT" sz="16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sz="1600" i="1" spc="-15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pt-PT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  <m:e>
                              <m:r>
                                <a:rPr lang="pt-PT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z="1600" spc="-150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PT" sz="16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sz="16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PT" sz="16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PT" sz="1600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sz="16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sz="16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16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  <m:e>
                              <m:r>
                                <a:rPr lang="pt-PT" sz="16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sz="16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16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pt-PT" sz="16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16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16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GB" sz="1600" spc="-3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102" name="Retângulo 101">
                <a:extLst>
                  <a:ext uri="{FF2B5EF4-FFF2-40B4-BE49-F238E27FC236}">
                    <a16:creationId xmlns:a16="http://schemas.microsoft.com/office/drawing/2014/main" id="{FC76030F-3467-40FD-BAEF-A239DA4AC5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2144" y="5111558"/>
                <a:ext cx="3088281" cy="741934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tângulo 102">
                <a:extLst>
                  <a:ext uri="{FF2B5EF4-FFF2-40B4-BE49-F238E27FC236}">
                    <a16:creationId xmlns:a16="http://schemas.microsoft.com/office/drawing/2014/main" id="{383EDDA1-F824-4845-AD85-AF0AF352BDF0}"/>
                  </a:ext>
                </a:extLst>
              </p:cNvPr>
              <p:cNvSpPr/>
              <p:nvPr/>
            </p:nvSpPr>
            <p:spPr>
              <a:xfrm>
                <a:off x="10546086" y="5198967"/>
                <a:ext cx="1188081" cy="374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  <m:r>
                            <a:rPr lang="pt-PT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PT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pt-PT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pt-PT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03" name="Retângulo 102">
                <a:extLst>
                  <a:ext uri="{FF2B5EF4-FFF2-40B4-BE49-F238E27FC236}">
                    <a16:creationId xmlns:a16="http://schemas.microsoft.com/office/drawing/2014/main" id="{383EDDA1-F824-4845-AD85-AF0AF352B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6086" y="5198967"/>
                <a:ext cx="1188081" cy="374270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597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50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000"/>
                            </p:stCondLst>
                            <p:childTnLst>
                              <p:par>
                                <p:cTn id="1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500"/>
                            </p:stCondLst>
                            <p:childTnLst>
                              <p:par>
                                <p:cTn id="18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000"/>
                            </p:stCondLst>
                            <p:childTnLst>
                              <p:par>
                                <p:cTn id="184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0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500"/>
                            </p:stCondLst>
                            <p:childTnLst>
                              <p:par>
                                <p:cTn id="2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3000"/>
                            </p:stCondLst>
                            <p:childTnLst>
                              <p:par>
                                <p:cTn id="239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4" grpId="0" animBg="1"/>
      <p:bldP spid="41" grpId="0" animBg="1"/>
      <p:bldP spid="61" grpId="0"/>
      <p:bldP spid="61" grpId="1"/>
      <p:bldP spid="63" grpId="0"/>
      <p:bldP spid="63" grpId="1"/>
      <p:bldP spid="64" grpId="0" animBg="1"/>
      <p:bldP spid="64" grpId="1" animBg="1"/>
      <p:bldP spid="65" grpId="0" animBg="1"/>
      <p:bldP spid="65" grpId="1" animBg="1"/>
      <p:bldP spid="67" grpId="0"/>
      <p:bldP spid="67" grpId="1"/>
      <p:bldP spid="6" grpId="0"/>
      <p:bldP spid="6" grpId="1"/>
      <p:bldP spid="69" grpId="0" animBg="1"/>
      <p:bldP spid="71" grpId="0" animBg="1"/>
      <p:bldP spid="72" grpId="0" animBg="1"/>
      <p:bldP spid="73" grpId="0" animBg="1"/>
      <p:bldP spid="73" grpId="1" animBg="1"/>
      <p:bldP spid="74" grpId="0"/>
      <p:bldP spid="74" grpId="1"/>
      <p:bldP spid="75" grpId="0"/>
      <p:bldP spid="75" grpId="1"/>
      <p:bldP spid="76" grpId="0" animBg="1"/>
      <p:bldP spid="76" grpId="1" animBg="1"/>
      <p:bldP spid="78" grpId="0"/>
      <p:bldP spid="78" grpId="1"/>
      <p:bldP spid="79" grpId="0" animBg="1"/>
      <p:bldP spid="80" grpId="0"/>
      <p:bldP spid="80" grpId="1"/>
      <p:bldP spid="89" grpId="0"/>
      <p:bldP spid="89" grpId="1"/>
      <p:bldP spid="90" grpId="0"/>
      <p:bldP spid="90" grpId="1"/>
      <p:bldP spid="91" grpId="0" animBg="1"/>
      <p:bldP spid="91" grpId="1" animBg="1"/>
      <p:bldP spid="92" grpId="0" animBg="1"/>
      <p:bldP spid="92" grpId="1" animBg="1"/>
      <p:bldP spid="94" grpId="0"/>
      <p:bldP spid="94" grpId="1"/>
      <p:bldP spid="95" grpId="0"/>
      <p:bldP spid="95" grpId="1"/>
      <p:bldP spid="97" grpId="0"/>
      <p:bldP spid="97" grpId="1"/>
      <p:bldP spid="98" grpId="0"/>
      <p:bldP spid="98" grpId="1"/>
      <p:bldP spid="99" grpId="0" animBg="1"/>
      <p:bldP spid="99" grpId="1" animBg="1"/>
      <p:bldP spid="100" grpId="0" animBg="1"/>
      <p:bldP spid="100" grpId="1" animBg="1"/>
      <p:bldP spid="102" grpId="0"/>
      <p:bldP spid="102" grpId="1"/>
      <p:bldP spid="103" grpId="0"/>
      <p:bldP spid="10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BFDF82E5-57A8-4E36-A4FA-D796AC9C1142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1358BADA-E313-48E8-B26A-DB39B5FC9D4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005A357B-B1D2-4E52-A126-473D343A9F32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3EA06CFF-24CB-47AA-A13A-FD84F1B8A955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>
                <a:solidFill>
                  <a:schemeClr val="tx1"/>
                </a:solidFill>
              </a:rPr>
              <a:t>Symmetric / Skew-symmetric</a:t>
            </a: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866152F4-B7B4-4860-87E4-339170061A02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Orthogonal</a:t>
            </a:r>
          </a:p>
        </p:txBody>
      </p:sp>
      <p:sp>
        <p:nvSpPr>
          <p:cNvPr id="24" name="Retângulo: Cantos Arredondados 23">
            <a:hlinkClick r:id="rId7" action="ppaction://hlinksldjump"/>
            <a:extLst>
              <a:ext uri="{FF2B5EF4-FFF2-40B4-BE49-F238E27FC236}">
                <a16:creationId xmlns:a16="http://schemas.microsoft.com/office/drawing/2014/main" id="{74C02623-D073-4B60-830C-2621AC5185BF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>
                <a:solidFill>
                  <a:schemeClr val="tx1"/>
                </a:solidFill>
              </a:rPr>
              <a:t>Other Designations</a:t>
            </a:r>
          </a:p>
        </p:txBody>
      </p:sp>
      <p:sp>
        <p:nvSpPr>
          <p:cNvPr id="25" name="Retângulo: Cantos Arredondados 24">
            <a:hlinkClick r:id="rId8" action="ppaction://hlinksldjump"/>
            <a:extLst>
              <a:ext uri="{FF2B5EF4-FFF2-40B4-BE49-F238E27FC236}">
                <a16:creationId xmlns:a16="http://schemas.microsoft.com/office/drawing/2014/main" id="{96434297-FC53-489B-A2CF-27C6969E94F0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26" name="Retângulo: Cantos Arredondados 25">
            <a:hlinkClick r:id="rId9" action="ppaction://hlinksldjump"/>
            <a:extLst>
              <a:ext uri="{FF2B5EF4-FFF2-40B4-BE49-F238E27FC236}">
                <a16:creationId xmlns:a16="http://schemas.microsoft.com/office/drawing/2014/main" id="{B1298BA8-3F21-4C7B-A709-36F02F131347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27" name="Retângulo: Cantos Arredondados 26">
            <a:hlinkClick r:id="rId10" action="ppaction://hlinksldjump"/>
            <a:extLst>
              <a:ext uri="{FF2B5EF4-FFF2-40B4-BE49-F238E27FC236}">
                <a16:creationId xmlns:a16="http://schemas.microsoft.com/office/drawing/2014/main" id="{51FF5A02-B6F9-486A-84C5-17E9A0410032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Involutory</a:t>
            </a:r>
          </a:p>
        </p:txBody>
      </p:sp>
      <p:sp>
        <p:nvSpPr>
          <p:cNvPr id="28" name="Retângulo: Cantos Arredondados 27">
            <a:hlinkClick r:id="rId11" action="ppaction://hlinksldjump"/>
            <a:extLst>
              <a:ext uri="{FF2B5EF4-FFF2-40B4-BE49-F238E27FC236}">
                <a16:creationId xmlns:a16="http://schemas.microsoft.com/office/drawing/2014/main" id="{8304AD53-D2AA-48DC-B7CB-4DFADD6DC20F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A89A6F98-1F47-4B85-A2A4-D7A0A7110B99}"/>
              </a:ext>
            </a:extLst>
          </p:cNvPr>
          <p:cNvSpPr/>
          <p:nvPr/>
        </p:nvSpPr>
        <p:spPr>
          <a:xfrm>
            <a:off x="2108722" y="226288"/>
            <a:ext cx="10047277" cy="1123712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GB" sz="2000" dirty="0">
                <a:solidFill>
                  <a:sysClr val="windowText" lastClr="000000"/>
                </a:solidFill>
              </a:rPr>
              <a:t>There are several other </a:t>
            </a:r>
            <a:r>
              <a:rPr lang="en-GB" sz="2000" b="1" dirty="0">
                <a:solidFill>
                  <a:sysClr val="windowText" lastClr="000000"/>
                </a:solidFill>
              </a:rPr>
              <a:t>specific designations</a:t>
            </a:r>
            <a:r>
              <a:rPr lang="en-GB" sz="2000" dirty="0">
                <a:solidFill>
                  <a:sysClr val="windowText" lastClr="000000"/>
                </a:solidFill>
              </a:rPr>
              <a:t>! </a:t>
            </a:r>
          </a:p>
          <a:p>
            <a:pPr algn="just"/>
            <a:r>
              <a:rPr lang="en-GB" sz="2000" dirty="0">
                <a:solidFill>
                  <a:sysClr val="windowText" lastClr="000000"/>
                </a:solidFill>
              </a:rPr>
              <a:t>The </a:t>
            </a:r>
            <a:r>
              <a:rPr lang="en-GB" sz="2000" b="1" dirty="0">
                <a:solidFill>
                  <a:sysClr val="windowText" lastClr="000000"/>
                </a:solidFill>
              </a:rPr>
              <a:t>most common </a:t>
            </a:r>
            <a:r>
              <a:rPr lang="en-GB" sz="2000" dirty="0">
                <a:solidFill>
                  <a:sysClr val="windowText" lastClr="000000"/>
                </a:solidFill>
              </a:rPr>
              <a:t>were presented in previous Lessons or in prior sections of this Lesson.</a:t>
            </a:r>
          </a:p>
          <a:p>
            <a:pPr algn="just"/>
            <a:r>
              <a:rPr lang="en-GB" sz="2000" dirty="0">
                <a:solidFill>
                  <a:sysClr val="windowText" lastClr="000000"/>
                </a:solidFill>
              </a:rPr>
              <a:t>However, for example, when working with complex numbers we come across: </a:t>
            </a:r>
          </a:p>
        </p:txBody>
      </p:sp>
    </p:spTree>
    <p:extLst>
      <p:ext uri="{BB962C8B-B14F-4D97-AF65-F5344CB8AC3E}">
        <p14:creationId xmlns:p14="http://schemas.microsoft.com/office/powerpoint/2010/main" val="277094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BFDF82E5-57A8-4E36-A4FA-D796AC9C1142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1358BADA-E313-48E8-B26A-DB39B5FC9D4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005A357B-B1D2-4E52-A126-473D343A9F32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3EA06CFF-24CB-47AA-A13A-FD84F1B8A955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>
                <a:solidFill>
                  <a:schemeClr val="tx1"/>
                </a:solidFill>
              </a:rPr>
              <a:t>Symmetric / Skew-symmetric</a:t>
            </a: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866152F4-B7B4-4860-87E4-339170061A02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Orthogonal</a:t>
            </a:r>
          </a:p>
        </p:txBody>
      </p:sp>
      <p:sp>
        <p:nvSpPr>
          <p:cNvPr id="24" name="Retângulo: Cantos Arredondados 23">
            <a:hlinkClick r:id="rId7" action="ppaction://hlinksldjump"/>
            <a:extLst>
              <a:ext uri="{FF2B5EF4-FFF2-40B4-BE49-F238E27FC236}">
                <a16:creationId xmlns:a16="http://schemas.microsoft.com/office/drawing/2014/main" id="{74C02623-D073-4B60-830C-2621AC5185BF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>
                <a:solidFill>
                  <a:schemeClr val="tx1"/>
                </a:solidFill>
              </a:rPr>
              <a:t>Other Designations</a:t>
            </a:r>
          </a:p>
        </p:txBody>
      </p:sp>
      <p:sp>
        <p:nvSpPr>
          <p:cNvPr id="25" name="Retângulo: Cantos Arredondados 24">
            <a:hlinkClick r:id="rId8" action="ppaction://hlinksldjump"/>
            <a:extLst>
              <a:ext uri="{FF2B5EF4-FFF2-40B4-BE49-F238E27FC236}">
                <a16:creationId xmlns:a16="http://schemas.microsoft.com/office/drawing/2014/main" id="{96434297-FC53-489B-A2CF-27C6969E94F0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26" name="Retângulo: Cantos Arredondados 25">
            <a:hlinkClick r:id="rId9" action="ppaction://hlinksldjump"/>
            <a:extLst>
              <a:ext uri="{FF2B5EF4-FFF2-40B4-BE49-F238E27FC236}">
                <a16:creationId xmlns:a16="http://schemas.microsoft.com/office/drawing/2014/main" id="{B1298BA8-3F21-4C7B-A709-36F02F131347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27" name="Retângulo: Cantos Arredondados 26">
            <a:hlinkClick r:id="rId10" action="ppaction://hlinksldjump"/>
            <a:extLst>
              <a:ext uri="{FF2B5EF4-FFF2-40B4-BE49-F238E27FC236}">
                <a16:creationId xmlns:a16="http://schemas.microsoft.com/office/drawing/2014/main" id="{51FF5A02-B6F9-486A-84C5-17E9A0410032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Involutory</a:t>
            </a:r>
          </a:p>
        </p:txBody>
      </p:sp>
      <p:sp>
        <p:nvSpPr>
          <p:cNvPr id="28" name="Retângulo: Cantos Arredondados 27">
            <a:hlinkClick r:id="rId11" action="ppaction://hlinksldjump"/>
            <a:extLst>
              <a:ext uri="{FF2B5EF4-FFF2-40B4-BE49-F238E27FC236}">
                <a16:creationId xmlns:a16="http://schemas.microsoft.com/office/drawing/2014/main" id="{8304AD53-D2AA-48DC-B7CB-4DFADD6DC20F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A89A6F98-1F47-4B85-A2A4-D7A0A7110B99}"/>
              </a:ext>
            </a:extLst>
          </p:cNvPr>
          <p:cNvSpPr/>
          <p:nvPr/>
        </p:nvSpPr>
        <p:spPr>
          <a:xfrm>
            <a:off x="2108722" y="226288"/>
            <a:ext cx="10047277" cy="1123712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GB" sz="2000" dirty="0">
                <a:solidFill>
                  <a:sysClr val="windowText" lastClr="000000"/>
                </a:solidFill>
              </a:rPr>
              <a:t>There are several other </a:t>
            </a:r>
            <a:r>
              <a:rPr lang="en-GB" sz="2000" b="1" dirty="0">
                <a:solidFill>
                  <a:sysClr val="windowText" lastClr="000000"/>
                </a:solidFill>
              </a:rPr>
              <a:t>specific designations</a:t>
            </a:r>
            <a:r>
              <a:rPr lang="en-GB" sz="2000" dirty="0">
                <a:solidFill>
                  <a:sysClr val="windowText" lastClr="000000"/>
                </a:solidFill>
              </a:rPr>
              <a:t>! </a:t>
            </a:r>
          </a:p>
          <a:p>
            <a:pPr algn="just"/>
            <a:r>
              <a:rPr lang="en-GB" sz="2000" dirty="0">
                <a:solidFill>
                  <a:sysClr val="windowText" lastClr="000000"/>
                </a:solidFill>
              </a:rPr>
              <a:t>The </a:t>
            </a:r>
            <a:r>
              <a:rPr lang="en-GB" sz="2000" b="1" dirty="0">
                <a:solidFill>
                  <a:sysClr val="windowText" lastClr="000000"/>
                </a:solidFill>
              </a:rPr>
              <a:t>most common </a:t>
            </a:r>
            <a:r>
              <a:rPr lang="en-GB" sz="2000" dirty="0">
                <a:solidFill>
                  <a:sysClr val="windowText" lastClr="000000"/>
                </a:solidFill>
              </a:rPr>
              <a:t>were presented in previous Lessons or in prior sections of this Lesson.</a:t>
            </a:r>
          </a:p>
          <a:p>
            <a:pPr algn="just"/>
            <a:r>
              <a:rPr lang="en-GB" sz="2000" dirty="0">
                <a:solidFill>
                  <a:sysClr val="windowText" lastClr="000000"/>
                </a:solidFill>
              </a:rPr>
              <a:t>However, for example, when working with complex numbers we come across: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tângulo: Cantos Arredondados 39">
                <a:extLst>
                  <a:ext uri="{FF2B5EF4-FFF2-40B4-BE49-F238E27FC236}">
                    <a16:creationId xmlns:a16="http://schemas.microsoft.com/office/drawing/2014/main" id="{473003ED-B0CA-41B0-AF27-533CEDAE1E8C}"/>
                  </a:ext>
                </a:extLst>
              </p:cNvPr>
              <p:cNvSpPr/>
              <p:nvPr/>
            </p:nvSpPr>
            <p:spPr>
              <a:xfrm>
                <a:off x="2066681" y="1427423"/>
                <a:ext cx="9858864" cy="146040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2400" b="1" dirty="0">
                    <a:solidFill>
                      <a:sysClr val="windowText" lastClr="000000"/>
                    </a:solidFill>
                  </a:rPr>
                  <a:t>Complex Matrix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</a:p>
              <a:p>
                <a:pPr algn="just"/>
                <a:r>
                  <a:rPr lang="en-GB" sz="2000" dirty="0">
                    <a:solidFill>
                      <a:sysClr val="windowText" lastClr="000000"/>
                    </a:solidFill>
                  </a:rPr>
                  <a:t>A matrix </a:t>
                </a:r>
                <a14:m>
                  <m:oMath xmlns:m="http://schemas.openxmlformats.org/officeDocument/2006/math">
                    <m:r>
                      <a:rPr lang="pt-PT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P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P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pt-P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  <m:sub>
                        <m:eqArr>
                          <m:eqArrPr>
                            <m:ctrlP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=1,2,..,</m:t>
                            </m:r>
                            <m: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e>
                            <m: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=1,2,…,</m:t>
                            </m:r>
                            <m: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eqArr>
                      </m:sub>
                    </m:sSub>
                  </m:oMath>
                </a14:m>
                <a:r>
                  <a:rPr lang="en-GB" sz="2000" dirty="0">
                    <a:solidFill>
                      <a:schemeClr val="tx1"/>
                    </a:solidFill>
                  </a:rPr>
                  <a:t> 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is called </a:t>
                </a:r>
                <a:r>
                  <a:rPr lang="en-GB" sz="2000" b="1" dirty="0">
                    <a:solidFill>
                      <a:sysClr val="windowText" lastClr="000000"/>
                    </a:solidFill>
                  </a:rPr>
                  <a:t>Complex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if its elements are complex numbers: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PT" sz="20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pt-P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pt-P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, having, at least, one element with non null imaginary part.</a:t>
                </a:r>
              </a:p>
            </p:txBody>
          </p:sp>
        </mc:Choice>
        <mc:Fallback xmlns="">
          <p:sp>
            <p:nvSpPr>
              <p:cNvPr id="40" name="Retângulo: Cantos Arredondados 39">
                <a:extLst>
                  <a:ext uri="{FF2B5EF4-FFF2-40B4-BE49-F238E27FC236}">
                    <a16:creationId xmlns:a16="http://schemas.microsoft.com/office/drawing/2014/main" id="{473003ED-B0CA-41B0-AF27-533CEDAE1E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6681" y="1427423"/>
                <a:ext cx="9858864" cy="1460400"/>
              </a:xfrm>
              <a:prstGeom prst="roundRect">
                <a:avLst/>
              </a:prstGeom>
              <a:blipFill>
                <a:blip r:embed="rId12"/>
                <a:stretch>
                  <a:fillRect l="-185" b="-1240"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: Cantos Arredondados 41">
                <a:extLst>
                  <a:ext uri="{FF2B5EF4-FFF2-40B4-BE49-F238E27FC236}">
                    <a16:creationId xmlns:a16="http://schemas.microsoft.com/office/drawing/2014/main" id="{07023575-3F5E-4ABC-B462-0C7EBD485ED5}"/>
                  </a:ext>
                </a:extLst>
              </p:cNvPr>
              <p:cNvSpPr/>
              <p:nvPr/>
            </p:nvSpPr>
            <p:spPr>
              <a:xfrm>
                <a:off x="2127376" y="3272481"/>
                <a:ext cx="9821557" cy="146040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2400" b="1" dirty="0">
                    <a:solidFill>
                      <a:sysClr val="windowText" lastClr="000000"/>
                    </a:solidFill>
                  </a:rPr>
                  <a:t>Conjugate Matrix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PT" sz="2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PT" sz="24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</m:oMath>
                </a14:m>
                <a:endParaRPr lang="en-GB" sz="2400" b="1" dirty="0">
                  <a:solidFill>
                    <a:sysClr val="windowText" lastClr="000000"/>
                  </a:solidFill>
                </a:endParaRPr>
              </a:p>
              <a:p>
                <a:pPr algn="just"/>
                <a:r>
                  <a:rPr lang="en-GB" sz="2000" dirty="0">
                    <a:solidFill>
                      <a:sysClr val="windowText" lastClr="000000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pt-PT" sz="2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is a complex matrix then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PT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PT" sz="20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pt-PT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P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P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pt-PT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pt-PT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t-PT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  <m:sub>
                        <m:eqArr>
                          <m:eqArrPr>
                            <m:ctrlP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=1,2,..,</m:t>
                            </m:r>
                            <m: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e>
                            <m: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=1,2,…,</m:t>
                            </m:r>
                            <m:r>
                              <a:rPr lang="pt-PT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eqArr>
                      </m:sub>
                    </m:sSub>
                  </m:oMath>
                </a14:m>
                <a:r>
                  <a:rPr lang="en-GB" sz="2000" dirty="0">
                    <a:solidFill>
                      <a:schemeClr val="tx1"/>
                    </a:solidFill>
                  </a:rPr>
                  <a:t> 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is called </a:t>
                </a:r>
                <a:r>
                  <a:rPr lang="en-GB" sz="2000" b="1" dirty="0">
                    <a:solidFill>
                      <a:sysClr val="windowText" lastClr="000000"/>
                    </a:solidFill>
                  </a:rPr>
                  <a:t>conjugate matrix of </a:t>
                </a:r>
                <a14:m>
                  <m:oMath xmlns:m="http://schemas.openxmlformats.org/officeDocument/2006/math">
                    <m:r>
                      <a:rPr lang="pt-PT" sz="2000" b="1" i="1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– its elements are conjugates of the</a:t>
                </a:r>
                <a:r>
                  <a:rPr lang="pt-PT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corresponding entries of </a:t>
                </a:r>
                <a14:m>
                  <m:oMath xmlns:m="http://schemas.openxmlformats.org/officeDocument/2006/math">
                    <m:r>
                      <a:rPr lang="pt-PT" sz="20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42" name="Retângulo: Cantos Arredondados 41">
                <a:extLst>
                  <a:ext uri="{FF2B5EF4-FFF2-40B4-BE49-F238E27FC236}">
                    <a16:creationId xmlns:a16="http://schemas.microsoft.com/office/drawing/2014/main" id="{07023575-3F5E-4ABC-B462-0C7EBD485E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7376" y="3272481"/>
                <a:ext cx="9821557" cy="1460400"/>
              </a:xfrm>
              <a:prstGeom prst="roundRect">
                <a:avLst/>
              </a:prstGeom>
              <a:blipFill>
                <a:blip r:embed="rId13"/>
                <a:stretch>
                  <a:fillRect l="-186" b="-2075"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Agrupar 19">
            <a:extLst>
              <a:ext uri="{FF2B5EF4-FFF2-40B4-BE49-F238E27FC236}">
                <a16:creationId xmlns:a16="http://schemas.microsoft.com/office/drawing/2014/main" id="{A298772F-2BB5-4211-ABF5-6778E3CF3365}"/>
              </a:ext>
            </a:extLst>
          </p:cNvPr>
          <p:cNvGrpSpPr/>
          <p:nvPr/>
        </p:nvGrpSpPr>
        <p:grpSpPr>
          <a:xfrm>
            <a:off x="2103695" y="5117539"/>
            <a:ext cx="3191786" cy="1236461"/>
            <a:chOff x="2250301" y="2108701"/>
            <a:chExt cx="3987276" cy="1236461"/>
          </a:xfrm>
        </p:grpSpPr>
        <p:sp>
          <p:nvSpPr>
            <p:cNvPr id="29" name="Retângulo: Cantos Arredondados 28">
              <a:extLst>
                <a:ext uri="{FF2B5EF4-FFF2-40B4-BE49-F238E27FC236}">
                  <a16:creationId xmlns:a16="http://schemas.microsoft.com/office/drawing/2014/main" id="{346E6954-859A-4CB6-8933-9C00F3D1D681}"/>
                </a:ext>
              </a:extLst>
            </p:cNvPr>
            <p:cNvSpPr/>
            <p:nvPr/>
          </p:nvSpPr>
          <p:spPr>
            <a:xfrm>
              <a:off x="2250301" y="2108701"/>
              <a:ext cx="3987276" cy="1236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tângulo 29">
                  <a:extLst>
                    <a:ext uri="{FF2B5EF4-FFF2-40B4-BE49-F238E27FC236}">
                      <a16:creationId xmlns:a16="http://schemas.microsoft.com/office/drawing/2014/main" id="{20F7C3F3-F411-4E3B-A494-50B325F0B340}"/>
                    </a:ext>
                  </a:extLst>
                </p:cNvPr>
                <p:cNvSpPr/>
                <p:nvPr/>
              </p:nvSpPr>
              <p:spPr>
                <a:xfrm>
                  <a:off x="2576410" y="2628048"/>
                  <a:ext cx="3335057" cy="58445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bar>
                              <m:barPr>
                                <m:pos m:val="top"/>
                                <m:ctrlPr>
                                  <a:rPr lang="pt-PT" sz="2400" b="1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pt-PT" sz="2400" b="1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</m:bar>
                          </m:e>
                          <m:sup>
                            <m:r>
                              <a:rPr lang="pt-PT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⟺</m:t>
                        </m:r>
                        <m:bar>
                          <m:barPr>
                            <m:pos m:val="top"/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pt-PT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ba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pt-PT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tângulo 29">
                  <a:extLst>
                    <a:ext uri="{FF2B5EF4-FFF2-40B4-BE49-F238E27FC236}">
                      <a16:creationId xmlns:a16="http://schemas.microsoft.com/office/drawing/2014/main" id="{20F7C3F3-F411-4E3B-A494-50B325F0B3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6410" y="2628048"/>
                  <a:ext cx="3335057" cy="58445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4EB24573-CE37-4C2B-A95C-A60916318CD6}"/>
                </a:ext>
              </a:extLst>
            </p:cNvPr>
            <p:cNvSpPr txBox="1"/>
            <p:nvPr/>
          </p:nvSpPr>
          <p:spPr>
            <a:xfrm>
              <a:off x="2674472" y="2166383"/>
              <a:ext cx="14686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PT" sz="2400" b="1" dirty="0" err="1"/>
                <a:t>Hermitian</a:t>
              </a:r>
              <a:endParaRPr lang="en-GB" sz="2400" b="1" dirty="0"/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290E73EF-FE2A-4BDE-AB61-B1769D3669BD}"/>
              </a:ext>
            </a:extLst>
          </p:cNvPr>
          <p:cNvGrpSpPr/>
          <p:nvPr/>
        </p:nvGrpSpPr>
        <p:grpSpPr>
          <a:xfrm>
            <a:off x="5635027" y="5102625"/>
            <a:ext cx="3823155" cy="1236461"/>
            <a:chOff x="2250300" y="2108701"/>
            <a:chExt cx="4776002" cy="1236461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8A1105D0-5CEE-4A68-AFE1-F828CB80C121}"/>
                </a:ext>
              </a:extLst>
            </p:cNvPr>
            <p:cNvSpPr/>
            <p:nvPr/>
          </p:nvSpPr>
          <p:spPr>
            <a:xfrm>
              <a:off x="2250300" y="2108701"/>
              <a:ext cx="4776002" cy="1236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2877022F-BF00-4689-B0BA-94630841C093}"/>
                    </a:ext>
                  </a:extLst>
                </p:cNvPr>
                <p:cNvSpPr/>
                <p:nvPr/>
              </p:nvSpPr>
              <p:spPr>
                <a:xfrm>
                  <a:off x="2334293" y="2642962"/>
                  <a:ext cx="4440955" cy="58445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pt-PT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bar>
                              <m:barPr>
                                <m:pos m:val="top"/>
                                <m:ctrlPr>
                                  <a:rPr lang="pt-PT" sz="2400" b="1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pt-PT" sz="2400" b="1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</m:bar>
                          </m:e>
                          <m:sup>
                            <m:r>
                              <a:rPr lang="pt-PT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⟺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pt-PT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bar>
                              <m:barPr>
                                <m:pos m:val="top"/>
                                <m:ctrlPr>
                                  <a:rPr lang="pt-PT" sz="2400" b="1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pt-PT" sz="2400" b="1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</m:bar>
                          </m:e>
                          <m:sup>
                            <m:r>
                              <a:rPr lang="pt-PT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2877022F-BF00-4689-B0BA-94630841C0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4293" y="2642962"/>
                  <a:ext cx="4440955" cy="58445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0DA583B1-A0A2-40EB-8B1C-684B3AD04AA1}"/>
                </a:ext>
              </a:extLst>
            </p:cNvPr>
            <p:cNvSpPr txBox="1"/>
            <p:nvPr/>
          </p:nvSpPr>
          <p:spPr>
            <a:xfrm>
              <a:off x="2666332" y="2166383"/>
              <a:ext cx="14221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PT" sz="2400" b="1" dirty="0" err="1"/>
                <a:t>Unitary</a:t>
              </a:r>
              <a:endParaRPr lang="en-GB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9801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B49CDB57-6800-4FBB-8C8F-96DE4ABBF95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D82EF243-5851-4D5B-A976-4003515021B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5FE60F25-1B5B-406F-AA17-1D0372F2367D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11</a:t>
            </a:r>
          </a:p>
        </p:txBody>
      </p:sp>
      <p:sp>
        <p:nvSpPr>
          <p:cNvPr id="22" name="Retângulo: Cantos Arredondados 21">
            <a:hlinkClick r:id="rId7" action="ppaction://hlinksldjump"/>
            <a:extLst>
              <a:ext uri="{FF2B5EF4-FFF2-40B4-BE49-F238E27FC236}">
                <a16:creationId xmlns:a16="http://schemas.microsoft.com/office/drawing/2014/main" id="{96E7BE11-5B2B-4916-8275-0C17414D72C8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>
                <a:solidFill>
                  <a:schemeClr val="tx1"/>
                </a:solidFill>
              </a:rPr>
              <a:t>Symmetric / Skew-symmetric</a:t>
            </a:r>
          </a:p>
        </p:txBody>
      </p:sp>
      <p:sp>
        <p:nvSpPr>
          <p:cNvPr id="23" name="Retângulo: Cantos Arredondados 22">
            <a:hlinkClick r:id="rId8" action="ppaction://hlinksldjump"/>
            <a:extLst>
              <a:ext uri="{FF2B5EF4-FFF2-40B4-BE49-F238E27FC236}">
                <a16:creationId xmlns:a16="http://schemas.microsoft.com/office/drawing/2014/main" id="{B4F4A9B7-C903-407C-96F7-E7EDEDA0B61B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Orthogonal</a:t>
            </a:r>
          </a:p>
        </p:txBody>
      </p:sp>
      <p:sp>
        <p:nvSpPr>
          <p:cNvPr id="24" name="Retângulo: Cantos Arredondados 23">
            <a:hlinkClick r:id="rId9" action="ppaction://hlinksldjump"/>
            <a:extLst>
              <a:ext uri="{FF2B5EF4-FFF2-40B4-BE49-F238E27FC236}">
                <a16:creationId xmlns:a16="http://schemas.microsoft.com/office/drawing/2014/main" id="{DAE38273-DC86-42C5-8399-A28378E94851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>
                <a:solidFill>
                  <a:schemeClr val="tx1"/>
                </a:solidFill>
              </a:rPr>
              <a:t>Other Designations</a:t>
            </a:r>
          </a:p>
        </p:txBody>
      </p:sp>
      <p:sp>
        <p:nvSpPr>
          <p:cNvPr id="25" name="Retângulo: Cantos Arredondados 24">
            <a:hlinkClick r:id="rId10" action="ppaction://hlinksldjump"/>
            <a:extLst>
              <a:ext uri="{FF2B5EF4-FFF2-40B4-BE49-F238E27FC236}">
                <a16:creationId xmlns:a16="http://schemas.microsoft.com/office/drawing/2014/main" id="{347EA380-05F8-44D8-920E-7027900A033B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26" name="Retângulo: Cantos Arredondados 25">
            <a:hlinkClick r:id="rId11" action="ppaction://hlinksldjump"/>
            <a:extLst>
              <a:ext uri="{FF2B5EF4-FFF2-40B4-BE49-F238E27FC236}">
                <a16:creationId xmlns:a16="http://schemas.microsoft.com/office/drawing/2014/main" id="{B7E22DB7-2F9B-4408-9A61-814EFDCEBAE7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27" name="Retângulo: Cantos Arredondados 26">
            <a:hlinkClick r:id="rId12" action="ppaction://hlinksldjump"/>
            <a:extLst>
              <a:ext uri="{FF2B5EF4-FFF2-40B4-BE49-F238E27FC236}">
                <a16:creationId xmlns:a16="http://schemas.microsoft.com/office/drawing/2014/main" id="{E0C4D61B-5AC0-46CD-B6AE-BDB852A4B421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Involutory</a:t>
            </a:r>
          </a:p>
        </p:txBody>
      </p:sp>
      <p:sp>
        <p:nvSpPr>
          <p:cNvPr id="28" name="Retângulo: Cantos Arredondados 27">
            <a:hlinkClick r:id="rId13" action="ppaction://hlinksldjump"/>
            <a:extLst>
              <a:ext uri="{FF2B5EF4-FFF2-40B4-BE49-F238E27FC236}">
                <a16:creationId xmlns:a16="http://schemas.microsoft.com/office/drawing/2014/main" id="{E69347BD-8002-445B-A2C6-61B25E6A3095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pic>
        <p:nvPicPr>
          <p:cNvPr id="16" name="Imagem 15" descr="Uma imagem com edifício&#10;&#10;Descrição gerada automaticamente">
            <a:extLst>
              <a:ext uri="{FF2B5EF4-FFF2-40B4-BE49-F238E27FC236}">
                <a16:creationId xmlns:a16="http://schemas.microsoft.com/office/drawing/2014/main" id="{344475F5-AE8D-47D7-8726-19E72FBC11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26" y="936000"/>
            <a:ext cx="5402428" cy="511734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48F1597-7031-4E04-98A7-62610B325F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24" y="1746000"/>
            <a:ext cx="1217295" cy="4572000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CEA34D14-20E5-428B-AD03-309D21B09E64}"/>
              </a:ext>
            </a:extLst>
          </p:cNvPr>
          <p:cNvSpPr/>
          <p:nvPr/>
        </p:nvSpPr>
        <p:spPr>
          <a:xfrm>
            <a:off x="3351046" y="203380"/>
            <a:ext cx="2883873" cy="1266092"/>
          </a:xfrm>
          <a:prstGeom prst="cloudCallout">
            <a:avLst>
              <a:gd name="adj1" fmla="val -36512"/>
              <a:gd name="adj2" fmla="val 70437"/>
            </a:avLst>
          </a:prstGeom>
          <a:solidFill>
            <a:srgbClr val="F6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665AB57-CD47-4B85-9FF2-4E56F3E8311C}"/>
              </a:ext>
            </a:extLst>
          </p:cNvPr>
          <p:cNvSpPr txBox="1"/>
          <p:nvPr/>
        </p:nvSpPr>
        <p:spPr>
          <a:xfrm>
            <a:off x="3961637" y="327606"/>
            <a:ext cx="1830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C2B8E"/>
                </a:solidFill>
                <a:latin typeface="Freestyle Script" panose="030804020302050B0404" pitchFamily="66" charset="0"/>
              </a:rPr>
              <a:t>Too many names to remember!...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839794D-1A7D-482C-B872-F27BC864FE7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330" y="1746000"/>
            <a:ext cx="1457325" cy="4572000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A1B6DEF7-F1CF-470A-B5BB-9AC7BB5A4722}"/>
              </a:ext>
            </a:extLst>
          </p:cNvPr>
          <p:cNvSpPr txBox="1"/>
          <p:nvPr/>
        </p:nvSpPr>
        <p:spPr>
          <a:xfrm>
            <a:off x="3434916" y="398261"/>
            <a:ext cx="28838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C2B8E"/>
                </a:solidFill>
                <a:latin typeface="Freestyle Script" panose="030804020302050B0404" pitchFamily="66" charset="0"/>
              </a:rPr>
              <a:t>But ok! Pen + Paper and…lets go!</a:t>
            </a:r>
          </a:p>
        </p:txBody>
      </p:sp>
    </p:spTree>
    <p:extLst>
      <p:ext uri="{BB962C8B-B14F-4D97-AF65-F5344CB8AC3E}">
        <p14:creationId xmlns:p14="http://schemas.microsoft.com/office/powerpoint/2010/main" val="183328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" grpId="1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11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04CF7FF2-3467-4D93-AB76-0EEDEBA91A93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898DED85-5505-44FC-A282-C7318EC4F1B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6" name="Retângulo: Cantos Arredondados 25">
            <a:hlinkClick r:id="rId4" action="ppaction://hlinksldjump"/>
            <a:extLst>
              <a:ext uri="{FF2B5EF4-FFF2-40B4-BE49-F238E27FC236}">
                <a16:creationId xmlns:a16="http://schemas.microsoft.com/office/drawing/2014/main" id="{5FF178C1-09D5-4D46-9131-21E6954C6E5A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>
                <a:solidFill>
                  <a:schemeClr val="tx1"/>
                </a:solidFill>
              </a:rPr>
              <a:t>Symmetric / Skew-symmetric</a:t>
            </a:r>
          </a:p>
        </p:txBody>
      </p:sp>
      <p:sp>
        <p:nvSpPr>
          <p:cNvPr id="27" name="Retângulo: Cantos Arredondados 26">
            <a:hlinkClick r:id="rId5" action="ppaction://hlinksldjump"/>
            <a:extLst>
              <a:ext uri="{FF2B5EF4-FFF2-40B4-BE49-F238E27FC236}">
                <a16:creationId xmlns:a16="http://schemas.microsoft.com/office/drawing/2014/main" id="{9E3ACBF3-AEC3-4BE1-B709-83AC4AD6936E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Orthogonal</a:t>
            </a:r>
          </a:p>
        </p:txBody>
      </p:sp>
      <p:sp>
        <p:nvSpPr>
          <p:cNvPr id="28" name="Retângulo: Cantos Arredondados 27">
            <a:hlinkClick r:id="rId6" action="ppaction://hlinksldjump"/>
            <a:extLst>
              <a:ext uri="{FF2B5EF4-FFF2-40B4-BE49-F238E27FC236}">
                <a16:creationId xmlns:a16="http://schemas.microsoft.com/office/drawing/2014/main" id="{D6A4C8EA-3467-4EA2-8FF8-A13E8B05B78E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>
                <a:solidFill>
                  <a:schemeClr val="tx1"/>
                </a:solidFill>
              </a:rPr>
              <a:t>Other Designations</a:t>
            </a:r>
          </a:p>
        </p:txBody>
      </p:sp>
      <p:sp>
        <p:nvSpPr>
          <p:cNvPr id="29" name="Retângulo: Cantos Arredondados 28">
            <a:hlinkClick r:id="rId7" action="ppaction://hlinksldjump"/>
            <a:extLst>
              <a:ext uri="{FF2B5EF4-FFF2-40B4-BE49-F238E27FC236}">
                <a16:creationId xmlns:a16="http://schemas.microsoft.com/office/drawing/2014/main" id="{FFF7663F-C152-47AC-B66F-3DF8C1998378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30" name="Retângulo: Cantos Arredondados 29">
            <a:hlinkClick r:id="rId8" action="ppaction://hlinksldjump"/>
            <a:extLst>
              <a:ext uri="{FF2B5EF4-FFF2-40B4-BE49-F238E27FC236}">
                <a16:creationId xmlns:a16="http://schemas.microsoft.com/office/drawing/2014/main" id="{D0276E4A-D8B0-41AC-A0E9-D45EC8C5C106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31" name="Retângulo: Cantos Arredondados 30">
            <a:hlinkClick r:id="rId9" action="ppaction://hlinksldjump"/>
            <a:extLst>
              <a:ext uri="{FF2B5EF4-FFF2-40B4-BE49-F238E27FC236}">
                <a16:creationId xmlns:a16="http://schemas.microsoft.com/office/drawing/2014/main" id="{3A7EC735-FA82-49C4-B7D1-372BDE5C2F29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Involutory</a:t>
            </a:r>
          </a:p>
        </p:txBody>
      </p:sp>
      <p:sp>
        <p:nvSpPr>
          <p:cNvPr id="32" name="Retângulo: Cantos Arredondados 31">
            <a:hlinkClick r:id="rId10" action="ppaction://hlinksldjump"/>
            <a:extLst>
              <a:ext uri="{FF2B5EF4-FFF2-40B4-BE49-F238E27FC236}">
                <a16:creationId xmlns:a16="http://schemas.microsoft.com/office/drawing/2014/main" id="{1E13CE8E-06F7-40D1-BC9E-FB83BDFE9587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EAA4996E-1D6F-47A9-8B15-548448126996}"/>
              </a:ext>
            </a:extLst>
          </p:cNvPr>
          <p:cNvSpPr/>
          <p:nvPr/>
        </p:nvSpPr>
        <p:spPr>
          <a:xfrm>
            <a:off x="2097901" y="861062"/>
            <a:ext cx="2383659" cy="98934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989AA90D-A1BB-4822-895D-0DB7B6BC0E3F}"/>
                  </a:ext>
                </a:extLst>
              </p:cNvPr>
              <p:cNvSpPr/>
              <p:nvPr/>
            </p:nvSpPr>
            <p:spPr>
              <a:xfrm>
                <a:off x="2683168" y="1380409"/>
                <a:ext cx="1172936" cy="4700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pt-PT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en-GB" sz="24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989AA90D-A1BB-4822-895D-0DB7B6BC0E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3168" y="1380409"/>
                <a:ext cx="1172936" cy="470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CaixaDeTexto 35">
            <a:extLst>
              <a:ext uri="{FF2B5EF4-FFF2-40B4-BE49-F238E27FC236}">
                <a16:creationId xmlns:a16="http://schemas.microsoft.com/office/drawing/2014/main" id="{52CD16B8-D44E-4228-AA76-3DE8BF45841D}"/>
              </a:ext>
            </a:extLst>
          </p:cNvPr>
          <p:cNvSpPr txBox="1"/>
          <p:nvPr/>
        </p:nvSpPr>
        <p:spPr>
          <a:xfrm>
            <a:off x="2421615" y="918744"/>
            <a:ext cx="1696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Idempotent</a:t>
            </a:r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9AA5B667-3758-45AE-BE1E-4201AB889C5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9" name="Retângulo: Canto Dobrado 19">
            <a:extLst>
              <a:ext uri="{FF2B5EF4-FFF2-40B4-BE49-F238E27FC236}">
                <a16:creationId xmlns:a16="http://schemas.microsoft.com/office/drawing/2014/main" id="{3178021B-1A33-A340-824D-25A834A41D74}"/>
              </a:ext>
            </a:extLst>
          </p:cNvPr>
          <p:cNvSpPr/>
          <p:nvPr/>
        </p:nvSpPr>
        <p:spPr>
          <a:xfrm flipV="1">
            <a:off x="4805274" y="878845"/>
            <a:ext cx="6260129" cy="917079"/>
          </a:xfrm>
          <a:prstGeom prst="foldedCorner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22" name="Conexão reta 3">
            <a:extLst>
              <a:ext uri="{FF2B5EF4-FFF2-40B4-BE49-F238E27FC236}">
                <a16:creationId xmlns:a16="http://schemas.microsoft.com/office/drawing/2014/main" id="{2CA0C75A-7A36-A745-8C01-9A5189F06BDC}"/>
              </a:ext>
            </a:extLst>
          </p:cNvPr>
          <p:cNvCxnSpPr>
            <a:cxnSpLocks/>
          </p:cNvCxnSpPr>
          <p:nvPr/>
        </p:nvCxnSpPr>
        <p:spPr>
          <a:xfrm>
            <a:off x="6018963" y="1647716"/>
            <a:ext cx="1486584" cy="0"/>
          </a:xfrm>
          <a:prstGeom prst="line">
            <a:avLst/>
          </a:prstGeom>
          <a:ln w="28575" cmpd="dbl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ângulo 23">
            <a:extLst>
              <a:ext uri="{FF2B5EF4-FFF2-40B4-BE49-F238E27FC236}">
                <a16:creationId xmlns:a16="http://schemas.microsoft.com/office/drawing/2014/main" id="{1D07C775-FC3A-E04E-A919-FDE9DA88390E}"/>
              </a:ext>
            </a:extLst>
          </p:cNvPr>
          <p:cNvSpPr/>
          <p:nvPr/>
        </p:nvSpPr>
        <p:spPr>
          <a:xfrm>
            <a:off x="4969403" y="86106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GB" sz="2400" dirty="0">
                <a:solidFill>
                  <a:sysClr val="windowText" lastClr="000000"/>
                </a:solidFill>
              </a:rPr>
              <a:t>A matrix when multiplied by itself, yields </a:t>
            </a:r>
          </a:p>
          <a:p>
            <a:pPr algn="just"/>
            <a:r>
              <a:rPr lang="en-GB" sz="2400" dirty="0">
                <a:solidFill>
                  <a:sysClr val="windowText" lastClr="000000"/>
                </a:solidFill>
              </a:rPr>
              <a:t>itself is Idempotent</a:t>
            </a:r>
            <a:r>
              <a:rPr lang="en-GB" sz="2400" b="1" dirty="0">
                <a:solidFill>
                  <a:sysClr val="windowText" lastClr="000000"/>
                </a:solidFill>
              </a:rPr>
              <a:t>. It must be a square matrix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01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  <p:bldP spid="36" grpId="0"/>
      <p:bldP spid="19" grpId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D7D4C189-D4AD-4072-A44D-852924A69E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82" t="16195" r="27479" b="12835"/>
          <a:stretch/>
        </p:blipFill>
        <p:spPr>
          <a:xfrm>
            <a:off x="5184027" y="1676255"/>
            <a:ext cx="3658410" cy="3532979"/>
          </a:xfrm>
          <a:prstGeom prst="ellipse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C22A69B5-E165-4874-A7D7-F428BD26C31C}"/>
              </a:ext>
            </a:extLst>
          </p:cNvPr>
          <p:cNvSpPr txBox="1"/>
          <p:nvPr/>
        </p:nvSpPr>
        <p:spPr>
          <a:xfrm>
            <a:off x="5760743" y="5206344"/>
            <a:ext cx="2470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By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en-GB" sz="1600" dirty="0"/>
              <a:t> TEAM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03C33967-3BCB-4A3B-AB85-4AE594A346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1580" y="1658868"/>
            <a:ext cx="3749065" cy="3550367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CE56DD0D-E871-463E-99CA-7B57B9FCDAFE}"/>
              </a:ext>
            </a:extLst>
          </p:cNvPr>
          <p:cNvSpPr txBox="1"/>
          <p:nvPr/>
        </p:nvSpPr>
        <p:spPr>
          <a:xfrm>
            <a:off x="4974167" y="450644"/>
            <a:ext cx="4061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Hope you enjoyed it!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1453A01F-A6BB-4D35-A06F-191DF89876B5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1712018A-90AA-465E-AEAF-09DCA4CB9149}"/>
              </a:ext>
            </a:extLst>
          </p:cNvPr>
          <p:cNvSpPr/>
          <p:nvPr/>
        </p:nvSpPr>
        <p:spPr>
          <a:xfrm>
            <a:off x="0" y="0"/>
            <a:ext cx="17840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End of Lesson 11</a:t>
            </a:r>
          </a:p>
        </p:txBody>
      </p:sp>
      <p:cxnSp>
        <p:nvCxnSpPr>
          <p:cNvPr id="34" name="Conexão reta 33">
            <a:extLst>
              <a:ext uri="{FF2B5EF4-FFF2-40B4-BE49-F238E27FC236}">
                <a16:creationId xmlns:a16="http://schemas.microsoft.com/office/drawing/2014/main" id="{3DF20537-CF5C-4FF6-A1FD-3BC6FC03A77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xão reta 34">
            <a:extLst>
              <a:ext uri="{FF2B5EF4-FFF2-40B4-BE49-F238E27FC236}">
                <a16:creationId xmlns:a16="http://schemas.microsoft.com/office/drawing/2014/main" id="{48DF5382-3DC3-46AC-B24F-CF1E82BBEB83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ângulo 27">
            <a:extLst>
              <a:ext uri="{FF2B5EF4-FFF2-40B4-BE49-F238E27FC236}">
                <a16:creationId xmlns:a16="http://schemas.microsoft.com/office/drawing/2014/main" id="{5B54126E-E8CA-400A-9A15-A9A4DC23CF11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AB3728FA-E223-468C-B042-0B91EB1A971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37" name="Retângulo: Cantos Arredondados 36">
            <a:hlinkClick r:id="rId8" action="ppaction://hlinksldjump"/>
            <a:extLst>
              <a:ext uri="{FF2B5EF4-FFF2-40B4-BE49-F238E27FC236}">
                <a16:creationId xmlns:a16="http://schemas.microsoft.com/office/drawing/2014/main" id="{F6577D91-98B4-4628-B54E-745C29B3F0A7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>
                <a:solidFill>
                  <a:schemeClr val="tx1"/>
                </a:solidFill>
              </a:rPr>
              <a:t>Symmetric / Skew-symmetric</a:t>
            </a:r>
          </a:p>
        </p:txBody>
      </p:sp>
      <p:sp>
        <p:nvSpPr>
          <p:cNvPr id="38" name="Retângulo: Cantos Arredondados 37">
            <a:hlinkClick r:id="rId9" action="ppaction://hlinksldjump"/>
            <a:extLst>
              <a:ext uri="{FF2B5EF4-FFF2-40B4-BE49-F238E27FC236}">
                <a16:creationId xmlns:a16="http://schemas.microsoft.com/office/drawing/2014/main" id="{D3A5D2F6-964D-41B2-A790-C7168799AAAE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Orthogonal</a:t>
            </a:r>
          </a:p>
        </p:txBody>
      </p:sp>
      <p:sp>
        <p:nvSpPr>
          <p:cNvPr id="39" name="Retângulo: Cantos Arredondados 38">
            <a:hlinkClick r:id="rId10" action="ppaction://hlinksldjump"/>
            <a:extLst>
              <a:ext uri="{FF2B5EF4-FFF2-40B4-BE49-F238E27FC236}">
                <a16:creationId xmlns:a16="http://schemas.microsoft.com/office/drawing/2014/main" id="{0A74864D-3DDE-463E-AE00-C86222515028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>
                <a:solidFill>
                  <a:schemeClr val="tx1"/>
                </a:solidFill>
              </a:rPr>
              <a:t>Other Designations</a:t>
            </a:r>
          </a:p>
        </p:txBody>
      </p:sp>
      <p:sp>
        <p:nvSpPr>
          <p:cNvPr id="40" name="Retângulo: Cantos Arredondados 39">
            <a:hlinkClick r:id="rId11" action="ppaction://hlinksldjump"/>
            <a:extLst>
              <a:ext uri="{FF2B5EF4-FFF2-40B4-BE49-F238E27FC236}">
                <a16:creationId xmlns:a16="http://schemas.microsoft.com/office/drawing/2014/main" id="{D34BDD86-FF7A-4D05-813B-596A777BDBBA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41" name="Retângulo: Cantos Arredondados 40">
            <a:hlinkClick r:id="rId12" action="ppaction://hlinksldjump"/>
            <a:extLst>
              <a:ext uri="{FF2B5EF4-FFF2-40B4-BE49-F238E27FC236}">
                <a16:creationId xmlns:a16="http://schemas.microsoft.com/office/drawing/2014/main" id="{9133AF4B-9771-45B1-92CA-EDB40D360D8C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42" name="Retângulo: Cantos Arredondados 41">
            <a:hlinkClick r:id="rId13" action="ppaction://hlinksldjump"/>
            <a:extLst>
              <a:ext uri="{FF2B5EF4-FFF2-40B4-BE49-F238E27FC236}">
                <a16:creationId xmlns:a16="http://schemas.microsoft.com/office/drawing/2014/main" id="{55B22072-73F1-450A-B8F7-22343E63505F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Involutory</a:t>
            </a:r>
          </a:p>
        </p:txBody>
      </p:sp>
      <p:sp>
        <p:nvSpPr>
          <p:cNvPr id="43" name="Retângulo: Cantos Arredondados 42">
            <a:hlinkClick r:id="rId14" action="ppaction://hlinksldjump"/>
            <a:extLst>
              <a:ext uri="{FF2B5EF4-FFF2-40B4-BE49-F238E27FC236}">
                <a16:creationId xmlns:a16="http://schemas.microsoft.com/office/drawing/2014/main" id="{21AA1841-6156-4281-A483-E9BA4359ECE0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34E60CA-BA4B-401F-A3C3-75FE891D0A1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641" y="1422000"/>
            <a:ext cx="1534477" cy="4572000"/>
          </a:xfrm>
          <a:prstGeom prst="rect">
            <a:avLst/>
          </a:prstGeom>
        </p:spPr>
      </p:pic>
      <p:pic>
        <p:nvPicPr>
          <p:cNvPr id="2" name="Imagem 20">
            <a:extLst>
              <a:ext uri="{FF2B5EF4-FFF2-40B4-BE49-F238E27FC236}">
                <a16:creationId xmlns:a16="http://schemas.microsoft.com/office/drawing/2014/main" id="{22F4C98F-111A-7348-C584-0B280367C63F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5121579" y="1669881"/>
            <a:ext cx="3749065" cy="351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4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ângulo 43">
            <a:extLst>
              <a:ext uri="{FF2B5EF4-FFF2-40B4-BE49-F238E27FC236}">
                <a16:creationId xmlns:a16="http://schemas.microsoft.com/office/drawing/2014/main" id="{72110AF6-66E9-45E8-8402-FB5952CADC76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5" name="Imagem 44">
            <a:extLst>
              <a:ext uri="{FF2B5EF4-FFF2-40B4-BE49-F238E27FC236}">
                <a16:creationId xmlns:a16="http://schemas.microsoft.com/office/drawing/2014/main" id="{722BFFD8-F5AA-429F-9455-33E8D45FBA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59" name="Retângulo 58">
            <a:extLst>
              <a:ext uri="{FF2B5EF4-FFF2-40B4-BE49-F238E27FC236}">
                <a16:creationId xmlns:a16="http://schemas.microsoft.com/office/drawing/2014/main" id="{9B95F563-ABBD-400F-9E5B-B6B47EF42946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11</a:t>
            </a:r>
          </a:p>
        </p:txBody>
      </p:sp>
      <p:sp>
        <p:nvSpPr>
          <p:cNvPr id="60" name="Retângulo: Cantos Arredondados 59">
            <a:hlinkClick r:id="rId5" action="ppaction://hlinksldjump"/>
            <a:extLst>
              <a:ext uri="{FF2B5EF4-FFF2-40B4-BE49-F238E27FC236}">
                <a16:creationId xmlns:a16="http://schemas.microsoft.com/office/drawing/2014/main" id="{2F2A41B2-6124-4DED-87FC-6A5D5ADED268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>
                <a:solidFill>
                  <a:schemeClr val="tx1"/>
                </a:solidFill>
              </a:rPr>
              <a:t>Symmetric / Skew-symmetric</a:t>
            </a:r>
          </a:p>
        </p:txBody>
      </p:sp>
      <p:sp>
        <p:nvSpPr>
          <p:cNvPr id="61" name="Retângulo: Cantos Arredondados 60">
            <a:hlinkClick r:id="rId6" action="ppaction://hlinksldjump"/>
            <a:extLst>
              <a:ext uri="{FF2B5EF4-FFF2-40B4-BE49-F238E27FC236}">
                <a16:creationId xmlns:a16="http://schemas.microsoft.com/office/drawing/2014/main" id="{8A7BA1E6-F568-46E0-9E2D-5E026EDA6650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Orthogonal</a:t>
            </a:r>
          </a:p>
        </p:txBody>
      </p:sp>
      <p:sp>
        <p:nvSpPr>
          <p:cNvPr id="64" name="Retângulo: Cantos Arredondados 63">
            <a:hlinkClick r:id="rId7" action="ppaction://hlinksldjump"/>
            <a:extLst>
              <a:ext uri="{FF2B5EF4-FFF2-40B4-BE49-F238E27FC236}">
                <a16:creationId xmlns:a16="http://schemas.microsoft.com/office/drawing/2014/main" id="{C3A5EBF6-B03E-4F49-A693-930B1399C43B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>
                <a:solidFill>
                  <a:schemeClr val="tx1"/>
                </a:solidFill>
              </a:rPr>
              <a:t>Other Designations</a:t>
            </a:r>
          </a:p>
        </p:txBody>
      </p:sp>
      <p:sp>
        <p:nvSpPr>
          <p:cNvPr id="66" name="Retângulo: Cantos Arredondados 65">
            <a:hlinkClick r:id="rId8" action="ppaction://hlinksldjump"/>
            <a:extLst>
              <a:ext uri="{FF2B5EF4-FFF2-40B4-BE49-F238E27FC236}">
                <a16:creationId xmlns:a16="http://schemas.microsoft.com/office/drawing/2014/main" id="{6D539072-0697-4AF8-A027-343B657BD0E0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67" name="Retângulo: Cantos Arredondados 66">
            <a:hlinkClick r:id="rId9" action="ppaction://hlinksldjump"/>
            <a:extLst>
              <a:ext uri="{FF2B5EF4-FFF2-40B4-BE49-F238E27FC236}">
                <a16:creationId xmlns:a16="http://schemas.microsoft.com/office/drawing/2014/main" id="{BDAE3ECF-B518-4C57-9EF9-4989A7648121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68" name="Retângulo: Cantos Arredondados 67">
            <a:hlinkClick r:id="rId10" action="ppaction://hlinksldjump"/>
            <a:extLst>
              <a:ext uri="{FF2B5EF4-FFF2-40B4-BE49-F238E27FC236}">
                <a16:creationId xmlns:a16="http://schemas.microsoft.com/office/drawing/2014/main" id="{4E3293CF-A013-45A1-B810-5A3EC8B5C863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Involutory</a:t>
            </a:r>
          </a:p>
        </p:txBody>
      </p:sp>
      <p:sp>
        <p:nvSpPr>
          <p:cNvPr id="69" name="Retângulo: Cantos Arredondados 68">
            <a:hlinkClick r:id="rId11" action="ppaction://hlinksldjump"/>
            <a:extLst>
              <a:ext uri="{FF2B5EF4-FFF2-40B4-BE49-F238E27FC236}">
                <a16:creationId xmlns:a16="http://schemas.microsoft.com/office/drawing/2014/main" id="{3DF23AA2-41BC-4AD9-90C7-302B68551FF6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grpSp>
        <p:nvGrpSpPr>
          <p:cNvPr id="70" name="Agrupar 69">
            <a:extLst>
              <a:ext uri="{FF2B5EF4-FFF2-40B4-BE49-F238E27FC236}">
                <a16:creationId xmlns:a16="http://schemas.microsoft.com/office/drawing/2014/main" id="{C28B8BE1-0676-4A05-9777-CE2DCC6E1CDE}"/>
              </a:ext>
            </a:extLst>
          </p:cNvPr>
          <p:cNvGrpSpPr/>
          <p:nvPr/>
        </p:nvGrpSpPr>
        <p:grpSpPr>
          <a:xfrm>
            <a:off x="2097900" y="1629326"/>
            <a:ext cx="2383659" cy="989347"/>
            <a:chOff x="2250301" y="2108701"/>
            <a:chExt cx="2383659" cy="989347"/>
          </a:xfrm>
        </p:grpSpPr>
        <p:sp>
          <p:nvSpPr>
            <p:cNvPr id="71" name="Retângulo: Cantos Arredondados 70">
              <a:extLst>
                <a:ext uri="{FF2B5EF4-FFF2-40B4-BE49-F238E27FC236}">
                  <a16:creationId xmlns:a16="http://schemas.microsoft.com/office/drawing/2014/main" id="{739B9E79-B77C-496E-8C5A-81D714E58100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tângulo 71">
                  <a:extLst>
                    <a:ext uri="{FF2B5EF4-FFF2-40B4-BE49-F238E27FC236}">
                      <a16:creationId xmlns:a16="http://schemas.microsoft.com/office/drawing/2014/main" id="{130231D0-B5ED-4D0E-983D-EA58C8C8BBE0}"/>
                    </a:ext>
                  </a:extLst>
                </p:cNvPr>
                <p:cNvSpPr/>
                <p:nvPr/>
              </p:nvSpPr>
              <p:spPr>
                <a:xfrm>
                  <a:off x="2835568" y="2628048"/>
                  <a:ext cx="1172936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Retângulo 41">
                  <a:extLst>
                    <a:ext uri="{FF2B5EF4-FFF2-40B4-BE49-F238E27FC236}">
                      <a16:creationId xmlns:a16="http://schemas.microsoft.com/office/drawing/2014/main" id="{F9546683-7E04-4387-9632-240A2D58A3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5568" y="2628048"/>
                  <a:ext cx="1172936" cy="461665"/>
                </a:xfrm>
                <a:prstGeom prst="rect">
                  <a:avLst/>
                </a:prstGeom>
                <a:blipFill>
                  <a:blip r:embed="rId12"/>
                  <a:stretch>
                    <a:fillRect l="-518" r="-5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CaixaDeTexto 72">
              <a:extLst>
                <a:ext uri="{FF2B5EF4-FFF2-40B4-BE49-F238E27FC236}">
                  <a16:creationId xmlns:a16="http://schemas.microsoft.com/office/drawing/2014/main" id="{8CF8C7AE-CB42-4958-9E5E-CC302CF4B962}"/>
                </a:ext>
              </a:extLst>
            </p:cNvPr>
            <p:cNvSpPr txBox="1"/>
            <p:nvPr/>
          </p:nvSpPr>
          <p:spPr>
            <a:xfrm>
              <a:off x="2723896" y="2166383"/>
              <a:ext cx="13962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/>
                <a:t>Nilpotent</a:t>
              </a:r>
            </a:p>
          </p:txBody>
        </p:sp>
      </p:grpSp>
      <p:sp>
        <p:nvSpPr>
          <p:cNvPr id="20" name="Retângulo: Canto Dobrado 19">
            <a:extLst>
              <a:ext uri="{FF2B5EF4-FFF2-40B4-BE49-F238E27FC236}">
                <a16:creationId xmlns:a16="http://schemas.microsoft.com/office/drawing/2014/main" id="{946CEEF2-2107-FC4C-9592-3176513FC1FB}"/>
              </a:ext>
            </a:extLst>
          </p:cNvPr>
          <p:cNvSpPr/>
          <p:nvPr/>
        </p:nvSpPr>
        <p:spPr>
          <a:xfrm flipV="1">
            <a:off x="4733781" y="1590432"/>
            <a:ext cx="6538743" cy="1116481"/>
          </a:xfrm>
          <a:prstGeom prst="foldedCorner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21" name="Conexão reta 3">
            <a:extLst>
              <a:ext uri="{FF2B5EF4-FFF2-40B4-BE49-F238E27FC236}">
                <a16:creationId xmlns:a16="http://schemas.microsoft.com/office/drawing/2014/main" id="{F651FD0B-68F3-D646-99D5-4D39923C7643}"/>
              </a:ext>
            </a:extLst>
          </p:cNvPr>
          <p:cNvCxnSpPr>
            <a:cxnSpLocks/>
          </p:cNvCxnSpPr>
          <p:nvPr/>
        </p:nvCxnSpPr>
        <p:spPr>
          <a:xfrm>
            <a:off x="7074040" y="2379505"/>
            <a:ext cx="1211078" cy="0"/>
          </a:xfrm>
          <a:prstGeom prst="line">
            <a:avLst/>
          </a:prstGeom>
          <a:ln w="28575" cmpd="dbl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ângulo 23">
            <a:extLst>
              <a:ext uri="{FF2B5EF4-FFF2-40B4-BE49-F238E27FC236}">
                <a16:creationId xmlns:a16="http://schemas.microsoft.com/office/drawing/2014/main" id="{CE98BE56-13C3-7C4A-A719-86A696A4FDB0}"/>
              </a:ext>
            </a:extLst>
          </p:cNvPr>
          <p:cNvSpPr/>
          <p:nvPr/>
        </p:nvSpPr>
        <p:spPr>
          <a:xfrm>
            <a:off x="4922622" y="159043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GB" sz="2400" dirty="0">
                <a:solidFill>
                  <a:sysClr val="windowText" lastClr="000000"/>
                </a:solidFill>
              </a:rPr>
              <a:t>A matrix when raised to some power </a:t>
            </a:r>
            <a:r>
              <a:rPr lang="en-GB" sz="2400" b="1" dirty="0">
                <a:solidFill>
                  <a:sysClr val="windowText" lastClr="000000"/>
                </a:solidFill>
              </a:rPr>
              <a:t>p</a:t>
            </a:r>
            <a:r>
              <a:rPr lang="en-GB" sz="2400" dirty="0">
                <a:solidFill>
                  <a:sysClr val="windowText" lastClr="000000"/>
                </a:solidFill>
              </a:rPr>
              <a:t>, yields </a:t>
            </a:r>
          </a:p>
          <a:p>
            <a:pPr algn="just"/>
            <a:r>
              <a:rPr lang="en-GB" sz="2400" dirty="0">
                <a:solidFill>
                  <a:sysClr val="windowText" lastClr="000000"/>
                </a:solidFill>
              </a:rPr>
              <a:t>a zero matrix, is Nilpotent</a:t>
            </a:r>
            <a:r>
              <a:rPr lang="en-GB" sz="2400" b="1" dirty="0">
                <a:solidFill>
                  <a:sysClr val="windowText" lastClr="000000"/>
                </a:solidFill>
              </a:rPr>
              <a:t>. It must be a square matrix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35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ângulo 43">
            <a:extLst>
              <a:ext uri="{FF2B5EF4-FFF2-40B4-BE49-F238E27FC236}">
                <a16:creationId xmlns:a16="http://schemas.microsoft.com/office/drawing/2014/main" id="{72110AF6-66E9-45E8-8402-FB5952CADC76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5" name="Imagem 44">
            <a:extLst>
              <a:ext uri="{FF2B5EF4-FFF2-40B4-BE49-F238E27FC236}">
                <a16:creationId xmlns:a16="http://schemas.microsoft.com/office/drawing/2014/main" id="{722BFFD8-F5AA-429F-9455-33E8D45FBA2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59" name="Retângulo 58">
            <a:extLst>
              <a:ext uri="{FF2B5EF4-FFF2-40B4-BE49-F238E27FC236}">
                <a16:creationId xmlns:a16="http://schemas.microsoft.com/office/drawing/2014/main" id="{9B95F563-ABBD-400F-9E5B-B6B47EF42946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11</a:t>
            </a:r>
          </a:p>
        </p:txBody>
      </p:sp>
      <p:sp>
        <p:nvSpPr>
          <p:cNvPr id="60" name="Retângulo: Cantos Arredondados 59">
            <a:hlinkClick r:id="rId8" action="ppaction://hlinksldjump"/>
            <a:extLst>
              <a:ext uri="{FF2B5EF4-FFF2-40B4-BE49-F238E27FC236}">
                <a16:creationId xmlns:a16="http://schemas.microsoft.com/office/drawing/2014/main" id="{2F2A41B2-6124-4DED-87FC-6A5D5ADED268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>
                <a:solidFill>
                  <a:schemeClr val="tx1"/>
                </a:solidFill>
              </a:rPr>
              <a:t>Symmetric / Skew-symmetric</a:t>
            </a:r>
          </a:p>
        </p:txBody>
      </p:sp>
      <p:sp>
        <p:nvSpPr>
          <p:cNvPr id="61" name="Retângulo: Cantos Arredondados 60">
            <a:hlinkClick r:id="rId9" action="ppaction://hlinksldjump"/>
            <a:extLst>
              <a:ext uri="{FF2B5EF4-FFF2-40B4-BE49-F238E27FC236}">
                <a16:creationId xmlns:a16="http://schemas.microsoft.com/office/drawing/2014/main" id="{8A7BA1E6-F568-46E0-9E2D-5E026EDA6650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Orthogonal</a:t>
            </a:r>
          </a:p>
        </p:txBody>
      </p:sp>
      <p:sp>
        <p:nvSpPr>
          <p:cNvPr id="64" name="Retângulo: Cantos Arredondados 63">
            <a:hlinkClick r:id="rId10" action="ppaction://hlinksldjump"/>
            <a:extLst>
              <a:ext uri="{FF2B5EF4-FFF2-40B4-BE49-F238E27FC236}">
                <a16:creationId xmlns:a16="http://schemas.microsoft.com/office/drawing/2014/main" id="{C3A5EBF6-B03E-4F49-A693-930B1399C43B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>
                <a:solidFill>
                  <a:schemeClr val="tx1"/>
                </a:solidFill>
              </a:rPr>
              <a:t>Other Designations</a:t>
            </a:r>
          </a:p>
        </p:txBody>
      </p:sp>
      <p:sp>
        <p:nvSpPr>
          <p:cNvPr id="66" name="Retângulo: Cantos Arredondados 65">
            <a:hlinkClick r:id="rId11" action="ppaction://hlinksldjump"/>
            <a:extLst>
              <a:ext uri="{FF2B5EF4-FFF2-40B4-BE49-F238E27FC236}">
                <a16:creationId xmlns:a16="http://schemas.microsoft.com/office/drawing/2014/main" id="{6D539072-0697-4AF8-A027-343B657BD0E0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67" name="Retângulo: Cantos Arredondados 66">
            <a:hlinkClick r:id="rId12" action="ppaction://hlinksldjump"/>
            <a:extLst>
              <a:ext uri="{FF2B5EF4-FFF2-40B4-BE49-F238E27FC236}">
                <a16:creationId xmlns:a16="http://schemas.microsoft.com/office/drawing/2014/main" id="{BDAE3ECF-B518-4C57-9EF9-4989A7648121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68" name="Retângulo: Cantos Arredondados 67">
            <a:hlinkClick r:id="rId13" action="ppaction://hlinksldjump"/>
            <a:extLst>
              <a:ext uri="{FF2B5EF4-FFF2-40B4-BE49-F238E27FC236}">
                <a16:creationId xmlns:a16="http://schemas.microsoft.com/office/drawing/2014/main" id="{4E3293CF-A013-45A1-B810-5A3EC8B5C863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Involutory</a:t>
            </a:r>
          </a:p>
        </p:txBody>
      </p:sp>
      <p:sp>
        <p:nvSpPr>
          <p:cNvPr id="69" name="Retângulo: Cantos Arredondados 68">
            <a:hlinkClick r:id="rId14" action="ppaction://hlinksldjump"/>
            <a:extLst>
              <a:ext uri="{FF2B5EF4-FFF2-40B4-BE49-F238E27FC236}">
                <a16:creationId xmlns:a16="http://schemas.microsoft.com/office/drawing/2014/main" id="{3DF23AA2-41BC-4AD9-90C7-302B68551FF6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grpSp>
        <p:nvGrpSpPr>
          <p:cNvPr id="70" name="Agrupar 69">
            <a:extLst>
              <a:ext uri="{FF2B5EF4-FFF2-40B4-BE49-F238E27FC236}">
                <a16:creationId xmlns:a16="http://schemas.microsoft.com/office/drawing/2014/main" id="{C28B8BE1-0676-4A05-9777-CE2DCC6E1CDE}"/>
              </a:ext>
            </a:extLst>
          </p:cNvPr>
          <p:cNvGrpSpPr/>
          <p:nvPr/>
        </p:nvGrpSpPr>
        <p:grpSpPr>
          <a:xfrm>
            <a:off x="2097900" y="1629326"/>
            <a:ext cx="2383659" cy="989347"/>
            <a:chOff x="2250301" y="2108701"/>
            <a:chExt cx="2383659" cy="989347"/>
          </a:xfrm>
        </p:grpSpPr>
        <p:sp>
          <p:nvSpPr>
            <p:cNvPr id="71" name="Retângulo: Cantos Arredondados 70">
              <a:extLst>
                <a:ext uri="{FF2B5EF4-FFF2-40B4-BE49-F238E27FC236}">
                  <a16:creationId xmlns:a16="http://schemas.microsoft.com/office/drawing/2014/main" id="{739B9E79-B77C-496E-8C5A-81D714E58100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tângulo 71">
                  <a:extLst>
                    <a:ext uri="{FF2B5EF4-FFF2-40B4-BE49-F238E27FC236}">
                      <a16:creationId xmlns:a16="http://schemas.microsoft.com/office/drawing/2014/main" id="{130231D0-B5ED-4D0E-983D-EA58C8C8BBE0}"/>
                    </a:ext>
                  </a:extLst>
                </p:cNvPr>
                <p:cNvSpPr/>
                <p:nvPr/>
              </p:nvSpPr>
              <p:spPr>
                <a:xfrm>
                  <a:off x="2835568" y="2628048"/>
                  <a:ext cx="1172936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Retângulo 41">
                  <a:extLst>
                    <a:ext uri="{FF2B5EF4-FFF2-40B4-BE49-F238E27FC236}">
                      <a16:creationId xmlns:a16="http://schemas.microsoft.com/office/drawing/2014/main" id="{F9546683-7E04-4387-9632-240A2D58A3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5568" y="2628048"/>
                  <a:ext cx="1172936" cy="461665"/>
                </a:xfrm>
                <a:prstGeom prst="rect">
                  <a:avLst/>
                </a:prstGeom>
                <a:blipFill>
                  <a:blip r:embed="rId15"/>
                  <a:stretch>
                    <a:fillRect l="-518" r="-5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CaixaDeTexto 72">
              <a:extLst>
                <a:ext uri="{FF2B5EF4-FFF2-40B4-BE49-F238E27FC236}">
                  <a16:creationId xmlns:a16="http://schemas.microsoft.com/office/drawing/2014/main" id="{8CF8C7AE-CB42-4958-9E5E-CC302CF4B962}"/>
                </a:ext>
              </a:extLst>
            </p:cNvPr>
            <p:cNvSpPr txBox="1"/>
            <p:nvPr/>
          </p:nvSpPr>
          <p:spPr>
            <a:xfrm>
              <a:off x="2723896" y="2166383"/>
              <a:ext cx="13962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/>
                <a:t>Nilpotent</a:t>
              </a:r>
            </a:p>
          </p:txBody>
        </p:sp>
      </p:grpSp>
      <p:sp>
        <p:nvSpPr>
          <p:cNvPr id="20" name="Retângulo: Canto Dobrado 19">
            <a:extLst>
              <a:ext uri="{FF2B5EF4-FFF2-40B4-BE49-F238E27FC236}">
                <a16:creationId xmlns:a16="http://schemas.microsoft.com/office/drawing/2014/main" id="{189D1426-B1BC-415A-9114-4C15E16B6421}"/>
              </a:ext>
            </a:extLst>
          </p:cNvPr>
          <p:cNvSpPr/>
          <p:nvPr/>
        </p:nvSpPr>
        <p:spPr>
          <a:xfrm flipV="1">
            <a:off x="4725459" y="1679855"/>
            <a:ext cx="6016229" cy="917079"/>
          </a:xfrm>
          <a:prstGeom prst="foldedCorner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4" name="Conexão reta 3">
            <a:extLst>
              <a:ext uri="{FF2B5EF4-FFF2-40B4-BE49-F238E27FC236}">
                <a16:creationId xmlns:a16="http://schemas.microsoft.com/office/drawing/2014/main" id="{8B9FC42B-C871-4CFF-BDA9-E453ECCCE42C}"/>
              </a:ext>
            </a:extLst>
          </p:cNvPr>
          <p:cNvCxnSpPr/>
          <p:nvPr/>
        </p:nvCxnSpPr>
        <p:spPr>
          <a:xfrm>
            <a:off x="5496448" y="2448725"/>
            <a:ext cx="1929284" cy="0"/>
          </a:xfrm>
          <a:prstGeom prst="line">
            <a:avLst/>
          </a:prstGeom>
          <a:ln w="28575" cmpd="dbl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1A77ABDD-017E-488F-A0C6-0699CCD053BB}"/>
                  </a:ext>
                </a:extLst>
              </p:cNvPr>
              <p:cNvSpPr/>
              <p:nvPr/>
            </p:nvSpPr>
            <p:spPr>
              <a:xfrm>
                <a:off x="4889588" y="1707003"/>
                <a:ext cx="6096000" cy="83099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/>
                <a:r>
                  <a:rPr lang="en-GB" sz="2400" dirty="0">
                    <a:solidFill>
                      <a:sysClr val="windowText" lastClr="000000"/>
                    </a:solidFill>
                  </a:rPr>
                  <a:t>for some positive integer </a:t>
                </a:r>
                <a14:m>
                  <m:oMath xmlns:m="http://schemas.openxmlformats.org/officeDocument/2006/math">
                    <m:r>
                      <a:rPr lang="pt-PT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pt-PT" sz="24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pt-PT" sz="2400" dirty="0">
                  <a:solidFill>
                    <a:sysClr val="windowText" lastClr="000000"/>
                  </a:solidFill>
                </a:endParaRPr>
              </a:p>
              <a:p>
                <a:pPr algn="just"/>
                <a:r>
                  <a:rPr lang="en-GB" sz="2400" dirty="0">
                    <a:solidFill>
                      <a:sysClr val="windowText" lastClr="000000"/>
                    </a:solidFill>
                  </a:rPr>
                  <a:t>The smallest such </a:t>
                </a:r>
                <a14:m>
                  <m:oMath xmlns:m="http://schemas.openxmlformats.org/officeDocument/2006/math">
                    <m:r>
                      <a:rPr lang="pt-PT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is called the </a:t>
                </a:r>
                <a:r>
                  <a:rPr lang="en-GB" sz="2400" b="1" dirty="0">
                    <a:solidFill>
                      <a:srgbClr val="F25E4F"/>
                    </a:solidFill>
                  </a:rPr>
                  <a:t>Index of </a:t>
                </a:r>
                <a14:m>
                  <m:oMath xmlns:m="http://schemas.openxmlformats.org/officeDocument/2006/math">
                    <m:r>
                      <a:rPr lang="pt-PT" sz="2400" b="1" i="1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sz="2400" b="1" dirty="0">
                    <a:solidFill>
                      <a:sysClr val="windowText" lastClr="000000"/>
                    </a:solidFill>
                  </a:rPr>
                  <a:t>.</a:t>
                </a:r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1A77ABDD-017E-488F-A0C6-0699CCD053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9588" y="1707003"/>
                <a:ext cx="6096000" cy="830997"/>
              </a:xfrm>
              <a:prstGeom prst="rect">
                <a:avLst/>
              </a:prstGeom>
              <a:blipFill>
                <a:blip r:embed="rId16"/>
                <a:stretch>
                  <a:fillRect l="-1500" t="-5882"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B5B0AD42-973F-4625-823B-5DDF04206AC5}"/>
              </a:ext>
            </a:extLst>
          </p:cNvPr>
          <p:cNvSpPr/>
          <p:nvPr/>
        </p:nvSpPr>
        <p:spPr>
          <a:xfrm>
            <a:off x="2103230" y="2845728"/>
            <a:ext cx="9839539" cy="2876377"/>
          </a:xfrm>
          <a:prstGeom prst="roundRect">
            <a:avLst>
              <a:gd name="adj" fmla="val 13376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en-GB" sz="2400" dirty="0">
                <a:solidFill>
                  <a:schemeClr val="bg1"/>
                </a:solidFill>
              </a:rPr>
              <a:t>:</a:t>
            </a:r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7C0DCB5C-686F-4ACB-A664-453F7AFF80DA}"/>
              </a:ext>
            </a:extLst>
          </p:cNvPr>
          <p:cNvSpPr/>
          <p:nvPr/>
        </p:nvSpPr>
        <p:spPr>
          <a:xfrm>
            <a:off x="2269021" y="2953327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>
                <a:solidFill>
                  <a:srgbClr val="29A6FF"/>
                </a:solidFill>
              </a:rPr>
              <a:t>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0B2295A8-0791-4005-B3EC-316005BDEDF7}"/>
                  </a:ext>
                </a:extLst>
              </p:cNvPr>
              <p:cNvSpPr/>
              <p:nvPr/>
            </p:nvSpPr>
            <p:spPr>
              <a:xfrm>
                <a:off x="2235263" y="3665843"/>
                <a:ext cx="6467861" cy="6055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pt-PT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p>
                      <m:sSupPr>
                        <m:ctrlPr>
                          <a:rPr lang="pt-PT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pt-PT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000" b="1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b="1" dirty="0">
                    <a:solidFill>
                      <a:srgbClr val="0C2B8E"/>
                    </a:solidFill>
                  </a:rPr>
                  <a:t> is Nilpotent </a:t>
                </a:r>
                <a:r>
                  <a:rPr lang="en-GB" sz="2000" dirty="0">
                    <a:solidFill>
                      <a:srgbClr val="0C2B8E"/>
                    </a:solidFill>
                  </a:rPr>
                  <a:t>with </a:t>
                </a:r>
                <a:r>
                  <a:rPr lang="en-GB" sz="2000" b="1" dirty="0">
                    <a:solidFill>
                      <a:srgbClr val="0C2B8E"/>
                    </a:solidFill>
                  </a:rPr>
                  <a:t>index 2</a:t>
                </a:r>
                <a:r>
                  <a:rPr lang="en-GB" sz="2000" dirty="0">
                    <a:solidFill>
                      <a:srgbClr val="0C2B8E"/>
                    </a:solidFill>
                  </a:rPr>
                  <a:t>! </a:t>
                </a:r>
                <a:r>
                  <a:rPr lang="pt-PT" sz="2000" i="1" spc="-150" dirty="0">
                    <a:solidFill>
                      <a:srgbClr val="0C2B8E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0B2295A8-0791-4005-B3EC-316005BDED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263" y="3665843"/>
                <a:ext cx="6467861" cy="605550"/>
              </a:xfrm>
              <a:prstGeom prst="rect">
                <a:avLst/>
              </a:prstGeom>
              <a:blipFill>
                <a:blip r:embed="rId17"/>
                <a:stretch>
                  <a:fillRect r="-189" b="-1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61549A41-A079-4642-A2F5-6AE173CB48A1}"/>
                  </a:ext>
                </a:extLst>
              </p:cNvPr>
              <p:cNvSpPr/>
              <p:nvPr/>
            </p:nvSpPr>
            <p:spPr>
              <a:xfrm>
                <a:off x="2124000" y="5937786"/>
                <a:ext cx="9859635" cy="629736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no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en-GB" b="1" dirty="0">
                    <a:solidFill>
                      <a:srgbClr val="F25E4F"/>
                    </a:solidFill>
                  </a:rPr>
                  <a:t>REMARK</a:t>
                </a:r>
                <a:r>
                  <a:rPr lang="en-GB" dirty="0"/>
                  <a:t> – Notice that, </a:t>
                </a:r>
                <a:r>
                  <a:rPr lang="en-GB" b="1" dirty="0"/>
                  <a:t>for any power greater than the index</a:t>
                </a:r>
                <a:r>
                  <a:rPr lang="pt-PT" dirty="0"/>
                  <a:t> </a:t>
                </a:r>
                <a14:m>
                  <m:oMath xmlns:m="http://schemas.openxmlformats.org/officeDocument/2006/math">
                    <m:r>
                      <a:rPr lang="pt-PT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pt-PT" b="1" i="1">
                        <a:latin typeface="Cambria Math" panose="02040503050406030204" pitchFamily="18" charset="0"/>
                      </a:rPr>
                      <m:t>𝒒</m:t>
                    </m:r>
                    <m:r>
                      <a:rPr lang="pt-PT" b="1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pt-PT" b="1" i="1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GB" dirty="0"/>
                  <a:t>) the relation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pt-PT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p>
                    </m:sSup>
                    <m:r>
                      <a:rPr lang="pt-PT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GB" dirty="0"/>
                  <a:t> </a:t>
                </a:r>
                <a:r>
                  <a:rPr lang="en-GB" b="1" dirty="0"/>
                  <a:t>holds</a:t>
                </a:r>
                <a:r>
                  <a:rPr lang="en-GB" dirty="0"/>
                  <a:t>! The index is the least of these! </a:t>
                </a:r>
              </a:p>
            </p:txBody>
          </p:sp>
        </mc:Choice>
        <mc:Fallback xmlns="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61549A41-A079-4642-A2F5-6AE173CB48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00" y="5937786"/>
                <a:ext cx="9859635" cy="629736"/>
              </a:xfrm>
              <a:prstGeom prst="rect">
                <a:avLst/>
              </a:prstGeom>
              <a:blipFill>
                <a:blip r:embed="rId18"/>
                <a:stretch>
                  <a:fillRect b="-4724"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D30A6A20-5FF1-486E-BE90-0FF19651EA5E}"/>
                  </a:ext>
                </a:extLst>
              </p:cNvPr>
              <p:cNvSpPr/>
              <p:nvPr/>
            </p:nvSpPr>
            <p:spPr>
              <a:xfrm>
                <a:off x="2269021" y="4535119"/>
                <a:ext cx="9028497" cy="9124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pt-PT" sz="2000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 spc="-15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r>
                      <a:rPr lang="pt-PT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p>
                      <m:sSupPr>
                        <m:ctrlPr>
                          <a:rPr lang="pt-PT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pt-PT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nary>
                      <m:naryPr>
                        <m:chr m:val="⋀"/>
                        <m:subHide m:val="on"/>
                        <m:supHide m:val="on"/>
                        <m:ctrlPr>
                          <a:rPr lang="pt-PT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pt-PT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  <m:sSup>
                      <m:sSupPr>
                        <m:ctrlP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pt-PT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pt-PT" sz="2000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pt-PT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000" b="1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GB" sz="2000" b="1" dirty="0">
                    <a:solidFill>
                      <a:srgbClr val="0C2B8E"/>
                    </a:solidFill>
                  </a:rPr>
                  <a:t> is Nilpotent </a:t>
                </a:r>
                <a:r>
                  <a:rPr lang="en-GB" sz="2000" dirty="0">
                    <a:solidFill>
                      <a:srgbClr val="0C2B8E"/>
                    </a:solidFill>
                  </a:rPr>
                  <a:t>with </a:t>
                </a:r>
                <a:r>
                  <a:rPr lang="en-GB" sz="2000" b="1" dirty="0">
                    <a:solidFill>
                      <a:srgbClr val="0C2B8E"/>
                    </a:solidFill>
                  </a:rPr>
                  <a:t>index 3</a:t>
                </a:r>
                <a:r>
                  <a:rPr lang="en-GB" sz="2000" dirty="0">
                    <a:solidFill>
                      <a:srgbClr val="0C2B8E"/>
                    </a:solidFill>
                  </a:rPr>
                  <a:t>! </a:t>
                </a:r>
                <a:r>
                  <a:rPr lang="pt-PT" sz="2000" i="1" spc="-150" dirty="0">
                    <a:solidFill>
                      <a:srgbClr val="0C2B8E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D30A6A20-5FF1-486E-BE90-0FF19651EA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9021" y="4535119"/>
                <a:ext cx="9028497" cy="91249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486B5E1B-F571-4366-A206-1C5B9621F0F4}"/>
                  </a:ext>
                </a:extLst>
              </p:cNvPr>
              <p:cNvSpPr/>
              <p:nvPr/>
            </p:nvSpPr>
            <p:spPr>
              <a:xfrm>
                <a:off x="8596837" y="3773795"/>
                <a:ext cx="3071738" cy="3797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>
                    <a:solidFill>
                      <a:srgbClr val="F25E4F"/>
                    </a:solidFill>
                  </a:rPr>
                  <a:t>(</a:t>
                </a:r>
                <a:r>
                  <a:rPr lang="en-GB" b="1" dirty="0">
                    <a:solidFill>
                      <a:srgbClr val="F25E4F"/>
                    </a:solidFill>
                  </a:rPr>
                  <a:t>since</a:t>
                </a:r>
                <a:r>
                  <a:rPr lang="pt-PT" b="1" spc="-150" dirty="0">
                    <a:solidFill>
                      <a:srgbClr val="F25E4F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b="1" i="1" spc="-150">
                            <a:solidFill>
                              <a:srgbClr val="F25E4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1" i="1" spc="-150">
                            <a:solidFill>
                              <a:srgbClr val="F25E4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pt-PT" b="1" i="1" spc="-150" smtClean="0">
                            <a:solidFill>
                              <a:srgbClr val="F25E4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sup>
                    </m:sSup>
                    <m:r>
                      <a:rPr lang="pt-PT" b="1" i="1" spc="-150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pt-PT" b="1" i="1" spc="-150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GB" b="1" dirty="0">
                    <a:solidFill>
                      <a:srgbClr val="F25E4F"/>
                    </a:solidFill>
                  </a:rPr>
                  <a:t>, for </a:t>
                </a:r>
                <a:r>
                  <a:rPr lang="pt-PT" b="1" dirty="0">
                    <a:solidFill>
                      <a:srgbClr val="F25E4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pt-PT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pt-PT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pt-PT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pt-PT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GB" dirty="0">
                    <a:solidFill>
                      <a:srgbClr val="F25E4F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486B5E1B-F571-4366-A206-1C5B9621F0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6837" y="3773795"/>
                <a:ext cx="3071738" cy="379784"/>
              </a:xfrm>
              <a:prstGeom prst="rect">
                <a:avLst/>
              </a:prstGeom>
              <a:blipFill>
                <a:blip r:embed="rId20"/>
                <a:stretch>
                  <a:fillRect l="-1587" t="-4839" b="-258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9CCED6D-7523-42D5-9D43-1F003CDCB68D}"/>
                  </a:ext>
                </a:extLst>
              </p:cNvPr>
              <p:cNvSpPr/>
              <p:nvPr/>
            </p:nvSpPr>
            <p:spPr>
              <a:xfrm>
                <a:off x="8608694" y="5170644"/>
                <a:ext cx="3071738" cy="3797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>
                    <a:solidFill>
                      <a:srgbClr val="F25E4F"/>
                    </a:solidFill>
                  </a:rPr>
                  <a:t>(</a:t>
                </a:r>
                <a:r>
                  <a:rPr lang="en-GB" b="1" dirty="0">
                    <a:solidFill>
                      <a:srgbClr val="F25E4F"/>
                    </a:solidFill>
                  </a:rPr>
                  <a:t>since</a:t>
                </a:r>
                <a:r>
                  <a:rPr lang="pt-PT" b="1" spc="-150" dirty="0">
                    <a:solidFill>
                      <a:srgbClr val="F25E4F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b="1" i="1" spc="-150">
                            <a:solidFill>
                              <a:srgbClr val="F25E4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1" i="1" spc="-150" smtClean="0">
                            <a:solidFill>
                              <a:srgbClr val="F25E4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pt-PT" b="1" i="1" spc="-150" smtClean="0">
                            <a:solidFill>
                              <a:srgbClr val="F25E4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sup>
                    </m:sSup>
                    <m:r>
                      <a:rPr lang="pt-PT" b="1" i="1" spc="-150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pt-PT" b="1" i="1" spc="-150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GB" b="1" dirty="0">
                    <a:solidFill>
                      <a:srgbClr val="F25E4F"/>
                    </a:solidFill>
                  </a:rPr>
                  <a:t>, for </a:t>
                </a:r>
                <a:r>
                  <a:rPr lang="pt-PT" b="1" dirty="0">
                    <a:solidFill>
                      <a:srgbClr val="F25E4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pt-PT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pt-PT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pt-PT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pt-PT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GB" dirty="0">
                    <a:solidFill>
                      <a:srgbClr val="F25E4F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9CCED6D-7523-42D5-9D43-1F003CDCB6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8694" y="5170644"/>
                <a:ext cx="3071738" cy="379784"/>
              </a:xfrm>
              <a:prstGeom prst="rect">
                <a:avLst/>
              </a:prstGeom>
              <a:blipFill>
                <a:blip r:embed="rId21"/>
                <a:stretch>
                  <a:fillRect l="-1587" t="-4762" b="-238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m 5">
            <a:extLst>
              <a:ext uri="{FF2B5EF4-FFF2-40B4-BE49-F238E27FC236}">
                <a16:creationId xmlns:a16="http://schemas.microsoft.com/office/drawing/2014/main" id="{0FD2FE03-E2DA-4916-B603-884CD1BED2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46" y="80173"/>
            <a:ext cx="1637110" cy="156755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11D9650-9F4B-41E8-B01E-C8BBC2D439A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571" y="41082"/>
            <a:ext cx="2243256" cy="171204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EAE4757-2264-4C9C-AF17-F779091F784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71" y="-560"/>
            <a:ext cx="1815027" cy="170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2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  <p:bldP spid="25" grpId="0" animBg="1"/>
      <p:bldP spid="26" grpId="0"/>
      <p:bldP spid="28" grpId="0" animBg="1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tângulo 35">
            <a:extLst>
              <a:ext uri="{FF2B5EF4-FFF2-40B4-BE49-F238E27FC236}">
                <a16:creationId xmlns:a16="http://schemas.microsoft.com/office/drawing/2014/main" id="{6BC42CBA-1D98-4DD5-8CD6-2A71F05C7093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EDB4CAAD-366B-412B-BA21-5BCA601EF12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47" name="Retângulo 46">
            <a:extLst>
              <a:ext uri="{FF2B5EF4-FFF2-40B4-BE49-F238E27FC236}">
                <a16:creationId xmlns:a16="http://schemas.microsoft.com/office/drawing/2014/main" id="{73631D38-6CD6-4489-91ED-AB5A6FD4491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11</a:t>
            </a:r>
          </a:p>
        </p:txBody>
      </p:sp>
      <p:sp>
        <p:nvSpPr>
          <p:cNvPr id="48" name="Retângulo: Cantos Arredondados 47">
            <a:hlinkClick r:id="rId5" action="ppaction://hlinksldjump"/>
            <a:extLst>
              <a:ext uri="{FF2B5EF4-FFF2-40B4-BE49-F238E27FC236}">
                <a16:creationId xmlns:a16="http://schemas.microsoft.com/office/drawing/2014/main" id="{FE715664-5AA6-4731-83AE-395B189556F0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>
                <a:solidFill>
                  <a:schemeClr val="tx1"/>
                </a:solidFill>
              </a:rPr>
              <a:t>Symmetric / Skew-symmetric</a:t>
            </a:r>
          </a:p>
        </p:txBody>
      </p:sp>
      <p:sp>
        <p:nvSpPr>
          <p:cNvPr id="49" name="Retângulo: Cantos Arredondados 48">
            <a:hlinkClick r:id="rId6" action="ppaction://hlinksldjump"/>
            <a:extLst>
              <a:ext uri="{FF2B5EF4-FFF2-40B4-BE49-F238E27FC236}">
                <a16:creationId xmlns:a16="http://schemas.microsoft.com/office/drawing/2014/main" id="{25975DAB-526A-4429-A49C-18E466112C34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Orthogonal</a:t>
            </a:r>
          </a:p>
        </p:txBody>
      </p:sp>
      <p:sp>
        <p:nvSpPr>
          <p:cNvPr id="50" name="Retângulo: Cantos Arredondados 49">
            <a:hlinkClick r:id="rId7" action="ppaction://hlinksldjump"/>
            <a:extLst>
              <a:ext uri="{FF2B5EF4-FFF2-40B4-BE49-F238E27FC236}">
                <a16:creationId xmlns:a16="http://schemas.microsoft.com/office/drawing/2014/main" id="{4A71B028-811E-4E6A-83AB-7D270453A2BB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>
                <a:solidFill>
                  <a:schemeClr val="tx1"/>
                </a:solidFill>
              </a:rPr>
              <a:t>Other Designations</a:t>
            </a:r>
          </a:p>
        </p:txBody>
      </p:sp>
      <p:sp>
        <p:nvSpPr>
          <p:cNvPr id="53" name="Retângulo: Cantos Arredondados 52">
            <a:hlinkClick r:id="rId8" action="ppaction://hlinksldjump"/>
            <a:extLst>
              <a:ext uri="{FF2B5EF4-FFF2-40B4-BE49-F238E27FC236}">
                <a16:creationId xmlns:a16="http://schemas.microsoft.com/office/drawing/2014/main" id="{56D62B7F-8711-47A8-AF96-E49BBD194F29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54" name="Retângulo: Cantos Arredondados 53">
            <a:hlinkClick r:id="rId9" action="ppaction://hlinksldjump"/>
            <a:extLst>
              <a:ext uri="{FF2B5EF4-FFF2-40B4-BE49-F238E27FC236}">
                <a16:creationId xmlns:a16="http://schemas.microsoft.com/office/drawing/2014/main" id="{2F51988D-1B09-4110-9978-9EC37F4CEDD5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55" name="Retângulo: Cantos Arredondados 54">
            <a:hlinkClick r:id="rId10" action="ppaction://hlinksldjump"/>
            <a:extLst>
              <a:ext uri="{FF2B5EF4-FFF2-40B4-BE49-F238E27FC236}">
                <a16:creationId xmlns:a16="http://schemas.microsoft.com/office/drawing/2014/main" id="{1A531195-4B1A-4515-A577-4F602CECE0D0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Involutory</a:t>
            </a:r>
          </a:p>
        </p:txBody>
      </p:sp>
      <p:sp>
        <p:nvSpPr>
          <p:cNvPr id="56" name="Retângulo: Cantos Arredondados 55">
            <a:hlinkClick r:id="rId11" action="ppaction://hlinksldjump"/>
            <a:extLst>
              <a:ext uri="{FF2B5EF4-FFF2-40B4-BE49-F238E27FC236}">
                <a16:creationId xmlns:a16="http://schemas.microsoft.com/office/drawing/2014/main" id="{A78B8024-35CE-4F2F-A142-24239C00DEDB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ADE27433-FB1E-4FA7-891C-F47A06A7CDB2}"/>
              </a:ext>
            </a:extLst>
          </p:cNvPr>
          <p:cNvGrpSpPr/>
          <p:nvPr/>
        </p:nvGrpSpPr>
        <p:grpSpPr>
          <a:xfrm>
            <a:off x="2098800" y="2403326"/>
            <a:ext cx="2383659" cy="989347"/>
            <a:chOff x="2250301" y="2108701"/>
            <a:chExt cx="2383659" cy="989347"/>
          </a:xfrm>
        </p:grpSpPr>
        <p:sp>
          <p:nvSpPr>
            <p:cNvPr id="58" name="Retângulo: Cantos Arredondados 57">
              <a:extLst>
                <a:ext uri="{FF2B5EF4-FFF2-40B4-BE49-F238E27FC236}">
                  <a16:creationId xmlns:a16="http://schemas.microsoft.com/office/drawing/2014/main" id="{EDA4EA05-610A-40C3-A7B3-6A4D4086D1A9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etângulo 60">
                  <a:extLst>
                    <a:ext uri="{FF2B5EF4-FFF2-40B4-BE49-F238E27FC236}">
                      <a16:creationId xmlns:a16="http://schemas.microsoft.com/office/drawing/2014/main" id="{169A77B6-2F7E-4AAE-8164-3B89137754B7}"/>
                    </a:ext>
                  </a:extLst>
                </p:cNvPr>
                <p:cNvSpPr/>
                <p:nvPr/>
              </p:nvSpPr>
              <p:spPr>
                <a:xfrm>
                  <a:off x="2835568" y="2628048"/>
                  <a:ext cx="1172936" cy="47000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Retângulo 38">
                  <a:extLst>
                    <a:ext uri="{FF2B5EF4-FFF2-40B4-BE49-F238E27FC236}">
                      <a16:creationId xmlns:a16="http://schemas.microsoft.com/office/drawing/2014/main" id="{6F2F5248-F41A-4118-B7A6-2B96A0193D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5568" y="2628048"/>
                  <a:ext cx="1172936" cy="47000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3C7CAB52-A6C8-4D40-99CE-108583B28D9D}"/>
                </a:ext>
              </a:extLst>
            </p:cNvPr>
            <p:cNvSpPr txBox="1"/>
            <p:nvPr/>
          </p:nvSpPr>
          <p:spPr>
            <a:xfrm>
              <a:off x="2671320" y="2166383"/>
              <a:ext cx="15014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/>
                <a:t>Involutory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891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tângulo 35">
            <a:extLst>
              <a:ext uri="{FF2B5EF4-FFF2-40B4-BE49-F238E27FC236}">
                <a16:creationId xmlns:a16="http://schemas.microsoft.com/office/drawing/2014/main" id="{6BC42CBA-1D98-4DD5-8CD6-2A71F05C7093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EDB4CAAD-366B-412B-BA21-5BCA601EF12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47" name="Retângulo 46">
            <a:extLst>
              <a:ext uri="{FF2B5EF4-FFF2-40B4-BE49-F238E27FC236}">
                <a16:creationId xmlns:a16="http://schemas.microsoft.com/office/drawing/2014/main" id="{73631D38-6CD6-4489-91ED-AB5A6FD4491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11</a:t>
            </a:r>
          </a:p>
        </p:txBody>
      </p:sp>
      <p:sp>
        <p:nvSpPr>
          <p:cNvPr id="48" name="Retângulo: Cantos Arredondados 47">
            <a:hlinkClick r:id="rId5" action="ppaction://hlinksldjump"/>
            <a:extLst>
              <a:ext uri="{FF2B5EF4-FFF2-40B4-BE49-F238E27FC236}">
                <a16:creationId xmlns:a16="http://schemas.microsoft.com/office/drawing/2014/main" id="{FE715664-5AA6-4731-83AE-395B189556F0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>
                <a:solidFill>
                  <a:schemeClr val="tx1"/>
                </a:solidFill>
              </a:rPr>
              <a:t>Symmetric / Skew-symmetric</a:t>
            </a:r>
          </a:p>
        </p:txBody>
      </p:sp>
      <p:sp>
        <p:nvSpPr>
          <p:cNvPr id="49" name="Retângulo: Cantos Arredondados 48">
            <a:hlinkClick r:id="rId6" action="ppaction://hlinksldjump"/>
            <a:extLst>
              <a:ext uri="{FF2B5EF4-FFF2-40B4-BE49-F238E27FC236}">
                <a16:creationId xmlns:a16="http://schemas.microsoft.com/office/drawing/2014/main" id="{25975DAB-526A-4429-A49C-18E466112C34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Orthogonal</a:t>
            </a:r>
          </a:p>
        </p:txBody>
      </p:sp>
      <p:sp>
        <p:nvSpPr>
          <p:cNvPr id="50" name="Retângulo: Cantos Arredondados 49">
            <a:hlinkClick r:id="rId7" action="ppaction://hlinksldjump"/>
            <a:extLst>
              <a:ext uri="{FF2B5EF4-FFF2-40B4-BE49-F238E27FC236}">
                <a16:creationId xmlns:a16="http://schemas.microsoft.com/office/drawing/2014/main" id="{4A71B028-811E-4E6A-83AB-7D270453A2BB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>
                <a:solidFill>
                  <a:schemeClr val="tx1"/>
                </a:solidFill>
              </a:rPr>
              <a:t>Other Designations</a:t>
            </a:r>
          </a:p>
        </p:txBody>
      </p:sp>
      <p:sp>
        <p:nvSpPr>
          <p:cNvPr id="53" name="Retângulo: Cantos Arredondados 52">
            <a:hlinkClick r:id="rId8" action="ppaction://hlinksldjump"/>
            <a:extLst>
              <a:ext uri="{FF2B5EF4-FFF2-40B4-BE49-F238E27FC236}">
                <a16:creationId xmlns:a16="http://schemas.microsoft.com/office/drawing/2014/main" id="{56D62B7F-8711-47A8-AF96-E49BBD194F29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54" name="Retângulo: Cantos Arredondados 53">
            <a:hlinkClick r:id="rId9" action="ppaction://hlinksldjump"/>
            <a:extLst>
              <a:ext uri="{FF2B5EF4-FFF2-40B4-BE49-F238E27FC236}">
                <a16:creationId xmlns:a16="http://schemas.microsoft.com/office/drawing/2014/main" id="{2F51988D-1B09-4110-9978-9EC37F4CEDD5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55" name="Retângulo: Cantos Arredondados 54">
            <a:hlinkClick r:id="rId10" action="ppaction://hlinksldjump"/>
            <a:extLst>
              <a:ext uri="{FF2B5EF4-FFF2-40B4-BE49-F238E27FC236}">
                <a16:creationId xmlns:a16="http://schemas.microsoft.com/office/drawing/2014/main" id="{1A531195-4B1A-4515-A577-4F602CECE0D0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Involutory</a:t>
            </a:r>
          </a:p>
        </p:txBody>
      </p:sp>
      <p:sp>
        <p:nvSpPr>
          <p:cNvPr id="56" name="Retângulo: Cantos Arredondados 55">
            <a:hlinkClick r:id="rId11" action="ppaction://hlinksldjump"/>
            <a:extLst>
              <a:ext uri="{FF2B5EF4-FFF2-40B4-BE49-F238E27FC236}">
                <a16:creationId xmlns:a16="http://schemas.microsoft.com/office/drawing/2014/main" id="{A78B8024-35CE-4F2F-A142-24239C00DEDB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5865DD97-7EA5-4319-A1AE-C4E9A41C09C9}"/>
              </a:ext>
            </a:extLst>
          </p:cNvPr>
          <p:cNvSpPr/>
          <p:nvPr/>
        </p:nvSpPr>
        <p:spPr>
          <a:xfrm>
            <a:off x="4702923" y="2332346"/>
            <a:ext cx="7399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>
                <a:solidFill>
                  <a:sysClr val="windowText" lastClr="000000"/>
                </a:solidFill>
              </a:rPr>
              <a:t>An involutory matrix is a matrix that is its own inverse: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4E1CE305-016C-4B5E-8025-0D9C2ECC75B8}"/>
                  </a:ext>
                </a:extLst>
              </p:cNvPr>
              <p:cNvSpPr/>
              <p:nvPr/>
            </p:nvSpPr>
            <p:spPr>
              <a:xfrm>
                <a:off x="2124000" y="464456"/>
                <a:ext cx="9859635" cy="160007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no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en-GB" sz="2000" b="1" dirty="0">
                    <a:solidFill>
                      <a:srgbClr val="F25E4F"/>
                    </a:solidFill>
                  </a:rPr>
                  <a:t>REMARKS</a:t>
                </a:r>
              </a:p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/>
                  <a:t>A </a:t>
                </a:r>
                <a:r>
                  <a:rPr lang="en-GB" sz="2000" b="1" dirty="0"/>
                  <a:t>trivial involutory </a:t>
                </a:r>
                <a:r>
                  <a:rPr lang="en-GB" sz="2000" dirty="0"/>
                  <a:t>matrix is the </a:t>
                </a:r>
                <a:r>
                  <a:rPr lang="en-GB" sz="2000" b="1" dirty="0"/>
                  <a:t>Identity Matrix </a:t>
                </a:r>
                <a:r>
                  <a:rPr lang="en-GB" sz="2000" dirty="0"/>
                  <a:t>of any size, since: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20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0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r>
                          <a:rPr lang="pt-PT" sz="20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pt-PT" sz="20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000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𝑰</m:t>
                    </m:r>
                    <m:r>
                      <a:rPr lang="pt-PT" sz="2000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GB" sz="2000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20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0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p>
                        <m:r>
                          <a:rPr lang="pt-PT" sz="20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PT" sz="20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pt-PT" sz="20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000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r>
                  <a:rPr lang="en-GB" sz="2000" b="1" dirty="0"/>
                  <a:t> </a:t>
                </a:r>
                <a:r>
                  <a:rPr lang="pt-PT" sz="2000" b="1" dirty="0"/>
                  <a:t>.</a:t>
                </a:r>
              </a:p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/>
                  <a:t>The powers of an involutory matrix are always the “same”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20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0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pt-PT" sz="20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pt-PT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pt-PT" sz="20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,  </m:t>
                            </m:r>
                            <m:r>
                              <m:rPr>
                                <m:nor/>
                              </m:rPr>
                              <a:rPr lang="pt-PT" sz="200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if</m:t>
                            </m:r>
                            <m: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pt-PT" sz="2000" b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odd</m:t>
                            </m:r>
                          </m:e>
                          <m:e>
                            <m: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pt-PT" sz="20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m:rPr>
                                <m:nor/>
                              </m:rPr>
                              <a:rPr lang="pt-PT" sz="200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if</m:t>
                            </m:r>
                            <m: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pt-PT" sz="2000" b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even</m:t>
                            </m:r>
                          </m:e>
                        </m:eqArr>
                      </m:e>
                    </m:d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4E1CE305-016C-4B5E-8025-0D9C2ECC75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00" y="464456"/>
                <a:ext cx="9859635" cy="16000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6E21B5A6-E0CA-4045-892F-3DFC1BADF028}"/>
              </a:ext>
            </a:extLst>
          </p:cNvPr>
          <p:cNvSpPr/>
          <p:nvPr/>
        </p:nvSpPr>
        <p:spPr>
          <a:xfrm>
            <a:off x="2103042" y="3597698"/>
            <a:ext cx="9839539" cy="2876377"/>
          </a:xfrm>
          <a:prstGeom prst="roundRect">
            <a:avLst>
              <a:gd name="adj" fmla="val 13376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en-GB" sz="2400" dirty="0">
                <a:solidFill>
                  <a:schemeClr val="bg1"/>
                </a:solidFill>
              </a:rPr>
              <a:t>:</a:t>
            </a:r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FE10730A-806B-428E-A03E-E81B64159998}"/>
              </a:ext>
            </a:extLst>
          </p:cNvPr>
          <p:cNvSpPr/>
          <p:nvPr/>
        </p:nvSpPr>
        <p:spPr>
          <a:xfrm>
            <a:off x="2269021" y="3730157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>
                <a:solidFill>
                  <a:srgbClr val="29A6FF"/>
                </a:solidFill>
              </a:rPr>
              <a:t>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641385B6-C5B4-4B6C-A4D1-4D64C9A37378}"/>
                  </a:ext>
                </a:extLst>
              </p:cNvPr>
              <p:cNvSpPr/>
              <p:nvPr/>
            </p:nvSpPr>
            <p:spPr>
              <a:xfrm>
                <a:off x="2235263" y="4442673"/>
                <a:ext cx="8240397" cy="6055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r>
                      <a:rPr lang="pt-PT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p>
                      <m:sSupPr>
                        <m:ctrlPr>
                          <a:rPr lang="pt-PT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mr>
                          <m:mr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mr>
                          <m:mr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pt-PT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000" b="1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b="1" dirty="0">
                    <a:solidFill>
                      <a:srgbClr val="0C2B8E"/>
                    </a:solidFill>
                  </a:rPr>
                  <a:t> is Involutory!</a:t>
                </a:r>
                <a:r>
                  <a:rPr lang="en-GB" sz="2000" dirty="0">
                    <a:solidFill>
                      <a:srgbClr val="0C2B8E"/>
                    </a:solidFill>
                  </a:rPr>
                  <a:t>! </a:t>
                </a:r>
                <a:r>
                  <a:rPr lang="pt-PT" sz="2000" i="1" spc="-150" dirty="0">
                    <a:solidFill>
                      <a:srgbClr val="0C2B8E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641385B6-C5B4-4B6C-A4D1-4D64C9A373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263" y="4442673"/>
                <a:ext cx="8240397" cy="605550"/>
              </a:xfrm>
              <a:prstGeom prst="rect">
                <a:avLst/>
              </a:prstGeom>
              <a:blipFill>
                <a:blip r:embed="rId13"/>
                <a:stretch>
                  <a:fillRect b="-20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A8058F1D-8B92-4344-AC8E-0F5DE015E3C0}"/>
                  </a:ext>
                </a:extLst>
              </p:cNvPr>
              <p:cNvSpPr/>
              <p:nvPr/>
            </p:nvSpPr>
            <p:spPr>
              <a:xfrm>
                <a:off x="10425086" y="4545415"/>
                <a:ext cx="1176156" cy="407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b="1" i="1" smtClean="0">
                              <a:solidFill>
                                <a:srgbClr val="F25E4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b="1" i="1">
                              <a:solidFill>
                                <a:srgbClr val="F25E4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sz="2000" b="1" i="1">
                              <a:solidFill>
                                <a:srgbClr val="F25E4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000" b="1" i="1">
                              <a:solidFill>
                                <a:srgbClr val="F25E4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000" b="1" i="1">
                          <a:solidFill>
                            <a:srgbClr val="F25E4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1" i="1">
                          <a:solidFill>
                            <a:srgbClr val="F25E4F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en-GB" sz="2000" dirty="0">
                  <a:solidFill>
                    <a:srgbClr val="F25E4F"/>
                  </a:solidFill>
                </a:endParaRPr>
              </a:p>
            </p:txBody>
          </p:sp>
        </mc:Choice>
        <mc:Fallback xmlns=""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A8058F1D-8B92-4344-AC8E-0F5DE015E3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5086" y="4545415"/>
                <a:ext cx="1176156" cy="4070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6B7C4D89-8348-4E5A-A1E5-08CC02D66B4F}"/>
                  </a:ext>
                </a:extLst>
              </p:cNvPr>
              <p:cNvSpPr/>
              <p:nvPr/>
            </p:nvSpPr>
            <p:spPr>
              <a:xfrm>
                <a:off x="2269021" y="5311949"/>
                <a:ext cx="9386993" cy="9041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pt-PT" sz="2000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 spc="-15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mr>
                        </m:m>
                      </m:e>
                    </m:d>
                    <m:r>
                      <a:rPr lang="pt-PT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p>
                      <m:sSupPr>
                        <m:ctrlPr>
                          <a:rPr lang="pt-PT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pt-PT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  <m:mr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mr>
                          <m:mr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  <m:mr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mr>
                          <m:mr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mr>
                        </m:m>
                      </m:e>
                    </m:d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pt-PT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000" b="1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GB" sz="2000" b="1" dirty="0">
                    <a:solidFill>
                      <a:srgbClr val="0C2B8E"/>
                    </a:solidFill>
                  </a:rPr>
                  <a:t> is Involutory</a:t>
                </a:r>
                <a:r>
                  <a:rPr lang="en-GB" sz="2000" dirty="0">
                    <a:solidFill>
                      <a:srgbClr val="0C2B8E"/>
                    </a:solidFill>
                  </a:rPr>
                  <a:t>! </a:t>
                </a:r>
                <a:r>
                  <a:rPr lang="pt-PT" sz="2000" i="1" spc="-150" dirty="0">
                    <a:solidFill>
                      <a:srgbClr val="0C2B8E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6B7C4D89-8348-4E5A-A1E5-08CC02D66B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9021" y="5311949"/>
                <a:ext cx="9386993" cy="90415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6779A716-7437-4BF0-A088-91F2A7FBFC92}"/>
                  </a:ext>
                </a:extLst>
              </p:cNvPr>
              <p:cNvSpPr/>
              <p:nvPr/>
            </p:nvSpPr>
            <p:spPr>
              <a:xfrm>
                <a:off x="10425086" y="5916848"/>
                <a:ext cx="1208216" cy="407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b="1" i="1" smtClean="0">
                              <a:solidFill>
                                <a:srgbClr val="F25E4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b="1" i="1" smtClean="0">
                              <a:solidFill>
                                <a:srgbClr val="F25E4F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pt-PT" sz="2000" b="1" i="1">
                              <a:solidFill>
                                <a:srgbClr val="F25E4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000" b="1" i="1">
                              <a:solidFill>
                                <a:srgbClr val="F25E4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000" b="1" i="1">
                          <a:solidFill>
                            <a:srgbClr val="F25E4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1" i="1" smtClean="0">
                          <a:solidFill>
                            <a:srgbClr val="F25E4F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GB" sz="2000" dirty="0">
                  <a:solidFill>
                    <a:srgbClr val="F25E4F"/>
                  </a:solidFill>
                </a:endParaRPr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6779A716-7437-4BF0-A088-91F2A7FBFC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5086" y="5916848"/>
                <a:ext cx="1208216" cy="4070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Agrupar 31">
            <a:extLst>
              <a:ext uri="{FF2B5EF4-FFF2-40B4-BE49-F238E27FC236}">
                <a16:creationId xmlns:a16="http://schemas.microsoft.com/office/drawing/2014/main" id="{1ABF520E-6415-454A-9372-482C58AA5038}"/>
              </a:ext>
            </a:extLst>
          </p:cNvPr>
          <p:cNvGrpSpPr/>
          <p:nvPr/>
        </p:nvGrpSpPr>
        <p:grpSpPr>
          <a:xfrm>
            <a:off x="7150059" y="2771806"/>
            <a:ext cx="1391091" cy="546049"/>
            <a:chOff x="7150059" y="1915227"/>
            <a:chExt cx="1391091" cy="546049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95D5E601-5C01-468D-BFFD-7FDB45F3F1BE}"/>
                </a:ext>
              </a:extLst>
            </p:cNvPr>
            <p:cNvSpPr/>
            <p:nvPr/>
          </p:nvSpPr>
          <p:spPr>
            <a:xfrm>
              <a:off x="7164749" y="1915227"/>
              <a:ext cx="1376401" cy="54604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45DB4B1F-8DB3-4DB2-8CAA-2CAD0D7B7766}"/>
                    </a:ext>
                  </a:extLst>
                </p:cNvPr>
                <p:cNvSpPr/>
                <p:nvPr/>
              </p:nvSpPr>
              <p:spPr>
                <a:xfrm>
                  <a:off x="7150059" y="1949269"/>
                  <a:ext cx="1371850" cy="4700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pt-PT" sz="2400" b="1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pt-PT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PT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7" name="Retângulo 6">
                  <a:extLst>
                    <a:ext uri="{FF2B5EF4-FFF2-40B4-BE49-F238E27FC236}">
                      <a16:creationId xmlns:a16="http://schemas.microsoft.com/office/drawing/2014/main" id="{78773CE2-2F39-4F3B-AFF4-498B8F2E7F1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0059" y="1949269"/>
                  <a:ext cx="1371850" cy="47000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B03A1740-98CB-4FA7-AFBB-9C55AF7A4E24}"/>
              </a:ext>
            </a:extLst>
          </p:cNvPr>
          <p:cNvGrpSpPr/>
          <p:nvPr/>
        </p:nvGrpSpPr>
        <p:grpSpPr>
          <a:xfrm>
            <a:off x="2098800" y="2403326"/>
            <a:ext cx="2383659" cy="989347"/>
            <a:chOff x="2250301" y="2108701"/>
            <a:chExt cx="2383659" cy="989347"/>
          </a:xfrm>
        </p:grpSpPr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id="{EB245931-229C-40FD-85C2-624C1FD5072B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tângulo 37">
                  <a:extLst>
                    <a:ext uri="{FF2B5EF4-FFF2-40B4-BE49-F238E27FC236}">
                      <a16:creationId xmlns:a16="http://schemas.microsoft.com/office/drawing/2014/main" id="{F384B3C7-BF73-499B-852C-0099380CA527}"/>
                    </a:ext>
                  </a:extLst>
                </p:cNvPr>
                <p:cNvSpPr/>
                <p:nvPr/>
              </p:nvSpPr>
              <p:spPr>
                <a:xfrm>
                  <a:off x="2835568" y="2628048"/>
                  <a:ext cx="1172936" cy="47000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Retângulo 38">
                  <a:extLst>
                    <a:ext uri="{FF2B5EF4-FFF2-40B4-BE49-F238E27FC236}">
                      <a16:creationId xmlns:a16="http://schemas.microsoft.com/office/drawing/2014/main" id="{6F2F5248-F41A-4118-B7A6-2B96A0193D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5568" y="2628048"/>
                  <a:ext cx="1172936" cy="470000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70F4BE78-F863-466D-AC11-84D657D9B4D5}"/>
                </a:ext>
              </a:extLst>
            </p:cNvPr>
            <p:cNvSpPr txBox="1"/>
            <p:nvPr/>
          </p:nvSpPr>
          <p:spPr>
            <a:xfrm>
              <a:off x="2671320" y="2166383"/>
              <a:ext cx="15014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/>
                <a:t>Involutory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976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5" grpId="1" uiExpand="1" build="allAtOnce"/>
      <p:bldP spid="26" grpId="0" animBg="1"/>
      <p:bldP spid="27" grpId="0"/>
      <p:bldP spid="29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F54322B-C873-4CCC-9476-60DB3CEED3F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E48B302-6484-415F-912A-85F81A2F5D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7C1D66D6-0A16-4342-999F-C43D3E7E9327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9E28167B-29F5-4750-9E88-5AAC124B4DFC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>
                <a:solidFill>
                  <a:schemeClr val="tx1"/>
                </a:solidFill>
              </a:rPr>
              <a:t>Symmetric / Skew-symmetric</a:t>
            </a: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B21985CD-F6EC-4DB3-BC8A-00E8E8E0B44D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Orthogonal</a:t>
            </a:r>
          </a:p>
        </p:txBody>
      </p:sp>
      <p:sp>
        <p:nvSpPr>
          <p:cNvPr id="24" name="Retângulo: Cantos Arredondados 23">
            <a:hlinkClick r:id="rId7" action="ppaction://hlinksldjump"/>
            <a:extLst>
              <a:ext uri="{FF2B5EF4-FFF2-40B4-BE49-F238E27FC236}">
                <a16:creationId xmlns:a16="http://schemas.microsoft.com/office/drawing/2014/main" id="{AA6D51CD-163D-4B8D-A0AC-24FDEB5BDAE5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>
                <a:solidFill>
                  <a:schemeClr val="tx1"/>
                </a:solidFill>
              </a:rPr>
              <a:t>Other Designations</a:t>
            </a:r>
          </a:p>
        </p:txBody>
      </p:sp>
      <p:sp>
        <p:nvSpPr>
          <p:cNvPr id="25" name="Retângulo: Cantos Arredondados 24">
            <a:hlinkClick r:id="rId8" action="ppaction://hlinksldjump"/>
            <a:extLst>
              <a:ext uri="{FF2B5EF4-FFF2-40B4-BE49-F238E27FC236}">
                <a16:creationId xmlns:a16="http://schemas.microsoft.com/office/drawing/2014/main" id="{987032F7-5625-4EF0-9BC0-9474468D94B9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26" name="Retângulo: Cantos Arredondados 25">
            <a:hlinkClick r:id="rId9" action="ppaction://hlinksldjump"/>
            <a:extLst>
              <a:ext uri="{FF2B5EF4-FFF2-40B4-BE49-F238E27FC236}">
                <a16:creationId xmlns:a16="http://schemas.microsoft.com/office/drawing/2014/main" id="{86FBEBF3-220F-43F3-8B79-0FCF7B423EEB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27" name="Retângulo: Cantos Arredondados 26">
            <a:hlinkClick r:id="rId10" action="ppaction://hlinksldjump"/>
            <a:extLst>
              <a:ext uri="{FF2B5EF4-FFF2-40B4-BE49-F238E27FC236}">
                <a16:creationId xmlns:a16="http://schemas.microsoft.com/office/drawing/2014/main" id="{8F8E8032-3A36-455A-B97A-8940B1C63A46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Involutory</a:t>
            </a:r>
          </a:p>
        </p:txBody>
      </p:sp>
      <p:sp>
        <p:nvSpPr>
          <p:cNvPr id="28" name="Retângulo: Cantos Arredondados 27">
            <a:hlinkClick r:id="rId11" action="ppaction://hlinksldjump"/>
            <a:extLst>
              <a:ext uri="{FF2B5EF4-FFF2-40B4-BE49-F238E27FC236}">
                <a16:creationId xmlns:a16="http://schemas.microsoft.com/office/drawing/2014/main" id="{D4A03372-4B62-4C36-8EF4-1F3A75DB0304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AFF6B6BF-E6E5-4D5B-82AD-32275472C8AF}"/>
              </a:ext>
            </a:extLst>
          </p:cNvPr>
          <p:cNvGrpSpPr/>
          <p:nvPr/>
        </p:nvGrpSpPr>
        <p:grpSpPr>
          <a:xfrm>
            <a:off x="2098800" y="2669224"/>
            <a:ext cx="2383659" cy="989347"/>
            <a:chOff x="2250301" y="2108701"/>
            <a:chExt cx="2383659" cy="989347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CC44D311-DD03-474F-A20A-D7CA59CC552F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/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E33F54D3-4337-4EBF-86F1-7530A6E3A248}"/>
                </a:ext>
              </a:extLst>
            </p:cNvPr>
            <p:cNvSpPr txBox="1"/>
            <p:nvPr/>
          </p:nvSpPr>
          <p:spPr>
            <a:xfrm>
              <a:off x="2678293" y="2166383"/>
              <a:ext cx="15455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/>
                <a:t>Symmetric</a:t>
              </a:r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E71472AB-32F4-4A4D-951A-37A6CAFD2B15}"/>
              </a:ext>
            </a:extLst>
          </p:cNvPr>
          <p:cNvGrpSpPr/>
          <p:nvPr/>
        </p:nvGrpSpPr>
        <p:grpSpPr>
          <a:xfrm>
            <a:off x="2076478" y="3857224"/>
            <a:ext cx="2446182" cy="989347"/>
            <a:chOff x="2227979" y="2108701"/>
            <a:chExt cx="2446182" cy="989347"/>
          </a:xfrm>
        </p:grpSpPr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id="{694CAE8A-3707-4F03-AF69-4083BC1CE25D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tângulo 37">
                  <a:extLst>
                    <a:ext uri="{FF2B5EF4-FFF2-40B4-BE49-F238E27FC236}">
                      <a16:creationId xmlns:a16="http://schemas.microsoft.com/office/drawing/2014/main" id="{916A7B8D-985F-4F8D-B2F8-96EFD70DE19A}"/>
                    </a:ext>
                  </a:extLst>
                </p:cNvPr>
                <p:cNvSpPr/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Retângulo 37">
                  <a:extLst>
                    <a:ext uri="{FF2B5EF4-FFF2-40B4-BE49-F238E27FC236}">
                      <a16:creationId xmlns:a16="http://schemas.microsoft.com/office/drawing/2014/main" id="{916A7B8D-985F-4F8D-B2F8-96EFD70DE1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9D43EAA7-F82A-408F-B7CA-C69F052CADE8}"/>
                </a:ext>
              </a:extLst>
            </p:cNvPr>
            <p:cNvSpPr txBox="1"/>
            <p:nvPr/>
          </p:nvSpPr>
          <p:spPr>
            <a:xfrm>
              <a:off x="2227979" y="2166383"/>
              <a:ext cx="24461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/>
                <a:t>Skew - Symmetric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279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F54322B-C873-4CCC-9476-60DB3CEED3F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E48B302-6484-415F-912A-85F81A2F5D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7C1D66D6-0A16-4342-999F-C43D3E7E9327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9E28167B-29F5-4750-9E88-5AAC124B4DFC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>
                <a:solidFill>
                  <a:schemeClr val="tx1"/>
                </a:solidFill>
              </a:rPr>
              <a:t>Symmetric / Skew-symmetric</a:t>
            </a: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B21985CD-F6EC-4DB3-BC8A-00E8E8E0B44D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Orthogonal</a:t>
            </a:r>
          </a:p>
        </p:txBody>
      </p:sp>
      <p:sp>
        <p:nvSpPr>
          <p:cNvPr id="24" name="Retângulo: Cantos Arredondados 23">
            <a:hlinkClick r:id="rId7" action="ppaction://hlinksldjump"/>
            <a:extLst>
              <a:ext uri="{FF2B5EF4-FFF2-40B4-BE49-F238E27FC236}">
                <a16:creationId xmlns:a16="http://schemas.microsoft.com/office/drawing/2014/main" id="{AA6D51CD-163D-4B8D-A0AC-24FDEB5BDAE5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>
                <a:solidFill>
                  <a:schemeClr val="tx1"/>
                </a:solidFill>
              </a:rPr>
              <a:t>Other Designations</a:t>
            </a:r>
          </a:p>
        </p:txBody>
      </p:sp>
      <p:sp>
        <p:nvSpPr>
          <p:cNvPr id="25" name="Retângulo: Cantos Arredondados 24">
            <a:hlinkClick r:id="rId8" action="ppaction://hlinksldjump"/>
            <a:extLst>
              <a:ext uri="{FF2B5EF4-FFF2-40B4-BE49-F238E27FC236}">
                <a16:creationId xmlns:a16="http://schemas.microsoft.com/office/drawing/2014/main" id="{987032F7-5625-4EF0-9BC0-9474468D94B9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26" name="Retângulo: Cantos Arredondados 25">
            <a:hlinkClick r:id="rId9" action="ppaction://hlinksldjump"/>
            <a:extLst>
              <a:ext uri="{FF2B5EF4-FFF2-40B4-BE49-F238E27FC236}">
                <a16:creationId xmlns:a16="http://schemas.microsoft.com/office/drawing/2014/main" id="{86FBEBF3-220F-43F3-8B79-0FCF7B423EEB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27" name="Retângulo: Cantos Arredondados 26">
            <a:hlinkClick r:id="rId10" action="ppaction://hlinksldjump"/>
            <a:extLst>
              <a:ext uri="{FF2B5EF4-FFF2-40B4-BE49-F238E27FC236}">
                <a16:creationId xmlns:a16="http://schemas.microsoft.com/office/drawing/2014/main" id="{8F8E8032-3A36-455A-B97A-8940B1C63A46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Involutory</a:t>
            </a:r>
          </a:p>
        </p:txBody>
      </p:sp>
      <p:sp>
        <p:nvSpPr>
          <p:cNvPr id="28" name="Retângulo: Cantos Arredondados 27">
            <a:hlinkClick r:id="rId11" action="ppaction://hlinksldjump"/>
            <a:extLst>
              <a:ext uri="{FF2B5EF4-FFF2-40B4-BE49-F238E27FC236}">
                <a16:creationId xmlns:a16="http://schemas.microsoft.com/office/drawing/2014/main" id="{D4A03372-4B62-4C36-8EF4-1F3A75DB0304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AFF6B6BF-E6E5-4D5B-82AD-32275472C8AF}"/>
              </a:ext>
            </a:extLst>
          </p:cNvPr>
          <p:cNvGrpSpPr/>
          <p:nvPr/>
        </p:nvGrpSpPr>
        <p:grpSpPr>
          <a:xfrm>
            <a:off x="2098800" y="2669224"/>
            <a:ext cx="2383659" cy="989347"/>
            <a:chOff x="2250301" y="2108701"/>
            <a:chExt cx="2383659" cy="989347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CC44D311-DD03-474F-A20A-D7CA59CC552F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/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E33F54D3-4337-4EBF-86F1-7530A6E3A248}"/>
                </a:ext>
              </a:extLst>
            </p:cNvPr>
            <p:cNvSpPr txBox="1"/>
            <p:nvPr/>
          </p:nvSpPr>
          <p:spPr>
            <a:xfrm>
              <a:off x="2678293" y="2166383"/>
              <a:ext cx="15455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/>
                <a:t>Symmetric</a:t>
              </a:r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E71472AB-32F4-4A4D-951A-37A6CAFD2B15}"/>
              </a:ext>
            </a:extLst>
          </p:cNvPr>
          <p:cNvGrpSpPr/>
          <p:nvPr/>
        </p:nvGrpSpPr>
        <p:grpSpPr>
          <a:xfrm>
            <a:off x="2076478" y="3857224"/>
            <a:ext cx="2446182" cy="989347"/>
            <a:chOff x="2227979" y="2108701"/>
            <a:chExt cx="2446182" cy="989347"/>
          </a:xfrm>
        </p:grpSpPr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id="{694CAE8A-3707-4F03-AF69-4083BC1CE25D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tângulo 37">
                  <a:extLst>
                    <a:ext uri="{FF2B5EF4-FFF2-40B4-BE49-F238E27FC236}">
                      <a16:creationId xmlns:a16="http://schemas.microsoft.com/office/drawing/2014/main" id="{916A7B8D-985F-4F8D-B2F8-96EFD70DE19A}"/>
                    </a:ext>
                  </a:extLst>
                </p:cNvPr>
                <p:cNvSpPr/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Retângulo 37">
                  <a:extLst>
                    <a:ext uri="{FF2B5EF4-FFF2-40B4-BE49-F238E27FC236}">
                      <a16:creationId xmlns:a16="http://schemas.microsoft.com/office/drawing/2014/main" id="{916A7B8D-985F-4F8D-B2F8-96EFD70DE1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5041" y="2628048"/>
                  <a:ext cx="1433117" cy="46820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9D43EAA7-F82A-408F-B7CA-C69F052CADE8}"/>
                </a:ext>
              </a:extLst>
            </p:cNvPr>
            <p:cNvSpPr txBox="1"/>
            <p:nvPr/>
          </p:nvSpPr>
          <p:spPr>
            <a:xfrm>
              <a:off x="2227979" y="2166383"/>
              <a:ext cx="24461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/>
                <a:t>Skew - Symmetric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7234CD12-BD9A-47E3-A53F-C9B214F01B96}"/>
                  </a:ext>
                </a:extLst>
              </p:cNvPr>
              <p:cNvSpPr/>
              <p:nvPr/>
            </p:nvSpPr>
            <p:spPr>
              <a:xfrm>
                <a:off x="4967198" y="3515262"/>
                <a:ext cx="6455542" cy="46166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2400" b="1" dirty="0">
                    <a:solidFill>
                      <a:srgbClr val="F25E4F"/>
                    </a:solidFill>
                  </a:rPr>
                  <a:t>Notice that: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For both to hold, </a:t>
                </a:r>
                <a14:m>
                  <m:oMath xmlns:m="http://schemas.openxmlformats.org/officeDocument/2006/math">
                    <m:r>
                      <a:rPr lang="en-GB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sz="2400" b="1" dirty="0">
                    <a:solidFill>
                      <a:sysClr val="windowText" lastClr="000000"/>
                    </a:solidFill>
                  </a:rPr>
                  <a:t> must be square!</a:t>
                </a:r>
              </a:p>
            </p:txBody>
          </p:sp>
        </mc:Choice>
        <mc:Fallback xmlns=""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7234CD12-BD9A-47E3-A53F-C9B214F01B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198" y="3515262"/>
                <a:ext cx="6455542" cy="461665"/>
              </a:xfrm>
              <a:prstGeom prst="rect">
                <a:avLst/>
              </a:prstGeom>
              <a:blipFill>
                <a:blip r:embed="rId14"/>
                <a:stretch>
                  <a:fillRect b="-11111"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56DE3FE0-2BB2-4880-A7DC-060726FDA180}"/>
              </a:ext>
            </a:extLst>
          </p:cNvPr>
          <p:cNvSpPr/>
          <p:nvPr/>
        </p:nvSpPr>
        <p:spPr>
          <a:xfrm>
            <a:off x="5126850" y="4203724"/>
            <a:ext cx="5820200" cy="1718104"/>
          </a:xfrm>
          <a:prstGeom prst="roundRect">
            <a:avLst>
              <a:gd name="adj" fmla="val 13376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en-GB" sz="2400" dirty="0">
                <a:solidFill>
                  <a:schemeClr val="bg1"/>
                </a:solidFill>
              </a:rPr>
              <a:t>:</a:t>
            </a:r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4331FEC-A4E7-4205-A1F3-2C3CF2A20630}"/>
                  </a:ext>
                </a:extLst>
              </p:cNvPr>
              <p:cNvSpPr/>
              <p:nvPr/>
            </p:nvSpPr>
            <p:spPr>
              <a:xfrm>
                <a:off x="6217285" y="4375509"/>
                <a:ext cx="3639330" cy="4056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PT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⇢</m:t>
                      </m:r>
                      <m:d>
                        <m:dPr>
                          <m:ctrlPr>
                            <a:rPr lang="pt-P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pt-PT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pt-PT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pt-P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sSup>
                        <m:sSupPr>
                          <m:ctrlP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pt-P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pt-PT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⇢</m:t>
                      </m:r>
                      <m:d>
                        <m:dPr>
                          <m:ctrlPr>
                            <a:rPr lang="pt-P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pt-PT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pt-P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GB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4331FEC-A4E7-4205-A1F3-2C3CF2A206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285" y="4375509"/>
                <a:ext cx="3639330" cy="40562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EC3521DE-3942-4F1C-833C-CF878025548C}"/>
                  </a:ext>
                </a:extLst>
              </p:cNvPr>
              <p:cNvSpPr/>
              <p:nvPr/>
            </p:nvSpPr>
            <p:spPr>
              <a:xfrm>
                <a:off x="5686017" y="4871526"/>
                <a:ext cx="470186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pt-P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pt-P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only possible if </a:t>
                </a:r>
                <a14:m>
                  <m:oMath xmlns:m="http://schemas.openxmlformats.org/officeDocument/2006/math">
                    <m:r>
                      <a:rPr lang="pt-PT" sz="2000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GB" sz="2000" b="0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000" b="1" i="1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endParaRPr lang="en-GB" sz="20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EC3521DE-3942-4F1C-833C-CF87802554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6017" y="4871526"/>
                <a:ext cx="4701865" cy="400110"/>
              </a:xfrm>
              <a:prstGeom prst="rect">
                <a:avLst/>
              </a:prstGeom>
              <a:blipFill>
                <a:blip r:embed="rId16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6DD92B6D-98E7-42E6-8A3A-5DB6F76874A5}"/>
                  </a:ext>
                </a:extLst>
              </p:cNvPr>
              <p:cNvSpPr/>
              <p:nvPr/>
            </p:nvSpPr>
            <p:spPr>
              <a:xfrm>
                <a:off x="6476137" y="5334016"/>
                <a:ext cx="250664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000" dirty="0">
                    <a:solidFill>
                      <a:sysClr val="windowText" lastClr="000000"/>
                    </a:solidFill>
                  </a:rPr>
                  <a:t>So, </a:t>
                </a:r>
                <a14:m>
                  <m:oMath xmlns:m="http://schemas.openxmlformats.org/officeDocument/2006/math">
                    <m:r>
                      <a:rPr lang="en-GB" sz="20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b="1" dirty="0">
                    <a:solidFill>
                      <a:sysClr val="windowText" lastClr="000000"/>
                    </a:solidFill>
                  </a:rPr>
                  <a:t> must be square!</a:t>
                </a:r>
                <a:endParaRPr lang="en-GB" sz="2000" b="1" dirty="0"/>
              </a:p>
            </p:txBody>
          </p:sp>
        </mc:Choice>
        <mc:Fallback xmlns=""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6DD92B6D-98E7-42E6-8A3A-5DB6F76874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137" y="5334016"/>
                <a:ext cx="2506648" cy="400110"/>
              </a:xfrm>
              <a:prstGeom prst="rect">
                <a:avLst/>
              </a:prstGeom>
              <a:blipFill>
                <a:blip r:embed="rId17"/>
                <a:stretch>
                  <a:fillRect l="-2427" t="-7576" r="-2427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937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41" grpId="0"/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7F54322B-C873-4CCC-9476-60DB3CEED3F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E48B302-6484-415F-912A-85F81A2F5D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7C1D66D6-0A16-4342-999F-C43D3E7E9327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11</a:t>
            </a:r>
          </a:p>
        </p:txBody>
      </p:sp>
      <p:sp>
        <p:nvSpPr>
          <p:cNvPr id="22" name="Retângulo: Cantos Arredondados 21">
            <a:hlinkClick r:id="rId5" action="ppaction://hlinksldjump"/>
            <a:extLst>
              <a:ext uri="{FF2B5EF4-FFF2-40B4-BE49-F238E27FC236}">
                <a16:creationId xmlns:a16="http://schemas.microsoft.com/office/drawing/2014/main" id="{9E28167B-29F5-4750-9E88-5AAC124B4DFC}"/>
              </a:ext>
            </a:extLst>
          </p:cNvPr>
          <p:cNvSpPr/>
          <p:nvPr/>
        </p:nvSpPr>
        <p:spPr>
          <a:xfrm>
            <a:off x="36000" y="3312000"/>
            <a:ext cx="1728000" cy="72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25E4F"/>
                </a:solidFill>
              </a:rPr>
              <a:t>4.   </a:t>
            </a:r>
            <a:r>
              <a:rPr lang="en-GB" sz="1600" b="1" dirty="0">
                <a:solidFill>
                  <a:schemeClr val="tx1"/>
                </a:solidFill>
              </a:rPr>
              <a:t>Symmetric / Skew-symmetric</a:t>
            </a: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B21985CD-F6EC-4DB3-BC8A-00E8E8E0B44D}"/>
              </a:ext>
            </a:extLst>
          </p:cNvPr>
          <p:cNvSpPr/>
          <p:nvPr/>
        </p:nvSpPr>
        <p:spPr>
          <a:xfrm>
            <a:off x="36000" y="4086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>
                <a:solidFill>
                  <a:schemeClr val="tx1"/>
                </a:solidFill>
              </a:rPr>
              <a:t>Orthogonal</a:t>
            </a:r>
          </a:p>
        </p:txBody>
      </p:sp>
      <p:sp>
        <p:nvSpPr>
          <p:cNvPr id="24" name="Retângulo: Cantos Arredondados 23">
            <a:hlinkClick r:id="rId7" action="ppaction://hlinksldjump"/>
            <a:extLst>
              <a:ext uri="{FF2B5EF4-FFF2-40B4-BE49-F238E27FC236}">
                <a16:creationId xmlns:a16="http://schemas.microsoft.com/office/drawing/2014/main" id="{AA6D51CD-163D-4B8D-A0AC-24FDEB5BDAE5}"/>
              </a:ext>
            </a:extLst>
          </p:cNvPr>
          <p:cNvSpPr/>
          <p:nvPr/>
        </p:nvSpPr>
        <p:spPr>
          <a:xfrm>
            <a:off x="36000" y="486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6.   </a:t>
            </a:r>
            <a:r>
              <a:rPr lang="en-GB" b="1" dirty="0">
                <a:solidFill>
                  <a:schemeClr val="tx1"/>
                </a:solidFill>
              </a:rPr>
              <a:t>Other Designations</a:t>
            </a:r>
          </a:p>
        </p:txBody>
      </p:sp>
      <p:sp>
        <p:nvSpPr>
          <p:cNvPr id="25" name="Retângulo: Cantos Arredondados 24">
            <a:hlinkClick r:id="rId8" action="ppaction://hlinksldjump"/>
            <a:extLst>
              <a:ext uri="{FF2B5EF4-FFF2-40B4-BE49-F238E27FC236}">
                <a16:creationId xmlns:a16="http://schemas.microsoft.com/office/drawing/2014/main" id="{987032F7-5625-4EF0-9BC0-9474468D94B9}"/>
              </a:ext>
            </a:extLst>
          </p:cNvPr>
          <p:cNvSpPr/>
          <p:nvPr/>
        </p:nvSpPr>
        <p:spPr>
          <a:xfrm>
            <a:off x="36000" y="990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 </a:t>
            </a:r>
            <a:r>
              <a:rPr lang="en-GB" b="1" dirty="0">
                <a:solidFill>
                  <a:schemeClr val="tx1"/>
                </a:solidFill>
              </a:rPr>
              <a:t>Idempotent</a:t>
            </a:r>
          </a:p>
        </p:txBody>
      </p:sp>
      <p:sp>
        <p:nvSpPr>
          <p:cNvPr id="26" name="Retângulo: Cantos Arredondados 25">
            <a:hlinkClick r:id="rId9" action="ppaction://hlinksldjump"/>
            <a:extLst>
              <a:ext uri="{FF2B5EF4-FFF2-40B4-BE49-F238E27FC236}">
                <a16:creationId xmlns:a16="http://schemas.microsoft.com/office/drawing/2014/main" id="{86FBEBF3-220F-43F3-8B79-0FCF7B423EEB}"/>
              </a:ext>
            </a:extLst>
          </p:cNvPr>
          <p:cNvSpPr/>
          <p:nvPr/>
        </p:nvSpPr>
        <p:spPr>
          <a:xfrm>
            <a:off x="36000" y="176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Nilpotent</a:t>
            </a:r>
          </a:p>
        </p:txBody>
      </p:sp>
      <p:sp>
        <p:nvSpPr>
          <p:cNvPr id="27" name="Retângulo: Cantos Arredondados 26">
            <a:hlinkClick r:id="rId10" action="ppaction://hlinksldjump"/>
            <a:extLst>
              <a:ext uri="{FF2B5EF4-FFF2-40B4-BE49-F238E27FC236}">
                <a16:creationId xmlns:a16="http://schemas.microsoft.com/office/drawing/2014/main" id="{8F8E8032-3A36-455A-B97A-8940B1C63A46}"/>
              </a:ext>
            </a:extLst>
          </p:cNvPr>
          <p:cNvSpPr/>
          <p:nvPr/>
        </p:nvSpPr>
        <p:spPr>
          <a:xfrm>
            <a:off x="36000" y="2538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>
                <a:solidFill>
                  <a:schemeClr val="tx1"/>
                </a:solidFill>
              </a:rPr>
              <a:t>Involutory</a:t>
            </a:r>
          </a:p>
        </p:txBody>
      </p:sp>
      <p:sp>
        <p:nvSpPr>
          <p:cNvPr id="28" name="Retângulo: Cantos Arredondados 27">
            <a:hlinkClick r:id="rId11" action="ppaction://hlinksldjump"/>
            <a:extLst>
              <a:ext uri="{FF2B5EF4-FFF2-40B4-BE49-F238E27FC236}">
                <a16:creationId xmlns:a16="http://schemas.microsoft.com/office/drawing/2014/main" id="{D4A03372-4B62-4C36-8EF4-1F3A75DB0304}"/>
              </a:ext>
            </a:extLst>
          </p:cNvPr>
          <p:cNvSpPr/>
          <p:nvPr/>
        </p:nvSpPr>
        <p:spPr>
          <a:xfrm>
            <a:off x="36000" y="5634000"/>
            <a:ext cx="1728000" cy="72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AFF6B6BF-E6E5-4D5B-82AD-32275472C8AF}"/>
              </a:ext>
            </a:extLst>
          </p:cNvPr>
          <p:cNvGrpSpPr/>
          <p:nvPr/>
        </p:nvGrpSpPr>
        <p:grpSpPr>
          <a:xfrm>
            <a:off x="2098800" y="2669224"/>
            <a:ext cx="2383659" cy="989347"/>
            <a:chOff x="2250301" y="2108701"/>
            <a:chExt cx="2383659" cy="989347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CC44D311-DD03-474F-A20A-D7CA59CC552F}"/>
                </a:ext>
              </a:extLst>
            </p:cNvPr>
            <p:cNvSpPr/>
            <p:nvPr/>
          </p:nvSpPr>
          <p:spPr>
            <a:xfrm>
              <a:off x="2250301" y="2108701"/>
              <a:ext cx="2383659" cy="9893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25E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/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GB" sz="2400" b="1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F49335CF-B477-4A83-B034-D432CE4C85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0082" y="2628048"/>
                  <a:ext cx="1172936" cy="46820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E33F54D3-4337-4EBF-86F1-7530A6E3A248}"/>
                </a:ext>
              </a:extLst>
            </p:cNvPr>
            <p:cNvSpPr txBox="1"/>
            <p:nvPr/>
          </p:nvSpPr>
          <p:spPr>
            <a:xfrm>
              <a:off x="2678293" y="2166383"/>
              <a:ext cx="15455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/>
                <a:t>Symmetric</a:t>
              </a:r>
            </a:p>
          </p:txBody>
        </p:sp>
      </p:grp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AD6EBC25-9B42-4EB5-B187-B0B36D6E0A49}"/>
              </a:ext>
            </a:extLst>
          </p:cNvPr>
          <p:cNvSpPr/>
          <p:nvPr/>
        </p:nvSpPr>
        <p:spPr>
          <a:xfrm>
            <a:off x="2063296" y="223373"/>
            <a:ext cx="9839539" cy="2260627"/>
          </a:xfrm>
          <a:prstGeom prst="roundRect">
            <a:avLst>
              <a:gd name="adj" fmla="val 7321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r>
              <a:rPr lang="en-GB" sz="2400" dirty="0">
                <a:solidFill>
                  <a:schemeClr val="bg1"/>
                </a:solidFill>
              </a:rPr>
              <a:t>:</a:t>
            </a:r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5D3547CC-49F0-49B4-8B58-D396BA9F19FD}"/>
              </a:ext>
            </a:extLst>
          </p:cNvPr>
          <p:cNvSpPr/>
          <p:nvPr/>
        </p:nvSpPr>
        <p:spPr>
          <a:xfrm>
            <a:off x="2229275" y="355831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>
                <a:solidFill>
                  <a:srgbClr val="29A6FF"/>
                </a:solidFill>
              </a:rPr>
              <a:t>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tângulo 44">
                <a:extLst>
                  <a:ext uri="{FF2B5EF4-FFF2-40B4-BE49-F238E27FC236}">
                    <a16:creationId xmlns:a16="http://schemas.microsoft.com/office/drawing/2014/main" id="{A0A9F891-4C1F-4F61-9AFC-EE4E9A4439FB}"/>
                  </a:ext>
                </a:extLst>
              </p:cNvPr>
              <p:cNvSpPr/>
              <p:nvPr/>
            </p:nvSpPr>
            <p:spPr>
              <a:xfrm>
                <a:off x="2195517" y="792619"/>
                <a:ext cx="6572697" cy="6055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b="1" i="1" spc="-15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r>
                      <a:rPr lang="pt-PT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p>
                      <m:sSupPr>
                        <m:ctrlPr>
                          <a:rPr lang="pt-PT" sz="200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000" b="0" i="1" spc="-15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 spc="-15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b="1" i="1" spc="-15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1" i="1" spc="-15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  <m:e>
                              <m:r>
                                <a:rPr lang="pt-PT" sz="2000" i="1" spc="-15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  <m:r>
                      <a:rPr lang="pt-PT" sz="2000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pt-PT" sz="200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000" b="1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b="1" dirty="0">
                    <a:solidFill>
                      <a:srgbClr val="0C2B8E"/>
                    </a:solidFill>
                  </a:rPr>
                  <a:t> is Symmetric!</a:t>
                </a:r>
                <a:r>
                  <a:rPr lang="pt-PT" sz="2000" i="1" spc="-150" dirty="0">
                    <a:solidFill>
                      <a:srgbClr val="0C2B8E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5" name="Retângulo 44">
                <a:extLst>
                  <a:ext uri="{FF2B5EF4-FFF2-40B4-BE49-F238E27FC236}">
                    <a16:creationId xmlns:a16="http://schemas.microsoft.com/office/drawing/2014/main" id="{A0A9F891-4C1F-4F61-9AFC-EE4E9A4439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517" y="792619"/>
                <a:ext cx="6572697" cy="605550"/>
              </a:xfrm>
              <a:prstGeom prst="rect">
                <a:avLst/>
              </a:prstGeom>
              <a:blipFill>
                <a:blip r:embed="rId13"/>
                <a:stretch>
                  <a:fillRect b="-20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EAB00854-7198-4567-AB8A-C86C2ABFEAFA}"/>
                  </a:ext>
                </a:extLst>
              </p:cNvPr>
              <p:cNvSpPr/>
              <p:nvPr/>
            </p:nvSpPr>
            <p:spPr>
              <a:xfrm>
                <a:off x="2229275" y="1494011"/>
                <a:ext cx="3958904" cy="9061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PT" sz="2000" b="0" spc="-150" dirty="0">
                    <a:solidFill>
                      <a:srgbClr val="0C2B8E"/>
                    </a:solidFill>
                  </a:rPr>
                  <a:t>Is  </a:t>
                </a:r>
                <a14:m>
                  <m:oMath xmlns:m="http://schemas.openxmlformats.org/officeDocument/2006/math">
                    <m:r>
                      <a:rPr lang="pt-PT" sz="2000" b="0" i="1" spc="-15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pt-PT" sz="2000" i="1" spc="-15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 spc="-15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 spc="-15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e>
                              <m:r>
                                <a:rPr lang="pt-PT" sz="2000" b="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symmetric?... </a:t>
                </a:r>
                <a:r>
                  <a:rPr lang="pt-PT" sz="2000" i="1" spc="-150" dirty="0">
                    <a:solidFill>
                      <a:srgbClr val="0C2B8E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EAB00854-7198-4567-AB8A-C86C2ABFEA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9275" y="1494011"/>
                <a:ext cx="3958904" cy="906145"/>
              </a:xfrm>
              <a:prstGeom prst="rect">
                <a:avLst/>
              </a:prstGeom>
              <a:blipFill>
                <a:blip r:embed="rId14"/>
                <a:stretch>
                  <a:fillRect l="-16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6083E82E-14AC-4F28-8461-B6A7BB22D940}"/>
              </a:ext>
            </a:extLst>
          </p:cNvPr>
          <p:cNvSpPr/>
          <p:nvPr/>
        </p:nvSpPr>
        <p:spPr>
          <a:xfrm>
            <a:off x="9052192" y="786643"/>
            <a:ext cx="2603626" cy="559305"/>
          </a:xfrm>
          <a:prstGeom prst="roundRect">
            <a:avLst/>
          </a:prstGeom>
          <a:solidFill>
            <a:srgbClr val="0C2B8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Try it on your own!!!!</a:t>
            </a:r>
          </a:p>
          <a:p>
            <a:pPr algn="ctr"/>
            <a:r>
              <a:rPr lang="pt-PT" sz="1050" dirty="0"/>
              <a:t>(</a:t>
            </a:r>
            <a:r>
              <a:rPr lang="pt-PT" sz="1050" b="1" dirty="0" err="1"/>
              <a:t>click</a:t>
            </a:r>
            <a:r>
              <a:rPr lang="pt-PT" sz="1050" b="1" dirty="0"/>
              <a:t> </a:t>
            </a:r>
            <a:r>
              <a:rPr lang="pt-PT" sz="1050" b="1" dirty="0" err="1"/>
              <a:t>here</a:t>
            </a:r>
            <a:r>
              <a:rPr lang="pt-PT" sz="1050" b="1" dirty="0"/>
              <a:t> </a:t>
            </a:r>
            <a:r>
              <a:rPr lang="pt-PT" sz="1050" dirty="0"/>
              <a:t>to </a:t>
            </a:r>
            <a:r>
              <a:rPr lang="pt-PT" sz="1050" dirty="0" err="1"/>
              <a:t>see</a:t>
            </a:r>
            <a:r>
              <a:rPr lang="pt-PT" sz="1050" dirty="0"/>
              <a:t> </a:t>
            </a:r>
            <a:r>
              <a:rPr lang="pt-PT" sz="1050" dirty="0" err="1"/>
              <a:t>the</a:t>
            </a:r>
            <a:r>
              <a:rPr lang="pt-PT" sz="1050" dirty="0"/>
              <a:t> </a:t>
            </a:r>
            <a:r>
              <a:rPr lang="pt-PT" sz="1050" dirty="0" err="1"/>
              <a:t>solution</a:t>
            </a:r>
            <a:r>
              <a:rPr lang="pt-PT" sz="1050" dirty="0"/>
              <a:t>!)</a:t>
            </a:r>
            <a:endParaRPr lang="en-GB" sz="10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tângulo 47">
                <a:extLst>
                  <a:ext uri="{FF2B5EF4-FFF2-40B4-BE49-F238E27FC236}">
                    <a16:creationId xmlns:a16="http://schemas.microsoft.com/office/drawing/2014/main" id="{2FACABDD-0175-434E-8C90-4D84137C5D07}"/>
                  </a:ext>
                </a:extLst>
              </p:cNvPr>
              <p:cNvSpPr/>
              <p:nvPr/>
            </p:nvSpPr>
            <p:spPr>
              <a:xfrm>
                <a:off x="7206946" y="1436089"/>
                <a:ext cx="2352887" cy="906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i="1" spc="-15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b="0" i="1" spc="-15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pt-PT" sz="2000" i="1" spc="-15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pt-PT" sz="2000" i="1" spc="-15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sz="2000" i="1" spc="-15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 spc="-15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pt-PT" sz="2000" b="0" i="1" spc="-15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i="1" spc="-150" dirty="0">
                  <a:solidFill>
                    <a:srgbClr val="0C2B8E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8" name="Retângulo 47">
                <a:extLst>
                  <a:ext uri="{FF2B5EF4-FFF2-40B4-BE49-F238E27FC236}">
                    <a16:creationId xmlns:a16="http://schemas.microsoft.com/office/drawing/2014/main" id="{2FACABDD-0175-434E-8C90-4D84137C5D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946" y="1436089"/>
                <a:ext cx="2352887" cy="9062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Seta: Curvada Para Cima 48">
            <a:extLst>
              <a:ext uri="{FF2B5EF4-FFF2-40B4-BE49-F238E27FC236}">
                <a16:creationId xmlns:a16="http://schemas.microsoft.com/office/drawing/2014/main" id="{076BE464-5D57-4B4D-A9DA-225414C65697}"/>
              </a:ext>
            </a:extLst>
          </p:cNvPr>
          <p:cNvSpPr/>
          <p:nvPr/>
        </p:nvSpPr>
        <p:spPr>
          <a:xfrm flipH="1">
            <a:off x="4482458" y="1805852"/>
            <a:ext cx="4709809" cy="249954"/>
          </a:xfrm>
          <a:prstGeom prst="curvedUpArrow">
            <a:avLst/>
          </a:prstGeom>
          <a:solidFill>
            <a:srgbClr val="29A6FF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964324F-CF43-4715-9E5C-1FE4C996CD54}"/>
              </a:ext>
            </a:extLst>
          </p:cNvPr>
          <p:cNvSpPr/>
          <p:nvPr/>
        </p:nvSpPr>
        <p:spPr>
          <a:xfrm>
            <a:off x="8914972" y="1423608"/>
            <a:ext cx="452771" cy="36976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BA7735A-B34A-4F6D-A9F0-BF629E25225D}"/>
              </a:ext>
            </a:extLst>
          </p:cNvPr>
          <p:cNvSpPr/>
          <p:nvPr/>
        </p:nvSpPr>
        <p:spPr>
          <a:xfrm>
            <a:off x="4059165" y="1444662"/>
            <a:ext cx="451370" cy="461665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B26DB894-5C1F-47AC-90A3-065F31900291}"/>
              </a:ext>
            </a:extLst>
          </p:cNvPr>
          <p:cNvSpPr/>
          <p:nvPr/>
        </p:nvSpPr>
        <p:spPr>
          <a:xfrm>
            <a:off x="5733587" y="1611305"/>
            <a:ext cx="16632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29A6FF"/>
                </a:solidFill>
              </a:rPr>
              <a:t>DO NOT MATCH!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307EAA1B-5C9D-47E7-9C9A-188EF12092ED}"/>
                  </a:ext>
                </a:extLst>
              </p:cNvPr>
              <p:cNvSpPr/>
              <p:nvPr/>
            </p:nvSpPr>
            <p:spPr>
              <a:xfrm>
                <a:off x="9816796" y="1574571"/>
                <a:ext cx="1849098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000" b="1" dirty="0">
                    <a:solidFill>
                      <a:srgbClr val="F25E4F"/>
                    </a:solidFill>
                  </a:rPr>
                  <a:t>So, </a:t>
                </a:r>
                <a14:m>
                  <m:oMath xmlns:m="http://schemas.openxmlformats.org/officeDocument/2006/math">
                    <m:r>
                      <a:rPr lang="pt-PT" sz="2000" b="1" i="1" spc="-150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pt-PT" sz="2000" b="1" i="1" spc="-150" smtClean="0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b="1" dirty="0">
                    <a:solidFill>
                      <a:srgbClr val="F25E4F"/>
                    </a:solidFill>
                  </a:rPr>
                  <a:t> </a:t>
                </a:r>
                <a:r>
                  <a:rPr lang="en-GB" sz="2000" b="1" u="sng" dirty="0">
                    <a:solidFill>
                      <a:srgbClr val="F25E4F"/>
                    </a:solidFill>
                  </a:rPr>
                  <a:t>IS NOT </a:t>
                </a:r>
                <a:r>
                  <a:rPr lang="en-GB" sz="2000" b="1" dirty="0">
                    <a:solidFill>
                      <a:srgbClr val="F25E4F"/>
                    </a:solidFill>
                  </a:rPr>
                  <a:t>symmetric!</a:t>
                </a:r>
              </a:p>
            </p:txBody>
          </p:sp>
        </mc:Choice>
        <mc:Fallback xmlns="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307EAA1B-5C9D-47E7-9C9A-188EF12092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6796" y="1574571"/>
                <a:ext cx="1849098" cy="707886"/>
              </a:xfrm>
              <a:prstGeom prst="rect">
                <a:avLst/>
              </a:prstGeom>
              <a:blipFill>
                <a:blip r:embed="rId16"/>
                <a:stretch>
                  <a:fillRect l="-3289" t="-4310" b="-14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: Cantos Arredondados 54">
                <a:extLst>
                  <a:ext uri="{FF2B5EF4-FFF2-40B4-BE49-F238E27FC236}">
                    <a16:creationId xmlns:a16="http://schemas.microsoft.com/office/drawing/2014/main" id="{F5EA8884-FB0C-4BC3-9FE1-4C8EDC3D0598}"/>
                  </a:ext>
                </a:extLst>
              </p:cNvPr>
              <p:cNvSpPr/>
              <p:nvPr/>
            </p:nvSpPr>
            <p:spPr>
              <a:xfrm>
                <a:off x="4910451" y="2982194"/>
                <a:ext cx="6489362" cy="674582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pt-PT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P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pt-PT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PT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pt-PT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pt-P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pt-P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P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pt-P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=1,2,…,</m:t>
                        </m:r>
                        <m:r>
                          <a:rPr lang="pt-P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 is </a:t>
                </a:r>
                <a:r>
                  <a:rPr lang="en-GB" sz="2400" b="1" dirty="0">
                    <a:solidFill>
                      <a:schemeClr val="tx1"/>
                    </a:solidFill>
                  </a:rPr>
                  <a:t>Symmetric</a:t>
                </a:r>
                <a:r>
                  <a:rPr lang="en-GB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sSub>
                      <m:sSubPr>
                        <m:ctrlPr>
                          <a:rPr lang="pt-PT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pt-PT" sz="2400" b="1" i="1"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  <m:r>
                      <a:rPr lang="pt-PT" sz="24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PT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pt-PT" sz="2400" b="1" i="1" smtClean="0">
                            <a:latin typeface="Cambria Math" panose="02040503050406030204" pitchFamily="18" charset="0"/>
                          </a:rPr>
                          <m:t>𝒋𝒊</m:t>
                        </m:r>
                      </m:sub>
                    </m:sSub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pt-PT" sz="2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pt-PT" sz="2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pt-PT" sz="2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endParaRPr lang="en-GB" sz="2400" i="1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Retângulo: Cantos Arredondados 54">
                <a:extLst>
                  <a:ext uri="{FF2B5EF4-FFF2-40B4-BE49-F238E27FC236}">
                    <a16:creationId xmlns:a16="http://schemas.microsoft.com/office/drawing/2014/main" id="{F5EA8884-FB0C-4BC3-9FE1-4C8EDC3D05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451" y="2982194"/>
                <a:ext cx="6489362" cy="674582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tângulo 55">
            <a:extLst>
              <a:ext uri="{FF2B5EF4-FFF2-40B4-BE49-F238E27FC236}">
                <a16:creationId xmlns:a16="http://schemas.microsoft.com/office/drawing/2014/main" id="{A92A0AE0-9B83-4A9B-8F0D-7A93485DFC64}"/>
              </a:ext>
            </a:extLst>
          </p:cNvPr>
          <p:cNvSpPr/>
          <p:nvPr/>
        </p:nvSpPr>
        <p:spPr>
          <a:xfrm>
            <a:off x="6428797" y="2610885"/>
            <a:ext cx="3452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n w="9525">
                  <a:solidFill>
                    <a:srgbClr val="F25E4F"/>
                  </a:solidFill>
                  <a:prstDash val="solid"/>
                </a:ln>
              </a:rPr>
              <a:t>Mathematical Notation</a:t>
            </a:r>
          </a:p>
        </p:txBody>
      </p:sp>
    </p:spTree>
    <p:extLst>
      <p:ext uri="{BB962C8B-B14F-4D97-AF65-F5344CB8AC3E}">
        <p14:creationId xmlns:p14="http://schemas.microsoft.com/office/powerpoint/2010/main" val="201551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0" grpId="0" animBg="1"/>
      <p:bldP spid="44" grpId="0"/>
      <p:bldP spid="47" grpId="0" animBg="1"/>
      <p:bldP spid="49" grpId="0" animBg="1"/>
      <p:bldP spid="50" grpId="0" animBg="1"/>
      <p:bldP spid="51" grpId="0" animBg="1"/>
      <p:bldP spid="53" grpId="0"/>
      <p:bldP spid="54" grpId="0"/>
      <p:bldP spid="55" grpId="0" animBg="1"/>
      <p:bldP spid="5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FIRST_PUBLISH" val="1"/>
  <p:tag name="ISPRING_LMS_API_VERSION" val="SCORM 1.2"/>
  <p:tag name="ISPRING_ULTRA_SCORM_COURSE_ID" val="1659377C-373D-46B5-8979-918BB94479B4"/>
  <p:tag name="ISPRING_CMI5_LAUNCH_METHOD" val="any window"/>
  <p:tag name="ISPRINGCLOUDFOLDERID" val="1"/>
  <p:tag name="ISPRINGONLINEFOLDERID" val="1"/>
  <p:tag name="ISPRING_SCORM_RATE_SLIDES" val="0"/>
  <p:tag name="ISPRING_CURRENT_PLAYER_ID" val="universal"/>
  <p:tag name="ISPRING_PRESENTATION_COURSE_TITLE" val="L1 version 1"/>
  <p:tag name="ISPRING_UUID" val="{6C1501FE-58DE-4533-A877-08D917893A3A}"/>
  <p:tag name="ISPRING_SCREEN_RECS_UPDATED" val="C:\Users\filom\Documents\ENGIMATH\LESSONS\MATRICES\LESSON 10\Lesson_10_Q2\"/>
  <p:tag name="ISPRING_PLAYERS_CUSTOMIZATION_2" val="UEsDBBQAAgAIABJEbE5rXzME1QIAAPcHAAAPAAAAbm9uZS9wbGF5ZXIueG1spVVbb9owFH6mUv9D5PfaMLStQqHVVAntYa0qdbe3yCQm8erYnu2Qsl+/Y+cCSYFtGhLIOTnfd26fD/HtSymiLTOWK7lEMzxFEZOpyrjMl+jL59XVNbq9ubyItaA7ZiKeLZFUkqEoYzY1XDvAPVJXLNGBAQMpirThynC3A9op0PZB5lN0eTEBF2mXqHBOLwip6xpzCwiZWyUqT2JxqkqiDbNMOmZIkwGKOuzC/RkN31JJ4naa2QOkdv8euCXpOV4sH5DUc6xMTt5MpzPy/f7TU1qwkl5xaR2VKfQLmjgJXVzT9PleZZVg1tsmcZPkE3POJxFsk9gt+OxaRtakS9Q4JCWzlubMYiFzRHq/jrMjaDCdNaEySyTd8pz62hLbeoUR7UlsoYxLK9ein9lurajJkt5+4B+TIxnHG0Ft0fLZQS2B/5m3xQS/xD8fzSVUVK0FtwW8OoTsrceLIMOocRl6HBT7AIpdeRIUGfaz4oZl4fFrr/vpDDWxZCVEyA7bOgUbnFY0dcrs7gABgm3Fgnt94EYfOIA8PBwe4PDYTWZPgroqN4y6yrCuRZN4yzOmHqgxYU43Gyosi8nI2oLJEB2TptZ2OvtJxIUrxdu/GIr3G83khz03kgD4z4l8BI6+H1xm7GXF4bVjJXTUMWi1t2GnBfbh9unYal0eXKCBaa9+GAnUEDlqcgb3PaOOkr2dnIKujaot6KLSGqT/muL1+z4vMk5sNJh+GjE5sgjitLJOlfxXGPVgQ7hFmOkZ8V5eRKc+HeiD5j3k/fQcorkIMKFkkFJ3LTbnsHAttpzVTx3FVWvAGpbWkd3mT6OF5k2P/nZ128gbEt1YxnuLuUo3Xp18Kz3yydiGVsLdHdYyXJYBOqr1+J48xvUNdKrqJ/6LRTXP/F/hbA4NjgrG8wJk8+56fsAgVErFMHwwnYq4UbLrA8YkPDW/YRLdRm4V0ojrhJDiVv5w/A1QSwMEFAACAAgAqZp6Trj5mLriAgAAZwoAABgAAABub25lL2NvbW1vbl9tZXNzYWdlcy5sbmetVl1v2jAUfa/U/2BF6tvWbm97gKAAbmU1JDQxpd2L5SYuWE1iFjt07NfvxoEOtqEArYQibOd+nXPudTq9n3mGlqLUUhVd5+vlFweJIlGpLGZdZ0KvP39zkDa8SHmmCtF1CuWgnnt+1sl4Mav4TMD/8zOEOrnQGpbarVd/1kimXWfcZ31vcMtoyLzxmPUnlIYB870+9h23z5OXztX69T3WgzCgUeizsRdgnwX4gTpu/TzObhzhe8etn612kyjCAWWxT4aYkZgFIQVno7GPKR467qOq0JwvBTIKLaV4RWYuADcjS4F0JlN7kCjYKCrRFmwYjjwSsAjHNCIDSsLAcWNVlqtP1i2vzFyVEE6jVGr+lInUxgSG7PmiFBpCcwMMIviZuYQ3Vc5lcdkWGmrEEaATx9MwgrpwYUSJOFpwrV9Vme7Utx2ozTEJBiFAOKBbzmntY+MYcpSgs7IUiWl3Bll6Fpk1I1MSDMMpo1YINRl5pQ0Ani8yYYTNVtal8MSi8iSeFTCTCb5sUIPolqZWgEY4jr0bzPrhA2gARBceYxHeOm54e4zFI46hIBy32QTePbnxLCKgzo10NtJMeK2EbIV4koBdzdxSqkrDTs0mCMhWry+PCxPjuwkohnj+ng5ovAL0djWTSwF5lKkoWwNBUw7wkAQ37G5CvrNrj/h4+B+a+QoVyiCeLnmRCCA24ZUWaAVnqUztWS0xG/9HJX8hbtYNebHu5WCIHy6OzWen/feojxsj8oVpC10Dtk7/lCzqdtqbwiGlnxY/HuDAi0j4McxomVdZM7Dezc9bZsdy1JrEO5E6nK0PzcQq5eApaYVy+njcurN2xhgl1McwLcHhrCkMXGYyl0akB/icjHCNaAzDphk+O5VMVZWlVliZfLEDCC6mKhf/3obPpcrtbsb1BthmAPbek0VTXNQEHR9xK75p42B+tqRxOkuUQCUf8nnBm9bJVQ5bf8V9W2n7Sdi52vpC/A1QSwMEFAACAAgAqZp6Tray98ilAAAAggEAACkAAABub25lL3BsYXliYWNrX2FuZF9uYXZpZ2F0aW9uX3NldHRpbmdzLnhtbHWQwQqDMBBE736Ff1DoOQR6Lm2F+gMrjhKIiWRXwb9vImpLmx533swuO4ohYlzPuihLRZP4p1AQLWGCOr3nRJlmXJwZSIx3URbw5suRlLDej1UAw8mKdEeWo/9H349XlpZjEe/2DMkHajNAn3OBlaSQo9n0q1YvI3QXEA98ickHR43FFUvjKbT3w7B9/BenbPxsGnDzLTSn9h4zgjp9qEWsbO/9BVBLAwQUAAIACACpmnpOH1SKajADAADHDgAAIgAAAG5vbmUvZmxhc2hfcHVibGlzaGluZ19zZXR0aW5ncy54bWzll91P2zAQwN/7V1iZeFwD2iZNKC1i/ZCqjYJIYfCE3NhtTjh25o925a/fOW5L2coWviS2PVRN7Lvfne/O5zg5+F4IMuPagJKtaK+5GxEuM8VATlvR2aj/9mNEjKWSUaEkb0VSReSg3UhKNxZg8pRbi6KGIEaa/dK2otzacj+O5/N5E0yp/awSziLfNDNVxKXmhkvLdVwKusA/uyi5iZaEGgD8FUou1dqNBiFJIB0p5gQnwFrREJ3tC2ryKA4SY5pdT7VyknWUUJro6bgVven0unvddyuZQOlCwaUPh2njoB+2+5Qx8A5QkcINJzmHaY6eYrDmwGzun2IvncS/MipyWDP1jI7CxUu7hOOEcjrjS2M4Qq2lWY761rQnVBiexJtDKzHwIaSZhRl6dqse/J04IVJXlkrbttUOET8NrijxPZhkojaMLd/JWAmMbeUUlkkx5mxICx6inV6D7KPQXkQmtACxaEXHJZckpRKTC5YKyNa6xo2NBVsltb+UPtRABTmTgNXHyVEa3VoPi8pyqg3f9Go1Y3xks/ZX5QQjC+WIgGtOrCIYXVfgU87JZgrIRKuiGsUSscQIQIsz4HPODqpQLYH3GbpEE4VDTSzFUnAbLHxzcEPGfKI0cjmdYeHiOJjAbz4IXFJjbqF05eNO+mXQ7V0Nht3exY5fIGUzKrMHwrGceFHaF+HTBZHKrvQwHBl1hldJYcCquTpraz4+DeuKxjw/Uzbu8A0UTtDnxK8DsoF+wZS/jJWHJP6PHtQ2m9NZtdH95q3QuMUBUxKYOJFhSwK57IA1gBmVREmxIDTDpmx825iBcgZHQoMIaPN4D4M+lmn1NoUZNkmlGde/R7KFxEaZ9ZUufDIZ8edfK+p2RhizUe/0sDManA9Gl1ej3sUonEZr9Xhr90xi39S393h/aLzGFn9y2juvE/khBqFWhnppLdxxHanjz3WkTsOZdLJxHtVyAXvMNOwZ7DICCsAieEUV85SvglBtz1wxf82G+QdW//o+CWuvP+0dDT4df+n+77vgqXEIb6s7U3znXpPEWy9AfqYACQVeq/yhuL41tT+8303i7VONBtLuXj7bjR9QSwMEFAACAAgAqZp6TkKBxMUYAQAA1AIAABwAAABub25lL2ZsYXNoX3NraW5fc2V0dGluZ3MueG1sjZLRToMwFIbvfQqC95BNjZp0TdzQG6Mu2V7gAAfSrPSQtpDw9naFjakQx1X5///rac8pMwehgha1EaRW4SLkN0HAMpKkd2itUKU5KictEPkqTBtrSUUZKYvKRop0BTLkt2/+Y7FP/keRq3ktU0CGY5mH5dM6uQoZatyvH5PN8xxQQ4lRCtmh1NSo3OU3r8kiubvID8vLhjDzszvQWNpZ0JZb3SCLx//eN9DiixIVWNdnZ1g0Q3LK6RlJVG81Gtcub/ICpHHEH308wlZCd97MnIAJZw7Ziwr5cgrxTo8paEXp1X1XIy80uiK/xD6JClKJ79ilBDr/PEeGu8/aPe3u2FT4QTlyc+zll5sniy9UP5txEm7tXjP/BlBLAwQUAAIACACpmnpO15twlisDAABvDgAAIQAAAG5vbmUvaHRtbF9wdWJsaXNoaW5nX3NldHRpbmdzLnhtbN1XTU8bMRC951dYW3FstqiXCiVBNB9qVEgQGyickLN2siO89tYfScOv73idhEADXSgRqIco2fHMm/Gb8XO2cfgrF2TGtQElm9F+/VNEuEwVAzltRuej3scvETGWSkaFkrwZSRWRw1atUbixAJMl3Fp0NQRhpDkobDPKrC0O4ng+n9fBFNqvKuEs4pt6qvK40NxwabmOC0EX+GUXBTfREqECAH5yJZdhrVqNkEZAOlHMCU6ANaMBFvvN5iKKg8OYpjdTrZxkbSWUJno6bkYf2t3OfufzyieAdCDn0rNhWmj0ZntAGQOfn4oEbjnJOEwzLBS5mgOzmf8Ve+9G/CdGiRy2TD1GW+HepV2C44JyOuXLZGih1tI0w3hrWhMqDG/Em6aVG3gGaWphhpXdhYd6J06IxBWF0rZltUOIB8YVSvwITGOiNpItn8lYCaS2LAqnJB9zNqA5zsRpT0ZkQnMQi2Y0LLgkCZXYUbBUQLqOMG5sLNiyk72l95EGKsi5BBw5Tk6S6C5n2EqaUW34Zi2rFeP5TFs/lBOMLJQjAm44sYogpy7HXxknm8STiVZ5aRXUWGIEYMYZ8DlnhyVBS8DHEl1hitxhJM5fIbgNGX46uCVjPlEacTmd4bSiHUzArz8LuKDG3IHSVY17yXG/073uDzrdyz2/QcpmVKbPBMch4nlhd4JPF0Qqu4pDOlLqDC+bwoCVa1X2Vn95G9ZzjH1+pW7cwzeQO0FfE35NyAb0Dlu+myzPafxfK6icNqOz8qD7w1tC4xEHbEnAxIUU1QrkUvcqAKZUEiXFgtAUpdh42ZiBcgYtQSACtHl5hSEex7R8msIMRVJpxvXTkGwhUSjTntK5byYj/tJrRp32CDkbdc+O2qP+RX90dT3qXo7CHbQOj7eqZyP2Ur5d2f1V8VDYx2+n7Kdn3YsqhA9w75Ua000qwQ2reA2/V/E6C1fR6cY1VKkElJZpOCooLgJywN6/o0HZ+hcAnpyUMFuvPCjv4Hj897ve2muzTRZIwnPwQbvWh8oEJN2T/tfhcWenTEA1Kt52FP6VifC0eiWK7722NOKt7zc1tN9/SWzVfgNQSwMEFAACAAgAqZp6To5z9vpqAAAA5QAAABoAAABub25lL2h0bWxfc2tpbl9zZXR0aW5ncy5qc6vmUgACpRwlBSuFajAbzE8qLSnJz9NLzs8rSc0r0cvLL8pNBKtRUnYDAyUdnIrzy1KLCChNS0xORTHU1MjCyQWnSoSJJk7mLs6WyOoKEtNT9ZISk7PTi/JL81IgypxdXQxdjJXAqmq5agFQSwMEFAACAAgAsJp6Trx9NfdKAAAASQAAABcAAABub25lL2xvY2FsX3NldHRpbmdzLnhtbLOxr8jNUShLLSrOzM+zVTLUM1BSSM1Lzk/JzEu3VQoNcdO1UFIoLknMS0nMyc9LtVXKy1dSsLfjssnJT07MCU4tKQEqLNa34wIAUEsDBBQAAgAIABFEbE4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TasdOkEkmJSgFAAD2EwAAHQAAAHVuaXZlcnNhbC9jb21tb25fbWVzc2FnZXMubG5nrVj/bts2EP6/QN+BEFBgA7q0HdBgGBIXtMTEQmTJFemk2TAIjMTYRCTR1Q8n3l97mj3YnmRHSnbttoGkpEAcmJLvuyP5fXdHnnx4yFK0FkUpVX5qvTt6ayGRxyqR+eLUmrOzX36zUFnxPOGpysWplSsLfRi9fHGS8nxR84WA7y9fIHSSibKEYTnSoy9jJJNTazaOxti+iFgQ4dksGs8ZC/zIw2PiWaMxj+9O3rQ/f8TaDqYz7F9HXnAeRGP33BrZKlvxfIM8tVA//Xp8/PDu/fHPg2DoFHveIRAySO/f9gDyWRh4EaARL/LJJ2aN9P9hdsGcea5PrFH7ZZj1LCSX1kj/77SbhyHxWUQ91yGRSyM/YGYtPMKIY42uVY2WfC1QpdBaintULQWwoJKFQGUqE/MiVvAgr0WXMyeYYtePQkJZ6NrMDXxrRFVRbF4bWF5XS1WAuxIlsuQ3qUiMT+Cbeb8qRAmueQV8RPBXLSX8UmVc5kfdrq98L8COIdmUUIrPYXHZblKAdAB/L6slvEuEeg0u7vNU8QTdFgIAA4r4apXKuPmlpKtCRzhL+aYzihBfuf45kD3waER8Z/vEGpE8QU7B9WQHooSYkhAACl6K4gm2keG6MUc4TYchTNzziQcfpkOYyMUyhU81NI4ZASbMRN5lBUwlIXCc0qsgdPSigSvE0YqX5b0qkgOW7u9nF7Dr2wEIwWZ74ExjbIGBHxJyX1GIuOoGgyix4XerK5gqEDBiJhloSWV1WYFsslUqKmGilXoqPDaUuhG3CvSVCr5uuA/ejdg6ae7huW9PojHbpVCP13m87GkH4vyuPvbVUANN9jnfGVOLFo2DT5BdIBkGQyyCC8iBF0MsrgmFRSa0y8bHl+45NrsEeW+blLZJL+Y6x6QbxOMY7DSb1lLVJTzRSwKpyexIeTTMDSUf58BiF3uP5NYGFehgRgu5FhBHkYii0xGke5s4WlQf5+4f0Rl2PeJ8h3p8g3JVIZ6seR4LIFvM9Z5u4F0iE/NO0974/1zLvxGv2lT/qq0SvkM+vRoaz0FheUQRvKpEtqq6XOsFa8N/ShRa4o+G0GfqT/NPbeLj0A1+zM6UMqvTpgI9e392kQ3do84gnrlS/XfrR0dCm1JDoGHRxRF6jLS/1US7HbuBroiJ6G/n+mdgM2vqFhQ2N79V/a39oAXwFXoqBp3AGpvIKbQ6GVSh/raXMOuD8C91wehvf0XG1GVQda7ETSmrTs9Gz73rq5Hz0wvrXs96UGyYyzwI2QfARdsPliiVGcSf9MCcT8l2BZoScTCTK1WniZF/Ku9MmYC1rTPxbTd8W6jMPE15uaV/U6Y+PCeKZnJh43Q2oJ/aKbj3/uwJ+Om7RAkOoY2xsW/r3sfWak97GoF89FJ4jG5bJ9BRxqt4CeX4VtV50hOoOYI55AwDWDtnKnjR3YW1AF+F0TxF7dPfB4Hojg6SKNmB/emrSpR/DQbR09hh0ObgJx6qTiCGx4cBmEEfq/bgu7XreQ5mLnD5hxwweVPiMpXBo6NuvyCVdusxY9ieTEFN1IhH1QW0kEMQtuSxg3kIB7RWhzYAQTvAZJUKRB64Vs8Q1CkOLyDPmiOXNZry4g6SNFMqHRSb2UAtjmrYnL7caNRVKvNBkT+vROoJM3cWYccx1zuwknB6v2s6ggSOj3F7z5OqRW8we4J9qAFf4YlEVkMBQ0J21zf6isJcB3iK63u2//75t8velN1thoUk1oy/pLD1t1V4NyrNDd3Jm70Lu/8BUEsDBBQAAgAIAFNqx05msqLVpQAAAIMBAAAuAAAAdW5pdmVyc2FsL3BsYXliYWNrX2FuZF9uYXZpZ2F0aW9uX3NldHRpbmdzLnhtbHWQwQqDMBBE736FfyD0HAI9l7ZC/YEVRwnERLKr4N83kWpLmx533swuO4ohYtzAuihLRbP4h1AQLWGGqt5zokwLzs6MJMa7KAtY92Q5GnMoRaz3Ux3AcLKh3f+j79drS+ux6FifIflAY0boUy6wkRRytJhh05p1gu4D4oEvMfngqLW4YG09he52GF7V/MUpGz+bR1x9B82pvvuCoKoPtYiV7cU/AVBLAwQUAAIACABTasdO0L0vtE4EAACHFQAAJwAAAHVuaXZlcnNhbC9mbGFzaF9wdWJsaXNoaW5nX3NldHRpbmdzLnhtbOVY3W7bNhS+91MQGnpZK2mTJTVkB5ktI0YdO7OUrsEwBLREW1woUhUpp+7VnmYPtifZoWgrduK0dBYD6XoRJDo85zuH3/khQ+/kc8rQjOSSCt509ut7DiI8EjHl06ZzGXZfHztIKsxjzAQnTYcLB520al5WjBmVSUCUAlWJAIbLRqaaTqJU1nDd29vbOpVZrlcFKxTgy3okUjfLiSRckdzNGJ7DLzXPiHQWCBYA8JMKvjBr1WoIeQbpXMQFI4jGEDmnelOYdRmWieMatTGObqa5KHjcFkzkKJ+Om85Pbb+z33m71DFQHZoSrjmRLRBqsWrgOKY6CswC+oWghNBpAuEeHTjolsYqaTpvDjQKaLsPUUpss3WsUdoCOOBqAZ8ShWOssPk0/hT5rORSYETxnOOURiGsIL3/ptMJr4N+r+NfD4ahH1yfhed9E8MWRqH/MdzCKOyFfX8bfVv4s6sLf9TvDd5fh8NhP+xd3FkBo2uEeO46Yx4wK4o8IhVhnkqKdMwxZVCj92iUREGVM5xPSSi6FJI4wUwSB/2ZkemvBWZUzaEZ9qAZbgjJTmVGIjXSaWs6Ki+IcwdnACEwyGVVEofvqpI4Ol7bumu8321rY5QeVgpHCRQPyMrQPHdVtFSjuo1wpOgMCpPc2+SkYCwoskzkqqWDLn2vCqsYHoHxJoKvMae/0ViwuOKLpGMSD3BKVjouuKG8C5r7DppAjhkwOcwIRwHm0OVUAbtRBSCLsVRUld3dXWif5hQzBHgwhgg6Dx6wHSU4l2tJrRKreytq/T4Qisg/DNtG9KhqwCh40aVlpf+bKFiM5qJAjN6AnUBQeUUKfyUErfY3muQiLaUwgRSSpZsZJbckPrFxdAUu0gIsYdxljCjj4VNBv6AxmYgccAmewXAEOZUGv74VcIalvAPFyxhfma7tDTr+x1d6gzieYR5tCQ7lStJM7QQfzxEXamkHdES4kKRMSkzjcs1mb/Wnp6HqGMjzM2VjDV/StGD4OeErQlagd5jy3XjZJvHfjMDabYJnZaPr5i2hocUppMRgwkIE047yxYS1AIwwR4KzOcIRHFhSj40ZFYUEiRkQBlo+PUJjD2Vafk1hMoPHPCa5FeTe/pu3B4c/Hx2/a9Tdf/76+/VXjRZH+QXD2p05y9uP3hXsrO7dGL5h9JV7wwPbrshTXajxA6eb70IW5r1B6I9O22HvQy+82gBQsvfwzPJcfZ5uPl7LS8ZLPV0D/3TUPkMjP7jsh0HDpqIGAppXRQnU5ERfv21sLkb+BytsINxGb3gZQo34Vj3lB1aeh1Z+39tojcwt4mLlBmEVApwKUzPl4FxgNKVQm99Fj1u125PGw/fR4v/5Bm1mxI5anOA8SnZWRz/GEN5lgv7HtL/sfy2fjfh15gL/vPfLsN/5AWbLC2XQfFXPS2vvSZ678eVOr6SU0xRo1Rfu6rmvdXiw57mbl2o1QFt/PG3V/gVQSwMEFAACAAgAU2rHTjJse8x8AwAA/wsAACEAAAB1bml2ZXJzYWwvZmxhc2hfc2tpbl9zZXR0aW5ncy54bWyNVm1v2jAQ/lx+BWLfYaXdaKUUib4gVWNtNTq+O8kBVh07sh06/v3uTBwcCCVESPFzz9nn587nROaDy+4GtOFK3vWGvXHnIkoKrUHad8hywSx0Y2bgOb3rTf/OZr2BYyih9Bys5XJlECiRLkdWorKcye1MrVQ/ZsnHSqtCpr3xt+kVPdHAUQ+c1tsctODyA3k/hjf3j9NmnuDGPlvI+kuWQF9h4OjwdPk0fBq2ccg1GAMUzO3jZDj5ecZHsBiEX+V6dH1zPWnlsV9m6n6tnDbccOucRsPR1ei62QmlRW5d1y/WyFVe5O3TkGu1otgPPEb0nPEQiqVYDUh/vKXnDB0ra0uLnMm3hX/2jPZxYa2S/URJi0Xbl0pnTKDP0v1a+ZQZbuHhqqhaAiOP0xYOvoLiUZqcEoatoK56AulleipPqB7oOv+r6HdVE4rJmolG8BTjUDp1EcN3evbU8i04+RFpqJV4oxVqHYHqORYwtrqAaOBHZDFr9flaWDzu3hoinvGGe3xjhYHxkglTkvagp/2BTy7TYJ4S8PaFEkUGD7soA1od9+yHh3uXt3DNCqsi07Apof18Aeh5L6j3ES8APW9Oor9KsT0iH1rIwx+he+aStxe6DDlQ+iICyfDdy+NHzkTzz6jzmGDBEnCETKUwdgXxzjOg3EQDh1EUg4MwIsk2fMUsXiO/iRNv5xZyEw0O8F0NNZZMZLkVcFxIiSq0wRjQuKhvtcFCDrujZyZ2BkvruXXQS0+3VJhrN+58KaqffifSbtC1eH/d9TKmP0C/KyVMr1u6YA9Ddd21eUinawLbD+hnuVRtHKSyEM7sgmtkqt1hasVl1rJknWEkzVFX2rnkNSYpKtc7Tp4sshj0Eyacgy+0OkasNV+tBf7tgsMnpHX6CSP52TVOJRmvajgAXIqB6WTt63s3IDwrhOUCNuA7QgDQJk9sJzJ4GI73SIVTL7YAOVtpZfPYV0Kt39UMR/QFxqPqTSg0nClky2LjdrNvCL4JByEEfblsa1SFYUdzY1co4YxobFALUxIoxwqr5pZpW063H7utsg1MJM9c90CYlvGBNZjIRSiVlyI4k+cf4X51ulCqiarpGyzNDtQZx8MmB2epN8Z3PG7jpQYIu6IDO1Wr/gXbWDGdvlSEWu9uMJMv7gwvM9dgDcn3ih8c0SBAXToq5fEdP/vHnc5/UEsDBBQAAgAIAFNqx07mRcYRSAQAABEVAAAmAAAAdW5pdmVyc2FsL2h0bWxfcHVibGlzaGluZ19zZXR0aW5ncy54bWzdWN1y2jgUvs9TaLzTy+KkTTcpY8hkwUyYEqDY6Tazs5MRtsDayJJryVB6tU+zD9Yn2SMLCASSikzYTvYiQ3x8zneOvvOnsXf2NWVoQnJJBa85R5VDBxEeiZjycc25CluvTx0kFeYxZoKTmsOFg87qB15WDBmVSUCUAlWJAIbLaqZqTqJUVnXd6XRaoTLL9VvBCgX4shKJ1M1yIglXJHczhmfwo2YZkc4cwQIA/lLB52b1gwOEPIN0KeKCEURjiJxTfSjMLlTKHNdoDXF0O85FweOGYCJH+XhYc35p+M2j5tuFjkFq0pRwTYmsg1CLVRXHMdVBYBbQbwQlhI4TiPbk2EFTGquk5rw51iig7W6ilNjm5FijNARQwNUcPiUKx1hh82j8KfJVyYXAiOIZxymNQniD9PFrTjO8CTrtpn/T7YV+cHMRXnZMDDsYhf7ncAejsB12/F30beEvrvv+oNPufrgJe71O2O7fWQGja4R47jpjHjArijwiS8I8lRTpkGPKoETv0SiJgiJnOB+TULQoJHGEmSQO+isj448FZlTNoBcOoRduCcnOZUYiNdBpqzkqL4hzB2cAITDI5bIk3r1flsTJ6drRXeP97lhbo/SwUjhKoHhAVobmuauihRrVXYQjRSdQmOTeIUcFY0GRZSJXdR106XtVuIzhARhvJPgac/oZDQWLl3yRdEjiLk4hf/0Wd9AIksqAul5GOAowh66mCuiMlhayGEpFVdnNrbn2eU4xQ9CxMHYIugw26I0SnMu1LC4zqZspqv/RFYrIPw29RvSgasAoeNG1ZKX/uyhYjGaiQIzegp1AUGpFCv8lBK02NBrlIi2lDEuFZOlmQsmUxGc2jq7BRVqAJYy3jBFlPHwp6Dc0JCORAy7BExiGIKfS4Fd2As6wlHegeBHjK9Om7W7T//xKHxDHE8yjHcGhPkmaqb3g4xniQi3sgI4IF5KUSYlpXL6zOVvl6WlYtgjk+ZmysYYvaVow/JzwS0JWoPeY8v142SXxP4zA2m2CJ2Wj6+YtoaHFKaTEYMKLCAYh5fORagEYYY4EZzOEI9hQUo+NCRWFBIkZEAZaPj1CYw9lWj6N4e4DHvOY5FaQh0dv3h6/+/Xk9H214n7/+5/XjxrNd3efYe3OLO/Gg5cDO6t7V4QfGD1yUdiwbYk81YUabzjdfvmxMG93Q39w3gjbn9rh9RaAkr3NneW5eoFu36flreLeOh3+vH0a+OeDxgUa+MFVJwyqNjXUFdCuKkqgCkf6hm1j0x/4n6ywgWIbvd5VCFXhW3WRH1h57ln5/WCjNTD3hv7KncEqBNgDYzPXYBMwmlKoxhfR1VYN9qSB8DKaeuslmT7a1WYO7KmpCc6jZG+V84IH7c/Lyf+Y6a3VL7ctNRSQlGqj/2i7PRvp66wF/mX7t16nuVf6qB1/L6Jmn5c+87T8PrT2Qchzt356OwD5+mfM+sG/UEsDBBQAAgAIAFNqx05xTeVowAEAAH0GAAAfAAAAdW5pdmVyc2FsL2h0bWxfc2tpbl9zZXR0aW5ncy5qc42UwU/CMBTG7/wVZF4N0YFOvGGAxISDid6Mh657jIWur2kLgsb/3XUIdt2b0l7WL798r69dv89evxoRj/r3/c/6u14/Nde1Bk6zegOXTV106KXTIyOKDF6KEkQhIQqQrUOWTBg46V+/COUcydo13T9bUMbzi5CA1cnfEzUBGkLbEto7oe2oIh9HsOc1dWjIO+Z0Yy3KAUdpQdqBRF2ymokulvXwGwxg3IL+B10yDg3Tm/guzTrJX8dRmmR87HMcS8XkfoE5DlLG17nGjcwO9Hzopk+v9gp0deHrU9mH6dwHRGHso4UyLDy7nsWzuJtUGoyBn7rj6SSe3JKwYCkIv6FkdDea/IE2jOf1+IPeFqawRzqJk2Ey8mnFcmidEofsOhs2MVl5tU6zVfzAWdhZrxnWIATbg25ZtX8MhWqjzrhApTF3J9JGEzdJVCDLCpkfuOnYTZJzm3W2Xf9GnRiDFHV2vD24ctNngsOYRI1nhsEzWxGvtuzKljOSwZKP2wRVF1QuCEqk6iIFknkWhOhxOzbMGrd+rRpneg36BVFU8emuBUwVJ6Af5RKdwKxlfFVWWtXQmx8V5N752V2G++x9fQNQSwMEFAACAAgAU2rHTpQTsyJpAAAAbgAAABwAAAB1bml2ZXJzYWwvbG9jYWxfc2V0dGluZ3MueG1sDcwxDoMwDEDRnVNY3int1oHAxlaW0gNYxEWRHBuRgOD2ZPvD02/7MwocvKVg6vD1eCKwzuaDLg5/01C/EVIm9SSm7FANoe+qVmwm+XLOBSZYhS7eJo4lMo8Uixx2EajhU17/wB6brroBUEsDBBQAAgAIACxqx06D5MijhQoAAMAZAAAXAAAAdW5pdmVyc2FsL3VuaXZlcnNhbC5wbmftV3lUU1cevlaU6GCJntpOJCVaxrGjdUmfBlkjShusrda2miIBtJGkKkEoYhISEgpULYaktEUJEGLrdLSNEoGySVgKNVEJSdWyxIQEJhpElhACLyxZ5qHTnjk9PTNn5t/hj/t759773eV89/st79O3d5OWLF6xGACwZGdU5DsAzM8B4Jl7qIXIyO4KdTPymZf6Dmk7KNNgB5COFz3irQgAykV/cB5agPQXJUdFpwKw7MRsm2ek4VgAYPbtjIx4jxU33FN+dt1gRmafM+/be5eY0vDPNLGLs3cx/+IzMLSht0US8oLwi4MtqynLqH7UrKC++vD4Qh/p5rtRqZUqq71ZFFZfhDlCut+qWHEV3hg+D4DP/oRC7NdeqwDY9uVKLwDOLEMuC/ZmoQFY+Qb6GQAiF20HIPPlCBQA6NW/BaevRfGn2uJXUAV45R+pgqkL9iuXspGlmSLSf1z7Xx00B54Dz4HnwHPgOfAceA48B54Dz4HnwHPg/2ew6Q30r7+eLPtEVzx/Q40qbPnsnHMK/W/2mziBdsMOvnM8mz+t3cO3Z/M94118z3Gpe8zqntqhrl1vJuTpCUkBAMQSnQPypiAC1k42uc4/tF0MKrVyPWTTUKvVbeZzp2+Q+ZMKpjRQqG1yXJR7HOHRsefZSZZG7MxEgZu9FtU0Lfe4X+JdUDKwNctBZulSvIwaaZ92PuhvmlGcxwVuf+fL+BCqp3QJfCkrORS6dn0eLkXJWAAuJJRgKC/6FTnUKBHdNUzkVhnOsa0CF1f5bsTk6gKX2HsdAPGEjSQFjwfLmzyKGlzl/VN1NA1rLYpMns73BpnPb3yhgVeaoXt01M9SFBSAy7HyviipPJ5kPgmAIgnLvCLcqZ5RYlpEIfS/Zo8+DryF0fMetDMMz4JMBzqnS7TSWZv6ejCqKS/wFvt3xuWhfgQ6RbW0Zj7oDfPqmwhAEUdK8p9t6Qgmq/N/MT6ged8vc6tQTZ8EVRzozw0aUwfLFYrnQO/arNHppTk4pgad4w25m82sYz22ZqJfBGn/IAVP8o/t7zBt8QK1t0Oyk/3CzSZZQm4ASqvtEH0LbVjScmSiCqrWsw8Lr3SKIfep9o2N0639qz2HnQM5HRWk1MNVmjuG6+sd1cwH+WmakexhACgPYyMmG3AZLvZZ/nQlResMKsO5x7tM2CERZs3zStu9wmGCstxCoakptFBbY2wSF2maWmG5wcmdiEMT3brjjXWJJb3d8fBtASOcWpVHptXzHSa9QU4VT1VxZpKHaqameDFmO1vHorTzTUXD12toBrqeeIPgT5c91GgwWcl488flLjvKbDLvNkoxfsze2kSuy+hXgY2+mnrMkg13ptc0hltuBgwKvEdl/NHlCEtWVEvKlcqJxLfbqVUNKdgtIoxqWJHgBwUsI9My1dROV8pjlOiIX6G1MMZkWi9jKF7VD+JMHriiLr7fjUn93lfl9of1RTMnKTyru6h60FhsY91Pn+hOD6Gzbj36oNq3wgYOrIdooebKLaWfRPd8RYLbTEW2bYbwi9caEnnhxDLLzYY0pYPA8EAhEABkNgmdFL+aIHTsbzMUs18JEkqVP3gIUcou5av65sK2RFEN7cf2NBVjxaBarCqBaJaT/YJtWGW6Xt5ErVbdFr3PMBfo4j0wK2OkC8OhCuE++PBPhk4KnZtBCaeV1YRxFD1GRSOJpl9qVYgQddSLiaGtbu9jxJpE3JeOc8XVbSP9pa6P9CJZ0EfHJFOCeydNAu8R3cuzYqn0tsyIV20qyVjGXdgGFyYrjT4FKSGX6tSFR3g4O5w4nx5if7O39qperu3tlgZxVUPZQzeP+snVCvdUSpolrb4JuU8huzMp8dhMhaZD1xfj6IGgJKtCeMjkS+/3iagtnmqFpEveRxjjf8c0fGUWUiSfEyvieSEOdRsZR56VnpuYb3vz9mScqiSsYQlILiBnJXMuEEt6On0K9qE1kFB2uZvH4J9KxhYL+VqdsdoW6dpkTsC27qZnwR9aHI7LHYQ4MdtlHnoEJ0jMFXW+5AjWcZxQd7J5k1XmujJSD1X2aK41hdEtAl9XSI5+QqPO5wyqvTuu6krv4kYkj8MqDtA1YfaxDlUHoqzKoqVZdGryrDvGBV0uPbTFkPsxibawDXXWZmVsa1+jd+CvVWUU3BeIG2wTdWruInMoT7JmQ9yU/0g7PMP+8Sk95b7Va468Hql1BZ8TtxErfFUCs/5qjKpeP5OUNgVBASdYql0kLTonsFNH3AZDuEy9d/fROjzizeo6elzjdG1RgCzNX9IhvhMz/wknowXM53s0awuVcPUabNKCPjf5nKXccuaTck3JMMPP4/96plDb/+nZdXEbgi0BC/pg+1JyalNZ1qgxHAuNSK/GrDljSfORteEkKS5zCr7B/CJJO/r5Hb9BrGRVSWVG75UNuNm3KOFYHsoQpSCxJx/jGbgStz19MBoJxjJB9kSHTXXRLoQI0NtK/F2ByLUr0LEXfzEB+y7jvCTetFBz1KJrL+/BYMgKygm10+1fdV+5DpLzF/bBamMotXZxC+L09Xl1zmvBpT0mJp1upLfWayylq1BMCHfQjjl3Ucx80ODZNBujUrW8uuEnr5G6WY87w3hOKDLbXWNUAMpeFb61X4UTac5cxrzXKhDSabhXZNGv3Qgt4xJoSnWgp1jfLT3C7VdbrXtnvVvmCtlzV23ycE7iNC5Ca2I4/lqwkk9Ca/Sbh6RerISnDvNmawPu73h91yumkBschIaj1b4lhzg6J5dHaUdis0h9UprnPT7JdZOuH/BHoox8YV/hMN54LXjXieP7f6iQ7ntPvebn0+zEOqK7GE6Bsj44xvXVt5mC7DOcn2f1cNQzsoNXz0ecRcH1o+mHh60qcnayQRtjVcg1k5817aiNdRcgpNPVXNqhbiKwCEKSwqOqfUufUHBMOT85zvp4LCb+yRtdrMxrudpR8TS2CMVNpwMFlZEO4QRcuficy5CbO8URmFnHnULdXnUivbRjxeDIRs6vfNTAVph1op4/Mtw6bLXlTZD1xY4bzul1EVv9SfbEB6MjUB0d1XIjUSrBKCUE/6jUavl6nPA7982jEg7kHyXzeCkNeiPCiVb9+DSjCot4iXF5DpKNOJ/33nGcf1ntYaJ5tyozPPm2yXTLp6dIFp+NmAa8OTqT0SAXfMh9QJQgwi4rfKLujMg9soR5oGysbOXmGhKaZwjagTaK9w6Zv3fBuq8OccMf8ziPJ42zHNxAjP2mIfeHQ1Whv5soZ808UJu7UsHz6lNJoLsRkyNdQ2W030m7rpBFsfgaY0ZqG5LoWL4RLBfqn5k9lwnrNN2w2+FL/m0OP23b/TXZqcJXs8c3fBOT5A2aB8u2CvEe5pPTxpBiqVn661ahy3PIjSWjPVASUnqsNyk5L/3cr4uflz6+p0rcRRvqh0oXt2wc8FYXnwdg3DlJb4r2n61fxI/QAybEn6WXspAi40V2F8u+DGSWzVZRbf9aCjm+2fzj+VD5uPbdiK2Uib8FWFccj3sG/ATrTZ470d8GardCrD8vvCQyouPHFPeJe7yRahDw/f/HCjJqenyAD7TWDznbD57FIevAztd2R5ZtP5j1D1BLAwQUAAIACAAsasdO5WXGsUsAAABqAAAAGwAAAHVuaXZlcnNhbC91bml2ZXJzYWwucG5nLnhtbLOxr8jNUShLLSrOzM+zVTLUM1Cyt+PlsikoSi3LTC1XqACKAQUhQEmhEsg1QnDLM1NKMmyVLMzNEGIZqZnpGSW2Smam5nBBfaCRAFBLAQIAABQAAgAIABJEbE5rXzME1QIAAPcHAAAPAAAAAAAAAAEAAAAAAAAAAABub25lL3BsYXllci54bWxQSwECAAAUAAIACACpmnpOuPmYuuICAABnCgAAGAAAAAAAAAABAAAAAAACAwAAbm9uZS9jb21tb25fbWVzc2FnZXMubG5nUEsBAgAAFAACAAgAqZp6Tray98ilAAAAggEAACkAAAAAAAAAAQAAAAAAGgYAAG5vbmUvcGxheWJhY2tfYW5kX25hdmlnYXRpb25fc2V0dGluZ3MueG1sUEsBAgAAFAACAAgAqZp6Th9UimowAwAAxw4AACIAAAAAAAAAAQAAAAAABgcAAG5vbmUvZmxhc2hfcHVibGlzaGluZ19zZXR0aW5ncy54bWxQSwECAAAUAAIACACpmnpOQoHExRgBAADUAgAAHAAAAAAAAAABAAAAAAB2CgAAbm9uZS9mbGFzaF9za2luX3NldHRpbmdzLnhtbFBLAQIAABQAAgAIAKmaek7Xm3CWKwMAAG8OAAAhAAAAAAAAAAEAAAAAAMgLAABub25lL2h0bWxfcHVibGlzaGluZ19zZXR0aW5ncy54bWxQSwECAAAUAAIACACpmnpOjnP2+moAAADlAAAAGgAAAAAAAAABAAAAAAAyDwAAbm9uZS9odG1sX3NraW5fc2V0dGluZ3MuanNQSwECAAAUAAIACACwmnpOvH0190oAAABJAAAAFwAAAAAAAAABAAAAAADUDwAAbm9uZS9sb2NhbF9zZXR0aW5ncy54bWxQSwECAAAUAAIACAARRGxONmFYAkcDAADhCQAAFAAAAAAAAAABAAAAAABTEAAAdW5pdmVyc2FsL3BsYXllci54bWxQSwECAAAUAAIACABTasdOkEkmJSgFAAD2EwAAHQAAAAAAAAABAAAAAADMEwAAdW5pdmVyc2FsL2NvbW1vbl9tZXNzYWdlcy5sbmdQSwECAAAUAAIACABTasdOZrKi1aUAAACDAQAALgAAAAAAAAABAAAAAAAvGQAAdW5pdmVyc2FsL3BsYXliYWNrX2FuZF9uYXZpZ2F0aW9uX3NldHRpbmdzLnhtbFBLAQIAABQAAgAIAFNqx07QvS+0TgQAAIcVAAAnAAAAAAAAAAEAAAAAACAaAAB1bml2ZXJzYWwvZmxhc2hfcHVibGlzaGluZ19zZXR0aW5ncy54bWxQSwECAAAUAAIACABTasdOMmx7zHwDAAD/CwAAIQAAAAAAAAABAAAAAACzHgAAdW5pdmVyc2FsL2ZsYXNoX3NraW5fc2V0dGluZ3MueG1sUEsBAgAAFAACAAgAU2rHTuZFxhFIBAAAERUAACYAAAAAAAAAAQAAAAAAbiIAAHVuaXZlcnNhbC9odG1sX3B1Ymxpc2hpbmdfc2V0dGluZ3MueG1sUEsBAgAAFAACAAgAU2rHTnFN5WjAAQAAfQYAAB8AAAAAAAAAAQAAAAAA+iYAAHVuaXZlcnNhbC9odG1sX3NraW5fc2V0dGluZ3MuanNQSwECAAAUAAIACABTasdOlBOzImkAAABuAAAAHAAAAAAAAAABAAAAAAD3KAAAdW5pdmVyc2FsL2xvY2FsX3NldHRpbmdzLnhtbFBLAQIAABQAAgAIACxqx06D5MijhQoAAMAZAAAXAAAAAAAAAAAAAAAAAJopAAB1bml2ZXJzYWwvdW5pdmVyc2FsLnBuZ1BLAQIAABQAAgAIACxqx07lZcaxSwAAAGoAAAAbAAAAAAAAAAEAAAAAAFQ0AAB1bml2ZXJzYWwvdW5pdmVyc2FsLnBuZy54bWxQSwUGAAAAABIAEgBWBQAA2DQAAAAA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100,&quot;optimizeImageForResolution&quot;:&quot;T_TRUE&quot;,&quot;optimizeImageForResolutionWidth&quot;:2048,&quot;optimizeImageForResolutionHeight&quot;:1536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SCORM_RATE_QUIZZES" val="1"/>
  <p:tag name="ISPRING_SCORM_PASSING_SCORE" val="80.000000"/>
  <p:tag name="ISPRING_RESOURCE_FOLDER" val="C:\Users\filom\Documents\ENGIMATH\LESSONS\MATRICES\LESSON 11\Lesson_11_Q1\"/>
  <p:tag name="ISPRING_PRESENTATION_PATH" val="C:\Users\filom\Documents\ENGIMATH\LESSONS\MATRICES\LESSON 11\Lesson_11_Q1.pptx"/>
  <p:tag name="ISPRING_ULTRA_SCORM_COURCE_TITLE" val="Lesson_11_Q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*\uFFFD\uFFFD\uFFFD{BB4CDCA5-F38E-475C-8C53-186BBAA01A72}&quot;,&quot;C:\\Users\\filom\\Documents\\ENGIMATH\\LESSONS\\MATRICES\\LESSON 11&quot;]]"/>
  <p:tag name="ISPRING_PRESENTATION_TITLE" val="Lesson_11_Q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FTez3AogeF2JlW52w_k98A&quot;,&quot;gi&quot;:&quot;wSl0X83KE9GSQKEOu6QVrg&quot;,&quot;ti&quot;:&quot;characters&quot;,&quot;vs&quot;:{&quot;f&quot;:[802,674,642],&quot;i&quot;:{&quot;d&quot;:&quot;FTez3AogeF2JlW52w_k98A&quot;,&quot;p&quot;:true}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BCOkQahJYWh3eNc6L5sd5A&quot;,&quot;gi&quot;:&quot;wSl0X83KE9GSQKEOu6QVrg&quot;,&quot;ti&quot;:&quot;characters&quot;,&quot;vs&quot;:{&quot;f&quot;:[802,674],&quot;i&quot;:{&quot;d&quot;:&quot;BCOkQahJYWh3eNc6L5sd5A&quot;,&quot;p&quot;:true}}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hP69YRm_N8geZ_1M6Zv73Q&quot;,&quot;gi&quot;:&quot;wSl0X83KE9GSQKEOu6QVrg&quot;,&quot;ti&quot;:&quot;characters&quot;,&quot;vs&quot;:{&quot;f&quot;:[802,674,642],&quot;i&quot;:{&quot;d&quot;:&quot;hP69YRm_N8geZ_1M6Zv73Q&quot;,&quot;p&quot;:true}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jQiAW_G9c2IOzsDoUm0erw&quot;,&quot;gi&quot;:&quot;wSl0X83KE9GSQKEOu6QVrg&quot;,&quot;ti&quot;:&quot;characters&quot;,&quot;vs&quot;:{&quot;f&quot;:[802,674],&quot;i&quot;:{&quot;d&quot;:&quot;jQiAW_G9c2IOzsDoUm0erw&quot;,&quot;p&quot;:true}}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46vII0yYw5CZUQ-T3FjOgA&quot;,&quot;gi&quot;:&quot;wSl0X83KE9GSQKEOu6QVrg&quot;,&quot;ti&quot;:&quot;characters&quot;,&quot;vs&quot;:{&quot;f&quot;:[802,674],&quot;i&quot;:{&quot;d&quot;:&quot;46vII0yYw5CZUQ-T3FjOgA&quot;,&quot;p&quot;:true}}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FesztgiCYhtPT4mpmdSktQ&quot;,&quot;gi&quot;:&quot;wSl0X83KE9GSQKEOu6QVrg&quot;,&quot;ti&quot;:&quot;characters&quot;,&quot;vs&quot;:{&quot;f&quot;:[802,674,501],&quot;i&quot;:{&quot;d&quot;:&quot;FesztgiCYhtPT4mpmdSktQ&quot;,&quot;p&quot;:true}}}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10203</TotalTime>
  <Words>1860</Words>
  <Application>Microsoft Office PowerPoint</Application>
  <PresentationFormat>Widescreen</PresentationFormat>
  <Paragraphs>388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Freestyle Script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Lesson_11_Q1</dc:title>
  <dc:creator>Filomena Soares</dc:creator>
  <cp:lastModifiedBy>Elena Safiulina</cp:lastModifiedBy>
  <cp:revision>282</cp:revision>
  <dcterms:created xsi:type="dcterms:W3CDTF">2019-03-25T06:42:45Z</dcterms:created>
  <dcterms:modified xsi:type="dcterms:W3CDTF">2025-05-03T21:54:43Z</dcterms:modified>
</cp:coreProperties>
</file>