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7" r:id="rId3"/>
    <p:sldId id="278" r:id="rId4"/>
    <p:sldId id="289" r:id="rId5"/>
    <p:sldId id="279" r:id="rId6"/>
    <p:sldId id="290" r:id="rId7"/>
    <p:sldId id="284" r:id="rId8"/>
    <p:sldId id="291" r:id="rId9"/>
    <p:sldId id="292" r:id="rId10"/>
    <p:sldId id="293" r:id="rId11"/>
    <p:sldId id="294" r:id="rId12"/>
    <p:sldId id="295" r:id="rId13"/>
    <p:sldId id="296" r:id="rId14"/>
    <p:sldId id="285" r:id="rId15"/>
    <p:sldId id="297" r:id="rId16"/>
    <p:sldId id="298" r:id="rId17"/>
    <p:sldId id="286" r:id="rId18"/>
    <p:sldId id="299" r:id="rId19"/>
    <p:sldId id="301" r:id="rId20"/>
    <p:sldId id="287" r:id="rId21"/>
    <p:sldId id="283" r:id="rId22"/>
  </p:sldIdLst>
  <p:sldSz cx="12192000" cy="6858000"/>
  <p:notesSz cx="6858000" cy="9144000"/>
  <p:custDataLst>
    <p:tags r:id="rId2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0C2B8E"/>
    <a:srgbClr val="F6FAF7"/>
    <a:srgbClr val="29A6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885C7-6A36-4AA0-9704-285FBCD65BC0}" v="2" dt="2025-07-15T03:42:46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471885C7-6A36-4AA0-9704-285FBCD65BC0}"/>
    <pc:docChg chg="custSel modSld">
      <pc:chgData name="Elena Safiulina" userId="46398a00-a311-4d71-ab86-ad085cba44dd" providerId="ADAL" clId="{471885C7-6A36-4AA0-9704-285FBCD65BC0}" dt="2025-07-15T03:42:51.562" v="5" actId="1076"/>
      <pc:docMkLst>
        <pc:docMk/>
      </pc:docMkLst>
      <pc:sldChg chg="addSp delSp modSp mod delAnim">
        <pc:chgData name="Elena Safiulina" userId="46398a00-a311-4d71-ab86-ad085cba44dd" providerId="ADAL" clId="{471885C7-6A36-4AA0-9704-285FBCD65BC0}" dt="2025-07-15T03:26:21.207" v="3" actId="1076"/>
        <pc:sldMkLst>
          <pc:docMk/>
          <pc:sldMk cId="214730274" sldId="275"/>
        </pc:sldMkLst>
        <pc:picChg chg="add mod ord">
          <ac:chgData name="Elena Safiulina" userId="46398a00-a311-4d71-ab86-ad085cba44dd" providerId="ADAL" clId="{471885C7-6A36-4AA0-9704-285FBCD65BC0}" dt="2025-07-15T03:26:21.207" v="3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471885C7-6A36-4AA0-9704-285FBCD65BC0}" dt="2025-07-15T03:26:12.40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471885C7-6A36-4AA0-9704-285FBCD65BC0}" dt="2025-07-15T03:42:51.562" v="5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471885C7-6A36-4AA0-9704-285FBCD65BC0}" dt="2025-07-15T03:42:51.562" v="5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716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969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888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659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889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159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031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522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552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965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379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8126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261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556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65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209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447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433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693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702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956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17.xml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2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41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29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45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4.png"/><Relationship Id="rId1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34.png"/><Relationship Id="rId10" Type="http://schemas.openxmlformats.org/officeDocument/2006/relationships/slide" Target="slide5.xml"/><Relationship Id="rId19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51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5.png"/><Relationship Id="rId18" Type="http://schemas.openxmlformats.org/officeDocument/2006/relationships/image" Target="../media/image120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54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90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3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2.jpeg"/><Relationship Id="rId21" Type="http://schemas.openxmlformats.org/officeDocument/2006/relationships/image" Target="../media/image72.png"/><Relationship Id="rId7" Type="http://schemas.openxmlformats.org/officeDocument/2006/relationships/slide" Target="slide17.xml"/><Relationship Id="rId12" Type="http://schemas.openxmlformats.org/officeDocument/2006/relationships/image" Target="../media/image62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24" Type="http://schemas.openxmlformats.org/officeDocument/2006/relationships/image" Target="../media/image48.png"/><Relationship Id="rId32" Type="http://schemas.openxmlformats.org/officeDocument/2006/relationships/image" Target="../media/image57.png"/><Relationship Id="rId5" Type="http://schemas.openxmlformats.org/officeDocument/2006/relationships/slide" Target="slide7.xml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50.png"/><Relationship Id="rId10" Type="http://schemas.openxmlformats.org/officeDocument/2006/relationships/slide" Target="slide5.xml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30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0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61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tags" Target="../tags/tag6.xml"/><Relationship Id="rId16" Type="http://schemas.openxmlformats.org/officeDocument/2006/relationships/image" Target="../media/image67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image" Target="../media/image2.jpeg"/><Relationship Id="rId15" Type="http://schemas.openxmlformats.org/officeDocument/2006/relationships/image" Target="../media/image65.png"/><Relationship Id="rId10" Type="http://schemas.openxmlformats.org/officeDocument/2006/relationships/slide" Target="slide2.xml"/><Relationship Id="rId4" Type="http://schemas.openxmlformats.org/officeDocument/2006/relationships/notesSlide" Target="../notesSlides/notesSlide19.xml"/><Relationship Id="rId9" Type="http://schemas.openxmlformats.org/officeDocument/2006/relationships/slide" Target="slide17.xml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4.png"/><Relationship Id="rId5" Type="http://schemas.openxmlformats.org/officeDocument/2006/relationships/slide" Target="slide14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20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slide" Target="slide2.xml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tags" Target="../tags/tag8.xml"/><Relationship Id="rId6" Type="http://schemas.openxmlformats.org/officeDocument/2006/relationships/image" Target="../media/image80.png"/><Relationship Id="rId11" Type="http://schemas.openxmlformats.org/officeDocument/2006/relationships/slide" Target="slide2.xml"/><Relationship Id="rId5" Type="http://schemas.openxmlformats.org/officeDocument/2006/relationships/image" Target="../media/image79.png"/><Relationship Id="rId15" Type="http://schemas.openxmlformats.org/officeDocument/2006/relationships/image" Target="../media/image83.png"/><Relationship Id="rId10" Type="http://schemas.openxmlformats.org/officeDocument/2006/relationships/slide" Target="slide17.xml"/><Relationship Id="rId4" Type="http://schemas.openxmlformats.org/officeDocument/2006/relationships/image" Target="../media/image2.jpeg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slide" Target="slide2.xml"/><Relationship Id="rId24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49.png"/><Relationship Id="rId23" Type="http://schemas.openxmlformats.org/officeDocument/2006/relationships/image" Target="../media/image13.png"/><Relationship Id="rId10" Type="http://schemas.openxmlformats.org/officeDocument/2006/relationships/slide" Target="slide1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6.png"/><Relationship Id="rId18" Type="http://schemas.openxmlformats.org/officeDocument/2006/relationships/image" Target="../media/image64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17.png"/><Relationship Id="rId10" Type="http://schemas.openxmlformats.org/officeDocument/2006/relationships/slide" Target="slide5.xml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29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32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image" Target="../media/image29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7.xml"/><Relationship Id="rId15" Type="http://schemas.openxmlformats.org/officeDocument/2006/relationships/image" Target="../media/image37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6975" y="1162699"/>
            <a:ext cx="4829979" cy="45326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F25E4F"/>
                </a:solidFill>
              </a:rPr>
              <a:t>4.   </a:t>
            </a:r>
            <a:r>
              <a:rPr lang="en-GB" sz="1500" b="1" dirty="0">
                <a:solidFill>
                  <a:schemeClr val="tx1"/>
                </a:solidFill>
              </a:rPr>
              <a:t>S</a:t>
            </a:r>
            <a:r>
              <a:rPr lang="et-EE" sz="1500" b="1" dirty="0" err="1">
                <a:solidFill>
                  <a:schemeClr val="tx1"/>
                </a:solidFill>
              </a:rPr>
              <a:t>ümmeetrili-ne</a:t>
            </a:r>
            <a:r>
              <a:rPr lang="en-GB" sz="1500" b="1" dirty="0">
                <a:solidFill>
                  <a:schemeClr val="tx1"/>
                </a:solidFill>
              </a:rPr>
              <a:t>/</a:t>
            </a:r>
            <a:r>
              <a:rPr lang="et-EE" sz="1500" b="1" dirty="0" err="1">
                <a:solidFill>
                  <a:schemeClr val="tx1"/>
                </a:solidFill>
              </a:rPr>
              <a:t>Kaldsümmeetriline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0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1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12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B1A0F1A-E9FC-4306-AF75-AA419AC7D6DF}"/>
              </a:ext>
            </a:extLst>
          </p:cNvPr>
          <p:cNvSpPr/>
          <p:nvPr/>
        </p:nvSpPr>
        <p:spPr>
          <a:xfrm>
            <a:off x="2117998" y="2538000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Maatriksite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teooria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koos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kõigi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oma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eristavate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omadustega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loob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mitmeid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iseärasusi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mida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mõned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maatriksid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kontrollivad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millel</a:t>
            </a:r>
            <a:r>
              <a:rPr lang="en-GB" sz="2400" dirty="0">
                <a:solidFill>
                  <a:sysClr val="windowText" lastClr="000000"/>
                </a:solidFill>
              </a:rPr>
              <a:t> on </a:t>
            </a:r>
            <a:r>
              <a:rPr lang="en-GB" sz="2400" dirty="0" err="1">
                <a:solidFill>
                  <a:sysClr val="windowText" lastClr="000000"/>
                </a:solidFill>
              </a:rPr>
              <a:t>eriline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spetsiifiline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tähistus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  <a:r>
              <a:rPr lang="en-GB" sz="2400" dirty="0" err="1">
                <a:solidFill>
                  <a:sysClr val="windowText" lastClr="000000"/>
                </a:solidFill>
              </a:rPr>
              <a:t>Esitame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siin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mõned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nendest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definitsioonidest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Other Designations</a:t>
            </a: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FF6B6BF-E6E5-4D5B-82AD-32275472C8AF}"/>
              </a:ext>
            </a:extLst>
          </p:cNvPr>
          <p:cNvGrpSpPr/>
          <p:nvPr/>
        </p:nvGrpSpPr>
        <p:grpSpPr>
          <a:xfrm>
            <a:off x="2098800" y="2669224"/>
            <a:ext cx="2383659" cy="989347"/>
            <a:chOff x="2250301" y="2108701"/>
            <a:chExt cx="2383659" cy="989347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CC44D311-DD03-474F-A20A-D7CA59CC552F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/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3F54D3-4337-4EBF-86F1-7530A6E3A248}"/>
                </a:ext>
              </a:extLst>
            </p:cNvPr>
            <p:cNvSpPr txBox="1"/>
            <p:nvPr/>
          </p:nvSpPr>
          <p:spPr>
            <a:xfrm>
              <a:off x="2417229" y="2166383"/>
              <a:ext cx="20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/>
                <a:t>Sümmeetriline</a:t>
              </a:r>
              <a:endParaRPr lang="en-GB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F5EA8884-FB0C-4BC3-9FE1-4C8EDC3D0598}"/>
                  </a:ext>
                </a:extLst>
              </p:cNvPr>
              <p:cNvSpPr/>
              <p:nvPr/>
            </p:nvSpPr>
            <p:spPr>
              <a:xfrm>
                <a:off x="4910451" y="2982194"/>
                <a:ext cx="7166076" cy="67458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et-EE" sz="2400" dirty="0"/>
                  <a:t>on</a:t>
                </a:r>
                <a:r>
                  <a:rPr lang="en-GB" sz="2400" dirty="0"/>
                  <a:t> </a:t>
                </a:r>
                <a:r>
                  <a:rPr lang="et-EE" sz="2400" b="1" dirty="0" err="1"/>
                  <a:t>sümmetriline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GB" sz="24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F5EA8884-FB0C-4BC3-9FE1-4C8EDC3D0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451" y="2982194"/>
                <a:ext cx="7166076" cy="67458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A92A0AE0-9B83-4A9B-8F0D-7A93485DFC64}"/>
              </a:ext>
            </a:extLst>
          </p:cNvPr>
          <p:cNvSpPr/>
          <p:nvPr/>
        </p:nvSpPr>
        <p:spPr>
          <a:xfrm>
            <a:off x="6428797" y="2610885"/>
            <a:ext cx="3452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tähis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FEFC84C-0094-4C20-A7F5-CBFE45D4404E}"/>
              </a:ext>
            </a:extLst>
          </p:cNvPr>
          <p:cNvSpPr/>
          <p:nvPr/>
        </p:nvSpPr>
        <p:spPr>
          <a:xfrm>
            <a:off x="2113546" y="4003317"/>
            <a:ext cx="5708769" cy="254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Pane tähele et</a:t>
            </a:r>
            <a:r>
              <a:rPr lang="en-GB" dirty="0"/>
              <a:t>,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t-EE" b="1" dirty="0"/>
              <a:t>kui </a:t>
            </a:r>
            <a:r>
              <a:rPr lang="et-EE" b="1" dirty="0" err="1"/>
              <a:t>trasponeerida</a:t>
            </a:r>
            <a:r>
              <a:rPr lang="et-EE" b="1" dirty="0"/>
              <a:t> ruutmaatriksit</a:t>
            </a:r>
            <a:r>
              <a:rPr lang="en-GB" b="1" dirty="0"/>
              <a:t>: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C7D1902-5387-4B5A-A704-4137217401EE}"/>
              </a:ext>
            </a:extLst>
          </p:cNvPr>
          <p:cNvSpPr/>
          <p:nvPr/>
        </p:nvSpPr>
        <p:spPr>
          <a:xfrm>
            <a:off x="8121115" y="3864370"/>
            <a:ext cx="3886665" cy="277025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80E2BD53-B518-4C35-B5EC-0568548FB374}"/>
                  </a:ext>
                </a:extLst>
              </p:cNvPr>
              <p:cNvSpPr/>
              <p:nvPr/>
            </p:nvSpPr>
            <p:spPr>
              <a:xfrm>
                <a:off x="8052368" y="4398591"/>
                <a:ext cx="4152395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80E2BD53-B518-4C35-B5EC-0568548FB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368" y="4398591"/>
                <a:ext cx="4152395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90D0AD6-9540-47C8-A386-2AB8763E0AEA}"/>
              </a:ext>
            </a:extLst>
          </p:cNvPr>
          <p:cNvSpPr/>
          <p:nvPr/>
        </p:nvSpPr>
        <p:spPr>
          <a:xfrm rot="17921930">
            <a:off x="9890436" y="3590779"/>
            <a:ext cx="441811" cy="336628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59F9CD5-B5E5-4F3B-96EB-7B4F93E41BB0}"/>
              </a:ext>
            </a:extLst>
          </p:cNvPr>
          <p:cNvGrpSpPr/>
          <p:nvPr/>
        </p:nvGrpSpPr>
        <p:grpSpPr>
          <a:xfrm>
            <a:off x="8600821" y="4398591"/>
            <a:ext cx="1496436" cy="894764"/>
            <a:chOff x="8600821" y="4398591"/>
            <a:chExt cx="1496436" cy="89476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700CACF-7771-40A7-954E-595BAB7D4F16}"/>
                </a:ext>
              </a:extLst>
            </p:cNvPr>
            <p:cNvSpPr/>
            <p:nvPr/>
          </p:nvSpPr>
          <p:spPr>
            <a:xfrm>
              <a:off x="8600821" y="4831690"/>
              <a:ext cx="591445" cy="46166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71E220-2233-4C29-A44F-6A631228A231}"/>
                </a:ext>
              </a:extLst>
            </p:cNvPr>
            <p:cNvSpPr/>
            <p:nvPr/>
          </p:nvSpPr>
          <p:spPr>
            <a:xfrm>
              <a:off x="9505812" y="4398591"/>
              <a:ext cx="591445" cy="46166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Conexão reta unidirecional 3">
              <a:extLst>
                <a:ext uri="{FF2B5EF4-FFF2-40B4-BE49-F238E27FC236}">
                  <a16:creationId xmlns:a16="http://schemas.microsoft.com/office/drawing/2014/main" id="{72025BEB-2AF0-4213-A460-989410457634}"/>
                </a:ext>
              </a:extLst>
            </p:cNvPr>
            <p:cNvCxnSpPr>
              <a:stCxn id="74" idx="7"/>
            </p:cNvCxnSpPr>
            <p:nvPr/>
          </p:nvCxnSpPr>
          <p:spPr>
            <a:xfrm flipV="1">
              <a:off x="9105651" y="4652387"/>
              <a:ext cx="454182" cy="246912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9531B17-C0FE-42C4-9B8F-828157A7C68B}"/>
              </a:ext>
            </a:extLst>
          </p:cNvPr>
          <p:cNvGrpSpPr/>
          <p:nvPr/>
        </p:nvGrpSpPr>
        <p:grpSpPr>
          <a:xfrm>
            <a:off x="8608894" y="4446000"/>
            <a:ext cx="2972967" cy="1686447"/>
            <a:chOff x="8608894" y="4446000"/>
            <a:chExt cx="2972967" cy="1686447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DAA75F8-6448-4473-ABBB-B8A4FDCD1954}"/>
                </a:ext>
              </a:extLst>
            </p:cNvPr>
            <p:cNvSpPr/>
            <p:nvPr/>
          </p:nvSpPr>
          <p:spPr>
            <a:xfrm>
              <a:off x="8608894" y="5670782"/>
              <a:ext cx="591445" cy="461665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64652DA-6C1A-4733-8DE4-6B027BA8DF85}"/>
                </a:ext>
              </a:extLst>
            </p:cNvPr>
            <p:cNvSpPr/>
            <p:nvPr/>
          </p:nvSpPr>
          <p:spPr>
            <a:xfrm>
              <a:off x="10990416" y="4446000"/>
              <a:ext cx="591445" cy="461665"/>
            </a:xfrm>
            <a:prstGeom prst="ellips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Conexão reta unidirecional 77">
              <a:extLst>
                <a:ext uri="{FF2B5EF4-FFF2-40B4-BE49-F238E27FC236}">
                  <a16:creationId xmlns:a16="http://schemas.microsoft.com/office/drawing/2014/main" id="{05523C2A-B26C-4C3E-AC76-8F4379FC06ED}"/>
                </a:ext>
              </a:extLst>
            </p:cNvPr>
            <p:cNvCxnSpPr>
              <a:cxnSpLocks/>
              <a:stCxn id="76" idx="7"/>
              <a:endCxn id="77" idx="2"/>
            </p:cNvCxnSpPr>
            <p:nvPr/>
          </p:nvCxnSpPr>
          <p:spPr>
            <a:xfrm flipV="1">
              <a:off x="9113724" y="4676833"/>
              <a:ext cx="1876692" cy="106155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9104C91-73A9-410A-823D-83C3B79F4B90}"/>
              </a:ext>
            </a:extLst>
          </p:cNvPr>
          <p:cNvGrpSpPr/>
          <p:nvPr/>
        </p:nvGrpSpPr>
        <p:grpSpPr>
          <a:xfrm>
            <a:off x="9496188" y="4884426"/>
            <a:ext cx="2135097" cy="1231999"/>
            <a:chOff x="9496188" y="4884426"/>
            <a:chExt cx="2135097" cy="123199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FBA0B1D-0BC2-4202-85AA-A4F716CC1B0B}"/>
                </a:ext>
              </a:extLst>
            </p:cNvPr>
            <p:cNvSpPr/>
            <p:nvPr/>
          </p:nvSpPr>
          <p:spPr>
            <a:xfrm>
              <a:off x="9496188" y="5654760"/>
              <a:ext cx="591445" cy="46166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01E67B6-9E08-4001-94BF-07C871C4D27A}"/>
                </a:ext>
              </a:extLst>
            </p:cNvPr>
            <p:cNvSpPr/>
            <p:nvPr/>
          </p:nvSpPr>
          <p:spPr>
            <a:xfrm>
              <a:off x="11039840" y="4884426"/>
              <a:ext cx="591445" cy="46166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onexão reta unidirecional 80">
              <a:extLst>
                <a:ext uri="{FF2B5EF4-FFF2-40B4-BE49-F238E27FC236}">
                  <a16:creationId xmlns:a16="http://schemas.microsoft.com/office/drawing/2014/main" id="{F579AD43-1683-4A79-9F90-1E0063C648A9}"/>
                </a:ext>
              </a:extLst>
            </p:cNvPr>
            <p:cNvCxnSpPr>
              <a:cxnSpLocks/>
              <a:stCxn id="79" idx="7"/>
              <a:endCxn id="80" idx="2"/>
            </p:cNvCxnSpPr>
            <p:nvPr/>
          </p:nvCxnSpPr>
          <p:spPr>
            <a:xfrm flipV="1">
              <a:off x="10001018" y="5115259"/>
              <a:ext cx="1038822" cy="60711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54A377C1-82AD-4EAF-8800-5D0C7FA63189}"/>
              </a:ext>
            </a:extLst>
          </p:cNvPr>
          <p:cNvSpPr/>
          <p:nvPr/>
        </p:nvSpPr>
        <p:spPr>
          <a:xfrm>
            <a:off x="2063297" y="223373"/>
            <a:ext cx="5759018" cy="226062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C6AE6A9B-3145-48B5-BA8B-6431EA0AB13A}"/>
              </a:ext>
            </a:extLst>
          </p:cNvPr>
          <p:cNvSpPr/>
          <p:nvPr/>
        </p:nvSpPr>
        <p:spPr>
          <a:xfrm>
            <a:off x="2438408" y="355831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B0DE19-5183-41DE-993D-C9DE9816BE60}"/>
              </a:ext>
            </a:extLst>
          </p:cNvPr>
          <p:cNvSpPr/>
          <p:nvPr/>
        </p:nvSpPr>
        <p:spPr>
          <a:xfrm>
            <a:off x="2270894" y="1000292"/>
            <a:ext cx="2671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dirty="0"/>
              <a:t>Konstrueeri</a:t>
            </a:r>
            <a:r>
              <a:rPr lang="en-GB" sz="2000" dirty="0"/>
              <a:t>  (3 x 3 )</a:t>
            </a:r>
          </a:p>
          <a:p>
            <a:r>
              <a:rPr lang="et-EE" sz="2000" b="1" dirty="0" err="1"/>
              <a:t>sümmetriline</a:t>
            </a:r>
            <a:r>
              <a:rPr lang="et-EE" sz="2000" b="1" dirty="0"/>
              <a:t> maatriks</a:t>
            </a:r>
            <a:r>
              <a:rPr lang="en-GB" sz="20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7EC405C7-CAC6-478D-AC46-4581A66A0EA7}"/>
                  </a:ext>
                </a:extLst>
              </p:cNvPr>
              <p:cNvSpPr/>
              <p:nvPr/>
            </p:nvSpPr>
            <p:spPr>
              <a:xfrm>
                <a:off x="4777345" y="437324"/>
                <a:ext cx="2515353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7EC405C7-CAC6-478D-AC46-4581A66A0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45" y="437324"/>
                <a:ext cx="2515353" cy="1845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8C6A7C5-6992-4677-A320-BAC515339285}"/>
                  </a:ext>
                </a:extLst>
              </p:cNvPr>
              <p:cNvSpPr/>
              <p:nvPr/>
            </p:nvSpPr>
            <p:spPr>
              <a:xfrm>
                <a:off x="2113545" y="4410739"/>
                <a:ext cx="570876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peadiagonaal on nagu </a:t>
                </a:r>
                <a:r>
                  <a:rPr lang="et-EE" b="1" dirty="0"/>
                  <a:t>peegel</a:t>
                </a:r>
                <a:r>
                  <a:rPr lang="et-EE" dirty="0"/>
                  <a:t> ja selle elemendid jäävad samasse kohta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). </a:t>
                </a:r>
                <a:r>
                  <a:rPr lang="et-EE" dirty="0"/>
                  <a:t>Seega, sümmeetrilise maatriksi saamiseks pole nendele elementidele mingeid piiranguid;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C8C6A7C5-6992-4677-A320-BAC515339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545" y="4410739"/>
                <a:ext cx="5708769" cy="1200329"/>
              </a:xfrm>
              <a:prstGeom prst="rect">
                <a:avLst/>
              </a:prstGeom>
              <a:blipFill>
                <a:blip r:embed="rId16"/>
                <a:stretch>
                  <a:fillRect l="-748" t="-3061" r="-855" b="-765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31E7BCEA-2BDE-4284-9F9E-CE69FEC05085}"/>
              </a:ext>
            </a:extLst>
          </p:cNvPr>
          <p:cNvSpPr/>
          <p:nvPr/>
        </p:nvSpPr>
        <p:spPr>
          <a:xfrm>
            <a:off x="2124004" y="5556825"/>
            <a:ext cx="5731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Ülemised</a:t>
            </a:r>
            <a:r>
              <a:rPr lang="en-GB" b="1" dirty="0"/>
              <a:t> </a:t>
            </a:r>
            <a:r>
              <a:rPr lang="en-GB" b="1" dirty="0" err="1"/>
              <a:t>elemendid</a:t>
            </a:r>
            <a:r>
              <a:rPr lang="en-GB" b="1" dirty="0"/>
              <a:t> </a:t>
            </a:r>
            <a:r>
              <a:rPr lang="en-GB" dirty="0" err="1"/>
              <a:t>vahetuvad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t-EE" b="1" dirty="0"/>
              <a:t>l</a:t>
            </a:r>
            <a:r>
              <a:rPr lang="en-GB" b="1" dirty="0" err="1"/>
              <a:t>umistega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seega</a:t>
            </a:r>
            <a:r>
              <a:rPr lang="en-GB" dirty="0"/>
              <a:t> need </a:t>
            </a:r>
            <a:r>
              <a:rPr lang="en-GB" dirty="0" err="1"/>
              <a:t>elem</a:t>
            </a:r>
            <a:r>
              <a:rPr lang="et-EE" dirty="0"/>
              <a:t>e</a:t>
            </a:r>
            <a:r>
              <a:rPr lang="en-GB" dirty="0" err="1"/>
              <a:t>ndid</a:t>
            </a:r>
            <a:r>
              <a:rPr lang="en-GB" dirty="0"/>
              <a:t> </a:t>
            </a:r>
            <a:r>
              <a:rPr lang="en-GB" dirty="0" err="1"/>
              <a:t>peavad</a:t>
            </a:r>
            <a:r>
              <a:rPr lang="en-GB" dirty="0"/>
              <a:t> </a:t>
            </a:r>
            <a:r>
              <a:rPr lang="et-EE" dirty="0"/>
              <a:t>olema võrdsed</a:t>
            </a:r>
            <a:r>
              <a:rPr lang="en-GB" dirty="0"/>
              <a:t>, </a:t>
            </a:r>
            <a:r>
              <a:rPr lang="et-EE" dirty="0"/>
              <a:t>et see „kinnitada “ peadiagonaali </a:t>
            </a:r>
            <a:r>
              <a:rPr lang="en-GB" dirty="0" err="1"/>
              <a:t>peegliefekti</a:t>
            </a:r>
            <a:r>
              <a:rPr lang="en-GB" dirty="0"/>
              <a:t>.</a:t>
            </a:r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D1D2B128-3EA7-47D5-A19C-352E62747030}"/>
              </a:ext>
            </a:extLst>
          </p:cNvPr>
          <p:cNvGrpSpPr/>
          <p:nvPr/>
        </p:nvGrpSpPr>
        <p:grpSpPr>
          <a:xfrm>
            <a:off x="5288446" y="642260"/>
            <a:ext cx="1464529" cy="1431586"/>
            <a:chOff x="8775777" y="905524"/>
            <a:chExt cx="1464529" cy="1431586"/>
          </a:xfrm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711A2B10-6B11-47CF-940E-8D73B38D45DB}"/>
                </a:ext>
              </a:extLst>
            </p:cNvPr>
            <p:cNvSpPr/>
            <p:nvPr/>
          </p:nvSpPr>
          <p:spPr>
            <a:xfrm>
              <a:off x="8783971" y="909829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BF1D647B-86A3-40A6-887B-76E8F2A93C48}"/>
                </a:ext>
              </a:extLst>
            </p:cNvPr>
            <p:cNvSpPr/>
            <p:nvPr/>
          </p:nvSpPr>
          <p:spPr>
            <a:xfrm>
              <a:off x="9334586" y="909829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68FEA01A-6768-428A-9514-DF95B001DA7B}"/>
                </a:ext>
              </a:extLst>
            </p:cNvPr>
            <p:cNvSpPr/>
            <p:nvPr/>
          </p:nvSpPr>
          <p:spPr>
            <a:xfrm>
              <a:off x="8775777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7957F203-802D-4D35-90F3-060001F7229E}"/>
                </a:ext>
              </a:extLst>
            </p:cNvPr>
            <p:cNvSpPr/>
            <p:nvPr/>
          </p:nvSpPr>
          <p:spPr>
            <a:xfrm>
              <a:off x="9326392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BAF63BD8-C2BC-4FE6-BBCC-03159F090B02}"/>
                </a:ext>
              </a:extLst>
            </p:cNvPr>
            <p:cNvSpPr/>
            <p:nvPr/>
          </p:nvSpPr>
          <p:spPr>
            <a:xfrm>
              <a:off x="9881467" y="905524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658E814E-7AED-40AB-850C-25E2074A18B1}"/>
                </a:ext>
              </a:extLst>
            </p:cNvPr>
            <p:cNvSpPr/>
            <p:nvPr/>
          </p:nvSpPr>
          <p:spPr>
            <a:xfrm>
              <a:off x="9872650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7A07C21D-6A4E-460C-831A-61326431C456}"/>
                </a:ext>
              </a:extLst>
            </p:cNvPr>
            <p:cNvSpPr/>
            <p:nvPr/>
          </p:nvSpPr>
          <p:spPr>
            <a:xfrm>
              <a:off x="8775777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3EA8F506-85FF-45C5-9765-E428C98744BD}"/>
                </a:ext>
              </a:extLst>
            </p:cNvPr>
            <p:cNvSpPr/>
            <p:nvPr/>
          </p:nvSpPr>
          <p:spPr>
            <a:xfrm>
              <a:off x="9326392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5766AD0D-7A02-40C6-8396-C524AAD37C46}"/>
                </a:ext>
              </a:extLst>
            </p:cNvPr>
            <p:cNvSpPr/>
            <p:nvPr/>
          </p:nvSpPr>
          <p:spPr>
            <a:xfrm>
              <a:off x="9872650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D594C728-6EDB-467A-8E3D-8F0A430CDC53}"/>
              </a:ext>
            </a:extLst>
          </p:cNvPr>
          <p:cNvSpPr/>
          <p:nvPr/>
        </p:nvSpPr>
        <p:spPr>
          <a:xfrm>
            <a:off x="5296640" y="636723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AD05FA7-79C0-4586-B415-D31B22370A44}"/>
              </a:ext>
            </a:extLst>
          </p:cNvPr>
          <p:cNvSpPr/>
          <p:nvPr/>
        </p:nvSpPr>
        <p:spPr>
          <a:xfrm>
            <a:off x="5847981" y="1188439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21A99158-A579-429E-B3EA-A83DB7D854AA}"/>
              </a:ext>
            </a:extLst>
          </p:cNvPr>
          <p:cNvSpPr/>
          <p:nvPr/>
        </p:nvSpPr>
        <p:spPr>
          <a:xfrm>
            <a:off x="6394136" y="1714929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38B1A4-7C7B-4EB4-8787-58CD5E049813}"/>
              </a:ext>
            </a:extLst>
          </p:cNvPr>
          <p:cNvSpPr txBox="1"/>
          <p:nvPr/>
        </p:nvSpPr>
        <p:spPr>
          <a:xfrm>
            <a:off x="5878502" y="11995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36AD7A4D-6661-4B95-96E7-69D53B69A083}"/>
              </a:ext>
            </a:extLst>
          </p:cNvPr>
          <p:cNvSpPr txBox="1"/>
          <p:nvPr/>
        </p:nvSpPr>
        <p:spPr>
          <a:xfrm>
            <a:off x="6371940" y="17240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A328E59-6CC9-487B-9826-FB8CDF2DDEBC}"/>
              </a:ext>
            </a:extLst>
          </p:cNvPr>
          <p:cNvSpPr txBox="1"/>
          <p:nvPr/>
        </p:nvSpPr>
        <p:spPr>
          <a:xfrm>
            <a:off x="5317159" y="629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5A79BFD-EF9F-4C8D-802A-ABEA80DCD526}"/>
              </a:ext>
            </a:extLst>
          </p:cNvPr>
          <p:cNvGrpSpPr/>
          <p:nvPr/>
        </p:nvGrpSpPr>
        <p:grpSpPr>
          <a:xfrm>
            <a:off x="5839060" y="635092"/>
            <a:ext cx="358839" cy="370336"/>
            <a:chOff x="9905982" y="695294"/>
            <a:chExt cx="358839" cy="370336"/>
          </a:xfrm>
        </p:grpSpPr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603C250C-66D5-42CB-809D-9469622D3CCD}"/>
                </a:ext>
              </a:extLst>
            </p:cNvPr>
            <p:cNvSpPr txBox="1"/>
            <p:nvPr/>
          </p:nvSpPr>
          <p:spPr>
            <a:xfrm>
              <a:off x="9942753" y="6962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4"/>
                  </a:solidFill>
                </a:rPr>
                <a:t>7</a:t>
              </a:r>
              <a:endParaRPr lang="en-GB" b="1" dirty="0">
                <a:solidFill>
                  <a:schemeClr val="accent4"/>
                </a:solidFill>
              </a:endParaRPr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2C9C11C4-8497-47BA-830C-FF57CBE611B6}"/>
                </a:ext>
              </a:extLst>
            </p:cNvPr>
            <p:cNvSpPr/>
            <p:nvPr/>
          </p:nvSpPr>
          <p:spPr>
            <a:xfrm>
              <a:off x="9905982" y="695294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955A618-7DE9-47DB-86BB-4FE36C402A11}"/>
              </a:ext>
            </a:extLst>
          </p:cNvPr>
          <p:cNvGrpSpPr/>
          <p:nvPr/>
        </p:nvGrpSpPr>
        <p:grpSpPr>
          <a:xfrm>
            <a:off x="6399574" y="1196960"/>
            <a:ext cx="358839" cy="372719"/>
            <a:chOff x="6968362" y="1375923"/>
            <a:chExt cx="358839" cy="372719"/>
          </a:xfrm>
        </p:grpSpPr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5FA67E2B-F59F-4FD5-B2B0-0CCBD877A3A2}"/>
                </a:ext>
              </a:extLst>
            </p:cNvPr>
            <p:cNvSpPr/>
            <p:nvPr/>
          </p:nvSpPr>
          <p:spPr>
            <a:xfrm>
              <a:off x="6968362" y="1375923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817FE628-005B-4A5C-9D7E-30858226C752}"/>
                </a:ext>
              </a:extLst>
            </p:cNvPr>
            <p:cNvSpPr txBox="1"/>
            <p:nvPr/>
          </p:nvSpPr>
          <p:spPr>
            <a:xfrm>
              <a:off x="6989883" y="13793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6"/>
                  </a:solidFill>
                </a:rPr>
                <a:t>5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B948DB0-7FA1-4228-97A0-5A5A0D5A662D}"/>
              </a:ext>
            </a:extLst>
          </p:cNvPr>
          <p:cNvGrpSpPr/>
          <p:nvPr/>
        </p:nvGrpSpPr>
        <p:grpSpPr>
          <a:xfrm>
            <a:off x="6407194" y="626502"/>
            <a:ext cx="358839" cy="369332"/>
            <a:chOff x="7822314" y="953724"/>
            <a:chExt cx="358839" cy="369332"/>
          </a:xfrm>
        </p:grpSpPr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EEA275BA-31D5-4DF9-9B6D-9C382416016C}"/>
                </a:ext>
              </a:extLst>
            </p:cNvPr>
            <p:cNvSpPr/>
            <p:nvPr/>
          </p:nvSpPr>
          <p:spPr>
            <a:xfrm>
              <a:off x="7822314" y="964217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aixaDeTexto 111">
              <a:extLst>
                <a:ext uri="{FF2B5EF4-FFF2-40B4-BE49-F238E27FC236}">
                  <a16:creationId xmlns:a16="http://schemas.microsoft.com/office/drawing/2014/main" id="{FD832817-8FA8-4043-B2D5-47B9FF0A5CA8}"/>
                </a:ext>
              </a:extLst>
            </p:cNvPr>
            <p:cNvSpPr txBox="1"/>
            <p:nvPr/>
          </p:nvSpPr>
          <p:spPr>
            <a:xfrm>
              <a:off x="7855278" y="9537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5"/>
                  </a:solidFill>
                </a:rPr>
                <a:t>8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C9F016A7-F5F5-4ED1-A57A-C26DA8D016B3}"/>
              </a:ext>
            </a:extLst>
          </p:cNvPr>
          <p:cNvGrpSpPr/>
          <p:nvPr/>
        </p:nvGrpSpPr>
        <p:grpSpPr>
          <a:xfrm>
            <a:off x="5839060" y="638814"/>
            <a:ext cx="358839" cy="370336"/>
            <a:chOff x="9905982" y="695294"/>
            <a:chExt cx="358839" cy="370336"/>
          </a:xfrm>
        </p:grpSpPr>
        <p:sp>
          <p:nvSpPr>
            <p:cNvPr id="118" name="CaixaDeTexto 117">
              <a:extLst>
                <a:ext uri="{FF2B5EF4-FFF2-40B4-BE49-F238E27FC236}">
                  <a16:creationId xmlns:a16="http://schemas.microsoft.com/office/drawing/2014/main" id="{587A0F5E-34E6-4EC6-BD85-7426510626CE}"/>
                </a:ext>
              </a:extLst>
            </p:cNvPr>
            <p:cNvSpPr txBox="1"/>
            <p:nvPr/>
          </p:nvSpPr>
          <p:spPr>
            <a:xfrm>
              <a:off x="9942753" y="6962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4"/>
                  </a:solidFill>
                </a:rPr>
                <a:t>7</a:t>
              </a:r>
              <a:endParaRPr lang="en-GB" b="1" dirty="0">
                <a:solidFill>
                  <a:schemeClr val="accent4"/>
                </a:solidFill>
              </a:endParaRPr>
            </a:p>
          </p:txBody>
        </p:sp>
        <p:sp>
          <p:nvSpPr>
            <p:cNvPr id="119" name="Retângulo 118">
              <a:extLst>
                <a:ext uri="{FF2B5EF4-FFF2-40B4-BE49-F238E27FC236}">
                  <a16:creationId xmlns:a16="http://schemas.microsoft.com/office/drawing/2014/main" id="{1D1BA437-63A8-4B0D-90CE-E806A15B6094}"/>
                </a:ext>
              </a:extLst>
            </p:cNvPr>
            <p:cNvSpPr/>
            <p:nvPr/>
          </p:nvSpPr>
          <p:spPr>
            <a:xfrm>
              <a:off x="9905982" y="695294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20CA3948-9772-4905-84B7-A2513E83AB2B}"/>
              </a:ext>
            </a:extLst>
          </p:cNvPr>
          <p:cNvGrpSpPr/>
          <p:nvPr/>
        </p:nvGrpSpPr>
        <p:grpSpPr>
          <a:xfrm>
            <a:off x="6409078" y="626646"/>
            <a:ext cx="358839" cy="369332"/>
            <a:chOff x="7822314" y="953724"/>
            <a:chExt cx="358839" cy="369332"/>
          </a:xfrm>
        </p:grpSpPr>
        <p:sp>
          <p:nvSpPr>
            <p:cNvPr id="124" name="Retângulo 123">
              <a:extLst>
                <a:ext uri="{FF2B5EF4-FFF2-40B4-BE49-F238E27FC236}">
                  <a16:creationId xmlns:a16="http://schemas.microsoft.com/office/drawing/2014/main" id="{0ECDA525-C1EC-4B44-BDA4-65895D215D75}"/>
                </a:ext>
              </a:extLst>
            </p:cNvPr>
            <p:cNvSpPr/>
            <p:nvPr/>
          </p:nvSpPr>
          <p:spPr>
            <a:xfrm>
              <a:off x="7822314" y="964217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id="{3EC4D24C-4EAF-457F-A123-40904AED807D}"/>
                </a:ext>
              </a:extLst>
            </p:cNvPr>
            <p:cNvSpPr txBox="1"/>
            <p:nvPr/>
          </p:nvSpPr>
          <p:spPr>
            <a:xfrm>
              <a:off x="7855278" y="9537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5"/>
                  </a:solidFill>
                </a:rPr>
                <a:t>8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B4DA2355-6D6D-453E-B27E-B708B22AA3D3}"/>
              </a:ext>
            </a:extLst>
          </p:cNvPr>
          <p:cNvGrpSpPr/>
          <p:nvPr/>
        </p:nvGrpSpPr>
        <p:grpSpPr>
          <a:xfrm>
            <a:off x="6398278" y="1195446"/>
            <a:ext cx="358839" cy="372719"/>
            <a:chOff x="6968362" y="1375923"/>
            <a:chExt cx="358839" cy="372719"/>
          </a:xfrm>
        </p:grpSpPr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id="{C53938E2-F007-4183-AD91-D1FBA9611CF9}"/>
                </a:ext>
              </a:extLst>
            </p:cNvPr>
            <p:cNvSpPr/>
            <p:nvPr/>
          </p:nvSpPr>
          <p:spPr>
            <a:xfrm>
              <a:off x="6968362" y="1375923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aixaDeTexto 127">
              <a:extLst>
                <a:ext uri="{FF2B5EF4-FFF2-40B4-BE49-F238E27FC236}">
                  <a16:creationId xmlns:a16="http://schemas.microsoft.com/office/drawing/2014/main" id="{79A9EC74-3209-4995-84E2-151D9C8FB192}"/>
                </a:ext>
              </a:extLst>
            </p:cNvPr>
            <p:cNvSpPr txBox="1"/>
            <p:nvPr/>
          </p:nvSpPr>
          <p:spPr>
            <a:xfrm>
              <a:off x="6989883" y="13793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6"/>
                  </a:solidFill>
                </a:rPr>
                <a:t>5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1BD5BFCB-C5B7-4974-9329-C62DF66D331F}"/>
              </a:ext>
            </a:extLst>
          </p:cNvPr>
          <p:cNvSpPr/>
          <p:nvPr/>
        </p:nvSpPr>
        <p:spPr>
          <a:xfrm>
            <a:off x="8342948" y="233791"/>
            <a:ext cx="3664832" cy="226062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06F50F8A-88E9-4D05-B5F6-12B074CE5958}"/>
              </a:ext>
            </a:extLst>
          </p:cNvPr>
          <p:cNvSpPr/>
          <p:nvPr/>
        </p:nvSpPr>
        <p:spPr>
          <a:xfrm>
            <a:off x="7587346" y="1195446"/>
            <a:ext cx="1124575" cy="568554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tângulo 129">
                <a:extLst>
                  <a:ext uri="{FF2B5EF4-FFF2-40B4-BE49-F238E27FC236}">
                    <a16:creationId xmlns:a16="http://schemas.microsoft.com/office/drawing/2014/main" id="{2B453816-1113-42BD-B207-EB9B8AD2D080}"/>
                  </a:ext>
                </a:extLst>
              </p:cNvPr>
              <p:cNvSpPr/>
              <p:nvPr/>
            </p:nvSpPr>
            <p:spPr>
              <a:xfrm>
                <a:off x="9081923" y="832768"/>
                <a:ext cx="2186881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80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8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8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0" name="Retângulo 129">
                <a:extLst>
                  <a:ext uri="{FF2B5EF4-FFF2-40B4-BE49-F238E27FC236}">
                    <a16:creationId xmlns:a16="http://schemas.microsoft.com/office/drawing/2014/main" id="{2B453816-1113-42BD-B207-EB9B8AD2D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23" y="832768"/>
                <a:ext cx="2186881" cy="12317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4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04453 0.08055 " pathEditMode="relative" rAng="0" ptsTypes="AA">
                                      <p:cBhvr>
                                        <p:cTn id="124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9192 0.15833 " pathEditMode="relative" rAng="0" ptsTypes="AA">
                                      <p:cBhvr>
                                        <p:cTn id="127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4518 0.07708 " pathEditMode="relative" rAng="0" ptsTypes="AA">
                                      <p:cBhvr>
                                        <p:cTn id="130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  <p:bldP spid="65" grpId="0"/>
      <p:bldP spid="2" grpId="0" animBg="1"/>
      <p:bldP spid="58" grpId="0" animBg="1"/>
      <p:bldP spid="61" grpId="0"/>
      <p:bldP spid="3" grpId="0"/>
      <p:bldP spid="73" grpId="0"/>
      <p:bldP spid="8" grpId="0"/>
      <p:bldP spid="8" grpId="1"/>
      <p:bldP spid="9" grpId="0"/>
      <p:bldP spid="102" grpId="0" animBg="1"/>
      <p:bldP spid="103" grpId="0" animBg="1"/>
      <p:bldP spid="104" grpId="0" animBg="1"/>
      <p:bldP spid="10" grpId="0"/>
      <p:bldP spid="105" grpId="0"/>
      <p:bldP spid="106" grpId="0"/>
      <p:bldP spid="1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FF6B6BF-E6E5-4D5B-82AD-32275472C8AF}"/>
              </a:ext>
            </a:extLst>
          </p:cNvPr>
          <p:cNvGrpSpPr/>
          <p:nvPr/>
        </p:nvGrpSpPr>
        <p:grpSpPr>
          <a:xfrm>
            <a:off x="2098800" y="2669224"/>
            <a:ext cx="2383659" cy="989347"/>
            <a:chOff x="2250301" y="2108701"/>
            <a:chExt cx="2383659" cy="989347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CC44D311-DD03-474F-A20A-D7CA59CC552F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/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3F54D3-4337-4EBF-86F1-7530A6E3A248}"/>
                </a:ext>
              </a:extLst>
            </p:cNvPr>
            <p:cNvSpPr txBox="1"/>
            <p:nvPr/>
          </p:nvSpPr>
          <p:spPr>
            <a:xfrm>
              <a:off x="2494974" y="2166383"/>
              <a:ext cx="19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Sümmetriline</a:t>
              </a:r>
              <a:endParaRPr lang="en-GB" sz="2400" b="1" dirty="0"/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F420C5B-4F37-439D-AA34-098BC3766C9B}"/>
              </a:ext>
            </a:extLst>
          </p:cNvPr>
          <p:cNvGrpSpPr/>
          <p:nvPr/>
        </p:nvGrpSpPr>
        <p:grpSpPr>
          <a:xfrm>
            <a:off x="1998384" y="3857224"/>
            <a:ext cx="2602379" cy="989347"/>
            <a:chOff x="2149885" y="2108701"/>
            <a:chExt cx="2602379" cy="989347"/>
          </a:xfrm>
        </p:grpSpPr>
        <p:sp>
          <p:nvSpPr>
            <p:cNvPr id="83" name="Retângulo: Cantos Arredondados 82">
              <a:extLst>
                <a:ext uri="{FF2B5EF4-FFF2-40B4-BE49-F238E27FC236}">
                  <a16:creationId xmlns:a16="http://schemas.microsoft.com/office/drawing/2014/main" id="{A62ECE2A-90AA-4C2A-968A-6EB7B08AA541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/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721412E4-7FB1-4D81-8943-908AF1CFAD04}"/>
                </a:ext>
              </a:extLst>
            </p:cNvPr>
            <p:cNvSpPr txBox="1"/>
            <p:nvPr/>
          </p:nvSpPr>
          <p:spPr>
            <a:xfrm>
              <a:off x="2149885" y="2166383"/>
              <a:ext cx="2602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Kaldsümmeetriline</a:t>
              </a:r>
              <a:endParaRPr lang="en-GB" sz="2400" b="1" dirty="0"/>
            </a:p>
          </p:txBody>
        </p:sp>
      </p:grp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AC0F81DE-B0A2-43A3-BE67-085068666374}"/>
              </a:ext>
            </a:extLst>
          </p:cNvPr>
          <p:cNvSpPr/>
          <p:nvPr/>
        </p:nvSpPr>
        <p:spPr>
          <a:xfrm>
            <a:off x="2098801" y="5045224"/>
            <a:ext cx="8080179" cy="1616833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2C027F94-CFE2-4B14-A6AE-E52500FBE28D}"/>
              </a:ext>
            </a:extLst>
          </p:cNvPr>
          <p:cNvSpPr/>
          <p:nvPr/>
        </p:nvSpPr>
        <p:spPr>
          <a:xfrm>
            <a:off x="2473911" y="508725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50FFC2E4-50CF-4A9C-93A6-0495FF8347A9}"/>
                  </a:ext>
                </a:extLst>
              </p:cNvPr>
              <p:cNvSpPr/>
              <p:nvPr/>
            </p:nvSpPr>
            <p:spPr>
              <a:xfrm>
                <a:off x="2306398" y="5370991"/>
                <a:ext cx="3763851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 spc="-15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000" i="1" spc="-15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00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PT" sz="2000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50FFC2E4-50CF-4A9C-93A6-0495FF834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98" y="5370991"/>
                <a:ext cx="3763851" cy="12320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B55EDD-CFD9-461B-A5F7-1BB391CB1A6E}"/>
                  </a:ext>
                </a:extLst>
              </p:cNvPr>
              <p:cNvSpPr/>
              <p:nvPr/>
            </p:nvSpPr>
            <p:spPr>
              <a:xfrm>
                <a:off x="3806247" y="5420369"/>
                <a:ext cx="2025811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pt-PT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B55EDD-CFD9-461B-A5F7-1BB391CB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47" y="5420369"/>
                <a:ext cx="2025811" cy="1117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0BEFB6-CB99-4B12-90BE-2931002F7AE2}"/>
                  </a:ext>
                </a:extLst>
              </p:cNvPr>
              <p:cNvSpPr/>
              <p:nvPr/>
            </p:nvSpPr>
            <p:spPr>
              <a:xfrm>
                <a:off x="5891006" y="5802327"/>
                <a:ext cx="4169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⟹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b="1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>
                    <a:solidFill>
                      <a:srgbClr val="0C2B8E"/>
                    </a:solidFill>
                  </a:rPr>
                  <a:t>   </a:t>
                </a:r>
                <a:r>
                  <a:rPr lang="et-EE" b="1" dirty="0">
                    <a:solidFill>
                      <a:srgbClr val="0C2B8E"/>
                    </a:solidFill>
                  </a:rPr>
                  <a:t>on </a:t>
                </a:r>
                <a:r>
                  <a:rPr lang="et-EE" b="1" dirty="0" err="1">
                    <a:solidFill>
                      <a:srgbClr val="0C2B8E"/>
                    </a:solidFill>
                  </a:rPr>
                  <a:t>kaldsümeetriline</a:t>
                </a:r>
                <a:r>
                  <a:rPr lang="en-GB" b="1" dirty="0">
                    <a:solidFill>
                      <a:srgbClr val="0C2B8E"/>
                    </a:solidFill>
                  </a:rPr>
                  <a:t>!</a:t>
                </a:r>
                <a:r>
                  <a:rPr lang="pt-PT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0BEFB6-CB99-4B12-90BE-2931002F7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06" y="5802327"/>
                <a:ext cx="4169090" cy="369332"/>
              </a:xfrm>
              <a:prstGeom prst="rect">
                <a:avLst/>
              </a:prstGeom>
              <a:blipFill>
                <a:blip r:embed="rId1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00ED19F2-8DD4-4698-BFA7-0FF2BAC1EF98}"/>
                  </a:ext>
                </a:extLst>
              </p:cNvPr>
              <p:cNvSpPr/>
              <p:nvPr/>
            </p:nvSpPr>
            <p:spPr>
              <a:xfrm>
                <a:off x="4183225" y="5967841"/>
                <a:ext cx="1631536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00ED19F2-8DD4-4698-BFA7-0FF2BAC1E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25" y="5967841"/>
                <a:ext cx="1631536" cy="5542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5" grpId="0"/>
      <p:bldP spid="6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F420C5B-4F37-439D-AA34-098BC3766C9B}"/>
              </a:ext>
            </a:extLst>
          </p:cNvPr>
          <p:cNvGrpSpPr/>
          <p:nvPr/>
        </p:nvGrpSpPr>
        <p:grpSpPr>
          <a:xfrm>
            <a:off x="1998384" y="3857224"/>
            <a:ext cx="2602379" cy="989347"/>
            <a:chOff x="2149885" y="2108701"/>
            <a:chExt cx="2602379" cy="989347"/>
          </a:xfrm>
        </p:grpSpPr>
        <p:sp>
          <p:nvSpPr>
            <p:cNvPr id="83" name="Retângulo: Cantos Arredondados 82">
              <a:extLst>
                <a:ext uri="{FF2B5EF4-FFF2-40B4-BE49-F238E27FC236}">
                  <a16:creationId xmlns:a16="http://schemas.microsoft.com/office/drawing/2014/main" id="{A62ECE2A-90AA-4C2A-968A-6EB7B08AA541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/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721412E4-7FB1-4D81-8943-908AF1CFAD04}"/>
                </a:ext>
              </a:extLst>
            </p:cNvPr>
            <p:cNvSpPr txBox="1"/>
            <p:nvPr/>
          </p:nvSpPr>
          <p:spPr>
            <a:xfrm>
              <a:off x="2149885" y="2166383"/>
              <a:ext cx="2602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Kaldsümmeetriline</a:t>
              </a:r>
              <a:endParaRPr lang="en-GB" sz="2400" b="1" dirty="0"/>
            </a:p>
          </p:txBody>
        </p:sp>
      </p:grp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AC0F81DE-B0A2-43A3-BE67-085068666374}"/>
              </a:ext>
            </a:extLst>
          </p:cNvPr>
          <p:cNvSpPr/>
          <p:nvPr/>
        </p:nvSpPr>
        <p:spPr>
          <a:xfrm>
            <a:off x="2098801" y="5045224"/>
            <a:ext cx="8080179" cy="1616833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2C027F94-CFE2-4B14-A6AE-E52500FBE28D}"/>
              </a:ext>
            </a:extLst>
          </p:cNvPr>
          <p:cNvSpPr/>
          <p:nvPr/>
        </p:nvSpPr>
        <p:spPr>
          <a:xfrm>
            <a:off x="2473912" y="508725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50FFC2E4-50CF-4A9C-93A6-0495FF8347A9}"/>
                  </a:ext>
                </a:extLst>
              </p:cNvPr>
              <p:cNvSpPr/>
              <p:nvPr/>
            </p:nvSpPr>
            <p:spPr>
              <a:xfrm>
                <a:off x="2306398" y="5370991"/>
                <a:ext cx="3763851" cy="1232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 spc="-15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000" i="1" spc="-15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00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PT" sz="2000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sz="2000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sz="2000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50FFC2E4-50CF-4A9C-93A6-0495FF834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98" y="5370991"/>
                <a:ext cx="3763851" cy="12320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B55EDD-CFD9-461B-A5F7-1BB391CB1A6E}"/>
                  </a:ext>
                </a:extLst>
              </p:cNvPr>
              <p:cNvSpPr/>
              <p:nvPr/>
            </p:nvSpPr>
            <p:spPr>
              <a:xfrm>
                <a:off x="3806247" y="5420369"/>
                <a:ext cx="2025811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pt-PT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 spc="-15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 spc="-1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PT" i="1" spc="-15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i="1" spc="-15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pt-PT" i="1" spc="-15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EB55EDD-CFD9-461B-A5F7-1BB391CB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47" y="5420369"/>
                <a:ext cx="2025811" cy="1117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0BEFB6-CB99-4B12-90BE-2931002F7AE2}"/>
                  </a:ext>
                </a:extLst>
              </p:cNvPr>
              <p:cNvSpPr/>
              <p:nvPr/>
            </p:nvSpPr>
            <p:spPr>
              <a:xfrm>
                <a:off x="5891006" y="5802327"/>
                <a:ext cx="4356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pt-PT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⟹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pt-PT" b="1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b="1" dirty="0">
                    <a:solidFill>
                      <a:srgbClr val="0C2B8E"/>
                    </a:solidFill>
                  </a:rPr>
                  <a:t>   </a:t>
                </a:r>
                <a:r>
                  <a:rPr lang="et-EE" b="1" dirty="0">
                    <a:solidFill>
                      <a:srgbClr val="0C2B8E"/>
                    </a:solidFill>
                  </a:rPr>
                  <a:t>on </a:t>
                </a:r>
                <a:r>
                  <a:rPr lang="et-EE" b="1" dirty="0" err="1">
                    <a:solidFill>
                      <a:srgbClr val="0C2B8E"/>
                    </a:solidFill>
                  </a:rPr>
                  <a:t>kaldsümmeetriline</a:t>
                </a:r>
                <a:r>
                  <a:rPr lang="en-GB" b="1" dirty="0">
                    <a:solidFill>
                      <a:srgbClr val="0C2B8E"/>
                    </a:solidFill>
                  </a:rPr>
                  <a:t>!</a:t>
                </a:r>
                <a:r>
                  <a:rPr lang="pt-PT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1F0BEFB6-CB99-4B12-90BE-2931002F7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006" y="5802327"/>
                <a:ext cx="4356642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00ED19F2-8DD4-4698-BFA7-0FF2BAC1EF98}"/>
                  </a:ext>
                </a:extLst>
              </p:cNvPr>
              <p:cNvSpPr/>
              <p:nvPr/>
            </p:nvSpPr>
            <p:spPr>
              <a:xfrm>
                <a:off x="4183225" y="5967841"/>
                <a:ext cx="1631536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00ED19F2-8DD4-4698-BFA7-0FF2BAC1E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25" y="5967841"/>
                <a:ext cx="1631536" cy="5542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30">
            <a:extLst>
              <a:ext uri="{FF2B5EF4-FFF2-40B4-BE49-F238E27FC236}">
                <a16:creationId xmlns:a16="http://schemas.microsoft.com/office/drawing/2014/main" id="{B1470A40-70B0-4E4E-955C-75621E6ECA45}"/>
              </a:ext>
            </a:extLst>
          </p:cNvPr>
          <p:cNvSpPr/>
          <p:nvPr/>
        </p:nvSpPr>
        <p:spPr>
          <a:xfrm>
            <a:off x="2214028" y="335906"/>
            <a:ext cx="5214363" cy="3147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Pane tähele</a:t>
            </a:r>
            <a:r>
              <a:rPr lang="en-GB" dirty="0"/>
              <a:t>,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t-EE" b="1" dirty="0"/>
              <a:t>et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fi-FI" b="1" dirty="0" err="1"/>
              <a:t>ruutmaatriksi</a:t>
            </a:r>
            <a:r>
              <a:rPr lang="fi-FI" b="1" dirty="0"/>
              <a:t> </a:t>
            </a:r>
            <a:r>
              <a:rPr lang="fi-FI" b="1" dirty="0" err="1"/>
              <a:t>transponeerimisel</a:t>
            </a:r>
            <a:r>
              <a:rPr lang="fi-FI" b="1" dirty="0"/>
              <a:t> ja </a:t>
            </a:r>
            <a:r>
              <a:rPr lang="fi-FI" b="1" dirty="0" err="1"/>
              <a:t>samal</a:t>
            </a:r>
            <a:r>
              <a:rPr lang="fi-FI" b="1" dirty="0"/>
              <a:t> </a:t>
            </a:r>
            <a:r>
              <a:rPr lang="fi-FI" b="1" dirty="0" err="1"/>
              <a:t>ajal</a:t>
            </a:r>
            <a:r>
              <a:rPr lang="fi-FI" b="1" dirty="0"/>
              <a:t>  </a:t>
            </a:r>
            <a:r>
              <a:rPr lang="fi-FI" b="1" dirty="0" err="1"/>
              <a:t>sobitamisel</a:t>
            </a:r>
            <a:r>
              <a:rPr lang="fi-FI" b="1" dirty="0"/>
              <a:t> "</a:t>
            </a:r>
            <a:r>
              <a:rPr lang="fi-FI" b="1" dirty="0" err="1"/>
              <a:t>vastandmaatriksiga</a:t>
            </a:r>
            <a:r>
              <a:rPr lang="fi-FI" b="1" dirty="0"/>
              <a:t>"</a:t>
            </a:r>
            <a:r>
              <a:rPr lang="en-GB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C209AF0-47DF-472C-9486-D6A16A11D0C3}"/>
                  </a:ext>
                </a:extLst>
              </p:cNvPr>
              <p:cNvSpPr/>
              <p:nvPr/>
            </p:nvSpPr>
            <p:spPr>
              <a:xfrm>
                <a:off x="2214028" y="1014101"/>
                <a:ext cx="52006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peadiagonaali </a:t>
                </a:r>
                <a:r>
                  <a:rPr lang="et-EE" dirty="0" err="1"/>
                  <a:t>elementid</a:t>
                </a:r>
                <a:r>
                  <a:rPr lang="et-EE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), </a:t>
                </a:r>
                <a:r>
                  <a:rPr lang="et-EE" b="1" dirty="0"/>
                  <a:t>peavad olema nullid </a:t>
                </a:r>
                <a:r>
                  <a:rPr lang="et-EE" dirty="0"/>
                  <a:t>selleks, et saada „vastandmaatriks“, kuna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C209AF0-47DF-472C-9486-D6A16A11D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28" y="1014101"/>
                <a:ext cx="5200630" cy="923330"/>
              </a:xfrm>
              <a:prstGeom prst="rect">
                <a:avLst/>
              </a:prstGeom>
              <a:blipFill>
                <a:blip r:embed="rId17"/>
                <a:stretch>
                  <a:fillRect l="-703" t="-3289" r="-1055" b="-921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FC244130-0597-4EA0-AFE4-B0CE931747E0}"/>
              </a:ext>
            </a:extLst>
          </p:cNvPr>
          <p:cNvSpPr/>
          <p:nvPr/>
        </p:nvSpPr>
        <p:spPr>
          <a:xfrm>
            <a:off x="2196332" y="1953703"/>
            <a:ext cx="5232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b="1" dirty="0" err="1"/>
              <a:t>ü</a:t>
            </a:r>
            <a:r>
              <a:rPr lang="en-GB" b="1" dirty="0" err="1"/>
              <a:t>lemised</a:t>
            </a:r>
            <a:r>
              <a:rPr lang="en-GB" b="1" dirty="0"/>
              <a:t> </a:t>
            </a:r>
            <a:r>
              <a:rPr lang="en-GB" b="1" dirty="0" err="1"/>
              <a:t>elemendid</a:t>
            </a:r>
            <a:r>
              <a:rPr lang="en-GB" dirty="0"/>
              <a:t>,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vahetuvad</a:t>
            </a:r>
            <a:r>
              <a:rPr lang="en-GB" dirty="0"/>
              <a:t> </a:t>
            </a:r>
            <a:r>
              <a:rPr lang="en-GB" b="1" dirty="0" err="1"/>
              <a:t>alumiste</a:t>
            </a:r>
            <a:r>
              <a:rPr lang="en-GB" b="1" dirty="0"/>
              <a:t> </a:t>
            </a:r>
            <a:r>
              <a:rPr lang="et-EE" b="1" dirty="0"/>
              <a:t>e</a:t>
            </a:r>
            <a:r>
              <a:rPr lang="en-GB" b="1" dirty="0" err="1"/>
              <a:t>lementidega</a:t>
            </a:r>
            <a:r>
              <a:rPr lang="en-GB" dirty="0"/>
              <a:t>, </a:t>
            </a:r>
            <a:r>
              <a:rPr lang="en-GB" dirty="0" err="1"/>
              <a:t>peavad</a:t>
            </a:r>
            <a:r>
              <a:rPr lang="en-GB" dirty="0"/>
              <a:t> </a:t>
            </a:r>
            <a:r>
              <a:rPr lang="en-GB" dirty="0" err="1"/>
              <a:t>olema</a:t>
            </a:r>
            <a:r>
              <a:rPr lang="et-EE" dirty="0"/>
              <a:t> üksteisele</a:t>
            </a:r>
            <a:r>
              <a:rPr lang="en-GB" dirty="0"/>
              <a:t> </a:t>
            </a:r>
            <a:r>
              <a:rPr lang="en-GB" dirty="0" err="1"/>
              <a:t>vastavalt</a:t>
            </a:r>
            <a:r>
              <a:rPr lang="en-GB" dirty="0"/>
              <a:t> </a:t>
            </a:r>
            <a:r>
              <a:rPr lang="en-GB" dirty="0" err="1"/>
              <a:t>vastandarvud</a:t>
            </a:r>
            <a:r>
              <a:rPr lang="en-GB" dirty="0"/>
              <a:t>, </a:t>
            </a:r>
            <a:r>
              <a:rPr lang="en-GB" dirty="0" err="1"/>
              <a:t>kuna</a:t>
            </a:r>
            <a:r>
              <a:rPr lang="en-GB" dirty="0"/>
              <a:t> need </a:t>
            </a:r>
            <a:r>
              <a:rPr lang="en-GB" dirty="0" err="1"/>
              <a:t>peavad</a:t>
            </a:r>
            <a:r>
              <a:rPr lang="en-GB" dirty="0"/>
              <a:t> </a:t>
            </a:r>
            <a:r>
              <a:rPr lang="en-GB" dirty="0" err="1"/>
              <a:t>kontrollima</a:t>
            </a:r>
            <a:r>
              <a:rPr lang="en-GB" dirty="0"/>
              <a:t> pea</a:t>
            </a:r>
            <a:r>
              <a:rPr lang="et-EE" dirty="0"/>
              <a:t>diagonaali</a:t>
            </a:r>
            <a:r>
              <a:rPr lang="en-GB" dirty="0"/>
              <a:t> "</a:t>
            </a:r>
            <a:r>
              <a:rPr lang="en-GB" dirty="0" err="1"/>
              <a:t>peegl</a:t>
            </a:r>
            <a:r>
              <a:rPr lang="et-EE" dirty="0" err="1"/>
              <a:t>iefekti</a:t>
            </a:r>
            <a:r>
              <a:rPr lang="en-GB" dirty="0"/>
              <a:t>" </a:t>
            </a:r>
            <a:r>
              <a:rPr lang="en-GB" dirty="0" err="1"/>
              <a:t>vastava</a:t>
            </a:r>
            <a:r>
              <a:rPr lang="en-GB" dirty="0"/>
              <a:t>  </a:t>
            </a:r>
            <a:r>
              <a:rPr lang="en-GB" dirty="0" err="1"/>
              <a:t>sümmeetriaga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3EAF2BEC-002E-44F7-BEBE-A9112426C4BC}"/>
                  </a:ext>
                </a:extLst>
              </p:cNvPr>
              <p:cNvSpPr/>
              <p:nvPr/>
            </p:nvSpPr>
            <p:spPr>
              <a:xfrm>
                <a:off x="4727258" y="3936532"/>
                <a:ext cx="7529397" cy="86172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t-EE" sz="2000" dirty="0"/>
                  <a:t> on </a:t>
                </a:r>
                <a:r>
                  <a:rPr lang="et-EE" sz="2000" dirty="0" err="1"/>
                  <a:t>kaldsümmeetriline</a:t>
                </a:r>
                <a:r>
                  <a:rPr lang="et-EE" sz="2000" dirty="0"/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𝒋𝒊</m:t>
                                </m:r>
                              </m:sub>
                            </m:sSub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endParaRPr lang="en-GB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3EAF2BEC-002E-44F7-BEBE-A9112426C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58" y="3936532"/>
                <a:ext cx="7529397" cy="86172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>
            <a:extLst>
              <a:ext uri="{FF2B5EF4-FFF2-40B4-BE49-F238E27FC236}">
                <a16:creationId xmlns:a16="http://schemas.microsoft.com/office/drawing/2014/main" id="{B6501BD4-C636-497B-AA73-9C4EAB82F010}"/>
              </a:ext>
            </a:extLst>
          </p:cNvPr>
          <p:cNvSpPr/>
          <p:nvPr/>
        </p:nvSpPr>
        <p:spPr>
          <a:xfrm>
            <a:off x="6885330" y="3494154"/>
            <a:ext cx="3452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tähis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968AD438-9E87-46E2-9829-C2068B3B49BA}"/>
              </a:ext>
            </a:extLst>
          </p:cNvPr>
          <p:cNvSpPr/>
          <p:nvPr/>
        </p:nvSpPr>
        <p:spPr>
          <a:xfrm>
            <a:off x="7900051" y="487743"/>
            <a:ext cx="3886665" cy="277025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94FD6BA-82F4-4C44-BA14-24AE213405F0}"/>
                  </a:ext>
                </a:extLst>
              </p:cNvPr>
              <p:cNvSpPr/>
              <p:nvPr/>
            </p:nvSpPr>
            <p:spPr>
              <a:xfrm>
                <a:off x="7831304" y="1021964"/>
                <a:ext cx="4152395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94FD6BA-82F4-4C44-BA14-24AE21340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04" y="1021964"/>
                <a:ext cx="4152395" cy="17018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F643F1C-F78F-43CA-9B0A-594D81558A92}"/>
              </a:ext>
            </a:extLst>
          </p:cNvPr>
          <p:cNvSpPr/>
          <p:nvPr/>
        </p:nvSpPr>
        <p:spPr>
          <a:xfrm>
            <a:off x="10349802" y="3928905"/>
            <a:ext cx="1165609" cy="46166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ECFCACB-A546-4B84-824A-A529DF271BA3}"/>
              </a:ext>
            </a:extLst>
          </p:cNvPr>
          <p:cNvSpPr txBox="1"/>
          <p:nvPr/>
        </p:nvSpPr>
        <p:spPr>
          <a:xfrm>
            <a:off x="9319788" y="1509507"/>
            <a:ext cx="504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AC60D47-7B68-496F-B902-FFC4E11B4873}"/>
              </a:ext>
            </a:extLst>
          </p:cNvPr>
          <p:cNvSpPr txBox="1"/>
          <p:nvPr/>
        </p:nvSpPr>
        <p:spPr>
          <a:xfrm>
            <a:off x="8448382" y="1008790"/>
            <a:ext cx="504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B6BAC01-4961-4BBE-BA71-068F2FEA2BDC}"/>
              </a:ext>
            </a:extLst>
          </p:cNvPr>
          <p:cNvSpPr txBox="1"/>
          <p:nvPr/>
        </p:nvSpPr>
        <p:spPr>
          <a:xfrm>
            <a:off x="10842777" y="2269220"/>
            <a:ext cx="599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072D4BFF-B5F7-426D-91EC-DF96E821B066}"/>
              </a:ext>
            </a:extLst>
          </p:cNvPr>
          <p:cNvSpPr/>
          <p:nvPr/>
        </p:nvSpPr>
        <p:spPr>
          <a:xfrm rot="17921930">
            <a:off x="9669372" y="214152"/>
            <a:ext cx="441811" cy="336628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CF91BD25-CE2E-406F-8963-D7297F87E386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0681399" y="2538001"/>
            <a:ext cx="251208" cy="139090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D0B2AD6B-C560-425F-945E-94345514FED1}"/>
              </a:ext>
            </a:extLst>
          </p:cNvPr>
          <p:cNvSpPr/>
          <p:nvPr/>
        </p:nvSpPr>
        <p:spPr>
          <a:xfrm>
            <a:off x="10098594" y="4282369"/>
            <a:ext cx="1885105" cy="46166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FD096D76-78C9-4A68-8BF7-5C05428E6888}"/>
              </a:ext>
            </a:extLst>
          </p:cNvPr>
          <p:cNvGrpSpPr/>
          <p:nvPr/>
        </p:nvGrpSpPr>
        <p:grpSpPr>
          <a:xfrm>
            <a:off x="9101592" y="1455063"/>
            <a:ext cx="2288533" cy="1284735"/>
            <a:chOff x="9101592" y="1455063"/>
            <a:chExt cx="2288533" cy="1284735"/>
          </a:xfrm>
        </p:grpSpPr>
        <p:cxnSp>
          <p:nvCxnSpPr>
            <p:cNvPr id="66" name="Conexão reta 65">
              <a:extLst>
                <a:ext uri="{FF2B5EF4-FFF2-40B4-BE49-F238E27FC236}">
                  <a16:creationId xmlns:a16="http://schemas.microsoft.com/office/drawing/2014/main" id="{3EF2FB64-E51B-48D5-8B67-40E7AD5E6454}"/>
                </a:ext>
              </a:extLst>
            </p:cNvPr>
            <p:cNvCxnSpPr>
              <a:cxnSpLocks/>
            </p:cNvCxnSpPr>
            <p:nvPr/>
          </p:nvCxnSpPr>
          <p:spPr>
            <a:xfrm>
              <a:off x="9147679" y="2491972"/>
              <a:ext cx="1700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BB90722C-ED03-41A3-90CA-E6829CF343F4}"/>
                </a:ext>
              </a:extLst>
            </p:cNvPr>
            <p:cNvGrpSpPr/>
            <p:nvPr/>
          </p:nvGrpSpPr>
          <p:grpSpPr>
            <a:xfrm>
              <a:off x="9101592" y="1455063"/>
              <a:ext cx="2288533" cy="1284735"/>
              <a:chOff x="9322656" y="4831690"/>
              <a:chExt cx="2288533" cy="1284735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2522914-05BF-4621-B14D-DBD4EFC8603F}"/>
                  </a:ext>
                </a:extLst>
              </p:cNvPr>
              <p:cNvSpPr/>
              <p:nvPr/>
            </p:nvSpPr>
            <p:spPr>
              <a:xfrm>
                <a:off x="9322656" y="5654760"/>
                <a:ext cx="764977" cy="46166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A975513-0690-4564-9B16-4087D293B444}"/>
                  </a:ext>
                </a:extLst>
              </p:cNvPr>
              <p:cNvSpPr/>
              <p:nvPr/>
            </p:nvSpPr>
            <p:spPr>
              <a:xfrm>
                <a:off x="11019744" y="4831690"/>
                <a:ext cx="591445" cy="49864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Conexão reta unidirecional 80">
                <a:extLst>
                  <a:ext uri="{FF2B5EF4-FFF2-40B4-BE49-F238E27FC236}">
                    <a16:creationId xmlns:a16="http://schemas.microsoft.com/office/drawing/2014/main" id="{65200CB7-1B24-406B-8786-FE635A8E0D79}"/>
                  </a:ext>
                </a:extLst>
              </p:cNvPr>
              <p:cNvCxnSpPr>
                <a:cxnSpLocks/>
                <a:stCxn id="79" idx="7"/>
                <a:endCxn id="80" idx="2"/>
              </p:cNvCxnSpPr>
              <p:nvPr/>
            </p:nvCxnSpPr>
            <p:spPr>
              <a:xfrm flipV="1">
                <a:off x="9975605" y="5081011"/>
                <a:ext cx="1044139" cy="64135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0F99386-5292-4228-A63B-8CA080707669}"/>
              </a:ext>
            </a:extLst>
          </p:cNvPr>
          <p:cNvGrpSpPr/>
          <p:nvPr/>
        </p:nvGrpSpPr>
        <p:grpSpPr>
          <a:xfrm>
            <a:off x="8110836" y="1021964"/>
            <a:ext cx="1788199" cy="894764"/>
            <a:chOff x="8381151" y="69338"/>
            <a:chExt cx="1788199" cy="894764"/>
          </a:xfrm>
        </p:grpSpPr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F19856DA-724D-4DF5-AD60-833CF588FE50}"/>
                </a:ext>
              </a:extLst>
            </p:cNvPr>
            <p:cNvGrpSpPr/>
            <p:nvPr/>
          </p:nvGrpSpPr>
          <p:grpSpPr>
            <a:xfrm>
              <a:off x="8381151" y="69338"/>
              <a:ext cx="1788199" cy="894764"/>
              <a:chOff x="8309058" y="4398591"/>
              <a:chExt cx="1788199" cy="89476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C1C0DB3-A3C7-4E87-84E7-575439AAA3F3}"/>
                  </a:ext>
                </a:extLst>
              </p:cNvPr>
              <p:cNvSpPr/>
              <p:nvPr/>
            </p:nvSpPr>
            <p:spPr>
              <a:xfrm>
                <a:off x="8309058" y="4831690"/>
                <a:ext cx="883208" cy="461665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0CF85EC-3623-4646-BFBB-36450F64AC26}"/>
                  </a:ext>
                </a:extLst>
              </p:cNvPr>
              <p:cNvSpPr/>
              <p:nvPr/>
            </p:nvSpPr>
            <p:spPr>
              <a:xfrm>
                <a:off x="9505812" y="4398591"/>
                <a:ext cx="591445" cy="461665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onexão reta unidirecional 93">
                <a:extLst>
                  <a:ext uri="{FF2B5EF4-FFF2-40B4-BE49-F238E27FC236}">
                    <a16:creationId xmlns:a16="http://schemas.microsoft.com/office/drawing/2014/main" id="{784ADE75-144E-4B0F-AEAF-0646F28F509A}"/>
                  </a:ext>
                </a:extLst>
              </p:cNvPr>
              <p:cNvCxnSpPr>
                <a:cxnSpLocks/>
                <a:stCxn id="92" idx="7"/>
                <a:endCxn id="93" idx="2"/>
              </p:cNvCxnSpPr>
              <p:nvPr/>
            </p:nvCxnSpPr>
            <p:spPr>
              <a:xfrm flipV="1">
                <a:off x="9062923" y="4629424"/>
                <a:ext cx="442889" cy="26987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Conexão reta 90">
              <a:extLst>
                <a:ext uri="{FF2B5EF4-FFF2-40B4-BE49-F238E27FC236}">
                  <a16:creationId xmlns:a16="http://schemas.microsoft.com/office/drawing/2014/main" id="{5368F602-BFC9-4788-B722-AD5D30D6C86C}"/>
                </a:ext>
              </a:extLst>
            </p:cNvPr>
            <p:cNvCxnSpPr>
              <a:cxnSpLocks/>
            </p:cNvCxnSpPr>
            <p:nvPr/>
          </p:nvCxnSpPr>
          <p:spPr>
            <a:xfrm>
              <a:off x="8511965" y="713703"/>
              <a:ext cx="17003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B73A417A-E76F-461E-9102-4468BBFC7FB3}"/>
              </a:ext>
            </a:extLst>
          </p:cNvPr>
          <p:cNvGrpSpPr/>
          <p:nvPr/>
        </p:nvGrpSpPr>
        <p:grpSpPr>
          <a:xfrm>
            <a:off x="8214298" y="1069373"/>
            <a:ext cx="3146499" cy="1686447"/>
            <a:chOff x="8214298" y="1069373"/>
            <a:chExt cx="3146499" cy="1686447"/>
          </a:xfrm>
        </p:grpSpPr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DDEC0E48-4BC8-4359-B13E-1CF394943C48}"/>
                </a:ext>
              </a:extLst>
            </p:cNvPr>
            <p:cNvGrpSpPr/>
            <p:nvPr/>
          </p:nvGrpSpPr>
          <p:grpSpPr>
            <a:xfrm>
              <a:off x="8214298" y="1069373"/>
              <a:ext cx="3146499" cy="1686447"/>
              <a:chOff x="8435362" y="4446000"/>
              <a:chExt cx="3146499" cy="1686447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3A393D7-325B-4E3D-8844-4EB0D7CBBD2F}"/>
                  </a:ext>
                </a:extLst>
              </p:cNvPr>
              <p:cNvSpPr/>
              <p:nvPr/>
            </p:nvSpPr>
            <p:spPr>
              <a:xfrm>
                <a:off x="8435362" y="5670782"/>
                <a:ext cx="764978" cy="46166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D4B2FB-9468-4057-B334-C50633B6184A}"/>
                  </a:ext>
                </a:extLst>
              </p:cNvPr>
              <p:cNvSpPr/>
              <p:nvPr/>
            </p:nvSpPr>
            <p:spPr>
              <a:xfrm>
                <a:off x="10990416" y="4446000"/>
                <a:ext cx="591445" cy="46166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Conexão reta unidirecional 99">
                <a:extLst>
                  <a:ext uri="{FF2B5EF4-FFF2-40B4-BE49-F238E27FC236}">
                    <a16:creationId xmlns:a16="http://schemas.microsoft.com/office/drawing/2014/main" id="{0E564A0E-9EC4-4F39-A9CB-593F1A85F848}"/>
                  </a:ext>
                </a:extLst>
              </p:cNvPr>
              <p:cNvCxnSpPr>
                <a:cxnSpLocks/>
                <a:stCxn id="98" idx="7"/>
                <a:endCxn id="99" idx="2"/>
              </p:cNvCxnSpPr>
              <p:nvPr/>
            </p:nvCxnSpPr>
            <p:spPr>
              <a:xfrm flipV="1">
                <a:off x="9088312" y="4676833"/>
                <a:ext cx="1902104" cy="106155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05C89985-CCB8-4FDF-BD8C-38C2451DA265}"/>
                </a:ext>
              </a:extLst>
            </p:cNvPr>
            <p:cNvCxnSpPr>
              <a:cxnSpLocks/>
            </p:cNvCxnSpPr>
            <p:nvPr/>
          </p:nvCxnSpPr>
          <p:spPr>
            <a:xfrm>
              <a:off x="8267627" y="2504072"/>
              <a:ext cx="170036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9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6" grpId="1"/>
      <p:bldP spid="37" grpId="0"/>
      <p:bldP spid="38" grpId="0" animBg="1"/>
      <p:bldP spid="39" grpId="0"/>
      <p:bldP spid="40" grpId="0" animBg="1"/>
      <p:bldP spid="41" grpId="0"/>
      <p:bldP spid="9" grpId="0" animBg="1"/>
      <p:bldP spid="9" grpId="1" animBg="1"/>
      <p:bldP spid="58" grpId="0" animBg="1"/>
      <p:bldP spid="71" grpId="0" animBg="1"/>
      <p:bldP spid="72" grpId="0" animBg="1"/>
      <p:bldP spid="73" grpId="0" animBg="1"/>
      <p:bldP spid="73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3A634476-C269-40E6-A90B-71AA83B72A4B}"/>
              </a:ext>
            </a:extLst>
          </p:cNvPr>
          <p:cNvSpPr/>
          <p:nvPr/>
        </p:nvSpPr>
        <p:spPr>
          <a:xfrm>
            <a:off x="2046824" y="4929012"/>
            <a:ext cx="5381561" cy="1869963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DF7FCA6B-BF97-4355-8EEC-21618B3B0600}"/>
              </a:ext>
            </a:extLst>
          </p:cNvPr>
          <p:cNvGrpSpPr/>
          <p:nvPr/>
        </p:nvGrpSpPr>
        <p:grpSpPr>
          <a:xfrm>
            <a:off x="5470237" y="5172076"/>
            <a:ext cx="1464529" cy="1431586"/>
            <a:chOff x="8775777" y="905524"/>
            <a:chExt cx="1464529" cy="1431586"/>
          </a:xfrm>
        </p:grpSpPr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334B4658-9929-4137-A718-DFB8C75B5383}"/>
                </a:ext>
              </a:extLst>
            </p:cNvPr>
            <p:cNvSpPr/>
            <p:nvPr/>
          </p:nvSpPr>
          <p:spPr>
            <a:xfrm>
              <a:off x="8783971" y="909829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BB9B2F4F-964D-4D05-818D-A84068E86CEB}"/>
                </a:ext>
              </a:extLst>
            </p:cNvPr>
            <p:cNvSpPr/>
            <p:nvPr/>
          </p:nvSpPr>
          <p:spPr>
            <a:xfrm>
              <a:off x="9334586" y="909829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0AE54022-F818-4026-A9DE-278D0BCBE547}"/>
                </a:ext>
              </a:extLst>
            </p:cNvPr>
            <p:cNvSpPr/>
            <p:nvPr/>
          </p:nvSpPr>
          <p:spPr>
            <a:xfrm>
              <a:off x="8775777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A3B62482-2F02-42D6-9917-6DDB8698D00E}"/>
                </a:ext>
              </a:extLst>
            </p:cNvPr>
            <p:cNvSpPr/>
            <p:nvPr/>
          </p:nvSpPr>
          <p:spPr>
            <a:xfrm>
              <a:off x="9326392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AA996D5C-A223-424F-B61B-C1887ED206D2}"/>
                </a:ext>
              </a:extLst>
            </p:cNvPr>
            <p:cNvSpPr/>
            <p:nvPr/>
          </p:nvSpPr>
          <p:spPr>
            <a:xfrm>
              <a:off x="9881467" y="905524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7B70AB9B-9EB1-46AA-BD3C-5C02BCD93CC3}"/>
                </a:ext>
              </a:extLst>
            </p:cNvPr>
            <p:cNvSpPr/>
            <p:nvPr/>
          </p:nvSpPr>
          <p:spPr>
            <a:xfrm>
              <a:off x="9872650" y="1444050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878D28D9-355B-497E-85A4-C909F1E3B4E3}"/>
                </a:ext>
              </a:extLst>
            </p:cNvPr>
            <p:cNvSpPr/>
            <p:nvPr/>
          </p:nvSpPr>
          <p:spPr>
            <a:xfrm>
              <a:off x="8775777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7E52CDD4-B4D9-4595-B40E-69AA9C8CCABE}"/>
                </a:ext>
              </a:extLst>
            </p:cNvPr>
            <p:cNvSpPr/>
            <p:nvPr/>
          </p:nvSpPr>
          <p:spPr>
            <a:xfrm>
              <a:off x="9326392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8CC2D86B-EC78-4742-9873-D93E22E24096}"/>
                </a:ext>
              </a:extLst>
            </p:cNvPr>
            <p:cNvSpPr/>
            <p:nvPr/>
          </p:nvSpPr>
          <p:spPr>
            <a:xfrm>
              <a:off x="9872650" y="1978271"/>
              <a:ext cx="358839" cy="3588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1A68E7F6-B287-43AC-B221-4262A4B39EED}"/>
              </a:ext>
            </a:extLst>
          </p:cNvPr>
          <p:cNvGrpSpPr/>
          <p:nvPr/>
        </p:nvGrpSpPr>
        <p:grpSpPr>
          <a:xfrm>
            <a:off x="6020851" y="5168630"/>
            <a:ext cx="358839" cy="370336"/>
            <a:chOff x="9905982" y="695294"/>
            <a:chExt cx="358839" cy="370336"/>
          </a:xfrm>
        </p:grpSpPr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id="{C33109E6-03F3-4ACE-9EC5-2FB4CCB2027E}"/>
                </a:ext>
              </a:extLst>
            </p:cNvPr>
            <p:cNvSpPr txBox="1"/>
            <p:nvPr/>
          </p:nvSpPr>
          <p:spPr>
            <a:xfrm>
              <a:off x="9942753" y="6962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4"/>
                  </a:solidFill>
                </a:rPr>
                <a:t>7</a:t>
              </a:r>
              <a:endParaRPr lang="en-GB" b="1" dirty="0">
                <a:solidFill>
                  <a:schemeClr val="accent4"/>
                </a:solidFill>
              </a:endParaRPr>
            </a:p>
          </p:txBody>
        </p:sp>
        <p:sp>
          <p:nvSpPr>
            <p:cNvPr id="123" name="Retângulo 122">
              <a:extLst>
                <a:ext uri="{FF2B5EF4-FFF2-40B4-BE49-F238E27FC236}">
                  <a16:creationId xmlns:a16="http://schemas.microsoft.com/office/drawing/2014/main" id="{9A1B770F-BA64-469F-85C3-D00C9E1392D5}"/>
                </a:ext>
              </a:extLst>
            </p:cNvPr>
            <p:cNvSpPr/>
            <p:nvPr/>
          </p:nvSpPr>
          <p:spPr>
            <a:xfrm>
              <a:off x="9905982" y="695294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BF420C5B-4F37-439D-AA34-098BC3766C9B}"/>
              </a:ext>
            </a:extLst>
          </p:cNvPr>
          <p:cNvGrpSpPr/>
          <p:nvPr/>
        </p:nvGrpSpPr>
        <p:grpSpPr>
          <a:xfrm>
            <a:off x="1998384" y="3857224"/>
            <a:ext cx="2602379" cy="989347"/>
            <a:chOff x="2149885" y="2108701"/>
            <a:chExt cx="2602379" cy="989347"/>
          </a:xfrm>
        </p:grpSpPr>
        <p:sp>
          <p:nvSpPr>
            <p:cNvPr id="83" name="Retângulo: Cantos Arredondados 82">
              <a:extLst>
                <a:ext uri="{FF2B5EF4-FFF2-40B4-BE49-F238E27FC236}">
                  <a16:creationId xmlns:a16="http://schemas.microsoft.com/office/drawing/2014/main" id="{A62ECE2A-90AA-4C2A-968A-6EB7B08AA541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/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tângulo 83">
                  <a:extLst>
                    <a:ext uri="{FF2B5EF4-FFF2-40B4-BE49-F238E27FC236}">
                      <a16:creationId xmlns:a16="http://schemas.microsoft.com/office/drawing/2014/main" id="{88AE35EF-CF4D-424D-808D-2A41932779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721412E4-7FB1-4D81-8943-908AF1CFAD04}"/>
                </a:ext>
              </a:extLst>
            </p:cNvPr>
            <p:cNvSpPr txBox="1"/>
            <p:nvPr/>
          </p:nvSpPr>
          <p:spPr>
            <a:xfrm>
              <a:off x="2149885" y="2166383"/>
              <a:ext cx="2602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Kaldsümmeetriline</a:t>
              </a:r>
              <a:endParaRPr lang="en-GB" sz="2400" b="1" dirty="0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B1470A40-70B0-4E4E-955C-75621E6ECA45}"/>
              </a:ext>
            </a:extLst>
          </p:cNvPr>
          <p:cNvSpPr/>
          <p:nvPr/>
        </p:nvSpPr>
        <p:spPr>
          <a:xfrm>
            <a:off x="2214028" y="335906"/>
            <a:ext cx="5214363" cy="3147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Pane tähele</a:t>
            </a:r>
            <a:r>
              <a:rPr lang="en-GB" dirty="0"/>
              <a:t>,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t-EE" b="1" dirty="0"/>
              <a:t>et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fi-FI" b="1" dirty="0" err="1"/>
              <a:t>ruutmaatriksi</a:t>
            </a:r>
            <a:r>
              <a:rPr lang="fi-FI" b="1" dirty="0"/>
              <a:t> </a:t>
            </a:r>
            <a:r>
              <a:rPr lang="fi-FI" b="1" dirty="0" err="1"/>
              <a:t>transponeerimisel</a:t>
            </a:r>
            <a:r>
              <a:rPr lang="fi-FI" b="1" dirty="0"/>
              <a:t> ja </a:t>
            </a:r>
            <a:r>
              <a:rPr lang="fi-FI" b="1" dirty="0" err="1"/>
              <a:t>samal</a:t>
            </a:r>
            <a:r>
              <a:rPr lang="fi-FI" b="1" dirty="0"/>
              <a:t> </a:t>
            </a:r>
            <a:r>
              <a:rPr lang="fi-FI" b="1" dirty="0" err="1"/>
              <a:t>ajal</a:t>
            </a:r>
            <a:r>
              <a:rPr lang="fi-FI" b="1" dirty="0"/>
              <a:t>  </a:t>
            </a:r>
            <a:r>
              <a:rPr lang="fi-FI" b="1" dirty="0" err="1"/>
              <a:t>sobitamisel</a:t>
            </a:r>
            <a:r>
              <a:rPr lang="fi-FI" b="1" dirty="0"/>
              <a:t> "</a:t>
            </a:r>
            <a:r>
              <a:rPr lang="fi-FI" b="1" dirty="0" err="1"/>
              <a:t>vastandmaatriksiga</a:t>
            </a:r>
            <a:r>
              <a:rPr lang="fi-FI" b="1" dirty="0"/>
              <a:t>"</a:t>
            </a:r>
            <a:r>
              <a:rPr lang="en-GB" b="1" dirty="0"/>
              <a:t>:</a:t>
            </a:r>
          </a:p>
          <a:p>
            <a:pPr algn="just">
              <a:spcAft>
                <a:spcPts val="600"/>
              </a:spcAft>
            </a:pPr>
            <a:r>
              <a:rPr lang="en-GB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C209AF0-47DF-472C-9486-D6A16A11D0C3}"/>
                  </a:ext>
                </a:extLst>
              </p:cNvPr>
              <p:cNvSpPr/>
              <p:nvPr/>
            </p:nvSpPr>
            <p:spPr>
              <a:xfrm>
                <a:off x="2214028" y="1014101"/>
                <a:ext cx="52006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dirty="0"/>
                  <a:t>peadiagonaali </a:t>
                </a:r>
                <a:r>
                  <a:rPr lang="et-EE" dirty="0" err="1"/>
                  <a:t>elementid</a:t>
                </a:r>
                <a:r>
                  <a:rPr lang="et-EE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), </a:t>
                </a:r>
                <a:r>
                  <a:rPr lang="et-EE" b="1" dirty="0"/>
                  <a:t>peavad olema nullid </a:t>
                </a:r>
                <a:r>
                  <a:rPr lang="et-EE" dirty="0"/>
                  <a:t>selleks, et saada „vastandmaatriks“, kuna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C209AF0-47DF-472C-9486-D6A16A11D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28" y="1014101"/>
                <a:ext cx="5200630" cy="923330"/>
              </a:xfrm>
              <a:prstGeom prst="rect">
                <a:avLst/>
              </a:prstGeom>
              <a:blipFill>
                <a:blip r:embed="rId13"/>
                <a:stretch>
                  <a:fillRect l="-703" t="-3289" r="-1055" b="-921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FC244130-0597-4EA0-AFE4-B0CE931747E0}"/>
              </a:ext>
            </a:extLst>
          </p:cNvPr>
          <p:cNvSpPr/>
          <p:nvPr/>
        </p:nvSpPr>
        <p:spPr>
          <a:xfrm>
            <a:off x="2196332" y="1953703"/>
            <a:ext cx="5232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b="1" dirty="0"/>
              <a:t>ü</a:t>
            </a:r>
            <a:r>
              <a:rPr lang="en-GB" b="1" dirty="0" err="1"/>
              <a:t>lemised</a:t>
            </a:r>
            <a:r>
              <a:rPr lang="en-GB" b="1" dirty="0"/>
              <a:t> </a:t>
            </a:r>
            <a:r>
              <a:rPr lang="en-GB" b="1" dirty="0" err="1"/>
              <a:t>elemendid</a:t>
            </a:r>
            <a:r>
              <a:rPr lang="en-GB" dirty="0"/>
              <a:t>,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vahetuvad</a:t>
            </a:r>
            <a:r>
              <a:rPr lang="en-GB" dirty="0"/>
              <a:t> </a:t>
            </a:r>
            <a:r>
              <a:rPr lang="en-GB" b="1" dirty="0" err="1"/>
              <a:t>alumiste</a:t>
            </a:r>
            <a:r>
              <a:rPr lang="en-GB" b="1" dirty="0"/>
              <a:t> </a:t>
            </a:r>
            <a:r>
              <a:rPr lang="et-EE" b="1" dirty="0"/>
              <a:t>e</a:t>
            </a:r>
            <a:r>
              <a:rPr lang="en-GB" b="1" dirty="0" err="1"/>
              <a:t>lementidega</a:t>
            </a:r>
            <a:r>
              <a:rPr lang="en-GB" dirty="0"/>
              <a:t>, </a:t>
            </a:r>
            <a:r>
              <a:rPr lang="en-GB" dirty="0" err="1"/>
              <a:t>peavad</a:t>
            </a:r>
            <a:r>
              <a:rPr lang="en-GB" dirty="0"/>
              <a:t> </a:t>
            </a:r>
            <a:r>
              <a:rPr lang="en-GB" dirty="0" err="1"/>
              <a:t>olema</a:t>
            </a:r>
            <a:r>
              <a:rPr lang="et-EE" dirty="0"/>
              <a:t> üksteisele</a:t>
            </a:r>
            <a:r>
              <a:rPr lang="en-GB" dirty="0"/>
              <a:t> </a:t>
            </a:r>
            <a:r>
              <a:rPr lang="en-GB" dirty="0" err="1"/>
              <a:t>vastavalt</a:t>
            </a:r>
            <a:r>
              <a:rPr lang="en-GB" dirty="0"/>
              <a:t> </a:t>
            </a:r>
            <a:r>
              <a:rPr lang="en-GB" dirty="0" err="1"/>
              <a:t>vastandarvud</a:t>
            </a:r>
            <a:r>
              <a:rPr lang="en-GB" dirty="0"/>
              <a:t>, </a:t>
            </a:r>
            <a:r>
              <a:rPr lang="en-GB" dirty="0" err="1"/>
              <a:t>kuna</a:t>
            </a:r>
            <a:r>
              <a:rPr lang="en-GB" dirty="0"/>
              <a:t> need </a:t>
            </a:r>
            <a:r>
              <a:rPr lang="en-GB" dirty="0" err="1"/>
              <a:t>peavad</a:t>
            </a:r>
            <a:r>
              <a:rPr lang="en-GB" dirty="0"/>
              <a:t> </a:t>
            </a:r>
            <a:r>
              <a:rPr lang="en-GB" dirty="0" err="1"/>
              <a:t>kontrollima</a:t>
            </a:r>
            <a:r>
              <a:rPr lang="en-GB" dirty="0"/>
              <a:t> pea</a:t>
            </a:r>
            <a:r>
              <a:rPr lang="et-EE" dirty="0"/>
              <a:t>diagonaali</a:t>
            </a:r>
            <a:r>
              <a:rPr lang="en-GB" dirty="0"/>
              <a:t> "</a:t>
            </a:r>
            <a:r>
              <a:rPr lang="en-GB" dirty="0" err="1"/>
              <a:t>peegl</a:t>
            </a:r>
            <a:r>
              <a:rPr lang="et-EE" dirty="0" err="1"/>
              <a:t>iefekti</a:t>
            </a:r>
            <a:r>
              <a:rPr lang="en-GB" dirty="0"/>
              <a:t>" </a:t>
            </a:r>
            <a:r>
              <a:rPr lang="en-GB" dirty="0" err="1"/>
              <a:t>vastava</a:t>
            </a:r>
            <a:r>
              <a:rPr lang="en-GB" dirty="0"/>
              <a:t>  </a:t>
            </a:r>
            <a:r>
              <a:rPr lang="en-GB" dirty="0" err="1"/>
              <a:t>sümmeetriaga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3EAF2BEC-002E-44F7-BEBE-A9112426C4BC}"/>
                  </a:ext>
                </a:extLst>
              </p:cNvPr>
              <p:cNvSpPr/>
              <p:nvPr/>
            </p:nvSpPr>
            <p:spPr>
              <a:xfrm>
                <a:off x="4727257" y="3936532"/>
                <a:ext cx="7464743" cy="86172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on </a:t>
                </a:r>
                <a:r>
                  <a:rPr lang="et-EE" sz="2000" dirty="0" err="1">
                    <a:solidFill>
                      <a:schemeClr val="tx1"/>
                    </a:solidFill>
                  </a:rPr>
                  <a:t>kaldsümmeetriline</a:t>
                </a:r>
                <a:r>
                  <a:rPr lang="et-E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000" b="1" i="1">
                                    <a:latin typeface="Cambria Math" panose="02040503050406030204" pitchFamily="18" charset="0"/>
                                  </a:rPr>
                                  <m:t>𝒋𝒊</m:t>
                                </m:r>
                              </m:sub>
                            </m:sSub>
                            <m:r>
                              <a:rPr lang="pt-PT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endParaRPr lang="en-GB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3EAF2BEC-002E-44F7-BEBE-A9112426C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57" y="3936532"/>
                <a:ext cx="7464743" cy="86172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>
            <a:extLst>
              <a:ext uri="{FF2B5EF4-FFF2-40B4-BE49-F238E27FC236}">
                <a16:creationId xmlns:a16="http://schemas.microsoft.com/office/drawing/2014/main" id="{B6501BD4-C636-497B-AA73-9C4EAB82F010}"/>
              </a:ext>
            </a:extLst>
          </p:cNvPr>
          <p:cNvSpPr/>
          <p:nvPr/>
        </p:nvSpPr>
        <p:spPr>
          <a:xfrm>
            <a:off x="6885330" y="3494154"/>
            <a:ext cx="3452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tähis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968AD438-9E87-46E2-9829-C2068B3B49BA}"/>
              </a:ext>
            </a:extLst>
          </p:cNvPr>
          <p:cNvSpPr/>
          <p:nvPr/>
        </p:nvSpPr>
        <p:spPr>
          <a:xfrm>
            <a:off x="7900051" y="487743"/>
            <a:ext cx="3886665" cy="277025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94FD6BA-82F4-4C44-BA14-24AE213405F0}"/>
                  </a:ext>
                </a:extLst>
              </p:cNvPr>
              <p:cNvSpPr/>
              <p:nvPr/>
            </p:nvSpPr>
            <p:spPr>
              <a:xfrm>
                <a:off x="7831304" y="1021964"/>
                <a:ext cx="4152395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94FD6BA-82F4-4C44-BA14-24AE21340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04" y="1021964"/>
                <a:ext cx="4152395" cy="17018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>
            <a:extLst>
              <a:ext uri="{FF2B5EF4-FFF2-40B4-BE49-F238E27FC236}">
                <a16:creationId xmlns:a16="http://schemas.microsoft.com/office/drawing/2014/main" id="{3ECFCACB-A546-4B84-824A-A529DF271BA3}"/>
              </a:ext>
            </a:extLst>
          </p:cNvPr>
          <p:cNvSpPr txBox="1"/>
          <p:nvPr/>
        </p:nvSpPr>
        <p:spPr>
          <a:xfrm>
            <a:off x="9319788" y="1509507"/>
            <a:ext cx="504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AC60D47-7B68-496F-B902-FFC4E11B4873}"/>
              </a:ext>
            </a:extLst>
          </p:cNvPr>
          <p:cNvSpPr txBox="1"/>
          <p:nvPr/>
        </p:nvSpPr>
        <p:spPr>
          <a:xfrm>
            <a:off x="8448382" y="1008790"/>
            <a:ext cx="504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B6BAC01-4961-4BBE-BA71-068F2FEA2BDC}"/>
              </a:ext>
            </a:extLst>
          </p:cNvPr>
          <p:cNvSpPr txBox="1"/>
          <p:nvPr/>
        </p:nvSpPr>
        <p:spPr>
          <a:xfrm>
            <a:off x="10842777" y="2269220"/>
            <a:ext cx="599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0</a:t>
            </a:r>
            <a:endParaRPr lang="en-GB" sz="2400" dirty="0"/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072D4BFF-B5F7-426D-91EC-DF96E821B066}"/>
              </a:ext>
            </a:extLst>
          </p:cNvPr>
          <p:cNvSpPr/>
          <p:nvPr/>
        </p:nvSpPr>
        <p:spPr>
          <a:xfrm rot="17921930">
            <a:off x="9669372" y="214152"/>
            <a:ext cx="441811" cy="336628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FD096D76-78C9-4A68-8BF7-5C05428E6888}"/>
              </a:ext>
            </a:extLst>
          </p:cNvPr>
          <p:cNvGrpSpPr/>
          <p:nvPr/>
        </p:nvGrpSpPr>
        <p:grpSpPr>
          <a:xfrm>
            <a:off x="9101592" y="1455063"/>
            <a:ext cx="2288533" cy="1284735"/>
            <a:chOff x="9101592" y="1455063"/>
            <a:chExt cx="2288533" cy="1284735"/>
          </a:xfrm>
        </p:grpSpPr>
        <p:cxnSp>
          <p:nvCxnSpPr>
            <p:cNvPr id="66" name="Conexão reta 65">
              <a:extLst>
                <a:ext uri="{FF2B5EF4-FFF2-40B4-BE49-F238E27FC236}">
                  <a16:creationId xmlns:a16="http://schemas.microsoft.com/office/drawing/2014/main" id="{3EF2FB64-E51B-48D5-8B67-40E7AD5E6454}"/>
                </a:ext>
              </a:extLst>
            </p:cNvPr>
            <p:cNvCxnSpPr>
              <a:cxnSpLocks/>
            </p:cNvCxnSpPr>
            <p:nvPr/>
          </p:nvCxnSpPr>
          <p:spPr>
            <a:xfrm>
              <a:off x="9147679" y="2491972"/>
              <a:ext cx="1700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8" name="Agrupar 77">
              <a:extLst>
                <a:ext uri="{FF2B5EF4-FFF2-40B4-BE49-F238E27FC236}">
                  <a16:creationId xmlns:a16="http://schemas.microsoft.com/office/drawing/2014/main" id="{BB90722C-ED03-41A3-90CA-E6829CF343F4}"/>
                </a:ext>
              </a:extLst>
            </p:cNvPr>
            <p:cNvGrpSpPr/>
            <p:nvPr/>
          </p:nvGrpSpPr>
          <p:grpSpPr>
            <a:xfrm>
              <a:off x="9101592" y="1455063"/>
              <a:ext cx="2288533" cy="1284735"/>
              <a:chOff x="9322656" y="4831690"/>
              <a:chExt cx="2288533" cy="1284735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2522914-05BF-4621-B14D-DBD4EFC8603F}"/>
                  </a:ext>
                </a:extLst>
              </p:cNvPr>
              <p:cNvSpPr/>
              <p:nvPr/>
            </p:nvSpPr>
            <p:spPr>
              <a:xfrm>
                <a:off x="9322656" y="5654760"/>
                <a:ext cx="764977" cy="46166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A975513-0690-4564-9B16-4087D293B444}"/>
                  </a:ext>
                </a:extLst>
              </p:cNvPr>
              <p:cNvSpPr/>
              <p:nvPr/>
            </p:nvSpPr>
            <p:spPr>
              <a:xfrm>
                <a:off x="11019744" y="4831690"/>
                <a:ext cx="591445" cy="49864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Conexão reta unidirecional 80">
                <a:extLst>
                  <a:ext uri="{FF2B5EF4-FFF2-40B4-BE49-F238E27FC236}">
                    <a16:creationId xmlns:a16="http://schemas.microsoft.com/office/drawing/2014/main" id="{65200CB7-1B24-406B-8786-FE635A8E0D79}"/>
                  </a:ext>
                </a:extLst>
              </p:cNvPr>
              <p:cNvCxnSpPr>
                <a:cxnSpLocks/>
                <a:stCxn id="79" idx="7"/>
                <a:endCxn id="80" idx="2"/>
              </p:cNvCxnSpPr>
              <p:nvPr/>
            </p:nvCxnSpPr>
            <p:spPr>
              <a:xfrm flipV="1">
                <a:off x="9975605" y="5081011"/>
                <a:ext cx="1044139" cy="64135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0F99386-5292-4228-A63B-8CA080707669}"/>
              </a:ext>
            </a:extLst>
          </p:cNvPr>
          <p:cNvGrpSpPr/>
          <p:nvPr/>
        </p:nvGrpSpPr>
        <p:grpSpPr>
          <a:xfrm>
            <a:off x="8110836" y="1021964"/>
            <a:ext cx="1788199" cy="894764"/>
            <a:chOff x="8381151" y="69338"/>
            <a:chExt cx="1788199" cy="894764"/>
          </a:xfrm>
        </p:grpSpPr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F19856DA-724D-4DF5-AD60-833CF588FE50}"/>
                </a:ext>
              </a:extLst>
            </p:cNvPr>
            <p:cNvGrpSpPr/>
            <p:nvPr/>
          </p:nvGrpSpPr>
          <p:grpSpPr>
            <a:xfrm>
              <a:off x="8381151" y="69338"/>
              <a:ext cx="1788199" cy="894764"/>
              <a:chOff x="8309058" y="4398591"/>
              <a:chExt cx="1788199" cy="894764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C1C0DB3-A3C7-4E87-84E7-575439AAA3F3}"/>
                  </a:ext>
                </a:extLst>
              </p:cNvPr>
              <p:cNvSpPr/>
              <p:nvPr/>
            </p:nvSpPr>
            <p:spPr>
              <a:xfrm>
                <a:off x="8309058" y="4831690"/>
                <a:ext cx="883208" cy="461665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0CF85EC-3623-4646-BFBB-36450F64AC26}"/>
                  </a:ext>
                </a:extLst>
              </p:cNvPr>
              <p:cNvSpPr/>
              <p:nvPr/>
            </p:nvSpPr>
            <p:spPr>
              <a:xfrm>
                <a:off x="9505812" y="4398591"/>
                <a:ext cx="591445" cy="461665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Conexão reta unidirecional 93">
                <a:extLst>
                  <a:ext uri="{FF2B5EF4-FFF2-40B4-BE49-F238E27FC236}">
                    <a16:creationId xmlns:a16="http://schemas.microsoft.com/office/drawing/2014/main" id="{784ADE75-144E-4B0F-AEAF-0646F28F509A}"/>
                  </a:ext>
                </a:extLst>
              </p:cNvPr>
              <p:cNvCxnSpPr>
                <a:cxnSpLocks/>
                <a:stCxn id="92" idx="7"/>
                <a:endCxn id="93" idx="2"/>
              </p:cNvCxnSpPr>
              <p:nvPr/>
            </p:nvCxnSpPr>
            <p:spPr>
              <a:xfrm flipV="1">
                <a:off x="9062923" y="4629424"/>
                <a:ext cx="442889" cy="26987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Conexão reta 90">
              <a:extLst>
                <a:ext uri="{FF2B5EF4-FFF2-40B4-BE49-F238E27FC236}">
                  <a16:creationId xmlns:a16="http://schemas.microsoft.com/office/drawing/2014/main" id="{5368F602-BFC9-4788-B722-AD5D30D6C86C}"/>
                </a:ext>
              </a:extLst>
            </p:cNvPr>
            <p:cNvCxnSpPr>
              <a:cxnSpLocks/>
            </p:cNvCxnSpPr>
            <p:nvPr/>
          </p:nvCxnSpPr>
          <p:spPr>
            <a:xfrm>
              <a:off x="8511965" y="713703"/>
              <a:ext cx="170036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B73A417A-E76F-461E-9102-4468BBFC7FB3}"/>
              </a:ext>
            </a:extLst>
          </p:cNvPr>
          <p:cNvGrpSpPr/>
          <p:nvPr/>
        </p:nvGrpSpPr>
        <p:grpSpPr>
          <a:xfrm>
            <a:off x="8214298" y="1069373"/>
            <a:ext cx="3146499" cy="1686447"/>
            <a:chOff x="8214298" y="1069373"/>
            <a:chExt cx="3146499" cy="1686447"/>
          </a:xfrm>
        </p:grpSpPr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DDEC0E48-4BC8-4359-B13E-1CF394943C48}"/>
                </a:ext>
              </a:extLst>
            </p:cNvPr>
            <p:cNvGrpSpPr/>
            <p:nvPr/>
          </p:nvGrpSpPr>
          <p:grpSpPr>
            <a:xfrm>
              <a:off x="8214298" y="1069373"/>
              <a:ext cx="3146499" cy="1686447"/>
              <a:chOff x="8435362" y="4446000"/>
              <a:chExt cx="3146499" cy="1686447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3A393D7-325B-4E3D-8844-4EB0D7CBBD2F}"/>
                  </a:ext>
                </a:extLst>
              </p:cNvPr>
              <p:cNvSpPr/>
              <p:nvPr/>
            </p:nvSpPr>
            <p:spPr>
              <a:xfrm>
                <a:off x="8435362" y="5670782"/>
                <a:ext cx="764978" cy="46166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7D4B2FB-9468-4057-B334-C50633B6184A}"/>
                  </a:ext>
                </a:extLst>
              </p:cNvPr>
              <p:cNvSpPr/>
              <p:nvPr/>
            </p:nvSpPr>
            <p:spPr>
              <a:xfrm>
                <a:off x="10990416" y="4446000"/>
                <a:ext cx="591445" cy="461665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Conexão reta unidirecional 99">
                <a:extLst>
                  <a:ext uri="{FF2B5EF4-FFF2-40B4-BE49-F238E27FC236}">
                    <a16:creationId xmlns:a16="http://schemas.microsoft.com/office/drawing/2014/main" id="{0E564A0E-9EC4-4F39-A9CB-593F1A85F848}"/>
                  </a:ext>
                </a:extLst>
              </p:cNvPr>
              <p:cNvCxnSpPr>
                <a:cxnSpLocks/>
                <a:stCxn id="98" idx="7"/>
                <a:endCxn id="99" idx="2"/>
              </p:cNvCxnSpPr>
              <p:nvPr/>
            </p:nvCxnSpPr>
            <p:spPr>
              <a:xfrm flipV="1">
                <a:off x="9088312" y="4676833"/>
                <a:ext cx="1902104" cy="1061558"/>
              </a:xfrm>
              <a:prstGeom prst="straightConnector1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Conexão reta 96">
              <a:extLst>
                <a:ext uri="{FF2B5EF4-FFF2-40B4-BE49-F238E27FC236}">
                  <a16:creationId xmlns:a16="http://schemas.microsoft.com/office/drawing/2014/main" id="{05C89985-CCB8-4FDF-BD8C-38C2451DA265}"/>
                </a:ext>
              </a:extLst>
            </p:cNvPr>
            <p:cNvCxnSpPr>
              <a:cxnSpLocks/>
            </p:cNvCxnSpPr>
            <p:nvPr/>
          </p:nvCxnSpPr>
          <p:spPr>
            <a:xfrm>
              <a:off x="8267627" y="2504072"/>
              <a:ext cx="170036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6D5F989D-65D2-4EC7-B93D-28D5DFF92902}"/>
              </a:ext>
            </a:extLst>
          </p:cNvPr>
          <p:cNvSpPr/>
          <p:nvPr/>
        </p:nvSpPr>
        <p:spPr>
          <a:xfrm>
            <a:off x="2421935" y="506147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7343195-9E65-4B4A-A0C6-8A9310D336BE}"/>
              </a:ext>
            </a:extLst>
          </p:cNvPr>
          <p:cNvSpPr/>
          <p:nvPr/>
        </p:nvSpPr>
        <p:spPr>
          <a:xfrm>
            <a:off x="2189769" y="5705383"/>
            <a:ext cx="3137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dirty="0"/>
              <a:t>Konstrueeri</a:t>
            </a:r>
            <a:r>
              <a:rPr lang="en-GB" sz="2000" dirty="0"/>
              <a:t> a (3 x 3 )</a:t>
            </a:r>
          </a:p>
          <a:p>
            <a:r>
              <a:rPr lang="et-EE" sz="2000" b="1" dirty="0" err="1"/>
              <a:t>Kaldsümmertiline</a:t>
            </a:r>
            <a:r>
              <a:rPr lang="et-EE" sz="2000" b="1" dirty="0"/>
              <a:t> maatriks</a:t>
            </a:r>
            <a:r>
              <a:rPr lang="en-GB" sz="20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DBA9656-2992-46F1-A71D-B248D62F66E0}"/>
                  </a:ext>
                </a:extLst>
              </p:cNvPr>
              <p:cNvSpPr/>
              <p:nvPr/>
            </p:nvSpPr>
            <p:spPr>
              <a:xfrm>
                <a:off x="4959136" y="4967140"/>
                <a:ext cx="2515353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DBA9656-2992-46F1-A71D-B248D62F6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36" y="4967140"/>
                <a:ext cx="2515353" cy="1845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tângulo 104">
            <a:extLst>
              <a:ext uri="{FF2B5EF4-FFF2-40B4-BE49-F238E27FC236}">
                <a16:creationId xmlns:a16="http://schemas.microsoft.com/office/drawing/2014/main" id="{C67668A0-6B21-416C-BC9F-0B4D13F046C7}"/>
              </a:ext>
            </a:extLst>
          </p:cNvPr>
          <p:cNvSpPr/>
          <p:nvPr/>
        </p:nvSpPr>
        <p:spPr>
          <a:xfrm>
            <a:off x="5478431" y="5166539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7921F2BE-409F-471F-934C-D006A6EA08FF}"/>
              </a:ext>
            </a:extLst>
          </p:cNvPr>
          <p:cNvSpPr/>
          <p:nvPr/>
        </p:nvSpPr>
        <p:spPr>
          <a:xfrm>
            <a:off x="6029772" y="5718255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EB9DC6D4-1613-4B05-A4B3-D133AE66E21B}"/>
              </a:ext>
            </a:extLst>
          </p:cNvPr>
          <p:cNvSpPr/>
          <p:nvPr/>
        </p:nvSpPr>
        <p:spPr>
          <a:xfrm>
            <a:off x="6575927" y="6244745"/>
            <a:ext cx="358839" cy="3588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D9707706-6124-4A28-A657-4BF126178B1B}"/>
              </a:ext>
            </a:extLst>
          </p:cNvPr>
          <p:cNvSpPr txBox="1"/>
          <p:nvPr/>
        </p:nvSpPr>
        <p:spPr>
          <a:xfrm>
            <a:off x="6070341" y="57293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C8C7B5EA-976F-45E6-A6AA-5BD681DC4B25}"/>
              </a:ext>
            </a:extLst>
          </p:cNvPr>
          <p:cNvSpPr txBox="1"/>
          <p:nvPr/>
        </p:nvSpPr>
        <p:spPr>
          <a:xfrm>
            <a:off x="6583875" y="62538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1B68645F-3451-4C1F-80AD-6047D1276AE2}"/>
              </a:ext>
            </a:extLst>
          </p:cNvPr>
          <p:cNvSpPr txBox="1"/>
          <p:nvPr/>
        </p:nvSpPr>
        <p:spPr>
          <a:xfrm>
            <a:off x="5498950" y="5159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12F1838B-A745-41F9-84A7-59AC86564260}"/>
              </a:ext>
            </a:extLst>
          </p:cNvPr>
          <p:cNvGrpSpPr/>
          <p:nvPr/>
        </p:nvGrpSpPr>
        <p:grpSpPr>
          <a:xfrm>
            <a:off x="6020851" y="5164908"/>
            <a:ext cx="382319" cy="370336"/>
            <a:chOff x="9905982" y="695294"/>
            <a:chExt cx="382319" cy="370336"/>
          </a:xfrm>
        </p:grpSpPr>
        <p:sp>
          <p:nvSpPr>
            <p:cNvPr id="112" name="CaixaDeTexto 111">
              <a:extLst>
                <a:ext uri="{FF2B5EF4-FFF2-40B4-BE49-F238E27FC236}">
                  <a16:creationId xmlns:a16="http://schemas.microsoft.com/office/drawing/2014/main" id="{BB8575BC-3045-4418-AC1D-9FB8AAA1CAF7}"/>
                </a:ext>
              </a:extLst>
            </p:cNvPr>
            <p:cNvSpPr txBox="1"/>
            <p:nvPr/>
          </p:nvSpPr>
          <p:spPr>
            <a:xfrm>
              <a:off x="9916083" y="69629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4"/>
                  </a:solidFill>
                </a:rPr>
                <a:t>-7</a:t>
              </a:r>
              <a:endParaRPr lang="en-GB" b="1" dirty="0">
                <a:solidFill>
                  <a:schemeClr val="accent4"/>
                </a:solidFill>
              </a:endParaRPr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76BCBF99-D593-4B94-8AF7-696F3E923AE3}"/>
                </a:ext>
              </a:extLst>
            </p:cNvPr>
            <p:cNvSpPr/>
            <p:nvPr/>
          </p:nvSpPr>
          <p:spPr>
            <a:xfrm>
              <a:off x="9905982" y="695294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EABF92F9-B478-4C6D-98A1-DD1E0E4A2B38}"/>
              </a:ext>
            </a:extLst>
          </p:cNvPr>
          <p:cNvGrpSpPr/>
          <p:nvPr/>
        </p:nvGrpSpPr>
        <p:grpSpPr>
          <a:xfrm>
            <a:off x="6581365" y="5726776"/>
            <a:ext cx="358839" cy="372719"/>
            <a:chOff x="6968362" y="1375923"/>
            <a:chExt cx="358839" cy="372719"/>
          </a:xfrm>
        </p:grpSpPr>
        <p:sp>
          <p:nvSpPr>
            <p:cNvPr id="116" name="Retângulo 115">
              <a:extLst>
                <a:ext uri="{FF2B5EF4-FFF2-40B4-BE49-F238E27FC236}">
                  <a16:creationId xmlns:a16="http://schemas.microsoft.com/office/drawing/2014/main" id="{5E9F7AB2-F3C1-4996-92A2-AABF592B9AAF}"/>
                </a:ext>
              </a:extLst>
            </p:cNvPr>
            <p:cNvSpPr/>
            <p:nvPr/>
          </p:nvSpPr>
          <p:spPr>
            <a:xfrm>
              <a:off x="6968362" y="1375923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334CB87B-2556-46D0-B959-321EA50D2E46}"/>
                </a:ext>
              </a:extLst>
            </p:cNvPr>
            <p:cNvSpPr txBox="1"/>
            <p:nvPr/>
          </p:nvSpPr>
          <p:spPr>
            <a:xfrm>
              <a:off x="6989883" y="13793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6"/>
                  </a:solidFill>
                </a:rPr>
                <a:t>5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id="{5B778F93-66A6-4696-95C9-6D25C9FA7A9D}"/>
              </a:ext>
            </a:extLst>
          </p:cNvPr>
          <p:cNvGrpSpPr/>
          <p:nvPr/>
        </p:nvGrpSpPr>
        <p:grpSpPr>
          <a:xfrm>
            <a:off x="6588985" y="5156318"/>
            <a:ext cx="358839" cy="369332"/>
            <a:chOff x="7822314" y="953724"/>
            <a:chExt cx="358839" cy="369332"/>
          </a:xfrm>
        </p:grpSpPr>
        <p:sp>
          <p:nvSpPr>
            <p:cNvPr id="119" name="Retângulo 118">
              <a:extLst>
                <a:ext uri="{FF2B5EF4-FFF2-40B4-BE49-F238E27FC236}">
                  <a16:creationId xmlns:a16="http://schemas.microsoft.com/office/drawing/2014/main" id="{04053F68-28BC-4760-9509-29CEB3343A77}"/>
                </a:ext>
              </a:extLst>
            </p:cNvPr>
            <p:cNvSpPr/>
            <p:nvPr/>
          </p:nvSpPr>
          <p:spPr>
            <a:xfrm>
              <a:off x="7822314" y="964217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aixaDeTexto 119">
              <a:extLst>
                <a:ext uri="{FF2B5EF4-FFF2-40B4-BE49-F238E27FC236}">
                  <a16:creationId xmlns:a16="http://schemas.microsoft.com/office/drawing/2014/main" id="{8FD21FA0-551F-473C-B635-B0C469E63D67}"/>
                </a:ext>
              </a:extLst>
            </p:cNvPr>
            <p:cNvSpPr txBox="1"/>
            <p:nvPr/>
          </p:nvSpPr>
          <p:spPr>
            <a:xfrm>
              <a:off x="7855278" y="9537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5"/>
                  </a:solidFill>
                </a:rPr>
                <a:t>8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25431602-79FC-4221-8204-4EEE3E64672B}"/>
              </a:ext>
            </a:extLst>
          </p:cNvPr>
          <p:cNvGrpSpPr/>
          <p:nvPr/>
        </p:nvGrpSpPr>
        <p:grpSpPr>
          <a:xfrm>
            <a:off x="6587638" y="5156462"/>
            <a:ext cx="372218" cy="369332"/>
            <a:chOff x="7819083" y="953724"/>
            <a:chExt cx="372218" cy="369332"/>
          </a:xfrm>
        </p:grpSpPr>
        <p:sp>
          <p:nvSpPr>
            <p:cNvPr id="125" name="Retângulo 124">
              <a:extLst>
                <a:ext uri="{FF2B5EF4-FFF2-40B4-BE49-F238E27FC236}">
                  <a16:creationId xmlns:a16="http://schemas.microsoft.com/office/drawing/2014/main" id="{2C600E22-0940-4166-BFDE-712C8F5AC251}"/>
                </a:ext>
              </a:extLst>
            </p:cNvPr>
            <p:cNvSpPr/>
            <p:nvPr/>
          </p:nvSpPr>
          <p:spPr>
            <a:xfrm>
              <a:off x="7822314" y="964217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id="{2FBE8BE5-DEF2-44BD-8235-F7B779FC3227}"/>
                </a:ext>
              </a:extLst>
            </p:cNvPr>
            <p:cNvSpPr txBox="1"/>
            <p:nvPr/>
          </p:nvSpPr>
          <p:spPr>
            <a:xfrm>
              <a:off x="7819083" y="95372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5"/>
                  </a:solidFill>
                </a:rPr>
                <a:t>-8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B2F374AC-DEB4-413F-A853-D9233B8F2B36}"/>
              </a:ext>
            </a:extLst>
          </p:cNvPr>
          <p:cNvGrpSpPr/>
          <p:nvPr/>
        </p:nvGrpSpPr>
        <p:grpSpPr>
          <a:xfrm>
            <a:off x="6569205" y="5725262"/>
            <a:ext cx="372218" cy="372719"/>
            <a:chOff x="6957498" y="1375923"/>
            <a:chExt cx="372218" cy="372719"/>
          </a:xfrm>
        </p:grpSpPr>
        <p:sp>
          <p:nvSpPr>
            <p:cNvPr id="128" name="Retângulo 127">
              <a:extLst>
                <a:ext uri="{FF2B5EF4-FFF2-40B4-BE49-F238E27FC236}">
                  <a16:creationId xmlns:a16="http://schemas.microsoft.com/office/drawing/2014/main" id="{941F6809-8091-44D8-A4BF-891294F1AA0D}"/>
                </a:ext>
              </a:extLst>
            </p:cNvPr>
            <p:cNvSpPr/>
            <p:nvPr/>
          </p:nvSpPr>
          <p:spPr>
            <a:xfrm>
              <a:off x="6968362" y="1375923"/>
              <a:ext cx="358839" cy="35883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aixaDeTexto 128">
              <a:extLst>
                <a:ext uri="{FF2B5EF4-FFF2-40B4-BE49-F238E27FC236}">
                  <a16:creationId xmlns:a16="http://schemas.microsoft.com/office/drawing/2014/main" id="{364FAB8B-EFBF-446C-8CEC-FD8DD38D811C}"/>
                </a:ext>
              </a:extLst>
            </p:cNvPr>
            <p:cNvSpPr txBox="1"/>
            <p:nvPr/>
          </p:nvSpPr>
          <p:spPr>
            <a:xfrm>
              <a:off x="6957498" y="137931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chemeClr val="accent6"/>
                  </a:solidFill>
                </a:rPr>
                <a:t>-5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0" name="Retângulo: Cantos Arredondados 129">
            <a:extLst>
              <a:ext uri="{FF2B5EF4-FFF2-40B4-BE49-F238E27FC236}">
                <a16:creationId xmlns:a16="http://schemas.microsoft.com/office/drawing/2014/main" id="{C7928658-A864-4F67-A944-6E905D98F791}"/>
              </a:ext>
            </a:extLst>
          </p:cNvPr>
          <p:cNvSpPr/>
          <p:nvPr/>
        </p:nvSpPr>
        <p:spPr>
          <a:xfrm>
            <a:off x="7868796" y="4929013"/>
            <a:ext cx="4287189" cy="1883890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31" name="Seta: Para a Direita 130">
            <a:extLst>
              <a:ext uri="{FF2B5EF4-FFF2-40B4-BE49-F238E27FC236}">
                <a16:creationId xmlns:a16="http://schemas.microsoft.com/office/drawing/2014/main" id="{B809F175-F75C-4B3C-AEF3-64753D159961}"/>
              </a:ext>
            </a:extLst>
          </p:cNvPr>
          <p:cNvSpPr/>
          <p:nvPr/>
        </p:nvSpPr>
        <p:spPr>
          <a:xfrm>
            <a:off x="7355264" y="5600493"/>
            <a:ext cx="952556" cy="568554"/>
          </a:xfrm>
          <a:prstGeom prst="rightArrow">
            <a:avLst/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tângulo 131">
                <a:extLst>
                  <a:ext uri="{FF2B5EF4-FFF2-40B4-BE49-F238E27FC236}">
                    <a16:creationId xmlns:a16="http://schemas.microsoft.com/office/drawing/2014/main" id="{A77E5C35-F1D0-4384-86E9-8CC8A0CD0636}"/>
                  </a:ext>
                </a:extLst>
              </p:cNvPr>
              <p:cNvSpPr/>
              <p:nvPr/>
            </p:nvSpPr>
            <p:spPr>
              <a:xfrm>
                <a:off x="8231831" y="5431665"/>
                <a:ext cx="3954993" cy="967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15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15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e>
                                    <m:r>
                                      <a:rPr lang="pt-PT" sz="2000" b="0" i="1" spc="-15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pt-PT" sz="200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Retângulo 131">
                <a:extLst>
                  <a:ext uri="{FF2B5EF4-FFF2-40B4-BE49-F238E27FC236}">
                    <a16:creationId xmlns:a16="http://schemas.microsoft.com/office/drawing/2014/main" id="{A77E5C35-F1D0-4384-86E9-8CC8A0CD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31" y="5431665"/>
                <a:ext cx="3954993" cy="9671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8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04453 0.08055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9193 0.15834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519 0.07708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6" grpId="0"/>
      <p:bldP spid="62" grpId="0"/>
      <p:bldP spid="64" grpId="0"/>
      <p:bldP spid="67" grpId="0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30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46717A7-9964-46F3-BF52-A2CEE79EB3C6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0CABE222-C889-4647-96A3-36E58D7AC1D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7AB5A801-6F84-4C81-88D2-B5DD67B50460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0B6A855-5E32-4B5E-9931-474EED78C40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Other Designations</a:t>
            </a: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DB163309-00E8-4569-8241-7B1DDDE6291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6D54AA7C-20A2-4E63-9DA3-744E48428C6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39095998-8CFE-48A0-A953-2D99E30E6C5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00736EAA-737E-4344-84F0-45D943D63F6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026D029-2C32-4833-A9DD-0504A2A4FEAE}"/>
              </a:ext>
            </a:extLst>
          </p:cNvPr>
          <p:cNvGrpSpPr/>
          <p:nvPr/>
        </p:nvGrpSpPr>
        <p:grpSpPr>
          <a:xfrm>
            <a:off x="2098800" y="3951326"/>
            <a:ext cx="2383659" cy="989347"/>
            <a:chOff x="2250301" y="2108701"/>
            <a:chExt cx="2383659" cy="98934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A76D6BD-589B-4CDF-870B-4F3C4850B443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930C64EB-0C5B-445F-8C46-C40ED5986995}"/>
                    </a:ext>
                  </a:extLst>
                </p:cNvPr>
                <p:cNvSpPr/>
                <p:nvPr/>
              </p:nvSpPr>
              <p:spPr>
                <a:xfrm>
                  <a:off x="2674753" y="2618000"/>
                  <a:ext cx="1536218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930C64EB-0C5B-445F-8C46-C40ED59869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753" y="2618000"/>
                  <a:ext cx="1536218" cy="47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8C86A5D-BFFB-4CBD-93A1-67FF25ECA01B}"/>
                </a:ext>
              </a:extLst>
            </p:cNvPr>
            <p:cNvSpPr txBox="1"/>
            <p:nvPr/>
          </p:nvSpPr>
          <p:spPr>
            <a:xfrm>
              <a:off x="2478500" y="2166383"/>
              <a:ext cx="1945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Ortogonaalne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46717A7-9964-46F3-BF52-A2CEE79EB3C6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0CABE222-C889-4647-96A3-36E58D7AC1D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7AB5A801-6F84-4C81-88D2-B5DD67B50460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0B6A855-5E32-4B5E-9931-474EED78C40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DB163309-00E8-4569-8241-7B1DDDE6291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6D54AA7C-20A2-4E63-9DA3-744E48428C6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39095998-8CFE-48A0-A953-2D99E30E6C5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00736EAA-737E-4344-84F0-45D943D63F6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026D029-2C32-4833-A9DD-0504A2A4FEAE}"/>
              </a:ext>
            </a:extLst>
          </p:cNvPr>
          <p:cNvGrpSpPr/>
          <p:nvPr/>
        </p:nvGrpSpPr>
        <p:grpSpPr>
          <a:xfrm>
            <a:off x="2098800" y="3951326"/>
            <a:ext cx="2383659" cy="989347"/>
            <a:chOff x="2250301" y="2108701"/>
            <a:chExt cx="2383659" cy="989347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A76D6BD-589B-4CDF-870B-4F3C4850B443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930C64EB-0C5B-445F-8C46-C40ED5986995}"/>
                    </a:ext>
                  </a:extLst>
                </p:cNvPr>
                <p:cNvSpPr/>
                <p:nvPr/>
              </p:nvSpPr>
              <p:spPr>
                <a:xfrm>
                  <a:off x="2674753" y="2618000"/>
                  <a:ext cx="1536218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930C64EB-0C5B-445F-8C46-C40ED59869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753" y="2618000"/>
                  <a:ext cx="1536218" cy="47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8C86A5D-BFFB-4CBD-93A1-67FF25ECA01B}"/>
                </a:ext>
              </a:extLst>
            </p:cNvPr>
            <p:cNvSpPr txBox="1"/>
            <p:nvPr/>
          </p:nvSpPr>
          <p:spPr>
            <a:xfrm>
              <a:off x="2478499" y="2166383"/>
              <a:ext cx="1945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Ortogonaalne</a:t>
              </a:r>
              <a:endParaRPr lang="en-GB" sz="2400" b="1" dirty="0"/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4CA18631-2178-4F34-B8F6-F084EF33ED6B}"/>
              </a:ext>
            </a:extLst>
          </p:cNvPr>
          <p:cNvSpPr/>
          <p:nvPr/>
        </p:nvSpPr>
        <p:spPr>
          <a:xfrm>
            <a:off x="4598730" y="3635603"/>
            <a:ext cx="7756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400" dirty="0">
                <a:solidFill>
                  <a:sysClr val="windowText" lastClr="000000"/>
                </a:solidFill>
              </a:rPr>
              <a:t>Maatriks on </a:t>
            </a:r>
            <a:r>
              <a:rPr lang="et-EE" sz="2400" b="1" dirty="0" err="1">
                <a:solidFill>
                  <a:sysClr val="windowText" lastClr="000000"/>
                </a:solidFill>
              </a:rPr>
              <a:t>ortogonaalne</a:t>
            </a:r>
            <a:r>
              <a:rPr lang="et-EE" sz="2400" dirty="0">
                <a:solidFill>
                  <a:sysClr val="windowText" lastClr="000000"/>
                </a:solidFill>
              </a:rPr>
              <a:t>, kui selle transponeeritud maatriks ja </a:t>
            </a:r>
            <a:r>
              <a:rPr lang="et-EE" sz="2400" dirty="0" err="1">
                <a:solidFill>
                  <a:sysClr val="windowText" lastClr="000000"/>
                </a:solidFill>
              </a:rPr>
              <a:t>pöördmatriks</a:t>
            </a:r>
            <a:r>
              <a:rPr lang="et-EE" sz="2400" dirty="0">
                <a:solidFill>
                  <a:sysClr val="windowText" lastClr="000000"/>
                </a:solidFill>
              </a:rPr>
              <a:t> on võrdsed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n-GB" sz="2400" dirty="0" err="1">
                <a:solidFill>
                  <a:sysClr val="windowText" lastClr="000000"/>
                </a:solidFill>
              </a:rPr>
              <a:t>olemas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alternatiivseid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kuid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samaväärseid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tingimusi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nagu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B2F050D-063E-4608-9DA5-CF9EC0F80E07}"/>
              </a:ext>
            </a:extLst>
          </p:cNvPr>
          <p:cNvGrpSpPr/>
          <p:nvPr/>
        </p:nvGrpSpPr>
        <p:grpSpPr>
          <a:xfrm>
            <a:off x="5897334" y="4860000"/>
            <a:ext cx="1951467" cy="720000"/>
            <a:chOff x="7164749" y="1915227"/>
            <a:chExt cx="1951467" cy="720000"/>
          </a:xfrm>
        </p:grpSpPr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7456C124-B242-4A82-86FF-E3C505E1E89B}"/>
                </a:ext>
              </a:extLst>
            </p:cNvPr>
            <p:cNvSpPr/>
            <p:nvPr/>
          </p:nvSpPr>
          <p:spPr>
            <a:xfrm>
              <a:off x="7164749" y="1915227"/>
              <a:ext cx="1951467" cy="720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EEBAAE67-DDF0-4BA7-8791-ADCEA17EB97D}"/>
                    </a:ext>
                  </a:extLst>
                </p:cNvPr>
                <p:cNvSpPr/>
                <p:nvPr/>
              </p:nvSpPr>
              <p:spPr>
                <a:xfrm>
                  <a:off x="7203878" y="1975804"/>
                  <a:ext cx="1800557" cy="589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sz="2400" b="1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1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pt-PT" sz="2400" b="1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400" b="1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EEBAAE67-DDF0-4BA7-8791-ADCEA17EB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3878" y="1975804"/>
                  <a:ext cx="1800557" cy="589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F64A5A-DBC3-473C-92BE-99923CF27276}"/>
              </a:ext>
            </a:extLst>
          </p:cNvPr>
          <p:cNvSpPr/>
          <p:nvPr/>
        </p:nvSpPr>
        <p:spPr>
          <a:xfrm>
            <a:off x="8753302" y="4860573"/>
            <a:ext cx="1951467" cy="72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BE05A4A-9D77-44C5-BE65-F6E60217EBF2}"/>
                  </a:ext>
                </a:extLst>
              </p:cNvPr>
              <p:cNvSpPr/>
              <p:nvPr/>
            </p:nvSpPr>
            <p:spPr>
              <a:xfrm>
                <a:off x="8998225" y="4981362"/>
                <a:ext cx="1638525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5BE05A4A-9D77-44C5-BE65-F6E60217E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25" y="4981362"/>
                <a:ext cx="1638525" cy="4682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E4A81F32-1404-410C-8212-3239551A9C67}"/>
              </a:ext>
            </a:extLst>
          </p:cNvPr>
          <p:cNvSpPr/>
          <p:nvPr/>
        </p:nvSpPr>
        <p:spPr>
          <a:xfrm>
            <a:off x="8093724" y="4981362"/>
            <a:ext cx="491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dirty="0">
                <a:solidFill>
                  <a:sysClr val="windowText" lastClr="000000"/>
                </a:solidFill>
              </a:rPr>
              <a:t>või</a:t>
            </a:r>
            <a:endParaRPr lang="en-GB" sz="20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C7EB0CB-8497-49E6-9000-4FA3B6D68F30}"/>
              </a:ext>
            </a:extLst>
          </p:cNvPr>
          <p:cNvSpPr/>
          <p:nvPr/>
        </p:nvSpPr>
        <p:spPr>
          <a:xfrm>
            <a:off x="2138769" y="5734338"/>
            <a:ext cx="9793751" cy="654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endParaRPr lang="en-GB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A970CBC-A8D3-41D7-B81F-C2C695DBC9BD}"/>
              </a:ext>
            </a:extLst>
          </p:cNvPr>
          <p:cNvSpPr/>
          <p:nvPr/>
        </p:nvSpPr>
        <p:spPr>
          <a:xfrm>
            <a:off x="2257573" y="5864932"/>
            <a:ext cx="9793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dirty="0"/>
              <a:t>– </a:t>
            </a:r>
            <a:r>
              <a:rPr lang="en-GB" dirty="0" err="1"/>
              <a:t>Praktikas</a:t>
            </a:r>
            <a:r>
              <a:rPr lang="en-GB" dirty="0"/>
              <a:t> </a:t>
            </a:r>
            <a:r>
              <a:rPr lang="en-GB" dirty="0" err="1"/>
              <a:t>maatriksi</a:t>
            </a:r>
            <a:r>
              <a:rPr lang="en-GB" dirty="0"/>
              <a:t> </a:t>
            </a:r>
            <a:r>
              <a:rPr lang="en-GB" dirty="0" err="1"/>
              <a:t>ortogonaalsuse</a:t>
            </a:r>
            <a:r>
              <a:rPr lang="en-GB" dirty="0"/>
              <a:t> </a:t>
            </a:r>
            <a:r>
              <a:rPr lang="en-GB" dirty="0" err="1"/>
              <a:t>kontrollimiseks</a:t>
            </a:r>
            <a:r>
              <a:rPr lang="en-GB" dirty="0"/>
              <a:t>, </a:t>
            </a:r>
            <a:r>
              <a:rPr lang="en-GB" dirty="0" err="1"/>
              <a:t>kasuta</a:t>
            </a:r>
            <a:r>
              <a:rPr lang="et-EE" dirty="0"/>
              <a:t> </a:t>
            </a:r>
            <a:r>
              <a:rPr lang="en-GB" dirty="0"/>
              <a:t> </a:t>
            </a:r>
            <a:r>
              <a:rPr lang="en-GB" dirty="0" err="1"/>
              <a:t>seda</a:t>
            </a:r>
            <a:r>
              <a:rPr lang="en-GB" dirty="0"/>
              <a:t> </a:t>
            </a:r>
            <a:r>
              <a:rPr lang="en-GB" dirty="0" err="1"/>
              <a:t>seost</a:t>
            </a:r>
            <a:r>
              <a:rPr lang="en-GB" dirty="0"/>
              <a:t> </a:t>
            </a:r>
            <a:r>
              <a:rPr lang="en-GB" b="1" dirty="0"/>
              <a:t>!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00E586C-ADE0-403B-83DB-9BF0F16874B7}"/>
              </a:ext>
            </a:extLst>
          </p:cNvPr>
          <p:cNvSpPr/>
          <p:nvPr/>
        </p:nvSpPr>
        <p:spPr>
          <a:xfrm>
            <a:off x="8867598" y="5843416"/>
            <a:ext cx="1153857" cy="386365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E2BD672E-772C-49A4-8B48-E65386F01598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9444527" y="5558484"/>
            <a:ext cx="72452" cy="284932"/>
          </a:xfrm>
          <a:prstGeom prst="straightConnector1">
            <a:avLst/>
          </a:prstGeom>
          <a:ln w="5715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77A50E75-B965-4DE9-B0EA-B183C41DF748}"/>
              </a:ext>
            </a:extLst>
          </p:cNvPr>
          <p:cNvSpPr/>
          <p:nvPr/>
        </p:nvSpPr>
        <p:spPr>
          <a:xfrm>
            <a:off x="2098800" y="335658"/>
            <a:ext cx="9831485" cy="3304018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F02B475-0668-40AC-9895-8B4F3609DC9F}"/>
              </a:ext>
            </a:extLst>
          </p:cNvPr>
          <p:cNvSpPr/>
          <p:nvPr/>
        </p:nvSpPr>
        <p:spPr>
          <a:xfrm>
            <a:off x="2306397" y="478164"/>
            <a:ext cx="154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7B7EEBC-FC62-4C92-BCBA-E05A9776C338}"/>
              </a:ext>
            </a:extLst>
          </p:cNvPr>
          <p:cNvSpPr/>
          <p:nvPr/>
        </p:nvSpPr>
        <p:spPr>
          <a:xfrm>
            <a:off x="4059132" y="518239"/>
            <a:ext cx="7399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>
                <a:solidFill>
                  <a:sysClr val="windowText" lastClr="000000"/>
                </a:solidFill>
              </a:rPr>
              <a:t>Milline antud maatriksitest on </a:t>
            </a:r>
            <a:r>
              <a:rPr lang="et-EE" sz="2400" b="1" dirty="0" err="1">
                <a:solidFill>
                  <a:sysClr val="windowText" lastClr="000000"/>
                </a:solidFill>
              </a:rPr>
              <a:t>ortogonaalne</a:t>
            </a:r>
            <a:r>
              <a:rPr lang="en-GB" sz="2400" b="1" dirty="0">
                <a:solidFill>
                  <a:sysClr val="windowText" lastClr="000000"/>
                </a:solidFill>
              </a:rPr>
              <a:t>?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28EAAF29-2FB4-448F-8169-A7E839AD3B75}"/>
              </a:ext>
            </a:extLst>
          </p:cNvPr>
          <p:cNvCxnSpPr/>
          <p:nvPr/>
        </p:nvCxnSpPr>
        <p:spPr>
          <a:xfrm>
            <a:off x="2257573" y="1930704"/>
            <a:ext cx="9411002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C8E042CA-DDD5-4D53-BA59-40B461F46AEA}"/>
              </a:ext>
            </a:extLst>
          </p:cNvPr>
          <p:cNvSpPr/>
          <p:nvPr/>
        </p:nvSpPr>
        <p:spPr>
          <a:xfrm>
            <a:off x="2103744" y="1928116"/>
            <a:ext cx="9806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600" dirty="0">
                <a:solidFill>
                  <a:sysClr val="windowText" lastClr="000000"/>
                </a:solidFill>
              </a:rPr>
              <a:t>Sa võid </a:t>
            </a:r>
            <a:r>
              <a:rPr lang="en-GB" sz="1600" dirty="0">
                <a:solidFill>
                  <a:sysClr val="windowText" lastClr="000000"/>
                </a:solidFill>
              </a:rPr>
              <a:t>“</a:t>
            </a:r>
            <a:r>
              <a:rPr lang="et-EE" sz="1600" dirty="0">
                <a:solidFill>
                  <a:sysClr val="windowText" lastClr="000000"/>
                </a:solidFill>
              </a:rPr>
              <a:t>klikkida</a:t>
            </a:r>
            <a:r>
              <a:rPr lang="en-GB" sz="1600" dirty="0">
                <a:solidFill>
                  <a:sysClr val="windowText" lastClr="000000"/>
                </a:solidFill>
              </a:rPr>
              <a:t>” </a:t>
            </a:r>
            <a:r>
              <a:rPr lang="et-EE" sz="1600" dirty="0">
                <a:solidFill>
                  <a:sysClr val="windowText" lastClr="000000"/>
                </a:solidFill>
              </a:rPr>
              <a:t>iga maatriksit, et näha vastust</a:t>
            </a:r>
            <a:r>
              <a:rPr lang="en-GB" sz="1600" dirty="0">
                <a:solidFill>
                  <a:sysClr val="windowText" lastClr="000000"/>
                </a:solidFill>
              </a:rPr>
              <a:t>, </a:t>
            </a:r>
            <a:r>
              <a:rPr lang="et-EE" sz="1600" dirty="0">
                <a:solidFill>
                  <a:sysClr val="windowText" lastClr="000000"/>
                </a:solidFill>
              </a:rPr>
              <a:t>aga</a:t>
            </a:r>
            <a:r>
              <a:rPr lang="en-GB" sz="1600" dirty="0">
                <a:solidFill>
                  <a:sysClr val="windowText" lastClr="000000"/>
                </a:solidFill>
              </a:rPr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BE708510-257E-45A4-8EF1-A8925D55AE08}"/>
                  </a:ext>
                </a:extLst>
              </p:cNvPr>
              <p:cNvSpPr/>
              <p:nvPr/>
            </p:nvSpPr>
            <p:spPr>
              <a:xfrm>
                <a:off x="4276800" y="1072800"/>
                <a:ext cx="1801858" cy="669971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BE708510-257E-45A4-8EF1-A8925D55A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00" y="1072800"/>
                <a:ext cx="1801858" cy="66997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: Cantos Arredondados 55">
                <a:extLst>
                  <a:ext uri="{FF2B5EF4-FFF2-40B4-BE49-F238E27FC236}">
                    <a16:creationId xmlns:a16="http://schemas.microsoft.com/office/drawing/2014/main" id="{175B5C84-1C45-4E14-850F-CE43A57D8D78}"/>
                  </a:ext>
                </a:extLst>
              </p:cNvPr>
              <p:cNvSpPr/>
              <p:nvPr/>
            </p:nvSpPr>
            <p:spPr>
              <a:xfrm>
                <a:off x="6400800" y="925200"/>
                <a:ext cx="2256974" cy="817387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sz="2000" b="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sz="2000" b="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tângulo: Cantos Arredondados 55">
                <a:extLst>
                  <a:ext uri="{FF2B5EF4-FFF2-40B4-BE49-F238E27FC236}">
                    <a16:creationId xmlns:a16="http://schemas.microsoft.com/office/drawing/2014/main" id="{175B5C84-1C45-4E14-850F-CE43A57D8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925200"/>
                <a:ext cx="2256974" cy="81738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E9B91D1D-EBC8-4297-822D-B01A230B200E}"/>
                  </a:ext>
                </a:extLst>
              </p:cNvPr>
              <p:cNvSpPr/>
              <p:nvPr/>
            </p:nvSpPr>
            <p:spPr>
              <a:xfrm>
                <a:off x="8867598" y="878400"/>
                <a:ext cx="2611297" cy="100034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000" b="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E9B91D1D-EBC8-4297-822D-B01A230B2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598" y="878400"/>
                <a:ext cx="2611297" cy="100034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57">
                <a:extLst>
                  <a:ext uri="{FF2B5EF4-FFF2-40B4-BE49-F238E27FC236}">
                    <a16:creationId xmlns:a16="http://schemas.microsoft.com/office/drawing/2014/main" id="{84506C4E-754E-4CFD-B67E-C4E2F905EA1D}"/>
                  </a:ext>
                </a:extLst>
              </p:cNvPr>
              <p:cNvSpPr/>
              <p:nvPr/>
            </p:nvSpPr>
            <p:spPr>
              <a:xfrm>
                <a:off x="2343612" y="1054800"/>
                <a:ext cx="1458259" cy="669971"/>
              </a:xfrm>
              <a:prstGeom prst="round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tângulo: Cantos Arredondados 57">
                <a:extLst>
                  <a:ext uri="{FF2B5EF4-FFF2-40B4-BE49-F238E27FC236}">
                    <a16:creationId xmlns:a16="http://schemas.microsoft.com/office/drawing/2014/main" id="{84506C4E-754E-4CFD-B67E-C4E2F905E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12" y="1054800"/>
                <a:ext cx="1458259" cy="66997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6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animBg="1"/>
      <p:bldP spid="36" grpId="0"/>
      <p:bldP spid="3" grpId="0"/>
      <p:bldP spid="37" grpId="0" animBg="1"/>
      <p:bldP spid="4" grpId="0"/>
      <p:bldP spid="38" grpId="0" animBg="1"/>
      <p:bldP spid="41" grpId="0" animBg="1"/>
      <p:bldP spid="42" grpId="0"/>
      <p:bldP spid="46" grpId="0"/>
      <p:bldP spid="53" grpId="0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9843D703-868E-4893-AC21-5F3F76D12A26}"/>
              </a:ext>
            </a:extLst>
          </p:cNvPr>
          <p:cNvSpPr/>
          <p:nvPr/>
        </p:nvSpPr>
        <p:spPr>
          <a:xfrm>
            <a:off x="2098800" y="334799"/>
            <a:ext cx="9831485" cy="6341771"/>
          </a:xfrm>
          <a:prstGeom prst="roundRect">
            <a:avLst>
              <a:gd name="adj" fmla="val 3888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46717A7-9964-46F3-BF52-A2CEE79EB3C6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0CABE222-C889-4647-96A3-36E58D7AC1D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7AB5A801-6F84-4C81-88D2-B5DD67B50460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0B6A855-5E32-4B5E-9931-474EED78C40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DB163309-00E8-4569-8241-7B1DDDE6291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6D54AA7C-20A2-4E63-9DA3-744E48428C6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39095998-8CFE-48A0-A953-2D99E30E6C5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00736EAA-737E-4344-84F0-45D943D63F6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77A50E75-B965-4DE9-B0EA-B183C41DF748}"/>
              </a:ext>
            </a:extLst>
          </p:cNvPr>
          <p:cNvSpPr/>
          <p:nvPr/>
        </p:nvSpPr>
        <p:spPr>
          <a:xfrm>
            <a:off x="2098800" y="335658"/>
            <a:ext cx="9831485" cy="3304018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F02B475-0668-40AC-9895-8B4F3609DC9F}"/>
              </a:ext>
            </a:extLst>
          </p:cNvPr>
          <p:cNvSpPr/>
          <p:nvPr/>
        </p:nvSpPr>
        <p:spPr>
          <a:xfrm>
            <a:off x="2306397" y="478164"/>
            <a:ext cx="154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DC785C2C-6EA7-4DE3-A1D6-D5F547CAC368}"/>
                  </a:ext>
                </a:extLst>
              </p:cNvPr>
              <p:cNvSpPr/>
              <p:nvPr/>
            </p:nvSpPr>
            <p:spPr>
              <a:xfrm>
                <a:off x="4275833" y="1073200"/>
                <a:ext cx="1640963" cy="669971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DC785C2C-6EA7-4DE3-A1D6-D5F547CAC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33" y="1073200"/>
                <a:ext cx="1640963" cy="66997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 45">
            <a:extLst>
              <a:ext uri="{FF2B5EF4-FFF2-40B4-BE49-F238E27FC236}">
                <a16:creationId xmlns:a16="http://schemas.microsoft.com/office/drawing/2014/main" id="{67B7EEBC-FC62-4C92-BCBA-E05A9776C338}"/>
              </a:ext>
            </a:extLst>
          </p:cNvPr>
          <p:cNvSpPr/>
          <p:nvPr/>
        </p:nvSpPr>
        <p:spPr>
          <a:xfrm>
            <a:off x="4059132" y="518239"/>
            <a:ext cx="7399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>
                <a:solidFill>
                  <a:sysClr val="windowText" lastClr="000000"/>
                </a:solidFill>
              </a:rPr>
              <a:t>Milline antud maatriksitest on </a:t>
            </a:r>
            <a:r>
              <a:rPr lang="et-EE" sz="2400" b="1" dirty="0" err="1">
                <a:solidFill>
                  <a:sysClr val="windowText" lastClr="000000"/>
                </a:solidFill>
              </a:rPr>
              <a:t>ortogonaalne</a:t>
            </a:r>
            <a:r>
              <a:rPr lang="en-GB" sz="2400" b="1" dirty="0">
                <a:solidFill>
                  <a:sysClr val="windowText" lastClr="000000"/>
                </a:solidFill>
              </a:rPr>
              <a:t>?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3F563537-32A7-4941-A9B9-1D780EC88663}"/>
                  </a:ext>
                </a:extLst>
              </p:cNvPr>
              <p:cNvSpPr/>
              <p:nvPr/>
            </p:nvSpPr>
            <p:spPr>
              <a:xfrm>
                <a:off x="6400574" y="925728"/>
                <a:ext cx="1986680" cy="817387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sz="2000" b="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sz="2000" b="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3F563537-32A7-4941-A9B9-1D780EC88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74" y="925728"/>
                <a:ext cx="1986680" cy="81738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2713958-C255-4414-9216-6BF75804C604}"/>
                  </a:ext>
                </a:extLst>
              </p:cNvPr>
              <p:cNvSpPr/>
              <p:nvPr/>
            </p:nvSpPr>
            <p:spPr>
              <a:xfrm>
                <a:off x="8858217" y="879424"/>
                <a:ext cx="2486396" cy="100034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000" b="0" i="1" spc="-15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2713958-C255-4414-9216-6BF75804C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17" y="879424"/>
                <a:ext cx="2486396" cy="100034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2243BC1A-40B0-409D-BC08-1842ECF9E1C7}"/>
                  </a:ext>
                </a:extLst>
              </p:cNvPr>
              <p:cNvSpPr/>
              <p:nvPr/>
            </p:nvSpPr>
            <p:spPr>
              <a:xfrm>
                <a:off x="2343612" y="1053104"/>
                <a:ext cx="1458259" cy="669971"/>
              </a:xfrm>
              <a:prstGeom prst="round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pc="-15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i="1" spc="-15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2243BC1A-40B0-409D-BC08-1842ECF9E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12" y="1053104"/>
                <a:ext cx="1458259" cy="66997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28EAAF29-2FB4-448F-8169-A7E839AD3B75}"/>
              </a:ext>
            </a:extLst>
          </p:cNvPr>
          <p:cNvCxnSpPr/>
          <p:nvPr/>
        </p:nvCxnSpPr>
        <p:spPr>
          <a:xfrm>
            <a:off x="2257573" y="1930704"/>
            <a:ext cx="9411002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C8E042CA-DDD5-4D53-BA59-40B461F46AEA}"/>
                  </a:ext>
                </a:extLst>
              </p:cNvPr>
              <p:cNvSpPr/>
              <p:nvPr/>
            </p:nvSpPr>
            <p:spPr>
              <a:xfrm>
                <a:off x="2103744" y="1928116"/>
                <a:ext cx="9806445" cy="89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1600" dirty="0">
                    <a:solidFill>
                      <a:sysClr val="windowText" lastClr="000000"/>
                    </a:solidFill>
                  </a:rPr>
                  <a:t>Sa võid 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“</a:t>
                </a:r>
                <a:r>
                  <a:rPr lang="et-EE" sz="1600" dirty="0">
                    <a:solidFill>
                      <a:sysClr val="windowText" lastClr="000000"/>
                    </a:solidFill>
                  </a:rPr>
                  <a:t>klikkida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” </a:t>
                </a:r>
                <a:r>
                  <a:rPr lang="et-EE" sz="1600" dirty="0">
                    <a:solidFill>
                      <a:sysClr val="windowText" lastClr="000000"/>
                    </a:solidFill>
                  </a:rPr>
                  <a:t>iga maatriksit, et näha vastust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1600" dirty="0">
                    <a:solidFill>
                      <a:sysClr val="windowText" lastClr="000000"/>
                    </a:solidFill>
                  </a:rPr>
                  <a:t>aga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… </a:t>
                </a:r>
              </a:p>
              <a:p>
                <a:pPr algn="ctr"/>
                <a:r>
                  <a:rPr lang="en-GB" b="1" dirty="0" err="1">
                    <a:solidFill>
                      <a:sysClr val="windowText" lastClr="000000"/>
                    </a:solidFill>
                  </a:rPr>
                  <a:t>Proovi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vastuseid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iseseisvalt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leida</a:t>
                </a:r>
                <a:r>
                  <a:rPr lang="et-EE" b="1" dirty="0">
                    <a:solidFill>
                      <a:sysClr val="windowText" lastClr="000000"/>
                    </a:solidFill>
                  </a:rPr>
                  <a:t>, kasuta seost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t-EE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C8E042CA-DDD5-4D53-BA59-40B461F46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44" y="1928116"/>
                <a:ext cx="9806445" cy="897490"/>
              </a:xfrm>
              <a:prstGeom prst="rect">
                <a:avLst/>
              </a:prstGeom>
              <a:blipFill>
                <a:blip r:embed="rId16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5915EA95-6D7B-4A2D-BC30-13D32A2785B5}"/>
              </a:ext>
            </a:extLst>
          </p:cNvPr>
          <p:cNvCxnSpPr/>
          <p:nvPr/>
        </p:nvCxnSpPr>
        <p:spPr>
          <a:xfrm>
            <a:off x="2257573" y="2527952"/>
            <a:ext cx="9411002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60A1ADC-259B-4FCA-ACD9-3C9D763704EE}"/>
                  </a:ext>
                </a:extLst>
              </p:cNvPr>
              <p:cNvSpPr/>
              <p:nvPr/>
            </p:nvSpPr>
            <p:spPr>
              <a:xfrm>
                <a:off x="2658790" y="2584083"/>
                <a:ext cx="283718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t-PT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60A1ADC-259B-4FCA-ACD9-3C9D76370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90" y="2584083"/>
                <a:ext cx="2837187" cy="6090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49644612-3352-477B-9586-B6914AAED550}"/>
                  </a:ext>
                </a:extLst>
              </p:cNvPr>
              <p:cNvSpPr/>
              <p:nvPr/>
            </p:nvSpPr>
            <p:spPr>
              <a:xfrm>
                <a:off x="2306397" y="3977713"/>
                <a:ext cx="4095031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1+0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49644612-3352-477B-9586-B6914AAED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97" y="3977713"/>
                <a:ext cx="4095031" cy="558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Parêntese esquerdo 63">
            <a:extLst>
              <a:ext uri="{FF2B5EF4-FFF2-40B4-BE49-F238E27FC236}">
                <a16:creationId xmlns:a16="http://schemas.microsoft.com/office/drawing/2014/main" id="{DC1E9BBF-2762-4052-BF43-36F038E29FC7}"/>
              </a:ext>
            </a:extLst>
          </p:cNvPr>
          <p:cNvSpPr/>
          <p:nvPr/>
        </p:nvSpPr>
        <p:spPr>
          <a:xfrm rot="16200000">
            <a:off x="3384073" y="2298417"/>
            <a:ext cx="201812" cy="1631432"/>
          </a:xfrm>
          <a:prstGeom prst="leftBracket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B47221C0-57E6-43AC-B5DA-6A9302030B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50251" y="3392304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63A217C8-4E7C-4EBA-8EE8-33481D49B969}"/>
              </a:ext>
            </a:extLst>
          </p:cNvPr>
          <p:cNvCxnSpPr>
            <a:cxnSpLocks/>
          </p:cNvCxnSpPr>
          <p:nvPr/>
        </p:nvCxnSpPr>
        <p:spPr>
          <a:xfrm flipH="1">
            <a:off x="2447776" y="3215039"/>
            <a:ext cx="221487" cy="407485"/>
          </a:xfrm>
          <a:prstGeom prst="line">
            <a:avLst/>
          </a:prstGeom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138E22C-CBB1-4761-A918-A2D1E3EE0F8D}"/>
                  </a:ext>
                </a:extLst>
              </p:cNvPr>
              <p:cNvSpPr/>
              <p:nvPr/>
            </p:nvSpPr>
            <p:spPr>
              <a:xfrm>
                <a:off x="2295526" y="3391148"/>
                <a:ext cx="186365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138E22C-CBB1-4761-A918-A2D1E3EE0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26" y="3391148"/>
                <a:ext cx="1863652" cy="5542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D0239A0B-5D3C-46E9-AC3C-43C05CE7F247}"/>
              </a:ext>
            </a:extLst>
          </p:cNvPr>
          <p:cNvCxnSpPr>
            <a:cxnSpLocks/>
          </p:cNvCxnSpPr>
          <p:nvPr/>
        </p:nvCxnSpPr>
        <p:spPr>
          <a:xfrm>
            <a:off x="2257573" y="4629732"/>
            <a:ext cx="4334146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F5ED200-B2FA-4780-BF3C-3C1376AC3249}"/>
                  </a:ext>
                </a:extLst>
              </p:cNvPr>
              <p:cNvSpPr/>
              <p:nvPr/>
            </p:nvSpPr>
            <p:spPr>
              <a:xfrm>
                <a:off x="5602125" y="3443647"/>
                <a:ext cx="1277849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F5ED200-B2FA-4780-BF3C-3C1376AC3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125" y="3443647"/>
                <a:ext cx="1277849" cy="3742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reeform 23">
            <a:extLst>
              <a:ext uri="{FF2B5EF4-FFF2-40B4-BE49-F238E27FC236}">
                <a16:creationId xmlns:a16="http://schemas.microsoft.com/office/drawing/2014/main" id="{0A8E835B-607B-4E22-A1B0-4F95C246D9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89133" y="939419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6D6841A2-655B-4228-9E4F-45A094F1BF1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64402" y="930391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8D58D268-1447-4F0F-8C8A-B6D6BC6117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309233" y="931247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18">
            <a:extLst>
              <a:ext uri="{FF2B5EF4-FFF2-40B4-BE49-F238E27FC236}">
                <a16:creationId xmlns:a16="http://schemas.microsoft.com/office/drawing/2014/main" id="{AB1204BD-477A-4B14-A16F-DE43B8F941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02290" y="5470184"/>
            <a:ext cx="461892" cy="408711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E8A3CB6-0704-431F-A06A-41C3BCD8D6F1}"/>
                  </a:ext>
                </a:extLst>
              </p:cNvPr>
              <p:cNvSpPr/>
              <p:nvPr/>
            </p:nvSpPr>
            <p:spPr>
              <a:xfrm>
                <a:off x="2617937" y="4666695"/>
                <a:ext cx="306801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i="1" spc="-15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t-PT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E8A3CB6-0704-431F-A06A-41C3BCD8D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37" y="4666695"/>
                <a:ext cx="3068019" cy="6090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36D2A2A-9C08-4340-9F88-DC0D89EAAA36}"/>
                  </a:ext>
                </a:extLst>
              </p:cNvPr>
              <p:cNvSpPr/>
              <p:nvPr/>
            </p:nvSpPr>
            <p:spPr>
              <a:xfrm>
                <a:off x="2265544" y="6060325"/>
                <a:ext cx="4122603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0+1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36D2A2A-9C08-4340-9F88-DC0D89EAA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44" y="6060325"/>
                <a:ext cx="4122603" cy="5588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Parêntese esquerdo 75">
            <a:extLst>
              <a:ext uri="{FF2B5EF4-FFF2-40B4-BE49-F238E27FC236}">
                <a16:creationId xmlns:a16="http://schemas.microsoft.com/office/drawing/2014/main" id="{F2D91FD8-79A9-42A2-9231-5661DF08F229}"/>
              </a:ext>
            </a:extLst>
          </p:cNvPr>
          <p:cNvSpPr/>
          <p:nvPr/>
        </p:nvSpPr>
        <p:spPr>
          <a:xfrm rot="16200000">
            <a:off x="3421572" y="4302677"/>
            <a:ext cx="196491" cy="1782816"/>
          </a:xfrm>
          <a:prstGeom prst="leftBracket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58B16280-A02A-4DCB-BD9F-DE2A20FC700C}"/>
              </a:ext>
            </a:extLst>
          </p:cNvPr>
          <p:cNvCxnSpPr>
            <a:cxnSpLocks/>
          </p:cNvCxnSpPr>
          <p:nvPr/>
        </p:nvCxnSpPr>
        <p:spPr>
          <a:xfrm flipH="1">
            <a:off x="2406923" y="5297651"/>
            <a:ext cx="221487" cy="407485"/>
          </a:xfrm>
          <a:prstGeom prst="line">
            <a:avLst/>
          </a:prstGeom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707B364D-3191-4020-AF30-1CBC94CFA278}"/>
                  </a:ext>
                </a:extLst>
              </p:cNvPr>
              <p:cNvSpPr/>
              <p:nvPr/>
            </p:nvSpPr>
            <p:spPr>
              <a:xfrm>
                <a:off x="2254673" y="5473760"/>
                <a:ext cx="207524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spc="-30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pc="-3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pc="-3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pc="-30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pc="-3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707B364D-3191-4020-AF30-1CBC94CFA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73" y="5473760"/>
                <a:ext cx="2075248" cy="5542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reeform 18">
            <a:extLst>
              <a:ext uri="{FF2B5EF4-FFF2-40B4-BE49-F238E27FC236}">
                <a16:creationId xmlns:a16="http://schemas.microsoft.com/office/drawing/2014/main" id="{BFBC8ECC-F217-4130-B69E-1BECC96A01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9811" y="957080"/>
            <a:ext cx="461892" cy="408711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952C2A15-B7DA-4CB1-BA41-2F00392736AA}"/>
                  </a:ext>
                </a:extLst>
              </p:cNvPr>
              <p:cNvSpPr/>
              <p:nvPr/>
            </p:nvSpPr>
            <p:spPr>
              <a:xfrm>
                <a:off x="5671125" y="5432654"/>
                <a:ext cx="130670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pt-P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t-EE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952C2A15-B7DA-4CB1-BA41-2F0039273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25" y="5432654"/>
                <a:ext cx="1306703" cy="37427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14DD7FDB-3767-4B9D-B1FE-03F8AD55483A}"/>
              </a:ext>
            </a:extLst>
          </p:cNvPr>
          <p:cNvCxnSpPr>
            <a:cxnSpLocks/>
          </p:cNvCxnSpPr>
          <p:nvPr/>
        </p:nvCxnSpPr>
        <p:spPr>
          <a:xfrm rot="5400000">
            <a:off x="5053919" y="4539537"/>
            <a:ext cx="3630146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915BF88C-3426-40FB-B179-D882482F34AC}"/>
                  </a:ext>
                </a:extLst>
              </p:cNvPr>
              <p:cNvSpPr/>
              <p:nvPr/>
            </p:nvSpPr>
            <p:spPr>
              <a:xfrm>
                <a:off x="7326084" y="2507668"/>
                <a:ext cx="3901709" cy="769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pt-PT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pc="-15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pt-PT" i="1" spc="-15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p>
                        <m:r>
                          <a:rPr lang="pt-PT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915BF88C-3426-40FB-B179-D882482F3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84" y="2507668"/>
                <a:ext cx="3901709" cy="769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8103F19B-0D01-48ED-AF43-46EC2C4120F6}"/>
                  </a:ext>
                </a:extLst>
              </p:cNvPr>
              <p:cNvSpPr/>
              <p:nvPr/>
            </p:nvSpPr>
            <p:spPr>
              <a:xfrm>
                <a:off x="6973691" y="3971634"/>
                <a:ext cx="457465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8103F19B-0D01-48ED-AF43-46EC2C412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691" y="3971634"/>
                <a:ext cx="4574650" cy="5588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Parêntese esquerdo 90">
            <a:extLst>
              <a:ext uri="{FF2B5EF4-FFF2-40B4-BE49-F238E27FC236}">
                <a16:creationId xmlns:a16="http://schemas.microsoft.com/office/drawing/2014/main" id="{3E388BEC-2096-48D3-89AF-0D34AF377B24}"/>
              </a:ext>
            </a:extLst>
          </p:cNvPr>
          <p:cNvSpPr/>
          <p:nvPr/>
        </p:nvSpPr>
        <p:spPr>
          <a:xfrm rot="16200000">
            <a:off x="8473105" y="1870599"/>
            <a:ext cx="207891" cy="2480988"/>
          </a:xfrm>
          <a:prstGeom prst="leftBracket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23">
            <a:extLst>
              <a:ext uri="{FF2B5EF4-FFF2-40B4-BE49-F238E27FC236}">
                <a16:creationId xmlns:a16="http://schemas.microsoft.com/office/drawing/2014/main" id="{CCF93E8C-CB29-4519-BF40-1ACEA1BC1E9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17545" y="3386225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3" name="Conexão reta 92">
            <a:extLst>
              <a:ext uri="{FF2B5EF4-FFF2-40B4-BE49-F238E27FC236}">
                <a16:creationId xmlns:a16="http://schemas.microsoft.com/office/drawing/2014/main" id="{BEA59861-0142-4595-985B-298233E1F3CB}"/>
              </a:ext>
            </a:extLst>
          </p:cNvPr>
          <p:cNvCxnSpPr>
            <a:cxnSpLocks/>
          </p:cNvCxnSpPr>
          <p:nvPr/>
        </p:nvCxnSpPr>
        <p:spPr>
          <a:xfrm flipH="1">
            <a:off x="7115070" y="3208960"/>
            <a:ext cx="221487" cy="407485"/>
          </a:xfrm>
          <a:prstGeom prst="line">
            <a:avLst/>
          </a:prstGeom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63A53E90-81D2-4233-AAB6-3178C25BBE80}"/>
                  </a:ext>
                </a:extLst>
              </p:cNvPr>
              <p:cNvSpPr/>
              <p:nvPr/>
            </p:nvSpPr>
            <p:spPr>
              <a:xfrm>
                <a:off x="6962820" y="3385069"/>
                <a:ext cx="227440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4" name="Retângulo 93">
                <a:extLst>
                  <a:ext uri="{FF2B5EF4-FFF2-40B4-BE49-F238E27FC236}">
                    <a16:creationId xmlns:a16="http://schemas.microsoft.com/office/drawing/2014/main" id="{63A53E90-81D2-4233-AAB6-3178C25BB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0" y="3385069"/>
                <a:ext cx="2274405" cy="5524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tângulo 94">
                <a:extLst>
                  <a:ext uri="{FF2B5EF4-FFF2-40B4-BE49-F238E27FC236}">
                    <a16:creationId xmlns:a16="http://schemas.microsoft.com/office/drawing/2014/main" id="{C8F8B2F5-D51A-4FD9-83E2-EFD178A245E4}"/>
                  </a:ext>
                </a:extLst>
              </p:cNvPr>
              <p:cNvSpPr/>
              <p:nvPr/>
            </p:nvSpPr>
            <p:spPr>
              <a:xfrm>
                <a:off x="10352847" y="3446462"/>
                <a:ext cx="12618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5" name="Retângulo 94">
                <a:extLst>
                  <a:ext uri="{FF2B5EF4-FFF2-40B4-BE49-F238E27FC236}">
                    <a16:creationId xmlns:a16="http://schemas.microsoft.com/office/drawing/2014/main" id="{C8F8B2F5-D51A-4FD9-83E2-EFD178A24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47" y="3446462"/>
                <a:ext cx="1261820" cy="37427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exão reta 95">
            <a:extLst>
              <a:ext uri="{FF2B5EF4-FFF2-40B4-BE49-F238E27FC236}">
                <a16:creationId xmlns:a16="http://schemas.microsoft.com/office/drawing/2014/main" id="{7E47DA12-50DB-4A09-B77C-0E47A8BF299B}"/>
              </a:ext>
            </a:extLst>
          </p:cNvPr>
          <p:cNvCxnSpPr>
            <a:cxnSpLocks/>
          </p:cNvCxnSpPr>
          <p:nvPr/>
        </p:nvCxnSpPr>
        <p:spPr>
          <a:xfrm>
            <a:off x="7115070" y="4629732"/>
            <a:ext cx="4555632" cy="0"/>
          </a:xfrm>
          <a:prstGeom prst="line">
            <a:avLst/>
          </a:prstGeom>
          <a:ln w="38100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tângulo 96">
                <a:extLst>
                  <a:ext uri="{FF2B5EF4-FFF2-40B4-BE49-F238E27FC236}">
                    <a16:creationId xmlns:a16="http://schemas.microsoft.com/office/drawing/2014/main" id="{27F6EFE9-AAF1-4D4A-9E0F-D7756B7A98BB}"/>
                  </a:ext>
                </a:extLst>
              </p:cNvPr>
              <p:cNvSpPr/>
              <p:nvPr/>
            </p:nvSpPr>
            <p:spPr>
              <a:xfrm>
                <a:off x="7346554" y="4628708"/>
                <a:ext cx="1193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PT" b="0" i="1" spc="-15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PT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7" name="Retângulo 96">
                <a:extLst>
                  <a:ext uri="{FF2B5EF4-FFF2-40B4-BE49-F238E27FC236}">
                    <a16:creationId xmlns:a16="http://schemas.microsoft.com/office/drawing/2014/main" id="{27F6EFE9-AAF1-4D4A-9E0F-D7756B7A9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554" y="4628708"/>
                <a:ext cx="1193212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tângulo 97">
                <a:extLst>
                  <a:ext uri="{FF2B5EF4-FFF2-40B4-BE49-F238E27FC236}">
                    <a16:creationId xmlns:a16="http://schemas.microsoft.com/office/drawing/2014/main" id="{7A526F92-5562-43A5-84B4-AB84143C5332}"/>
                  </a:ext>
                </a:extLst>
              </p:cNvPr>
              <p:cNvSpPr/>
              <p:nvPr/>
            </p:nvSpPr>
            <p:spPr>
              <a:xfrm>
                <a:off x="6996113" y="5842685"/>
                <a:ext cx="4870115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PT" sz="1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pt-PT" sz="1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4+1+4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−4+2+2</m:t>
                                </m:r>
                              </m:e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4+2+2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4+4+1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−2+4−2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2+2−4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−2+4−2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1+4+4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b="0" i="0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PT" sz="1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1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pt-PT" sz="1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8" name="Retângulo 97">
                <a:extLst>
                  <a:ext uri="{FF2B5EF4-FFF2-40B4-BE49-F238E27FC236}">
                    <a16:creationId xmlns:a16="http://schemas.microsoft.com/office/drawing/2014/main" id="{7A526F92-5562-43A5-84B4-AB84143C5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5842685"/>
                <a:ext cx="4870115" cy="66569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Parêntese esquerdo 98">
            <a:extLst>
              <a:ext uri="{FF2B5EF4-FFF2-40B4-BE49-F238E27FC236}">
                <a16:creationId xmlns:a16="http://schemas.microsoft.com/office/drawing/2014/main" id="{3F65FB86-4581-4E09-A1ED-F682B575141C}"/>
              </a:ext>
            </a:extLst>
          </p:cNvPr>
          <p:cNvSpPr/>
          <p:nvPr/>
        </p:nvSpPr>
        <p:spPr>
          <a:xfrm rot="16200000">
            <a:off x="7591340" y="4654871"/>
            <a:ext cx="147584" cy="530932"/>
          </a:xfrm>
          <a:prstGeom prst="leftBracket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23">
            <a:extLst>
              <a:ext uri="{FF2B5EF4-FFF2-40B4-BE49-F238E27FC236}">
                <a16:creationId xmlns:a16="http://schemas.microsoft.com/office/drawing/2014/main" id="{13C27DFD-3882-4B89-BE39-CA698146E7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10784" y="513873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A514475A-596C-45AF-8589-C1D1A788AD41}"/>
              </a:ext>
            </a:extLst>
          </p:cNvPr>
          <p:cNvCxnSpPr>
            <a:cxnSpLocks/>
          </p:cNvCxnSpPr>
          <p:nvPr/>
        </p:nvCxnSpPr>
        <p:spPr>
          <a:xfrm flipH="1">
            <a:off x="7178536" y="4999396"/>
            <a:ext cx="221487" cy="407485"/>
          </a:xfrm>
          <a:prstGeom prst="line">
            <a:avLst/>
          </a:prstGeom>
          <a:ln w="38100">
            <a:solidFill>
              <a:srgbClr val="29A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FC76030F-3467-40FD-BAEF-A239DA4AC598}"/>
                  </a:ext>
                </a:extLst>
              </p:cNvPr>
              <p:cNvSpPr/>
              <p:nvPr/>
            </p:nvSpPr>
            <p:spPr>
              <a:xfrm>
                <a:off x="7002144" y="5111558"/>
                <a:ext cx="3088281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600" b="0" i="1" spc="-30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16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6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16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pt-PT" sz="16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 spc="-15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16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6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16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16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6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FC76030F-3467-40FD-BAEF-A239DA4AC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44" y="5111558"/>
                <a:ext cx="3088281" cy="74193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383EDDA1-F824-4845-AD85-AF0AF352BDF0}"/>
                  </a:ext>
                </a:extLst>
              </p:cNvPr>
              <p:cNvSpPr/>
              <p:nvPr/>
            </p:nvSpPr>
            <p:spPr>
              <a:xfrm>
                <a:off x="10546086" y="5198967"/>
                <a:ext cx="1319528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PT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pt-PT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pt-PT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383EDDA1-F824-4845-AD85-AF0AF352B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086" y="5198967"/>
                <a:ext cx="1319528" cy="37427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61" grpId="0"/>
      <p:bldP spid="61" grpId="1"/>
      <p:bldP spid="63" grpId="0"/>
      <p:bldP spid="63" grpId="1"/>
      <p:bldP spid="64" grpId="0" animBg="1"/>
      <p:bldP spid="64" grpId="1" animBg="1"/>
      <p:bldP spid="65" grpId="0" animBg="1"/>
      <p:bldP spid="65" grpId="1" animBg="1"/>
      <p:bldP spid="67" grpId="0"/>
      <p:bldP spid="67" grpId="1"/>
      <p:bldP spid="6" grpId="0"/>
      <p:bldP spid="6" grpId="1"/>
      <p:bldP spid="69" grpId="0" animBg="1"/>
      <p:bldP spid="71" grpId="0" animBg="1"/>
      <p:bldP spid="72" grpId="0" animBg="1"/>
      <p:bldP spid="73" grpId="0" animBg="1"/>
      <p:bldP spid="73" grpId="1" animBg="1"/>
      <p:bldP spid="74" grpId="0"/>
      <p:bldP spid="74" grpId="1"/>
      <p:bldP spid="75" grpId="0"/>
      <p:bldP spid="75" grpId="1"/>
      <p:bldP spid="76" grpId="0" animBg="1"/>
      <p:bldP spid="76" grpId="1" animBg="1"/>
      <p:bldP spid="78" grpId="0"/>
      <p:bldP spid="78" grpId="1"/>
      <p:bldP spid="79" grpId="0" animBg="1"/>
      <p:bldP spid="80" grpId="0"/>
      <p:bldP spid="80" grpId="1"/>
      <p:bldP spid="89" grpId="0"/>
      <p:bldP spid="89" grpId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4" grpId="0"/>
      <p:bldP spid="94" grpId="1"/>
      <p:bldP spid="95" grpId="0"/>
      <p:bldP spid="95" grpId="1"/>
      <p:bldP spid="97" grpId="0"/>
      <p:bldP spid="97" grpId="1"/>
      <p:bldP spid="98" grpId="0"/>
      <p:bldP spid="98" grpId="1"/>
      <p:bldP spid="99" grpId="0" animBg="1"/>
      <p:bldP spid="99" grpId="1" animBg="1"/>
      <p:bldP spid="100" grpId="0" animBg="1"/>
      <p:bldP spid="100" grpId="1" animBg="1"/>
      <p:bldP spid="102" grpId="0"/>
      <p:bldP spid="102" grpId="1"/>
      <p:bldP spid="103" grpId="0"/>
      <p:bldP spid="10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005A357B-B1D2-4E52-A126-473D343A9F32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3EA06CFF-24CB-47AA-A13A-FD84F1B8A955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866152F4-B7B4-4860-87E4-339170061A0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74C02623-D073-4B60-830C-2621AC5185B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6434297-FC53-489B-A2CF-27C6969E94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B1298BA8-3F21-4C7B-A709-36F02F13134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51FF5A02-B6F9-486A-84C5-17E9A041003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8304AD53-D2AA-48DC-B7CB-4DFADD6DC20F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A89A6F98-1F47-4B85-A2A4-D7A0A7110B99}"/>
              </a:ext>
            </a:extLst>
          </p:cNvPr>
          <p:cNvSpPr/>
          <p:nvPr/>
        </p:nvSpPr>
        <p:spPr>
          <a:xfrm>
            <a:off x="2108722" y="226288"/>
            <a:ext cx="10047277" cy="112371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i-FI" sz="2000" dirty="0">
                <a:solidFill>
                  <a:sysClr val="windowText" lastClr="000000"/>
                </a:solidFill>
              </a:rPr>
              <a:t>On </a:t>
            </a:r>
            <a:r>
              <a:rPr lang="fi-FI" sz="2000" dirty="0" err="1">
                <a:solidFill>
                  <a:sysClr val="windowText" lastClr="000000"/>
                </a:solidFill>
              </a:rPr>
              <a:t>olemas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maatiksite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ka teisi </a:t>
            </a:r>
            <a:r>
              <a:rPr lang="fi-FI" sz="2000" b="1" dirty="0" err="1">
                <a:solidFill>
                  <a:sysClr val="windowText" lastClr="000000"/>
                </a:solidFill>
              </a:rPr>
              <a:t>spetsifilisi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liike</a:t>
            </a:r>
            <a:r>
              <a:rPr lang="fi-FI" sz="2000" dirty="0">
                <a:solidFill>
                  <a:sysClr val="windowText" lastClr="000000"/>
                </a:solidFill>
              </a:rPr>
              <a:t>!</a:t>
            </a:r>
          </a:p>
          <a:p>
            <a:pPr algn="just"/>
            <a:r>
              <a:rPr lang="fi-FI" sz="2000" b="1" dirty="0" err="1">
                <a:solidFill>
                  <a:sysClr val="windowText" lastClr="000000"/>
                </a:solidFill>
              </a:rPr>
              <a:t>Kõige</a:t>
            </a:r>
            <a:r>
              <a:rPr lang="fi-FI" sz="2000" b="1" dirty="0">
                <a:solidFill>
                  <a:sysClr val="windowText" lastClr="000000"/>
                </a:solidFill>
              </a:rPr>
              <a:t> </a:t>
            </a:r>
            <a:r>
              <a:rPr lang="fi-FI" sz="2000" b="1" dirty="0" err="1">
                <a:solidFill>
                  <a:sysClr val="windowText" lastClr="000000"/>
                </a:solidFill>
              </a:rPr>
              <a:t>levinumaid</a:t>
            </a:r>
            <a:r>
              <a:rPr lang="fi-FI" sz="2000" b="1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tutvustati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eelmistes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tundides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või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selle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tunni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viimastes</a:t>
            </a:r>
            <a:r>
              <a:rPr lang="fi-FI" sz="2000" dirty="0">
                <a:solidFill>
                  <a:sysClr val="windowText" lastClr="000000"/>
                </a:solidFill>
              </a:rPr>
              <a:t> osades.</a:t>
            </a:r>
            <a:endParaRPr lang="et-EE" sz="2000" dirty="0">
              <a:solidFill>
                <a:sysClr val="windowText" lastClr="000000"/>
              </a:solidFill>
            </a:endParaRPr>
          </a:p>
          <a:p>
            <a:pPr algn="just"/>
            <a:r>
              <a:rPr lang="et-EE" sz="2000" dirty="0">
                <a:solidFill>
                  <a:sysClr val="windowText" lastClr="000000"/>
                </a:solidFill>
              </a:rPr>
              <a:t>Näiteks töötades kompleksarvudega, </a:t>
            </a:r>
            <a:r>
              <a:rPr lang="en-GB" sz="2000" dirty="0" err="1">
                <a:solidFill>
                  <a:sysClr val="windowText" lastClr="000000"/>
                </a:solidFill>
              </a:rPr>
              <a:t>puutume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järgmiste maatriksi liikidega </a:t>
            </a:r>
            <a:r>
              <a:rPr lang="en-GB" sz="2000" dirty="0" err="1">
                <a:solidFill>
                  <a:sysClr val="windowText" lastClr="000000"/>
                </a:solidFill>
              </a:rPr>
              <a:t>kokku</a:t>
            </a:r>
            <a:r>
              <a:rPr lang="et-EE" sz="2000" dirty="0">
                <a:solidFill>
                  <a:sysClr val="windowText" lastClr="000000"/>
                </a:solidFill>
              </a:rPr>
              <a:t>: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378267">
            <a:off x="10193787" y="384145"/>
            <a:ext cx="1809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b="1" dirty="0">
                <a:solidFill>
                  <a:srgbClr val="00B050"/>
                </a:solidFill>
              </a:rPr>
              <a:t>LISALUGEMIST</a:t>
            </a:r>
            <a:r>
              <a:rPr lang="et-EE" b="1" dirty="0">
                <a:solidFill>
                  <a:srgbClr val="00B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005A357B-B1D2-4E52-A126-473D343A9F32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3EA06CFF-24CB-47AA-A13A-FD84F1B8A955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866152F4-B7B4-4860-87E4-339170061A0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74C02623-D073-4B60-830C-2621AC5185B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6434297-FC53-489B-A2CF-27C6969E94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B1298BA8-3F21-4C7B-A709-36F02F13134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51FF5A02-B6F9-486A-84C5-17E9A0410032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8304AD53-D2AA-48DC-B7CB-4DFADD6DC20F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A89A6F98-1F47-4B85-A2A4-D7A0A7110B99}"/>
              </a:ext>
            </a:extLst>
          </p:cNvPr>
          <p:cNvSpPr/>
          <p:nvPr/>
        </p:nvSpPr>
        <p:spPr>
          <a:xfrm>
            <a:off x="2108722" y="226288"/>
            <a:ext cx="10047277" cy="112371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i-FI" sz="2000" dirty="0">
                <a:solidFill>
                  <a:sysClr val="windowText" lastClr="000000"/>
                </a:solidFill>
              </a:rPr>
              <a:t>On </a:t>
            </a:r>
            <a:r>
              <a:rPr lang="fi-FI" sz="2000" dirty="0" err="1">
                <a:solidFill>
                  <a:sysClr val="windowText" lastClr="000000"/>
                </a:solidFill>
              </a:rPr>
              <a:t>olemas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maatiksite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ka teisi </a:t>
            </a:r>
            <a:r>
              <a:rPr lang="fi-FI" sz="2000" b="1" dirty="0" err="1">
                <a:solidFill>
                  <a:sysClr val="windowText" lastClr="000000"/>
                </a:solidFill>
              </a:rPr>
              <a:t>spetsifilisi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liike</a:t>
            </a:r>
            <a:r>
              <a:rPr lang="fi-FI" sz="2000" dirty="0">
                <a:solidFill>
                  <a:sysClr val="windowText" lastClr="000000"/>
                </a:solidFill>
              </a:rPr>
              <a:t>!</a:t>
            </a:r>
          </a:p>
          <a:p>
            <a:pPr algn="just"/>
            <a:r>
              <a:rPr lang="fi-FI" sz="2000" b="1" dirty="0" err="1">
                <a:solidFill>
                  <a:sysClr val="windowText" lastClr="000000"/>
                </a:solidFill>
              </a:rPr>
              <a:t>Kõige</a:t>
            </a:r>
            <a:r>
              <a:rPr lang="fi-FI" sz="2000" b="1" dirty="0">
                <a:solidFill>
                  <a:sysClr val="windowText" lastClr="000000"/>
                </a:solidFill>
              </a:rPr>
              <a:t> </a:t>
            </a:r>
            <a:r>
              <a:rPr lang="fi-FI" sz="2000" b="1" dirty="0" err="1">
                <a:solidFill>
                  <a:sysClr val="windowText" lastClr="000000"/>
                </a:solidFill>
              </a:rPr>
              <a:t>levinumaid</a:t>
            </a:r>
            <a:r>
              <a:rPr lang="fi-FI" sz="2000" b="1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tutvustati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eelmistes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tundides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või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selle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tunni</a:t>
            </a:r>
            <a:r>
              <a:rPr lang="fi-FI" sz="2000" dirty="0">
                <a:solidFill>
                  <a:sysClr val="windowText" lastClr="000000"/>
                </a:solidFill>
              </a:rPr>
              <a:t> </a:t>
            </a:r>
            <a:r>
              <a:rPr lang="fi-FI" sz="2000" dirty="0" err="1">
                <a:solidFill>
                  <a:sysClr val="windowText" lastClr="000000"/>
                </a:solidFill>
              </a:rPr>
              <a:t>viimastes</a:t>
            </a:r>
            <a:r>
              <a:rPr lang="fi-FI" sz="2000" dirty="0">
                <a:solidFill>
                  <a:sysClr val="windowText" lastClr="000000"/>
                </a:solidFill>
              </a:rPr>
              <a:t> osades.</a:t>
            </a:r>
            <a:endParaRPr lang="et-EE" sz="2000" dirty="0">
              <a:solidFill>
                <a:sysClr val="windowText" lastClr="000000"/>
              </a:solidFill>
            </a:endParaRPr>
          </a:p>
          <a:p>
            <a:pPr algn="just"/>
            <a:r>
              <a:rPr lang="et-EE" sz="2000" dirty="0">
                <a:solidFill>
                  <a:sysClr val="windowText" lastClr="000000"/>
                </a:solidFill>
              </a:rPr>
              <a:t>Näiteks töötades kompleksarvudega, </a:t>
            </a:r>
            <a:r>
              <a:rPr lang="en-GB" sz="2000" dirty="0" err="1">
                <a:solidFill>
                  <a:sysClr val="windowText" lastClr="000000"/>
                </a:solidFill>
              </a:rPr>
              <a:t>puutume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et-EE" sz="2000" dirty="0">
                <a:solidFill>
                  <a:sysClr val="windowText" lastClr="000000"/>
                </a:solidFill>
              </a:rPr>
              <a:t>järgmiste maatriksi liikidega </a:t>
            </a:r>
            <a:r>
              <a:rPr lang="en-GB" sz="2000" dirty="0" err="1">
                <a:solidFill>
                  <a:sysClr val="windowText" lastClr="000000"/>
                </a:solidFill>
              </a:rPr>
              <a:t>kokku</a:t>
            </a:r>
            <a:r>
              <a:rPr lang="et-EE" sz="2000" dirty="0">
                <a:solidFill>
                  <a:sysClr val="windowText" lastClr="000000"/>
                </a:solidFill>
              </a:rPr>
              <a:t>: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473003ED-B0CA-41B0-AF27-533CEDAE1E8C}"/>
                  </a:ext>
                </a:extLst>
              </p:cNvPr>
              <p:cNvSpPr/>
              <p:nvPr/>
            </p:nvSpPr>
            <p:spPr>
              <a:xfrm>
                <a:off x="2066681" y="1427423"/>
                <a:ext cx="9858864" cy="18282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Kompleksmaatriks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algn="just"/>
                <a:r>
                  <a:rPr lang="et-EE" sz="2000" dirty="0">
                    <a:solidFill>
                      <a:schemeClr val="tx1"/>
                    </a:solidFill>
                  </a:rPr>
                  <a:t>Maatriksit </a:t>
                </a:r>
                <a14:m>
                  <m:oMath xmlns:m="http://schemas.openxmlformats.org/officeDocument/2006/math"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nimetatakse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kompleksmaatriksiks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, kui selle elementideks on kompleksarvud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kusjuures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vähemalt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ühe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elemndi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immaginaarne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osa on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nullist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2000" dirty="0" err="1">
                    <a:solidFill>
                      <a:sysClr val="windowText" lastClr="000000"/>
                    </a:solidFill>
                  </a:rPr>
                  <a:t>erinev</a:t>
                </a:r>
                <a:r>
                  <a:rPr lang="fi-FI" sz="20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473003ED-B0CA-41B0-AF27-533CEDAE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81" y="1427423"/>
                <a:ext cx="9858864" cy="182823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07023575-3F5E-4ABC-B462-0C7EBD485ED5}"/>
                  </a:ext>
                </a:extLst>
              </p:cNvPr>
              <p:cNvSpPr/>
              <p:nvPr/>
            </p:nvSpPr>
            <p:spPr>
              <a:xfrm>
                <a:off x="2066681" y="3411393"/>
                <a:ext cx="9821557" cy="14604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Kaasmaatriks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r>
                  <a:rPr lang="et-EE" sz="20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on kompleksmaatriks, siis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t-EE" sz="2000" dirty="0">
                    <a:solidFill>
                      <a:schemeClr val="tx1"/>
                    </a:solidFill>
                  </a:rPr>
                  <a:t>nimetatakse </a:t>
                </a:r>
                <a:r>
                  <a:rPr lang="et-EE" sz="2000" b="1" dirty="0">
                    <a:solidFill>
                      <a:schemeClr val="tx1"/>
                    </a:solidFill>
                  </a:rPr>
                  <a:t>maatriksi</a:t>
                </a:r>
                <a:r>
                  <a:rPr lang="et-EE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kaasmaatriksiks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, kui selle elemendid on maatriksi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000" dirty="0">
                    <a:solidFill>
                      <a:sysClr val="windowText" lastClr="000000"/>
                    </a:solidFill>
                  </a:rPr>
                  <a:t> elementide kaaskompleksarvudeks.</a:t>
                </a:r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07023575-3F5E-4ABC-B462-0C7EBD485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81" y="3411393"/>
                <a:ext cx="9821557" cy="1460400"/>
              </a:xfrm>
              <a:prstGeom prst="roundRect">
                <a:avLst/>
              </a:prstGeom>
              <a:blipFill>
                <a:blip r:embed="rId13"/>
                <a:stretch>
                  <a:fillRect l="-186" b="-166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298772F-2BB5-4211-ABF5-6778E3CF3365}"/>
              </a:ext>
            </a:extLst>
          </p:cNvPr>
          <p:cNvGrpSpPr/>
          <p:nvPr/>
        </p:nvGrpSpPr>
        <p:grpSpPr>
          <a:xfrm>
            <a:off x="2103696" y="5117539"/>
            <a:ext cx="3191786" cy="1236461"/>
            <a:chOff x="2250301" y="2108701"/>
            <a:chExt cx="3987276" cy="1236461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346E6954-859A-4CB6-8933-9C00F3D1D681}"/>
                </a:ext>
              </a:extLst>
            </p:cNvPr>
            <p:cNvSpPr/>
            <p:nvPr/>
          </p:nvSpPr>
          <p:spPr>
            <a:xfrm>
              <a:off x="2250301" y="2108701"/>
              <a:ext cx="3987276" cy="12364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20F7C3F3-F411-4E3B-A494-50B325F0B340}"/>
                    </a:ext>
                  </a:extLst>
                </p:cNvPr>
                <p:cNvSpPr/>
                <p:nvPr/>
              </p:nvSpPr>
              <p:spPr>
                <a:xfrm>
                  <a:off x="2576410" y="2628048"/>
                  <a:ext cx="3335057" cy="5844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bar>
                          <m:barPr>
                            <m:pos m:val="top"/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ba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ângulo 29">
                  <a:extLst>
                    <a:ext uri="{FF2B5EF4-FFF2-40B4-BE49-F238E27FC236}">
                      <a16:creationId xmlns:a16="http://schemas.microsoft.com/office/drawing/2014/main" id="{20F7C3F3-F411-4E3B-A494-50B325F0B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410" y="2628048"/>
                  <a:ext cx="3335057" cy="58445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4EB24573-CE37-4C2B-A95C-A60916318CD6}"/>
                </a:ext>
              </a:extLst>
            </p:cNvPr>
            <p:cNvSpPr txBox="1"/>
            <p:nvPr/>
          </p:nvSpPr>
          <p:spPr>
            <a:xfrm>
              <a:off x="2363809" y="2137542"/>
              <a:ext cx="3192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Hermite'i</a:t>
              </a:r>
              <a:r>
                <a:rPr lang="et-EE" sz="2400" b="1" dirty="0"/>
                <a:t> maatriks</a:t>
              </a:r>
              <a:endParaRPr lang="en-GB" sz="2400" b="1" dirty="0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90E73EF-FE2A-4BDE-AB61-B1769D3669BD}"/>
              </a:ext>
            </a:extLst>
          </p:cNvPr>
          <p:cNvGrpSpPr/>
          <p:nvPr/>
        </p:nvGrpSpPr>
        <p:grpSpPr>
          <a:xfrm>
            <a:off x="5409607" y="5102625"/>
            <a:ext cx="4048574" cy="1236461"/>
            <a:chOff x="1968699" y="2108701"/>
            <a:chExt cx="5057603" cy="1236461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8A1105D0-5CEE-4A68-AFE1-F828CB80C121}"/>
                </a:ext>
              </a:extLst>
            </p:cNvPr>
            <p:cNvSpPr/>
            <p:nvPr/>
          </p:nvSpPr>
          <p:spPr>
            <a:xfrm>
              <a:off x="2250300" y="2108701"/>
              <a:ext cx="4776002" cy="12364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2877022F-BF00-4689-B0BA-94630841C093}"/>
                    </a:ext>
                  </a:extLst>
                </p:cNvPr>
                <p:cNvSpPr/>
                <p:nvPr/>
              </p:nvSpPr>
              <p:spPr>
                <a:xfrm>
                  <a:off x="2334293" y="2642962"/>
                  <a:ext cx="4440955" cy="5844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t-EE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2877022F-BF00-4689-B0BA-94630841C0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293" y="2642962"/>
                  <a:ext cx="4440955" cy="58445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DA583B1-A0A2-40EB-8B1C-684B3AD04AA1}"/>
                </a:ext>
              </a:extLst>
            </p:cNvPr>
            <p:cNvSpPr txBox="1"/>
            <p:nvPr/>
          </p:nvSpPr>
          <p:spPr>
            <a:xfrm>
              <a:off x="1968699" y="2166383"/>
              <a:ext cx="2817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/>
                <a:t>Unitaarmaatriks</a:t>
              </a:r>
              <a:endParaRPr lang="en-GB" sz="2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 rot="1670397">
            <a:off x="10187708" y="433937"/>
            <a:ext cx="187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rgbClr val="00B050"/>
                </a:solidFill>
              </a:rPr>
              <a:t>LISALUGEMIST!</a:t>
            </a:r>
          </a:p>
        </p:txBody>
      </p:sp>
    </p:spTree>
    <p:extLst>
      <p:ext uri="{BB962C8B-B14F-4D97-AF65-F5344CB8AC3E}">
        <p14:creationId xmlns:p14="http://schemas.microsoft.com/office/powerpoint/2010/main" val="28980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FE60F25-1B5B-406F-AA17-1D0372F2367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96E7BE11-5B2B-4916-8275-0C17414D72C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B4F4A9B7-C903-407C-96F7-E7EDEDA0B61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DAE38273-DC86-42C5-8399-A28378E94851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347EA380-05F8-44D8-920E-7027900A033B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B7E22DB7-2F9B-4408-9A61-814EFDCEBAE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2" action="ppaction://hlinksldjump"/>
            <a:extLst>
              <a:ext uri="{FF2B5EF4-FFF2-40B4-BE49-F238E27FC236}">
                <a16:creationId xmlns:a16="http://schemas.microsoft.com/office/drawing/2014/main" id="{E0C4D61B-5AC0-46CD-B6AE-BDB852A4B42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3" action="ppaction://hlinksldjump"/>
            <a:extLst>
              <a:ext uri="{FF2B5EF4-FFF2-40B4-BE49-F238E27FC236}">
                <a16:creationId xmlns:a16="http://schemas.microsoft.com/office/drawing/2014/main" id="{E69347BD-8002-445B-A2C6-61B25E6A309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344475F5-AE8D-47D7-8726-19E72FBC1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26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8F1597-7031-4E04-98A7-62610B325F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24" y="1746000"/>
            <a:ext cx="1217295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CEA34D14-20E5-428B-AD03-309D21B09E64}"/>
              </a:ext>
            </a:extLst>
          </p:cNvPr>
          <p:cNvSpPr/>
          <p:nvPr/>
        </p:nvSpPr>
        <p:spPr>
          <a:xfrm>
            <a:off x="3351046" y="203380"/>
            <a:ext cx="2883873" cy="1266092"/>
          </a:xfrm>
          <a:prstGeom prst="cloudCallout">
            <a:avLst>
              <a:gd name="adj1" fmla="val -36512"/>
              <a:gd name="adj2" fmla="val 70437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65AB57-CD47-4B85-9FF2-4E56F3E8311C}"/>
              </a:ext>
            </a:extLst>
          </p:cNvPr>
          <p:cNvSpPr txBox="1"/>
          <p:nvPr/>
        </p:nvSpPr>
        <p:spPr>
          <a:xfrm>
            <a:off x="3961637" y="327606"/>
            <a:ext cx="1830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Liiga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palju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nimesid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meeles</a:t>
            </a:r>
            <a:r>
              <a:rPr lang="et-EE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pidada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 ...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39794D-1A7D-482C-B872-F27BC864FE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30" y="1746000"/>
            <a:ext cx="1457325" cy="45720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1B6DEF7-F1CF-470A-B5BB-9AC7BB5A4722}"/>
              </a:ext>
            </a:extLst>
          </p:cNvPr>
          <p:cNvSpPr txBox="1"/>
          <p:nvPr/>
        </p:nvSpPr>
        <p:spPr>
          <a:xfrm>
            <a:off x="3483992" y="359372"/>
            <a:ext cx="2883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Aga ok!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+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ja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… lase </a:t>
            </a:r>
            <a:r>
              <a:rPr lang="et-EE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käia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68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4" action="ppaction://hlinksldjump"/>
            <a:extLst>
              <a:ext uri="{FF2B5EF4-FFF2-40B4-BE49-F238E27FC236}">
                <a16:creationId xmlns:a16="http://schemas.microsoft.com/office/drawing/2014/main" id="{5FF178C1-09D5-4D46-9131-21E6954C6E5A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9E3ACBF3-AEC3-4BE1-B709-83AC4AD6936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D6A4C8EA-3467-4EA2-8FF8-A13E8B05B78E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7" action="ppaction://hlinksldjump"/>
            <a:extLst>
              <a:ext uri="{FF2B5EF4-FFF2-40B4-BE49-F238E27FC236}">
                <a16:creationId xmlns:a16="http://schemas.microsoft.com/office/drawing/2014/main" id="{FFF7663F-C152-47AC-B66F-3DF8C1998378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D0276E4A-D8B0-41AC-A0E9-D45EC8C5C10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9" action="ppaction://hlinksldjump"/>
            <a:extLst>
              <a:ext uri="{FF2B5EF4-FFF2-40B4-BE49-F238E27FC236}">
                <a16:creationId xmlns:a16="http://schemas.microsoft.com/office/drawing/2014/main" id="{3A7EC735-FA82-49C4-B7D1-372BDE5C2F2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0" action="ppaction://hlinksldjump"/>
            <a:extLst>
              <a:ext uri="{FF2B5EF4-FFF2-40B4-BE49-F238E27FC236}">
                <a16:creationId xmlns:a16="http://schemas.microsoft.com/office/drawing/2014/main" id="{1E13CE8E-06F7-40D1-BC9E-FB83BDFE9587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EAA4996E-1D6F-47A9-8B15-548448126996}"/>
              </a:ext>
            </a:extLst>
          </p:cNvPr>
          <p:cNvSpPr/>
          <p:nvPr/>
        </p:nvSpPr>
        <p:spPr>
          <a:xfrm>
            <a:off x="2097901" y="861062"/>
            <a:ext cx="2383659" cy="9893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89AA90D-A1BB-4822-895D-0DB7B6BC0E3F}"/>
                  </a:ext>
                </a:extLst>
              </p:cNvPr>
              <p:cNvSpPr/>
              <p:nvPr/>
            </p:nvSpPr>
            <p:spPr>
              <a:xfrm>
                <a:off x="2683168" y="1380409"/>
                <a:ext cx="117293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89AA90D-A1BB-4822-895D-0DB7B6BC0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8" y="1380409"/>
                <a:ext cx="1172936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>
            <a:extLst>
              <a:ext uri="{FF2B5EF4-FFF2-40B4-BE49-F238E27FC236}">
                <a16:creationId xmlns:a16="http://schemas.microsoft.com/office/drawing/2014/main" id="{52CD16B8-D44E-4228-AA76-3DE8BF45841D}"/>
              </a:ext>
            </a:extLst>
          </p:cNvPr>
          <p:cNvSpPr txBox="1"/>
          <p:nvPr/>
        </p:nvSpPr>
        <p:spPr>
          <a:xfrm>
            <a:off x="2261319" y="918744"/>
            <a:ext cx="201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400" b="1" dirty="0" err="1"/>
              <a:t>Idempotentne</a:t>
            </a:r>
            <a:endParaRPr lang="en-GB" sz="2400" b="1" dirty="0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9AA5B667-3758-45AE-BE1E-4201AB889C5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 Dobrado 19">
            <a:extLst>
              <a:ext uri="{FF2B5EF4-FFF2-40B4-BE49-F238E27FC236}">
                <a16:creationId xmlns:a16="http://schemas.microsoft.com/office/drawing/2014/main" id="{3178021B-1A33-A340-824D-25A834A41D74}"/>
              </a:ext>
            </a:extLst>
          </p:cNvPr>
          <p:cNvSpPr/>
          <p:nvPr/>
        </p:nvSpPr>
        <p:spPr>
          <a:xfrm flipV="1">
            <a:off x="4863228" y="861062"/>
            <a:ext cx="6645281" cy="1488943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Conexão reta 3">
            <a:extLst>
              <a:ext uri="{FF2B5EF4-FFF2-40B4-BE49-F238E27FC236}">
                <a16:creationId xmlns:a16="http://schemas.microsoft.com/office/drawing/2014/main" id="{2CA0C75A-7A36-A745-8C01-9A5189F06BDC}"/>
              </a:ext>
            </a:extLst>
          </p:cNvPr>
          <p:cNvCxnSpPr>
            <a:cxnSpLocks/>
          </p:cNvCxnSpPr>
          <p:nvPr/>
        </p:nvCxnSpPr>
        <p:spPr>
          <a:xfrm>
            <a:off x="8114112" y="1183042"/>
            <a:ext cx="2147488" cy="8449"/>
          </a:xfrm>
          <a:prstGeom prst="line">
            <a:avLst/>
          </a:prstGeom>
          <a:ln w="28575" cmpd="dbl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3">
            <a:extLst>
              <a:ext uri="{FF2B5EF4-FFF2-40B4-BE49-F238E27FC236}">
                <a16:creationId xmlns:a16="http://schemas.microsoft.com/office/drawing/2014/main" id="{1D07C775-FC3A-E04E-A919-FDE9DA88390E}"/>
              </a:ext>
            </a:extLst>
          </p:cNvPr>
          <p:cNvSpPr/>
          <p:nvPr/>
        </p:nvSpPr>
        <p:spPr>
          <a:xfrm>
            <a:off x="4838028" y="7803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t-EE" sz="2400" dirty="0"/>
              <a:t>Maatriksit nimetatakse </a:t>
            </a:r>
            <a:r>
              <a:rPr lang="et-EE" sz="2400" b="1" dirty="0" err="1"/>
              <a:t>idempotentseks</a:t>
            </a:r>
            <a:r>
              <a:rPr lang="et-EE" sz="2400" dirty="0"/>
              <a:t>, kui tema korrutis iseendaga annab tulemuseks iseenda</a:t>
            </a:r>
            <a:r>
              <a:rPr lang="en-GB" sz="2400" b="1" dirty="0">
                <a:solidFill>
                  <a:sysClr val="windowText" lastClr="000000"/>
                </a:solidFill>
              </a:rPr>
              <a:t>. </a:t>
            </a:r>
            <a:r>
              <a:rPr lang="et-EE" sz="2400" b="1" dirty="0"/>
              <a:t>Vaid ruutmaatriks saab olla </a:t>
            </a:r>
            <a:r>
              <a:rPr lang="et-EE" sz="2400" b="1" dirty="0" err="1"/>
              <a:t>idempotentne</a:t>
            </a:r>
            <a:r>
              <a:rPr lang="et-EE" sz="2400" b="1" dirty="0"/>
              <a:t>. 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19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FE60F25-1B5B-406F-AA17-1D0372F2367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96E7BE11-5B2B-4916-8275-0C17414D72C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B4F4A9B7-C903-407C-96F7-E7EDEDA0B61B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AE38273-DC86-42C5-8399-A28378E94851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9" action="ppaction://hlinksldjump"/>
            <a:extLst>
              <a:ext uri="{FF2B5EF4-FFF2-40B4-BE49-F238E27FC236}">
                <a16:creationId xmlns:a16="http://schemas.microsoft.com/office/drawing/2014/main" id="{347EA380-05F8-44D8-920E-7027900A033B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0" action="ppaction://hlinksldjump"/>
            <a:extLst>
              <a:ext uri="{FF2B5EF4-FFF2-40B4-BE49-F238E27FC236}">
                <a16:creationId xmlns:a16="http://schemas.microsoft.com/office/drawing/2014/main" id="{B7E22DB7-2F9B-4408-9A61-814EFDCEBAE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1" action="ppaction://hlinksldjump"/>
            <a:extLst>
              <a:ext uri="{FF2B5EF4-FFF2-40B4-BE49-F238E27FC236}">
                <a16:creationId xmlns:a16="http://schemas.microsoft.com/office/drawing/2014/main" id="{E0C4D61B-5AC0-46CD-B6AE-BDB852A4B42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2" action="ppaction://hlinksldjump"/>
            <a:extLst>
              <a:ext uri="{FF2B5EF4-FFF2-40B4-BE49-F238E27FC236}">
                <a16:creationId xmlns:a16="http://schemas.microsoft.com/office/drawing/2014/main" id="{E69347BD-8002-445B-A2C6-61B25E6A309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 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7" name="Retângulo: Cantos Arredondados 36">
            <a:hlinkClick r:id="rId8" action="ppaction://hlinksldjump"/>
            <a:extLst>
              <a:ext uri="{FF2B5EF4-FFF2-40B4-BE49-F238E27FC236}">
                <a16:creationId xmlns:a16="http://schemas.microsoft.com/office/drawing/2014/main" id="{F6577D91-98B4-4628-B54E-745C29B3F0A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9" action="ppaction://hlinksldjump"/>
            <a:extLst>
              <a:ext uri="{FF2B5EF4-FFF2-40B4-BE49-F238E27FC236}">
                <a16:creationId xmlns:a16="http://schemas.microsoft.com/office/drawing/2014/main" id="{D3A5D2F6-964D-41B2-A790-C7168799AAA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0" action="ppaction://hlinksldjump"/>
            <a:extLst>
              <a:ext uri="{FF2B5EF4-FFF2-40B4-BE49-F238E27FC236}">
                <a16:creationId xmlns:a16="http://schemas.microsoft.com/office/drawing/2014/main" id="{0A74864D-3DDE-463E-AE00-C8622251502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11" action="ppaction://hlinksldjump"/>
            <a:extLst>
              <a:ext uri="{FF2B5EF4-FFF2-40B4-BE49-F238E27FC236}">
                <a16:creationId xmlns:a16="http://schemas.microsoft.com/office/drawing/2014/main" id="{D34BDD86-FF7A-4D05-813B-596A777BDBB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12" action="ppaction://hlinksldjump"/>
            <a:extLst>
              <a:ext uri="{FF2B5EF4-FFF2-40B4-BE49-F238E27FC236}">
                <a16:creationId xmlns:a16="http://schemas.microsoft.com/office/drawing/2014/main" id="{9133AF4B-9771-45B1-92CA-EDB40D360D8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13" action="ppaction://hlinksldjump"/>
            <a:extLst>
              <a:ext uri="{FF2B5EF4-FFF2-40B4-BE49-F238E27FC236}">
                <a16:creationId xmlns:a16="http://schemas.microsoft.com/office/drawing/2014/main" id="{55B22072-73F1-450A-B8F7-22343E63505F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14" action="ppaction://hlinksldjump"/>
            <a:extLst>
              <a:ext uri="{FF2B5EF4-FFF2-40B4-BE49-F238E27FC236}">
                <a16:creationId xmlns:a16="http://schemas.microsoft.com/office/drawing/2014/main" id="{21AA1841-6156-4281-A483-E9BA4359ECE0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4E60CA-BA4B-401F-A3C3-75FE891D0A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41" y="1422000"/>
            <a:ext cx="153447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93372" y="164876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9" name="Retângulo 58">
            <a:extLst>
              <a:ext uri="{FF2B5EF4-FFF2-40B4-BE49-F238E27FC236}">
                <a16:creationId xmlns:a16="http://schemas.microsoft.com/office/drawing/2014/main" id="{9B95F563-ABBD-400F-9E5B-B6B47EF42946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60" name="Retângulo: Cantos Arredondados 59">
            <a:hlinkClick r:id="rId5" action="ppaction://hlinksldjump"/>
            <a:extLst>
              <a:ext uri="{FF2B5EF4-FFF2-40B4-BE49-F238E27FC236}">
                <a16:creationId xmlns:a16="http://schemas.microsoft.com/office/drawing/2014/main" id="{2F2A41B2-6124-4DED-87FC-6A5D5ADED26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6" action="ppaction://hlinksldjump"/>
            <a:extLst>
              <a:ext uri="{FF2B5EF4-FFF2-40B4-BE49-F238E27FC236}">
                <a16:creationId xmlns:a16="http://schemas.microsoft.com/office/drawing/2014/main" id="{8A7BA1E6-F568-46E0-9E2D-5E026EDA6650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7" action="ppaction://hlinksldjump"/>
            <a:extLst>
              <a:ext uri="{FF2B5EF4-FFF2-40B4-BE49-F238E27FC236}">
                <a16:creationId xmlns:a16="http://schemas.microsoft.com/office/drawing/2014/main" id="{C3A5EBF6-B03E-4F49-A693-930B1399C43B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8" action="ppaction://hlinksldjump"/>
            <a:extLst>
              <a:ext uri="{FF2B5EF4-FFF2-40B4-BE49-F238E27FC236}">
                <a16:creationId xmlns:a16="http://schemas.microsoft.com/office/drawing/2014/main" id="{6D539072-0697-4AF8-A027-343B657BD0E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9" action="ppaction://hlinksldjump"/>
            <a:extLst>
              <a:ext uri="{FF2B5EF4-FFF2-40B4-BE49-F238E27FC236}">
                <a16:creationId xmlns:a16="http://schemas.microsoft.com/office/drawing/2014/main" id="{BDAE3ECF-B518-4C57-9EF9-4989A764812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10" action="ppaction://hlinksldjump"/>
            <a:extLst>
              <a:ext uri="{FF2B5EF4-FFF2-40B4-BE49-F238E27FC236}">
                <a16:creationId xmlns:a16="http://schemas.microsoft.com/office/drawing/2014/main" id="{4E3293CF-A013-45A1-B810-5A3EC8B5C863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11" action="ppaction://hlinksldjump"/>
            <a:extLst>
              <a:ext uri="{FF2B5EF4-FFF2-40B4-BE49-F238E27FC236}">
                <a16:creationId xmlns:a16="http://schemas.microsoft.com/office/drawing/2014/main" id="{3DF23AA2-41BC-4AD9-90C7-302B68551FF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C28B8BE1-0676-4A05-9777-CE2DCC6E1CDE}"/>
              </a:ext>
            </a:extLst>
          </p:cNvPr>
          <p:cNvGrpSpPr/>
          <p:nvPr/>
        </p:nvGrpSpPr>
        <p:grpSpPr>
          <a:xfrm>
            <a:off x="2097900" y="1629326"/>
            <a:ext cx="2383659" cy="989347"/>
            <a:chOff x="2250301" y="2108701"/>
            <a:chExt cx="2383659" cy="989347"/>
          </a:xfrm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739B9E79-B77C-496E-8C5A-81D714E58100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130231D0-B5ED-4D0E-983D-EA58C8C8BBE0}"/>
                    </a:ext>
                  </a:extLst>
                </p:cNvPr>
                <p:cNvSpPr/>
                <p:nvPr/>
              </p:nvSpPr>
              <p:spPr>
                <a:xfrm>
                  <a:off x="2835568" y="2628048"/>
                  <a:ext cx="117293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F9546683-7E04-4387-9632-240A2D58A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568" y="2628048"/>
                  <a:ext cx="1172936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518" r="-5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8CF8C7AE-CB42-4958-9E5E-CC302CF4B962}"/>
                </a:ext>
              </a:extLst>
            </p:cNvPr>
            <p:cNvSpPr txBox="1"/>
            <p:nvPr/>
          </p:nvSpPr>
          <p:spPr>
            <a:xfrm>
              <a:off x="2563599" y="2166383"/>
              <a:ext cx="17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Nilpotentne</a:t>
              </a:r>
              <a:endParaRPr lang="en-GB" sz="2400" b="1" dirty="0"/>
            </a:p>
          </p:txBody>
        </p:sp>
      </p:grpSp>
      <p:sp>
        <p:nvSpPr>
          <p:cNvPr id="20" name="Retângulo: Canto Dobrado 19">
            <a:extLst>
              <a:ext uri="{FF2B5EF4-FFF2-40B4-BE49-F238E27FC236}">
                <a16:creationId xmlns:a16="http://schemas.microsoft.com/office/drawing/2014/main" id="{946CEEF2-2107-FC4C-9592-3176513FC1FB}"/>
              </a:ext>
            </a:extLst>
          </p:cNvPr>
          <p:cNvSpPr/>
          <p:nvPr/>
        </p:nvSpPr>
        <p:spPr>
          <a:xfrm flipV="1">
            <a:off x="4733781" y="1590431"/>
            <a:ext cx="6829786" cy="1577641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Conexão reta 3">
            <a:extLst>
              <a:ext uri="{FF2B5EF4-FFF2-40B4-BE49-F238E27FC236}">
                <a16:creationId xmlns:a16="http://schemas.microsoft.com/office/drawing/2014/main" id="{F651FD0B-68F3-D646-99D5-4D39923C7643}"/>
              </a:ext>
            </a:extLst>
          </p:cNvPr>
          <p:cNvCxnSpPr>
            <a:cxnSpLocks/>
          </p:cNvCxnSpPr>
          <p:nvPr/>
        </p:nvCxnSpPr>
        <p:spPr>
          <a:xfrm flipV="1">
            <a:off x="8357894" y="1995055"/>
            <a:ext cx="1728215" cy="5760"/>
          </a:xfrm>
          <a:prstGeom prst="line">
            <a:avLst/>
          </a:prstGeom>
          <a:ln w="28575" cmpd="dbl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3">
                <a:extLst>
                  <a:ext uri="{FF2B5EF4-FFF2-40B4-BE49-F238E27FC236}">
                    <a16:creationId xmlns:a16="http://schemas.microsoft.com/office/drawing/2014/main" id="{CE98BE56-13C3-7C4A-A719-86A696A4FDB0}"/>
                  </a:ext>
                </a:extLst>
              </p:cNvPr>
              <p:cNvSpPr/>
              <p:nvPr/>
            </p:nvSpPr>
            <p:spPr>
              <a:xfrm>
                <a:off x="4794857" y="1590431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Maatriksit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nimetatakse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 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nilpotentseks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tõstes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mingisugusse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astmesse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saame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nullmaatriksi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/>
                  <a:t>Vaid ruutmaatriks saab olla </a:t>
                </a:r>
                <a:r>
                  <a:rPr lang="et-EE" sz="2400" b="1" dirty="0" err="1"/>
                  <a:t>nilpotentne</a:t>
                </a:r>
                <a:r>
                  <a:rPr lang="et-EE" sz="2400" b="1" dirty="0"/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tângulo 23">
                <a:extLst>
                  <a:ext uri="{FF2B5EF4-FFF2-40B4-BE49-F238E27FC236}">
                    <a16:creationId xmlns:a16="http://schemas.microsoft.com/office/drawing/2014/main" id="{CE98BE56-13C3-7C4A-A719-86A696A4F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57" y="1590431"/>
                <a:ext cx="6096000" cy="1569660"/>
              </a:xfrm>
              <a:prstGeom prst="rect">
                <a:avLst/>
              </a:prstGeom>
              <a:blipFill>
                <a:blip r:embed="rId13"/>
                <a:stretch>
                  <a:fillRect l="-1600" t="-3113" r="-1500" b="-817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9" name="Retângulo 58">
            <a:extLst>
              <a:ext uri="{FF2B5EF4-FFF2-40B4-BE49-F238E27FC236}">
                <a16:creationId xmlns:a16="http://schemas.microsoft.com/office/drawing/2014/main" id="{9B95F563-ABBD-400F-9E5B-B6B47EF42946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60" name="Retângulo: Cantos Arredondados 59">
            <a:hlinkClick r:id="rId8" action="ppaction://hlinksldjump"/>
            <a:extLst>
              <a:ext uri="{FF2B5EF4-FFF2-40B4-BE49-F238E27FC236}">
                <a16:creationId xmlns:a16="http://schemas.microsoft.com/office/drawing/2014/main" id="{2F2A41B2-6124-4DED-87FC-6A5D5ADED268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1" name="Retângulo: Cantos Arredondados 60">
            <a:hlinkClick r:id="rId9" action="ppaction://hlinksldjump"/>
            <a:extLst>
              <a:ext uri="{FF2B5EF4-FFF2-40B4-BE49-F238E27FC236}">
                <a16:creationId xmlns:a16="http://schemas.microsoft.com/office/drawing/2014/main" id="{8A7BA1E6-F568-46E0-9E2D-5E026EDA6650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10" action="ppaction://hlinksldjump"/>
            <a:extLst>
              <a:ext uri="{FF2B5EF4-FFF2-40B4-BE49-F238E27FC236}">
                <a16:creationId xmlns:a16="http://schemas.microsoft.com/office/drawing/2014/main" id="{C3A5EBF6-B03E-4F49-A693-930B1399C43B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11" action="ppaction://hlinksldjump"/>
            <a:extLst>
              <a:ext uri="{FF2B5EF4-FFF2-40B4-BE49-F238E27FC236}">
                <a16:creationId xmlns:a16="http://schemas.microsoft.com/office/drawing/2014/main" id="{6D539072-0697-4AF8-A027-343B657BD0E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12" action="ppaction://hlinksldjump"/>
            <a:extLst>
              <a:ext uri="{FF2B5EF4-FFF2-40B4-BE49-F238E27FC236}">
                <a16:creationId xmlns:a16="http://schemas.microsoft.com/office/drawing/2014/main" id="{BDAE3ECF-B518-4C57-9EF9-4989A7648121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rId13" action="ppaction://hlinksldjump"/>
            <a:extLst>
              <a:ext uri="{FF2B5EF4-FFF2-40B4-BE49-F238E27FC236}">
                <a16:creationId xmlns:a16="http://schemas.microsoft.com/office/drawing/2014/main" id="{4E3293CF-A013-45A1-B810-5A3EC8B5C863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14" action="ppaction://hlinksldjump"/>
            <a:extLst>
              <a:ext uri="{FF2B5EF4-FFF2-40B4-BE49-F238E27FC236}">
                <a16:creationId xmlns:a16="http://schemas.microsoft.com/office/drawing/2014/main" id="{3DF23AA2-41BC-4AD9-90C7-302B68551FF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C28B8BE1-0676-4A05-9777-CE2DCC6E1CDE}"/>
              </a:ext>
            </a:extLst>
          </p:cNvPr>
          <p:cNvGrpSpPr/>
          <p:nvPr/>
        </p:nvGrpSpPr>
        <p:grpSpPr>
          <a:xfrm>
            <a:off x="2097900" y="1629326"/>
            <a:ext cx="2383659" cy="989347"/>
            <a:chOff x="2250301" y="2108701"/>
            <a:chExt cx="2383659" cy="989347"/>
          </a:xfrm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739B9E79-B77C-496E-8C5A-81D714E58100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130231D0-B5ED-4D0E-983D-EA58C8C8BBE0}"/>
                    </a:ext>
                  </a:extLst>
                </p:cNvPr>
                <p:cNvSpPr/>
                <p:nvPr/>
              </p:nvSpPr>
              <p:spPr>
                <a:xfrm>
                  <a:off x="2835568" y="2628048"/>
                  <a:ext cx="117293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F9546683-7E04-4387-9632-240A2D58A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568" y="2628048"/>
                  <a:ext cx="117293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18" r="-5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8CF8C7AE-CB42-4958-9E5E-CC302CF4B962}"/>
                </a:ext>
              </a:extLst>
            </p:cNvPr>
            <p:cNvSpPr txBox="1"/>
            <p:nvPr/>
          </p:nvSpPr>
          <p:spPr>
            <a:xfrm>
              <a:off x="2601268" y="2166383"/>
              <a:ext cx="1641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Nipotentne</a:t>
              </a:r>
              <a:endParaRPr lang="en-GB" sz="2400" b="1" dirty="0"/>
            </a:p>
          </p:txBody>
        </p:sp>
      </p:grpSp>
      <p:sp>
        <p:nvSpPr>
          <p:cNvPr id="20" name="Retângulo: Canto Dobrado 19">
            <a:extLst>
              <a:ext uri="{FF2B5EF4-FFF2-40B4-BE49-F238E27FC236}">
                <a16:creationId xmlns:a16="http://schemas.microsoft.com/office/drawing/2014/main" id="{189D1426-B1BC-415A-9114-4C15E16B6421}"/>
              </a:ext>
            </a:extLst>
          </p:cNvPr>
          <p:cNvSpPr/>
          <p:nvPr/>
        </p:nvSpPr>
        <p:spPr>
          <a:xfrm flipV="1">
            <a:off x="4769672" y="1707699"/>
            <a:ext cx="6910760" cy="917079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8B9FC42B-C871-4CFF-BDA9-E453ECCCE42C}"/>
              </a:ext>
            </a:extLst>
          </p:cNvPr>
          <p:cNvCxnSpPr/>
          <p:nvPr/>
        </p:nvCxnSpPr>
        <p:spPr>
          <a:xfrm flipV="1">
            <a:off x="5634183" y="2383466"/>
            <a:ext cx="1237368" cy="10682"/>
          </a:xfrm>
          <a:prstGeom prst="line">
            <a:avLst/>
          </a:prstGeom>
          <a:ln w="28575" cmpd="dbl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A77ABDD-017E-488F-A0C6-0699CCD053BB}"/>
                  </a:ext>
                </a:extLst>
              </p:cNvPr>
              <p:cNvSpPr/>
              <p:nvPr/>
            </p:nvSpPr>
            <p:spPr>
              <a:xfrm>
                <a:off x="4762395" y="1604884"/>
                <a:ext cx="69180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mõn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positiivse täisarvu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jaoks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.</a:t>
                </a:r>
                <a:endParaRPr lang="pt-PT" sz="2400" dirty="0">
                  <a:solidFill>
                    <a:sysClr val="windowText" lastClr="000000"/>
                  </a:solidFill>
                </a:endParaRPr>
              </a:p>
              <a:p>
                <a:pPr algn="just"/>
                <a:r>
                  <a:rPr lang="et-EE" sz="2400" b="1" dirty="0">
                    <a:solidFill>
                      <a:sysClr val="windowText" lastClr="000000"/>
                    </a:solidFill>
                  </a:rPr>
                  <a:t>Sellist vähimat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nimetatakse </a:t>
                </a:r>
                <a:r>
                  <a:rPr lang="et-EE" sz="2400" dirty="0">
                    <a:solidFill>
                      <a:srgbClr val="F25E4F"/>
                    </a:solidFill>
                  </a:rPr>
                  <a:t>maatriksi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rgbClr val="F25E4F"/>
                    </a:solidFill>
                  </a:rPr>
                  <a:t>indeksiks</a:t>
                </a:r>
                <a:r>
                  <a:rPr lang="en-GB" sz="2400" dirty="0">
                    <a:solidFill>
                      <a:srgbClr val="F25E4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1A77ABDD-017E-488F-A0C6-0699CCD05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395" y="1604884"/>
                <a:ext cx="6918037" cy="830997"/>
              </a:xfrm>
              <a:prstGeom prst="rect">
                <a:avLst/>
              </a:prstGeom>
              <a:blipFill>
                <a:blip r:embed="rId16"/>
                <a:stretch>
                  <a:fillRect l="-1322" t="-5839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5B0AD42-973F-4625-823B-5DDF04206AC5}"/>
              </a:ext>
            </a:extLst>
          </p:cNvPr>
          <p:cNvSpPr/>
          <p:nvPr/>
        </p:nvSpPr>
        <p:spPr>
          <a:xfrm>
            <a:off x="2097900" y="2935942"/>
            <a:ext cx="9839539" cy="2876377"/>
          </a:xfrm>
          <a:prstGeom prst="roundRect">
            <a:avLst>
              <a:gd name="adj" fmla="val 13376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C0DCB5C-686F-4ACB-A664-453F7AFF80DA}"/>
              </a:ext>
            </a:extLst>
          </p:cNvPr>
          <p:cNvSpPr/>
          <p:nvPr/>
        </p:nvSpPr>
        <p:spPr>
          <a:xfrm>
            <a:off x="2446441" y="2953327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0B2295A8-0791-4005-B3EC-316005BDEDF7}"/>
                  </a:ext>
                </a:extLst>
              </p:cNvPr>
              <p:cNvSpPr/>
              <p:nvPr/>
            </p:nvSpPr>
            <p:spPr>
              <a:xfrm>
                <a:off x="2235263" y="3665843"/>
                <a:ext cx="7390100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on </a:t>
                </a:r>
                <a:r>
                  <a:rPr lang="et-EE" sz="2000" b="1" dirty="0" err="1">
                    <a:solidFill>
                      <a:srgbClr val="0C2B8E"/>
                    </a:solidFill>
                  </a:rPr>
                  <a:t>nilpotentne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, </a:t>
                </a:r>
                <a:r>
                  <a:rPr lang="et-EE" sz="2000" dirty="0">
                    <a:solidFill>
                      <a:srgbClr val="0C2B8E"/>
                    </a:solidFill>
                  </a:rPr>
                  <a:t>selle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inde</a:t>
                </a:r>
                <a:r>
                  <a:rPr lang="et-EE" sz="2000" b="1" dirty="0" err="1">
                    <a:solidFill>
                      <a:srgbClr val="0C2B8E"/>
                    </a:solidFill>
                  </a:rPr>
                  <a:t>ks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 on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2</a:t>
                </a:r>
                <a:r>
                  <a:rPr lang="en-GB" sz="2000" dirty="0">
                    <a:solidFill>
                      <a:srgbClr val="0C2B8E"/>
                    </a:solidFill>
                  </a:rPr>
                  <a:t>! </a:t>
                </a:r>
                <a:r>
                  <a:rPr lang="pt-PT" sz="2000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0B2295A8-0791-4005-B3EC-316005BDE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63" y="3665843"/>
                <a:ext cx="7390100" cy="605550"/>
              </a:xfrm>
              <a:prstGeom prst="rect">
                <a:avLst/>
              </a:prstGeom>
              <a:blipFill>
                <a:blip r:embed="rId17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1549A41-A079-4642-A2F5-6AE173CB48A1}"/>
                  </a:ext>
                </a:extLst>
              </p:cNvPr>
              <p:cNvSpPr/>
              <p:nvPr/>
            </p:nvSpPr>
            <p:spPr>
              <a:xfrm>
                <a:off x="2124000" y="5937786"/>
                <a:ext cx="9859635" cy="6297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dirty="0"/>
                  <a:t>– </a:t>
                </a:r>
                <a:r>
                  <a:rPr lang="et-EE" dirty="0"/>
                  <a:t>Pane tähele</a:t>
                </a:r>
                <a:r>
                  <a:rPr lang="en-GB" dirty="0"/>
                  <a:t>,</a:t>
                </a:r>
                <a:r>
                  <a:rPr lang="et-EE" dirty="0"/>
                  <a:t> mistahes astme jaoks, ms on suurem kui indeks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pt-PT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dirty="0"/>
                  <a:t>) </a:t>
                </a:r>
                <a:r>
                  <a:rPr lang="et-EE" dirty="0"/>
                  <a:t>ikka kehtib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dirty="0"/>
                  <a:t>! </a:t>
                </a:r>
                <a:r>
                  <a:rPr lang="fi-FI" dirty="0" err="1"/>
                  <a:t>Indeks</a:t>
                </a:r>
                <a:r>
                  <a:rPr lang="fi-FI" dirty="0"/>
                  <a:t> on </a:t>
                </a:r>
                <a:r>
                  <a:rPr lang="fi-FI" dirty="0" err="1"/>
                  <a:t>neist</a:t>
                </a:r>
                <a:r>
                  <a:rPr lang="fi-FI" dirty="0"/>
                  <a:t> </a:t>
                </a:r>
                <a:r>
                  <a:rPr lang="fi-FI" dirty="0" err="1"/>
                  <a:t>kõige</a:t>
                </a:r>
                <a:r>
                  <a:rPr lang="fi-FI" dirty="0"/>
                  <a:t> v</a:t>
                </a:r>
                <a:r>
                  <a:rPr lang="et-EE" dirty="0" err="1"/>
                  <a:t>äiksem</a:t>
                </a:r>
                <a:r>
                  <a:rPr lang="fi-FI" dirty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1549A41-A079-4642-A2F5-6AE173CB4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937786"/>
                <a:ext cx="9859635" cy="629736"/>
              </a:xfrm>
              <a:prstGeom prst="rect">
                <a:avLst/>
              </a:prstGeom>
              <a:blipFill>
                <a:blip r:embed="rId18"/>
                <a:stretch>
                  <a:fillRect b="-472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30A6A20-5FF1-486E-BE90-0FF19651EA5E}"/>
                  </a:ext>
                </a:extLst>
              </p:cNvPr>
              <p:cNvSpPr/>
              <p:nvPr/>
            </p:nvSpPr>
            <p:spPr>
              <a:xfrm>
                <a:off x="2269021" y="4535119"/>
                <a:ext cx="9654502" cy="912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nary>
                      <m:naryPr>
                        <m:chr m:val="⋀"/>
                        <m:subHide m:val="on"/>
                        <m:supHide m:val="on"/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on nilpotentne, </a:t>
                </a:r>
                <a:r>
                  <a:rPr lang="et-EE" sz="2000" dirty="0">
                    <a:solidFill>
                      <a:srgbClr val="0C2B8E"/>
                    </a:solidFill>
                  </a:rPr>
                  <a:t>selle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inde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ks on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3</a:t>
                </a:r>
                <a:r>
                  <a:rPr lang="en-GB" sz="2000" dirty="0">
                    <a:solidFill>
                      <a:srgbClr val="0C2B8E"/>
                    </a:solidFill>
                  </a:rPr>
                  <a:t>! </a:t>
                </a:r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D30A6A20-5FF1-486E-BE90-0FF19651E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21" y="4535119"/>
                <a:ext cx="9654502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86B5E1B-F571-4366-A206-1C5B9621F0F4}"/>
                  </a:ext>
                </a:extLst>
              </p:cNvPr>
              <p:cNvSpPr/>
              <p:nvPr/>
            </p:nvSpPr>
            <p:spPr>
              <a:xfrm>
                <a:off x="8746667" y="3968618"/>
                <a:ext cx="2674835" cy="379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25E4F"/>
                    </a:solidFill>
                  </a:rPr>
                  <a:t>(</a:t>
                </a:r>
                <a:r>
                  <a:rPr lang="et-EE" b="1" dirty="0">
                    <a:solidFill>
                      <a:srgbClr val="F25E4F"/>
                    </a:solidFill>
                  </a:rPr>
                  <a:t>kuna</a:t>
                </a:r>
                <a:r>
                  <a:rPr lang="pt-PT" b="1" spc="-150" dirty="0">
                    <a:solidFill>
                      <a:srgbClr val="F25E4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 spc="-15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 spc="-15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pc="-150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pt-PT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F25E4F"/>
                    </a:solidFill>
                  </a:rPr>
                  <a:t>, </a:t>
                </a:r>
                <a:r>
                  <a:rPr lang="pt-PT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dirty="0">
                    <a:solidFill>
                      <a:srgbClr val="F25E4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86B5E1B-F571-4366-A206-1C5B9621F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667" y="3968618"/>
                <a:ext cx="2674835" cy="379784"/>
              </a:xfrm>
              <a:prstGeom prst="rect">
                <a:avLst/>
              </a:prstGeom>
              <a:blipFill>
                <a:blip r:embed="rId20"/>
                <a:stretch>
                  <a:fillRect l="-2050" t="-4839" r="-1139" b="-2580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9CCED6D-7523-42D5-9D43-1F003CDCB68D}"/>
                  </a:ext>
                </a:extLst>
              </p:cNvPr>
              <p:cNvSpPr/>
              <p:nvPr/>
            </p:nvSpPr>
            <p:spPr>
              <a:xfrm>
                <a:off x="8608694" y="5170644"/>
                <a:ext cx="2868799" cy="379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F25E4F"/>
                    </a:solidFill>
                  </a:rPr>
                  <a:t>(</a:t>
                </a:r>
                <a:r>
                  <a:rPr lang="et-EE" b="1" dirty="0">
                    <a:solidFill>
                      <a:srgbClr val="F25E4F"/>
                    </a:solidFill>
                  </a:rPr>
                  <a:t>kuna </a:t>
                </a:r>
                <a:r>
                  <a:rPr lang="pt-PT" b="1" spc="-150" dirty="0">
                    <a:solidFill>
                      <a:srgbClr val="F25E4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 spc="-15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 spc="-150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pt-PT" b="1" i="1" spc="-150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pt-PT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F25E4F"/>
                    </a:solidFill>
                  </a:rPr>
                  <a:t>,  </a:t>
                </a:r>
                <a:r>
                  <a:rPr lang="pt-PT" b="1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rgbClr val="F25E4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9CCED6D-7523-42D5-9D43-1F003CDC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694" y="5170644"/>
                <a:ext cx="2868799" cy="379784"/>
              </a:xfrm>
              <a:prstGeom prst="rect">
                <a:avLst/>
              </a:prstGeom>
              <a:blipFill>
                <a:blip r:embed="rId21"/>
                <a:stretch>
                  <a:fillRect l="-1699" t="-4762" b="-2381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FD2FE03-E2DA-4916-B603-884CD1BED2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46" y="80173"/>
            <a:ext cx="1637110" cy="15675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11D9650-9F4B-41E8-B01E-C8BBC2D439A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71" y="41082"/>
            <a:ext cx="2243256" cy="17120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EAE4757-2264-4C9C-AF17-F779091F78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-560"/>
            <a:ext cx="1815027" cy="17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 animBg="1"/>
      <p:bldP spid="26" grpId="0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73631D38-6CD6-4489-91ED-AB5A6FD4491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FE715664-5AA6-4731-83AE-395B189556F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25975DAB-526A-4429-A49C-18E466112C34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4A71B028-811E-4E6A-83AB-7D270453A2BB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8" action="ppaction://hlinksldjump"/>
            <a:extLst>
              <a:ext uri="{FF2B5EF4-FFF2-40B4-BE49-F238E27FC236}">
                <a16:creationId xmlns:a16="http://schemas.microsoft.com/office/drawing/2014/main" id="{56D62B7F-8711-47A8-AF96-E49BBD194F2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9" action="ppaction://hlinksldjump"/>
            <a:extLst>
              <a:ext uri="{FF2B5EF4-FFF2-40B4-BE49-F238E27FC236}">
                <a16:creationId xmlns:a16="http://schemas.microsoft.com/office/drawing/2014/main" id="{2F51988D-1B09-4110-9978-9EC37F4CEDD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hlinkClick r:id="rId10" action="ppaction://hlinksldjump"/>
            <a:extLst>
              <a:ext uri="{FF2B5EF4-FFF2-40B4-BE49-F238E27FC236}">
                <a16:creationId xmlns:a16="http://schemas.microsoft.com/office/drawing/2014/main" id="{1A531195-4B1A-4515-A577-4F602CECE0D0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Invo</a:t>
            </a:r>
            <a:r>
              <a:rPr lang="et-EE" b="1" dirty="0" err="1">
                <a:solidFill>
                  <a:schemeClr val="tx1"/>
                </a:solidFill>
              </a:rPr>
              <a:t>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11" action="ppaction://hlinksldjump"/>
            <a:extLst>
              <a:ext uri="{FF2B5EF4-FFF2-40B4-BE49-F238E27FC236}">
                <a16:creationId xmlns:a16="http://schemas.microsoft.com/office/drawing/2014/main" id="{A78B8024-35CE-4F2F-A142-24239C00DE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ADE27433-FB1E-4FA7-891C-F47A06A7CDB2}"/>
              </a:ext>
            </a:extLst>
          </p:cNvPr>
          <p:cNvGrpSpPr/>
          <p:nvPr/>
        </p:nvGrpSpPr>
        <p:grpSpPr>
          <a:xfrm>
            <a:off x="2098800" y="2403326"/>
            <a:ext cx="2383659" cy="989347"/>
            <a:chOff x="2250301" y="2108701"/>
            <a:chExt cx="2383659" cy="989347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EDA4EA05-610A-40C3-A7B3-6A4D4086D1A9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tângulo 60">
                  <a:extLst>
                    <a:ext uri="{FF2B5EF4-FFF2-40B4-BE49-F238E27FC236}">
                      <a16:creationId xmlns:a16="http://schemas.microsoft.com/office/drawing/2014/main" id="{169A77B6-2F7E-4AAE-8164-3B89137754B7}"/>
                    </a:ext>
                  </a:extLst>
                </p:cNvPr>
                <p:cNvSpPr/>
                <p:nvPr/>
              </p:nvSpPr>
              <p:spPr>
                <a:xfrm>
                  <a:off x="2835568" y="2628048"/>
                  <a:ext cx="117293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t-EE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tângulo 60">
                  <a:extLst>
                    <a:ext uri="{FF2B5EF4-FFF2-40B4-BE49-F238E27FC236}">
                      <a16:creationId xmlns:a16="http://schemas.microsoft.com/office/drawing/2014/main" id="{169A77B6-2F7E-4AAE-8164-3B89137754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568" y="2628048"/>
                  <a:ext cx="1172936" cy="47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3C7CAB52-A6C8-4D40-99CE-108583B28D9D}"/>
                </a:ext>
              </a:extLst>
            </p:cNvPr>
            <p:cNvSpPr txBox="1"/>
            <p:nvPr/>
          </p:nvSpPr>
          <p:spPr>
            <a:xfrm>
              <a:off x="2571903" y="2166383"/>
              <a:ext cx="170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Involutiivne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73631D38-6CD6-4489-91ED-AB5A6FD4491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FE715664-5AA6-4731-83AE-395B189556F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25975DAB-526A-4429-A49C-18E466112C34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4A71B028-811E-4E6A-83AB-7D270453A2BB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8" action="ppaction://hlinksldjump"/>
            <a:extLst>
              <a:ext uri="{FF2B5EF4-FFF2-40B4-BE49-F238E27FC236}">
                <a16:creationId xmlns:a16="http://schemas.microsoft.com/office/drawing/2014/main" id="{56D62B7F-8711-47A8-AF96-E49BBD194F2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53">
            <a:hlinkClick r:id="rId9" action="ppaction://hlinksldjump"/>
            <a:extLst>
              <a:ext uri="{FF2B5EF4-FFF2-40B4-BE49-F238E27FC236}">
                <a16:creationId xmlns:a16="http://schemas.microsoft.com/office/drawing/2014/main" id="{2F51988D-1B09-4110-9978-9EC37F4CEDD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hlinkClick r:id="rId10" action="ppaction://hlinksldjump"/>
            <a:extLst>
              <a:ext uri="{FF2B5EF4-FFF2-40B4-BE49-F238E27FC236}">
                <a16:creationId xmlns:a16="http://schemas.microsoft.com/office/drawing/2014/main" id="{1A531195-4B1A-4515-A577-4F602CECE0D0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hlinkClick r:id="rId11" action="ppaction://hlinksldjump"/>
            <a:extLst>
              <a:ext uri="{FF2B5EF4-FFF2-40B4-BE49-F238E27FC236}">
                <a16:creationId xmlns:a16="http://schemas.microsoft.com/office/drawing/2014/main" id="{A78B8024-35CE-4F2F-A142-24239C00DE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865DD97-7EA5-4319-A1AE-C4E9A41C09C9}"/>
              </a:ext>
            </a:extLst>
          </p:cNvPr>
          <p:cNvSpPr/>
          <p:nvPr/>
        </p:nvSpPr>
        <p:spPr>
          <a:xfrm>
            <a:off x="4702923" y="2332346"/>
            <a:ext cx="7399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solidFill>
                  <a:sysClr val="windowText" lastClr="000000"/>
                </a:solidFill>
              </a:rPr>
              <a:t>Involut</a:t>
            </a:r>
            <a:r>
              <a:rPr lang="et-EE" sz="2400" dirty="0" err="1">
                <a:solidFill>
                  <a:sysClr val="windowText" lastClr="000000"/>
                </a:solidFill>
              </a:rPr>
              <a:t>iivne</a:t>
            </a:r>
            <a:r>
              <a:rPr lang="et-EE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maatriks</a:t>
            </a:r>
            <a:r>
              <a:rPr lang="en-GB" sz="2400" dirty="0">
                <a:solidFill>
                  <a:sysClr val="windowText" lastClr="000000"/>
                </a:solidFill>
              </a:rPr>
              <a:t> on </a:t>
            </a:r>
            <a:r>
              <a:rPr lang="en-GB" sz="2400" dirty="0" err="1">
                <a:solidFill>
                  <a:sysClr val="windowText" lastClr="000000"/>
                </a:solidFill>
              </a:rPr>
              <a:t>maatriks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mis</a:t>
            </a:r>
            <a:r>
              <a:rPr lang="en-GB" sz="2400" dirty="0">
                <a:solidFill>
                  <a:sysClr val="windowText" lastClr="000000"/>
                </a:solidFill>
              </a:rPr>
              <a:t> on </a:t>
            </a:r>
            <a:r>
              <a:rPr lang="et-EE" sz="2400" dirty="0">
                <a:solidFill>
                  <a:sysClr val="windowText" lastClr="000000"/>
                </a:solidFill>
              </a:rPr>
              <a:t>ise</a:t>
            </a:r>
            <a:r>
              <a:rPr lang="en-GB" sz="2400" dirty="0">
                <a:solidFill>
                  <a:sysClr val="windowText" lastClr="000000"/>
                </a:solidFill>
              </a:rPr>
              <a:t>end</a:t>
            </a:r>
            <a:r>
              <a:rPr lang="et-EE" sz="2400" dirty="0">
                <a:solidFill>
                  <a:sysClr val="windowText" lastClr="000000"/>
                </a:solidFill>
              </a:rPr>
              <a:t>aga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pööratav: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4E1CE305-016C-4B5E-8025-0D9C2ECC75B8}"/>
                  </a:ext>
                </a:extLst>
              </p:cNvPr>
              <p:cNvSpPr/>
              <p:nvPr/>
            </p:nvSpPr>
            <p:spPr>
              <a:xfrm>
                <a:off x="2124000" y="464456"/>
                <a:ext cx="9977996" cy="160007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sz="2000" b="1" dirty="0">
                    <a:solidFill>
                      <a:srgbClr val="F25E4F"/>
                    </a:solidFill>
                  </a:rPr>
                  <a:t>MÄRKUSED</a:t>
                </a:r>
                <a:endParaRPr lang="en-GB" sz="2000" b="1" dirty="0">
                  <a:solidFill>
                    <a:srgbClr val="F25E4F"/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sz="2000" b="1" dirty="0"/>
                  <a:t>Triviaalne </a:t>
                </a:r>
                <a:r>
                  <a:rPr lang="et-EE" sz="2000" b="1" dirty="0" err="1"/>
                  <a:t>involutiivne</a:t>
                </a:r>
                <a:r>
                  <a:rPr lang="et-EE" sz="2000" b="1" dirty="0"/>
                  <a:t> maatriks</a:t>
                </a:r>
                <a:r>
                  <a:rPr lang="en-GB" sz="2000" b="1" dirty="0"/>
                  <a:t> </a:t>
                </a:r>
                <a:r>
                  <a:rPr lang="et-EE" sz="2000" dirty="0"/>
                  <a:t>on mistahes järku</a:t>
                </a:r>
                <a:r>
                  <a:rPr lang="et-EE" sz="2000" b="1" dirty="0"/>
                  <a:t> </a:t>
                </a:r>
                <a:r>
                  <a:rPr lang="et-EE" sz="2000" dirty="0"/>
                  <a:t>ühikmaatriks</a:t>
                </a:r>
                <a:r>
                  <a:rPr lang="en-GB" sz="2000" dirty="0"/>
                  <a:t>, </a:t>
                </a:r>
                <a:r>
                  <a:rPr lang="et-EE" sz="2000" dirty="0"/>
                  <a:t>kuna</a:t>
                </a:r>
                <a:r>
                  <a:rPr lang="en-GB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t-EE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pt-PT" sz="2000" b="1" dirty="0"/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t-EE" sz="2000" dirty="0" err="1"/>
                  <a:t>Involutiivse</a:t>
                </a:r>
                <a:r>
                  <a:rPr lang="et-EE" sz="2000" dirty="0"/>
                  <a:t> maatriksi astmed on alati </a:t>
                </a:r>
                <a:r>
                  <a:rPr lang="en-GB" sz="2000" dirty="0"/>
                  <a:t>“</a:t>
                </a:r>
                <a:r>
                  <a:rPr lang="et-EE" sz="2000" dirty="0"/>
                  <a:t>samad</a:t>
                </a:r>
                <a:r>
                  <a:rPr lang="en-GB" sz="2000" dirty="0"/>
                  <a:t>”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et-EE" sz="2000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kui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t-EE" sz="200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paarit</m:t>
                            </m:r>
                            <m: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t-EE" sz="20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pt-PT" sz="20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t-EE" sz="2000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kui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t-EE" sz="200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m:rPr>
                                <m:nor/>
                              </m:rP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t-EE" sz="2000" b="1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paaris</m:t>
                            </m:r>
                          </m:e>
                        </m:eqArr>
                      </m:e>
                    </m:d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4E1CE305-016C-4B5E-8025-0D9C2ECC7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64456"/>
                <a:ext cx="9977996" cy="1600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E21B5A6-E0CA-4045-892F-3DFC1BADF028}"/>
              </a:ext>
            </a:extLst>
          </p:cNvPr>
          <p:cNvSpPr/>
          <p:nvPr/>
        </p:nvSpPr>
        <p:spPr>
          <a:xfrm>
            <a:off x="2103042" y="3597698"/>
            <a:ext cx="9839539" cy="2876377"/>
          </a:xfrm>
          <a:prstGeom prst="roundRect">
            <a:avLst>
              <a:gd name="adj" fmla="val 13376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E10730A-806B-428E-A03E-E81B64159998}"/>
              </a:ext>
            </a:extLst>
          </p:cNvPr>
          <p:cNvSpPr/>
          <p:nvPr/>
        </p:nvSpPr>
        <p:spPr>
          <a:xfrm>
            <a:off x="2446443" y="3730157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41385B6-C5B4-4B6C-A4D1-4D64C9A37378}"/>
                  </a:ext>
                </a:extLst>
              </p:cNvPr>
              <p:cNvSpPr/>
              <p:nvPr/>
            </p:nvSpPr>
            <p:spPr>
              <a:xfrm>
                <a:off x="2235263" y="4442673"/>
                <a:ext cx="8405250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on </a:t>
                </a:r>
                <a:r>
                  <a:rPr lang="et-EE" sz="2000" b="1" dirty="0" err="1">
                    <a:solidFill>
                      <a:srgbClr val="0C2B8E"/>
                    </a:solidFill>
                  </a:rPr>
                  <a:t>involutiivne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!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pt-PT" sz="2000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641385B6-C5B4-4B6C-A4D1-4D64C9A37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63" y="4442673"/>
                <a:ext cx="8405250" cy="605550"/>
              </a:xfrm>
              <a:prstGeom prst="rect">
                <a:avLst/>
              </a:prstGeom>
              <a:blipFill>
                <a:blip r:embed="rId13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A8058F1D-8B92-4344-AC8E-0F5DE015E3C0}"/>
                  </a:ext>
                </a:extLst>
              </p:cNvPr>
              <p:cNvSpPr/>
              <p:nvPr/>
            </p:nvSpPr>
            <p:spPr>
              <a:xfrm>
                <a:off x="10425086" y="4545415"/>
                <a:ext cx="117615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000" b="1" i="1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000" b="1" i="1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000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A8058F1D-8B92-4344-AC8E-0F5DE015E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086" y="4545415"/>
                <a:ext cx="1176156" cy="407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6B7C4D89-8348-4E5A-A1E5-08CC02D66B4F}"/>
                  </a:ext>
                </a:extLst>
              </p:cNvPr>
              <p:cNvSpPr/>
              <p:nvPr/>
            </p:nvSpPr>
            <p:spPr>
              <a:xfrm>
                <a:off x="2269021" y="5311949"/>
                <a:ext cx="9561464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on </a:t>
                </a:r>
                <a:r>
                  <a:rPr lang="et-EE" sz="2000" b="1" dirty="0" err="1">
                    <a:solidFill>
                      <a:srgbClr val="0C2B8E"/>
                    </a:solidFill>
                  </a:rPr>
                  <a:t>involutiivne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!</a:t>
                </a:r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6B7C4D89-8348-4E5A-A1E5-08CC02D66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021" y="5311949"/>
                <a:ext cx="9561464" cy="9041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79A716-7437-4BF0-A088-91F2A7FBFC92}"/>
                  </a:ext>
                </a:extLst>
              </p:cNvPr>
              <p:cNvSpPr/>
              <p:nvPr/>
            </p:nvSpPr>
            <p:spPr>
              <a:xfrm>
                <a:off x="10425086" y="5916848"/>
                <a:ext cx="120821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pt-PT" sz="2000" b="1" i="1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000" b="1" i="1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000" b="1" i="1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000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79A716-7437-4BF0-A088-91F2A7FBF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086" y="5916848"/>
                <a:ext cx="1208216" cy="407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ABF520E-6415-454A-9372-482C58AA5038}"/>
              </a:ext>
            </a:extLst>
          </p:cNvPr>
          <p:cNvGrpSpPr/>
          <p:nvPr/>
        </p:nvGrpSpPr>
        <p:grpSpPr>
          <a:xfrm>
            <a:off x="7150059" y="2771806"/>
            <a:ext cx="1391091" cy="546049"/>
            <a:chOff x="7150059" y="1915227"/>
            <a:chExt cx="1391091" cy="546049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95D5E601-5C01-468D-BFFD-7FDB45F3F1BE}"/>
                </a:ext>
              </a:extLst>
            </p:cNvPr>
            <p:cNvSpPr/>
            <p:nvPr/>
          </p:nvSpPr>
          <p:spPr>
            <a:xfrm>
              <a:off x="7164749" y="1915227"/>
              <a:ext cx="1376401" cy="54604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45DB4B1F-8DB3-4DB2-8CAA-2CAD0D7B7766}"/>
                    </a:ext>
                  </a:extLst>
                </p:cNvPr>
                <p:cNvSpPr/>
                <p:nvPr/>
              </p:nvSpPr>
              <p:spPr>
                <a:xfrm>
                  <a:off x="7150059" y="1949269"/>
                  <a:ext cx="1371850" cy="470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" name="Retângulo 6">
                  <a:extLst>
                    <a:ext uri="{FF2B5EF4-FFF2-40B4-BE49-F238E27FC236}">
                      <a16:creationId xmlns:a16="http://schemas.microsoft.com/office/drawing/2014/main" id="{78773CE2-2F39-4F3B-AFF4-498B8F2E7F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0059" y="1949269"/>
                  <a:ext cx="1371850" cy="4700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03A1740-98CB-4FA7-AFBB-9C55AF7A4E24}"/>
              </a:ext>
            </a:extLst>
          </p:cNvPr>
          <p:cNvGrpSpPr/>
          <p:nvPr/>
        </p:nvGrpSpPr>
        <p:grpSpPr>
          <a:xfrm>
            <a:off x="2098800" y="2403326"/>
            <a:ext cx="2383659" cy="989347"/>
            <a:chOff x="2250301" y="2108701"/>
            <a:chExt cx="2383659" cy="989347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EB245931-229C-40FD-85C2-624C1FD5072B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F384B3C7-BF73-499B-852C-0099380CA527}"/>
                    </a:ext>
                  </a:extLst>
                </p:cNvPr>
                <p:cNvSpPr/>
                <p:nvPr/>
              </p:nvSpPr>
              <p:spPr>
                <a:xfrm>
                  <a:off x="2835568" y="2628048"/>
                  <a:ext cx="117293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t-EE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F384B3C7-BF73-499B-852C-0099380CA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568" y="2628048"/>
                  <a:ext cx="1172936" cy="4700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t-E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0F4BE78-F863-466D-AC11-84D657D9B4D5}"/>
                </a:ext>
              </a:extLst>
            </p:cNvPr>
            <p:cNvSpPr txBox="1"/>
            <p:nvPr/>
          </p:nvSpPr>
          <p:spPr>
            <a:xfrm>
              <a:off x="2571903" y="2166383"/>
              <a:ext cx="170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Involutiivne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7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uiExpand="1" build="allAtOnce"/>
      <p:bldP spid="26" grpId="0" animBg="1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FF6B6BF-E6E5-4D5B-82AD-32275472C8AF}"/>
              </a:ext>
            </a:extLst>
          </p:cNvPr>
          <p:cNvGrpSpPr/>
          <p:nvPr/>
        </p:nvGrpSpPr>
        <p:grpSpPr>
          <a:xfrm>
            <a:off x="2098800" y="2669224"/>
            <a:ext cx="2383659" cy="989347"/>
            <a:chOff x="2250301" y="2108701"/>
            <a:chExt cx="2383659" cy="989347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CC44D311-DD03-474F-A20A-D7CA59CC552F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/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3F54D3-4337-4EBF-86F1-7530A6E3A248}"/>
                </a:ext>
              </a:extLst>
            </p:cNvPr>
            <p:cNvSpPr txBox="1"/>
            <p:nvPr/>
          </p:nvSpPr>
          <p:spPr>
            <a:xfrm>
              <a:off x="2417229" y="2166383"/>
              <a:ext cx="20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/>
                <a:t>Sümmeetriline</a:t>
              </a:r>
              <a:endParaRPr lang="en-GB" sz="2400" b="1" dirty="0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71472AB-32F4-4A4D-951A-37A6CAFD2B15}"/>
              </a:ext>
            </a:extLst>
          </p:cNvPr>
          <p:cNvGrpSpPr/>
          <p:nvPr/>
        </p:nvGrpSpPr>
        <p:grpSpPr>
          <a:xfrm>
            <a:off x="1998384" y="3857224"/>
            <a:ext cx="2602379" cy="989347"/>
            <a:chOff x="2149885" y="2108701"/>
            <a:chExt cx="2602379" cy="989347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694CAE8A-3707-4F03-AF69-4083BC1CE25D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16A7B8D-985F-4F8D-B2F8-96EFD70DE19A}"/>
                    </a:ext>
                  </a:extLst>
                </p:cNvPr>
                <p:cNvSpPr/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16A7B8D-985F-4F8D-B2F8-96EFD70DE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D43EAA7-F82A-408F-B7CA-C69F052CADE8}"/>
                </a:ext>
              </a:extLst>
            </p:cNvPr>
            <p:cNvSpPr txBox="1"/>
            <p:nvPr/>
          </p:nvSpPr>
          <p:spPr>
            <a:xfrm>
              <a:off x="2149885" y="2166383"/>
              <a:ext cx="2602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Kaldsümmeetriline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FF6B6BF-E6E5-4D5B-82AD-32275472C8AF}"/>
              </a:ext>
            </a:extLst>
          </p:cNvPr>
          <p:cNvGrpSpPr/>
          <p:nvPr/>
        </p:nvGrpSpPr>
        <p:grpSpPr>
          <a:xfrm>
            <a:off x="2098800" y="2669224"/>
            <a:ext cx="2383659" cy="989347"/>
            <a:chOff x="2250301" y="2108701"/>
            <a:chExt cx="2383659" cy="989347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CC44D311-DD03-474F-A20A-D7CA59CC552F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/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3F54D3-4337-4EBF-86F1-7530A6E3A248}"/>
                </a:ext>
              </a:extLst>
            </p:cNvPr>
            <p:cNvSpPr txBox="1"/>
            <p:nvPr/>
          </p:nvSpPr>
          <p:spPr>
            <a:xfrm>
              <a:off x="2417228" y="2166383"/>
              <a:ext cx="2067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/>
                <a:t>Sümmeetriline</a:t>
              </a:r>
              <a:endParaRPr lang="en-GB" sz="2400" b="1" dirty="0"/>
            </a:p>
            <a:p>
              <a:pPr algn="ctr"/>
              <a:endParaRPr lang="en-GB" sz="2400" b="1" dirty="0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71472AB-32F4-4A4D-951A-37A6CAFD2B15}"/>
              </a:ext>
            </a:extLst>
          </p:cNvPr>
          <p:cNvGrpSpPr/>
          <p:nvPr/>
        </p:nvGrpSpPr>
        <p:grpSpPr>
          <a:xfrm>
            <a:off x="1998380" y="3857224"/>
            <a:ext cx="2602379" cy="989347"/>
            <a:chOff x="2149881" y="2108701"/>
            <a:chExt cx="2602379" cy="989347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694CAE8A-3707-4F03-AF69-4083BC1CE25D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16A7B8D-985F-4F8D-B2F8-96EFD70DE19A}"/>
                    </a:ext>
                  </a:extLst>
                </p:cNvPr>
                <p:cNvSpPr/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916A7B8D-985F-4F8D-B2F8-96EFD70DE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041" y="2628048"/>
                  <a:ext cx="1433117" cy="4682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9D43EAA7-F82A-408F-B7CA-C69F052CADE8}"/>
                </a:ext>
              </a:extLst>
            </p:cNvPr>
            <p:cNvSpPr txBox="1"/>
            <p:nvPr/>
          </p:nvSpPr>
          <p:spPr>
            <a:xfrm>
              <a:off x="2149881" y="2166383"/>
              <a:ext cx="2602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 dirty="0" err="1"/>
                <a:t>Kaldsümmeetriline</a:t>
              </a:r>
              <a:endParaRPr lang="en-GB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234CD12-BD9A-47E3-A53F-C9B214F01B96}"/>
                  </a:ext>
                </a:extLst>
              </p:cNvPr>
              <p:cNvSpPr/>
              <p:nvPr/>
            </p:nvSpPr>
            <p:spPr>
              <a:xfrm>
                <a:off x="4967198" y="3515262"/>
                <a:ext cx="6455542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b="1" dirty="0">
                    <a:solidFill>
                      <a:srgbClr val="F25E4F"/>
                    </a:solidFill>
                  </a:rPr>
                  <a:t>Märkus</a:t>
                </a:r>
                <a:r>
                  <a:rPr lang="en-GB" sz="2400" b="1">
                    <a:solidFill>
                      <a:srgbClr val="F25E4F"/>
                    </a:solidFill>
                  </a:rPr>
                  <a:t>:</a:t>
                </a:r>
                <a:r>
                  <a:rPr lang="en-GB" sz="2400" b="1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peab olema ruutmaatriks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234CD12-BD9A-47E3-A53F-C9B214F01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198" y="3515262"/>
                <a:ext cx="6455542" cy="461665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56DE3FE0-2BB2-4880-A7DC-060726FDA180}"/>
              </a:ext>
            </a:extLst>
          </p:cNvPr>
          <p:cNvSpPr/>
          <p:nvPr/>
        </p:nvSpPr>
        <p:spPr>
          <a:xfrm>
            <a:off x="5126850" y="4203724"/>
            <a:ext cx="5820200" cy="1718104"/>
          </a:xfrm>
          <a:prstGeom prst="roundRect">
            <a:avLst>
              <a:gd name="adj" fmla="val 1337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04331FEC-A4E7-4205-A1F3-2C3CF2A20630}"/>
                  </a:ext>
                </a:extLst>
              </p:cNvPr>
              <p:cNvSpPr/>
              <p:nvPr/>
            </p:nvSpPr>
            <p:spPr>
              <a:xfrm>
                <a:off x="6217285" y="4375509"/>
                <a:ext cx="3639330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⇢</m:t>
                      </m:r>
                      <m:d>
                        <m:d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⇢</m:t>
                      </m:r>
                      <m:d>
                        <m:dPr>
                          <m:ctrlPr>
                            <a:rPr lang="pt-P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04331FEC-A4E7-4205-A1F3-2C3CF2A20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85" y="4375509"/>
                <a:ext cx="3639330" cy="4056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C3521DE-3942-4F1C-833C-CF878025548C}"/>
                  </a:ext>
                </a:extLst>
              </p:cNvPr>
              <p:cNvSpPr/>
              <p:nvPr/>
            </p:nvSpPr>
            <p:spPr>
              <a:xfrm>
                <a:off x="5826755" y="4722433"/>
                <a:ext cx="49490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t-EE" sz="2000" dirty="0"/>
                  <a:t>Võrdused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või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dirty="0">
                    <a:solidFill>
                      <a:sysClr val="windowText" lastClr="000000"/>
                    </a:solidFill>
                  </a:rPr>
                  <a:t>on võimalikud</a:t>
                </a:r>
              </a:p>
              <a:p>
                <a:pPr algn="just"/>
                <a:r>
                  <a:rPr lang="et-EE" sz="2000" dirty="0">
                    <a:solidFill>
                      <a:sysClr val="windowText" lastClr="000000"/>
                    </a:solidFill>
                  </a:rPr>
                  <a:t> siis ja ainult siis, kui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000" b="0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t-EE" sz="2000" b="1" dirty="0">
                    <a:solidFill>
                      <a:sysClr val="windowText" lastClr="000000"/>
                    </a:solidFill>
                  </a:rPr>
                  <a:t>.</a:t>
                </a:r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C3521DE-3942-4F1C-833C-CF8780255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55" y="4722433"/>
                <a:ext cx="4949047" cy="707886"/>
              </a:xfrm>
              <a:prstGeom prst="rect">
                <a:avLst/>
              </a:prstGeom>
              <a:blipFill>
                <a:blip r:embed="rId16"/>
                <a:stretch>
                  <a:fillRect l="-1355" t="-5172" r="-493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DD92B6D-98E7-42E6-8A3A-5DB6F76874A5}"/>
                  </a:ext>
                </a:extLst>
              </p:cNvPr>
              <p:cNvSpPr/>
              <p:nvPr/>
            </p:nvSpPr>
            <p:spPr>
              <a:xfrm>
                <a:off x="6338849" y="5501591"/>
                <a:ext cx="39248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000" dirty="0">
                    <a:solidFill>
                      <a:sysClr val="windowText" lastClr="000000"/>
                    </a:solidFill>
                  </a:rPr>
                  <a:t>Seega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000" b="1" dirty="0">
                    <a:solidFill>
                      <a:sysClr val="windowText" lastClr="000000"/>
                    </a:solidFill>
                  </a:rPr>
                  <a:t>peab olema ruutmaatriks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!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DD92B6D-98E7-42E6-8A3A-5DB6F7687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849" y="5501591"/>
                <a:ext cx="3924857" cy="400110"/>
              </a:xfrm>
              <a:prstGeom prst="rect">
                <a:avLst/>
              </a:prstGeom>
              <a:blipFill>
                <a:blip r:embed="rId17"/>
                <a:stretch>
                  <a:fillRect l="-1708" t="-7576" r="-1087" b="-2575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3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C1D66D6-0A16-4342-999F-C43D3E7E9327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11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9E28167B-29F5-4750-9E88-5AAC124B4DFC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4.   </a:t>
            </a:r>
            <a:r>
              <a:rPr lang="en-GB" sz="1600" b="1" dirty="0">
                <a:solidFill>
                  <a:schemeClr val="tx1"/>
                </a:solidFill>
              </a:rPr>
              <a:t>S</a:t>
            </a:r>
            <a:r>
              <a:rPr lang="et-EE" sz="1600" b="1" dirty="0" err="1">
                <a:solidFill>
                  <a:schemeClr val="tx1"/>
                </a:solidFill>
              </a:rPr>
              <a:t>ümmeetrili-ne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t-EE" sz="1600" b="1" dirty="0" err="1">
                <a:solidFill>
                  <a:schemeClr val="tx1"/>
                </a:solidFill>
              </a:rPr>
              <a:t>Kaldsümmeetriline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B21985CD-F6EC-4DB3-BC8A-00E8E8E0B44D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F25E4F"/>
                </a:solidFill>
              </a:rPr>
              <a:t>5. </a:t>
            </a:r>
            <a:r>
              <a:rPr lang="et-EE" sz="1700" b="1" dirty="0" err="1">
                <a:solidFill>
                  <a:schemeClr val="tx1"/>
                </a:solidFill>
              </a:rPr>
              <a:t>Ortogonaalne</a:t>
            </a:r>
            <a:r>
              <a:rPr lang="et-EE" sz="1700" b="1" dirty="0">
                <a:solidFill>
                  <a:schemeClr val="tx1"/>
                </a:solidFill>
              </a:rPr>
              <a:t> maatriks</a:t>
            </a:r>
            <a:endParaRPr lang="en-GB" sz="17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A6D51CD-163D-4B8D-A0AC-24FDEB5BDAE5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t-EE" b="1" dirty="0">
                <a:solidFill>
                  <a:schemeClr val="tx1"/>
                </a:solidFill>
              </a:rPr>
              <a:t>Maatriksite teised liigid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87032F7-5625-4EF0-9BC0-9474468D94B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Idem</a:t>
            </a:r>
            <a:r>
              <a:rPr lang="et-EE" b="1" dirty="0">
                <a:solidFill>
                  <a:schemeClr val="tx1"/>
                </a:solidFill>
              </a:rPr>
              <a:t>-potentne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86FBEBF3-220F-43F3-8B79-0FCF7B423EEB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Ni</a:t>
            </a:r>
            <a:r>
              <a:rPr lang="et-EE" b="1" dirty="0" err="1">
                <a:solidFill>
                  <a:schemeClr val="tx1"/>
                </a:solidFill>
              </a:rPr>
              <a:t>lpotentne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0" action="ppaction://hlinksldjump"/>
            <a:extLst>
              <a:ext uri="{FF2B5EF4-FFF2-40B4-BE49-F238E27FC236}">
                <a16:creationId xmlns:a16="http://schemas.microsoft.com/office/drawing/2014/main" id="{8F8E8032-3A36-455A-B97A-8940B1C63A4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 err="1">
                <a:solidFill>
                  <a:schemeClr val="tx1"/>
                </a:solidFill>
              </a:rPr>
              <a:t>Involutiivne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1" action="ppaction://hlinksldjump"/>
            <a:extLst>
              <a:ext uri="{FF2B5EF4-FFF2-40B4-BE49-F238E27FC236}">
                <a16:creationId xmlns:a16="http://schemas.microsoft.com/office/drawing/2014/main" id="{D4A03372-4B62-4C36-8EF4-1F3A75DB030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FF6B6BF-E6E5-4D5B-82AD-32275472C8AF}"/>
              </a:ext>
            </a:extLst>
          </p:cNvPr>
          <p:cNvGrpSpPr/>
          <p:nvPr/>
        </p:nvGrpSpPr>
        <p:grpSpPr>
          <a:xfrm>
            <a:off x="2098800" y="2669224"/>
            <a:ext cx="2383659" cy="989347"/>
            <a:chOff x="2250301" y="2108701"/>
            <a:chExt cx="2383659" cy="989347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CC44D311-DD03-474F-A20A-D7CA59CC552F}"/>
                </a:ext>
              </a:extLst>
            </p:cNvPr>
            <p:cNvSpPr/>
            <p:nvPr/>
          </p:nvSpPr>
          <p:spPr>
            <a:xfrm>
              <a:off x="2250301" y="2108701"/>
              <a:ext cx="2383659" cy="9893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/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F49335CF-B477-4A83-B034-D432CE4C8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082" y="2628048"/>
                  <a:ext cx="1172936" cy="4682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33F54D3-4337-4EBF-86F1-7530A6E3A248}"/>
                </a:ext>
              </a:extLst>
            </p:cNvPr>
            <p:cNvSpPr txBox="1"/>
            <p:nvPr/>
          </p:nvSpPr>
          <p:spPr>
            <a:xfrm>
              <a:off x="2417228" y="2166383"/>
              <a:ext cx="20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t-EE" sz="2400" b="1"/>
                <a:t>Sümmeetriline</a:t>
              </a:r>
              <a:endParaRPr lang="en-GB" sz="2400" b="1" dirty="0"/>
            </a:p>
          </p:txBody>
        </p:sp>
      </p:grp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AD6EBC25-9B42-4EB5-B187-B0B36D6E0A49}"/>
              </a:ext>
            </a:extLst>
          </p:cNvPr>
          <p:cNvSpPr/>
          <p:nvPr/>
        </p:nvSpPr>
        <p:spPr>
          <a:xfrm>
            <a:off x="2063296" y="223373"/>
            <a:ext cx="9839539" cy="2260627"/>
          </a:xfrm>
          <a:prstGeom prst="roundRect">
            <a:avLst>
              <a:gd name="adj" fmla="val 7321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3547CC-49F0-49B4-8B58-D396BA9F19FD}"/>
              </a:ext>
            </a:extLst>
          </p:cNvPr>
          <p:cNvSpPr/>
          <p:nvPr/>
        </p:nvSpPr>
        <p:spPr>
          <a:xfrm>
            <a:off x="2406697" y="355831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A0A9F891-4C1F-4F61-9AFC-EE4E9A4439FB}"/>
                  </a:ext>
                </a:extLst>
              </p:cNvPr>
              <p:cNvSpPr/>
              <p:nvPr/>
            </p:nvSpPr>
            <p:spPr>
              <a:xfrm>
                <a:off x="2195517" y="792619"/>
                <a:ext cx="6957867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1" i="1" spc="-15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1" i="1" spc="-1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1" i="1" spc="-15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PT" sz="20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b="1" dirty="0">
                    <a:solidFill>
                      <a:srgbClr val="0C2B8E"/>
                    </a:solidFill>
                  </a:rPr>
                  <a:t>on sümmeetriline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!</a:t>
                </a:r>
                <a:r>
                  <a:rPr lang="pt-PT" sz="2000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A0A9F891-4C1F-4F61-9AFC-EE4E9A443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17" y="792619"/>
                <a:ext cx="6957867" cy="605550"/>
              </a:xfrm>
              <a:prstGeom prst="rect">
                <a:avLst/>
              </a:prstGeom>
              <a:blipFill>
                <a:blip r:embed="rId13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AB00854-7198-4567-AB8A-C86C2ABFEAFA}"/>
                  </a:ext>
                </a:extLst>
              </p:cNvPr>
              <p:cNvSpPr/>
              <p:nvPr/>
            </p:nvSpPr>
            <p:spPr>
              <a:xfrm>
                <a:off x="2229275" y="1494011"/>
                <a:ext cx="4879413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sz="2000" spc="-150" dirty="0">
                    <a:solidFill>
                      <a:srgbClr val="0C2B8E"/>
                    </a:solidFill>
                  </a:rPr>
                  <a:t>Kas</a:t>
                </a:r>
                <a:r>
                  <a:rPr lang="pt-PT" sz="2000" b="0" spc="-15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0" i="1" spc="-15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 spc="-15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pc="-15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000" b="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t-EE" sz="2000" dirty="0">
                    <a:solidFill>
                      <a:srgbClr val="0C2B8E"/>
                    </a:solidFill>
                  </a:rPr>
                  <a:t>on sümmeetriline</a:t>
                </a:r>
                <a:r>
                  <a:rPr lang="en-GB" sz="2000" dirty="0">
                    <a:solidFill>
                      <a:srgbClr val="0C2B8E"/>
                    </a:solidFill>
                  </a:rPr>
                  <a:t>?... </a:t>
                </a:r>
                <a:r>
                  <a:rPr lang="pt-PT" sz="2000" i="1" spc="-150" dirty="0">
                    <a:solidFill>
                      <a:srgbClr val="0C2B8E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AB00854-7198-4567-AB8A-C86C2ABFE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75" y="1494011"/>
                <a:ext cx="4879413" cy="906145"/>
              </a:xfrm>
              <a:prstGeom prst="rect">
                <a:avLst/>
              </a:prstGeom>
              <a:blipFill>
                <a:blip r:embed="rId14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6083E82E-14AC-4F28-8461-B6A7BB22D940}"/>
              </a:ext>
            </a:extLst>
          </p:cNvPr>
          <p:cNvSpPr/>
          <p:nvPr/>
        </p:nvSpPr>
        <p:spPr>
          <a:xfrm>
            <a:off x="9052192" y="786643"/>
            <a:ext cx="2603626" cy="55930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/>
              <a:t>Nüüd proovi ise</a:t>
            </a:r>
            <a:r>
              <a:rPr lang="en-GB" sz="2000" b="1" dirty="0"/>
              <a:t>!!!!</a:t>
            </a:r>
          </a:p>
          <a:p>
            <a:pPr algn="ctr"/>
            <a:r>
              <a:rPr lang="pt-PT" sz="1050" dirty="0"/>
              <a:t>(</a:t>
            </a:r>
            <a:r>
              <a:rPr lang="et-EE" sz="1050" b="1" dirty="0"/>
              <a:t>kliki, et näha lahendust</a:t>
            </a:r>
            <a:r>
              <a:rPr lang="pt-PT" sz="1050" dirty="0"/>
              <a:t>!)</a:t>
            </a:r>
            <a:endParaRPr lang="en-GB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2FACABDD-0175-434E-8C90-4D84137C5D07}"/>
                  </a:ext>
                </a:extLst>
              </p:cNvPr>
              <p:cNvSpPr/>
              <p:nvPr/>
            </p:nvSpPr>
            <p:spPr>
              <a:xfrm>
                <a:off x="7206946" y="1436089"/>
                <a:ext cx="2352887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pc="-15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i="1" spc="-15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15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15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i="1" spc="-15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2FACABDD-0175-434E-8C90-4D84137C5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46" y="1436089"/>
                <a:ext cx="2352887" cy="9062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eta: Curvada Para Cima 48">
            <a:extLst>
              <a:ext uri="{FF2B5EF4-FFF2-40B4-BE49-F238E27FC236}">
                <a16:creationId xmlns:a16="http://schemas.microsoft.com/office/drawing/2014/main" id="{076BE464-5D57-4B4D-A9DA-225414C65697}"/>
              </a:ext>
            </a:extLst>
          </p:cNvPr>
          <p:cNvSpPr/>
          <p:nvPr/>
        </p:nvSpPr>
        <p:spPr>
          <a:xfrm flipH="1">
            <a:off x="4482458" y="1805852"/>
            <a:ext cx="4709809" cy="249954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64324F-CF43-4715-9E5C-1FE4C996CD54}"/>
              </a:ext>
            </a:extLst>
          </p:cNvPr>
          <p:cNvSpPr/>
          <p:nvPr/>
        </p:nvSpPr>
        <p:spPr>
          <a:xfrm>
            <a:off x="8914972" y="1423608"/>
            <a:ext cx="452771" cy="369762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A7735A-B34A-4F6D-A9F0-BF629E25225D}"/>
              </a:ext>
            </a:extLst>
          </p:cNvPr>
          <p:cNvSpPr/>
          <p:nvPr/>
        </p:nvSpPr>
        <p:spPr>
          <a:xfrm>
            <a:off x="4059165" y="1444662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26DB894-5C1F-47AC-90A3-065F31900291}"/>
              </a:ext>
            </a:extLst>
          </p:cNvPr>
          <p:cNvSpPr/>
          <p:nvPr/>
        </p:nvSpPr>
        <p:spPr>
          <a:xfrm>
            <a:off x="5733587" y="1611305"/>
            <a:ext cx="1675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600" b="1" dirty="0">
                <a:solidFill>
                  <a:srgbClr val="29A6FF"/>
                </a:solidFill>
              </a:rPr>
              <a:t>EI LANGE KOKKU</a:t>
            </a:r>
            <a:r>
              <a:rPr lang="en-GB" sz="1600" b="1" dirty="0">
                <a:solidFill>
                  <a:srgbClr val="29A6FF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307EAA1B-5C9D-47E7-9C9A-188EF12092ED}"/>
                  </a:ext>
                </a:extLst>
              </p:cNvPr>
              <p:cNvSpPr/>
              <p:nvPr/>
            </p:nvSpPr>
            <p:spPr>
              <a:xfrm>
                <a:off x="9816796" y="1574571"/>
                <a:ext cx="184909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F25E4F"/>
                    </a:solidFill>
                  </a:rPr>
                  <a:t>S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eega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sz="2000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1" i="1" spc="-15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t-EE" sz="2000" b="1" u="sng" dirty="0">
                    <a:solidFill>
                      <a:srgbClr val="F25E4F"/>
                    </a:solidFill>
                  </a:rPr>
                  <a:t>EI OLE </a:t>
                </a:r>
                <a:r>
                  <a:rPr lang="et-EE" sz="2000" b="1" dirty="0" err="1">
                    <a:solidFill>
                      <a:srgbClr val="F25E4F"/>
                    </a:solidFill>
                  </a:rPr>
                  <a:t>sümmetriline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307EAA1B-5C9D-47E7-9C9A-188EF120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796" y="1574571"/>
                <a:ext cx="1849098" cy="707886"/>
              </a:xfrm>
              <a:prstGeom prst="rect">
                <a:avLst/>
              </a:prstGeom>
              <a:blipFill>
                <a:blip r:embed="rId16"/>
                <a:stretch>
                  <a:fillRect l="-3289" t="-4310" r="-2632" b="-1465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F5EA8884-FB0C-4BC3-9FE1-4C8EDC3D0598}"/>
                  </a:ext>
                </a:extLst>
              </p:cNvPr>
              <p:cNvSpPr/>
              <p:nvPr/>
            </p:nvSpPr>
            <p:spPr>
              <a:xfrm>
                <a:off x="4910450" y="2982194"/>
                <a:ext cx="7078349" cy="67458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et-EE" sz="2400" dirty="0">
                    <a:solidFill>
                      <a:schemeClr val="tx1"/>
                    </a:solidFill>
                  </a:rPr>
                  <a:t>on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:r>
                  <a:rPr lang="et-EE" sz="2400" b="1" dirty="0" err="1"/>
                  <a:t>sümmetriline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PT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GB" sz="24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F5EA8884-FB0C-4BC3-9FE1-4C8EDC3D0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450" y="2982194"/>
                <a:ext cx="7078349" cy="674582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A92A0AE0-9B83-4A9B-8F0D-7A93485DFC64}"/>
              </a:ext>
            </a:extLst>
          </p:cNvPr>
          <p:cNvSpPr/>
          <p:nvPr/>
        </p:nvSpPr>
        <p:spPr>
          <a:xfrm>
            <a:off x="6428797" y="2610885"/>
            <a:ext cx="3452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tähis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55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7" grpId="0" animBg="1"/>
      <p:bldP spid="49" grpId="0" animBg="1"/>
      <p:bldP spid="50" grpId="0" animBg="1"/>
      <p:bldP spid="51" grpId="0" animBg="1"/>
      <p:bldP spid="53" grpId="0"/>
      <p:bldP spid="54" grpId="0"/>
      <p:bldP spid="55" grpId="0" animBg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Ta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FNq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Ta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U2r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FNq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FNq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U2rHTpQTsyJpAAAAbgAAABwAAAB1bml2ZXJzYWwvbG9jYWxfc2V0dGluZ3MueG1sDcwxDoMwDEDRnVNY3int1oHAxlaW0gNYxEWRHBuRgOD2ZPvD02/7MwocvKVg6vD1eCKwzuaDLg5/01C/EVIm9SSm7FANoe+qVmwm+XLOBSZYhS7eJo4lMo8Uixx2EajhU17/wB6brroBUEsDBBQAAgAIACxq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sas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TasdOkEkmJSgFAAD2EwAAHQAAAAAAAAABAAAAAADMEwAAdW5pdmVyc2FsL2NvbW1vbl9tZXNzYWdlcy5sbmdQSwECAAAUAAIACABTasdOZrKi1aUAAACDAQAALgAAAAAAAAABAAAAAAAvGQAAdW5pdmVyc2FsL3BsYXliYWNrX2FuZF9uYXZpZ2F0aW9uX3NldHRpbmdzLnhtbFBLAQIAABQAAgAIAFNqx07QvS+0TgQAAIcVAAAnAAAAAAAAAAEAAAAAACAaAAB1bml2ZXJzYWwvZmxhc2hfcHVibGlzaGluZ19zZXR0aW5ncy54bWxQSwECAAAUAAIACABTasdOMmx7zHwDAAD/CwAAIQAAAAAAAAABAAAAAACzHgAAdW5pdmVyc2FsL2ZsYXNoX3NraW5fc2V0dGluZ3MueG1sUEsBAgAAFAACAAgAU2rHTuZFxhFIBAAAERUAACYAAAAAAAAAAQAAAAAAbiIAAHVuaXZlcnNhbC9odG1sX3B1Ymxpc2hpbmdfc2V0dGluZ3MueG1sUEsBAgAAFAACAAgAU2rHTnFN5WjAAQAAfQYAAB8AAAAAAAAAAQAAAAAA+iYAAHVuaXZlcnNhbC9odG1sX3NraW5fc2V0dGluZ3MuanNQSwECAAAUAAIACABTasdOlBOzImkAAABuAAAAHAAAAAAAAAABAAAAAAD3KAAAdW5pdmVyc2FsL2xvY2FsX3NldHRpbmdzLnhtbFBLAQIAABQAAgAIACxqx06D5MijhQoAAMAZAAAXAAAAAAAAAAAAAAAAAJopAAB1bml2ZXJzYWwvdW5pdmVyc2FsLnBuZ1BLAQIAABQAAgAIACxqx07lZcaxSwAAAGoAAAAbAAAAAAAAAAEAAAAAAFQ0AAB1bml2ZXJzYWwvdW5pdmVyc2FsLnBuZy54bWxQSwUGAAAAABIAEgBWBQAA2DQAAAAA"/>
  <p:tag name="ISPRING_SCORM_RATE_QUIZZES" val="1"/>
  <p:tag name="ISPRING_SCORM_PASSING_SCORE" val="80.000000"/>
  <p:tag name="ISPRING_UUID" val="{4987E67D-ADA4-4FEB-AE70-E5AA1513B83D}"/>
  <p:tag name="ISPRING_RESOURCE_FOLDER" val="C:\Users\olabanov\Desktop\EngiMath\iSpring teooria\Lesson_11_Q1 ÕIGE\"/>
  <p:tag name="ISPRING_PRESENTATION_PATH" val="C:\Users\olabanov\Desktop\EngiMath\iSpring teooria\Lesson_11_Q1 ÕIGE.pptx"/>
  <p:tag name="ISPRING_SCREEN_RECS_UPDATED" val="C:\Users\olabanov\Desktop\EngiMath\iSpring teooria\Lesson_11_Q1 ÕIGE\"/>
  <p:tag name="ISPRING_ULTRA_SCORM_COURCE_TITLE" val="Lesson_11_Q1 ÕIGE SCR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esson_11_Q1 ÕIGE SCR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Tez3AogeF2JlW52w_k98A&quot;,&quot;gi&quot;:&quot;wSl0X83KE9GSQKEOu6QVrg&quot;,&quot;ti&quot;:&quot;characters&quot;,&quot;vs&quot;:{&quot;f&quot;:[802,674,642],&quot;i&quot;:{&quot;d&quot;:&quot;FTez3AogeF2JlW52w_k98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COkQahJYWh3eNc6L5sd5A&quot;,&quot;gi&quot;:&quot;wSl0X83KE9GSQKEOu6QVrg&quot;,&quot;ti&quot;:&quot;characters&quot;,&quot;vs&quot;:{&quot;f&quot;:[802,674],&quot;i&quot;:{&quot;d&quot;:&quot;BCOkQahJYWh3eNc6L5sd5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P69YRm_N8geZ_1M6Zv73Q&quot;,&quot;gi&quot;:&quot;wSl0X83KE9GSQKEOu6QVrg&quot;,&quot;ti&quot;:&quot;characters&quot;,&quot;vs&quot;:{&quot;f&quot;:[802,674,642],&quot;i&quot;:{&quot;d&quot;:&quot;hP69YRm_N8geZ_1M6Zv73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QiAW_G9c2IOzsDoUm0erw&quot;,&quot;gi&quot;:&quot;wSl0X83KE9GSQKEOu6QVrg&quot;,&quot;ti&quot;:&quot;characters&quot;,&quot;vs&quot;:{&quot;f&quot;:[802,674],&quot;i&quot;:{&quot;d&quot;:&quot;jQiAW_G9c2IOzsDoUm0er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6vII0yYw5CZUQ-T3FjOgA&quot;,&quot;gi&quot;:&quot;wSl0X83KE9GSQKEOu6QVrg&quot;,&quot;ti&quot;:&quot;characters&quot;,&quot;vs&quot;:{&quot;f&quot;:[802,674],&quot;i&quot;:{&quot;d&quot;:&quot;46vII0yYw5CZUQ-T3FjOgA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1_Q1 ÕIGE\quiz\quiz1.quiz"/>
  <p:tag name="ISPRING_QUIZ_RELATIVE_PATH" val="Lesson_11_Q1 ÕIGE\quiz\quiz1.qui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esztgiCYhtPT4mpmdSktQ&quot;,&quot;gi&quot;:&quot;wSl0X83KE9GSQKEOu6QVrg&quot;,&quot;ti&quot;:&quot;characters&quot;,&quot;vs&quot;:{&quot;f&quot;:[802,674,501],&quot;i&quot;:{&quot;d&quot;:&quot;FesztgiCYhtPT4mpmdSkt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11263</TotalTime>
  <Words>1917</Words>
  <Application>Microsoft Office PowerPoint</Application>
  <PresentationFormat>Widescreen</PresentationFormat>
  <Paragraphs>401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Lesson_11_Q1 ÕIGE SCROM</dc:title>
  <dc:creator>Filomena Soares</dc:creator>
  <cp:lastModifiedBy>Elena Safiulina</cp:lastModifiedBy>
  <cp:revision>360</cp:revision>
  <dcterms:created xsi:type="dcterms:W3CDTF">2019-03-25T06:42:45Z</dcterms:created>
  <dcterms:modified xsi:type="dcterms:W3CDTF">2025-07-15T03:42:56Z</dcterms:modified>
</cp:coreProperties>
</file>