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1" r:id="rId4"/>
    <p:sldId id="284" r:id="rId5"/>
    <p:sldId id="285" r:id="rId6"/>
    <p:sldId id="278" r:id="rId7"/>
    <p:sldId id="292" r:id="rId8"/>
    <p:sldId id="286" r:id="rId9"/>
    <p:sldId id="287" r:id="rId10"/>
    <p:sldId id="288" r:id="rId11"/>
    <p:sldId id="289" r:id="rId12"/>
    <p:sldId id="290" r:id="rId13"/>
    <p:sldId id="294" r:id="rId14"/>
    <p:sldId id="279" r:id="rId15"/>
    <p:sldId id="293" r:id="rId16"/>
    <p:sldId id="280" r:id="rId17"/>
    <p:sldId id="295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35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1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93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3515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27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396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69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7546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97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16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1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9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33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4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8.png"/><Relationship Id="rId3" Type="http://schemas.openxmlformats.org/officeDocument/2006/relationships/slide" Target="slide16.xml"/><Relationship Id="rId21" Type="http://schemas.openxmlformats.org/officeDocument/2006/relationships/image" Target="../media/image25.png"/><Relationship Id="rId7" Type="http://schemas.openxmlformats.org/officeDocument/2006/relationships/image" Target="../media/image3.png"/><Relationship Id="rId12" Type="http://schemas.openxmlformats.org/officeDocument/2006/relationships/image" Target="../media/image3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2.png"/><Relationship Id="rId5" Type="http://schemas.openxmlformats.org/officeDocument/2006/relationships/slide" Target="slide6.xml"/><Relationship Id="rId15" Type="http://schemas.openxmlformats.org/officeDocument/2006/relationships/image" Target="../media/image46.png"/><Relationship Id="rId23" Type="http://schemas.openxmlformats.org/officeDocument/2006/relationships/image" Target="../media/image44.png"/><Relationship Id="rId10" Type="http://schemas.openxmlformats.org/officeDocument/2006/relationships/image" Target="../media/image38.png"/><Relationship Id="rId19" Type="http://schemas.openxmlformats.org/officeDocument/2006/relationships/image" Target="../media/image1.jpg"/><Relationship Id="rId4" Type="http://schemas.openxmlformats.org/officeDocument/2006/relationships/slide" Target="slide2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6.png"/><Relationship Id="rId3" Type="http://schemas.openxmlformats.org/officeDocument/2006/relationships/slide" Target="slide16.xml"/><Relationship Id="rId21" Type="http://schemas.openxmlformats.org/officeDocument/2006/relationships/image" Target="../media/image62.png"/><Relationship Id="rId7" Type="http://schemas.openxmlformats.org/officeDocument/2006/relationships/image" Target="../media/image3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5" Type="http://schemas.openxmlformats.org/officeDocument/2006/relationships/slide" Target="slide6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8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1.png"/><Relationship Id="rId4" Type="http://schemas.openxmlformats.org/officeDocument/2006/relationships/slide" Target="slide2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5.png"/><Relationship Id="rId5" Type="http://schemas.openxmlformats.org/officeDocument/2006/relationships/slide" Target="slide6.xml"/><Relationship Id="rId10" Type="http://schemas.openxmlformats.org/officeDocument/2006/relationships/image" Target="../media/image74.png"/><Relationship Id="rId4" Type="http://schemas.openxmlformats.org/officeDocument/2006/relationships/slide" Target="slide2.xml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11" Type="http://schemas.openxmlformats.org/officeDocument/2006/relationships/image" Target="../media/image77.png"/><Relationship Id="rId5" Type="http://schemas.openxmlformats.org/officeDocument/2006/relationships/slide" Target="slide2.xml"/><Relationship Id="rId10" Type="http://schemas.openxmlformats.org/officeDocument/2006/relationships/image" Target="../media/image76.png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9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slide" Target="slide6.xm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80.png"/><Relationship Id="rId5" Type="http://schemas.openxmlformats.org/officeDocument/2006/relationships/slide" Target="slide16.xml"/><Relationship Id="rId15" Type="http://schemas.openxmlformats.org/officeDocument/2006/relationships/image" Target="../media/image82.png"/><Relationship Id="rId10" Type="http://schemas.openxmlformats.org/officeDocument/2006/relationships/image" Target="../media/image770.png"/><Relationship Id="rId4" Type="http://schemas.openxmlformats.org/officeDocument/2006/relationships/image" Target="../media/image1.jpg"/><Relationship Id="rId9" Type="http://schemas.openxmlformats.org/officeDocument/2006/relationships/image" Target="../media/image3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6.xml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11" Type="http://schemas.openxmlformats.org/officeDocument/2006/relationships/image" Target="../media/image84.png"/><Relationship Id="rId5" Type="http://schemas.openxmlformats.org/officeDocument/2006/relationships/slide" Target="slide16.xml"/><Relationship Id="rId10" Type="http://schemas.openxmlformats.org/officeDocument/2006/relationships/image" Target="../media/image83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11" Type="http://schemas.openxmlformats.org/officeDocument/2006/relationships/image" Target="../media/image77.png"/><Relationship Id="rId5" Type="http://schemas.openxmlformats.org/officeDocument/2006/relationships/slide" Target="slide16.xml"/><Relationship Id="rId10" Type="http://schemas.openxmlformats.org/officeDocument/2006/relationships/image" Target="../media/image85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8.xml"/><Relationship Id="rId7" Type="http://schemas.openxmlformats.org/officeDocument/2006/relationships/slide" Target="slide16.xml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86.png"/><Relationship Id="rId10" Type="http://schemas.openxmlformats.org/officeDocument/2006/relationships/slide" Target="slide14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" Target="slide16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5" Type="http://schemas.openxmlformats.org/officeDocument/2006/relationships/image" Target="../media/image11.png"/><Relationship Id="rId10" Type="http://schemas.openxmlformats.org/officeDocument/2006/relationships/image" Target="../media/image610.png"/><Relationship Id="rId19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slide" Target="slide16.xml"/><Relationship Id="rId21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5" Type="http://schemas.openxmlformats.org/officeDocument/2006/relationships/image" Target="../media/image11.png"/><Relationship Id="rId10" Type="http://schemas.openxmlformats.org/officeDocument/2006/relationships/image" Target="../media/image610.png"/><Relationship Id="rId19" Type="http://schemas.openxmlformats.org/officeDocument/2006/relationships/image" Target="../media/image18.png"/><Relationship Id="rId4" Type="http://schemas.openxmlformats.org/officeDocument/2006/relationships/slide" Target="slide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.png"/><Relationship Id="rId7" Type="http://schemas.openxmlformats.org/officeDocument/2006/relationships/slide" Target="slide14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slide" Target="slide16.xml"/><Relationship Id="rId9" Type="http://schemas.openxmlformats.org/officeDocument/2006/relationships/image" Target="../media/image610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60.png"/><Relationship Id="rId5" Type="http://schemas.openxmlformats.org/officeDocument/2006/relationships/slide" Target="slide2.xml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slide" Target="slide16.xm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25.pn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5" Type="http://schemas.openxmlformats.org/officeDocument/2006/relationships/slide" Target="slide6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slide" Target="slide16.xml"/><Relationship Id="rId21" Type="http://schemas.openxmlformats.org/officeDocument/2006/relationships/image" Target="../media/image25.png"/><Relationship Id="rId7" Type="http://schemas.openxmlformats.org/officeDocument/2006/relationships/image" Target="../media/image3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1.jpg"/><Relationship Id="rId4" Type="http://schemas.openxmlformats.org/officeDocument/2006/relationships/slide" Target="slide2.xml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>
            <a:off x="8692497" y="4851640"/>
            <a:ext cx="2038626" cy="307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/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>
            <a:extLst>
              <a:ext uri="{FF2B5EF4-FFF2-40B4-BE49-F238E27FC236}">
                <a16:creationId xmlns:a16="http://schemas.microsoft.com/office/drawing/2014/main" id="{9F6E42CB-4E6A-45C8-82DF-771BF6F6A7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3523" y="4435838"/>
            <a:ext cx="628383" cy="79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/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/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Imagem 73">
            <a:extLst>
              <a:ext uri="{FF2B5EF4-FFF2-40B4-BE49-F238E27FC236}">
                <a16:creationId xmlns:a16="http://schemas.microsoft.com/office/drawing/2014/main" id="{5BA606D2-1B4C-48C3-A030-BDBB6885EDC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1715AB3-99C7-47A3-B411-FD1CCD3FF173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09342339-D486-4A58-8F5E-2FD52B563B11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cujos elementos são calculados da seguinte forma: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09342339-D486-4A58-8F5E-2FD52B563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  <a:blipFill>
                <a:blip r:embed="rId20"/>
                <a:stretch>
                  <a:fillRect l="-966" t="-3587" r="-773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FFC229D2-0B6D-42FC-B93A-AA262E7A251A}"/>
              </a:ext>
            </a:extLst>
          </p:cNvPr>
          <p:cNvSpPr/>
          <p:nvPr/>
        </p:nvSpPr>
        <p:spPr>
          <a:xfrm>
            <a:off x="2720375" y="2616054"/>
            <a:ext cx="9084322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DFC3B90-B39C-41A0-A6F7-8AA0CEDE9274}"/>
                  </a:ext>
                </a:extLst>
              </p:cNvPr>
              <p:cNvSpPr/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Para calcular o elemento da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e coluna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, pega na linha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(1º fator) e na coluna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(2º fator).                Multiplica os elementos correspondentes da linha e da coluna juntas, e, em seguida, adiciona os produtos resultantes (como no “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warm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up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DFC3B90-B39C-41A0-A6F7-8AA0CEDE9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  <a:blipFill>
                <a:blip r:embed="rId21"/>
                <a:stretch>
                  <a:fillRect l="-838" t="-3113" r="-966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92E60D33-D855-4931-95D9-A63A899BACF0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264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Calcular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possível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:endParaRPr lang="en-GB" sz="2400" dirty="0"/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92E60D33-D855-4931-95D9-A63A899BA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264757" cy="461665"/>
              </a:xfrm>
              <a:prstGeom prst="rect">
                <a:avLst/>
              </a:prstGeom>
              <a:blipFill>
                <a:blip r:embed="rId22"/>
                <a:stretch>
                  <a:fillRect l="-228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tângulo 81">
            <a:extLst>
              <a:ext uri="{FF2B5EF4-FFF2-40B4-BE49-F238E27FC236}">
                <a16:creationId xmlns:a16="http://schemas.microsoft.com/office/drawing/2014/main" id="{4B98AC93-42A6-498E-BB67-0535E376D08F}"/>
              </a:ext>
            </a:extLst>
          </p:cNvPr>
          <p:cNvSpPr/>
          <p:nvPr/>
        </p:nvSpPr>
        <p:spPr>
          <a:xfrm>
            <a:off x="2237490" y="3743210"/>
            <a:ext cx="5235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u="sng" dirty="0">
                <a:solidFill>
                  <a:srgbClr val="29A6FF"/>
                </a:solidFill>
              </a:rPr>
              <a:t>Vamos ver como "funciona</a:t>
            </a:r>
            <a:r>
              <a:rPr lang="en-GB" sz="2400" b="1" u="sng" dirty="0">
                <a:solidFill>
                  <a:srgbClr val="29A6FF"/>
                </a:solidFill>
              </a:rPr>
              <a:t>”</a:t>
            </a:r>
            <a:r>
              <a:rPr lang="pt-PT" sz="2400" b="1" u="sng" dirty="0">
                <a:solidFill>
                  <a:srgbClr val="29A6FF"/>
                </a:solidFill>
              </a:rPr>
              <a:t> a definição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7BC0756A-7534-4998-BA5F-2C8BBB80E568}"/>
              </a:ext>
            </a:extLst>
          </p:cNvPr>
          <p:cNvGrpSpPr/>
          <p:nvPr/>
        </p:nvGrpSpPr>
        <p:grpSpPr>
          <a:xfrm>
            <a:off x="4737370" y="5467628"/>
            <a:ext cx="5371487" cy="923330"/>
            <a:chOff x="4737370" y="5467628"/>
            <a:chExt cx="5371487" cy="923330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C9BE5E10-9146-444C-BDFA-E4A3ED79F8C6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tângulo 87">
                    <a:extLst>
                      <a:ext uri="{FF2B5EF4-FFF2-40B4-BE49-F238E27FC236}">
                        <a16:creationId xmlns:a16="http://schemas.microsoft.com/office/drawing/2014/main" id="{F436644B-D300-49B4-BF54-33B44C20A029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pt-PT" dirty="0">
                        <a:solidFill>
                          <a:sysClr val="windowText" lastClr="000000"/>
                        </a:solidFill>
                      </a:rPr>
                      <a:t>Multiplica o elementos da linha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e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pelos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elementos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da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coluna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  </a:t>
                    </a:r>
                    <a:r>
                      <a:rPr lang="pt-PT" dirty="0">
                        <a:solidFill>
                          <a:sysClr val="windowText" lastClr="000000"/>
                        </a:solidFill>
                      </a:rPr>
                      <a:t>e, em seguida, adiciona os produtos resultantes.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88" name="Retângulo 87">
                    <a:extLst>
                      <a:ext uri="{FF2B5EF4-FFF2-40B4-BE49-F238E27FC236}">
                        <a16:creationId xmlns:a16="http://schemas.microsoft.com/office/drawing/2014/main" id="{F436644B-D300-49B4-BF54-33B44C20A0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911" t="-3974" r="-1025" b="-99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9" name="Imagem 88">
                <a:extLst>
                  <a:ext uri="{FF2B5EF4-FFF2-40B4-BE49-F238E27FC236}">
                    <a16:creationId xmlns:a16="http://schemas.microsoft.com/office/drawing/2014/main" id="{AC405C8F-F36D-4F71-B2EA-3E8C40E49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52794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7" name="Retângulo: Cantos Arredondados 86">
              <a:extLst>
                <a:ext uri="{FF2B5EF4-FFF2-40B4-BE49-F238E27FC236}">
                  <a16:creationId xmlns:a16="http://schemas.microsoft.com/office/drawing/2014/main" id="{8AEC1465-53D8-472F-825E-0C7522347A25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6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FC3E38A-6444-4C6F-911D-76636B4E6BBF}"/>
              </a:ext>
            </a:extLst>
          </p:cNvPr>
          <p:cNvSpPr/>
          <p:nvPr/>
        </p:nvSpPr>
        <p:spPr>
          <a:xfrm>
            <a:off x="2116362" y="259876"/>
            <a:ext cx="9809569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ysClr val="windowText" lastClr="000000"/>
                </a:solidFill>
              </a:rPr>
              <a:t>Existem vários esquemas que podem facilitar o primeiro contacto com o procedimento para a Multiplicação de Matrizes</a:t>
            </a:r>
            <a:r>
              <a:rPr lang="en-GB" sz="2000" dirty="0">
                <a:solidFill>
                  <a:sysClr val="windowText" lastClr="000000"/>
                </a:solidFill>
              </a:rPr>
              <a:t>. É </a:t>
            </a:r>
            <a:r>
              <a:rPr lang="en-GB" sz="2000" dirty="0" err="1">
                <a:solidFill>
                  <a:sysClr val="windowText" lastClr="000000"/>
                </a:solidFill>
              </a:rPr>
              <a:t>importante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lembrar</a:t>
            </a:r>
            <a:r>
              <a:rPr lang="en-GB" sz="20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GB" sz="2000" b="1" dirty="0" err="1">
                <a:solidFill>
                  <a:sysClr val="windowText" lastClr="000000"/>
                </a:solidFill>
              </a:rPr>
              <a:t>Multiplicar</a:t>
            </a:r>
            <a:r>
              <a:rPr lang="en-GB" sz="2000" b="1" dirty="0">
                <a:solidFill>
                  <a:sysClr val="windowText" lastClr="000000"/>
                </a:solidFill>
              </a:rPr>
              <a:t> as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(1º </a:t>
            </a:r>
            <a:r>
              <a:rPr lang="en-GB" sz="2000" dirty="0" err="1">
                <a:solidFill>
                  <a:sysClr val="windowText" lastClr="000000"/>
                </a:solidFill>
              </a:rPr>
              <a:t>fator</a:t>
            </a:r>
            <a:r>
              <a:rPr lang="en-GB" sz="2000" dirty="0">
                <a:solidFill>
                  <a:sysClr val="windowText" lastClr="000000"/>
                </a:solidFill>
              </a:rPr>
              <a:t>)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pelas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colunas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(2</a:t>
            </a:r>
            <a:r>
              <a:rPr lang="en-GB" sz="2000" baseline="30000" dirty="0">
                <a:solidFill>
                  <a:sysClr val="windowText" lastClr="000000"/>
                </a:solidFill>
              </a:rPr>
              <a:t>º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fator</a:t>
            </a:r>
            <a:r>
              <a:rPr lang="en-GB" sz="2000" dirty="0">
                <a:solidFill>
                  <a:sysClr val="windowText" lastClr="000000"/>
                </a:solidFill>
              </a:rPr>
              <a:t>) 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ysClr val="windowText" lastClr="000000"/>
                </a:solidFill>
              </a:rPr>
              <a:t>A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posição</a:t>
            </a:r>
            <a:r>
              <a:rPr lang="en-GB" sz="2000" b="1" dirty="0">
                <a:solidFill>
                  <a:sysClr val="windowText" lastClr="000000"/>
                </a:solidFill>
              </a:rPr>
              <a:t> do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resultado</a:t>
            </a:r>
            <a:r>
              <a:rPr lang="en-GB" sz="2000" dirty="0">
                <a:solidFill>
                  <a:sysClr val="windowText" lastClr="000000"/>
                </a:solidFill>
              </a:rPr>
              <a:t>, </a:t>
            </a:r>
            <a:r>
              <a:rPr lang="en-GB" sz="2000" dirty="0" err="1">
                <a:solidFill>
                  <a:sysClr val="windowText" lastClr="000000"/>
                </a:solidFill>
              </a:rPr>
              <a:t>na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matriz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produto</a:t>
            </a:r>
            <a:r>
              <a:rPr lang="en-GB" sz="2000" dirty="0">
                <a:solidFill>
                  <a:sysClr val="windowText" lastClr="000000"/>
                </a:solidFill>
              </a:rPr>
              <a:t>, </a:t>
            </a:r>
            <a:r>
              <a:rPr lang="en-GB" sz="2000" dirty="0" err="1">
                <a:solidFill>
                  <a:sysClr val="windowText" lastClr="000000"/>
                </a:solidFill>
              </a:rPr>
              <a:t>depende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diretamente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pt-PT" sz="2000" b="1" dirty="0">
                <a:solidFill>
                  <a:sysClr val="windowText" lastClr="000000"/>
                </a:solidFill>
              </a:rPr>
              <a:t>da linha e da coluna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que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foram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multiplicadas</a:t>
            </a:r>
            <a:r>
              <a:rPr lang="en-GB" sz="2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87BCD823-5353-428D-835D-50A7574AD6D9}"/>
              </a:ext>
            </a:extLst>
          </p:cNvPr>
          <p:cNvSpPr/>
          <p:nvPr/>
        </p:nvSpPr>
        <p:spPr>
          <a:xfrm>
            <a:off x="2091328" y="2286000"/>
            <a:ext cx="9859639" cy="431212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BB7214C-BF6D-4022-848B-89E062324D11}"/>
              </a:ext>
            </a:extLst>
          </p:cNvPr>
          <p:cNvSpPr/>
          <p:nvPr/>
        </p:nvSpPr>
        <p:spPr>
          <a:xfrm>
            <a:off x="2422246" y="2400958"/>
            <a:ext cx="318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r>
              <a:rPr lang="en-GB" sz="2400" b="1" dirty="0">
                <a:solidFill>
                  <a:srgbClr val="29A6FF"/>
                </a:solidFill>
              </a:rPr>
              <a:t>  </a:t>
            </a:r>
            <a:r>
              <a:rPr lang="en-GB" sz="2400" dirty="0"/>
              <a:t>(</a:t>
            </a:r>
            <a:r>
              <a:rPr lang="en-GB" sz="2400" dirty="0" err="1"/>
              <a:t>Continuação</a:t>
            </a:r>
            <a:r>
              <a:rPr lang="en-GB" sz="2400" dirty="0"/>
              <a:t>)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/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/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pt-PT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  <m: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74E2A1B3-BE5B-4932-A3B7-D90305ADE4CD}"/>
              </a:ext>
            </a:extLst>
          </p:cNvPr>
          <p:cNvGrpSpPr/>
          <p:nvPr/>
        </p:nvGrpSpPr>
        <p:grpSpPr>
          <a:xfrm>
            <a:off x="5839931" y="3495511"/>
            <a:ext cx="2455352" cy="846963"/>
            <a:chOff x="5691919" y="3205838"/>
            <a:chExt cx="2455352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/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9A789432-6E71-40F3-8F8A-892B24A6C60D}"/>
                </a:ext>
              </a:extLst>
            </p:cNvPr>
            <p:cNvGrpSpPr/>
            <p:nvPr/>
          </p:nvGrpSpPr>
          <p:grpSpPr>
            <a:xfrm>
              <a:off x="5939147" y="3311599"/>
              <a:ext cx="919534" cy="646547"/>
              <a:chOff x="9959408" y="4800687"/>
              <a:chExt cx="919534" cy="646547"/>
            </a:xfrm>
          </p:grpSpPr>
          <p:grpSp>
            <p:nvGrpSpPr>
              <p:cNvPr id="90" name="Agrupar 89">
                <a:extLst>
                  <a:ext uri="{FF2B5EF4-FFF2-40B4-BE49-F238E27FC236}">
                    <a16:creationId xmlns:a16="http://schemas.microsoft.com/office/drawing/2014/main" id="{38158A15-0E3F-4558-A8D2-34D1D6434B6F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4" name="Retângulo 93">
                  <a:extLst>
                    <a:ext uri="{FF2B5EF4-FFF2-40B4-BE49-F238E27FC236}">
                      <a16:creationId xmlns:a16="http://schemas.microsoft.com/office/drawing/2014/main" id="{0E4E552C-B021-492A-960A-DBCF108CDC2A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tângulo 94">
                  <a:extLst>
                    <a:ext uri="{FF2B5EF4-FFF2-40B4-BE49-F238E27FC236}">
                      <a16:creationId xmlns:a16="http://schemas.microsoft.com/office/drawing/2014/main" id="{926C51A2-A856-46AB-96BC-8895CF3AF585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Agrupar 90">
                <a:extLst>
                  <a:ext uri="{FF2B5EF4-FFF2-40B4-BE49-F238E27FC236}">
                    <a16:creationId xmlns:a16="http://schemas.microsoft.com/office/drawing/2014/main" id="{B513CBFF-7716-47A5-BCC7-0E6300A9C54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9F39F31A-0B71-40CF-AE1C-D438DA68755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tângulo 92">
                  <a:extLst>
                    <a:ext uri="{FF2B5EF4-FFF2-40B4-BE49-F238E27FC236}">
                      <a16:creationId xmlns:a16="http://schemas.microsoft.com/office/drawing/2014/main" id="{5F994921-BFAC-4599-A661-A23C6C54E14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F34EB55-641B-4DD6-9455-6A49BB4D932B}"/>
                </a:ext>
              </a:extLst>
            </p:cNvPr>
            <p:cNvGrpSpPr/>
            <p:nvPr/>
          </p:nvGrpSpPr>
          <p:grpSpPr>
            <a:xfrm>
              <a:off x="6912296" y="3315773"/>
              <a:ext cx="919534" cy="646547"/>
              <a:chOff x="9959408" y="4800687"/>
              <a:chExt cx="919534" cy="646547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7C6BDBC7-F644-4C6C-8EA4-75EF94C493B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FB249119-2AE1-48F1-9BCA-5FCD701AA57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404BEE9C-EAE5-4B35-A286-71B1C5B57C9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Agrupar 84">
                <a:extLst>
                  <a:ext uri="{FF2B5EF4-FFF2-40B4-BE49-F238E27FC236}">
                    <a16:creationId xmlns:a16="http://schemas.microsoft.com/office/drawing/2014/main" id="{77C67F8C-8E9B-4E56-B76E-941E6AA4BE7E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6" name="Retângulo 85">
                  <a:extLst>
                    <a:ext uri="{FF2B5EF4-FFF2-40B4-BE49-F238E27FC236}">
                      <a16:creationId xmlns:a16="http://schemas.microsoft.com/office/drawing/2014/main" id="{41293617-3D1E-4599-A146-AAA2987FDBD9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A7EE86AF-6896-4A23-AF3F-4D2DCB39FE20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34DF362-2EEE-4C50-A983-0B27506499E1}"/>
              </a:ext>
            </a:extLst>
          </p:cNvPr>
          <p:cNvCxnSpPr>
            <a:cxnSpLocks/>
          </p:cNvCxnSpPr>
          <p:nvPr/>
        </p:nvCxnSpPr>
        <p:spPr>
          <a:xfrm>
            <a:off x="4684801" y="3928720"/>
            <a:ext cx="33403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E662D8CB-2620-41B9-B968-5A3B2983954D}"/>
              </a:ext>
            </a:extLst>
          </p:cNvPr>
          <p:cNvCxnSpPr>
            <a:cxnSpLocks/>
          </p:cNvCxnSpPr>
          <p:nvPr/>
        </p:nvCxnSpPr>
        <p:spPr>
          <a:xfrm>
            <a:off x="7029812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39F9FEC5-CAE4-4109-BD33-A6FD51186126}"/>
              </a:ext>
            </a:extLst>
          </p:cNvPr>
          <p:cNvCxnSpPr>
            <a:cxnSpLocks/>
          </p:cNvCxnSpPr>
          <p:nvPr/>
        </p:nvCxnSpPr>
        <p:spPr>
          <a:xfrm>
            <a:off x="6553159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/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/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/>
              <p:nvPr/>
            </p:nvSpPr>
            <p:spPr>
              <a:xfrm>
                <a:off x="7211868" y="4359635"/>
                <a:ext cx="45526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GB" b="1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GB" b="1" baseline="30000" dirty="0">
                    <a:solidFill>
                      <a:sysClr val="windowText" lastClr="000000"/>
                    </a:solidFill>
                  </a:rPr>
                  <a:t>ª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r"/>
                <a:r>
                  <a:rPr lang="en-GB" sz="1600" dirty="0" err="1">
                    <a:solidFill>
                      <a:sysClr val="windowText" lastClr="000000"/>
                    </a:solidFill>
                  </a:rPr>
                  <a:t>Resultados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 de 2</a:t>
                </a:r>
                <a:r>
                  <a:rPr lang="en-GB" sz="1600" baseline="30000" dirty="0">
                    <a:solidFill>
                      <a:sysClr val="windowText" lastClr="000000"/>
                    </a:solidFill>
                  </a:rPr>
                  <a:t>ª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16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x 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todas as colunas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68" y="4359635"/>
                <a:ext cx="4552657" cy="646331"/>
              </a:xfrm>
              <a:prstGeom prst="rect">
                <a:avLst/>
              </a:prstGeom>
              <a:blipFill>
                <a:blip r:embed="rId1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/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−2+4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spc="-300" dirty="0"/>
              </a:p>
            </p:txBody>
          </p:sp>
        </mc:Choice>
        <mc:Fallback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/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/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/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/>
              <p:nvPr/>
            </p:nvSpPr>
            <p:spPr>
              <a:xfrm>
                <a:off x="7395189" y="6100988"/>
                <a:ext cx="4564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=16+6=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89" y="6100988"/>
                <a:ext cx="456477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/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t-PT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</m:m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/>
              <p:nvPr/>
            </p:nvSpPr>
            <p:spPr>
              <a:xfrm>
                <a:off x="2360634" y="4359635"/>
                <a:ext cx="45526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ysClr val="windowText" lastClr="000000"/>
                    </a:solidFill>
                  </a:rPr>
                  <a:t>1</a:t>
                </a:r>
                <a:r>
                  <a:rPr lang="en-GB" b="1" baseline="30000" dirty="0">
                    <a:solidFill>
                      <a:sysClr val="windowText" lastClr="000000"/>
                    </a:solidFill>
                  </a:rPr>
                  <a:t>ª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GB" sz="1600" dirty="0" err="1">
                    <a:solidFill>
                      <a:sysClr val="windowText" lastClr="000000"/>
                    </a:solidFill>
                  </a:rPr>
                  <a:t>Resultados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 de 1</a:t>
                </a:r>
                <a:r>
                  <a:rPr lang="en-GB" sz="1600" baseline="30000" dirty="0">
                    <a:solidFill>
                      <a:sysClr val="windowText" lastClr="000000"/>
                    </a:solidFill>
                  </a:rPr>
                  <a:t>ª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16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x 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todas as colunas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4359635"/>
                <a:ext cx="4552657" cy="646331"/>
              </a:xfrm>
              <a:prstGeom prst="rect">
                <a:avLst/>
              </a:prstGeom>
              <a:blipFill>
                <a:blip r:embed="rId20"/>
                <a:stretch>
                  <a:fillRect l="-107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/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=1−2+6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/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=3+3=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/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=7+4=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/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=5+8+9=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B9F6A68D-2969-47FF-860B-3AC81B51C1B2}"/>
              </a:ext>
            </a:extLst>
          </p:cNvPr>
          <p:cNvCxnSpPr>
            <a:cxnSpLocks/>
          </p:cNvCxnSpPr>
          <p:nvPr/>
        </p:nvCxnSpPr>
        <p:spPr>
          <a:xfrm>
            <a:off x="7518658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/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/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/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/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/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/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tângulo 127">
            <a:extLst>
              <a:ext uri="{FF2B5EF4-FFF2-40B4-BE49-F238E27FC236}">
                <a16:creationId xmlns:a16="http://schemas.microsoft.com/office/drawing/2014/main" id="{040A0FCE-7B6B-46D1-B5F5-D62FFA39F080}"/>
              </a:ext>
            </a:extLst>
          </p:cNvPr>
          <p:cNvSpPr/>
          <p:nvPr/>
        </p:nvSpPr>
        <p:spPr>
          <a:xfrm>
            <a:off x="7550946" y="392259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/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4" grpId="0"/>
      <p:bldP spid="64" grpId="0"/>
      <p:bldP spid="21" grpId="0"/>
      <p:bldP spid="102" grpId="0"/>
      <p:bldP spid="22" grpId="0"/>
      <p:bldP spid="103" grpId="0"/>
      <p:bldP spid="104" grpId="0"/>
      <p:bldP spid="105" grpId="0"/>
      <p:bldP spid="106" grpId="0"/>
      <p:bldP spid="107" grpId="0"/>
      <p:bldP spid="23" grpId="0"/>
      <p:bldP spid="111" grpId="0"/>
      <p:bldP spid="112" grpId="0"/>
      <p:bldP spid="113" grpId="0"/>
      <p:bldP spid="114" grpId="0"/>
      <p:bldP spid="11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613D86D-C4E4-41AB-970D-10CD67CC53E6}"/>
              </a:ext>
            </a:extLst>
          </p:cNvPr>
          <p:cNvSpPr/>
          <p:nvPr/>
        </p:nvSpPr>
        <p:spPr>
          <a:xfrm>
            <a:off x="2163108" y="305859"/>
            <a:ext cx="9859639" cy="6270039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E9E7F8-4832-40BA-8CDC-2C8D48CD358D}"/>
              </a:ext>
            </a:extLst>
          </p:cNvPr>
          <p:cNvSpPr/>
          <p:nvPr/>
        </p:nvSpPr>
        <p:spPr>
          <a:xfrm>
            <a:off x="3073940" y="2291360"/>
            <a:ext cx="8190690" cy="1161957"/>
          </a:xfrm>
          <a:prstGeom prst="roundRect">
            <a:avLst/>
          </a:prstGeom>
          <a:solidFill>
            <a:srgbClr val="F25E4F">
              <a:alpha val="60000"/>
            </a:srgbClr>
          </a:solidFill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/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–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Notação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geral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então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onde: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  <a:blipFill>
                <a:blip r:embed="rId9"/>
                <a:stretch>
                  <a:fillRect l="-966" t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47EEC0FD-A407-4577-8C0C-5492A62A463F}"/>
              </a:ext>
            </a:extLst>
          </p:cNvPr>
          <p:cNvSpPr/>
          <p:nvPr/>
        </p:nvSpPr>
        <p:spPr>
          <a:xfrm>
            <a:off x="4192621" y="5040000"/>
            <a:ext cx="2383278" cy="368579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/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1BFB125-C110-4CDF-8D4F-FE2905566E0B}"/>
              </a:ext>
            </a:extLst>
          </p:cNvPr>
          <p:cNvSpPr/>
          <p:nvPr/>
        </p:nvSpPr>
        <p:spPr>
          <a:xfrm>
            <a:off x="3302706" y="503924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Linha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endParaRPr lang="en-GB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074A2BF-1D6A-4999-A6AD-7F15F85C1D71}"/>
              </a:ext>
            </a:extLst>
          </p:cNvPr>
          <p:cNvSpPr/>
          <p:nvPr/>
        </p:nvSpPr>
        <p:spPr>
          <a:xfrm rot="5400000">
            <a:off x="8358336" y="4756588"/>
            <a:ext cx="1755319" cy="540893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3CC3FE2-3AF6-491F-840A-CEB732E21D50}"/>
              </a:ext>
            </a:extLst>
          </p:cNvPr>
          <p:cNvSpPr/>
          <p:nvPr/>
        </p:nvSpPr>
        <p:spPr>
          <a:xfrm>
            <a:off x="8719667" y="589986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Coluna</a:t>
            </a:r>
            <a:r>
              <a:rPr lang="en-GB" b="1" dirty="0"/>
              <a:t> j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/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 animBg="1"/>
      <p:bldP spid="5" grpId="0" animBg="1"/>
      <p:bldP spid="66" grpId="0"/>
      <p:bldP spid="7" grpId="0"/>
      <p:bldP spid="68" grpId="0" animBg="1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1CB74EBA-AF82-4175-9FA1-87D2554171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F2FC3E35-D19C-49FD-875C-AB474405EB45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CF6C173E-1E52-44EE-B085-C2C290589F37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7" name="ISPRING_QUIZ_SHAPE3">
            <a:extLst>
              <a:ext uri="{FF2B5EF4-FFF2-40B4-BE49-F238E27FC236}">
                <a16:creationId xmlns:a16="http://schemas.microsoft.com/office/drawing/2014/main" id="{955C3479-6A43-46A8-A11B-E894B9CAAAA9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8" name="ISPRING_QUIZ_SHAPE4">
            <a:extLst>
              <a:ext uri="{FF2B5EF4-FFF2-40B4-BE49-F238E27FC236}">
                <a16:creationId xmlns:a16="http://schemas.microsoft.com/office/drawing/2014/main" id="{9C41DC96-8C2D-4349-9687-C58EB5B5BAA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04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826919" y="381079"/>
              <a:ext cx="3253659" cy="101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/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dirty="0"/>
                  <a:t>A </a:t>
                </a:r>
                <a:r>
                  <a:rPr lang="en-GB" sz="2400" b="1" dirty="0" err="1"/>
                  <a:t>Multiplicação</a:t>
                </a:r>
                <a:r>
                  <a:rPr lang="en-GB" sz="2400" b="1" dirty="0"/>
                  <a:t> de </a:t>
                </a:r>
                <a:r>
                  <a:rPr lang="en-GB" sz="2400" b="1" dirty="0" err="1"/>
                  <a:t>Matrizes</a:t>
                </a:r>
                <a:r>
                  <a:rPr lang="en-GB" sz="2400" b="1" dirty="0"/>
                  <a:t>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NÃO É COMUTATIVA</a:t>
                </a:r>
                <a:r>
                  <a:rPr lang="en-GB" sz="2400" b="1" dirty="0"/>
                  <a:t>! A </a:t>
                </a:r>
                <a:r>
                  <a:rPr lang="en-GB" sz="2400" b="1" dirty="0" err="1"/>
                  <a:t>ordem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importa</a:t>
                </a:r>
                <a:r>
                  <a:rPr lang="en-GB" sz="2400" b="1" dirty="0"/>
                  <a:t>!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geral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i="1" dirty="0"/>
                  <a:t>, </a:t>
                </a:r>
                <a:r>
                  <a:rPr lang="en-GB" sz="2400" dirty="0"/>
                  <a:t>mesmo se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ambas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quadradas</a:t>
                </a:r>
                <a:r>
                  <a:rPr lang="en-GB" sz="24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Se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 err="1"/>
                  <a:t>então</a:t>
                </a:r>
                <a:r>
                  <a:rPr lang="en-GB" sz="2400" dirty="0"/>
                  <a:t> dizemos que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/>
                  <a:t> 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b="1" dirty="0" err="1"/>
                  <a:t>comutam</a:t>
                </a:r>
                <a:r>
                  <a:rPr lang="en-GB" sz="2400" b="1" dirty="0"/>
                  <a:t> </a:t>
                </a:r>
                <a:r>
                  <a:rPr lang="en-GB" sz="2400" dirty="0" err="1"/>
                  <a:t>ou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permutam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blipFill>
                <a:blip r:embed="rId3"/>
                <a:stretch>
                  <a:fillRect b="-6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65E99CE-AE66-4A92-AC5D-6CC3EC7DCA34}"/>
              </a:ext>
            </a:extLst>
          </p:cNvPr>
          <p:cNvGrpSpPr/>
          <p:nvPr/>
        </p:nvGrpSpPr>
        <p:grpSpPr>
          <a:xfrm>
            <a:off x="2232000" y="2619318"/>
            <a:ext cx="4395228" cy="1224000"/>
            <a:chOff x="2216587" y="135679"/>
            <a:chExt cx="4395228" cy="1403156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EE5CFDBA-0B2E-49CE-B147-10568D26DD8B}"/>
                </a:ext>
              </a:extLst>
            </p:cNvPr>
            <p:cNvSpPr/>
            <p:nvPr/>
          </p:nvSpPr>
          <p:spPr>
            <a:xfrm>
              <a:off x="2216587" y="135679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E8E0FE-C3A5-480E-86D9-2F26A2B6EAA8}"/>
                </a:ext>
              </a:extLst>
            </p:cNvPr>
            <p:cNvSpPr/>
            <p:nvPr/>
          </p:nvSpPr>
          <p:spPr>
            <a:xfrm>
              <a:off x="2216587" y="381079"/>
              <a:ext cx="4395219" cy="811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000" b="1" dirty="0">
                  <a:solidFill>
                    <a:srgbClr val="F25E4F"/>
                  </a:solidFill>
                </a:rPr>
                <a:t> </a:t>
              </a:r>
              <a:r>
                <a:rPr lang="en-GB" sz="2000" b="1" dirty="0" err="1">
                  <a:solidFill>
                    <a:srgbClr val="F25E4F"/>
                  </a:solidFill>
                </a:rPr>
                <a:t>distributiva</a:t>
              </a:r>
              <a:r>
                <a:rPr lang="en-GB" sz="2000" b="1" dirty="0">
                  <a:solidFill>
                    <a:srgbClr val="F25E4F"/>
                  </a:solidFill>
                </a:rPr>
                <a:t> à </a:t>
              </a:r>
              <a:r>
                <a:rPr lang="en-GB" sz="2000" b="1" dirty="0" err="1">
                  <a:solidFill>
                    <a:srgbClr val="F25E4F"/>
                  </a:solidFill>
                </a:rPr>
                <a:t>direita</a:t>
              </a:r>
              <a:r>
                <a:rPr lang="en-GB" sz="2000" b="1" dirty="0">
                  <a:solidFill>
                    <a:srgbClr val="F25E4F"/>
                  </a:solidFill>
                </a:rPr>
                <a:t>
</a:t>
              </a:r>
              <a:endParaRPr lang="en-GB" sz="20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/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𝐶𝐴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 b="-1538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24D30DCE-5E73-418A-AD46-CD67D36B790E}"/>
              </a:ext>
            </a:extLst>
          </p:cNvPr>
          <p:cNvGrpSpPr/>
          <p:nvPr/>
        </p:nvGrpSpPr>
        <p:grpSpPr>
          <a:xfrm>
            <a:off x="2232000" y="3915318"/>
            <a:ext cx="4395228" cy="1512000"/>
            <a:chOff x="2216587" y="1713997"/>
            <a:chExt cx="4395228" cy="1554516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F30D659-4164-4421-9043-4E2FB22FC4F9}"/>
                </a:ext>
              </a:extLst>
            </p:cNvPr>
            <p:cNvSpPr/>
            <p:nvPr/>
          </p:nvSpPr>
          <p:spPr>
            <a:xfrm>
              <a:off x="2216587" y="1713997"/>
              <a:ext cx="4395228" cy="155451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8E5D7C3-7B6D-492F-A2AF-A1C9C81F2E0F}"/>
                </a:ext>
              </a:extLst>
            </p:cNvPr>
            <p:cNvSpPr/>
            <p:nvPr/>
          </p:nvSpPr>
          <p:spPr>
            <a:xfrm>
              <a:off x="2451797" y="1767871"/>
              <a:ext cx="3928905" cy="1044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2000" b="1" dirty="0">
                  <a:solidFill>
                    <a:srgbClr val="F25E4F"/>
                  </a:solidFill>
                </a:rPr>
                <a:t>Propriedade Associativa da 
Multiplicação por um Escalar 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pt-PT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826919" y="381079"/>
              <a:ext cx="3253657" cy="101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C5555E2-FD24-4127-9EC5-A5D1A51AEB52}"/>
              </a:ext>
            </a:extLst>
          </p:cNvPr>
          <p:cNvGrpSpPr/>
          <p:nvPr/>
        </p:nvGrpSpPr>
        <p:grpSpPr>
          <a:xfrm>
            <a:off x="2232000" y="1395318"/>
            <a:ext cx="4395228" cy="1152000"/>
            <a:chOff x="2216587" y="1865357"/>
            <a:chExt cx="4395228" cy="1403156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1047C1D-1EC5-43E2-8EAE-05A5B5B08EF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2BC55B8B-D599-4F66-B72E-039B09DA1CE4}"/>
                </a:ext>
              </a:extLst>
            </p:cNvPr>
            <p:cNvSpPr/>
            <p:nvPr/>
          </p:nvSpPr>
          <p:spPr>
            <a:xfrm>
              <a:off x="2222980" y="2020635"/>
              <a:ext cx="4388829" cy="101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000" b="1" dirty="0">
                  <a:solidFill>
                    <a:srgbClr val="F25E4F"/>
                  </a:solidFill>
                </a:rPr>
                <a:t> </a:t>
              </a:r>
              <a:r>
                <a:rPr lang="en-GB" sz="2000" b="1" dirty="0" err="1">
                  <a:solidFill>
                    <a:srgbClr val="F25E4F"/>
                  </a:solidFill>
                </a:rPr>
                <a:t>distributiva</a:t>
              </a:r>
              <a:r>
                <a:rPr lang="en-GB" sz="2000" b="1" dirty="0">
                  <a:solidFill>
                    <a:srgbClr val="F25E4F"/>
                  </a:solidFill>
                </a:rPr>
                <a:t> à </a:t>
              </a:r>
              <a:r>
                <a:rPr lang="en-GB" sz="2000" b="1" dirty="0" err="1">
                  <a:solidFill>
                    <a:srgbClr val="F25E4F"/>
                  </a:solidFill>
                </a:rPr>
                <a:t>esquerda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/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 b="-6452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CAD15EB-258F-4E68-8828-CC0E439AAA1A}"/>
              </a:ext>
            </a:extLst>
          </p:cNvPr>
          <p:cNvSpPr/>
          <p:nvPr/>
        </p:nvSpPr>
        <p:spPr>
          <a:xfrm>
            <a:off x="7039932" y="400670"/>
            <a:ext cx="4818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 err="1">
                <a:solidFill>
                  <a:srgbClr val="F25E4F"/>
                </a:solidFill>
              </a:rPr>
              <a:t>Observações</a:t>
            </a:r>
            <a:r>
              <a:rPr lang="en-GB" sz="2400" b="1" dirty="0">
                <a:solidFill>
                  <a:srgbClr val="F25E4F"/>
                </a:solidFill>
              </a:rPr>
              <a:t> IMPORTANTES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/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dirty="0" err="1"/>
                  <a:t>Cuidado</a:t>
                </a:r>
                <a:r>
                  <a:rPr lang="en-GB" sz="2400" b="1" dirty="0"/>
                  <a:t>! </a:t>
                </a:r>
                <a:r>
                  <a:rPr lang="en-GB" sz="2400" dirty="0" err="1"/>
                  <a:t>Várias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relações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escalares</a:t>
                </a:r>
                <a:r>
                  <a:rPr lang="en-GB" sz="2400" dirty="0"/>
                  <a:t> </a:t>
                </a:r>
                <a:r>
                  <a:rPr lang="en-GB" sz="2400" b="1" dirty="0" err="1"/>
                  <a:t>não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são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válidas</a:t>
                </a:r>
                <a:r>
                  <a:rPr lang="en-GB" sz="2400" b="1" dirty="0"/>
                  <a:t> </a:t>
                </a:r>
                <a:r>
                  <a:rPr lang="en-GB" sz="2400" dirty="0"/>
                  <a:t>para as </a:t>
                </a:r>
                <a:r>
                  <a:rPr lang="en-GB" sz="2400" dirty="0" err="1"/>
                  <a:t>matrizes</a:t>
                </a:r>
                <a:r>
                  <a:rPr lang="en-GB" sz="2400" dirty="0"/>
                  <a:t>!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Entre </a:t>
                </a:r>
                <a:r>
                  <a:rPr lang="en-GB" sz="2400" dirty="0" err="1"/>
                  <a:t>muitas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outras</a:t>
                </a:r>
                <a:r>
                  <a:rPr lang="en-GB" sz="2400" dirty="0"/>
                  <a:t>…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blipFill>
                <a:blip r:embed="rId14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Agrupar 61">
            <a:extLst>
              <a:ext uri="{FF2B5EF4-FFF2-40B4-BE49-F238E27FC236}">
                <a16:creationId xmlns:a16="http://schemas.microsoft.com/office/drawing/2014/main" id="{1CBD1EBC-0DAD-4816-A245-2B573DE34F8F}"/>
              </a:ext>
            </a:extLst>
          </p:cNvPr>
          <p:cNvGrpSpPr/>
          <p:nvPr/>
        </p:nvGrpSpPr>
        <p:grpSpPr>
          <a:xfrm>
            <a:off x="2229256" y="5426645"/>
            <a:ext cx="4397972" cy="1224673"/>
            <a:chOff x="2213843" y="137284"/>
            <a:chExt cx="4397972" cy="1491673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ECAE2F5-08A0-425B-9BD6-55208FD1920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0B8144-B40A-41FB-A3CC-2B6187D9FCBF}"/>
                </a:ext>
              </a:extLst>
            </p:cNvPr>
            <p:cNvSpPr/>
            <p:nvPr/>
          </p:nvSpPr>
          <p:spPr>
            <a:xfrm>
              <a:off x="2213843" y="137284"/>
              <a:ext cx="4395228" cy="862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F25E4F"/>
                  </a:solidFill>
                </a:rPr>
                <a:t>Elemento</a:t>
              </a:r>
              <a:r>
                <a:rPr lang="en-GB" sz="2000" b="1" dirty="0">
                  <a:solidFill>
                    <a:srgbClr val="F25E4F"/>
                  </a:solidFill>
                </a:rPr>
                <a:t> </a:t>
              </a:r>
              <a:r>
                <a:rPr lang="en-GB" sz="2000" b="1" dirty="0" err="1">
                  <a:solidFill>
                    <a:srgbClr val="F25E4F"/>
                  </a:solidFill>
                </a:rPr>
                <a:t>Neutro</a:t>
              </a:r>
              <a:r>
                <a:rPr lang="en-GB" sz="2000" b="1" dirty="0">
                  <a:solidFill>
                    <a:srgbClr val="F25E4F"/>
                  </a:solidFill>
                </a:rPr>
                <a:t> da </a:t>
              </a:r>
            </a:p>
            <a:p>
              <a:pPr algn="ctr"/>
              <a:r>
                <a:rPr lang="en-GB" sz="2000" b="1" dirty="0" err="1">
                  <a:solidFill>
                    <a:srgbClr val="F25E4F"/>
                  </a:solidFill>
                </a:rPr>
                <a:t>Multiplicação</a:t>
              </a:r>
              <a:r>
                <a:rPr lang="en-GB" sz="2000" b="1" dirty="0">
                  <a:solidFill>
                    <a:srgbClr val="F25E4F"/>
                  </a:solidFill>
                </a:rPr>
                <a:t> de </a:t>
              </a:r>
              <a:r>
                <a:rPr lang="en-GB" sz="2000" b="1" dirty="0" err="1">
                  <a:solidFill>
                    <a:srgbClr val="F25E4F"/>
                  </a:solidFill>
                </a:rPr>
                <a:t>Matrizes</a:t>
              </a:r>
              <a:endParaRPr lang="en-GB" sz="20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0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9BAE4B9-2135-459B-9B0E-8559535D71DA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16" name="Bolha de Pensamento: Nuvem 15">
              <a:extLst>
                <a:ext uri="{FF2B5EF4-FFF2-40B4-BE49-F238E27FC236}">
                  <a16:creationId xmlns:a16="http://schemas.microsoft.com/office/drawing/2014/main" id="{BA4432DB-8D1E-4401-928C-445E8293F7F4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2B79E2F-9328-4F06-993F-18497229456E}"/>
                </a:ext>
              </a:extLst>
            </p:cNvPr>
            <p:cNvSpPr txBox="1"/>
            <p:nvPr/>
          </p:nvSpPr>
          <p:spPr>
            <a:xfrm rot="21362075">
              <a:off x="2624895" y="487043"/>
              <a:ext cx="2879865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Talvez precises de uma caneta e papel para responder a estas questões finais</a:t>
              </a:r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!…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867958" y="1193499"/>
            <a:ext cx="267903" cy="3273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897A2-5355-4E6C-A2E4-25E14819D4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47" y="2219605"/>
            <a:ext cx="12801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64C2AF6F-2166-4B31-9ED4-C91DFCFA90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5E0C5C30-5A60-4A6B-A3DC-1C47BCE46E00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EE87D4F1-E35A-41B9-B468-CEDFE54D69F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B42E6691-A1E6-4A34-8DC3-42B3D6E3E2D3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281A6663-314E-4312-8BDC-BFC720E963F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4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16358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Aula 6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6834CD9-31E2-4EDC-AFF0-89531A9A5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8" y="1676255"/>
            <a:ext cx="14030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Antes da </a:t>
            </a:r>
            <a:r>
              <a:rPr lang="en-GB" sz="2400" dirty="0" err="1"/>
              <a:t>Multiplicação</a:t>
            </a:r>
            <a:r>
              <a:rPr lang="en-GB" sz="2400" dirty="0"/>
              <a:t> de </a:t>
            </a:r>
            <a:r>
              <a:rPr lang="en-GB" sz="2400" dirty="0" err="1"/>
              <a:t>Matrizes</a:t>
            </a:r>
            <a:r>
              <a:rPr lang="en-GB" sz="2400" dirty="0"/>
              <a:t> </a:t>
            </a:r>
            <a:r>
              <a:rPr lang="en-GB" sz="2400" dirty="0" err="1"/>
              <a:t>vamos</a:t>
            </a:r>
            <a:r>
              <a:rPr lang="en-GB" sz="2400" dirty="0"/>
              <a:t> </a:t>
            </a:r>
            <a:r>
              <a:rPr lang="en-GB" sz="2400" dirty="0" err="1"/>
              <a:t>analisar</a:t>
            </a:r>
            <a:r>
              <a:rPr lang="en-GB" sz="2400" dirty="0"/>
              <a:t>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dirty="0" err="1"/>
              <a:t>questão</a:t>
            </a:r>
            <a:r>
              <a:rPr lang="en-GB" sz="2400" dirty="0"/>
              <a:t> </a:t>
            </a:r>
            <a:r>
              <a:rPr lang="en-GB" sz="2400" dirty="0" err="1"/>
              <a:t>mais</a:t>
            </a:r>
            <a:r>
              <a:rPr lang="en-GB" sz="2400" dirty="0"/>
              <a:t> “</a:t>
            </a:r>
            <a:r>
              <a:rPr lang="en-GB" sz="2400" dirty="0" err="1"/>
              <a:t>básica</a:t>
            </a:r>
            <a:r>
              <a:rPr lang="en-GB" sz="2400" dirty="0"/>
              <a:t>” e </a:t>
            </a:r>
            <a:r>
              <a:rPr lang="en-GB" sz="2400" dirty="0" err="1"/>
              <a:t>introdutória</a:t>
            </a:r>
            <a:r>
              <a:rPr lang="en-GB" sz="2400" dirty="0"/>
              <a:t>: </a:t>
            </a:r>
            <a:r>
              <a:rPr lang="en-GB" sz="2400" b="1" dirty="0" err="1"/>
              <a:t>Matriz</a:t>
            </a:r>
            <a:r>
              <a:rPr lang="en-GB" sz="2400" b="1" dirty="0"/>
              <a:t> LINHA X </a:t>
            </a:r>
            <a:r>
              <a:rPr lang="en-GB" sz="2400" b="1" dirty="0" err="1"/>
              <a:t>Matriz</a:t>
            </a:r>
            <a:r>
              <a:rPr lang="en-GB" sz="2400" b="1" dirty="0"/>
              <a:t> COLUNA</a:t>
            </a:r>
            <a:endParaRPr lang="en-GB" sz="2000" b="1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49A6FA-22C0-4B82-8639-014D66004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57" y="1404000"/>
            <a:ext cx="2225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Antes da </a:t>
            </a:r>
            <a:r>
              <a:rPr lang="en-GB" sz="2400" dirty="0" err="1"/>
              <a:t>Multiplicação</a:t>
            </a:r>
            <a:r>
              <a:rPr lang="en-GB" sz="2400" dirty="0"/>
              <a:t> de </a:t>
            </a:r>
            <a:r>
              <a:rPr lang="en-GB" sz="2400" dirty="0" err="1"/>
              <a:t>Matrizes</a:t>
            </a:r>
            <a:r>
              <a:rPr lang="en-GB" sz="2400" dirty="0"/>
              <a:t> </a:t>
            </a:r>
            <a:r>
              <a:rPr lang="en-GB" sz="2400" dirty="0" err="1"/>
              <a:t>vamos</a:t>
            </a:r>
            <a:r>
              <a:rPr lang="en-GB" sz="2400" dirty="0"/>
              <a:t> </a:t>
            </a:r>
            <a:r>
              <a:rPr lang="en-GB" sz="2400" dirty="0" err="1"/>
              <a:t>analisar</a:t>
            </a:r>
            <a:r>
              <a:rPr lang="en-GB" sz="2400" dirty="0"/>
              <a:t>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dirty="0" err="1"/>
              <a:t>questão</a:t>
            </a:r>
            <a:r>
              <a:rPr lang="en-GB" sz="2400" dirty="0"/>
              <a:t> </a:t>
            </a:r>
            <a:r>
              <a:rPr lang="en-GB" sz="2400" dirty="0" err="1"/>
              <a:t>mais</a:t>
            </a:r>
            <a:r>
              <a:rPr lang="en-GB" sz="2400" dirty="0"/>
              <a:t> “</a:t>
            </a:r>
            <a:r>
              <a:rPr lang="en-GB" sz="2400" dirty="0" err="1"/>
              <a:t>básica</a:t>
            </a:r>
            <a:r>
              <a:rPr lang="en-GB" sz="2400" dirty="0"/>
              <a:t>” e </a:t>
            </a:r>
            <a:r>
              <a:rPr lang="en-GB" sz="2400" dirty="0" err="1"/>
              <a:t>introdutória</a:t>
            </a:r>
            <a:r>
              <a:rPr lang="en-GB" sz="2400" dirty="0"/>
              <a:t>: </a:t>
            </a:r>
            <a:r>
              <a:rPr lang="en-GB" sz="2400" b="1" dirty="0" err="1"/>
              <a:t>Matriz</a:t>
            </a:r>
            <a:r>
              <a:rPr lang="en-GB" sz="2400" b="1" dirty="0"/>
              <a:t> LINHA X </a:t>
            </a:r>
            <a:r>
              <a:rPr lang="en-GB" sz="2400" b="1" dirty="0" err="1"/>
              <a:t>Matriz</a:t>
            </a:r>
            <a:r>
              <a:rPr lang="en-GB" sz="2400" b="1" dirty="0"/>
              <a:t> COLUNA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/>
                  <a:t>Considera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linha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e 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coluna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:r>
                  <a:rPr lang="pt-PT" sz="2400" dirty="0"/>
                  <a:t>com o mesmo número de elementos </a:t>
                </a:r>
                <a:r>
                  <a:rPr lang="en-GB" sz="2400" dirty="0"/>
                  <a:t>-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- </a:t>
                </a:r>
                <a:r>
                  <a:rPr lang="pt-PT" sz="2400" dirty="0"/>
                  <a:t>senão, o produto não será possível.</a:t>
                </a:r>
                <a:endParaRPr lang="en-GB" sz="2400" dirty="0"/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8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O </a:t>
                </a:r>
                <a:r>
                  <a:rPr lang="en-GB" sz="2400" b="1" dirty="0" err="1"/>
                  <a:t>produto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 err="1"/>
                  <a:t>será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(ou um escalar) que se </a:t>
                </a:r>
                <a:r>
                  <a:rPr lang="en-GB" sz="2400" dirty="0" err="1"/>
                  <a:t>obtém</a:t>
                </a:r>
                <a:r>
                  <a:rPr lang="en-GB" sz="2400" dirty="0"/>
                  <a:t> </a:t>
                </a:r>
                <a:r>
                  <a:rPr lang="en-GB" sz="2400" b="1" dirty="0" err="1"/>
                  <a:t>adicionando</a:t>
                </a:r>
                <a:r>
                  <a:rPr lang="en-GB" sz="2400" b="1" dirty="0"/>
                  <a:t> </a:t>
                </a:r>
                <a:r>
                  <a:rPr lang="pt-PT" sz="2400" b="1" dirty="0"/>
                  <a:t>os produtos dos elementos correspondentes</a:t>
                </a:r>
                <a:r>
                  <a:rPr lang="en-GB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167189" y="1657981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9977264" y="1187081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918D1-74D8-4A63-B346-5B8235588FDA}"/>
              </a:ext>
            </a:extLst>
          </p:cNvPr>
          <p:cNvSpPr/>
          <p:nvPr/>
        </p:nvSpPr>
        <p:spPr>
          <a:xfrm>
            <a:off x="4174126" y="4973016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CD8D36-E800-44EF-86F9-2016BC270EF2}"/>
              </a:ext>
            </a:extLst>
          </p:cNvPr>
          <p:cNvSpPr/>
          <p:nvPr/>
        </p:nvSpPr>
        <p:spPr>
          <a:xfrm>
            <a:off x="6231133" y="4444682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D74A797C-9FC0-40AF-AF6F-5427BC282DC2}"/>
              </a:ext>
            </a:extLst>
          </p:cNvPr>
          <p:cNvCxnSpPr>
            <a:cxnSpLocks/>
            <a:stCxn id="10" idx="0"/>
            <a:endCxn id="34" idx="1"/>
          </p:cNvCxnSpPr>
          <p:nvPr/>
        </p:nvCxnSpPr>
        <p:spPr>
          <a:xfrm rot="5400000" flipH="1" flipV="1">
            <a:off x="5101791" y="3783342"/>
            <a:ext cx="468001" cy="1911349"/>
          </a:xfrm>
          <a:prstGeom prst="bentConnector3">
            <a:avLst>
              <a:gd name="adj1" fmla="val 161738"/>
            </a:avLst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98365DB-FACE-4B57-A1A1-DD266E0DDDD8}"/>
              </a:ext>
            </a:extLst>
          </p:cNvPr>
          <p:cNvSpPr/>
          <p:nvPr/>
        </p:nvSpPr>
        <p:spPr>
          <a:xfrm>
            <a:off x="7338481" y="4973016"/>
            <a:ext cx="736864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4C1FD8-0E19-47FC-B824-EE3B42F71317}"/>
              </a:ext>
            </a:extLst>
          </p:cNvPr>
          <p:cNvSpPr/>
          <p:nvPr/>
        </p:nvSpPr>
        <p:spPr>
          <a:xfrm>
            <a:off x="4676851" y="4958275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8D8A2-5C4E-4D20-B214-C161D23E7FEB}"/>
              </a:ext>
            </a:extLst>
          </p:cNvPr>
          <p:cNvSpPr/>
          <p:nvPr/>
        </p:nvSpPr>
        <p:spPr>
          <a:xfrm>
            <a:off x="6251056" y="4797169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D3923CEC-C461-4D78-837B-F1666197DE21}"/>
              </a:ext>
            </a:extLst>
          </p:cNvPr>
          <p:cNvCxnSpPr>
            <a:cxnSpLocks/>
            <a:stCxn id="40" idx="0"/>
            <a:endCxn id="41" idx="1"/>
          </p:cNvCxnSpPr>
          <p:nvPr/>
        </p:nvCxnSpPr>
        <p:spPr>
          <a:xfrm rot="5400000" flipH="1" flipV="1">
            <a:off x="5546729" y="4193616"/>
            <a:ext cx="100773" cy="1428547"/>
          </a:xfrm>
          <a:prstGeom prst="bentConnector3">
            <a:avLst>
              <a:gd name="adj1" fmla="val 386717"/>
            </a:avLst>
          </a:prstGeom>
          <a:ln w="28575"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/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/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FD17D5C-E236-4E5D-9A0A-5B4A1313BE09}"/>
              </a:ext>
            </a:extLst>
          </p:cNvPr>
          <p:cNvSpPr/>
          <p:nvPr/>
        </p:nvSpPr>
        <p:spPr>
          <a:xfrm>
            <a:off x="8445040" y="4957572"/>
            <a:ext cx="736864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4361706-5987-4B04-BCED-2C1857C39979}"/>
              </a:ext>
            </a:extLst>
          </p:cNvPr>
          <p:cNvSpPr/>
          <p:nvPr/>
        </p:nvSpPr>
        <p:spPr>
          <a:xfrm>
            <a:off x="5512354" y="4991722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335FB-F43F-4F21-A1C1-D3EAD2C99FE1}"/>
              </a:ext>
            </a:extLst>
          </p:cNvPr>
          <p:cNvSpPr/>
          <p:nvPr/>
        </p:nvSpPr>
        <p:spPr>
          <a:xfrm>
            <a:off x="6241930" y="5515183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: Ângulo Reto 54">
            <a:extLst>
              <a:ext uri="{FF2B5EF4-FFF2-40B4-BE49-F238E27FC236}">
                <a16:creationId xmlns:a16="http://schemas.microsoft.com/office/drawing/2014/main" id="{414185BD-56BF-4249-9C20-64CDCAD30A8B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rot="16200000" flipH="1">
            <a:off x="5821402" y="5300646"/>
            <a:ext cx="317470" cy="523585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/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0C31D04-155B-4BD7-9F0D-F30E8E592225}"/>
              </a:ext>
            </a:extLst>
          </p:cNvPr>
          <p:cNvSpPr/>
          <p:nvPr/>
        </p:nvSpPr>
        <p:spPr>
          <a:xfrm>
            <a:off x="10278435" y="4968370"/>
            <a:ext cx="736864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5" grpId="0"/>
      <p:bldP spid="6" grpId="0"/>
      <p:bldP spid="7" grpId="0"/>
      <p:bldP spid="23" grpId="0"/>
      <p:bldP spid="25" grpId="0"/>
      <p:bldP spid="26" grpId="0"/>
      <p:bldP spid="8" grpId="0"/>
      <p:bldP spid="9" grpId="0" animBg="1"/>
      <p:bldP spid="33" grpId="0" animBg="1"/>
      <p:bldP spid="10" grpId="0" animBg="1"/>
      <p:bldP spid="34" grpId="0" animBg="1"/>
      <p:bldP spid="38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6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Nota</a:t>
                </a:r>
                <a:r>
                  <a:rPr lang="en-GB" dirty="0"/>
                  <a:t> – “</a:t>
                </a:r>
                <a:r>
                  <a:rPr lang="pt-PT" b="1" dirty="0"/>
                  <a:t>mover da esquerda para a direita</a:t>
                </a:r>
                <a:r>
                  <a:rPr lang="en-GB" dirty="0"/>
                  <a:t>” na matriz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ao</a:t>
                </a:r>
                <a:r>
                  <a:rPr lang="en-GB" dirty="0"/>
                  <a:t> </a:t>
                </a:r>
                <a:r>
                  <a:rPr lang="en-GB" dirty="0" err="1"/>
                  <a:t>mesmo</a:t>
                </a:r>
                <a:r>
                  <a:rPr lang="en-GB" dirty="0"/>
                  <a:t> tempo que se “</a:t>
                </a:r>
                <a:r>
                  <a:rPr lang="pt-PT" b="1" dirty="0"/>
                  <a:t>move de cima para baixo</a:t>
                </a:r>
                <a:r>
                  <a:rPr lang="en-GB" dirty="0"/>
                  <a:t>” na matriz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</a:t>
                </a:r>
                <a:r>
                  <a:rPr lang="pt-PT" dirty="0"/>
                  <a:t>Este "produto" é possível se o número de elementos nesta duas matrizes é igual</a:t>
                </a:r>
                <a:r>
                  <a:rPr lang="en-GB" dirty="0"/>
                  <a:t>!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blipFill>
                <a:blip r:embed="rId19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89608155-41E1-4ADF-BF05-9F0567A320F4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Antes da </a:t>
            </a:r>
            <a:r>
              <a:rPr lang="en-GB" sz="2400" dirty="0" err="1"/>
              <a:t>Multiplicação</a:t>
            </a:r>
            <a:r>
              <a:rPr lang="en-GB" sz="2400" dirty="0"/>
              <a:t> de </a:t>
            </a:r>
            <a:r>
              <a:rPr lang="en-GB" sz="2400" dirty="0" err="1"/>
              <a:t>Matrizes</a:t>
            </a:r>
            <a:r>
              <a:rPr lang="en-GB" sz="2400" dirty="0"/>
              <a:t> </a:t>
            </a:r>
            <a:r>
              <a:rPr lang="en-GB" sz="2400" dirty="0" err="1"/>
              <a:t>vamos</a:t>
            </a:r>
            <a:r>
              <a:rPr lang="en-GB" sz="2400" dirty="0"/>
              <a:t> </a:t>
            </a:r>
            <a:r>
              <a:rPr lang="en-GB" sz="2400" dirty="0" err="1"/>
              <a:t>analisar</a:t>
            </a:r>
            <a:r>
              <a:rPr lang="en-GB" sz="2400" dirty="0"/>
              <a:t>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dirty="0" err="1"/>
              <a:t>questão</a:t>
            </a:r>
            <a:r>
              <a:rPr lang="en-GB" sz="2400" dirty="0"/>
              <a:t> </a:t>
            </a:r>
            <a:r>
              <a:rPr lang="en-GB" sz="2400" dirty="0" err="1"/>
              <a:t>mais</a:t>
            </a:r>
            <a:r>
              <a:rPr lang="en-GB" sz="2400" dirty="0"/>
              <a:t> “</a:t>
            </a:r>
            <a:r>
              <a:rPr lang="en-GB" sz="2400" dirty="0" err="1"/>
              <a:t>básica</a:t>
            </a:r>
            <a:r>
              <a:rPr lang="en-GB" sz="2400" dirty="0"/>
              <a:t>” e </a:t>
            </a:r>
            <a:r>
              <a:rPr lang="en-GB" sz="2400" dirty="0" err="1"/>
              <a:t>introdutória</a:t>
            </a:r>
            <a:r>
              <a:rPr lang="en-GB" sz="2400" dirty="0"/>
              <a:t>: </a:t>
            </a:r>
            <a:r>
              <a:rPr lang="en-GB" sz="2400" b="1" dirty="0" err="1"/>
              <a:t>Matriz</a:t>
            </a:r>
            <a:r>
              <a:rPr lang="en-GB" sz="2400" b="1" dirty="0"/>
              <a:t> LINHA X </a:t>
            </a:r>
            <a:r>
              <a:rPr lang="en-GB" sz="2400" b="1" dirty="0" err="1"/>
              <a:t>Matriz</a:t>
            </a:r>
            <a:r>
              <a:rPr lang="en-GB" sz="2400" b="1" dirty="0"/>
              <a:t> COLUNA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E9E5451C-110B-49B9-95C0-2658F11817BD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/>
                  <a:t>Considera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linha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e 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coluna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:r>
                  <a:rPr lang="pt-PT" sz="2400" dirty="0"/>
                  <a:t>com o mesmo número de elementos </a:t>
                </a:r>
                <a:r>
                  <a:rPr lang="en-GB" sz="2400" dirty="0"/>
                  <a:t>-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- </a:t>
                </a:r>
                <a:r>
                  <a:rPr lang="pt-PT" sz="2400" dirty="0"/>
                  <a:t>senão, o produto não será possível.</a:t>
                </a:r>
                <a:endParaRPr lang="en-GB" sz="2400" dirty="0"/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E9E5451C-110B-49B9-95C0-2658F1181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21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6CC51EED-3C76-42D4-B693-5427514D30AD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O </a:t>
                </a:r>
                <a:r>
                  <a:rPr lang="en-GB" sz="2400" b="1" dirty="0" err="1"/>
                  <a:t>produto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 err="1"/>
                  <a:t>será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(ou um escalar) que se </a:t>
                </a:r>
                <a:r>
                  <a:rPr lang="en-GB" sz="2400" dirty="0" err="1"/>
                  <a:t>obtém</a:t>
                </a:r>
                <a:r>
                  <a:rPr lang="en-GB" sz="2400" dirty="0"/>
                  <a:t> </a:t>
                </a:r>
                <a:r>
                  <a:rPr lang="en-GB" sz="2400" b="1" dirty="0" err="1"/>
                  <a:t>adicionando</a:t>
                </a:r>
                <a:r>
                  <a:rPr lang="en-GB" sz="2400" b="1" dirty="0"/>
                  <a:t> </a:t>
                </a:r>
                <a:r>
                  <a:rPr lang="pt-PT" sz="2400" b="1" dirty="0"/>
                  <a:t>os produtos dos elementos correspondentes</a:t>
                </a:r>
                <a:r>
                  <a:rPr lang="en-GB" sz="2400" dirty="0"/>
                  <a:t>: </a:t>
                </a: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6CC51EED-3C76-42D4-B693-5427514D3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10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9706B08E-EE58-4C76-A541-017DAD348308}"/>
              </a:ext>
            </a:extLst>
          </p:cNvPr>
          <p:cNvSpPr/>
          <p:nvPr/>
        </p:nvSpPr>
        <p:spPr>
          <a:xfrm>
            <a:off x="5167189" y="1657981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5EE63910-848C-46AC-AEEE-2FAEFCA16273}"/>
              </a:ext>
            </a:extLst>
          </p:cNvPr>
          <p:cNvSpPr/>
          <p:nvPr/>
        </p:nvSpPr>
        <p:spPr>
          <a:xfrm rot="5400000">
            <a:off x="9977264" y="1187081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4126589"/>
            <a:ext cx="10065234" cy="1892374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Nota</a:t>
                </a:r>
                <a:r>
                  <a:rPr lang="en-GB" dirty="0"/>
                  <a:t> – “</a:t>
                </a:r>
                <a:r>
                  <a:rPr lang="pt-PT" b="1" dirty="0"/>
                  <a:t>mover da esquerda para a direita</a:t>
                </a:r>
                <a:r>
                  <a:rPr lang="en-GB" dirty="0"/>
                  <a:t>” na matriz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ao</a:t>
                </a:r>
                <a:r>
                  <a:rPr lang="en-GB" dirty="0"/>
                  <a:t> </a:t>
                </a:r>
                <a:r>
                  <a:rPr lang="en-GB" dirty="0" err="1"/>
                  <a:t>mesmo</a:t>
                </a:r>
                <a:r>
                  <a:rPr lang="en-GB" dirty="0"/>
                  <a:t> tempo que se “</a:t>
                </a:r>
                <a:r>
                  <a:rPr lang="pt-PT" b="1" dirty="0"/>
                  <a:t>move de cima para baixo</a:t>
                </a:r>
                <a:r>
                  <a:rPr lang="en-GB" dirty="0"/>
                  <a:t>” na matriz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</a:t>
                </a:r>
                <a:r>
                  <a:rPr lang="pt-PT" dirty="0"/>
                  <a:t>Este "produto" é possível se o número de elementos nesta duas matrizes é igual</a:t>
                </a:r>
                <a:r>
                  <a:rPr lang="en-GB" dirty="0"/>
                  <a:t>!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blipFill>
                <a:blip r:embed="rId18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5EEC7C0-2BC6-4BC8-B358-8C91E380BEFD}"/>
              </a:ext>
            </a:extLst>
          </p:cNvPr>
          <p:cNvSpPr/>
          <p:nvPr/>
        </p:nvSpPr>
        <p:spPr>
          <a:xfrm>
            <a:off x="2070648" y="1267555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16C5E29-A8A2-44E7-99BE-CBD1AB20E68F}"/>
              </a:ext>
            </a:extLst>
          </p:cNvPr>
          <p:cNvSpPr/>
          <p:nvPr/>
        </p:nvSpPr>
        <p:spPr>
          <a:xfrm>
            <a:off x="2401566" y="138251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/>
              <p:nvPr/>
            </p:nvSpPr>
            <p:spPr>
              <a:xfrm>
                <a:off x="2371945" y="2030917"/>
                <a:ext cx="266444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45" y="2030917"/>
                <a:ext cx="2664447" cy="14719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/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EBFA640-DE4F-498C-A183-BE3E5267A9FF}"/>
              </a:ext>
            </a:extLst>
          </p:cNvPr>
          <p:cNvSpPr/>
          <p:nvPr/>
        </p:nvSpPr>
        <p:spPr>
          <a:xfrm>
            <a:off x="8534045" y="1502395"/>
            <a:ext cx="310610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Tenta</a:t>
            </a:r>
            <a:r>
              <a:rPr lang="en-GB" sz="2400" b="1" dirty="0"/>
              <a:t> </a:t>
            </a:r>
            <a:r>
              <a:rPr lang="en-GB" sz="2400" b="1" dirty="0" err="1"/>
              <a:t>sózinho</a:t>
            </a:r>
            <a:r>
              <a:rPr lang="en-GB" sz="2400" b="1" dirty="0"/>
              <a:t>!!!!</a:t>
            </a:r>
          </a:p>
          <a:p>
            <a:pPr algn="ctr"/>
            <a:r>
              <a:rPr lang="pt-PT" sz="1100" dirty="0"/>
              <a:t>(</a:t>
            </a:r>
            <a:r>
              <a:rPr lang="pt-PT" sz="1100" b="1" dirty="0"/>
              <a:t>Clica para ver a solução!)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/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21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  <a:blipFill>
                <a:blip r:embed="rId22"/>
                <a:stretch>
                  <a:fillRect t="-10526" r="-29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/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E853372-51FD-43AC-9B51-DCE38DB836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9704388" y="2370629"/>
            <a:ext cx="1097594" cy="1510318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0E68063B-E609-4A80-B89F-08DD544E8FDF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Antes da </a:t>
            </a:r>
            <a:r>
              <a:rPr lang="en-GB" sz="2400" dirty="0" err="1"/>
              <a:t>Multiplicação</a:t>
            </a:r>
            <a:r>
              <a:rPr lang="en-GB" sz="2400" dirty="0"/>
              <a:t> de </a:t>
            </a:r>
            <a:r>
              <a:rPr lang="en-GB" sz="2400" dirty="0" err="1"/>
              <a:t>Matrizes</a:t>
            </a:r>
            <a:r>
              <a:rPr lang="en-GB" sz="2400" dirty="0"/>
              <a:t> </a:t>
            </a:r>
            <a:r>
              <a:rPr lang="en-GB" sz="2400" dirty="0" err="1"/>
              <a:t>vamos</a:t>
            </a:r>
            <a:r>
              <a:rPr lang="en-GB" sz="2400" dirty="0"/>
              <a:t> </a:t>
            </a:r>
            <a:r>
              <a:rPr lang="en-GB" sz="2400" dirty="0" err="1"/>
              <a:t>analisar</a:t>
            </a:r>
            <a:r>
              <a:rPr lang="en-GB" sz="2400" dirty="0"/>
              <a:t>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dirty="0" err="1"/>
              <a:t>questão</a:t>
            </a:r>
            <a:r>
              <a:rPr lang="en-GB" sz="2400" dirty="0"/>
              <a:t> </a:t>
            </a:r>
            <a:r>
              <a:rPr lang="en-GB" sz="2400" dirty="0" err="1"/>
              <a:t>mais</a:t>
            </a:r>
            <a:r>
              <a:rPr lang="en-GB" sz="2400" dirty="0"/>
              <a:t> “</a:t>
            </a:r>
            <a:r>
              <a:rPr lang="en-GB" sz="2400" dirty="0" err="1"/>
              <a:t>básica</a:t>
            </a:r>
            <a:r>
              <a:rPr lang="en-GB" sz="2400" dirty="0"/>
              <a:t>” e </a:t>
            </a:r>
            <a:r>
              <a:rPr lang="en-GB" sz="2400" dirty="0" err="1"/>
              <a:t>introdutória</a:t>
            </a:r>
            <a:r>
              <a:rPr lang="en-GB" sz="2400" dirty="0"/>
              <a:t>: </a:t>
            </a:r>
            <a:r>
              <a:rPr lang="en-GB" sz="2400" b="1" dirty="0" err="1"/>
              <a:t>Matriz</a:t>
            </a:r>
            <a:r>
              <a:rPr lang="en-GB" sz="2400" b="1" dirty="0"/>
              <a:t> LINHA X </a:t>
            </a:r>
            <a:r>
              <a:rPr lang="en-GB" sz="2400" b="1" dirty="0" err="1"/>
              <a:t>Matriz</a:t>
            </a:r>
            <a:r>
              <a:rPr lang="en-GB" sz="2400" b="1" dirty="0"/>
              <a:t> COLUNA</a:t>
            </a:r>
          </a:p>
        </p:txBody>
      </p:sp>
    </p:spTree>
    <p:extLst>
      <p:ext uri="{BB962C8B-B14F-4D97-AF65-F5344CB8AC3E}">
        <p14:creationId xmlns:p14="http://schemas.microsoft.com/office/powerpoint/2010/main" val="41341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cujos elementos são calculados da seguinte forma: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  <a:blipFill>
                <a:blip r:embed="rId9"/>
                <a:stretch>
                  <a:fillRect l="-966" t="-3587" r="-773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8798741-B33D-458E-92E2-BD080E76659B}"/>
              </a:ext>
            </a:extLst>
          </p:cNvPr>
          <p:cNvSpPr/>
          <p:nvPr/>
        </p:nvSpPr>
        <p:spPr>
          <a:xfrm>
            <a:off x="2159177" y="4640613"/>
            <a:ext cx="9859639" cy="210826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Para calcular o elemento da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e coluna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, pega na linha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(1º fator) e na coluna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(2º fator).                Multiplica os elementos correspondentes da linha e da coluna juntas, e, em seguida, adiciona os produtos resultantes (como no “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warm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up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  <a:blipFill>
                <a:blip r:embed="rId9"/>
                <a:stretch>
                  <a:fillRect l="-838" t="-3113" r="-966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/>
              <p:nvPr/>
            </p:nvSpPr>
            <p:spPr>
              <a:xfrm>
                <a:off x="2213178" y="3643210"/>
                <a:ext cx="980956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pt-PT" sz="2000" dirty="0">
                    <a:solidFill>
                      <a:sysClr val="windowText" lastClr="000000"/>
                    </a:solidFill>
                  </a:rPr>
                  <a:t>Se o número de colunas de A (nº de elementos das suas linhas) não é igual ao número de linhas de B (nº de elementos das suas colunas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),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não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está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definida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78" y="3643210"/>
                <a:ext cx="9809569" cy="783193"/>
              </a:xfrm>
              <a:prstGeom prst="roundRect">
                <a:avLst/>
              </a:prstGeom>
              <a:blipFill>
                <a:blip r:embed="rId10"/>
                <a:stretch>
                  <a:fillRect l="-186" r="-186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CEC4757E-89A1-4B07-8CAB-B4C4B627791C}"/>
              </a:ext>
            </a:extLst>
          </p:cNvPr>
          <p:cNvSpPr/>
          <p:nvPr/>
        </p:nvSpPr>
        <p:spPr>
          <a:xfrm>
            <a:off x="2232396" y="4657511"/>
            <a:ext cx="505613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pt-PT" dirty="0">
                <a:solidFill>
                  <a:sysClr val="windowText" lastClr="000000"/>
                </a:solidFill>
              </a:rPr>
              <a:t>Uma forma </a:t>
            </a:r>
            <a:r>
              <a:rPr lang="pt-PT" dirty="0" err="1">
                <a:solidFill>
                  <a:sysClr val="windowText" lastClr="000000"/>
                </a:solidFill>
              </a:rPr>
              <a:t>simpes</a:t>
            </a:r>
            <a:r>
              <a:rPr lang="pt-PT" dirty="0">
                <a:solidFill>
                  <a:sysClr val="windowText" lastClr="000000"/>
                </a:solidFill>
              </a:rPr>
              <a:t> de verificar se o produto de duas matrizes está definido é </a:t>
            </a:r>
            <a:r>
              <a:rPr lang="en-GB" b="1" dirty="0" err="1">
                <a:solidFill>
                  <a:sysClr val="windowText" lastClr="000000"/>
                </a:solidFill>
              </a:rPr>
              <a:t>escrever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b="1" dirty="0" err="1">
                <a:solidFill>
                  <a:sysClr val="windowText" lastClr="000000"/>
                </a:solidFill>
              </a:rPr>
              <a:t>lado</a:t>
            </a:r>
            <a:r>
              <a:rPr lang="en-GB" b="1" dirty="0">
                <a:solidFill>
                  <a:sysClr val="windowText" lastClr="000000"/>
                </a:solidFill>
              </a:rPr>
              <a:t> a </a:t>
            </a:r>
            <a:r>
              <a:rPr lang="en-GB" b="1" dirty="0" err="1">
                <a:solidFill>
                  <a:sysClr val="windowText" lastClr="000000"/>
                </a:solidFill>
              </a:rPr>
              <a:t>lado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os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tipos</a:t>
            </a:r>
            <a:r>
              <a:rPr lang="en-GB" dirty="0">
                <a:solidFill>
                  <a:sysClr val="windowText" lastClr="000000"/>
                </a:solidFill>
              </a:rPr>
              <a:t> de </a:t>
            </a:r>
            <a:r>
              <a:rPr lang="en-GB" dirty="0" err="1">
                <a:solidFill>
                  <a:sysClr val="windowText" lastClr="000000"/>
                </a:solidFill>
              </a:rPr>
              <a:t>cada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uma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en-GB" dirty="0">
                <a:solidFill>
                  <a:sysClr val="windowText" lastClr="000000"/>
                </a:solidFill>
              </a:rPr>
              <a:t>Se </a:t>
            </a:r>
            <a:r>
              <a:rPr lang="en-GB" dirty="0" err="1">
                <a:solidFill>
                  <a:sysClr val="windowText" lastClr="000000"/>
                </a:solidFill>
              </a:rPr>
              <a:t>os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pt-PT" b="1" dirty="0">
                <a:solidFill>
                  <a:schemeClr val="accent1"/>
                </a:solidFill>
              </a:rPr>
              <a:t>números de "DENTRO" são iguais</a:t>
            </a:r>
            <a:r>
              <a:rPr lang="en-GB" b="1" dirty="0">
                <a:solidFill>
                  <a:schemeClr val="accent1"/>
                </a:solidFill>
              </a:rPr>
              <a:t>, o </a:t>
            </a:r>
            <a:r>
              <a:rPr lang="en-GB" b="1" dirty="0" err="1">
                <a:solidFill>
                  <a:schemeClr val="accent1"/>
                </a:solidFill>
              </a:rPr>
              <a:t>produto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está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definido</a:t>
            </a:r>
            <a:r>
              <a:rPr lang="en-GB" dirty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6"/>
                </a:solidFill>
              </a:rPr>
              <a:t>números</a:t>
            </a:r>
            <a:r>
              <a:rPr lang="en-GB" b="1" dirty="0">
                <a:solidFill>
                  <a:schemeClr val="accent6"/>
                </a:solidFill>
              </a:rPr>
              <a:t> de “FORA” </a:t>
            </a:r>
            <a:r>
              <a:rPr lang="en-GB" dirty="0" err="1"/>
              <a:t>indicam</a:t>
            </a:r>
            <a:r>
              <a:rPr lang="en-GB" dirty="0"/>
              <a:t> o </a:t>
            </a:r>
            <a:r>
              <a:rPr lang="en-GB" b="1" dirty="0" err="1">
                <a:solidFill>
                  <a:schemeClr val="accent6"/>
                </a:solidFill>
              </a:rPr>
              <a:t>tipo</a:t>
            </a:r>
            <a:r>
              <a:rPr lang="en-GB" b="1" dirty="0">
                <a:solidFill>
                  <a:schemeClr val="accent6"/>
                </a:solidFill>
              </a:rPr>
              <a:t> da </a:t>
            </a:r>
            <a:r>
              <a:rPr lang="en-GB" b="1" dirty="0" err="1">
                <a:solidFill>
                  <a:schemeClr val="accent6"/>
                </a:solidFill>
              </a:rPr>
              <a:t>matriz</a:t>
            </a:r>
            <a:r>
              <a:rPr lang="en-GB" b="1" dirty="0">
                <a:solidFill>
                  <a:schemeClr val="accent6"/>
                </a:solidFill>
              </a:rPr>
              <a:t> do </a:t>
            </a:r>
            <a:r>
              <a:rPr lang="en-GB" b="1" dirty="0" err="1">
                <a:solidFill>
                  <a:schemeClr val="accent6"/>
                </a:solidFill>
              </a:rPr>
              <a:t>produto</a:t>
            </a:r>
            <a:r>
              <a:rPr lang="en-GB" b="1" dirty="0">
                <a:solidFill>
                  <a:schemeClr val="accent6"/>
                </a:solidFill>
              </a:rPr>
              <a:t>!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/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/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/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/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/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BC86990C-1B51-4C2C-B777-DBFAEC83059F}"/>
              </a:ext>
            </a:extLst>
          </p:cNvPr>
          <p:cNvSpPr/>
          <p:nvPr/>
        </p:nvSpPr>
        <p:spPr>
          <a:xfrm>
            <a:off x="8568672" y="6009208"/>
            <a:ext cx="596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FORA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29E3B5D-A6AF-4E23-92A1-4457040A5CE2}"/>
              </a:ext>
            </a:extLst>
          </p:cNvPr>
          <p:cNvGrpSpPr/>
          <p:nvPr/>
        </p:nvGrpSpPr>
        <p:grpSpPr>
          <a:xfrm>
            <a:off x="8352168" y="5621162"/>
            <a:ext cx="958662" cy="325471"/>
            <a:chOff x="5700407" y="6075955"/>
            <a:chExt cx="958662" cy="325471"/>
          </a:xfrm>
        </p:grpSpPr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445AF369-31A7-4669-98C1-14A226CD1D2A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>
              <a:extLst>
                <a:ext uri="{FF2B5EF4-FFF2-40B4-BE49-F238E27FC236}">
                  <a16:creationId xmlns:a16="http://schemas.microsoft.com/office/drawing/2014/main" id="{F1265567-57CF-49B6-A00B-FA463F0A458B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>
              <a:extLst>
                <a:ext uri="{FF2B5EF4-FFF2-40B4-BE49-F238E27FC236}">
                  <a16:creationId xmlns:a16="http://schemas.microsoft.com/office/drawing/2014/main" id="{F3F2BDF7-30F7-4522-9AEA-2682F0E2792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0E90DA-2764-4278-A98F-AE36831E07BF}"/>
              </a:ext>
            </a:extLst>
          </p:cNvPr>
          <p:cNvGrpSpPr/>
          <p:nvPr/>
        </p:nvGrpSpPr>
        <p:grpSpPr>
          <a:xfrm>
            <a:off x="7739651" y="5559886"/>
            <a:ext cx="2250165" cy="735330"/>
            <a:chOff x="5700407" y="6075955"/>
            <a:chExt cx="958662" cy="325471"/>
          </a:xfrm>
        </p:grpSpPr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8BB833B0-045B-4C2A-BCFC-7EB8432C1A65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ta 58">
              <a:extLst>
                <a:ext uri="{FF2B5EF4-FFF2-40B4-BE49-F238E27FC236}">
                  <a16:creationId xmlns:a16="http://schemas.microsoft.com/office/drawing/2014/main" id="{5714D65F-E25A-4F1F-A1D9-640F6A48E3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432F2F4-5708-4364-B288-011C3152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8DE2AC1F-2525-4E39-A5D9-E13D62D0D63C}"/>
              </a:ext>
            </a:extLst>
          </p:cNvPr>
          <p:cNvSpPr/>
          <p:nvPr/>
        </p:nvSpPr>
        <p:spPr>
          <a:xfrm>
            <a:off x="8459294" y="5640201"/>
            <a:ext cx="814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DENTRO</a:t>
            </a:r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EEACD159-3582-4BDD-BFBE-9D19DCCFFD7C}"/>
              </a:ext>
            </a:extLst>
          </p:cNvPr>
          <p:cNvSpPr/>
          <p:nvPr/>
        </p:nvSpPr>
        <p:spPr>
          <a:xfrm>
            <a:off x="10312941" y="5364302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B7C51281-3883-4DE9-95E1-255DBD4EC28B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cujos elementos são calculados da seguinte forma: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B7C51281-3883-4DE9-95E1-255DBD4EC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  <a:blipFill>
                <a:blip r:embed="rId16"/>
                <a:stretch>
                  <a:fillRect l="-966" t="-3587" r="-773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 animBg="1"/>
      <p:bldP spid="2" grpId="0"/>
      <p:bldP spid="3" grpId="0"/>
      <p:bldP spid="47" grpId="0"/>
      <p:bldP spid="48" grpId="0"/>
      <p:bldP spid="49" grpId="0"/>
      <p:bldP spid="52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237490" y="3743210"/>
            <a:ext cx="5235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u="sng" dirty="0">
                <a:solidFill>
                  <a:srgbClr val="29A6FF"/>
                </a:solidFill>
              </a:rPr>
              <a:t>Vamos ver como "funciona</a:t>
            </a:r>
            <a:r>
              <a:rPr lang="en-GB" sz="2400" b="1" u="sng" dirty="0">
                <a:solidFill>
                  <a:srgbClr val="29A6FF"/>
                </a:solidFill>
              </a:rPr>
              <a:t>”</a:t>
            </a:r>
            <a:r>
              <a:rPr lang="pt-PT" sz="2400" b="1" u="sng" dirty="0">
                <a:solidFill>
                  <a:srgbClr val="29A6FF"/>
                </a:solidFill>
              </a:rPr>
              <a:t> a definição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1958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>
                    <a:solidFill>
                      <a:sysClr val="windowText" lastClr="000000"/>
                    </a:solidFill>
                  </a:rPr>
                  <a:t>Calcular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possível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195829" cy="461665"/>
              </a:xfrm>
              <a:prstGeom prst="rect">
                <a:avLst/>
              </a:prstGeom>
              <a:blipFill>
                <a:blip r:embed="rId8"/>
                <a:stretch>
                  <a:fillRect l="-2326" t="-10526" r="-11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D50E3336-F225-4A2A-A713-C750FAD5F63F}"/>
              </a:ext>
            </a:extLst>
          </p:cNvPr>
          <p:cNvGrpSpPr/>
          <p:nvPr/>
        </p:nvGrpSpPr>
        <p:grpSpPr>
          <a:xfrm>
            <a:off x="9004473" y="3790552"/>
            <a:ext cx="1462489" cy="1025467"/>
            <a:chOff x="9135553" y="3790552"/>
            <a:chExt cx="1331409" cy="102546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0CE2183-AE87-4DBF-AFDB-1D9F6CC257A2}"/>
                </a:ext>
              </a:extLst>
            </p:cNvPr>
            <p:cNvSpPr/>
            <p:nvPr/>
          </p:nvSpPr>
          <p:spPr>
            <a:xfrm>
              <a:off x="9135553" y="3790552"/>
              <a:ext cx="1331409" cy="4143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04C3C2-BC7A-423A-9DA1-263FA9E08982}"/>
                </a:ext>
              </a:extLst>
            </p:cNvPr>
            <p:cNvSpPr/>
            <p:nvPr/>
          </p:nvSpPr>
          <p:spPr>
            <a:xfrm>
              <a:off x="9602324" y="4169688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B6F3BD-0464-491B-9F3B-66894410EF77}"/>
              </a:ext>
            </a:extLst>
          </p:cNvPr>
          <p:cNvGrpSpPr/>
          <p:nvPr/>
        </p:nvGrpSpPr>
        <p:grpSpPr>
          <a:xfrm>
            <a:off x="5211369" y="4816019"/>
            <a:ext cx="1748266" cy="369332"/>
            <a:chOff x="4200265" y="4773792"/>
            <a:chExt cx="174826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/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/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5310702-A0C1-4698-825A-4AE41DBD5B7E}"/>
              </a:ext>
            </a:extLst>
          </p:cNvPr>
          <p:cNvCxnSpPr>
            <a:cxnSpLocks/>
          </p:cNvCxnSpPr>
          <p:nvPr/>
        </p:nvCxnSpPr>
        <p:spPr>
          <a:xfrm>
            <a:off x="4300193" y="4681254"/>
            <a:ext cx="911176" cy="1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BE84AF8-F392-4F26-90BF-236C3199FF23}"/>
              </a:ext>
            </a:extLst>
          </p:cNvPr>
          <p:cNvCxnSpPr>
            <a:cxnSpLocks/>
          </p:cNvCxnSpPr>
          <p:nvPr/>
        </p:nvCxnSpPr>
        <p:spPr>
          <a:xfrm flipV="1">
            <a:off x="4896296" y="5178311"/>
            <a:ext cx="1303354" cy="49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/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ln w="28575"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4A3431C4-9391-40BA-A7D1-67214B16CEF7}"/>
              </a:ext>
            </a:extLst>
          </p:cNvPr>
          <p:cNvSpPr/>
          <p:nvPr/>
        </p:nvSpPr>
        <p:spPr>
          <a:xfrm>
            <a:off x="7042567" y="4900043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89264017-10AE-41E8-B97F-B3AE4649EADC}"/>
              </a:ext>
            </a:extLst>
          </p:cNvPr>
          <p:cNvSpPr/>
          <p:nvPr/>
        </p:nvSpPr>
        <p:spPr>
          <a:xfrm rot="16200000">
            <a:off x="7813066" y="5393102"/>
            <a:ext cx="337976" cy="195584"/>
          </a:xfrm>
          <a:prstGeom prst="right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/>
              <p:nvPr/>
            </p:nvSpPr>
            <p:spPr>
              <a:xfrm>
                <a:off x="7367280" y="5725168"/>
                <a:ext cx="1260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Tipo de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280" y="5725168"/>
                <a:ext cx="1260281" cy="369332"/>
              </a:xfrm>
              <a:prstGeom prst="rect">
                <a:avLst/>
              </a:prstGeom>
              <a:blipFill>
                <a:blip r:embed="rId15"/>
                <a:stretch>
                  <a:fillRect l="-436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25BEB0E4-B740-49A4-A407-D7BF85071089}"/>
              </a:ext>
            </a:extLst>
          </p:cNvPr>
          <p:cNvCxnSpPr>
            <a:cxnSpLocks/>
          </p:cNvCxnSpPr>
          <p:nvPr/>
        </p:nvCxnSpPr>
        <p:spPr>
          <a:xfrm>
            <a:off x="8506396" y="4968448"/>
            <a:ext cx="537313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C7EDC10-1F57-410E-BA8A-C80E0B794643}"/>
              </a:ext>
            </a:extLst>
          </p:cNvPr>
          <p:cNvSpPr/>
          <p:nvPr/>
        </p:nvSpPr>
        <p:spPr>
          <a:xfrm>
            <a:off x="9344967" y="3790551"/>
            <a:ext cx="1121995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F3596D5A-3990-4F31-B041-CE39F85E5AE8}"/>
              </a:ext>
            </a:extLst>
          </p:cNvPr>
          <p:cNvSpPr/>
          <p:nvPr/>
        </p:nvSpPr>
        <p:spPr>
          <a:xfrm>
            <a:off x="9700886" y="4114701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</a:rPr>
              <a:t>V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BBF69C83-58AE-407B-9959-74DB5635B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C6116A54-3C70-4D45-B651-33F6E8CF80BF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645AAFE-52D8-4F92-932A-5E6E7DE371E8}"/>
                  </a:ext>
                </a:extLst>
              </p:cNvPr>
              <p:cNvSpPr/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Para calcular o elemento da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e coluna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, pega na linha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(1º fator) e na coluna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(2º fator).                  Multiplica os elementos correspondentes da linha e da coluna juntas, e, em seguida, adiciona os produtos resultantes (como no “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warm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up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645AAFE-52D8-4F92-932A-5E6E7DE37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  <a:blipFill>
                <a:blip r:embed="rId18"/>
                <a:stretch>
                  <a:fillRect l="-838" t="-3113" r="-966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04F59CF7-4286-44AF-9BF2-6E2906E2F793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cujos elementos são calculados da seguinte forma: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04F59CF7-4286-44AF-9BF2-6E2906E2F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  <a:blipFill>
                <a:blip r:embed="rId19"/>
                <a:stretch>
                  <a:fillRect l="-966" t="-3587" r="-773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3" grpId="0"/>
      <p:bldP spid="31" grpId="0"/>
      <p:bldP spid="38" grpId="0" animBg="1"/>
      <p:bldP spid="39" grpId="0" animBg="1"/>
      <p:bldP spid="41" grpId="0" animBg="1"/>
      <p:bldP spid="37" grpId="0"/>
      <p:bldP spid="74" grpId="0" animBg="1"/>
      <p:bldP spid="74" grpId="1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sz="1600" b="1" dirty="0">
                <a:solidFill>
                  <a:schemeClr val="tx1"/>
                </a:solidFill>
              </a:rPr>
              <a:t>Propriedades da Multiplicação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264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Calcular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possível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264757" cy="461665"/>
              </a:xfrm>
              <a:prstGeom prst="rect">
                <a:avLst/>
              </a:prstGeom>
              <a:blipFill>
                <a:blip r:embed="rId8"/>
                <a:stretch>
                  <a:fillRect l="-228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/>
              <p:nvPr/>
            </p:nvSpPr>
            <p:spPr>
              <a:xfrm>
                <a:off x="4511101" y="4369057"/>
                <a:ext cx="357431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PT" dirty="0">
                    <a:solidFill>
                      <a:sysClr val="windowText" lastClr="000000"/>
                    </a:solidFill>
                  </a:rPr>
                  <a:t>Para calcular o elemento na linha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01" y="4369057"/>
                <a:ext cx="3574315" cy="369332"/>
              </a:xfrm>
              <a:prstGeom prst="rect">
                <a:avLst/>
              </a:prstGeom>
              <a:blipFill>
                <a:blip r:embed="rId11"/>
                <a:stretch>
                  <a:fillRect l="-1365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6A7B6160-4FCF-410C-957A-FCA61CA0704B}"/>
              </a:ext>
            </a:extLst>
          </p:cNvPr>
          <p:cNvCxnSpPr>
            <a:cxnSpLocks/>
          </p:cNvCxnSpPr>
          <p:nvPr/>
        </p:nvCxnSpPr>
        <p:spPr>
          <a:xfrm>
            <a:off x="9197059" y="5246932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 rot="16200000">
            <a:off x="10828063" y="5667161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/>
              <p:nvPr/>
            </p:nvSpPr>
            <p:spPr>
              <a:xfrm>
                <a:off x="7863344" y="4357050"/>
                <a:ext cx="1814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e coluna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344" y="4357050"/>
                <a:ext cx="1814407" cy="369332"/>
              </a:xfrm>
              <a:prstGeom prst="rect">
                <a:avLst/>
              </a:prstGeom>
              <a:blipFill>
                <a:blip r:embed="rId12"/>
                <a:stretch>
                  <a:fillRect l="-302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/>
              <p:nvPr/>
            </p:nvSpPr>
            <p:spPr>
              <a:xfrm>
                <a:off x="4514488" y="4677612"/>
                <a:ext cx="3649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ysClr val="windowText" lastClr="000000"/>
                    </a:solidFill>
                  </a:rPr>
                  <a:t>Pega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na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b="1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da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(1º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fator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88" y="4677612"/>
                <a:ext cx="3649269" cy="369332"/>
              </a:xfrm>
              <a:prstGeom prst="rect">
                <a:avLst/>
              </a:prstGeom>
              <a:blipFill>
                <a:blip r:embed="rId13"/>
                <a:stretch>
                  <a:fillRect l="-1505" t="-8197" r="-117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/>
              <p:nvPr/>
            </p:nvSpPr>
            <p:spPr>
              <a:xfrm>
                <a:off x="4514488" y="4976056"/>
                <a:ext cx="3510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e na coluna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(2º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fator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88" y="4976056"/>
                <a:ext cx="3510641" cy="369332"/>
              </a:xfrm>
              <a:prstGeom prst="rect">
                <a:avLst/>
              </a:prstGeom>
              <a:blipFill>
                <a:blip r:embed="rId15"/>
                <a:stretch>
                  <a:fillRect l="-1565" t="-8197" r="-87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371487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pt-PT" dirty="0">
                        <a:solidFill>
                          <a:sysClr val="windowText" lastClr="000000"/>
                        </a:solidFill>
                      </a:rPr>
                      <a:t>Multiplica o elementos da linha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e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pelos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elementos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da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coluna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  </a:t>
                    </a:r>
                    <a:r>
                      <a:rPr lang="pt-PT" dirty="0">
                        <a:solidFill>
                          <a:sysClr val="windowText" lastClr="000000"/>
                        </a:solidFill>
                      </a:rPr>
                      <a:t>e, em seguida, adiciona os produtos resultantes.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911" t="-3974" r="-1025" b="-99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52794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21C2F50-B27E-4BBB-88C8-5D5B00C9F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ABCE69B-37CB-4B8B-A30E-5A6CFF3DD778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cujos elementos são calculados da seguinte forma: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ABCE69B-37CB-4B8B-A30E-5A6CFF3DD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  <a:blipFill>
                <a:blip r:embed="rId20"/>
                <a:stretch>
                  <a:fillRect l="-966" t="-3587" r="-773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CE2183-AE87-4DBF-AFDB-1D9F6CC257A2}"/>
              </a:ext>
            </a:extLst>
          </p:cNvPr>
          <p:cNvSpPr/>
          <p:nvPr/>
        </p:nvSpPr>
        <p:spPr>
          <a:xfrm>
            <a:off x="2724422" y="1806111"/>
            <a:ext cx="6650690" cy="4143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3E9024D-9E55-481E-855D-251CE7037EED}"/>
              </a:ext>
            </a:extLst>
          </p:cNvPr>
          <p:cNvSpPr/>
          <p:nvPr/>
        </p:nvSpPr>
        <p:spPr>
          <a:xfrm>
            <a:off x="2720375" y="2211986"/>
            <a:ext cx="2987089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6148C33-153B-4DB7-A44B-6A555BC6AE90}"/>
              </a:ext>
            </a:extLst>
          </p:cNvPr>
          <p:cNvSpPr/>
          <p:nvPr/>
        </p:nvSpPr>
        <p:spPr>
          <a:xfrm>
            <a:off x="9467578" y="1806111"/>
            <a:ext cx="2337119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5A8B1B5-CB1A-48CD-8AD5-04A58CF06030}"/>
              </a:ext>
            </a:extLst>
          </p:cNvPr>
          <p:cNvSpPr/>
          <p:nvPr/>
        </p:nvSpPr>
        <p:spPr>
          <a:xfrm>
            <a:off x="6742634" y="2209040"/>
            <a:ext cx="4925941" cy="41432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720375" y="2616054"/>
            <a:ext cx="9084322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E80FC16-8FAC-43D6-BD77-C3210A19A611}"/>
                  </a:ext>
                </a:extLst>
              </p:cNvPr>
              <p:cNvSpPr/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Para calcular o elemento da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e coluna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, pega na linha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(1º fator) e na coluna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da matriz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(2º fator).                Multiplica os elementos correspondentes da linha e da coluna juntas, e, em seguida, adiciona os produtos resultantes (como no “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warm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up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E80FC16-8FAC-43D6-BD77-C3210A19A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850901"/>
                <a:ext cx="9455397" cy="1569660"/>
              </a:xfrm>
              <a:prstGeom prst="rect">
                <a:avLst/>
              </a:prstGeom>
              <a:blipFill>
                <a:blip r:embed="rId21"/>
                <a:stretch>
                  <a:fillRect l="-838" t="-3113" r="-966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>
            <a:extLst>
              <a:ext uri="{FF2B5EF4-FFF2-40B4-BE49-F238E27FC236}">
                <a16:creationId xmlns:a16="http://schemas.microsoft.com/office/drawing/2014/main" id="{B8661FDA-D123-4B31-9CF4-596F9748D647}"/>
              </a:ext>
            </a:extLst>
          </p:cNvPr>
          <p:cNvSpPr/>
          <p:nvPr/>
        </p:nvSpPr>
        <p:spPr>
          <a:xfrm>
            <a:off x="2237490" y="3743210"/>
            <a:ext cx="5235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u="sng" dirty="0">
                <a:solidFill>
                  <a:srgbClr val="29A6FF"/>
                </a:solidFill>
              </a:rPr>
              <a:t>Vamos ver como "funciona</a:t>
            </a:r>
            <a:r>
              <a:rPr lang="en-GB" sz="2400" b="1" u="sng" dirty="0">
                <a:solidFill>
                  <a:srgbClr val="29A6FF"/>
                </a:solidFill>
              </a:rPr>
              <a:t>”</a:t>
            </a:r>
            <a:r>
              <a:rPr lang="pt-PT" sz="2400" b="1" u="sng" dirty="0">
                <a:solidFill>
                  <a:srgbClr val="29A6FF"/>
                </a:solidFill>
              </a:rPr>
              <a:t> a definição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22" grpId="0"/>
      <p:bldP spid="22" grpId="1"/>
      <p:bldP spid="23" grpId="0"/>
      <p:bldP spid="23" grpId="1"/>
      <p:bldP spid="77" grpId="0" animBg="1"/>
      <p:bldP spid="24" grpId="0"/>
      <p:bldP spid="24" grpId="1"/>
      <p:bldP spid="80" grpId="0" animBg="1"/>
      <p:bldP spid="4" grpId="0" animBg="1"/>
      <p:bldP spid="4" grpId="1" animBg="1"/>
      <p:bldP spid="64" grpId="0" animBg="1"/>
      <p:bldP spid="64" grpId="1" animBg="1"/>
      <p:bldP spid="76" grpId="0" animBg="1"/>
      <p:bldP spid="76" grpId="1" animBg="1"/>
      <p:bldP spid="79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3CD906D-630B-42FC-AEDB-C9C655571D6C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6&quot;]]"/>
  <p:tag name="ISPRING_ULTRA_SCORM_COURCE_TITLE" val="Aula_06_Q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06_Q1"/>
  <p:tag name="ISPRING_RESOURCE_FOLDER" val="C:\Users\filom\Documents\ENGIMATH\LESSONS\MATRICES\AULA 6\Aula_06_N1\"/>
  <p:tag name="ISPRING_PRESENTATION_PATH" val="C:\Users\filom\Documents\ENGIMATH\LESSONS\MATRICES\AULA 6\Aula_06_N1.pptx"/>
  <p:tag name="ISPRING_SCREEN_RECS_UPDATED" val="C:\Users\filom\Documents\ENGIMATH\LESSONS\MATRICES\AULA 6\Aula_06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wjU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MI1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DCN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wjUVSkEm4dnEDAACjDAAAIQAAAHVuaXZlcnNhbC9mbGFzaF9za2luX3NldHRpbmdzLnhtbJVXbW/aMBD+3l+B2Pey0m60UopEgUrVWFutXb875ACrjh3ZDh3/fueXJDYkhRIhxXf3+N4enyFR75T3tiAVFfy2P+yPz3q9ZFlKCVy/Ql4woqGXEgUP2W3//u9i0R84E8GEfAGtKV8rI6lkPYqGaam14OdLwTXuc86FzAnrj7/d208ysJbHUALDOhWzIkto3PwYXt/NToJ4H1d3o9n0pguwFHlB+G4h1uI8Jcv3tRQlz0xol+bpgm12BUhG+fvRiBhV+kFDHsU0v5gP58PTIIUEpcCEdDObDCc/j6IYSYHV2Y+urq8mJ2IaV583Zg+2pYpqCxsNR5ejqy5YQdYQF3k6n13MLrvtOe4ed+XTuBxAwz99NHMk/w7klzYXRVl8hSOFFGtT0D3MyDxHMUyQDI8fAmY35jkKMAkZR0cJqRjNsA1CZo6K383TZdxVS/8aDonEnG0p2LNpwt70MAxJGYy1LCEZVCunUxvx8VRqPEyVPpQ0Ns+Y4DMpFYxXhClv1ggbwz/wQXkW7OUFjcWbYGUOUxdvuF2saADT6Z0dLKFtLQtClLD1wsZ7IGwsH7GuB5aBsLF8Me164mx3YL6vcZiKEHfEdzMov48+qj+qgRNcVhWrVpXWuFqYc64C315Q2eQig7El1ivNwTQuGViZi2lwEFTCyZauicab6bexS3c2G5UM9hSea+3MSjTVDNoItxSlVBgMqt/i5Fs0DuKuDjXRC1jpyjoWNl0x90VIBrs+O1rsykldOLfuabxObvs5ke8gX4Vgqt/zODyCWHR3MR8izMDG6xTkA1+JEzFcaAj3t3F2GQt3DE81J1qT5SbHkLoyqEvqOtvewMS7bessL/MU5BwJQaFiZCxzdhu63jD86jcKH5DFgA6lQ+oNbscJrQkfCDwDgMjlpjoObuE0eck0ZbAF5rWBwCbclVmikP5t+Rp2xZwMJCcR0g+hhijRAI0ULYA3jEvE4yxUnMB5TVJlM4tGSjXgg1iimV8NSsPWcEbatadStDPq20qIzYrqSUotXjSR2m/arH3yZAsTTnM7glBh3FUxtqgciAlR+MJYZYU4kDcxmJur3qx20aLpgphJOx62Qaxmf8y+4gEdryRAOGKt8Cy4BH7BLhVEZo+1SXQrtKgdGnPEi9NObGWK+YS/PpNBIHUNqluB7/jnZPwfUEsDBBQAAgAIADCNRV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DCNRVJQgFKWtwEAAH8GAAAfAAAAdW5pdmVyc2FsL2h0bWxfc2tpbl9zZXR0aW5ncy5qc42UwU/CMBTG7/wVZF4N0YFOvAHDhISDidyMh248xkLX17QFRcP/7joEu+5NWS/0y4/v9b2t31enWz5BGnQfu1/V72r/XN9XGljNqC1c13XeohdWDzTPl7DIC+C5gMBDdhZZMa7hrB9+Eco5EJVrsn+xvtoxDJCg5bmAIyoC1IS2I7R3yvCDEj9P/+44bR1bcgadbI1B0UtRGBCmJ1AVrGKCq6fqcTv0YNyB+gddsRRqpnfhwzhuJX8dB+MongxdLsVCMrGfY4a9hKWbTOFWLH/q9+1y6fVegipf+aatLM+1mRko/MLT22k4DdtJqUBr+Kk7jEfh6J6EOUuAuw1Fg4fB6A+0ZtwcqEfvcp2bEx2FUT8auLRkGTSmNJnGt3G/jonSqzHNRvEjZ+DDtDUjOduDusQK5VZe8AKlwsxOpIlGdpEoR7bMRXbk4qFdJGcPa23bvo0qM3oJquX5q7ixy2Uaw6hdM/Su2Zq4ykVbulwQDYa83NqrOqdygVMiVRcpkAw0L0ZPxzF+1tj9a9k4UxtQC0Re5qd9LaDLOAE1Eyu0AjOGpeui1MqG3tyoIM+eXtylf87O4RtQSwMEFAACAAgAMI1FUpQTsyJpAAAAbgAAABwAAAB1bml2ZXJzYWwvbG9jYWxfc2V0dGluZ3MueG1sDcwxDoMwDEDRnVNY3int1oHAxlaW0gNYxEWRHBuRgOD2ZPvD02/7MwocvKVg6vD1eCKwzuaDLg5/01C/EVIm9SSm7FANoe+qVmwm+XLOBSZYhS7eJo4lMo8Uixx2EajhU17/wB6brroBUEsDBBQAAgAIADGNRV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AxjUV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AwjUVSnF4yCBQGAAA3FwAAHQAAAAAAAAABAAAAAADMEwAAdW5pdmVyc2FsL2NvbW1vbl9tZXNzYWdlcy5sbmdQSwECAAAUAAIACAAwjUVSZrKi1aUAAACDAQAALgAAAAAAAAABAAAAAAAbGgAAdW5pdmVyc2FsL3BsYXliYWNrX2FuZF9uYXZpZ2F0aW9uX3NldHRpbmdzLnhtbFBLAQIAABQAAgAIADCNRVLQvS+0TgQAAIcVAAAnAAAAAAAAAAEAAAAAAAwbAAB1bml2ZXJzYWwvZmxhc2hfcHVibGlzaGluZ19zZXR0aW5ncy54bWxQSwECAAAUAAIACAAwjUVSkEm4dnEDAACjDAAAIQAAAAAAAAABAAAAAACfHwAAdW5pdmVyc2FsL2ZsYXNoX3NraW5fc2V0dGluZ3MueG1sUEsBAgAAFAACAAgAMI1FUuZFxhFIBAAAERUAACYAAAAAAAAAAQAAAAAATyMAAHVuaXZlcnNhbC9odG1sX3B1Ymxpc2hpbmdfc2V0dGluZ3MueG1sUEsBAgAAFAACAAgAMI1FUlCAUpa3AQAAfwYAAB8AAAAAAAAAAQAAAAAA2ycAAHVuaXZlcnNhbC9odG1sX3NraW5fc2V0dGluZ3MuanNQSwECAAAUAAIACAAwjUVSlBOzImkAAABuAAAAHAAAAAAAAAABAAAAAADPKQAAdW5pdmVyc2FsL2xvY2FsX3NldHRpbmdzLnhtbFBLAQIAABQAAgAIADGNRVKqn45ZFgoAABYZAAAXAAAAAAAAAAAAAAAAAHIqAAB1bml2ZXJzYWwvdW5pdmVyc2FsLnBuZ1BLAQIAABQAAgAIADGNRVLlZcaxSwAAAGoAAAAbAAAAAAAAAAEAAAAAAL00AAB1bml2ZXJzYWwvdW5pdmVyc2FsLnBuZy54bWxQSwUGAAAAABIAEgBWBQAAQTUAAA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S0u029LpDAUl70bCKz4g&quot;,&quot;gi&quot;:&quot;uzOZGi5iumZKPXSrEDZTTA&quot;,&quot;ti&quot;:&quot;characters&quot;,&quot;vs&quot;:{&quot;f&quot;:[1547,708,529],&quot;i&quot;:{&quot;d&quot;:&quot;L0S0u029LpDAUl70bCKz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],&quot;i&quot;:{&quot;d&quot;:&quot;2GV9JvYfjlTIuBXAhIpw2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6\Aula_06_N1\quiz\quiz1.quiz"/>
  <p:tag name="ISPRING_QUIZ_RELATIVE_PATH" val="Aula_06_N1\quiz\quiz1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,544],&quot;i&quot;:{&quot;d&quot;:&quot;2GV9JvYfjlTIuBXAhIpw2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2.quiz"/>
  <p:tag name="ISPRING_QUIZ_FULL_PATH" val="C:\Users\filom\Documents\ENGIMATH\LESSONS\MATRICES\AULA 6\Aula_06_N1\quiz\quiz2.quiz"/>
  <p:tag name="ISPRING_QUIZ_RELATIVE_PATH" val="Aula_06_N1\quiz\quiz2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bKjcNb5RTM3XvXLVuJwHQ&quot;,&quot;gi&quot;:&quot;uzOZGi5iumZKPXSrEDZTTA&quot;,&quot;ti&quot;:&quot;characters&quot;,&quot;vs&quot;:{&quot;f&quot;:[1547,501],&quot;i&quot;:{&quot;d&quot;:&quot;6bKjcNb5RTM3XvXLVuJwH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05E4A8-C169-4ECB-8471-723B5563BC81}"/>
</file>

<file path=customXml/itemProps2.xml><?xml version="1.0" encoding="utf-8"?>
<ds:datastoreItem xmlns:ds="http://schemas.openxmlformats.org/officeDocument/2006/customXml" ds:itemID="{0B09789E-1446-4214-A8C9-C95AEFBF40F4}"/>
</file>

<file path=customXml/itemProps3.xml><?xml version="1.0" encoding="utf-8"?>
<ds:datastoreItem xmlns:ds="http://schemas.openxmlformats.org/officeDocument/2006/customXml" ds:itemID="{ADF3AFF5-FF63-41BA-A5AC-F13E5C1C3BB7}"/>
</file>

<file path=docProps/app.xml><?xml version="1.0" encoding="utf-8"?>
<Properties xmlns="http://schemas.openxmlformats.org/officeDocument/2006/extended-properties" xmlns:vt="http://schemas.openxmlformats.org/officeDocument/2006/docPropsVTypes">
  <TotalTime>8577</TotalTime>
  <Words>2019</Words>
  <Application>Microsoft Office PowerPoint</Application>
  <PresentationFormat>Ecrã Panorâmico</PresentationFormat>
  <Paragraphs>280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Aula_06_Q1</dc:title>
  <dc:creator>Filomena Soares</dc:creator>
  <cp:lastModifiedBy>Filomena Soares</cp:lastModifiedBy>
  <cp:revision>321</cp:revision>
  <dcterms:created xsi:type="dcterms:W3CDTF">2019-03-25T06:42:45Z</dcterms:created>
  <dcterms:modified xsi:type="dcterms:W3CDTF">2021-02-05T17:41:39Z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