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285" r:id="rId4"/>
    <p:sldId id="286" r:id="rId5"/>
    <p:sldId id="278" r:id="rId6"/>
    <p:sldId id="290" r:id="rId7"/>
    <p:sldId id="279" r:id="rId8"/>
    <p:sldId id="288" r:id="rId9"/>
    <p:sldId id="280" r:id="rId10"/>
    <p:sldId id="283" r:id="rId11"/>
  </p:sldIdLst>
  <p:sldSz cx="12192000" cy="6858000"/>
  <p:notesSz cx="6858000" cy="9144000"/>
  <p:custDataLst>
    <p:tags r:id="rId13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FC"/>
    <a:srgbClr val="B6E2E8"/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0739A-87F4-4E13-8848-781CFAB7794F}" v="2" dt="2025-05-03T21:55:43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92C0739A-87F4-4E13-8848-781CFAB7794F}"/>
    <pc:docChg chg="custSel modSld">
      <pc:chgData name="Elena Safiulina" userId="46398a00-a311-4d71-ab86-ad085cba44dd" providerId="ADAL" clId="{92C0739A-87F4-4E13-8848-781CFAB7794F}" dt="2025-05-03T21:55:43.910" v="3"/>
      <pc:docMkLst>
        <pc:docMk/>
      </pc:docMkLst>
      <pc:sldChg chg="addSp delSp modSp mod delAnim">
        <pc:chgData name="Elena Safiulina" userId="46398a00-a311-4d71-ab86-ad085cba44dd" providerId="ADAL" clId="{92C0739A-87F4-4E13-8848-781CFAB7794F}" dt="2025-05-03T21:38:16.326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92C0739A-87F4-4E13-8848-781CFAB7794F}" dt="2025-05-03T21:38:16.326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92C0739A-87F4-4E13-8848-781CFAB7794F}" dt="2025-05-03T21:38:13.025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">
        <pc:chgData name="Elena Safiulina" userId="46398a00-a311-4d71-ab86-ad085cba44dd" providerId="ADAL" clId="{92C0739A-87F4-4E13-8848-781CFAB7794F}" dt="2025-05-03T21:55:43.910" v="3"/>
        <pc:sldMkLst>
          <pc:docMk/>
          <pc:sldMk cId="2434340358" sldId="283"/>
        </pc:sldMkLst>
        <pc:picChg chg="add mod">
          <ac:chgData name="Elena Safiulina" userId="46398a00-a311-4d71-ab86-ad085cba44dd" providerId="ADAL" clId="{92C0739A-87F4-4E13-8848-781CFAB7794F}" dt="2025-05-03T21:55:43.910" v="3"/>
          <ac:picMkLst>
            <pc:docMk/>
            <pc:sldMk cId="2434340358" sldId="283"/>
            <ac:picMk id="2" creationId="{7E33D4C9-960A-DE21-960D-B8E4B8DBBD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34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63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766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3337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739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2718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733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0442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1360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071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9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slide" Target="slide9.xml"/><Relationship Id="rId12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3.png"/><Relationship Id="rId11" Type="http://schemas.openxmlformats.org/officeDocument/2006/relationships/slide" Target="slide7.xml"/><Relationship Id="rId5" Type="http://schemas.openxmlformats.org/officeDocument/2006/relationships/image" Target="../media/image62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slide" Target="slide9.xml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5" Type="http://schemas.openxmlformats.org/officeDocument/2006/relationships/image" Target="../media/image12.png"/><Relationship Id="rId10" Type="http://schemas.openxmlformats.org/officeDocument/2006/relationships/slide" Target="slide7.xml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slide" Target="slide5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slide" Target="slide9.xml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slide" Target="slide9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1.jpg"/><Relationship Id="rId21" Type="http://schemas.openxmlformats.org/officeDocument/2006/relationships/image" Target="../media/image46.png"/><Relationship Id="rId7" Type="http://schemas.openxmlformats.org/officeDocument/2006/relationships/slide" Target="slide5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2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slide" Target="slide9.xml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2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tags" Target="../tags/tag5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11" Type="http://schemas.openxmlformats.org/officeDocument/2006/relationships/image" Target="../media/image50.png"/><Relationship Id="rId5" Type="http://schemas.openxmlformats.org/officeDocument/2006/relationships/image" Target="../media/image1.jpg"/><Relationship Id="rId15" Type="http://schemas.openxmlformats.org/officeDocument/2006/relationships/image" Target="../media/image54.png"/><Relationship Id="rId10" Type="http://schemas.openxmlformats.org/officeDocument/2006/relationships/slide" Target="slide7.xml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7.xml"/><Relationship Id="rId9" Type="http://schemas.openxmlformats.org/officeDocument/2006/relationships/slide" Target="slide5.xml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54.png"/><Relationship Id="rId18" Type="http://schemas.openxmlformats.org/officeDocument/2006/relationships/image" Target="../media/image61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slide" Target="slide9.xml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9.xml"/><Relationship Id="rId7" Type="http://schemas.openxmlformats.org/officeDocument/2006/relationships/slide" Target="slide2.xml"/><Relationship Id="rId12" Type="http://schemas.openxmlformats.org/officeDocument/2006/relationships/image" Target="../media/image5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57.png"/><Relationship Id="rId5" Type="http://schemas.openxmlformats.org/officeDocument/2006/relationships/slide" Target="slide9.xml"/><Relationship Id="rId10" Type="http://schemas.openxmlformats.org/officeDocument/2006/relationships/image" Target="../media/image33.png"/><Relationship Id="rId4" Type="http://schemas.openxmlformats.org/officeDocument/2006/relationships/image" Target="../media/image1.jp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 Plan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81122" y="1162699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12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C556B73E-A84F-4504-B0DF-A0624F9D727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3FB9F62-4074-414A-AD89-75905B2663B6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2A37F7C-6696-454D-B2B3-9F59AB747F2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39992591-524E-41D5-9A2C-B88D717519A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10" y="1350000"/>
            <a:ext cx="1411605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7E33D4C9-960A-DE21-960D-B8E4B8DBBD1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5121579" y="1669881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C85DAD7-E328-4056-A3F6-44C5D63ADB5B}"/>
              </a:ext>
            </a:extLst>
          </p:cNvPr>
          <p:cNvSpPr/>
          <p:nvPr/>
        </p:nvSpPr>
        <p:spPr>
          <a:xfrm>
            <a:off x="2148855" y="2865713"/>
            <a:ext cx="9752857" cy="2364454"/>
          </a:xfrm>
          <a:prstGeom prst="roundRect">
            <a:avLst>
              <a:gd name="adj" fmla="val 1110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82F2C0B5-7DBC-41BF-B9DC-05A1BD4F8E53}"/>
              </a:ext>
            </a:extLst>
          </p:cNvPr>
          <p:cNvSpPr/>
          <p:nvPr/>
        </p:nvSpPr>
        <p:spPr>
          <a:xfrm>
            <a:off x="6531573" y="4563236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913A211E-E590-4B7C-B36E-8E16667304AD}"/>
              </a:ext>
            </a:extLst>
          </p:cNvPr>
          <p:cNvSpPr/>
          <p:nvPr/>
        </p:nvSpPr>
        <p:spPr>
          <a:xfrm>
            <a:off x="4846183" y="4548910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tângulo: Cantos Arredondados 67">
            <a:extLst>
              <a:ext uri="{FF2B5EF4-FFF2-40B4-BE49-F238E27FC236}">
                <a16:creationId xmlns:a16="http://schemas.microsoft.com/office/drawing/2014/main" id="{8B45EE01-047F-4892-8422-1F2C724B00D0}"/>
              </a:ext>
            </a:extLst>
          </p:cNvPr>
          <p:cNvSpPr/>
          <p:nvPr/>
        </p:nvSpPr>
        <p:spPr>
          <a:xfrm>
            <a:off x="6546558" y="4850279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889875FA-85C7-4ED5-B7AF-7D112A6F16A9}"/>
              </a:ext>
            </a:extLst>
          </p:cNvPr>
          <p:cNvSpPr/>
          <p:nvPr/>
        </p:nvSpPr>
        <p:spPr>
          <a:xfrm>
            <a:off x="4853356" y="4838854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 (EROs)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 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 following three operations on the rows of a matrix are called elementary row operations: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  <a:blipFill>
                <a:blip r:embed="rId9"/>
                <a:stretch>
                  <a:fillRect l="-1032" t="-5839" r="-967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INTERCHANGE - </a:t>
            </a:r>
            <a:r>
              <a:rPr lang="en-GB" sz="2400" dirty="0">
                <a:solidFill>
                  <a:sysClr val="windowText" lastClr="000000"/>
                </a:solidFill>
              </a:rPr>
              <a:t>Interchange two rows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625461F1-2974-41CE-B69B-3A5B34AFF446}"/>
              </a:ext>
            </a:extLst>
          </p:cNvPr>
          <p:cNvSpPr/>
          <p:nvPr/>
        </p:nvSpPr>
        <p:spPr>
          <a:xfrm>
            <a:off x="2340508" y="3179404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A4E6436-3F68-495F-96DE-0E9E65EFE08C}"/>
              </a:ext>
            </a:extLst>
          </p:cNvPr>
          <p:cNvSpPr/>
          <p:nvPr/>
        </p:nvSpPr>
        <p:spPr>
          <a:xfrm>
            <a:off x="2148856" y="5416062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56BE359-6262-413F-8DB6-75019F1B2B4F}"/>
              </a:ext>
            </a:extLst>
          </p:cNvPr>
          <p:cNvSpPr/>
          <p:nvPr/>
        </p:nvSpPr>
        <p:spPr>
          <a:xfrm>
            <a:off x="2309692" y="5439763"/>
            <a:ext cx="9459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b="1" dirty="0">
                <a:solidFill>
                  <a:srgbClr val="F25E4F"/>
                </a:solidFill>
              </a:rPr>
              <a:t>Notice  - </a:t>
            </a:r>
            <a:r>
              <a:rPr lang="en-GB" sz="2000" dirty="0">
                <a:solidFill>
                  <a:sysClr val="windowText" lastClr="000000"/>
                </a:solidFill>
              </a:rPr>
              <a:t>Row operations </a:t>
            </a:r>
            <a:r>
              <a:rPr lang="en-GB" sz="2000" b="1" dirty="0">
                <a:solidFill>
                  <a:sysClr val="windowText" lastClr="000000"/>
                </a:solidFill>
              </a:rPr>
              <a:t>may be applied to any matrix</a:t>
            </a:r>
            <a:r>
              <a:rPr lang="en-GB" sz="2000" dirty="0">
                <a:solidFill>
                  <a:sysClr val="windowText" lastClr="000000"/>
                </a:solidFill>
              </a:rPr>
              <a:t>!...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/>
              <p:nvPr/>
            </p:nvSpPr>
            <p:spPr>
              <a:xfrm>
                <a:off x="2297584" y="5816499"/>
                <a:ext cx="945931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Two matrices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pt-PT" sz="20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0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are said </a:t>
                </a:r>
                <a:r>
                  <a:rPr lang="en-GB" sz="2000" b="1" dirty="0">
                    <a:solidFill>
                      <a:srgbClr val="F25E4F"/>
                    </a:solidFill>
                  </a:rPr>
                  <a:t>row equivalent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if there is a </a:t>
                </a:r>
                <a:r>
                  <a:rPr lang="en-GB" sz="2000" u="sng" dirty="0">
                    <a:solidFill>
                      <a:sysClr val="windowText" lastClr="000000"/>
                    </a:solidFill>
                  </a:rPr>
                  <a:t>sequence of row elementary operations that transforms one matrix into another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, and we write: </a:t>
                </a:r>
                <a14:m>
                  <m:oMath xmlns:m="http://schemas.openxmlformats.org/officeDocument/2006/math">
                    <m:r>
                      <a:rPr lang="pt-PT" sz="2400" b="0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pt-PT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4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GB" sz="20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FBE61276-68A8-4BC6-B32F-2E8E5BEE4A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84" y="5816499"/>
                <a:ext cx="9459316" cy="769441"/>
              </a:xfrm>
              <a:prstGeom prst="rect">
                <a:avLst/>
              </a:prstGeom>
              <a:blipFill>
                <a:blip r:embed="rId10"/>
                <a:stretch>
                  <a:fillRect l="-709" t="-3968" r="-644" b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/>
              <p:nvPr/>
            </p:nvSpPr>
            <p:spPr>
              <a:xfrm>
                <a:off x="3617106" y="2983850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interchange the position of row 2 and row 3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0FEDEC8-A9D4-4988-A255-F3173F7AF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2983850"/>
                <a:ext cx="8360230" cy="908326"/>
              </a:xfrm>
              <a:prstGeom prst="rect">
                <a:avLst/>
              </a:prstGeom>
              <a:blipFill>
                <a:blip r:embed="rId11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A4FC5D19-8A89-44D1-80F0-0ECF66466061}"/>
              </a:ext>
            </a:extLst>
          </p:cNvPr>
          <p:cNvSpPr/>
          <p:nvPr/>
        </p:nvSpPr>
        <p:spPr>
          <a:xfrm>
            <a:off x="2340508" y="3829754"/>
            <a:ext cx="4200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Following this notation we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/>
              <p:nvPr/>
            </p:nvSpPr>
            <p:spPr>
              <a:xfrm>
                <a:off x="4613949" y="4228997"/>
                <a:ext cx="280147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   </m:t>
                              </m:r>
                            </m:e>
                            <m:lim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30B8FE50-196A-4037-988E-010734215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49" y="4228997"/>
                <a:ext cx="2801473" cy="908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97F9464E-ABAF-4DAC-8762-B4DB66B563E9}"/>
              </a:ext>
            </a:extLst>
          </p:cNvPr>
          <p:cNvSpPr/>
          <p:nvPr/>
        </p:nvSpPr>
        <p:spPr>
          <a:xfrm>
            <a:off x="5612016" y="4718392"/>
            <a:ext cx="818930" cy="375776"/>
          </a:xfrm>
          <a:prstGeom prst="roundRect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967D865-6437-474C-A85B-6567C2CFBE53}"/>
              </a:ext>
            </a:extLst>
          </p:cNvPr>
          <p:cNvSpPr txBox="1"/>
          <p:nvPr/>
        </p:nvSpPr>
        <p:spPr>
          <a:xfrm>
            <a:off x="7597328" y="3690000"/>
            <a:ext cx="4076931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29A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Whenever an </a:t>
            </a:r>
            <a:r>
              <a:rPr lang="en-US" sz="2000" b="1" dirty="0"/>
              <a:t>elementary operation</a:t>
            </a:r>
            <a:r>
              <a:rPr lang="en-US" sz="2000" dirty="0"/>
              <a:t> is done over the rows (or columns) it is </a:t>
            </a:r>
            <a:r>
              <a:rPr lang="en-US" sz="2000" b="1" u="sng" dirty="0"/>
              <a:t>important to point it out</a:t>
            </a:r>
            <a:r>
              <a:rPr lang="en-US" sz="2000" dirty="0"/>
              <a:t> so you won’t get lost!... See how…</a:t>
            </a:r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59B9D0B7-D980-4814-BFF0-E9E633BE3149}"/>
              </a:ext>
            </a:extLst>
          </p:cNvPr>
          <p:cNvCxnSpPr>
            <a:cxnSpLocks/>
          </p:cNvCxnSpPr>
          <p:nvPr/>
        </p:nvCxnSpPr>
        <p:spPr>
          <a:xfrm flipH="1">
            <a:off x="6409254" y="4291419"/>
            <a:ext cx="1188074" cy="426973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39A79CED-71B9-4BE6-9B28-1B14EB9B1C40}"/>
              </a:ext>
            </a:extLst>
          </p:cNvPr>
          <p:cNvSpPr/>
          <p:nvPr/>
        </p:nvSpPr>
        <p:spPr>
          <a:xfrm>
            <a:off x="2734350" y="4423286"/>
            <a:ext cx="2264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b="1" dirty="0">
                <a:solidFill>
                  <a:srgbClr val="F25E4F"/>
                </a:solidFill>
              </a:rPr>
              <a:t>EASY!... </a:t>
            </a:r>
            <a:r>
              <a:rPr lang="en-GB" sz="2400" dirty="0">
                <a:solidFill>
                  <a:srgbClr val="F25E4F"/>
                </a:solidFill>
              </a:rPr>
              <a:t>Yes?...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/>
              <p:nvPr/>
            </p:nvSpPr>
            <p:spPr>
              <a:xfrm>
                <a:off x="5527149" y="4718833"/>
                <a:ext cx="10162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t-PT" sz="16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sSub>
                        <m:sSubPr>
                          <m:ctrlPr>
                            <a:rPr lang="pt-PT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PT" sz="1600" b="1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95475027-0DE3-4D33-8738-70CF3B109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149" y="4718833"/>
                <a:ext cx="101623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  <a:blipFill>
                <a:blip r:embed="rId14"/>
                <a:stretch>
                  <a:fillRect l="-2547" t="-864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66AA068-B7D0-4BA0-836B-D043268957C5}"/>
              </a:ext>
            </a:extLst>
          </p:cNvPr>
          <p:cNvCxnSpPr>
            <a:cxnSpLocks/>
          </p:cNvCxnSpPr>
          <p:nvPr/>
        </p:nvCxnSpPr>
        <p:spPr>
          <a:xfrm flipV="1">
            <a:off x="6090556" y="2266383"/>
            <a:ext cx="3204465" cy="2452010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>
            <a:extLst>
              <a:ext uri="{FF2B5EF4-FFF2-40B4-BE49-F238E27FC236}">
                <a16:creationId xmlns:a16="http://schemas.microsoft.com/office/drawing/2014/main" id="{341EE3DA-0223-42D2-84F4-28D4EA948F85}"/>
              </a:ext>
            </a:extLst>
          </p:cNvPr>
          <p:cNvSpPr/>
          <p:nvPr/>
        </p:nvSpPr>
        <p:spPr>
          <a:xfrm rot="19348005">
            <a:off x="7517309" y="2471922"/>
            <a:ext cx="1785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dirty="0">
                <a:solidFill>
                  <a:srgbClr val="29A6FF"/>
                </a:solidFill>
              </a:rPr>
              <a:t>generalizing </a:t>
            </a:r>
          </a:p>
        </p:txBody>
      </p:sp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553730" y="176674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3" grpId="0" animBg="1"/>
      <p:bldP spid="63" grpId="1" animBg="1"/>
      <p:bldP spid="22" grpId="0" animBg="1"/>
      <p:bldP spid="32" grpId="0"/>
      <p:bldP spid="2" grpId="0" animBg="1"/>
      <p:bldP spid="3" grpId="0"/>
      <p:bldP spid="38" grpId="0" animBg="1"/>
      <p:bldP spid="39" grpId="0" animBg="1"/>
      <p:bldP spid="11" grpId="0"/>
      <p:bldP spid="60" grpId="0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48FD2100-7776-47AF-BCDB-DC495BAF3BE0}"/>
              </a:ext>
            </a:extLst>
          </p:cNvPr>
          <p:cNvSpPr/>
          <p:nvPr/>
        </p:nvSpPr>
        <p:spPr>
          <a:xfrm>
            <a:off x="2066293" y="3428999"/>
            <a:ext cx="9835419" cy="312314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44387F3F-7A94-4022-935B-7D4A143B520D}"/>
              </a:ext>
            </a:extLst>
          </p:cNvPr>
          <p:cNvSpPr/>
          <p:nvPr/>
        </p:nvSpPr>
        <p:spPr>
          <a:xfrm>
            <a:off x="9591462" y="5392198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34929E1D-B0A4-43DA-B300-6743A5F64AFD}"/>
              </a:ext>
            </a:extLst>
          </p:cNvPr>
          <p:cNvSpPr/>
          <p:nvPr/>
        </p:nvSpPr>
        <p:spPr>
          <a:xfrm>
            <a:off x="10975037" y="5379934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9773903-2E36-4BAC-A746-4A36345E3A1C}"/>
              </a:ext>
            </a:extLst>
          </p:cNvPr>
          <p:cNvSpPr/>
          <p:nvPr/>
        </p:nvSpPr>
        <p:spPr>
          <a:xfrm>
            <a:off x="3279299" y="5386078"/>
            <a:ext cx="661026" cy="2319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2EDFB57A-AEE9-416A-94D8-00C5A9FC2455}"/>
              </a:ext>
            </a:extLst>
          </p:cNvPr>
          <p:cNvSpPr/>
          <p:nvPr/>
        </p:nvSpPr>
        <p:spPr>
          <a:xfrm>
            <a:off x="5022920" y="5404399"/>
            <a:ext cx="661026" cy="2319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305859"/>
            <a:ext cx="9859639" cy="221627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6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 (EROs)</a:t>
            </a:r>
          </a:p>
        </p:txBody>
      </p:sp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 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 following three operations on the rows of a matrix are called elementary row operations: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  <a:blipFill>
                <a:blip r:embed="rId11"/>
                <a:stretch>
                  <a:fillRect l="-1032" t="-5839" r="-967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INTERCHANGE - </a:t>
            </a:r>
            <a:r>
              <a:rPr lang="en-GB" sz="2400" dirty="0">
                <a:solidFill>
                  <a:sysClr val="windowText" lastClr="000000"/>
                </a:solidFill>
              </a:rPr>
              <a:t>Interchange two rows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  <a:blipFill>
                <a:blip r:embed="rId12"/>
                <a:stretch>
                  <a:fillRect l="-2547" t="-864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553730" y="176674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4" y="2272723"/>
                <a:ext cx="66654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SCALING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-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Multiply a row by a non-zero scalar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272723"/>
                <a:ext cx="6665483" cy="461665"/>
              </a:xfrm>
              <a:prstGeom prst="rect">
                <a:avLst/>
              </a:prstGeom>
              <a:blipFill>
                <a:blip r:embed="rId13"/>
                <a:stretch>
                  <a:fillRect l="-1737" t="-22368" b="-3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>
            <a:extLst>
              <a:ext uri="{FF2B5EF4-FFF2-40B4-BE49-F238E27FC236}">
                <a16:creationId xmlns:a16="http://schemas.microsoft.com/office/drawing/2014/main" id="{556DD8D3-24AF-4F40-AB12-2D7FBDE1793B}"/>
              </a:ext>
            </a:extLst>
          </p:cNvPr>
          <p:cNvSpPr/>
          <p:nvPr/>
        </p:nvSpPr>
        <p:spPr>
          <a:xfrm>
            <a:off x="2340508" y="3716492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/>
              <p:nvPr/>
            </p:nvSpPr>
            <p:spPr>
              <a:xfrm>
                <a:off x="3617106" y="3520938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multiply row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EAAE6A9-4A98-476F-B05B-9E9103356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106" y="3520938"/>
                <a:ext cx="8360230" cy="908326"/>
              </a:xfrm>
              <a:prstGeom prst="rect">
                <a:avLst/>
              </a:prstGeom>
              <a:blipFill>
                <a:blip r:embed="rId14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F74D96AD-4722-4DBC-9D66-41A01DD90FEE}"/>
              </a:ext>
            </a:extLst>
          </p:cNvPr>
          <p:cNvSpPr/>
          <p:nvPr/>
        </p:nvSpPr>
        <p:spPr>
          <a:xfrm>
            <a:off x="2340508" y="4437674"/>
            <a:ext cx="7044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Following the given notation we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/>
              <p:nvPr/>
            </p:nvSpPr>
            <p:spPr>
              <a:xfrm>
                <a:off x="3039841" y="5063438"/>
                <a:ext cx="2939523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62BE284E-2FB9-4C01-9414-3B9F7BEC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841" y="5063438"/>
                <a:ext cx="2939523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3D6DAFAA-CB6A-481B-8D5F-F55D751F03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721957"/>
            <a:ext cx="1108710" cy="1820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/>
              <p:nvPr/>
            </p:nvSpPr>
            <p:spPr>
              <a:xfrm>
                <a:off x="9441929" y="5356460"/>
                <a:ext cx="20607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PT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pt-PT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PT" sz="28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8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290BAE-9A4B-4DA1-AAA1-11EA0DAAFC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929" y="5356460"/>
                <a:ext cx="206075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F0A4BB3-EAC5-4E58-B447-6B8193FE2491}"/>
              </a:ext>
            </a:extLst>
          </p:cNvPr>
          <p:cNvSpPr/>
          <p:nvPr/>
        </p:nvSpPr>
        <p:spPr>
          <a:xfrm>
            <a:off x="4049486" y="5547745"/>
            <a:ext cx="772542" cy="3602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79CB4D-F3F5-4FB0-A745-F0D8F2B4D284}"/>
              </a:ext>
            </a:extLst>
          </p:cNvPr>
          <p:cNvSpPr/>
          <p:nvPr/>
        </p:nvSpPr>
        <p:spPr>
          <a:xfrm>
            <a:off x="4272090" y="5919141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F53F876-7EA9-49D7-8726-D2CC15B7B8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9"/>
          <a:stretch/>
        </p:blipFill>
        <p:spPr>
          <a:xfrm>
            <a:off x="6861067" y="4721956"/>
            <a:ext cx="2403157" cy="1820135"/>
          </a:xfrm>
          <a:prstGeom prst="rect">
            <a:avLst/>
          </a:prstGeom>
        </p:spPr>
      </p:pic>
      <p:sp>
        <p:nvSpPr>
          <p:cNvPr id="58" name="Retângulo 57">
            <a:extLst>
              <a:ext uri="{FF2B5EF4-FFF2-40B4-BE49-F238E27FC236}">
                <a16:creationId xmlns:a16="http://schemas.microsoft.com/office/drawing/2014/main" id="{7EFB7AC4-E754-4AF8-8A60-F0F18C1C7228}"/>
              </a:ext>
            </a:extLst>
          </p:cNvPr>
          <p:cNvSpPr/>
          <p:nvPr/>
        </p:nvSpPr>
        <p:spPr>
          <a:xfrm>
            <a:off x="10446910" y="4568712"/>
            <a:ext cx="1384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“old” row</a:t>
            </a:r>
          </a:p>
        </p:txBody>
      </p:sp>
      <p:sp>
        <p:nvSpPr>
          <p:cNvPr id="16" name="Balão: Seta Para Baixo 15">
            <a:extLst>
              <a:ext uri="{FF2B5EF4-FFF2-40B4-BE49-F238E27FC236}">
                <a16:creationId xmlns:a16="http://schemas.microsoft.com/office/drawing/2014/main" id="{FF4B6B98-151C-4642-8D66-6FD5E1257316}"/>
              </a:ext>
            </a:extLst>
          </p:cNvPr>
          <p:cNvSpPr/>
          <p:nvPr/>
        </p:nvSpPr>
        <p:spPr>
          <a:xfrm>
            <a:off x="10517605" y="4529637"/>
            <a:ext cx="1263741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F827E089-33CF-4566-AFDC-FC341A5D287E}"/>
              </a:ext>
            </a:extLst>
          </p:cNvPr>
          <p:cNvSpPr/>
          <p:nvPr/>
        </p:nvSpPr>
        <p:spPr>
          <a:xfrm>
            <a:off x="8933907" y="4569400"/>
            <a:ext cx="1746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“new” row</a:t>
            </a:r>
          </a:p>
        </p:txBody>
      </p:sp>
      <p:sp>
        <p:nvSpPr>
          <p:cNvPr id="62" name="Balão: Seta Para Baixo 61">
            <a:extLst>
              <a:ext uri="{FF2B5EF4-FFF2-40B4-BE49-F238E27FC236}">
                <a16:creationId xmlns:a16="http://schemas.microsoft.com/office/drawing/2014/main" id="{1B5C986E-C98E-4B15-A4B4-5BFE03D59C26}"/>
              </a:ext>
            </a:extLst>
          </p:cNvPr>
          <p:cNvSpPr/>
          <p:nvPr/>
        </p:nvSpPr>
        <p:spPr>
          <a:xfrm>
            <a:off x="8982310" y="4530325"/>
            <a:ext cx="1434598" cy="806726"/>
          </a:xfrm>
          <a:prstGeom prst="downArrowCallout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D4699787-0CE2-4BEA-8EC5-5ED120938897}"/>
              </a:ext>
            </a:extLst>
          </p:cNvPr>
          <p:cNvCxnSpPr>
            <a:cxnSpLocks/>
          </p:cNvCxnSpPr>
          <p:nvPr/>
        </p:nvCxnSpPr>
        <p:spPr>
          <a:xfrm flipH="1" flipV="1">
            <a:off x="9851492" y="2926648"/>
            <a:ext cx="565416" cy="1409218"/>
          </a:xfrm>
          <a:prstGeom prst="straightConnector1">
            <a:avLst/>
          </a:prstGeom>
          <a:ln>
            <a:solidFill>
              <a:srgbClr val="29A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69">
            <a:extLst>
              <a:ext uri="{FF2B5EF4-FFF2-40B4-BE49-F238E27FC236}">
                <a16:creationId xmlns:a16="http://schemas.microsoft.com/office/drawing/2014/main" id="{89D099E5-B489-4C23-9428-EAE1E9841F9D}"/>
              </a:ext>
            </a:extLst>
          </p:cNvPr>
          <p:cNvSpPr/>
          <p:nvPr/>
        </p:nvSpPr>
        <p:spPr>
          <a:xfrm rot="4077903">
            <a:off x="9556088" y="3821335"/>
            <a:ext cx="1785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29A6FF"/>
                </a:solidFill>
              </a:rPr>
              <a:t>generalizing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/>
              <p:nvPr/>
            </p:nvSpPr>
            <p:spPr>
              <a:xfrm>
                <a:off x="8575784" y="2289711"/>
                <a:ext cx="3325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row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8D4253C8-4BB6-4D14-858D-470A4F6BB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784" y="2289711"/>
                <a:ext cx="3325928" cy="461665"/>
              </a:xfrm>
              <a:prstGeom prst="rect">
                <a:avLst/>
              </a:prstGeom>
              <a:blipFill>
                <a:blip r:embed="rId19"/>
                <a:stretch>
                  <a:fillRect l="-293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: Cantos Arredondados 73">
            <a:extLst>
              <a:ext uri="{FF2B5EF4-FFF2-40B4-BE49-F238E27FC236}">
                <a16:creationId xmlns:a16="http://schemas.microsoft.com/office/drawing/2014/main" id="{E8D2F9FD-68C5-4186-9B62-0D46DF8F5F66}"/>
              </a:ext>
            </a:extLst>
          </p:cNvPr>
          <p:cNvSpPr/>
          <p:nvPr/>
        </p:nvSpPr>
        <p:spPr>
          <a:xfrm>
            <a:off x="10518701" y="2301842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9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4" grpId="0" animBg="1"/>
      <p:bldP spid="57" grpId="0" animBg="1"/>
      <p:bldP spid="51" grpId="0" animBg="1"/>
      <p:bldP spid="52" grpId="0" animBg="1"/>
      <p:bldP spid="22" grpId="0" animBg="1"/>
      <p:bldP spid="45" grpId="0"/>
      <p:bldP spid="48" grpId="0"/>
      <p:bldP spid="8" grpId="0"/>
      <p:bldP spid="9" grpId="0" animBg="1"/>
      <p:bldP spid="10" grpId="0"/>
      <p:bldP spid="16" grpId="0" animBg="1"/>
      <p:bldP spid="62" grpId="0" animBg="1"/>
      <p:bldP spid="70" grpId="0"/>
      <p:bldP spid="73" grpId="0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CCA09A5-2A11-4A80-B09A-B1EEA6681A0C}"/>
              </a:ext>
            </a:extLst>
          </p:cNvPr>
          <p:cNvSpPr/>
          <p:nvPr/>
        </p:nvSpPr>
        <p:spPr>
          <a:xfrm>
            <a:off x="2066293" y="305859"/>
            <a:ext cx="9859639" cy="2682141"/>
          </a:xfrm>
          <a:prstGeom prst="roundRect">
            <a:avLst>
              <a:gd name="adj" fmla="val 8084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8860C21E-49A0-41A7-807F-C9CD56C7F638}"/>
              </a:ext>
            </a:extLst>
          </p:cNvPr>
          <p:cNvSpPr/>
          <p:nvPr/>
        </p:nvSpPr>
        <p:spPr>
          <a:xfrm>
            <a:off x="2066293" y="305859"/>
            <a:ext cx="9859639" cy="3472321"/>
          </a:xfrm>
          <a:prstGeom prst="roundRect">
            <a:avLst>
              <a:gd name="adj" fmla="val 6195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99C43A1-4DC0-48C5-93B4-515411D1E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FC1A5014-9E11-4674-99B2-1FF434D708B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 (EROs)</a:t>
            </a:r>
          </a:p>
        </p:txBody>
      </p:sp>
      <p:sp>
        <p:nvSpPr>
          <p:cNvPr id="20" name="Retângulo: Cantos Arredondados 19">
            <a:hlinkClick r:id="rId7" action="ppaction://hlinksldjump"/>
            <a:extLst>
              <a:ext uri="{FF2B5EF4-FFF2-40B4-BE49-F238E27FC236}">
                <a16:creationId xmlns:a16="http://schemas.microsoft.com/office/drawing/2014/main" id="{9310D355-72E2-4A2F-9AF2-64D2BF42326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21" name="Retângulo: Cantos Arredondados 20">
            <a:hlinkClick r:id="rId8" action="ppaction://hlinksldjump"/>
            <a:extLst>
              <a:ext uri="{FF2B5EF4-FFF2-40B4-BE49-F238E27FC236}">
                <a16:creationId xmlns:a16="http://schemas.microsoft.com/office/drawing/2014/main" id="{5EA805BB-C369-4205-AB80-03ACFE1BF82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E25389-DBB7-47AF-9ABA-F0CFF8630D98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/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Consider 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The following three operations on the rows of a matrix are called elementary row operations: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B2858A52-E124-4CA7-9FB6-C156C94E9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03" y="886236"/>
                <a:ext cx="9455397" cy="830997"/>
              </a:xfrm>
              <a:prstGeom prst="rect">
                <a:avLst/>
              </a:prstGeom>
              <a:blipFill>
                <a:blip r:embed="rId9"/>
                <a:stretch>
                  <a:fillRect l="-1032" t="-5839" r="-967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24">
            <a:extLst>
              <a:ext uri="{FF2B5EF4-FFF2-40B4-BE49-F238E27FC236}">
                <a16:creationId xmlns:a16="http://schemas.microsoft.com/office/drawing/2014/main" id="{749D552F-0B1A-4663-BBA6-DB5F9502E8CC}"/>
              </a:ext>
            </a:extLst>
          </p:cNvPr>
          <p:cNvSpPr/>
          <p:nvPr/>
        </p:nvSpPr>
        <p:spPr>
          <a:xfrm>
            <a:off x="2268415" y="1742119"/>
            <a:ext cx="5509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INTERCHANGE - </a:t>
            </a:r>
            <a:r>
              <a:rPr lang="en-GB" sz="2400" dirty="0">
                <a:solidFill>
                  <a:sysClr val="windowText" lastClr="000000"/>
                </a:solidFill>
              </a:rPr>
              <a:t>Interchange two rows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/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4E82D521-2EFA-4494-934E-AA9FB2BE2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422" y="1754609"/>
                <a:ext cx="3590796" cy="496674"/>
              </a:xfrm>
              <a:prstGeom prst="rect">
                <a:avLst/>
              </a:prstGeom>
              <a:blipFill>
                <a:blip r:embed="rId10"/>
                <a:stretch>
                  <a:fillRect l="-2547" t="-8642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D0F6E90A-C258-4B98-A74B-1E32CBD32A8C}"/>
              </a:ext>
            </a:extLst>
          </p:cNvPr>
          <p:cNvSpPr/>
          <p:nvPr/>
        </p:nvSpPr>
        <p:spPr>
          <a:xfrm>
            <a:off x="9553730" y="1766740"/>
            <a:ext cx="1258295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/>
              <p:nvPr/>
            </p:nvSpPr>
            <p:spPr>
              <a:xfrm>
                <a:off x="2268414" y="2272723"/>
                <a:ext cx="666548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400" b="1" dirty="0">
                    <a:solidFill>
                      <a:sysClr val="windowText" lastClr="000000"/>
                    </a:solidFill>
                  </a:rPr>
                  <a:t>SCALING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-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Multiply a row by a non-zero scalar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C3F21B82-7423-417B-9962-E14CF9F2CF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272723"/>
                <a:ext cx="6665483" cy="461665"/>
              </a:xfrm>
              <a:prstGeom prst="rect">
                <a:avLst/>
              </a:prstGeom>
              <a:blipFill>
                <a:blip r:embed="rId11"/>
                <a:stretch>
                  <a:fillRect l="-1737" t="-22368" b="-3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/>
              <p:nvPr/>
            </p:nvSpPr>
            <p:spPr>
              <a:xfrm>
                <a:off x="8575784" y="2289711"/>
                <a:ext cx="3325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row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–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5AFD57BD-C8A2-4A1D-88C0-B9393BB80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784" y="2289711"/>
                <a:ext cx="3325928" cy="461665"/>
              </a:xfrm>
              <a:prstGeom prst="rect">
                <a:avLst/>
              </a:prstGeom>
              <a:blipFill>
                <a:blip r:embed="rId12"/>
                <a:stretch>
                  <a:fillRect l="-293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 43">
            <a:extLst>
              <a:ext uri="{FF2B5EF4-FFF2-40B4-BE49-F238E27FC236}">
                <a16:creationId xmlns:a16="http://schemas.microsoft.com/office/drawing/2014/main" id="{0952C28E-CA13-4D35-A636-F29AB738568E}"/>
              </a:ext>
            </a:extLst>
          </p:cNvPr>
          <p:cNvSpPr/>
          <p:nvPr/>
        </p:nvSpPr>
        <p:spPr>
          <a:xfrm>
            <a:off x="2268413" y="2807735"/>
            <a:ext cx="94553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rgbClr val="F25E4F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REPLACEMENT - </a:t>
            </a:r>
            <a:r>
              <a:rPr lang="en-GB" sz="2400" dirty="0">
                <a:solidFill>
                  <a:sysClr val="windowText" lastClr="000000"/>
                </a:solidFill>
              </a:rPr>
              <a:t>Replace one row by the sum of itself and a multiple of another row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ADC177-4254-4150-B726-3AD45E37333F}"/>
              </a:ext>
            </a:extLst>
          </p:cNvPr>
          <p:cNvSpPr/>
          <p:nvPr/>
        </p:nvSpPr>
        <p:spPr>
          <a:xfrm>
            <a:off x="2066293" y="3975313"/>
            <a:ext cx="9835419" cy="2696792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B42A8589-C774-419D-9CD2-48A0D5BED45E}"/>
              </a:ext>
            </a:extLst>
          </p:cNvPr>
          <p:cNvSpPr/>
          <p:nvPr/>
        </p:nvSpPr>
        <p:spPr>
          <a:xfrm>
            <a:off x="2240028" y="4303693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/>
              <p:nvPr/>
            </p:nvSpPr>
            <p:spPr>
              <a:xfrm>
                <a:off x="3446290" y="4108139"/>
                <a:ext cx="8360230" cy="908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0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replace row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by its sum with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4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times row 1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6FFA606F-AD76-4ED7-9BDB-9840EBBCD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290" y="4108139"/>
                <a:ext cx="8360230" cy="908326"/>
              </a:xfrm>
              <a:prstGeom prst="rect">
                <a:avLst/>
              </a:prstGeom>
              <a:blipFill>
                <a:blip r:embed="rId13"/>
                <a:stretch>
                  <a:fillRect l="-1093" r="-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74327F71-8116-4DBF-84C6-9AFA6D3020E1}"/>
              </a:ext>
            </a:extLst>
          </p:cNvPr>
          <p:cNvSpPr/>
          <p:nvPr/>
        </p:nvSpPr>
        <p:spPr>
          <a:xfrm>
            <a:off x="10518701" y="2301842"/>
            <a:ext cx="1312886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AC5B60C0-A3B5-4475-B931-1EFE7E77E4D9}"/>
              </a:ext>
            </a:extLst>
          </p:cNvPr>
          <p:cNvSpPr/>
          <p:nvPr/>
        </p:nvSpPr>
        <p:spPr>
          <a:xfrm>
            <a:off x="2240028" y="4963142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Representing the operation by: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CF1B050C-B70B-43D7-BB57-2A6182781CF5}"/>
              </a:ext>
            </a:extLst>
          </p:cNvPr>
          <p:cNvSpPr/>
          <p:nvPr/>
        </p:nvSpPr>
        <p:spPr>
          <a:xfrm>
            <a:off x="6410467" y="4883603"/>
            <a:ext cx="379593" cy="4796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7580E105-0286-47E7-B9C8-83CE5FD3F7E9}"/>
              </a:ext>
            </a:extLst>
          </p:cNvPr>
          <p:cNvSpPr/>
          <p:nvPr/>
        </p:nvSpPr>
        <p:spPr>
          <a:xfrm>
            <a:off x="7144601" y="4883603"/>
            <a:ext cx="379593" cy="479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/>
              <p:nvPr/>
            </p:nvSpPr>
            <p:spPr>
              <a:xfrm>
                <a:off x="6293587" y="4901587"/>
                <a:ext cx="26949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2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sz="2400" i="1" dirty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FDB68327-326C-4A6C-AA9F-2E740B6F4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587" y="4901587"/>
                <a:ext cx="2694904" cy="461665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tângulo 73">
            <a:extLst>
              <a:ext uri="{FF2B5EF4-FFF2-40B4-BE49-F238E27FC236}">
                <a16:creationId xmlns:a16="http://schemas.microsoft.com/office/drawing/2014/main" id="{36C4FBE0-5E27-4DB9-9FC9-535ED99FCBE1}"/>
              </a:ext>
            </a:extLst>
          </p:cNvPr>
          <p:cNvSpPr/>
          <p:nvPr/>
        </p:nvSpPr>
        <p:spPr>
          <a:xfrm>
            <a:off x="2240028" y="5555037"/>
            <a:ext cx="4052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Clr>
                <a:srgbClr val="F25E4F"/>
              </a:buClr>
              <a:buSzPct val="120000"/>
            </a:pPr>
            <a:r>
              <a:rPr lang="en-GB" sz="2400" dirty="0">
                <a:solidFill>
                  <a:srgbClr val="0C2B8E"/>
                </a:solidFill>
              </a:rPr>
              <a:t>We have: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/>
              <p:nvPr/>
            </p:nvSpPr>
            <p:spPr>
              <a:xfrm>
                <a:off x="3667283" y="5475145"/>
                <a:ext cx="3636060" cy="908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pt-PT" sz="20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 dirty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pt-PT" sz="2000" i="1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9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pt-PT" sz="2000" b="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−4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13488465-B146-4755-9654-DBCF6454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283" y="5475145"/>
                <a:ext cx="3636060" cy="9083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/>
              <p:nvPr/>
            </p:nvSpPr>
            <p:spPr>
              <a:xfrm>
                <a:off x="4276763" y="3185133"/>
                <a:ext cx="7391797" cy="49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– add to row</a:t>
                </a:r>
                <a14:m>
                  <m:oMath xmlns:m="http://schemas.openxmlformats.org/officeDocument/2006/math">
                    <m:r>
                      <a:rPr lang="pt-PT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 multiple of row  –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GB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endParaRPr lang="en-GB" sz="2400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A09DBB11-B27D-4C9D-9FB9-68E750654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763" y="3185133"/>
                <a:ext cx="7391797" cy="496674"/>
              </a:xfrm>
              <a:prstGeom prst="rect">
                <a:avLst/>
              </a:prstGeom>
              <a:blipFill>
                <a:blip r:embed="rId16"/>
                <a:stretch>
                  <a:fillRect l="-1320" t="-8537" b="-20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tângulo: Cantos Arredondados 76">
            <a:extLst>
              <a:ext uri="{FF2B5EF4-FFF2-40B4-BE49-F238E27FC236}">
                <a16:creationId xmlns:a16="http://schemas.microsoft.com/office/drawing/2014/main" id="{32449E58-107D-426B-A71B-2EB0FD284AB7}"/>
              </a:ext>
            </a:extLst>
          </p:cNvPr>
          <p:cNvSpPr/>
          <p:nvPr/>
        </p:nvSpPr>
        <p:spPr>
          <a:xfrm>
            <a:off x="9307335" y="3198314"/>
            <a:ext cx="2097543" cy="479999"/>
          </a:xfrm>
          <a:prstGeom prst="roundRect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  <p:bldP spid="53" grpId="0"/>
      <p:bldP spid="59" grpId="0" animBg="1"/>
      <p:bldP spid="60" grpId="0" animBg="1"/>
      <p:bldP spid="63" grpId="0"/>
      <p:bldP spid="75" grpId="0"/>
      <p:bldP spid="76" grpId="0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995994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491A725-5BF3-40F7-A666-78CA98206F5C}"/>
              </a:ext>
            </a:extLst>
          </p:cNvPr>
          <p:cNvSpPr/>
          <p:nvPr/>
        </p:nvSpPr>
        <p:spPr>
          <a:xfrm>
            <a:off x="2301503" y="374798"/>
            <a:ext cx="14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b="1" u="sng" dirty="0">
                <a:solidFill>
                  <a:srgbClr val="F25E4F"/>
                </a:solidFill>
              </a:rPr>
              <a:t>Definition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matrix is called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Elementary Matrix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if it can be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obtained from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identity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by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performing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a single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elementary row operation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19" y="886236"/>
                <a:ext cx="9624429" cy="830997"/>
              </a:xfrm>
              <a:prstGeom prst="rect">
                <a:avLst/>
              </a:prstGeom>
              <a:blipFill>
                <a:blip r:embed="rId9"/>
                <a:stretch>
                  <a:fillRect l="-950" t="-5839" r="-1013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3502740F-C071-4AE0-9645-F2743DF9657C}"/>
              </a:ext>
            </a:extLst>
          </p:cNvPr>
          <p:cNvSpPr/>
          <p:nvPr/>
        </p:nvSpPr>
        <p:spPr>
          <a:xfrm>
            <a:off x="2046203" y="2430569"/>
            <a:ext cx="9859635" cy="4078268"/>
          </a:xfrm>
          <a:prstGeom prst="roundRect">
            <a:avLst>
              <a:gd name="adj" fmla="val 6808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752C33EE-F9E0-4243-88D4-BE84B0214094}"/>
              </a:ext>
            </a:extLst>
          </p:cNvPr>
          <p:cNvSpPr/>
          <p:nvPr/>
        </p:nvSpPr>
        <p:spPr>
          <a:xfrm>
            <a:off x="2301503" y="2654787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Examples…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943D7CF3-AE3A-477E-A052-E1985B23A939}"/>
              </a:ext>
            </a:extLst>
          </p:cNvPr>
          <p:cNvSpPr/>
          <p:nvPr/>
        </p:nvSpPr>
        <p:spPr>
          <a:xfrm>
            <a:off x="2650615" y="5720668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Example</a:t>
            </a:r>
            <a:r>
              <a:rPr lang="pt-PT" sz="2400" b="1" dirty="0"/>
              <a:t> 1</a:t>
            </a:r>
          </a:p>
          <a:p>
            <a:pPr algn="ctr"/>
            <a:r>
              <a:rPr lang="pt-PT" sz="1100" dirty="0"/>
              <a:t>(</a:t>
            </a:r>
            <a:r>
              <a:rPr lang="pt-PT" sz="1100" dirty="0" err="1"/>
              <a:t>click</a:t>
            </a:r>
            <a:r>
              <a:rPr lang="pt-PT" sz="1100" dirty="0"/>
              <a:t> to </a:t>
            </a:r>
            <a:r>
              <a:rPr lang="pt-PT" sz="1100" dirty="0" err="1"/>
              <a:t>see</a:t>
            </a:r>
            <a:r>
              <a:rPr lang="pt-PT" sz="1100" dirty="0"/>
              <a:t> the </a:t>
            </a:r>
            <a:r>
              <a:rPr lang="pt-PT" sz="1100" dirty="0" err="1"/>
              <a:t>operation</a:t>
            </a:r>
            <a:r>
              <a:rPr lang="pt-PT" sz="1100" dirty="0"/>
              <a:t>)</a:t>
            </a:r>
            <a:endParaRPr lang="en-GB" sz="1100" dirty="0"/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1856B94F-0FC8-42A0-81C4-D654B8C077C5}"/>
              </a:ext>
            </a:extLst>
          </p:cNvPr>
          <p:cNvSpPr/>
          <p:nvPr/>
        </p:nvSpPr>
        <p:spPr>
          <a:xfrm>
            <a:off x="6126076" y="5712875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Example</a:t>
            </a:r>
            <a:r>
              <a:rPr lang="pt-PT" sz="2400" b="1" dirty="0"/>
              <a:t> 2</a:t>
            </a:r>
          </a:p>
          <a:p>
            <a:pPr lvl="0" algn="ctr"/>
            <a:r>
              <a:rPr lang="pt-PT" sz="1100" dirty="0" err="1"/>
              <a:t>click</a:t>
            </a:r>
            <a:r>
              <a:rPr lang="pt-PT" sz="1100" dirty="0"/>
              <a:t> to </a:t>
            </a:r>
            <a:r>
              <a:rPr lang="pt-PT" sz="1100" dirty="0" err="1"/>
              <a:t>see</a:t>
            </a:r>
            <a:r>
              <a:rPr lang="pt-PT" sz="1100" dirty="0"/>
              <a:t> the </a:t>
            </a:r>
            <a:r>
              <a:rPr lang="pt-PT" sz="1100" dirty="0" err="1"/>
              <a:t>operation</a:t>
            </a:r>
            <a:endParaRPr lang="en-GB" sz="1100" dirty="0">
              <a:solidFill>
                <a:prstClr val="white"/>
              </a:solidFill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1CEC39B-B10A-41FB-AAB4-F0EFB3BEA38F}"/>
              </a:ext>
            </a:extLst>
          </p:cNvPr>
          <p:cNvSpPr/>
          <p:nvPr/>
        </p:nvSpPr>
        <p:spPr>
          <a:xfrm>
            <a:off x="9601537" y="5712875"/>
            <a:ext cx="1814513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b="1" dirty="0" err="1"/>
              <a:t>Example</a:t>
            </a:r>
            <a:r>
              <a:rPr lang="pt-PT" sz="2400" b="1" dirty="0"/>
              <a:t> 3</a:t>
            </a:r>
          </a:p>
          <a:p>
            <a:pPr lvl="0" algn="ctr"/>
            <a:r>
              <a:rPr lang="pt-PT" sz="1100" dirty="0" err="1"/>
              <a:t>click</a:t>
            </a:r>
            <a:r>
              <a:rPr lang="pt-PT" sz="1100" dirty="0"/>
              <a:t> to </a:t>
            </a:r>
            <a:r>
              <a:rPr lang="pt-PT" sz="1100" dirty="0" err="1"/>
              <a:t>see</a:t>
            </a:r>
            <a:r>
              <a:rPr lang="pt-PT" sz="1100" dirty="0"/>
              <a:t> the </a:t>
            </a:r>
            <a:r>
              <a:rPr lang="pt-PT" sz="1100" dirty="0" err="1"/>
              <a:t>operation</a:t>
            </a:r>
            <a:endParaRPr lang="en-GB" sz="11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/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ysClr val="windowText" lastClr="000000"/>
                    </a:solidFill>
                  </a:rPr>
                  <a:t>Multiply the 2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nd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9EB273F9-1740-4B2E-9AEF-FB113E29AA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040" y="4892756"/>
                <a:ext cx="2308002" cy="783193"/>
              </a:xfrm>
              <a:prstGeom prst="roundRect">
                <a:avLst/>
              </a:prstGeom>
              <a:blipFill>
                <a:blip r:embed="rId10"/>
                <a:stretch>
                  <a:fillRect b="-859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/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ysClr val="windowText" lastClr="000000"/>
                    </a:solidFill>
                  </a:rPr>
                  <a:t>Interchange 2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nd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and 4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th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9CAFD71F-A001-4038-B660-C25CF06C5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29" y="4966697"/>
                <a:ext cx="2500205" cy="707886"/>
              </a:xfrm>
              <a:prstGeom prst="rect">
                <a:avLst/>
              </a:prstGeom>
              <a:blipFill>
                <a:blip r:embed="rId11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/>
              <p:nvPr/>
            </p:nvSpPr>
            <p:spPr>
              <a:xfrm>
                <a:off x="9131403" y="4930409"/>
                <a:ext cx="2774435" cy="7078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ysClr val="windowText" lastClr="000000"/>
                    </a:solidFill>
                  </a:rPr>
                  <a:t>Add 4 times 3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rd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0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to the 1</a:t>
                </a:r>
                <a:r>
                  <a:rPr lang="en-GB" sz="2000" b="1" baseline="30000" dirty="0">
                    <a:solidFill>
                      <a:sysClr val="windowText" lastClr="000000"/>
                    </a:solidFill>
                  </a:rPr>
                  <a:t>st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row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EBE0C3A4-E5D0-493E-8395-E4D88E5E4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03" y="4930409"/>
                <a:ext cx="2774435" cy="707886"/>
              </a:xfrm>
              <a:prstGeom prst="rect">
                <a:avLst/>
              </a:prstGeom>
              <a:blipFill>
                <a:blip r:embed="rId12"/>
                <a:stretch>
                  <a:fillRect t="-5172" b="-1465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ângulo 63">
            <a:extLst>
              <a:ext uri="{FF2B5EF4-FFF2-40B4-BE49-F238E27FC236}">
                <a16:creationId xmlns:a16="http://schemas.microsoft.com/office/drawing/2014/main" id="{8161503F-CC89-487E-9564-48AFA6DCA909}"/>
              </a:ext>
            </a:extLst>
          </p:cNvPr>
          <p:cNvSpPr/>
          <p:nvPr/>
        </p:nvSpPr>
        <p:spPr>
          <a:xfrm>
            <a:off x="3890305" y="2656911"/>
            <a:ext cx="6000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Listed below are three elementary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/>
              <p:nvPr/>
            </p:nvSpPr>
            <p:spPr>
              <a:xfrm>
                <a:off x="2884948" y="3849877"/>
                <a:ext cx="1432187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1769D17-1BFB-4091-A922-6180ECC9C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948" y="3849877"/>
                <a:ext cx="1432187" cy="708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/>
              <p:nvPr/>
            </p:nvSpPr>
            <p:spPr>
              <a:xfrm>
                <a:off x="5834540" y="3368389"/>
                <a:ext cx="2308003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sz="2400" i="1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sz="2400" i="1" smtClean="0">
                                                    <a:solidFill>
                                                      <a:sysClr val="windowText" lastClr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sz="2400" b="0" i="1" smtClean="0">
                                                      <a:solidFill>
                                                        <a:sysClr val="windowText" lastClr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9520ED11-9FE0-4FAC-8A16-F86E251BA4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540" y="3368389"/>
                <a:ext cx="2308003" cy="1471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/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1B8C7C3-04F1-4E1F-A92B-6612CB27B7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339" y="3489073"/>
                <a:ext cx="1754006" cy="10689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tângulo 67">
            <a:extLst>
              <a:ext uri="{FF2B5EF4-FFF2-40B4-BE49-F238E27FC236}">
                <a16:creationId xmlns:a16="http://schemas.microsoft.com/office/drawing/2014/main" id="{3A5E2A2C-3E93-4A8E-82E7-EEDF2BC43726}"/>
              </a:ext>
            </a:extLst>
          </p:cNvPr>
          <p:cNvSpPr/>
          <p:nvPr/>
        </p:nvSpPr>
        <p:spPr>
          <a:xfrm>
            <a:off x="2221119" y="1755525"/>
            <a:ext cx="962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GB" sz="2400" dirty="0">
                <a:solidFill>
                  <a:sysClr val="windowText" lastClr="000000"/>
                </a:solidFill>
              </a:rPr>
              <a:t>These are usually represented by the capital letter </a:t>
            </a:r>
            <a:r>
              <a:rPr lang="en-GB" sz="2400" b="1" dirty="0">
                <a:solidFill>
                  <a:sysClr val="windowText" lastClr="000000"/>
                </a:solidFill>
              </a:rPr>
              <a:t>E</a:t>
            </a:r>
            <a:r>
              <a:rPr lang="en-GB" sz="2400" dirty="0">
                <a:solidFill>
                  <a:sysClr val="windowText" lastClr="000000"/>
                </a:solidFill>
              </a:rPr>
              <a:t>. For example: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/>
              <p:nvPr/>
            </p:nvSpPr>
            <p:spPr>
              <a:xfrm>
                <a:off x="2163704" y="3942467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BE416AD8-4E16-4C80-89C2-E2988082D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704" y="3942467"/>
                <a:ext cx="98796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/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0" name="Retângulo 69">
                <a:extLst>
                  <a:ext uri="{FF2B5EF4-FFF2-40B4-BE49-F238E27FC236}">
                    <a16:creationId xmlns:a16="http://schemas.microsoft.com/office/drawing/2014/main" id="{09642CD6-A76C-495B-A649-06463ED8D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05" y="3896171"/>
                <a:ext cx="987962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/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PT" sz="2400" b="0" i="1" dirty="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PT" sz="2400" b="0" i="1" dirty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DF01075F-0D7D-450A-8765-0A1676AEEE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96" y="3854150"/>
                <a:ext cx="987962" cy="61555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/>
      <p:bldP spid="55" grpId="0" animBg="1"/>
      <p:bldP spid="56" grpId="0" animBg="1"/>
      <p:bldP spid="57" grpId="0" animBg="1"/>
      <p:bldP spid="60" grpId="0" animBg="1"/>
      <p:bldP spid="60" grpId="1" animBg="1"/>
      <p:bldP spid="61" grpId="0" animBg="1"/>
      <p:bldP spid="61" grpId="1" animBg="1"/>
      <p:bldP spid="63" grpId="0" animBg="1"/>
      <p:bldP spid="63" grpId="1" animBg="1"/>
      <p:bldP spid="2" grpId="0"/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518D50AA-634C-4EDD-AA5F-0FF3338F95D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88C55BD1-09BE-4237-8B92-6048D6B4221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4C8ACD6F-D279-481E-B4E3-C2EA85400466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9C7EC3F8-B3FB-4644-BF80-77F1749C0DAB}"/>
              </a:ext>
            </a:extLst>
          </p:cNvPr>
          <p:cNvSpPr/>
          <p:nvPr/>
        </p:nvSpPr>
        <p:spPr>
          <a:xfrm>
            <a:off x="2066293" y="305859"/>
            <a:ext cx="9859639" cy="168579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/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an elementary row operation is applied to an identity matrix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to produce an elementary matrix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there is a second row operation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that, when applied to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produces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back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CF89182E-3854-46B7-91D8-E8673DBC5A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75" y="538650"/>
                <a:ext cx="9367073" cy="1200329"/>
              </a:xfrm>
              <a:prstGeom prst="rect">
                <a:avLst/>
              </a:prstGeom>
              <a:blipFill>
                <a:blip r:embed="rId9"/>
                <a:stretch>
                  <a:fillRect l="-976" t="-4061" r="-104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31">
            <a:extLst>
              <a:ext uri="{FF2B5EF4-FFF2-40B4-BE49-F238E27FC236}">
                <a16:creationId xmlns:a16="http://schemas.microsoft.com/office/drawing/2014/main" id="{3C2C904F-9A37-4E37-A0A6-8EE089B8C080}"/>
              </a:ext>
            </a:extLst>
          </p:cNvPr>
          <p:cNvSpPr/>
          <p:nvPr/>
        </p:nvSpPr>
        <p:spPr>
          <a:xfrm>
            <a:off x="2066293" y="2433957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/>
              <p:nvPr/>
            </p:nvSpPr>
            <p:spPr>
              <a:xfrm>
                <a:off x="2170530" y="2507900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Row operations on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that Produces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03045B31-4072-4427-B854-E11DD1779A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530" y="2507900"/>
                <a:ext cx="4565557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tângulo 34">
            <a:extLst>
              <a:ext uri="{FF2B5EF4-FFF2-40B4-BE49-F238E27FC236}">
                <a16:creationId xmlns:a16="http://schemas.microsoft.com/office/drawing/2014/main" id="{FFE4173A-25D8-4612-8359-552961343BBA}"/>
              </a:ext>
            </a:extLst>
          </p:cNvPr>
          <p:cNvSpPr/>
          <p:nvPr/>
        </p:nvSpPr>
        <p:spPr>
          <a:xfrm>
            <a:off x="7099057" y="2433956"/>
            <a:ext cx="4826875" cy="19772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/>
              <p:nvPr/>
            </p:nvSpPr>
            <p:spPr>
              <a:xfrm>
                <a:off x="7114091" y="2507900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b="1" dirty="0">
                    <a:solidFill>
                      <a:srgbClr val="F25E4F"/>
                    </a:solidFill>
                  </a:rPr>
                  <a:t>Row operations on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that Produces </a:t>
                </a:r>
                <a14:m>
                  <m:oMath xmlns:m="http://schemas.openxmlformats.org/officeDocument/2006/math"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E78AC6A6-60BF-4FFB-9109-3669C8A20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91" y="2507900"/>
                <a:ext cx="4565557" cy="400110"/>
              </a:xfrm>
              <a:prstGeom prst="rect">
                <a:avLst/>
              </a:prstGeom>
              <a:blipFill>
                <a:blip r:embed="rId11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/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Multiply row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F3040A57-082F-4E59-88E7-A267780E3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2898895"/>
                <a:ext cx="3690254" cy="400110"/>
              </a:xfrm>
              <a:prstGeom prst="rect">
                <a:avLst/>
              </a:prstGeom>
              <a:blipFill>
                <a:blip r:embed="rId12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/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Multiply row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by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619EC9B6-EFE6-40D4-BF3B-2C5DC435A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2898895"/>
                <a:ext cx="3690254" cy="400110"/>
              </a:xfrm>
              <a:prstGeom prst="rect">
                <a:avLst/>
              </a:prstGeom>
              <a:blipFill>
                <a:blip r:embed="rId13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/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Interchange row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 err="1">
                    <a:solidFill>
                      <a:sysClr val="windowText" lastClr="000000"/>
                    </a:solidFill>
                  </a:rPr>
                  <a:t>and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E8C8E44-5914-41DB-8137-8E67C6E20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358941"/>
                <a:ext cx="3690254" cy="400110"/>
              </a:xfrm>
              <a:prstGeom prst="rect">
                <a:avLst/>
              </a:prstGeom>
              <a:blipFill>
                <a:blip r:embed="rId14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/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Interchange row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 err="1">
                    <a:solidFill>
                      <a:sysClr val="windowText" lastClr="000000"/>
                    </a:solidFill>
                  </a:rPr>
                  <a:t>and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6EE32827-D46B-4CCA-A68B-7DCDDCC843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358941"/>
                <a:ext cx="3690254" cy="400110"/>
              </a:xfrm>
              <a:prstGeom prst="rect">
                <a:avLst/>
              </a:prstGeom>
              <a:blipFill>
                <a:blip r:embed="rId15"/>
                <a:stretch>
                  <a:fillRect l="-2314" t="-19697" b="-303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/>
              <p:nvPr/>
            </p:nvSpPr>
            <p:spPr>
              <a:xfrm>
                <a:off x="2405746" y="383238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times row </a:t>
                </a: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to </a:t>
                </a:r>
                <a:r>
                  <a:rPr lang="pt-PT" sz="2000" b="1" dirty="0" err="1">
                    <a:solidFill>
                      <a:sysClr val="windowText" lastClr="000000"/>
                    </a:solidFill>
                  </a:rPr>
                  <a:t>row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7B9AD692-5A09-41AB-A249-A011CC0C0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746" y="3832381"/>
                <a:ext cx="3690254" cy="400110"/>
              </a:xfrm>
              <a:prstGeom prst="rect">
                <a:avLst/>
              </a:prstGeom>
              <a:blipFill>
                <a:blip r:embed="rId16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/>
              <p:nvPr/>
            </p:nvSpPr>
            <p:spPr>
              <a:xfrm>
                <a:off x="7391403" y="3832381"/>
                <a:ext cx="369025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spcAft>
                    <a:spcPts val="1200"/>
                  </a:spcAft>
                  <a:buClr>
                    <a:srgbClr val="F25E4F"/>
                  </a:buClr>
                  <a:buSzPct val="120000"/>
                  <a:buFont typeface="Arial" panose="020B0604020202020204" pitchFamily="34" charset="0"/>
                  <a:buChar char="•"/>
                </a:pPr>
                <a:r>
                  <a:rPr lang="en-GB" sz="2000" b="1" dirty="0">
                    <a:solidFill>
                      <a:sysClr val="windowText" lastClr="000000"/>
                    </a:solidFill>
                  </a:rPr>
                  <a:t>Add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times row </a:t>
                </a:r>
                <a14:m>
                  <m:oMath xmlns:m="http://schemas.openxmlformats.org/officeDocument/2006/math">
                    <m:r>
                      <a:rPr lang="en-GB" sz="2000" b="1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to </a:t>
                </a:r>
                <a:r>
                  <a:rPr lang="pt-PT" sz="2000" b="1" dirty="0" err="1">
                    <a:solidFill>
                      <a:sysClr val="windowText" lastClr="000000"/>
                    </a:solidFill>
                  </a:rPr>
                  <a:t>row</a:t>
                </a:r>
                <a:r>
                  <a:rPr lang="pt-PT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98CAF38C-6022-4AF5-80BF-336987BDC6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3" y="3832381"/>
                <a:ext cx="3690254" cy="400110"/>
              </a:xfrm>
              <a:prstGeom prst="rect">
                <a:avLst/>
              </a:prstGeom>
              <a:blipFill>
                <a:blip r:embed="rId17"/>
                <a:stretch>
                  <a:fillRect l="-2314" t="-20000" b="-3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74F6F8E-EEC2-431F-9913-AD39A79A4F6E}"/>
              </a:ext>
            </a:extLst>
          </p:cNvPr>
          <p:cNvSpPr/>
          <p:nvPr/>
        </p:nvSpPr>
        <p:spPr>
          <a:xfrm>
            <a:off x="2066293" y="4760313"/>
            <a:ext cx="9859639" cy="1911791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E9D6EE91-E0B9-43C9-8AAE-9D378200F809}"/>
              </a:ext>
            </a:extLst>
          </p:cNvPr>
          <p:cNvSpPr/>
          <p:nvPr/>
        </p:nvSpPr>
        <p:spPr>
          <a:xfrm>
            <a:off x="2221192" y="4826259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/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We will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to exemplify…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6B5BF62A-529F-4C2D-B057-7AF56F126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396" y="4878862"/>
                <a:ext cx="8360230" cy="400110"/>
              </a:xfrm>
              <a:prstGeom prst="rect">
                <a:avLst/>
              </a:prstGeom>
              <a:blipFill>
                <a:blip r:embed="rId18"/>
                <a:stretch>
                  <a:fillRect l="-802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/>
              <p:nvPr/>
            </p:nvSpPr>
            <p:spPr>
              <a:xfrm>
                <a:off x="2268199" y="5445603"/>
                <a:ext cx="4366259" cy="78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←3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f>
                                    <m:fPr>
                                      <m:ctrlPr>
                                        <a:rPr lang="pt-PT" sz="200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sz="2000" b="0" i="1" smtClean="0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4AE280AE-EFF3-4E94-AC57-C774A809F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99" y="5445603"/>
                <a:ext cx="4366259" cy="78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/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↔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↔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F707E09B-0C2A-4F30-8C9D-196560754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739" y="5007061"/>
                <a:ext cx="4071306" cy="63453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/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pt-PT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func>
                            <m:funcPr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PT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~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←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sz="20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pt-PT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pt-PT" sz="2000" i="1">
                                          <a:solidFill>
                                            <a:srgbClr val="0C2B8E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pt-PT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pt-PT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5" name="Retângulo 74">
                <a:extLst>
                  <a:ext uri="{FF2B5EF4-FFF2-40B4-BE49-F238E27FC236}">
                    <a16:creationId xmlns:a16="http://schemas.microsoft.com/office/drawing/2014/main" id="{D8A53410-1FBE-4255-86CF-61B04679C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03" y="5839683"/>
                <a:ext cx="4967578" cy="63453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/>
              <p:nvPr/>
            </p:nvSpPr>
            <p:spPr>
              <a:xfrm>
                <a:off x="2533500" y="6024501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A792CC7-2205-4EF9-BC1B-F75EF1AED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00" y="6024501"/>
                <a:ext cx="4565557" cy="4001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/>
              <p:nvPr/>
            </p:nvSpPr>
            <p:spPr>
              <a:xfrm>
                <a:off x="7572668" y="5528425"/>
                <a:ext cx="3924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C44986C5-61D5-4872-AEB6-EE6090D20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668" y="5528425"/>
                <a:ext cx="3924670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/>
              <p:nvPr/>
            </p:nvSpPr>
            <p:spPr>
              <a:xfrm>
                <a:off x="7133340" y="6346323"/>
                <a:ext cx="456555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GB" sz="2000" b="1" dirty="0">
                    <a:solidFill>
                      <a:srgbClr val="F25E4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pt-PT" sz="2000" b="1" i="0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pt-PT" sz="2000" b="1" i="1" dirty="0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en-GB" sz="2000" b="1" i="1" dirty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C2D33DA8-98F6-4D06-83ED-9B8701D83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340" y="6346323"/>
                <a:ext cx="4565557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2" grpId="0" animBg="1"/>
      <p:bldP spid="35" grpId="0" animBg="1"/>
      <p:bldP spid="43" grpId="0" animBg="1"/>
      <p:bldP spid="50" grpId="0"/>
      <p:bldP spid="73" grpId="0"/>
      <p:bldP spid="74" grpId="0"/>
      <p:bldP spid="75" grpId="0"/>
      <p:bldP spid="76" grpId="0" build="allAtOnce"/>
      <p:bldP spid="7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33" name="Retângulo: Cantos Arredondados 32">
            <a:hlinkClick r:id="rId8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36" name="Retângulo: Cantos Arredondados 35">
            <a:hlinkClick r:id="rId9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40" name="Retângulo: Cantos Arredondados 39">
            <a:hlinkClick r:id="rId10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66293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an elementary matrix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results from preforming a certain elementary row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matrix, then the product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row equivalent matrix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that results when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this same row operation is performed on </a:t>
                </a:r>
                <a14:m>
                  <m:oMath xmlns:m="http://schemas.openxmlformats.org/officeDocument/2006/math">
                    <m:r>
                      <a:rPr lang="en-GB" sz="2400" i="1" u="sng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11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Notice  -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When a matrix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multiplied on the left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(pre-multiplied) by an elementary matrix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effect it produces 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performance of the corresponding elementary row operation.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2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58191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239288" y="410716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and the replacement ERO: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times 1</a:t>
                </a:r>
                <a:r>
                  <a:rPr lang="en-GB" sz="2000" baseline="30000" dirty="0">
                    <a:solidFill>
                      <a:sysClr val="windowText" lastClr="000000"/>
                    </a:solidFill>
                  </a:rPr>
                  <a:t>st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 row to the 2</a:t>
                </a:r>
                <a:r>
                  <a:rPr lang="en-GB" sz="2000" baseline="30000" dirty="0">
                    <a:solidFill>
                      <a:sysClr val="windowText" lastClr="000000"/>
                    </a:solidFill>
                  </a:rPr>
                  <a:t>nd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  <a:blipFill>
                <a:blip r:embed="rId13"/>
                <a:stretch>
                  <a:fillRect l="-822" r="-747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rgbClr val="0C2B8E"/>
                    </a:solidFill>
                  </a:rPr>
                  <a:t>Just for final comparison we may apply the given ERO to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  <a:blipFill>
                <a:blip r:embed="rId14"/>
                <a:stretch>
                  <a:fillRect l="-1206" t="-5172" r="-109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rgbClr val="0C2B8E"/>
                    </a:solidFill>
                  </a:rPr>
                  <a:t>The corresponding elementary matrix is a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since it has to multiply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on the left!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6"/>
                <a:stretch>
                  <a:fillRect l="-121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652387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E18528F0-AE3F-4FB6-A3F5-647530C12B6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96"/>
          <a:stretch/>
        </p:blipFill>
        <p:spPr>
          <a:xfrm>
            <a:off x="4138343" y="5136815"/>
            <a:ext cx="2165130" cy="141293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841C3FCC-80EC-4515-94DE-43582EF792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6"/>
          <a:stretch/>
        </p:blipFill>
        <p:spPr>
          <a:xfrm>
            <a:off x="4162330" y="4871198"/>
            <a:ext cx="1925717" cy="16662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rgbClr val="0C2B8E"/>
                    </a:solidFill>
                  </a:rPr>
                  <a:t>So, to test the given result we just have to compute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  <a:blipFill>
                <a:blip r:embed="rId20"/>
                <a:stretch>
                  <a:fillRect l="-1690" t="-5172" r="-153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3" grpId="0" animBg="1"/>
      <p:bldP spid="54" grpId="0"/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0E15ED89-BFC7-460C-B4E3-71C594BAE731}"/>
              </a:ext>
            </a:extLst>
          </p:cNvPr>
          <p:cNvSpPr/>
          <p:nvPr/>
        </p:nvSpPr>
        <p:spPr>
          <a:xfrm>
            <a:off x="2063544" y="3970226"/>
            <a:ext cx="9835419" cy="2581915"/>
          </a:xfrm>
          <a:prstGeom prst="roundRect">
            <a:avLst>
              <a:gd name="adj" fmla="val 72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F99ABCCB-9BF4-449A-8131-F2C7512D6AC4}"/>
              </a:ext>
            </a:extLst>
          </p:cNvPr>
          <p:cNvSpPr/>
          <p:nvPr/>
        </p:nvSpPr>
        <p:spPr>
          <a:xfrm>
            <a:off x="2056245" y="305859"/>
            <a:ext cx="9859639" cy="1980141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A186923E-36CF-452D-B180-B0EBF15CA47C}"/>
              </a:ext>
            </a:extLst>
          </p:cNvPr>
          <p:cNvSpPr/>
          <p:nvPr/>
        </p:nvSpPr>
        <p:spPr>
          <a:xfrm>
            <a:off x="4607444" y="5557601"/>
            <a:ext cx="1468750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F2106CDF-1ECB-4DAA-80DE-86AEC1B97FD8}"/>
              </a:ext>
            </a:extLst>
          </p:cNvPr>
          <p:cNvSpPr/>
          <p:nvPr/>
        </p:nvSpPr>
        <p:spPr>
          <a:xfrm>
            <a:off x="9541019" y="4875054"/>
            <a:ext cx="1461926" cy="5744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B87BE830-3697-4FF2-9B12-EF9BBE1EC167}"/>
              </a:ext>
            </a:extLst>
          </p:cNvPr>
          <p:cNvSpPr/>
          <p:nvPr/>
        </p:nvSpPr>
        <p:spPr>
          <a:xfrm>
            <a:off x="6861750" y="1360124"/>
            <a:ext cx="4865979" cy="2947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876D5BF4-BC69-4D0C-8A67-150E66C870AD}"/>
              </a:ext>
            </a:extLst>
          </p:cNvPr>
          <p:cNvSpPr/>
          <p:nvPr/>
        </p:nvSpPr>
        <p:spPr>
          <a:xfrm>
            <a:off x="2318654" y="1744591"/>
            <a:ext cx="715948" cy="295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A4F4E97F-7257-487D-B958-7E17BD4E39FB}"/>
              </a:ext>
            </a:extLst>
          </p:cNvPr>
          <p:cNvSpPr/>
          <p:nvPr/>
        </p:nvSpPr>
        <p:spPr>
          <a:xfrm>
            <a:off x="9803793" y="936000"/>
            <a:ext cx="237549" cy="436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A717ECF-1FA0-4971-A306-B21FEDF1E629}"/>
              </a:ext>
            </a:extLst>
          </p:cNvPr>
          <p:cNvSpPr/>
          <p:nvPr/>
        </p:nvSpPr>
        <p:spPr>
          <a:xfrm>
            <a:off x="10041342" y="935637"/>
            <a:ext cx="237549" cy="436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DF865C6-F27A-45D1-A7ED-E0D2AE478FE5}"/>
              </a:ext>
            </a:extLst>
          </p:cNvPr>
          <p:cNvSpPr/>
          <p:nvPr/>
        </p:nvSpPr>
        <p:spPr>
          <a:xfrm>
            <a:off x="3276715" y="5557601"/>
            <a:ext cx="106628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2CA3907-19BF-40AB-9D13-06EF419A3C40}"/>
              </a:ext>
            </a:extLst>
          </p:cNvPr>
          <p:cNvSpPr/>
          <p:nvPr/>
        </p:nvSpPr>
        <p:spPr>
          <a:xfrm>
            <a:off x="5017661" y="4082506"/>
            <a:ext cx="1089395" cy="5744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5615A9-DC6C-444C-B0C0-F7BE571474FF}"/>
              </a:ext>
            </a:extLst>
          </p:cNvPr>
          <p:cNvSpPr/>
          <p:nvPr/>
        </p:nvSpPr>
        <p:spPr>
          <a:xfrm>
            <a:off x="2318654" y="5557601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525D1C3-7251-49B9-8314-2654FD5790C9}"/>
              </a:ext>
            </a:extLst>
          </p:cNvPr>
          <p:cNvSpPr/>
          <p:nvPr/>
        </p:nvSpPr>
        <p:spPr>
          <a:xfrm>
            <a:off x="9333008" y="5960773"/>
            <a:ext cx="923057" cy="574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D9522873-54F9-4F69-961E-D8A50157AEB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36" name="Retângulo: Cantos Arredondados 35">
            <a:hlinkClick r:id="rId7" action="ppaction://hlinksldjump"/>
            <a:extLst>
              <a:ext uri="{FF2B5EF4-FFF2-40B4-BE49-F238E27FC236}">
                <a16:creationId xmlns:a16="http://schemas.microsoft.com/office/drawing/2014/main" id="{90935DBF-8983-449A-9803-0B25073C63A3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40" name="Retângulo: Cantos Arredondados 39">
            <a:hlinkClick r:id="rId8" action="ppaction://hlinksldjump"/>
            <a:extLst>
              <a:ext uri="{FF2B5EF4-FFF2-40B4-BE49-F238E27FC236}">
                <a16:creationId xmlns:a16="http://schemas.microsoft.com/office/drawing/2014/main" id="{585C1947-3F92-4C8E-BB98-AB63DD132FD7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/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If an elementary matrix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results from preforming a certain elementary row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and if </a:t>
                </a:r>
                <a14:m>
                  <m:oMath xmlns:m="http://schemas.openxmlformats.org/officeDocument/2006/math"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is an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matrix, then the product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row equivalent matrix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that results when </a:t>
                </a:r>
                <a:r>
                  <a:rPr lang="en-GB" sz="2400" u="sng" dirty="0">
                    <a:solidFill>
                      <a:sysClr val="windowText" lastClr="000000"/>
                    </a:solidFill>
                  </a:rPr>
                  <a:t>this same row operation is performed on </a:t>
                </a:r>
                <a14:m>
                  <m:oMath xmlns:m="http://schemas.openxmlformats.org/officeDocument/2006/math">
                    <m:r>
                      <a:rPr lang="en-GB" sz="2400" i="1" u="sng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A4F6F78D-5D76-4D17-8A27-CB9B7F74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19950"/>
                <a:ext cx="9519719" cy="1569660"/>
              </a:xfrm>
              <a:prstGeom prst="rect">
                <a:avLst/>
              </a:prstGeom>
              <a:blipFill>
                <a:blip r:embed="rId9"/>
                <a:stretch>
                  <a:fillRect l="-960" t="-3101" r="-1024" b="-7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ângulo 46">
            <a:extLst>
              <a:ext uri="{FF2B5EF4-FFF2-40B4-BE49-F238E27FC236}">
                <a16:creationId xmlns:a16="http://schemas.microsoft.com/office/drawing/2014/main" id="{3A410F0F-1E74-445F-A9FB-1CA5132B2F60}"/>
              </a:ext>
            </a:extLst>
          </p:cNvPr>
          <p:cNvSpPr/>
          <p:nvPr/>
        </p:nvSpPr>
        <p:spPr>
          <a:xfrm>
            <a:off x="2107578" y="2500091"/>
            <a:ext cx="9777070" cy="125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25E4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/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400" b="1" dirty="0">
                    <a:solidFill>
                      <a:srgbClr val="F25E4F"/>
                    </a:solidFill>
                  </a:rPr>
                  <a:t>Notice  -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When a matrix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multiplied on the left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(pre-multiplied) by an elementary matrix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the effect it produces on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is the performance of the corresponding elementary row operation.  </a:t>
                </a:r>
                <a:endParaRPr lang="en-GB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7B311AE9-2389-436B-ACAD-14924A7C3D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14" y="2523792"/>
                <a:ext cx="9459316" cy="1200329"/>
              </a:xfrm>
              <a:prstGeom prst="rect">
                <a:avLst/>
              </a:prstGeom>
              <a:blipFill>
                <a:blip r:embed="rId10"/>
                <a:stretch>
                  <a:fillRect l="-966" t="-4061" r="-103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00103BB7-A729-4933-9475-F18345B78B9B}"/>
              </a:ext>
            </a:extLst>
          </p:cNvPr>
          <p:cNvSpPr/>
          <p:nvPr/>
        </p:nvSpPr>
        <p:spPr>
          <a:xfrm>
            <a:off x="2239288" y="4107167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/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2000" dirty="0">
                    <a:solidFill>
                      <a:sysClr val="windowText" lastClr="000000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and the replacement ERO: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times 1</a:t>
                </a:r>
                <a:r>
                  <a:rPr lang="en-GB" sz="2000" baseline="30000" dirty="0">
                    <a:solidFill>
                      <a:sysClr val="windowText" lastClr="000000"/>
                    </a:solidFill>
                  </a:rPr>
                  <a:t>st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 row to the 2</a:t>
                </a:r>
                <a:r>
                  <a:rPr lang="en-GB" sz="2000" baseline="30000" dirty="0">
                    <a:solidFill>
                      <a:sysClr val="windowText" lastClr="000000"/>
                    </a:solidFill>
                  </a:rPr>
                  <a:t>nd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93EC96E1-5605-4968-AA7C-2533B32E2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187" y="4082029"/>
                <a:ext cx="8159388" cy="862095"/>
              </a:xfrm>
              <a:prstGeom prst="rect">
                <a:avLst/>
              </a:prstGeom>
              <a:blipFill>
                <a:blip r:embed="rId11"/>
                <a:stretch>
                  <a:fillRect l="-822" r="-747" b="-120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/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rgbClr val="0C2B8E"/>
                    </a:solidFill>
                  </a:rPr>
                  <a:t>Just for final comparison we may apply the given ERO to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2FA2ECDB-9CF3-4092-BD63-983D1E065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96" y="4515342"/>
                <a:ext cx="5561519" cy="707886"/>
              </a:xfrm>
              <a:prstGeom prst="rect">
                <a:avLst/>
              </a:prstGeom>
              <a:blipFill>
                <a:blip r:embed="rId12"/>
                <a:stretch>
                  <a:fillRect l="-1206" t="-5172" r="-109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/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3C74C1F3-A63F-4442-A2BB-FC3A4A374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06" y="4846704"/>
                <a:ext cx="3806427" cy="5802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/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rgbClr val="0C2B8E"/>
                    </a:solidFill>
                  </a:rPr>
                  <a:t>The corresponding elementary matrix is a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since it has to multiply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 on the left!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4B67892E-21EF-442B-8360-E181AA652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483" y="5350908"/>
                <a:ext cx="5530247" cy="707886"/>
              </a:xfrm>
              <a:prstGeom prst="rect">
                <a:avLst/>
              </a:prstGeom>
              <a:blipFill>
                <a:blip r:embed="rId14"/>
                <a:stretch>
                  <a:fillRect l="-121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7F27AD5F-FBBF-4AF0-A50B-76F710C7EC93}"/>
              </a:ext>
            </a:extLst>
          </p:cNvPr>
          <p:cNvCxnSpPr>
            <a:cxnSpLocks/>
          </p:cNvCxnSpPr>
          <p:nvPr/>
        </p:nvCxnSpPr>
        <p:spPr>
          <a:xfrm flipV="1">
            <a:off x="6137195" y="4652387"/>
            <a:ext cx="0" cy="1839467"/>
          </a:xfrm>
          <a:prstGeom prst="line">
            <a:avLst/>
          </a:prstGeom>
          <a:ln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/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dirty="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PT" b="1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b="1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e>
                                    <m:r>
                                      <a:rPr lang="pt-PT" b="1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pt-PT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en-GB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3145DC71-C430-465F-B795-33CC9F9F2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77" y="5982774"/>
                <a:ext cx="3408882" cy="58015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/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  <a:buClr>
                    <a:srgbClr val="F25E4F"/>
                  </a:buClr>
                  <a:buSzPct val="120000"/>
                </a:pPr>
                <a:r>
                  <a:rPr lang="en-GB" sz="2000" dirty="0">
                    <a:solidFill>
                      <a:srgbClr val="0C2B8E"/>
                    </a:solidFill>
                  </a:rPr>
                  <a:t>So, to test the given result we just have to compute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𝑬𝑨</m:t>
                    </m:r>
                  </m:oMath>
                </a14:m>
                <a:r>
                  <a:rPr lang="en-GB" sz="2000" dirty="0">
                    <a:solidFill>
                      <a:srgbClr val="0C2B8E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BDF13613-FEBB-4C55-8CD9-616BD0CA2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71" y="4849715"/>
                <a:ext cx="3969729" cy="707886"/>
              </a:xfrm>
              <a:prstGeom prst="rect">
                <a:avLst/>
              </a:prstGeom>
              <a:blipFill>
                <a:blip r:embed="rId16"/>
                <a:stretch>
                  <a:fillRect l="-1690" t="-5172" r="-1536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/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b="1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b="1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1F2E538D-1F25-4F6C-ABFC-2BCF2893E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288" y="5557601"/>
                <a:ext cx="2216312" cy="55431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/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245E6502-6B4B-42A1-9134-C1DE5092F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975" y="5550140"/>
                <a:ext cx="1922642" cy="5542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23">
            <a:extLst>
              <a:ext uri="{FF2B5EF4-FFF2-40B4-BE49-F238E27FC236}">
                <a16:creationId xmlns:a16="http://schemas.microsoft.com/office/drawing/2014/main" id="{B05021EE-6DD7-48A5-AA8F-D50B14CE28D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55910" y="5968058"/>
            <a:ext cx="727075" cy="539750"/>
          </a:xfrm>
          <a:custGeom>
            <a:avLst/>
            <a:gdLst>
              <a:gd name="T0" fmla="*/ 177 w 200"/>
              <a:gd name="T1" fmla="*/ 12 h 148"/>
              <a:gd name="T2" fmla="*/ 185 w 200"/>
              <a:gd name="T3" fmla="*/ 15 h 148"/>
              <a:gd name="T4" fmla="*/ 185 w 200"/>
              <a:gd name="T5" fmla="*/ 30 h 148"/>
              <a:gd name="T6" fmla="*/ 80 w 200"/>
              <a:gd name="T7" fmla="*/ 133 h 148"/>
              <a:gd name="T8" fmla="*/ 73 w 200"/>
              <a:gd name="T9" fmla="*/ 136 h 148"/>
              <a:gd name="T10" fmla="*/ 65 w 200"/>
              <a:gd name="T11" fmla="*/ 133 h 148"/>
              <a:gd name="T12" fmla="*/ 15 w 200"/>
              <a:gd name="T13" fmla="*/ 82 h 148"/>
              <a:gd name="T14" fmla="*/ 15 w 200"/>
              <a:gd name="T15" fmla="*/ 67 h 148"/>
              <a:gd name="T16" fmla="*/ 23 w 200"/>
              <a:gd name="T17" fmla="*/ 64 h 148"/>
              <a:gd name="T18" fmla="*/ 31 w 200"/>
              <a:gd name="T19" fmla="*/ 67 h 148"/>
              <a:gd name="T20" fmla="*/ 73 w 200"/>
              <a:gd name="T21" fmla="*/ 110 h 148"/>
              <a:gd name="T22" fmla="*/ 169 w 200"/>
              <a:gd name="T23" fmla="*/ 15 h 148"/>
              <a:gd name="T24" fmla="*/ 177 w 200"/>
              <a:gd name="T25" fmla="*/ 12 h 148"/>
              <a:gd name="T26" fmla="*/ 177 w 200"/>
              <a:gd name="T27" fmla="*/ 0 h 148"/>
              <a:gd name="T28" fmla="*/ 161 w 200"/>
              <a:gd name="T29" fmla="*/ 7 h 148"/>
              <a:gd name="T30" fmla="*/ 73 w 200"/>
              <a:gd name="T31" fmla="*/ 93 h 148"/>
              <a:gd name="T32" fmla="*/ 39 w 200"/>
              <a:gd name="T33" fmla="*/ 59 h 148"/>
              <a:gd name="T34" fmla="*/ 23 w 200"/>
              <a:gd name="T35" fmla="*/ 52 h 148"/>
              <a:gd name="T36" fmla="*/ 7 w 200"/>
              <a:gd name="T37" fmla="*/ 59 h 148"/>
              <a:gd name="T38" fmla="*/ 0 w 200"/>
              <a:gd name="T39" fmla="*/ 75 h 148"/>
              <a:gd name="T40" fmla="*/ 7 w 200"/>
              <a:gd name="T41" fmla="*/ 91 h 148"/>
              <a:gd name="T42" fmla="*/ 56 w 200"/>
              <a:gd name="T43" fmla="*/ 141 h 148"/>
              <a:gd name="T44" fmla="*/ 73 w 200"/>
              <a:gd name="T45" fmla="*/ 148 h 148"/>
              <a:gd name="T46" fmla="*/ 89 w 200"/>
              <a:gd name="T47" fmla="*/ 141 h 148"/>
              <a:gd name="T48" fmla="*/ 193 w 200"/>
              <a:gd name="T49" fmla="*/ 39 h 148"/>
              <a:gd name="T50" fmla="*/ 200 w 200"/>
              <a:gd name="T51" fmla="*/ 23 h 148"/>
              <a:gd name="T52" fmla="*/ 193 w 200"/>
              <a:gd name="T53" fmla="*/ 7 h 148"/>
              <a:gd name="T54" fmla="*/ 177 w 200"/>
              <a:gd name="T55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0" h="148">
                <a:moveTo>
                  <a:pt x="177" y="12"/>
                </a:moveTo>
                <a:cubicBezTo>
                  <a:pt x="180" y="12"/>
                  <a:pt x="183" y="13"/>
                  <a:pt x="185" y="15"/>
                </a:cubicBezTo>
                <a:cubicBezTo>
                  <a:pt x="189" y="19"/>
                  <a:pt x="189" y="26"/>
                  <a:pt x="185" y="30"/>
                </a:cubicBezTo>
                <a:cubicBezTo>
                  <a:pt x="80" y="133"/>
                  <a:pt x="80" y="133"/>
                  <a:pt x="80" y="133"/>
                </a:cubicBezTo>
                <a:cubicBezTo>
                  <a:pt x="78" y="135"/>
                  <a:pt x="75" y="136"/>
                  <a:pt x="73" y="136"/>
                </a:cubicBezTo>
                <a:cubicBezTo>
                  <a:pt x="70" y="136"/>
                  <a:pt x="67" y="135"/>
                  <a:pt x="65" y="133"/>
                </a:cubicBezTo>
                <a:cubicBezTo>
                  <a:pt x="15" y="82"/>
                  <a:pt x="15" y="82"/>
                  <a:pt x="15" y="82"/>
                </a:cubicBezTo>
                <a:cubicBezTo>
                  <a:pt x="11" y="78"/>
                  <a:pt x="11" y="71"/>
                  <a:pt x="15" y="67"/>
                </a:cubicBezTo>
                <a:cubicBezTo>
                  <a:pt x="17" y="65"/>
                  <a:pt x="20" y="64"/>
                  <a:pt x="23" y="64"/>
                </a:cubicBezTo>
                <a:cubicBezTo>
                  <a:pt x="26" y="64"/>
                  <a:pt x="29" y="65"/>
                  <a:pt x="31" y="67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169" y="15"/>
                  <a:pt x="169" y="15"/>
                  <a:pt x="169" y="15"/>
                </a:cubicBezTo>
                <a:cubicBezTo>
                  <a:pt x="171" y="13"/>
                  <a:pt x="174" y="12"/>
                  <a:pt x="177" y="12"/>
                </a:cubicBezTo>
                <a:moveTo>
                  <a:pt x="177" y="0"/>
                </a:moveTo>
                <a:cubicBezTo>
                  <a:pt x="171" y="0"/>
                  <a:pt x="165" y="2"/>
                  <a:pt x="161" y="7"/>
                </a:cubicBezTo>
                <a:cubicBezTo>
                  <a:pt x="73" y="93"/>
                  <a:pt x="73" y="93"/>
                  <a:pt x="73" y="93"/>
                </a:cubicBezTo>
                <a:cubicBezTo>
                  <a:pt x="39" y="59"/>
                  <a:pt x="39" y="59"/>
                  <a:pt x="39" y="59"/>
                </a:cubicBezTo>
                <a:cubicBezTo>
                  <a:pt x="35" y="54"/>
                  <a:pt x="29" y="52"/>
                  <a:pt x="23" y="52"/>
                </a:cubicBezTo>
                <a:cubicBezTo>
                  <a:pt x="17" y="52"/>
                  <a:pt x="11" y="54"/>
                  <a:pt x="7" y="59"/>
                </a:cubicBezTo>
                <a:cubicBezTo>
                  <a:pt x="2" y="63"/>
                  <a:pt x="0" y="69"/>
                  <a:pt x="0" y="75"/>
                </a:cubicBezTo>
                <a:cubicBezTo>
                  <a:pt x="0" y="81"/>
                  <a:pt x="2" y="87"/>
                  <a:pt x="7" y="9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61" y="146"/>
                  <a:pt x="66" y="148"/>
                  <a:pt x="73" y="148"/>
                </a:cubicBezTo>
                <a:cubicBezTo>
                  <a:pt x="79" y="148"/>
                  <a:pt x="84" y="146"/>
                  <a:pt x="89" y="141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8" y="35"/>
                  <a:pt x="200" y="29"/>
                  <a:pt x="200" y="23"/>
                </a:cubicBezTo>
                <a:cubicBezTo>
                  <a:pt x="200" y="17"/>
                  <a:pt x="198" y="11"/>
                  <a:pt x="193" y="7"/>
                </a:cubicBezTo>
                <a:cubicBezTo>
                  <a:pt x="189" y="2"/>
                  <a:pt x="183" y="0"/>
                  <a:pt x="177" y="0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2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49" grpId="0" animBg="1"/>
      <p:bldP spid="39" grpId="0" animBg="1"/>
      <p:bldP spid="42" grpId="0" animBg="1"/>
      <p:bldP spid="35" grpId="0" animBg="1"/>
      <p:bldP spid="37" grpId="0" animBg="1"/>
      <p:bldP spid="4" grpId="0" animBg="1"/>
      <p:bldP spid="34" grpId="0" animBg="1"/>
      <p:bldP spid="2" grpId="0"/>
      <p:bldP spid="3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12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07FA45F4-1599-4F22-8DF5-7F4C4758CD1C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n-GB" b="1" dirty="0">
                <a:solidFill>
                  <a:schemeClr val="tx1"/>
                </a:solidFill>
              </a:rPr>
              <a:t>Elementary Row Operations</a:t>
            </a: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3BFA5975-2EC1-4F9D-8DA7-99B6ABC78EF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Elementary Matrices</a:t>
            </a: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42729C6-1B1E-4C89-B9BF-D8B04437AA4B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n-GB" b="1" dirty="0">
                <a:solidFill>
                  <a:schemeClr val="tx1"/>
                </a:solidFill>
              </a:rPr>
              <a:t>EROs by  Matrix Multiplication</a:t>
            </a:r>
          </a:p>
        </p:txBody>
      </p:sp>
      <p:pic>
        <p:nvPicPr>
          <p:cNvPr id="22" name="Imagem 21" descr="Uma imagem com edifício&#10;&#10;Descrição gerada automaticamente">
            <a:extLst>
              <a:ext uri="{FF2B5EF4-FFF2-40B4-BE49-F238E27FC236}">
                <a16:creationId xmlns:a16="http://schemas.microsoft.com/office/drawing/2014/main" id="{3429B193-A714-49F7-B0EA-69BE8E224D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032" y="936000"/>
            <a:ext cx="5402428" cy="511734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855E353-4BB6-4931-9C3E-B4A262C09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631" y="1611969"/>
            <a:ext cx="1074420" cy="4572000"/>
          </a:xfrm>
          <a:prstGeom prst="rect">
            <a:avLst/>
          </a:prstGeom>
        </p:spPr>
      </p:pic>
      <p:sp>
        <p:nvSpPr>
          <p:cNvPr id="4" name="Bolha de Pensamento: Nuvem 3">
            <a:extLst>
              <a:ext uri="{FF2B5EF4-FFF2-40B4-BE49-F238E27FC236}">
                <a16:creationId xmlns:a16="http://schemas.microsoft.com/office/drawing/2014/main" id="{A7F02D05-6F3A-4822-9472-04CB9FE9FAD6}"/>
              </a:ext>
            </a:extLst>
          </p:cNvPr>
          <p:cNvSpPr/>
          <p:nvPr/>
        </p:nvSpPr>
        <p:spPr>
          <a:xfrm>
            <a:off x="9517841" y="221064"/>
            <a:ext cx="2507529" cy="1547565"/>
          </a:xfrm>
          <a:prstGeom prst="cloudCallout">
            <a:avLst/>
          </a:prstGeom>
          <a:solidFill>
            <a:srgbClr val="FCFEFC"/>
          </a:solidFill>
          <a:ln>
            <a:solidFill>
              <a:srgbClr val="B6E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4E224C-9A4B-49F1-AC8D-7AB018394D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75" y="457834"/>
            <a:ext cx="1146415" cy="85866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D8EBA6D-EA2E-4451-8213-B6EDD7A559A2}"/>
              </a:ext>
            </a:extLst>
          </p:cNvPr>
          <p:cNvSpPr txBox="1"/>
          <p:nvPr/>
        </p:nvSpPr>
        <p:spPr>
          <a:xfrm rot="21301648">
            <a:off x="9986980" y="511214"/>
            <a:ext cx="127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Freestyle Script" panose="030804020302050B0404" pitchFamily="66" charset="0"/>
              </a:rPr>
              <a:t>Enjoy practice!...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BF1B0A09-3166-4B03-855A-4B8FEC640E05}"/>
  <p:tag name="ISPRING_RESOURCE_FOLDER" val="C:\Users\filom\Documents\ENGIMATH\LESSONS\MATRICES\LESSON 12\Lesson_12_Q1\"/>
  <p:tag name="ISPRING_PRESENTATION_PATH" val="C:\Users\filom\Documents\ENGIMATH\LESSONS\MATRICES\LESSON 12\Lesson_12_Q1.pptx"/>
  <p:tag name="ISPRING_SCREEN_RECS_UPDATED" val="C:\Users\filom\Documents\ENGIMATH\LESSONS\MATRICES\LESSON 12\Lesson_12_Q1\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zGM9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HMYz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zGM9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cxjP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HMYz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HMYz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cxjPTpQTsyJpAAAAbgAAABwAAAB1bml2ZXJzYWwvbG9jYWxfc2V0dGluZ3MueG1sDcwxDoMwDEDRnVNY3int1oHAxlaW0gNYxEWRHBuRgOD2ZPvD02/7MwocvKVg6vD1eCKwzuaDLg5/01C/EVIm9SSm7FANoe+qVmwm+XLOBSZYhS7eJo4lMo8Uixx2EajhU17/wB6brroBUEsDBBQAAgAIABcRz0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AXEc9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zGM9OkEkmJSgFAAD2EwAAHQAAAAAAAAABAAAAAADMEwAAdW5pdmVyc2FsL2NvbW1vbl9tZXNzYWdlcy5sbmdQSwECAAAUAAIACABzGM9OZrKi1aUAAACDAQAALgAAAAAAAAABAAAAAAAvGQAAdW5pdmVyc2FsL3BsYXliYWNrX2FuZF9uYXZpZ2F0aW9uX3NldHRpbmdzLnhtbFBLAQIAABQAAgAIAHMYz07QvS+0TgQAAIcVAAAnAAAAAAAAAAEAAAAAACAaAAB1bml2ZXJzYWwvZmxhc2hfcHVibGlzaGluZ19zZXR0aW5ncy54bWxQSwECAAAUAAIACABzGM9OMmx7zHwDAAD/CwAAIQAAAAAAAAABAAAAAACzHgAAdW5pdmVyc2FsL2ZsYXNoX3NraW5fc2V0dGluZ3MueG1sUEsBAgAAFAACAAgAcxjPTuZFxhFIBAAAERUAACYAAAAAAAAAAQAAAAAAbiIAAHVuaXZlcnNhbC9odG1sX3B1Ymxpc2hpbmdfc2V0dGluZ3MueG1sUEsBAgAAFAACAAgAcxjPTnFN5WjAAQAAfQYAAB8AAAAAAAAAAQAAAAAA+iYAAHVuaXZlcnNhbC9odG1sX3NraW5fc2V0dGluZ3MuanNQSwECAAAUAAIACABzGM9OlBOzImkAAABuAAAAHAAAAAAAAAABAAAAAAD3KAAAdW5pdmVyc2FsL2xvY2FsX3NldHRpbmdzLnhtbFBLAQIAABQAAgAIABcRz06D5MijhQoAAMAZAAAXAAAAAAAAAAAAAAAAAJopAAB1bml2ZXJzYWwvdW5pdmVyc2FsLnBuZ1BLAQIAABQAAgAIABcRz07lZcaxSwAAAGoAAAAbAAAAAAAAAAEAAAAAAFQ0AAB1bml2ZXJzYWwvdW5pdmVyc2FsLnBuZy54bWxQSwUGAAAAABIAEgBWBQAA2DQAAAAA"/>
  <p:tag name="ISPRING_ULTRA_SCORM_COURCE_TITLE" val="Lesson_12_Q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*\uFFFD\uFFFD\uFFFD{BB4CDCA5-F38E-475C-8C53-186BBAA01A72}&quot;,&quot;C:\\Users\\filom\\Documents\\ENGIMATH\\LESSONS\\MATRICES\\LESSON 12&quot;]]"/>
  <p:tag name="ISPRING_PRESENTATION_TITLE" val="Lesson_12_Q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bsmkVIpdcG8d2PugFxieQ&quot;,&quot;gi&quot;:&quot;hnyKmQIuXSuRoxuPFHJH7A&quot;,&quot;ti&quot;:&quot;characters&quot;,&quot;vs&quot;:{&quot;f&quot;:[853,854],&quot;i&quot;:{&quot;d&quot;:&quot;PbsmkVIpdcG8d2PugFxie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uFumS9cHodFckbh6VqcoA&quot;,&quot;gi&quot;:&quot;hnyKmQIuXSuRoxuPFHJH7A&quot;,&quot;ti&quot;:&quot;characters&quot;,&quot;vs&quot;:{&quot;f&quot;:[853,854],&quot;i&quot;:{&quot;d&quot;:&quot;AuFumS9cHodFckbh6Vqco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QdSwaKsHPXFmf1WslQFHw&quot;,&quot;gi&quot;:&quot;hnyKmQIuXSuRoxuPFHJH7A&quot;,&quot;ti&quot;:&quot;characters&quot;,&quot;vs&quot;:{&quot;f&quot;:[853,854],&quot;i&quot;:{&quot;d&quot;:&quot;DQdSwaKsHPXFmf1WslQFH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AQji4GzcIAjzWU3DitvZw&quot;,&quot;gi&quot;:&quot;hnyKmQIuXSuRoxuPFHJH7A&quot;,&quot;ti&quot;:&quot;characters&quot;,&quot;vs&quot;:{&quot;f&quot;:[853,854],&quot;i&quot;:{&quot;d&quot;:&quot;8AQji4GzcIAjzWU3DitvZw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nL2QWTQanXmxJ-ng62lHQ&quot;,&quot;gi&quot;:&quot;hnyKmQIuXSuRoxuPFHJH7A&quot;,&quot;ti&quot;:&quot;characters&quot;,&quot;vs&quot;:{&quot;f&quot;:[853,854],&quot;i&quot;:{&quot;d&quot;:&quot;KnL2QWTQanXmxJ-ng62lH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VM20rkquwtcFHBgap1YtQ&quot;,&quot;gi&quot;:&quot;hnyKmQIuXSuRoxuPFHJH7A&quot;,&quot;ti&quot;:&quot;characters&quot;,&quot;vs&quot;:{&quot;f&quot;:[853,854],&quot;i&quot;:{&quot;d&quot;:&quot;zVM20rkquwtcFHBgap1YtQ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6723</TotalTime>
  <Words>1170</Words>
  <Application>Microsoft Office PowerPoint</Application>
  <PresentationFormat>Widescreen</PresentationFormat>
  <Paragraphs>167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Lesson_12_Q1</dc:title>
  <dc:creator>Filomena Soares</dc:creator>
  <cp:lastModifiedBy>Elena Safiulina</cp:lastModifiedBy>
  <cp:revision>236</cp:revision>
  <dcterms:created xsi:type="dcterms:W3CDTF">2019-03-25T06:42:45Z</dcterms:created>
  <dcterms:modified xsi:type="dcterms:W3CDTF">2025-05-03T21:55:47Z</dcterms:modified>
</cp:coreProperties>
</file>