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7" r:id="rId3"/>
    <p:sldId id="285" r:id="rId4"/>
    <p:sldId id="286" r:id="rId5"/>
    <p:sldId id="294" r:id="rId6"/>
    <p:sldId id="278" r:id="rId7"/>
    <p:sldId id="292" r:id="rId8"/>
    <p:sldId id="290" r:id="rId9"/>
    <p:sldId id="279" r:id="rId10"/>
    <p:sldId id="288" r:id="rId11"/>
    <p:sldId id="280" r:id="rId12"/>
    <p:sldId id="293" r:id="rId13"/>
    <p:sldId id="283" r:id="rId14"/>
  </p:sldIdLst>
  <p:sldSz cx="12192000" cy="6858000"/>
  <p:notesSz cx="6858000" cy="9144000"/>
  <p:custDataLst>
    <p:tags r:id="rId16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C"/>
    <a:srgbClr val="B6E2E8"/>
    <a:srgbClr val="29A6FF"/>
    <a:srgbClr val="0C2B8E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D01EE-6B8B-4E65-BB45-87D9079EA48A}" v="2" dt="2025-07-15T03:42:23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71DD01EE-6B8B-4E65-BB45-87D9079EA48A}"/>
    <pc:docChg chg="custSel modSld">
      <pc:chgData name="Elena Safiulina" userId="46398a00-a311-4d71-ab86-ad085cba44dd" providerId="ADAL" clId="{71DD01EE-6B8B-4E65-BB45-87D9079EA48A}" dt="2025-07-15T03:42:29.147" v="4" actId="1076"/>
      <pc:docMkLst>
        <pc:docMk/>
      </pc:docMkLst>
      <pc:sldChg chg="addSp delSp modSp mod delAnim">
        <pc:chgData name="Elena Safiulina" userId="46398a00-a311-4d71-ab86-ad085cba44dd" providerId="ADAL" clId="{71DD01EE-6B8B-4E65-BB45-87D9079EA48A}" dt="2025-07-15T03:26:34.685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71DD01EE-6B8B-4E65-BB45-87D9079EA48A}" dt="2025-07-15T03:26:34.685" v="2" actId="1076"/>
          <ac:picMkLst>
            <pc:docMk/>
            <pc:sldMk cId="214730274" sldId="275"/>
            <ac:picMk id="2" creationId="{3A388B94-1442-B5D7-3587-ADCBD3DA7760}"/>
          </ac:picMkLst>
        </pc:picChg>
        <pc:picChg chg="del">
          <ac:chgData name="Elena Safiulina" userId="46398a00-a311-4d71-ab86-ad085cba44dd" providerId="ADAL" clId="{71DD01EE-6B8B-4E65-BB45-87D9079EA48A}" dt="2025-07-15T03:26:31.714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71DD01EE-6B8B-4E65-BB45-87D9079EA48A}" dt="2025-07-15T03:42:29.147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71DD01EE-6B8B-4E65-BB45-87D9079EA48A}" dt="2025-07-15T03:42:29.147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34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3607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0712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959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632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766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337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7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201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718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9385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733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442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4.png"/><Relationship Id="rId18" Type="http://schemas.openxmlformats.org/officeDocument/2006/relationships/image" Target="../media/image61.png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58.png"/><Relationship Id="rId5" Type="http://schemas.openxmlformats.org/officeDocument/2006/relationships/image" Target="../media/image2.png"/><Relationship Id="rId15" Type="http://schemas.openxmlformats.org/officeDocument/2006/relationships/image" Target="../media/image59.png"/><Relationship Id="rId10" Type="http://schemas.openxmlformats.org/officeDocument/2006/relationships/image" Target="../media/image57.png"/><Relationship Id="rId4" Type="http://schemas.openxmlformats.org/officeDocument/2006/relationships/slide" Target="slide11.xml"/><Relationship Id="rId9" Type="http://schemas.openxmlformats.org/officeDocument/2006/relationships/image" Target="../media/image5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1.xml"/><Relationship Id="rId7" Type="http://schemas.openxmlformats.org/officeDocument/2006/relationships/slide" Target="slide2.xml"/><Relationship Id="rId12" Type="http://schemas.openxmlformats.org/officeDocument/2006/relationships/image" Target="../media/image6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image" Target="../media/image63.png"/><Relationship Id="rId5" Type="http://schemas.openxmlformats.org/officeDocument/2006/relationships/slide" Target="slide11.xml"/><Relationship Id="rId10" Type="http://schemas.openxmlformats.org/officeDocument/2006/relationships/image" Target="../media/image62.png"/><Relationship Id="rId4" Type="http://schemas.openxmlformats.org/officeDocument/2006/relationships/image" Target="../media/image1.jpe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slide" Target="slide11.xml"/><Relationship Id="rId10" Type="http://schemas.openxmlformats.org/officeDocument/2006/relationships/image" Target="../media/image65.png"/><Relationship Id="rId4" Type="http://schemas.openxmlformats.org/officeDocument/2006/relationships/image" Target="../media/image1.jpeg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slide" Target="slide11.xml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7.png"/><Relationship Id="rId11" Type="http://schemas.openxmlformats.org/officeDocument/2006/relationships/slide" Target="slide9.xml"/><Relationship Id="rId5" Type="http://schemas.openxmlformats.org/officeDocument/2006/relationships/image" Target="../media/image66.png"/><Relationship Id="rId10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slide" Target="slide1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slide" Target="slide11.xml"/><Relationship Id="rId11" Type="http://schemas.openxmlformats.org/officeDocument/2006/relationships/image" Target="../media/image4.png"/><Relationship Id="rId5" Type="http://schemas.openxmlformats.org/officeDocument/2006/relationships/image" Target="../media/image1.jpeg"/><Relationship Id="rId15" Type="http://schemas.openxmlformats.org/officeDocument/2006/relationships/image" Target="../media/image120.png"/><Relationship Id="rId10" Type="http://schemas.openxmlformats.org/officeDocument/2006/relationships/slide" Target="slide9.xml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190.png"/><Relationship Id="rId10" Type="http://schemas.openxmlformats.org/officeDocument/2006/relationships/image" Target="../media/image10.png"/><Relationship Id="rId4" Type="http://schemas.openxmlformats.org/officeDocument/2006/relationships/slide" Target="slide11.xml"/><Relationship Id="rId9" Type="http://schemas.openxmlformats.org/officeDocument/2006/relationships/image" Target="../media/image4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slide" Target="slide11.xml"/><Relationship Id="rId10" Type="http://schemas.openxmlformats.org/officeDocument/2006/relationships/image" Target="../media/image22.png"/><Relationship Id="rId4" Type="http://schemas.openxmlformats.org/officeDocument/2006/relationships/image" Target="../media/image1.jpe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70.png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slide" Target="slide11.xml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7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slide" Target="slide11.xml"/><Relationship Id="rId10" Type="http://schemas.openxmlformats.org/officeDocument/2006/relationships/image" Target="../media/image30.png"/><Relationship Id="rId4" Type="http://schemas.openxmlformats.org/officeDocument/2006/relationships/image" Target="../media/image1.jpe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1.jpeg"/><Relationship Id="rId21" Type="http://schemas.openxmlformats.org/officeDocument/2006/relationships/image" Target="../media/image46.png"/><Relationship Id="rId7" Type="http://schemas.openxmlformats.org/officeDocument/2006/relationships/slide" Target="slide6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3.png"/><Relationship Id="rId24" Type="http://schemas.openxmlformats.org/officeDocument/2006/relationships/image" Target="../media/image49.png"/><Relationship Id="rId5" Type="http://schemas.openxmlformats.org/officeDocument/2006/relationships/image" Target="../media/image2.png"/><Relationship Id="rId15" Type="http://schemas.openxmlformats.org/officeDocument/2006/relationships/image" Target="../media/image37.png"/><Relationship Id="rId23" Type="http://schemas.openxmlformats.org/officeDocument/2006/relationships/image" Target="../media/image48.png"/><Relationship Id="rId10" Type="http://schemas.openxmlformats.org/officeDocument/2006/relationships/image" Target="../media/image32.png"/><Relationship Id="rId19" Type="http://schemas.openxmlformats.org/officeDocument/2006/relationships/image" Target="../media/image44.png"/><Relationship Id="rId4" Type="http://schemas.openxmlformats.org/officeDocument/2006/relationships/slide" Target="slide11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3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42.png"/><Relationship Id="rId17" Type="http://schemas.openxmlformats.org/officeDocument/2006/relationships/image" Target="../media/image56.png"/><Relationship Id="rId2" Type="http://schemas.openxmlformats.org/officeDocument/2006/relationships/tags" Target="../tags/tag7.xml"/><Relationship Id="rId16" Type="http://schemas.openxmlformats.org/officeDocument/2006/relationships/image" Target="../media/image50.png"/><Relationship Id="rId20" Type="http://schemas.openxmlformats.org/officeDocument/2006/relationships/image" Target="../media/image53.png"/><Relationship Id="rId1" Type="http://schemas.openxmlformats.org/officeDocument/2006/relationships/tags" Target="../tags/tag6.xml"/><Relationship Id="rId6" Type="http://schemas.openxmlformats.org/officeDocument/2006/relationships/slide" Target="slide11.xml"/><Relationship Id="rId11" Type="http://schemas.openxmlformats.org/officeDocument/2006/relationships/image" Target="../media/image41.png"/><Relationship Id="rId5" Type="http://schemas.openxmlformats.org/officeDocument/2006/relationships/image" Target="../media/image1.jpeg"/><Relationship Id="rId15" Type="http://schemas.openxmlformats.org/officeDocument/2006/relationships/image" Target="../media/image54.png"/><Relationship Id="rId10" Type="http://schemas.openxmlformats.org/officeDocument/2006/relationships/slide" Target="slide9.xml"/><Relationship Id="rId19" Type="http://schemas.openxmlformats.org/officeDocument/2006/relationships/image" Target="../media/image52.png"/><Relationship Id="rId4" Type="http://schemas.openxmlformats.org/officeDocument/2006/relationships/notesSlide" Target="../notesSlides/notesSlide9.xml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1">
            <a:extLst>
              <a:ext uri="{FF2B5EF4-FFF2-40B4-BE49-F238E27FC236}">
                <a16:creationId xmlns:a16="http://schemas.microsoft.com/office/drawing/2014/main" id="{3A388B94-1442-B5D7-3587-ADCBD3DA776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745040" y="1155398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0E15ED89-BFC7-460C-B4E3-71C594BAE731}"/>
              </a:ext>
            </a:extLst>
          </p:cNvPr>
          <p:cNvSpPr/>
          <p:nvPr/>
        </p:nvSpPr>
        <p:spPr>
          <a:xfrm>
            <a:off x="2063544" y="3970226"/>
            <a:ext cx="9835419" cy="2581915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99ABCCB-9BF4-449A-8131-F2C7512D6AC4}"/>
              </a:ext>
            </a:extLst>
          </p:cNvPr>
          <p:cNvSpPr/>
          <p:nvPr/>
        </p:nvSpPr>
        <p:spPr>
          <a:xfrm>
            <a:off x="2056245" y="305859"/>
            <a:ext cx="9859639" cy="1980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A186923E-36CF-452D-B180-B0EBF15CA47C}"/>
              </a:ext>
            </a:extLst>
          </p:cNvPr>
          <p:cNvSpPr/>
          <p:nvPr/>
        </p:nvSpPr>
        <p:spPr>
          <a:xfrm>
            <a:off x="4607444" y="5557601"/>
            <a:ext cx="1468750" cy="574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F2106CDF-1ECB-4DAA-80DE-86AEC1B97FD8}"/>
              </a:ext>
            </a:extLst>
          </p:cNvPr>
          <p:cNvSpPr/>
          <p:nvPr/>
        </p:nvSpPr>
        <p:spPr>
          <a:xfrm>
            <a:off x="9541019" y="4875054"/>
            <a:ext cx="1461926" cy="574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87BE830-3697-4FF2-9B12-EF9BBE1EC167}"/>
              </a:ext>
            </a:extLst>
          </p:cNvPr>
          <p:cNvSpPr/>
          <p:nvPr/>
        </p:nvSpPr>
        <p:spPr>
          <a:xfrm>
            <a:off x="7697972" y="1318358"/>
            <a:ext cx="4029758" cy="3567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876D5BF4-BC69-4D0C-8A67-150E66C870AD}"/>
              </a:ext>
            </a:extLst>
          </p:cNvPr>
          <p:cNvSpPr/>
          <p:nvPr/>
        </p:nvSpPr>
        <p:spPr>
          <a:xfrm>
            <a:off x="2303712" y="1641720"/>
            <a:ext cx="4179273" cy="2866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A4F4E97F-7257-487D-B958-7E17BD4E39FB}"/>
              </a:ext>
            </a:extLst>
          </p:cNvPr>
          <p:cNvSpPr/>
          <p:nvPr/>
        </p:nvSpPr>
        <p:spPr>
          <a:xfrm>
            <a:off x="10684308" y="798274"/>
            <a:ext cx="318637" cy="4361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A717ECF-1FA0-4971-A306-B21FEDF1E629}"/>
              </a:ext>
            </a:extLst>
          </p:cNvPr>
          <p:cNvSpPr/>
          <p:nvPr/>
        </p:nvSpPr>
        <p:spPr>
          <a:xfrm>
            <a:off x="10926862" y="803565"/>
            <a:ext cx="237549" cy="436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DF865C6-F27A-45D1-A7ED-E0D2AE478FE5}"/>
              </a:ext>
            </a:extLst>
          </p:cNvPr>
          <p:cNvSpPr/>
          <p:nvPr/>
        </p:nvSpPr>
        <p:spPr>
          <a:xfrm>
            <a:off x="3276715" y="5557601"/>
            <a:ext cx="1066285" cy="574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2CA3907-19BF-40AB-9D13-06EF419A3C40}"/>
              </a:ext>
            </a:extLst>
          </p:cNvPr>
          <p:cNvSpPr/>
          <p:nvPr/>
        </p:nvSpPr>
        <p:spPr>
          <a:xfrm>
            <a:off x="5017661" y="4082506"/>
            <a:ext cx="1089395" cy="574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5615A9-DC6C-444C-B0C0-F7BE571474FF}"/>
              </a:ext>
            </a:extLst>
          </p:cNvPr>
          <p:cNvSpPr/>
          <p:nvPr/>
        </p:nvSpPr>
        <p:spPr>
          <a:xfrm>
            <a:off x="2318654" y="5557601"/>
            <a:ext cx="923057" cy="57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25D1C3-7251-49B9-8314-2654FD5790C9}"/>
              </a:ext>
            </a:extLst>
          </p:cNvPr>
          <p:cNvSpPr/>
          <p:nvPr/>
        </p:nvSpPr>
        <p:spPr>
          <a:xfrm>
            <a:off x="9333008" y="5960773"/>
            <a:ext cx="923057" cy="57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D9522873-54F9-4F69-961E-D8A50157AEB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" name="Retângulo: Cantos Arredondados 35">
            <a:hlinkClick r:id="rId7" action="ppaction://hlinksldjump"/>
            <a:extLst>
              <a:ext uri="{FF2B5EF4-FFF2-40B4-BE49-F238E27FC236}">
                <a16:creationId xmlns:a16="http://schemas.microsoft.com/office/drawing/2014/main" id="{90935DBF-8983-449A-9803-0B25073C63A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585C1947-3F92-4C8E-BB98-AB63DD132FD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EROs by 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/>
              <p:nvPr/>
            </p:nvSpPr>
            <p:spPr>
              <a:xfrm>
                <a:off x="2148856" y="449571"/>
                <a:ext cx="951971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Kui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elementaarmaatriks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tekib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kindla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rea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teisenduse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tulemusena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teisendus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tehtud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t-EE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t-EE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atriksiga)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on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t-EE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t-EE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t-EE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korrutis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ekvivalentne maatriks sellisele maatriksile, mis on saadud, kui rakendame sama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reateisenduse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maatriksile A.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56" y="449571"/>
                <a:ext cx="9519719" cy="1569660"/>
              </a:xfrm>
              <a:prstGeom prst="rect">
                <a:avLst/>
              </a:prstGeom>
              <a:blipFill>
                <a:blip r:embed="rId9"/>
                <a:stretch>
                  <a:fillRect l="-1025" t="-3113" r="-1025" b="-817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3A410F0F-1E74-445F-A9FB-1CA5132B2F60}"/>
              </a:ext>
            </a:extLst>
          </p:cNvPr>
          <p:cNvSpPr/>
          <p:nvPr/>
        </p:nvSpPr>
        <p:spPr>
          <a:xfrm>
            <a:off x="2107578" y="2500091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/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t-EE" sz="2400" b="1" dirty="0">
                    <a:solidFill>
                      <a:srgbClr val="F25E4F"/>
                    </a:solidFill>
                  </a:rPr>
                  <a:t>Märkus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 -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korrutatud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elementaarmaatriksiga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vasakult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efekt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see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tekitab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maatriksile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võrreldav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vastava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reateisendusega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  <a:blipFill>
                <a:blip r:embed="rId10"/>
                <a:stretch>
                  <a:fillRect l="-966" t="-4061" r="-1031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00103BB7-A729-4933-9475-F18345B78B9B}"/>
              </a:ext>
            </a:extLst>
          </p:cNvPr>
          <p:cNvSpPr/>
          <p:nvPr/>
        </p:nvSpPr>
        <p:spPr>
          <a:xfrm>
            <a:off x="2406802" y="4107167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/>
              <p:nvPr/>
            </p:nvSpPr>
            <p:spPr>
              <a:xfrm>
                <a:off x="3509187" y="4082029"/>
                <a:ext cx="8159388" cy="55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000" dirty="0">
                    <a:solidFill>
                      <a:sysClr val="windowText" lastClr="000000"/>
                    </a:solidFill>
                  </a:rPr>
                  <a:t>Vaatleme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ja asendu-RET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: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lisa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t-EE" sz="2000" dirty="0">
                    <a:solidFill>
                      <a:sysClr val="windowText" lastClr="000000"/>
                    </a:solidFill>
                  </a:rPr>
                  <a:t>korda 1.rida 2.reale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187" y="4082029"/>
                <a:ext cx="8159388" cy="554319"/>
              </a:xfrm>
              <a:prstGeom prst="rect">
                <a:avLst/>
              </a:prstGeom>
              <a:blipFill>
                <a:blip r:embed="rId11"/>
                <a:stretch>
                  <a:fillRect l="-822" b="-439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>
            <a:extLst>
              <a:ext uri="{FF2B5EF4-FFF2-40B4-BE49-F238E27FC236}">
                <a16:creationId xmlns:a16="http://schemas.microsoft.com/office/drawing/2014/main" id="{2FA2ECDB-9CF3-4092-BD63-983D1E065E14}"/>
              </a:ext>
            </a:extLst>
          </p:cNvPr>
          <p:cNvSpPr/>
          <p:nvPr/>
        </p:nvSpPr>
        <p:spPr>
          <a:xfrm>
            <a:off x="6198196" y="4515342"/>
            <a:ext cx="5561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000" dirty="0" err="1">
                <a:solidFill>
                  <a:srgbClr val="0C2B8E"/>
                </a:solidFill>
              </a:rPr>
              <a:t>Võrdluse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pärast</a:t>
            </a:r>
            <a:r>
              <a:rPr lang="en-GB" sz="2000" dirty="0">
                <a:solidFill>
                  <a:srgbClr val="0C2B8E"/>
                </a:solidFill>
              </a:rPr>
              <a:t>, </a:t>
            </a:r>
            <a:r>
              <a:rPr lang="en-GB" sz="2000" dirty="0" err="1">
                <a:solidFill>
                  <a:srgbClr val="0C2B8E"/>
                </a:solidFill>
              </a:rPr>
              <a:t>võime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rakendada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antud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t-EE" sz="2000" dirty="0">
                <a:solidFill>
                  <a:srgbClr val="0C2B8E"/>
                </a:solidFill>
              </a:rPr>
              <a:t>RET</a:t>
            </a:r>
            <a:r>
              <a:rPr lang="en-GB" sz="2000" dirty="0">
                <a:solidFill>
                  <a:srgbClr val="0C2B8E"/>
                </a:solidFill>
              </a:rPr>
              <a:t> A-le: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/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/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fi-FI" sz="2000" dirty="0">
                    <a:solidFill>
                      <a:srgbClr val="0C2B8E"/>
                    </a:solidFill>
                  </a:rPr>
                  <a:t>Vastav </a:t>
                </a:r>
                <a:r>
                  <a:rPr lang="fi-FI" sz="2000" dirty="0" err="1">
                    <a:solidFill>
                      <a:srgbClr val="0C2B8E"/>
                    </a:solidFill>
                  </a:rPr>
                  <a:t>elementaarmaatriks</a:t>
                </a:r>
                <a:r>
                  <a:rPr lang="fi-FI" sz="2000" dirty="0">
                    <a:solidFill>
                      <a:srgbClr val="0C2B8E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fi-FI" sz="20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fi-FI" sz="2000" dirty="0">
                    <a:solidFill>
                      <a:srgbClr val="0C2B8E"/>
                    </a:solidFill>
                  </a:rPr>
                  <a:t>, </a:t>
                </a:r>
                <a:r>
                  <a:rPr lang="fi-FI" sz="2000" dirty="0" err="1">
                    <a:solidFill>
                      <a:srgbClr val="0C2B8E"/>
                    </a:solidFill>
                  </a:rPr>
                  <a:t>sest</a:t>
                </a:r>
                <a:r>
                  <a:rPr lang="fi-FI" sz="2000" dirty="0">
                    <a:solidFill>
                      <a:srgbClr val="0C2B8E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C2B8E"/>
                    </a:solidFill>
                  </a:rPr>
                  <a:t>see</a:t>
                </a:r>
                <a:r>
                  <a:rPr lang="fi-FI" sz="2000" dirty="0">
                    <a:solidFill>
                      <a:srgbClr val="0C2B8E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C2B8E"/>
                    </a:solidFill>
                  </a:rPr>
                  <a:t>korrutab</a:t>
                </a:r>
                <a:r>
                  <a:rPr lang="fi-FI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0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i-FI" sz="2000" dirty="0">
                    <a:solidFill>
                      <a:srgbClr val="0C2B8E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C2B8E"/>
                    </a:solidFill>
                  </a:rPr>
                  <a:t>vasakult</a:t>
                </a:r>
                <a:r>
                  <a:rPr lang="fi-FI" sz="2000" dirty="0">
                    <a:solidFill>
                      <a:srgbClr val="0C2B8E"/>
                    </a:solidFill>
                  </a:rPr>
                  <a:t>.</a:t>
                </a:r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  <a:blipFill>
                <a:blip r:embed="rId14"/>
                <a:stretch>
                  <a:fillRect l="-1213" t="-5172" r="-1103" b="-1465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7F27AD5F-FBBF-4AF0-A50B-76F710C7EC93}"/>
              </a:ext>
            </a:extLst>
          </p:cNvPr>
          <p:cNvCxnSpPr>
            <a:cxnSpLocks/>
          </p:cNvCxnSpPr>
          <p:nvPr/>
        </p:nvCxnSpPr>
        <p:spPr>
          <a:xfrm flipV="1">
            <a:off x="6137195" y="4652387"/>
            <a:ext cx="0" cy="1839467"/>
          </a:xfrm>
          <a:prstGeom prst="line">
            <a:avLst/>
          </a:prstGeom>
          <a:ln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/>
              <p:nvPr/>
            </p:nvSpPr>
            <p:spPr>
              <a:xfrm>
                <a:off x="7422577" y="5982774"/>
                <a:ext cx="3054619" cy="580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t-EE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577" y="5982774"/>
                <a:ext cx="3054619" cy="5801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/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t-EE" sz="2000" dirty="0">
                    <a:solidFill>
                      <a:srgbClr val="0C2B8E"/>
                    </a:solidFill>
                  </a:rPr>
                  <a:t>Selleks, et kontrollida tulemust peame ainult </a:t>
                </a:r>
                <a:r>
                  <a:rPr lang="et-EE" sz="2000" dirty="0" err="1">
                    <a:solidFill>
                      <a:srgbClr val="0C2B8E"/>
                    </a:solidFill>
                  </a:rPr>
                  <a:t>korritama</a:t>
                </a:r>
                <a:r>
                  <a:rPr lang="et-EE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  <a:blipFill>
                <a:blip r:embed="rId16"/>
                <a:stretch>
                  <a:fillRect l="-1690" t="-5172" r="-1536" b="-1465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F2E538D-1F25-4F6C-ABFC-2BCF2893E57A}"/>
                  </a:ext>
                </a:extLst>
              </p:cNvPr>
              <p:cNvSpPr/>
              <p:nvPr/>
            </p:nvSpPr>
            <p:spPr>
              <a:xfrm>
                <a:off x="2239288" y="5557601"/>
                <a:ext cx="2216312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F2E538D-1F25-4F6C-ABFC-2BCF2893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557601"/>
                <a:ext cx="2216312" cy="5543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45E6502-6B4B-42A1-9134-C1DE5092F210}"/>
                  </a:ext>
                </a:extLst>
              </p:cNvPr>
              <p:cNvSpPr/>
              <p:nvPr/>
            </p:nvSpPr>
            <p:spPr>
              <a:xfrm>
                <a:off x="4258975" y="5550140"/>
                <a:ext cx="1922642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45E6502-6B4B-42A1-9134-C1DE5092F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975" y="5550140"/>
                <a:ext cx="1922642" cy="5542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23">
            <a:extLst>
              <a:ext uri="{FF2B5EF4-FFF2-40B4-BE49-F238E27FC236}">
                <a16:creationId xmlns:a16="http://schemas.microsoft.com/office/drawing/2014/main" id="{B05021EE-6DD7-48A5-AA8F-D50B14CE2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55910" y="5968058"/>
            <a:ext cx="727075" cy="539750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9" grpId="0" animBg="1"/>
      <p:bldP spid="39" grpId="0" animBg="1"/>
      <p:bldP spid="42" grpId="0" animBg="1"/>
      <p:bldP spid="35" grpId="0" animBg="1"/>
      <p:bldP spid="37" grpId="0" animBg="1"/>
      <p:bldP spid="4" grpId="0" animBg="1"/>
      <p:bldP spid="34" grpId="0" animBg="1"/>
      <p:bldP spid="2" grpId="0"/>
      <p:bldP spid="3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07FA45F4-1599-4F22-8DF5-7F4C4758CD1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3BFA5975-2EC1-4F9D-8DA7-99B6ABC78EF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42729C6-1B1E-4C89-B9BF-D8B04437AA4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2" name="Imagem 21" descr="Uma imagem com edifício&#10;&#10;Descrição gerada automaticamente">
            <a:extLst>
              <a:ext uri="{FF2B5EF4-FFF2-40B4-BE49-F238E27FC236}">
                <a16:creationId xmlns:a16="http://schemas.microsoft.com/office/drawing/2014/main" id="{3429B193-A714-49F7-B0EA-69BE8E224D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55E353-4BB6-4931-9C3E-B4A262C09D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31" y="1611969"/>
            <a:ext cx="1074420" cy="4572000"/>
          </a:xfrm>
          <a:prstGeom prst="rect">
            <a:avLst/>
          </a:prstGeom>
        </p:spPr>
      </p:pic>
      <p:sp>
        <p:nvSpPr>
          <p:cNvPr id="4" name="Bolha de Pensamento: Nuvem 3">
            <a:extLst>
              <a:ext uri="{FF2B5EF4-FFF2-40B4-BE49-F238E27FC236}">
                <a16:creationId xmlns:a16="http://schemas.microsoft.com/office/drawing/2014/main" id="{A7F02D05-6F3A-4822-9472-04CB9FE9FAD6}"/>
              </a:ext>
            </a:extLst>
          </p:cNvPr>
          <p:cNvSpPr/>
          <p:nvPr/>
        </p:nvSpPr>
        <p:spPr>
          <a:xfrm>
            <a:off x="9517841" y="221064"/>
            <a:ext cx="2507529" cy="1547565"/>
          </a:xfrm>
          <a:prstGeom prst="cloudCallout">
            <a:avLst/>
          </a:prstGeom>
          <a:solidFill>
            <a:srgbClr val="FCFEFC"/>
          </a:solidFill>
          <a:ln>
            <a:solidFill>
              <a:srgbClr val="B6E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4E224C-9A4B-49F1-AC8D-7AB018394D1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75" y="457834"/>
            <a:ext cx="1146415" cy="85866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8EBA6D-EA2E-4451-8213-B6EDD7A559A2}"/>
              </a:ext>
            </a:extLst>
          </p:cNvPr>
          <p:cNvSpPr txBox="1"/>
          <p:nvPr/>
        </p:nvSpPr>
        <p:spPr>
          <a:xfrm rot="21301648">
            <a:off x="9986980" y="511214"/>
            <a:ext cx="1273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latin typeface="Freestyle Script" panose="030804020302050B0404" pitchFamily="66" charset="0"/>
              </a:rPr>
              <a:t>Head lahendamist</a:t>
            </a:r>
            <a:endParaRPr lang="en-GB" sz="28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07FA45F4-1599-4F22-8DF5-7F4C4758CD1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3BFA5975-2EC1-4F9D-8DA7-99B6ABC78EF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42729C6-1B1E-4C89-B9BF-D8B04437AA4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5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72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2" y="5206344"/>
            <a:ext cx="3172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12 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C556B73E-A84F-4504-B0DF-A0624F9D727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93FB9F62-4074-414A-AD89-75905B2663B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82A37F7C-6696-454D-B2B3-9F59AB747F2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39992591-524E-41D5-9A2C-B88D717519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10" y="1350000"/>
            <a:ext cx="1411605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21579" y="166988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C85DAD7-E328-4056-A3F6-44C5D63ADB5B}"/>
              </a:ext>
            </a:extLst>
          </p:cNvPr>
          <p:cNvSpPr/>
          <p:nvPr/>
        </p:nvSpPr>
        <p:spPr>
          <a:xfrm>
            <a:off x="2148855" y="2865713"/>
            <a:ext cx="9752857" cy="2364454"/>
          </a:xfrm>
          <a:prstGeom prst="roundRect">
            <a:avLst>
              <a:gd name="adj" fmla="val 1110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82F2C0B5-7DBC-41BF-B9DC-05A1BD4F8E53}"/>
              </a:ext>
            </a:extLst>
          </p:cNvPr>
          <p:cNvSpPr/>
          <p:nvPr/>
        </p:nvSpPr>
        <p:spPr>
          <a:xfrm>
            <a:off x="6531573" y="4563236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13A211E-E590-4B7C-B36E-8E16667304AD}"/>
              </a:ext>
            </a:extLst>
          </p:cNvPr>
          <p:cNvSpPr/>
          <p:nvPr/>
        </p:nvSpPr>
        <p:spPr>
          <a:xfrm>
            <a:off x="4846183" y="4548910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8B45EE01-047F-4892-8422-1F2C724B00D0}"/>
              </a:ext>
            </a:extLst>
          </p:cNvPr>
          <p:cNvSpPr/>
          <p:nvPr/>
        </p:nvSpPr>
        <p:spPr>
          <a:xfrm>
            <a:off x="6546558" y="4850279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889875FA-85C7-4ED5-B7AF-7D112A6F16A9}"/>
              </a:ext>
            </a:extLst>
          </p:cNvPr>
          <p:cNvSpPr/>
          <p:nvPr/>
        </p:nvSpPr>
        <p:spPr>
          <a:xfrm>
            <a:off x="4853356" y="4838854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305859"/>
            <a:ext cx="9859639" cy="221627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374798"/>
            <a:ext cx="194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 err="1">
                <a:solidFill>
                  <a:srgbClr val="F25E4F"/>
                </a:solidFill>
              </a:rPr>
              <a:t>Defin</a:t>
            </a:r>
            <a:r>
              <a:rPr lang="et-EE" sz="2400" b="1" u="sng" dirty="0" err="1">
                <a:solidFill>
                  <a:srgbClr val="F25E4F"/>
                </a:solidFill>
              </a:rPr>
              <a:t>itsioon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Vaatleme maatriksit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t-EE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). 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Kolme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järgmist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tehet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maatriksi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ridadega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nimetatakse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ridade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elementaarteisendusteks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  <a:blipFill>
                <a:blip r:embed="rId9"/>
                <a:stretch>
                  <a:fillRect l="-1032" t="-5839" r="-967" b="-1532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74211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ysClr val="windowText" lastClr="000000"/>
                </a:solidFill>
              </a:rPr>
              <a:t>VAHETUS</a:t>
            </a:r>
            <a:r>
              <a:rPr lang="pt-PT" sz="2400" b="1" dirty="0">
                <a:solidFill>
                  <a:sysClr val="windowText" lastClr="000000"/>
                </a:solidFill>
              </a:rPr>
              <a:t> – </a:t>
            </a:r>
            <a:r>
              <a:rPr lang="et-EE" sz="2400" dirty="0">
                <a:solidFill>
                  <a:sysClr val="windowText" lastClr="000000"/>
                </a:solidFill>
              </a:rPr>
              <a:t>Vaheta kaks rida omavahel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25461F1-2974-41CE-B69B-3A5B34AFF446}"/>
              </a:ext>
            </a:extLst>
          </p:cNvPr>
          <p:cNvSpPr/>
          <p:nvPr/>
        </p:nvSpPr>
        <p:spPr>
          <a:xfrm>
            <a:off x="2508022" y="3179404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A4E6436-3F68-495F-96DE-0E9E65EFE08C}"/>
              </a:ext>
            </a:extLst>
          </p:cNvPr>
          <p:cNvSpPr/>
          <p:nvPr/>
        </p:nvSpPr>
        <p:spPr>
          <a:xfrm>
            <a:off x="2148856" y="5416062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56BE359-6262-413F-8DB6-75019F1B2B4F}"/>
              </a:ext>
            </a:extLst>
          </p:cNvPr>
          <p:cNvSpPr/>
          <p:nvPr/>
        </p:nvSpPr>
        <p:spPr>
          <a:xfrm>
            <a:off x="2309692" y="5439763"/>
            <a:ext cx="9459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t-EE" sz="2400" b="1" dirty="0">
                <a:solidFill>
                  <a:srgbClr val="F25E4F"/>
                </a:solidFill>
              </a:rPr>
              <a:t>Pane tähele</a:t>
            </a:r>
            <a:r>
              <a:rPr lang="en-GB" sz="2400" b="1" dirty="0">
                <a:solidFill>
                  <a:srgbClr val="F25E4F"/>
                </a:solidFill>
              </a:rPr>
              <a:t>  - </a:t>
            </a:r>
            <a:r>
              <a:rPr lang="en-GB" sz="2000" dirty="0">
                <a:solidFill>
                  <a:sysClr val="windowText" lastClr="000000"/>
                </a:solidFill>
              </a:rPr>
              <a:t>R</a:t>
            </a:r>
            <a:r>
              <a:rPr lang="et-EE" sz="2000" dirty="0">
                <a:solidFill>
                  <a:sysClr val="windowText" lastClr="000000"/>
                </a:solidFill>
              </a:rPr>
              <a:t>idade elementaarteisendusi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võib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rakendada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mis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tahes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maatriksile</a:t>
            </a:r>
            <a:r>
              <a:rPr lang="en-GB" sz="2000" dirty="0">
                <a:solidFill>
                  <a:sysClr val="windowText" lastClr="000000"/>
                </a:solidFill>
              </a:rPr>
              <a:t>!...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BE61276-68A8-4BC6-B32F-2E8E5BEE4A63}"/>
                  </a:ext>
                </a:extLst>
              </p:cNvPr>
              <p:cNvSpPr/>
              <p:nvPr/>
            </p:nvSpPr>
            <p:spPr>
              <a:xfrm>
                <a:off x="2297584" y="5816499"/>
                <a:ext cx="94593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t-EE" sz="2000" dirty="0">
                    <a:solidFill>
                      <a:sysClr val="windowText" lastClr="000000"/>
                    </a:solidFill>
                  </a:rPr>
                  <a:t>Kaks maatriksit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000" dirty="0">
                    <a:solidFill>
                      <a:sysClr val="windowText" lastClr="000000"/>
                    </a:solidFill>
                  </a:rPr>
                  <a:t>on </a:t>
                </a:r>
                <a:r>
                  <a:rPr lang="et-EE" sz="2000" b="1" dirty="0">
                    <a:solidFill>
                      <a:srgbClr val="F25E4F"/>
                    </a:solidFill>
                  </a:rPr>
                  <a:t>ekvivalentsed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leidub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ridade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u="sng" dirty="0" err="1">
                    <a:solidFill>
                      <a:sysClr val="windowText" lastClr="000000"/>
                    </a:solidFill>
                  </a:rPr>
                  <a:t>elementaarteisenduste</a:t>
                </a:r>
                <a:r>
                  <a:rPr lang="en-GB" sz="20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u="sng" dirty="0" err="1">
                    <a:solidFill>
                      <a:sysClr val="windowText" lastClr="000000"/>
                    </a:solidFill>
                  </a:rPr>
                  <a:t>jada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mis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teisendab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ühte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maatrik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it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teiseks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kirjutame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pt-PT" sz="2400" b="0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BE61276-68A8-4BC6-B32F-2E8E5BEE4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84" y="5816499"/>
                <a:ext cx="9459316" cy="769441"/>
              </a:xfrm>
              <a:prstGeom prst="rect">
                <a:avLst/>
              </a:prstGeom>
              <a:blipFill>
                <a:blip r:embed="rId10"/>
                <a:stretch>
                  <a:fillRect l="-709" t="-3968" r="-644" b="-1190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0FEDEC8-A9D4-4988-A255-F3173F7AFF1F}"/>
                  </a:ext>
                </a:extLst>
              </p:cNvPr>
              <p:cNvSpPr/>
              <p:nvPr/>
            </p:nvSpPr>
            <p:spPr>
              <a:xfrm>
                <a:off x="3617106" y="2983850"/>
                <a:ext cx="8360230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On antud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vahetame 2. ja 3. rea omavahel ära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0FEDEC8-A9D4-4988-A255-F3173F7AF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06" y="2983850"/>
                <a:ext cx="8360230" cy="908326"/>
              </a:xfrm>
              <a:prstGeom prst="rect">
                <a:avLst/>
              </a:prstGeom>
              <a:blipFill>
                <a:blip r:embed="rId11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A4FC5D19-8A89-44D1-80F0-0ECF66466061}"/>
              </a:ext>
            </a:extLst>
          </p:cNvPr>
          <p:cNvSpPr/>
          <p:nvPr/>
        </p:nvSpPr>
        <p:spPr>
          <a:xfrm>
            <a:off x="2340508" y="3829754"/>
            <a:ext cx="4200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t-EE" sz="2400" dirty="0">
                <a:solidFill>
                  <a:srgbClr val="0C2B8E"/>
                </a:solidFill>
              </a:rPr>
              <a:t>Saame</a:t>
            </a:r>
            <a:r>
              <a:rPr lang="en-GB" sz="2400" dirty="0">
                <a:solidFill>
                  <a:srgbClr val="0C2B8E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0B8FE50-196A-4037-988E-010734215C8B}"/>
                  </a:ext>
                </a:extLst>
              </p:cNvPr>
              <p:cNvSpPr/>
              <p:nvPr/>
            </p:nvSpPr>
            <p:spPr>
              <a:xfrm>
                <a:off x="4613949" y="4228997"/>
                <a:ext cx="2801473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   </m:t>
                              </m:r>
                            </m:e>
                            <m:li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0B8FE50-196A-4037-988E-010734215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949" y="4228997"/>
                <a:ext cx="2801473" cy="908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7F9464E-ABAF-4DAC-8762-B4DB66B563E9}"/>
              </a:ext>
            </a:extLst>
          </p:cNvPr>
          <p:cNvSpPr/>
          <p:nvPr/>
        </p:nvSpPr>
        <p:spPr>
          <a:xfrm>
            <a:off x="5612016" y="4718392"/>
            <a:ext cx="818930" cy="375776"/>
          </a:xfrm>
          <a:prstGeom prst="round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967D865-6437-474C-A85B-6567C2CFBE53}"/>
              </a:ext>
            </a:extLst>
          </p:cNvPr>
          <p:cNvSpPr txBox="1"/>
          <p:nvPr/>
        </p:nvSpPr>
        <p:spPr>
          <a:xfrm>
            <a:off x="7597328" y="3690000"/>
            <a:ext cx="4171143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Alati</a:t>
            </a:r>
            <a:r>
              <a:rPr lang="en-US" sz="2000" dirty="0"/>
              <a:t>, </a:t>
            </a:r>
            <a:r>
              <a:rPr lang="en-US" sz="2000" dirty="0" err="1"/>
              <a:t>kui</a:t>
            </a:r>
            <a:r>
              <a:rPr lang="en-US" sz="2000" dirty="0"/>
              <a:t> </a:t>
            </a:r>
            <a:r>
              <a:rPr lang="en-US" sz="2000" dirty="0" err="1"/>
              <a:t>tehakse</a:t>
            </a:r>
            <a:r>
              <a:rPr lang="en-US" sz="2000" dirty="0"/>
              <a:t> </a:t>
            </a:r>
            <a:r>
              <a:rPr lang="en-US" sz="2000" b="1" dirty="0" err="1"/>
              <a:t>elementaartaisendusi</a:t>
            </a:r>
            <a:r>
              <a:rPr lang="en-US" sz="2000" dirty="0"/>
              <a:t> (</a:t>
            </a:r>
            <a:r>
              <a:rPr lang="en-US" sz="2000" dirty="0" err="1"/>
              <a:t>ridade</a:t>
            </a:r>
            <a:r>
              <a:rPr lang="en-US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n-US" sz="2000" dirty="0" err="1"/>
              <a:t>veergudega</a:t>
            </a:r>
            <a:r>
              <a:rPr lang="en-US" sz="2000" dirty="0"/>
              <a:t>), on see </a:t>
            </a:r>
            <a:r>
              <a:rPr lang="en-US" sz="2000" dirty="0" err="1"/>
              <a:t>oluline</a:t>
            </a:r>
            <a:r>
              <a:rPr lang="en-US" sz="2000" dirty="0"/>
              <a:t> </a:t>
            </a:r>
            <a:r>
              <a:rPr lang="en-US" sz="2000" u="sng" dirty="0" err="1"/>
              <a:t>välja</a:t>
            </a:r>
            <a:r>
              <a:rPr lang="en-US" sz="2000" u="sng" dirty="0"/>
              <a:t> </a:t>
            </a:r>
            <a:r>
              <a:rPr lang="en-US" sz="2000" u="sng" dirty="0" err="1"/>
              <a:t>tuua</a:t>
            </a:r>
            <a:r>
              <a:rPr lang="en-US" sz="2000" dirty="0"/>
              <a:t>, et </a:t>
            </a:r>
            <a:r>
              <a:rPr lang="en-US" sz="2000" dirty="0" err="1"/>
              <a:t>mitte</a:t>
            </a:r>
            <a:r>
              <a:rPr lang="en-US" sz="2000" dirty="0"/>
              <a:t> </a:t>
            </a:r>
            <a:r>
              <a:rPr lang="en-US" sz="2000" dirty="0" err="1"/>
              <a:t>eksida</a:t>
            </a:r>
            <a:r>
              <a:rPr lang="en-US" sz="2000" dirty="0"/>
              <a:t>!... </a:t>
            </a:r>
            <a:r>
              <a:rPr lang="et-EE" sz="2000" dirty="0"/>
              <a:t>Vaata kuidas</a:t>
            </a:r>
            <a:r>
              <a:rPr lang="en-US" sz="2000" dirty="0"/>
              <a:t>…</a:t>
            </a:r>
          </a:p>
        </p:txBody>
      </p: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59B9D0B7-D980-4814-BFF0-E9E633BE3149}"/>
              </a:ext>
            </a:extLst>
          </p:cNvPr>
          <p:cNvCxnSpPr>
            <a:cxnSpLocks/>
          </p:cNvCxnSpPr>
          <p:nvPr/>
        </p:nvCxnSpPr>
        <p:spPr>
          <a:xfrm flipH="1">
            <a:off x="6409254" y="4291419"/>
            <a:ext cx="1188074" cy="426973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39A79CED-71B9-4BE6-9B28-1B14EB9B1C40}"/>
              </a:ext>
            </a:extLst>
          </p:cNvPr>
          <p:cNvSpPr/>
          <p:nvPr/>
        </p:nvSpPr>
        <p:spPr>
          <a:xfrm>
            <a:off x="2268416" y="4423286"/>
            <a:ext cx="2848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t-EE" sz="2400" b="1" dirty="0">
                <a:solidFill>
                  <a:srgbClr val="F25E4F"/>
                </a:solidFill>
              </a:rPr>
              <a:t>LIHTNE</a:t>
            </a:r>
            <a:r>
              <a:rPr lang="en-GB" sz="2400" b="1" dirty="0">
                <a:solidFill>
                  <a:srgbClr val="F25E4F"/>
                </a:solidFill>
              </a:rPr>
              <a:t>!... </a:t>
            </a:r>
            <a:r>
              <a:rPr lang="et-EE" sz="2400" dirty="0">
                <a:solidFill>
                  <a:srgbClr val="F25E4F"/>
                </a:solidFill>
              </a:rPr>
              <a:t>Eks ju</a:t>
            </a:r>
            <a:r>
              <a:rPr lang="en-GB" sz="2400" dirty="0">
                <a:solidFill>
                  <a:srgbClr val="F25E4F"/>
                </a:solidFill>
              </a:rPr>
              <a:t>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5475027-0DE3-4D33-8738-70CF3B109E1A}"/>
                  </a:ext>
                </a:extLst>
              </p:cNvPr>
              <p:cNvSpPr/>
              <p:nvPr/>
            </p:nvSpPr>
            <p:spPr>
              <a:xfrm>
                <a:off x="5527149" y="4718833"/>
                <a:ext cx="10162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sz="16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pt-PT" sz="16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5475027-0DE3-4D33-8738-70CF3B109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49" y="4718833"/>
                <a:ext cx="1016239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tähis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  <a:blipFill>
                <a:blip r:embed="rId14"/>
                <a:stretch>
                  <a:fillRect l="-2547" t="-8642" b="-2222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B66AA068-B7D0-4BA0-836B-D043268957C5}"/>
              </a:ext>
            </a:extLst>
          </p:cNvPr>
          <p:cNvCxnSpPr>
            <a:cxnSpLocks/>
          </p:cNvCxnSpPr>
          <p:nvPr/>
        </p:nvCxnSpPr>
        <p:spPr>
          <a:xfrm flipV="1">
            <a:off x="6090556" y="2266383"/>
            <a:ext cx="3204465" cy="2452010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extLst>
              <a:ext uri="{FF2B5EF4-FFF2-40B4-BE49-F238E27FC236}">
                <a16:creationId xmlns:a16="http://schemas.microsoft.com/office/drawing/2014/main" id="{341EE3DA-0223-42D2-84F4-28D4EA948F85}"/>
              </a:ext>
            </a:extLst>
          </p:cNvPr>
          <p:cNvSpPr/>
          <p:nvPr/>
        </p:nvSpPr>
        <p:spPr>
          <a:xfrm rot="19348005">
            <a:off x="7666997" y="2471922"/>
            <a:ext cx="1486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dirty="0" err="1">
                <a:solidFill>
                  <a:srgbClr val="29A6FF"/>
                </a:solidFill>
              </a:rPr>
              <a:t>üldistades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359761" y="1766740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3" grpId="0" animBg="1"/>
      <p:bldP spid="63" grpId="1" animBg="1"/>
      <p:bldP spid="22" grpId="0" animBg="1"/>
      <p:bldP spid="32" grpId="0"/>
      <p:bldP spid="2" grpId="0" animBg="1"/>
      <p:bldP spid="3" grpId="0"/>
      <p:bldP spid="38" grpId="0" animBg="1"/>
      <p:bldP spid="39" grpId="0" animBg="1"/>
      <p:bldP spid="11" grpId="0"/>
      <p:bldP spid="60" grpId="0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48FD2100-7776-47AF-BCDB-DC495BAF3BE0}"/>
              </a:ext>
            </a:extLst>
          </p:cNvPr>
          <p:cNvSpPr/>
          <p:nvPr/>
        </p:nvSpPr>
        <p:spPr>
          <a:xfrm>
            <a:off x="2066293" y="3501867"/>
            <a:ext cx="9835419" cy="3123141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44387F3F-7A94-4022-935B-7D4A143B520D}"/>
              </a:ext>
            </a:extLst>
          </p:cNvPr>
          <p:cNvSpPr/>
          <p:nvPr/>
        </p:nvSpPr>
        <p:spPr>
          <a:xfrm>
            <a:off x="9591462" y="5392198"/>
            <a:ext cx="379593" cy="479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34929E1D-B0A4-43DA-B300-6743A5F64AFD}"/>
              </a:ext>
            </a:extLst>
          </p:cNvPr>
          <p:cNvSpPr/>
          <p:nvPr/>
        </p:nvSpPr>
        <p:spPr>
          <a:xfrm>
            <a:off x="10975037" y="5379934"/>
            <a:ext cx="379593" cy="479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9773903-2E36-4BAC-A746-4A36345E3A1C}"/>
              </a:ext>
            </a:extLst>
          </p:cNvPr>
          <p:cNvSpPr/>
          <p:nvPr/>
        </p:nvSpPr>
        <p:spPr>
          <a:xfrm>
            <a:off x="3279299" y="5386078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2EDFB57A-AEE9-416A-94D8-00C5A9FC2455}"/>
              </a:ext>
            </a:extLst>
          </p:cNvPr>
          <p:cNvSpPr/>
          <p:nvPr/>
        </p:nvSpPr>
        <p:spPr>
          <a:xfrm>
            <a:off x="5022920" y="5404399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8860C21E-49A0-41A7-807F-C9CD56C7F638}"/>
              </a:ext>
            </a:extLst>
          </p:cNvPr>
          <p:cNvSpPr/>
          <p:nvPr/>
        </p:nvSpPr>
        <p:spPr>
          <a:xfrm>
            <a:off x="2066293" y="305859"/>
            <a:ext cx="9859639" cy="221627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10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230444"/>
            <a:ext cx="9859639" cy="3002190"/>
          </a:xfrm>
          <a:prstGeom prst="roundRect">
            <a:avLst>
              <a:gd name="adj" fmla="val 8084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374798"/>
            <a:ext cx="2297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>
                <a:solidFill>
                  <a:srgbClr val="F25E4F"/>
                </a:solidFill>
              </a:rPr>
              <a:t>Def</a:t>
            </a:r>
            <a:r>
              <a:rPr lang="et-EE" sz="2400" b="1" u="sng" dirty="0" err="1">
                <a:solidFill>
                  <a:srgbClr val="F25E4F"/>
                </a:solidFill>
              </a:rPr>
              <a:t>initsioon</a:t>
            </a:r>
            <a:r>
              <a:rPr lang="et-EE" sz="2400" b="1" u="sng" dirty="0">
                <a:solidFill>
                  <a:srgbClr val="F25E4F"/>
                </a:solidFill>
              </a:rPr>
              <a:t>: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Vaatleme maatriksit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t-EE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). 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Kolme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järgmist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tehet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maatriksi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ridadega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nimetatakse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ridade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elementaarteisendusteks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  <a:blipFill>
                <a:blip r:embed="rId11"/>
                <a:stretch>
                  <a:fillRect l="-1032" t="-5839" r="-967" b="-1532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74211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ysClr val="windowText" lastClr="000000"/>
                </a:solidFill>
              </a:rPr>
              <a:t>VAHETUS</a:t>
            </a:r>
            <a:r>
              <a:rPr lang="pt-PT" sz="2400" b="1" dirty="0">
                <a:solidFill>
                  <a:sysClr val="windowText" lastClr="000000"/>
                </a:solidFill>
              </a:rPr>
              <a:t> – </a:t>
            </a:r>
            <a:r>
              <a:rPr lang="et-EE" sz="2400" dirty="0">
                <a:solidFill>
                  <a:sysClr val="windowText" lastClr="000000"/>
                </a:solidFill>
              </a:rPr>
              <a:t>Vaheta kaks rida omavahel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tähis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  <a:blipFill>
                <a:blip r:embed="rId12"/>
                <a:stretch>
                  <a:fillRect l="-2547" t="-8642" b="-2222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365190" y="1766740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/>
              <p:nvPr/>
            </p:nvSpPr>
            <p:spPr>
              <a:xfrm>
                <a:off x="2268414" y="2272723"/>
                <a:ext cx="9086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t-EE" sz="2400" b="1" dirty="0">
                    <a:solidFill>
                      <a:sysClr val="windowText" lastClr="000000"/>
                    </a:solidFill>
                  </a:rPr>
                  <a:t>KORRUTAMINE ARVUGA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Korruta rida nullist erineva arvuga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272723"/>
                <a:ext cx="9086216" cy="461665"/>
              </a:xfrm>
              <a:prstGeom prst="rect">
                <a:avLst/>
              </a:prstGeom>
              <a:blipFill>
                <a:blip r:embed="rId13"/>
                <a:stretch>
                  <a:fillRect l="-1274" t="-22368" b="-328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556DD8D3-24AF-4F40-AB12-2D7FBDE1793B}"/>
              </a:ext>
            </a:extLst>
          </p:cNvPr>
          <p:cNvSpPr/>
          <p:nvPr/>
        </p:nvSpPr>
        <p:spPr>
          <a:xfrm>
            <a:off x="2508022" y="371649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EAAE6A9-4A98-476F-B05B-9E9103356DA5}"/>
                  </a:ext>
                </a:extLst>
              </p:cNvPr>
              <p:cNvSpPr/>
              <p:nvPr/>
            </p:nvSpPr>
            <p:spPr>
              <a:xfrm>
                <a:off x="3617106" y="3520938"/>
                <a:ext cx="8360230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On antud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korruta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.rida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EAAE6A9-4A98-476F-B05B-9E9103356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06" y="3520938"/>
                <a:ext cx="8360230" cy="908326"/>
              </a:xfrm>
              <a:prstGeom prst="rect">
                <a:avLst/>
              </a:prstGeom>
              <a:blipFill>
                <a:blip r:embed="rId14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F74D96AD-4722-4DBC-9D66-41A01DD90FEE}"/>
              </a:ext>
            </a:extLst>
          </p:cNvPr>
          <p:cNvSpPr/>
          <p:nvPr/>
        </p:nvSpPr>
        <p:spPr>
          <a:xfrm>
            <a:off x="2340508" y="4437674"/>
            <a:ext cx="7044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t-EE" sz="2400" dirty="0">
                <a:solidFill>
                  <a:srgbClr val="0C2B8E"/>
                </a:solidFill>
              </a:rPr>
              <a:t>Järgides toodud reeglit</a:t>
            </a:r>
            <a:r>
              <a:rPr lang="en-GB" sz="2400" dirty="0">
                <a:solidFill>
                  <a:srgbClr val="0C2B8E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62BE284E-2FB9-4C01-9414-3B9F7BEC6CFE}"/>
                  </a:ext>
                </a:extLst>
              </p:cNvPr>
              <p:cNvSpPr/>
              <p:nvPr/>
            </p:nvSpPr>
            <p:spPr>
              <a:xfrm>
                <a:off x="3039841" y="5063438"/>
                <a:ext cx="2939523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←3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62BE284E-2FB9-4C01-9414-3B9F7BEC6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841" y="5063438"/>
                <a:ext cx="2939523" cy="9083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3D6DAFAA-CB6A-481B-8D5F-F55D751F03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9"/>
          <a:stretch/>
        </p:blipFill>
        <p:spPr>
          <a:xfrm>
            <a:off x="6861067" y="4721957"/>
            <a:ext cx="1108710" cy="1820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290BAE-9A4B-4DA1-AAA1-11EA0DAAFCA1}"/>
                  </a:ext>
                </a:extLst>
              </p:cNvPr>
              <p:cNvSpPr/>
              <p:nvPr/>
            </p:nvSpPr>
            <p:spPr>
              <a:xfrm>
                <a:off x="9441929" y="5356460"/>
                <a:ext cx="20607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sz="28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PT" sz="28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290BAE-9A4B-4DA1-AAA1-11EA0DAAF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929" y="5356460"/>
                <a:ext cx="206075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F0A4BB3-EAC5-4E58-B447-6B8193FE2491}"/>
              </a:ext>
            </a:extLst>
          </p:cNvPr>
          <p:cNvSpPr/>
          <p:nvPr/>
        </p:nvSpPr>
        <p:spPr>
          <a:xfrm>
            <a:off x="4049486" y="5547745"/>
            <a:ext cx="772542" cy="3602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B79CB4D-F3F5-4FB0-A745-F0D8F2B4D284}"/>
              </a:ext>
            </a:extLst>
          </p:cNvPr>
          <p:cNvSpPr/>
          <p:nvPr/>
        </p:nvSpPr>
        <p:spPr>
          <a:xfrm>
            <a:off x="4272090" y="5919141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F53F876-7EA9-49D7-8726-D2CC15B7B8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9"/>
          <a:stretch/>
        </p:blipFill>
        <p:spPr>
          <a:xfrm>
            <a:off x="6861067" y="4721956"/>
            <a:ext cx="2403157" cy="1820135"/>
          </a:xfrm>
          <a:prstGeom prst="rect">
            <a:avLst/>
          </a:prstGeom>
        </p:spPr>
      </p:pic>
      <p:sp>
        <p:nvSpPr>
          <p:cNvPr id="58" name="Retângulo 57">
            <a:extLst>
              <a:ext uri="{FF2B5EF4-FFF2-40B4-BE49-F238E27FC236}">
                <a16:creationId xmlns:a16="http://schemas.microsoft.com/office/drawing/2014/main" id="{7EFB7AC4-E754-4AF8-8A60-F0F18C1C7228}"/>
              </a:ext>
            </a:extLst>
          </p:cNvPr>
          <p:cNvSpPr/>
          <p:nvPr/>
        </p:nvSpPr>
        <p:spPr>
          <a:xfrm>
            <a:off x="10399775" y="4568712"/>
            <a:ext cx="1745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>
                <a:solidFill>
                  <a:srgbClr val="0C2B8E"/>
                </a:solidFill>
              </a:rPr>
              <a:t>“</a:t>
            </a:r>
            <a:r>
              <a:rPr lang="et-EE" sz="2400" dirty="0">
                <a:solidFill>
                  <a:srgbClr val="0C2B8E"/>
                </a:solidFill>
              </a:rPr>
              <a:t>vana</a:t>
            </a:r>
            <a:r>
              <a:rPr lang="en-GB" sz="2400" dirty="0">
                <a:solidFill>
                  <a:srgbClr val="0C2B8E"/>
                </a:solidFill>
              </a:rPr>
              <a:t>” </a:t>
            </a:r>
            <a:r>
              <a:rPr lang="et-EE" sz="2400" dirty="0">
                <a:solidFill>
                  <a:srgbClr val="0C2B8E"/>
                </a:solidFill>
              </a:rPr>
              <a:t>rida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16" name="Balão: Seta Para Baixo 15">
            <a:extLst>
              <a:ext uri="{FF2B5EF4-FFF2-40B4-BE49-F238E27FC236}">
                <a16:creationId xmlns:a16="http://schemas.microsoft.com/office/drawing/2014/main" id="{FF4B6B98-151C-4642-8D66-6FD5E1257316}"/>
              </a:ext>
            </a:extLst>
          </p:cNvPr>
          <p:cNvSpPr/>
          <p:nvPr/>
        </p:nvSpPr>
        <p:spPr>
          <a:xfrm>
            <a:off x="10488996" y="4529637"/>
            <a:ext cx="1412716" cy="806726"/>
          </a:xfrm>
          <a:prstGeom prst="downArrowCallou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F827E089-33CF-4566-AFDC-FC341A5D287E}"/>
              </a:ext>
            </a:extLst>
          </p:cNvPr>
          <p:cNvSpPr/>
          <p:nvPr/>
        </p:nvSpPr>
        <p:spPr>
          <a:xfrm>
            <a:off x="8933907" y="4569400"/>
            <a:ext cx="1746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>
                <a:solidFill>
                  <a:srgbClr val="0C2B8E"/>
                </a:solidFill>
              </a:rPr>
              <a:t>“</a:t>
            </a:r>
            <a:r>
              <a:rPr lang="et-EE" sz="2400" dirty="0">
                <a:solidFill>
                  <a:srgbClr val="0C2B8E"/>
                </a:solidFill>
              </a:rPr>
              <a:t>uus</a:t>
            </a:r>
            <a:r>
              <a:rPr lang="en-GB" sz="2400" dirty="0">
                <a:solidFill>
                  <a:srgbClr val="0C2B8E"/>
                </a:solidFill>
              </a:rPr>
              <a:t>” </a:t>
            </a:r>
            <a:r>
              <a:rPr lang="et-EE" sz="2400" dirty="0">
                <a:solidFill>
                  <a:srgbClr val="0C2B8E"/>
                </a:solidFill>
              </a:rPr>
              <a:t>rida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62" name="Balão: Seta Para Baixo 61">
            <a:extLst>
              <a:ext uri="{FF2B5EF4-FFF2-40B4-BE49-F238E27FC236}">
                <a16:creationId xmlns:a16="http://schemas.microsoft.com/office/drawing/2014/main" id="{1B5C986E-C98E-4B15-A4B4-5BFE03D59C26}"/>
              </a:ext>
            </a:extLst>
          </p:cNvPr>
          <p:cNvSpPr/>
          <p:nvPr/>
        </p:nvSpPr>
        <p:spPr>
          <a:xfrm>
            <a:off x="8972000" y="4510626"/>
            <a:ext cx="1434598" cy="806726"/>
          </a:xfrm>
          <a:prstGeom prst="downArrowCallou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Conexão reta unidirecional 64">
            <a:extLst>
              <a:ext uri="{FF2B5EF4-FFF2-40B4-BE49-F238E27FC236}">
                <a16:creationId xmlns:a16="http://schemas.microsoft.com/office/drawing/2014/main" id="{D4699787-0CE2-4BEA-8EC5-5ED120938897}"/>
              </a:ext>
            </a:extLst>
          </p:cNvPr>
          <p:cNvCxnSpPr>
            <a:cxnSpLocks/>
          </p:cNvCxnSpPr>
          <p:nvPr/>
        </p:nvCxnSpPr>
        <p:spPr>
          <a:xfrm flipH="1" flipV="1">
            <a:off x="9851492" y="2926648"/>
            <a:ext cx="565416" cy="1409218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>
            <a:extLst>
              <a:ext uri="{FF2B5EF4-FFF2-40B4-BE49-F238E27FC236}">
                <a16:creationId xmlns:a16="http://schemas.microsoft.com/office/drawing/2014/main" id="{89D099E5-B489-4C23-9428-EAE1E9841F9D}"/>
              </a:ext>
            </a:extLst>
          </p:cNvPr>
          <p:cNvSpPr/>
          <p:nvPr/>
        </p:nvSpPr>
        <p:spPr>
          <a:xfrm rot="4171370">
            <a:off x="9556088" y="3821335"/>
            <a:ext cx="1785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b="1" dirty="0">
                <a:solidFill>
                  <a:srgbClr val="29A6FF"/>
                </a:solidFill>
              </a:rPr>
              <a:t>üldistades</a:t>
            </a:r>
            <a:r>
              <a:rPr lang="en-GB" b="1" dirty="0">
                <a:solidFill>
                  <a:srgbClr val="29A6F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8D4253C8-4BB6-4D14-858D-470A4F6BB339}"/>
                  </a:ext>
                </a:extLst>
              </p:cNvPr>
              <p:cNvSpPr/>
              <p:nvPr/>
            </p:nvSpPr>
            <p:spPr>
              <a:xfrm>
                <a:off x="7422491" y="2668015"/>
                <a:ext cx="33259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r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ida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tähis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8D4253C8-4BB6-4D14-858D-470A4F6BB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491" y="2668015"/>
                <a:ext cx="3325928" cy="461665"/>
              </a:xfrm>
              <a:prstGeom prst="rect">
                <a:avLst/>
              </a:prstGeom>
              <a:blipFill>
                <a:blip r:embed="rId19"/>
                <a:stretch>
                  <a:fillRect l="-2936" t="-10667" b="-30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E8D2F9FD-68C5-4186-9B62-0D46DF8F5F66}"/>
              </a:ext>
            </a:extLst>
          </p:cNvPr>
          <p:cNvSpPr/>
          <p:nvPr/>
        </p:nvSpPr>
        <p:spPr>
          <a:xfrm>
            <a:off x="9387490" y="2660059"/>
            <a:ext cx="1312886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57" grpId="0" animBg="1"/>
      <p:bldP spid="51" grpId="0" animBg="1"/>
      <p:bldP spid="52" grpId="0" animBg="1"/>
      <p:bldP spid="22" grpId="0" animBg="1"/>
      <p:bldP spid="45" grpId="0"/>
      <p:bldP spid="48" grpId="0"/>
      <p:bldP spid="8" grpId="0"/>
      <p:bldP spid="9" grpId="0" animBg="1"/>
      <p:bldP spid="10" grpId="0"/>
      <p:bldP spid="16" grpId="0" animBg="1"/>
      <p:bldP spid="62" grpId="0" animBg="1"/>
      <p:bldP spid="70" grpId="0"/>
      <p:bldP spid="73" grpId="0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305859"/>
            <a:ext cx="9859639" cy="2682141"/>
          </a:xfrm>
          <a:prstGeom prst="roundRect">
            <a:avLst>
              <a:gd name="adj" fmla="val 8084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8860C21E-49A0-41A7-807F-C9CD56C7F638}"/>
              </a:ext>
            </a:extLst>
          </p:cNvPr>
          <p:cNvSpPr/>
          <p:nvPr/>
        </p:nvSpPr>
        <p:spPr>
          <a:xfrm>
            <a:off x="2066293" y="305859"/>
            <a:ext cx="9859639" cy="3604496"/>
          </a:xfrm>
          <a:prstGeom prst="roundRect">
            <a:avLst>
              <a:gd name="adj" fmla="val 619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37479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Vaatleme maatriksit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t-EE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). 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Kolme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järgmist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tehet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maatriksi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ridadega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nimetatakse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ridade</a:t>
                </a:r>
                <a:r>
                  <a:rPr lang="fi-FI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 err="1">
                    <a:solidFill>
                      <a:sysClr val="windowText" lastClr="000000"/>
                    </a:solidFill>
                  </a:rPr>
                  <a:t>elementaarteisendusteks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  <a:blipFill>
                <a:blip r:embed="rId9"/>
                <a:stretch>
                  <a:fillRect l="-1032" t="-5839" r="-967" b="-1532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74211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ysClr val="windowText" lastClr="000000"/>
                </a:solidFill>
              </a:rPr>
              <a:t>VAHETUS</a:t>
            </a:r>
            <a:r>
              <a:rPr lang="pt-PT" sz="2400" b="1" dirty="0">
                <a:solidFill>
                  <a:sysClr val="windowText" lastClr="000000"/>
                </a:solidFill>
              </a:rPr>
              <a:t> – </a:t>
            </a:r>
            <a:r>
              <a:rPr lang="et-EE" sz="2400" dirty="0">
                <a:solidFill>
                  <a:sysClr val="windowText" lastClr="000000"/>
                </a:solidFill>
              </a:rPr>
              <a:t>Vaheta kaks rida omavahel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tähis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  <a:blipFill>
                <a:blip r:embed="rId10"/>
                <a:stretch>
                  <a:fillRect l="-2547" t="-8642" b="-2222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346336" y="1766740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/>
              <p:nvPr/>
            </p:nvSpPr>
            <p:spPr>
              <a:xfrm>
                <a:off x="2268414" y="2272723"/>
                <a:ext cx="95381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t-EE" sz="2400" b="1" dirty="0">
                    <a:solidFill>
                      <a:sysClr val="windowText" lastClr="000000"/>
                    </a:solidFill>
                  </a:rPr>
                  <a:t>KORRUTAMINE ARVUGA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Korruta rida nullist erineva arvuga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272723"/>
                <a:ext cx="9538106" cy="461665"/>
              </a:xfrm>
              <a:prstGeom prst="rect">
                <a:avLst/>
              </a:prstGeom>
              <a:blipFill>
                <a:blip r:embed="rId11"/>
                <a:stretch>
                  <a:fillRect l="-1214" t="-22368" b="-3289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5AFD57BD-C8A2-4A1D-88C0-B9393BB80227}"/>
                  </a:ext>
                </a:extLst>
              </p:cNvPr>
              <p:cNvSpPr/>
              <p:nvPr/>
            </p:nvSpPr>
            <p:spPr>
              <a:xfrm>
                <a:off x="8384319" y="2553468"/>
                <a:ext cx="33259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rida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tähis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5AFD57BD-C8A2-4A1D-88C0-B9393BB8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319" y="2553468"/>
                <a:ext cx="3325928" cy="461665"/>
              </a:xfrm>
              <a:prstGeom prst="rect">
                <a:avLst/>
              </a:prstGeom>
              <a:blipFill>
                <a:blip r:embed="rId12"/>
                <a:stretch>
                  <a:fillRect l="-2747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>
            <a:extLst>
              <a:ext uri="{FF2B5EF4-FFF2-40B4-BE49-F238E27FC236}">
                <a16:creationId xmlns:a16="http://schemas.microsoft.com/office/drawing/2014/main" id="{0952C28E-CA13-4D35-A636-F29AB738568E}"/>
              </a:ext>
            </a:extLst>
          </p:cNvPr>
          <p:cNvSpPr/>
          <p:nvPr/>
        </p:nvSpPr>
        <p:spPr>
          <a:xfrm>
            <a:off x="2309768" y="2892394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ysClr val="windowText" lastClr="000000"/>
                </a:solidFill>
              </a:rPr>
              <a:t>ASENDAMINE</a:t>
            </a:r>
            <a:r>
              <a:rPr lang="en-GB" sz="2400" b="1" dirty="0">
                <a:solidFill>
                  <a:sysClr val="windowText" lastClr="000000"/>
                </a:solidFill>
              </a:rPr>
              <a:t> - </a:t>
            </a:r>
            <a:r>
              <a:rPr lang="et-EE" sz="2400" dirty="0">
                <a:solidFill>
                  <a:sysClr val="windowText" lastClr="000000"/>
                </a:solidFill>
              </a:rPr>
              <a:t>A</a:t>
            </a:r>
            <a:r>
              <a:rPr lang="en-GB" sz="2400" dirty="0" err="1">
                <a:solidFill>
                  <a:sysClr val="windowText" lastClr="000000"/>
                </a:solidFill>
              </a:rPr>
              <a:t>senda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üks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rida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enda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ja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teise</a:t>
            </a:r>
            <a:r>
              <a:rPr lang="en-GB" sz="2400" dirty="0">
                <a:solidFill>
                  <a:sysClr val="windowText" lastClr="000000"/>
                </a:solidFill>
              </a:rPr>
              <a:t> rea </a:t>
            </a:r>
            <a:r>
              <a:rPr lang="en-GB" sz="2400" dirty="0" err="1">
                <a:solidFill>
                  <a:sysClr val="windowText" lastClr="000000"/>
                </a:solidFill>
              </a:rPr>
              <a:t>korrutise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summaga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ADC177-4254-4150-B726-3AD45E37333F}"/>
              </a:ext>
            </a:extLst>
          </p:cNvPr>
          <p:cNvSpPr/>
          <p:nvPr/>
        </p:nvSpPr>
        <p:spPr>
          <a:xfrm>
            <a:off x="2066293" y="3951651"/>
            <a:ext cx="9835419" cy="2696792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B42A8589-C774-419D-9CD2-48A0D5BED45E}"/>
              </a:ext>
            </a:extLst>
          </p:cNvPr>
          <p:cNvSpPr/>
          <p:nvPr/>
        </p:nvSpPr>
        <p:spPr>
          <a:xfrm>
            <a:off x="2240028" y="4294984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6FFA606F-AD76-4ED7-9BDB-9840EBBCD79D}"/>
                  </a:ext>
                </a:extLst>
              </p:cNvPr>
              <p:cNvSpPr/>
              <p:nvPr/>
            </p:nvSpPr>
            <p:spPr>
              <a:xfrm>
                <a:off x="3073776" y="3895989"/>
                <a:ext cx="8683292" cy="127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On antud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asenda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t-EE" sz="24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rida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selle rea ja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-kordse 1. rea summaga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6FFA606F-AD76-4ED7-9BDB-9840EBBCD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76" y="3895989"/>
                <a:ext cx="8683292" cy="1277657"/>
              </a:xfrm>
              <a:prstGeom prst="rect">
                <a:avLst/>
              </a:prstGeom>
              <a:blipFill>
                <a:blip r:embed="rId13"/>
                <a:stretch>
                  <a:fillRect l="-1053" r="-1053" b="-1000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74327F71-8116-4DBF-84C6-9AFA6D3020E1}"/>
              </a:ext>
            </a:extLst>
          </p:cNvPr>
          <p:cNvSpPr/>
          <p:nvPr/>
        </p:nvSpPr>
        <p:spPr>
          <a:xfrm>
            <a:off x="10402411" y="2611165"/>
            <a:ext cx="1312886" cy="414212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AC5B60C0-A3B5-4475-B931-1EFE7E77E4D9}"/>
              </a:ext>
            </a:extLst>
          </p:cNvPr>
          <p:cNvSpPr/>
          <p:nvPr/>
        </p:nvSpPr>
        <p:spPr>
          <a:xfrm>
            <a:off x="2240028" y="4963142"/>
            <a:ext cx="405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t-EE" sz="2400" dirty="0">
                <a:solidFill>
                  <a:srgbClr val="0C2B8E"/>
                </a:solidFill>
              </a:rPr>
              <a:t>Esitame tehtud teisendust</a:t>
            </a:r>
            <a:r>
              <a:rPr lang="en-GB" sz="2400" dirty="0">
                <a:solidFill>
                  <a:srgbClr val="0C2B8E"/>
                </a:solidFill>
              </a:rPr>
              <a:t>: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CF1B050C-B70B-43D7-BB57-2A6182781CF5}"/>
              </a:ext>
            </a:extLst>
          </p:cNvPr>
          <p:cNvSpPr/>
          <p:nvPr/>
        </p:nvSpPr>
        <p:spPr>
          <a:xfrm>
            <a:off x="6410467" y="4883603"/>
            <a:ext cx="379593" cy="479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7580E105-0286-47E7-B9C8-83CE5FD3F7E9}"/>
              </a:ext>
            </a:extLst>
          </p:cNvPr>
          <p:cNvSpPr/>
          <p:nvPr/>
        </p:nvSpPr>
        <p:spPr>
          <a:xfrm>
            <a:off x="7144601" y="4883603"/>
            <a:ext cx="379593" cy="479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FDB68327-326C-4A6C-AA9F-2E740B6F4475}"/>
                  </a:ext>
                </a:extLst>
              </p:cNvPr>
              <p:cNvSpPr/>
              <p:nvPr/>
            </p:nvSpPr>
            <p:spPr>
              <a:xfrm>
                <a:off x="5681749" y="4926756"/>
                <a:ext cx="26949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2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FDB68327-326C-4A6C-AA9F-2E740B6F4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749" y="4926756"/>
                <a:ext cx="2694904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 73">
            <a:extLst>
              <a:ext uri="{FF2B5EF4-FFF2-40B4-BE49-F238E27FC236}">
                <a16:creationId xmlns:a16="http://schemas.microsoft.com/office/drawing/2014/main" id="{36C4FBE0-5E27-4DB9-9FC9-535ED99FCBE1}"/>
              </a:ext>
            </a:extLst>
          </p:cNvPr>
          <p:cNvSpPr/>
          <p:nvPr/>
        </p:nvSpPr>
        <p:spPr>
          <a:xfrm>
            <a:off x="2240028" y="5555037"/>
            <a:ext cx="405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t-EE" sz="2400" dirty="0">
                <a:solidFill>
                  <a:srgbClr val="0C2B8E"/>
                </a:solidFill>
              </a:rPr>
              <a:t>Saame</a:t>
            </a:r>
            <a:r>
              <a:rPr lang="en-GB" sz="2400" dirty="0">
                <a:solidFill>
                  <a:srgbClr val="0C2B8E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3488465-B146-4755-9654-DBCF6454B7A8}"/>
                  </a:ext>
                </a:extLst>
              </p:cNvPr>
              <p:cNvSpPr/>
              <p:nvPr/>
            </p:nvSpPr>
            <p:spPr>
              <a:xfrm>
                <a:off x="3667283" y="5475145"/>
                <a:ext cx="3636060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sz="20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3488465-B146-4755-9654-DBCF6454B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283" y="5475145"/>
                <a:ext cx="3636060" cy="9083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09DBB11-B27D-4C9D-9FB9-68E750654C85}"/>
                  </a:ext>
                </a:extLst>
              </p:cNvPr>
              <p:cNvSpPr/>
              <p:nvPr/>
            </p:nvSpPr>
            <p:spPr>
              <a:xfrm>
                <a:off x="4318450" y="3353828"/>
                <a:ext cx="7391797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liida reale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rea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kordne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–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tähis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09DBB11-B27D-4C9D-9FB9-68E750654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450" y="3353828"/>
                <a:ext cx="7391797" cy="496674"/>
              </a:xfrm>
              <a:prstGeom prst="rect">
                <a:avLst/>
              </a:prstGeom>
              <a:blipFill>
                <a:blip r:embed="rId16"/>
                <a:stretch>
                  <a:fillRect l="-1237" t="-8537" b="-2073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32449E58-107D-426B-A71B-2EB0FD284AB7}"/>
              </a:ext>
            </a:extLst>
          </p:cNvPr>
          <p:cNvSpPr/>
          <p:nvPr/>
        </p:nvSpPr>
        <p:spPr>
          <a:xfrm>
            <a:off x="8507088" y="3345447"/>
            <a:ext cx="2097543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53" grpId="0"/>
      <p:bldP spid="59" grpId="0" animBg="1"/>
      <p:bldP spid="60" grpId="0" animBg="1"/>
      <p:bldP spid="63" grpId="0"/>
      <p:bldP spid="75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31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518D50AA-634C-4EDD-AA5F-0FF3338F95D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88C55BD1-09BE-4237-8B92-6048D6B4221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4C8ACD6F-D279-481E-B4E3-C2EA854004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C7EC3F8-B3FB-4644-BF80-77F1749C0DAB}"/>
              </a:ext>
            </a:extLst>
          </p:cNvPr>
          <p:cNvSpPr/>
          <p:nvPr/>
        </p:nvSpPr>
        <p:spPr>
          <a:xfrm>
            <a:off x="2103510" y="305859"/>
            <a:ext cx="9859639" cy="1995994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8491A725-5BF3-40F7-A666-78CA98206F5C}"/>
              </a:ext>
            </a:extLst>
          </p:cNvPr>
          <p:cNvSpPr/>
          <p:nvPr/>
        </p:nvSpPr>
        <p:spPr>
          <a:xfrm>
            <a:off x="2301503" y="307079"/>
            <a:ext cx="2270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t-EE" sz="2400" b="1" u="sng" dirty="0">
                <a:solidFill>
                  <a:srgbClr val="F25E4F"/>
                </a:solidFill>
              </a:rPr>
              <a:t>Definitsioon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/>
              <p:nvPr/>
            </p:nvSpPr>
            <p:spPr>
              <a:xfrm>
                <a:off x="2221114" y="867896"/>
                <a:ext cx="962442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Maatriksit mõõtmetega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nimetatakse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elementaarmaatriksiks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, kui see on saadud ühikmaatriksist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mille mõõtmed on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kasutades ainult ühte RET.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14" y="867896"/>
                <a:ext cx="9624429" cy="1200329"/>
              </a:xfrm>
              <a:prstGeom prst="rect">
                <a:avLst/>
              </a:prstGeom>
              <a:blipFill>
                <a:blip r:embed="rId9"/>
                <a:stretch>
                  <a:fillRect l="-950" t="-4061" r="-1013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3502740F-C071-4AE0-9645-F2743DF9657C}"/>
              </a:ext>
            </a:extLst>
          </p:cNvPr>
          <p:cNvSpPr/>
          <p:nvPr/>
        </p:nvSpPr>
        <p:spPr>
          <a:xfrm>
            <a:off x="2046203" y="2430569"/>
            <a:ext cx="9859635" cy="4078268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52C33EE-F9E0-4243-88D4-BE84B0214094}"/>
              </a:ext>
            </a:extLst>
          </p:cNvPr>
          <p:cNvSpPr/>
          <p:nvPr/>
        </p:nvSpPr>
        <p:spPr>
          <a:xfrm>
            <a:off x="2478925" y="2654787"/>
            <a:ext cx="1258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943D7CF3-AE3A-477E-A052-E1985B23A939}"/>
              </a:ext>
            </a:extLst>
          </p:cNvPr>
          <p:cNvSpPr/>
          <p:nvPr/>
        </p:nvSpPr>
        <p:spPr>
          <a:xfrm>
            <a:off x="2650615" y="5720668"/>
            <a:ext cx="181451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/>
              <a:t>Näide</a:t>
            </a:r>
            <a:r>
              <a:rPr lang="pt-PT" sz="2400" b="1" dirty="0"/>
              <a:t> 1</a:t>
            </a:r>
          </a:p>
          <a:p>
            <a:pPr algn="ctr"/>
            <a:r>
              <a:rPr lang="pt-PT" sz="1100" dirty="0"/>
              <a:t>(</a:t>
            </a:r>
            <a:r>
              <a:rPr lang="et-EE" sz="1100" dirty="0"/>
              <a:t>kliki siia, et näha tehet</a:t>
            </a:r>
            <a:r>
              <a:rPr lang="pt-PT" sz="1100" dirty="0"/>
              <a:t>)</a:t>
            </a:r>
            <a:endParaRPr lang="en-GB" sz="1100" dirty="0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1856B94F-0FC8-42A0-81C4-D654B8C077C5}"/>
              </a:ext>
            </a:extLst>
          </p:cNvPr>
          <p:cNvSpPr/>
          <p:nvPr/>
        </p:nvSpPr>
        <p:spPr>
          <a:xfrm>
            <a:off x="6126076" y="5712875"/>
            <a:ext cx="181451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/>
              <a:t>Näide</a:t>
            </a:r>
            <a:r>
              <a:rPr lang="pt-PT" sz="2400" b="1" dirty="0"/>
              <a:t> 2</a:t>
            </a:r>
          </a:p>
          <a:p>
            <a:pPr algn="ctr"/>
            <a:r>
              <a:rPr lang="pt-PT" sz="1100" dirty="0"/>
              <a:t>(</a:t>
            </a:r>
            <a:r>
              <a:rPr lang="et-EE" sz="1100" dirty="0"/>
              <a:t>kliki siia, et näha tehet</a:t>
            </a:r>
            <a:r>
              <a:rPr lang="pt-PT" sz="1100" dirty="0"/>
              <a:t>)</a:t>
            </a:r>
            <a:endParaRPr lang="en-GB" sz="1100" dirty="0"/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61CEC39B-B10A-41FB-AAB4-F0EFB3BEA38F}"/>
              </a:ext>
            </a:extLst>
          </p:cNvPr>
          <p:cNvSpPr/>
          <p:nvPr/>
        </p:nvSpPr>
        <p:spPr>
          <a:xfrm>
            <a:off x="9601537" y="5712875"/>
            <a:ext cx="181451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/>
              <a:t>Näide</a:t>
            </a:r>
            <a:r>
              <a:rPr lang="pt-PT" sz="2400" b="1" dirty="0"/>
              <a:t> 3</a:t>
            </a:r>
          </a:p>
          <a:p>
            <a:pPr algn="ctr"/>
            <a:r>
              <a:rPr lang="pt-PT" sz="1100" dirty="0"/>
              <a:t>(</a:t>
            </a:r>
            <a:r>
              <a:rPr lang="et-EE" sz="1100" dirty="0"/>
              <a:t>kliki siia, et näha tehet</a:t>
            </a:r>
            <a:r>
              <a:rPr lang="pt-PT" sz="1100" dirty="0"/>
              <a:t>)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9EB273F9-1740-4B2E-9AEF-FB113E29AA0D}"/>
                  </a:ext>
                </a:extLst>
              </p:cNvPr>
              <p:cNvSpPr/>
              <p:nvPr/>
            </p:nvSpPr>
            <p:spPr>
              <a:xfrm>
                <a:off x="2447040" y="4892756"/>
                <a:ext cx="2308002" cy="78319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t-EE" sz="2000" b="1" dirty="0">
                    <a:solidFill>
                      <a:sysClr val="windowText" lastClr="000000"/>
                    </a:solidFill>
                  </a:rPr>
                  <a:t>Korrutasime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t-EE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t-EE" sz="2000" b="1" dirty="0">
                    <a:solidFill>
                      <a:sysClr val="windowText" lastClr="000000"/>
                    </a:solidFill>
                  </a:rPr>
                  <a:t>teist rida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-</a:t>
                </a:r>
                <a:r>
                  <a:rPr lang="et-EE" sz="2000" dirty="0" err="1">
                    <a:solidFill>
                      <a:sysClr val="windowText" lastClr="000000"/>
                    </a:solidFill>
                  </a:rPr>
                  <a:t>ga</a:t>
                </a:r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9EB273F9-1740-4B2E-9AEF-FB113E29A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40" y="4892756"/>
                <a:ext cx="2308002" cy="783193"/>
              </a:xfrm>
              <a:prstGeom prst="roundRect">
                <a:avLst/>
              </a:prstGeom>
              <a:blipFill>
                <a:blip r:embed="rId10"/>
                <a:stretch>
                  <a:fillRect b="-859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9CAFD71F-A001-4038-B660-C25CF06C5E17}"/>
                  </a:ext>
                </a:extLst>
              </p:cNvPr>
              <p:cNvSpPr/>
              <p:nvPr/>
            </p:nvSpPr>
            <p:spPr>
              <a:xfrm>
                <a:off x="5783229" y="4966697"/>
                <a:ext cx="2500205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t-EE" sz="2000" b="1" dirty="0">
                    <a:solidFill>
                      <a:sysClr val="windowText" lastClr="000000"/>
                    </a:solidFill>
                  </a:rPr>
                  <a:t> Vahetasime 2. ja 4. rida maatriksis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9CAFD71F-A001-4038-B660-C25CF06C5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29" y="4966697"/>
                <a:ext cx="2500205" cy="707886"/>
              </a:xfrm>
              <a:prstGeom prst="rect">
                <a:avLst/>
              </a:prstGeom>
              <a:blipFill>
                <a:blip r:embed="rId11"/>
                <a:stretch>
                  <a:fillRect t="-5172" b="-1465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EBE0C3A4-E5D0-493E-8395-E4D88E5E4C0B}"/>
                  </a:ext>
                </a:extLst>
              </p:cNvPr>
              <p:cNvSpPr/>
              <p:nvPr/>
            </p:nvSpPr>
            <p:spPr>
              <a:xfrm>
                <a:off x="9131403" y="4930409"/>
                <a:ext cx="2774435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ysClr val="windowText" lastClr="000000"/>
                    </a:solidFill>
                  </a:rPr>
                  <a:t>Maatriski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t-EE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4-kordne 3.rida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lisatud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1-reale.</a:t>
                </a: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EBE0C3A4-E5D0-493E-8395-E4D88E5E4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403" y="4930409"/>
                <a:ext cx="2774435" cy="707886"/>
              </a:xfrm>
              <a:prstGeom prst="rect">
                <a:avLst/>
              </a:prstGeom>
              <a:blipFill>
                <a:blip r:embed="rId12"/>
                <a:stretch>
                  <a:fillRect t="-5172" b="-1465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 63">
            <a:extLst>
              <a:ext uri="{FF2B5EF4-FFF2-40B4-BE49-F238E27FC236}">
                <a16:creationId xmlns:a16="http://schemas.microsoft.com/office/drawing/2014/main" id="{8161503F-CC89-487E-9564-48AFA6DCA909}"/>
              </a:ext>
            </a:extLst>
          </p:cNvPr>
          <p:cNvSpPr/>
          <p:nvPr/>
        </p:nvSpPr>
        <p:spPr>
          <a:xfrm>
            <a:off x="3890305" y="2656911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i-FI" sz="2400" dirty="0" err="1">
                <a:solidFill>
                  <a:sysClr val="windowText" lastClr="000000"/>
                </a:solidFill>
              </a:rPr>
              <a:t>Allpool</a:t>
            </a:r>
            <a:r>
              <a:rPr lang="fi-FI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on toodud kolm elementaarmaatriksit.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1769D17-1BFB-4091-A922-6180ECC9C2C7}"/>
                  </a:ext>
                </a:extLst>
              </p:cNvPr>
              <p:cNvSpPr/>
              <p:nvPr/>
            </p:nvSpPr>
            <p:spPr>
              <a:xfrm>
                <a:off x="2884948" y="3849877"/>
                <a:ext cx="1432187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1769D17-1BFB-4091-A922-6180ECC9C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48" y="3849877"/>
                <a:ext cx="1432187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9520ED11-9FE0-4FAC-8A16-F86E251BA482}"/>
                  </a:ext>
                </a:extLst>
              </p:cNvPr>
              <p:cNvSpPr/>
              <p:nvPr/>
            </p:nvSpPr>
            <p:spPr>
              <a:xfrm>
                <a:off x="5834540" y="3368389"/>
                <a:ext cx="2308003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9520ED11-9FE0-4FAC-8A16-F86E251BA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540" y="3368389"/>
                <a:ext cx="2308003" cy="14719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1B8C7C3-04F1-4E1F-A92B-6612CB27B707}"/>
                  </a:ext>
                </a:extLst>
              </p:cNvPr>
              <p:cNvSpPr/>
              <p:nvPr/>
            </p:nvSpPr>
            <p:spPr>
              <a:xfrm>
                <a:off x="9559339" y="3489073"/>
                <a:ext cx="1754006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1B8C7C3-04F1-4E1F-A92B-6612CB27B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339" y="3489073"/>
                <a:ext cx="1754006" cy="10689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/>
      <p:bldP spid="55" grpId="0" animBg="1"/>
      <p:bldP spid="56" grpId="0" animBg="1"/>
      <p:bldP spid="57" grpId="0" animBg="1"/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2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44" name="Retângulo: Cantos Arredondados 43">
            <a:hlinkClick r:id="rId7" action="ppaction://hlinksldjump"/>
            <a:extLst>
              <a:ext uri="{FF2B5EF4-FFF2-40B4-BE49-F238E27FC236}">
                <a16:creationId xmlns:a16="http://schemas.microsoft.com/office/drawing/2014/main" id="{518D50AA-634C-4EDD-AA5F-0FF3338F95D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" name="Retângulo: Cantos Arredondados 44">
            <a:hlinkClick r:id="rId8" action="ppaction://hlinksldjump"/>
            <a:extLst>
              <a:ext uri="{FF2B5EF4-FFF2-40B4-BE49-F238E27FC236}">
                <a16:creationId xmlns:a16="http://schemas.microsoft.com/office/drawing/2014/main" id="{88C55BD1-09BE-4237-8B92-6048D6B4221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9" action="ppaction://hlinksldjump"/>
            <a:extLst>
              <a:ext uri="{FF2B5EF4-FFF2-40B4-BE49-F238E27FC236}">
                <a16:creationId xmlns:a16="http://schemas.microsoft.com/office/drawing/2014/main" id="{4C8ACD6F-D279-481E-B4E3-C2EA854004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6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78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12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518D50AA-634C-4EDD-AA5F-0FF3338F95D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88C55BD1-09BE-4237-8B92-6048D6B4221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4C8ACD6F-D279-481E-B4E3-C2EA854004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C7EC3F8-B3FB-4644-BF80-77F1749C0DAB}"/>
              </a:ext>
            </a:extLst>
          </p:cNvPr>
          <p:cNvSpPr/>
          <p:nvPr/>
        </p:nvSpPr>
        <p:spPr>
          <a:xfrm>
            <a:off x="2066293" y="305859"/>
            <a:ext cx="9859639" cy="168579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/>
              <p:nvPr/>
            </p:nvSpPr>
            <p:spPr>
              <a:xfrm>
                <a:off x="2312575" y="538650"/>
                <a:ext cx="936707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 err="1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RET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rakendatud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ühikmaatriksile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selleks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et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saada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elemenataarmaatriks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leidub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selline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reateisendus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rakendades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elementaarmaatriksile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saame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tagasi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75" y="538650"/>
                <a:ext cx="9367073" cy="1200329"/>
              </a:xfrm>
              <a:prstGeom prst="rect">
                <a:avLst/>
              </a:prstGeom>
              <a:blipFill>
                <a:blip r:embed="rId9"/>
                <a:stretch>
                  <a:fillRect l="-976" t="-4061" r="-1041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3C2C904F-9A37-4E37-A0A6-8EE089B8C080}"/>
              </a:ext>
            </a:extLst>
          </p:cNvPr>
          <p:cNvSpPr/>
          <p:nvPr/>
        </p:nvSpPr>
        <p:spPr>
          <a:xfrm>
            <a:off x="2013637" y="2433956"/>
            <a:ext cx="4826875" cy="197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03045B31-4072-4427-B854-E11DD1779A59}"/>
                  </a:ext>
                </a:extLst>
              </p:cNvPr>
              <p:cNvSpPr/>
              <p:nvPr/>
            </p:nvSpPr>
            <p:spPr>
              <a:xfrm>
                <a:off x="1769279" y="2378966"/>
                <a:ext cx="502413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Rea</a:t>
                </a:r>
                <a:r>
                  <a:rPr lang="et-EE" sz="2000" b="1" dirty="0">
                    <a:solidFill>
                      <a:srgbClr val="F25E4F"/>
                    </a:solidFill>
                  </a:rPr>
                  <a:t>teisendused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t-EE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-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ga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,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mis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t-EE" sz="2000" b="1" dirty="0">
                    <a:solidFill>
                      <a:srgbClr val="F25E4F"/>
                    </a:solidFill>
                  </a:rPr>
                  <a:t>tekitavad elementaarmaatriksi</a:t>
                </a:r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03045B31-4072-4427-B854-E11DD1779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79" y="2378966"/>
                <a:ext cx="5024133" cy="707886"/>
              </a:xfrm>
              <a:prstGeom prst="rect">
                <a:avLst/>
              </a:prstGeom>
              <a:blipFill>
                <a:blip r:embed="rId10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FFE4173A-25D8-4612-8359-552961343BBA}"/>
              </a:ext>
            </a:extLst>
          </p:cNvPr>
          <p:cNvSpPr/>
          <p:nvPr/>
        </p:nvSpPr>
        <p:spPr>
          <a:xfrm>
            <a:off x="7099057" y="2433956"/>
            <a:ext cx="4826875" cy="197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78AC6A6-60BF-4FFB-9109-3669C8A201DF}"/>
                  </a:ext>
                </a:extLst>
              </p:cNvPr>
              <p:cNvSpPr/>
              <p:nvPr/>
            </p:nvSpPr>
            <p:spPr>
              <a:xfrm>
                <a:off x="6993335" y="2359056"/>
                <a:ext cx="493259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Rea</a:t>
                </a:r>
                <a:r>
                  <a:rPr lang="et-EE" sz="2000" b="1" dirty="0">
                    <a:solidFill>
                      <a:srgbClr val="F25E4F"/>
                    </a:solidFill>
                  </a:rPr>
                  <a:t>teisendused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t-EE" sz="2000" b="1" dirty="0">
                    <a:solidFill>
                      <a:srgbClr val="F25E4F"/>
                    </a:solidFill>
                  </a:rPr>
                  <a:t>elementaarmaatriksiga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ga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,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mis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t-EE" sz="2000" b="1" dirty="0">
                    <a:solidFill>
                      <a:srgbClr val="F25E4F"/>
                    </a:solidFill>
                  </a:rPr>
                  <a:t>tekitavad </a:t>
                </a:r>
                <a14:m>
                  <m:oMath xmlns:m="http://schemas.openxmlformats.org/officeDocument/2006/math">
                    <m:r>
                      <a:rPr lang="et-EE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78AC6A6-60BF-4FFB-9109-3669C8A20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335" y="2359056"/>
                <a:ext cx="4932597" cy="707886"/>
              </a:xfrm>
              <a:prstGeom prst="rect">
                <a:avLst/>
              </a:prstGeom>
              <a:blipFill>
                <a:blip r:embed="rId11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3040A57-082F-4E59-88E7-A267780E3BF7}"/>
                  </a:ext>
                </a:extLst>
              </p:cNvPr>
              <p:cNvSpPr/>
              <p:nvPr/>
            </p:nvSpPr>
            <p:spPr>
              <a:xfrm>
                <a:off x="2405746" y="2934225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t-EE" sz="2000" b="1" dirty="0">
                    <a:solidFill>
                      <a:sysClr val="windowText" lastClr="000000"/>
                    </a:solidFill>
                  </a:rPr>
                  <a:t>Korruta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t-EE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t-EE" sz="2000" b="1" dirty="0">
                    <a:solidFill>
                      <a:sysClr val="windowText" lastClr="000000"/>
                    </a:solidFill>
                  </a:rPr>
                  <a:t>rida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t-EE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t-EE" sz="2000" b="1" dirty="0">
                    <a:solidFill>
                      <a:sysClr val="windowText" lastClr="000000"/>
                    </a:solidFill>
                  </a:rPr>
                  <a:t>-ga,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3040A57-082F-4E59-88E7-A267780E3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2934225"/>
                <a:ext cx="3690254" cy="400110"/>
              </a:xfrm>
              <a:prstGeom prst="rect">
                <a:avLst/>
              </a:prstGeom>
              <a:blipFill>
                <a:blip r:embed="rId12"/>
                <a:stretch>
                  <a:fillRect l="-2314" t="-19697" b="-3030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19EC9B6-EFE6-40D4-BF3B-2C5DC435A134}"/>
                  </a:ext>
                </a:extLst>
              </p:cNvPr>
              <p:cNvSpPr/>
              <p:nvPr/>
            </p:nvSpPr>
            <p:spPr>
              <a:xfrm>
                <a:off x="7391403" y="2898895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t-EE" sz="2000" b="1" dirty="0">
                    <a:solidFill>
                      <a:sysClr val="windowText" lastClr="000000"/>
                    </a:solidFill>
                  </a:rPr>
                  <a:t>Korruta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t-EE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t-EE" sz="2000" b="1" dirty="0">
                    <a:solidFill>
                      <a:sysClr val="windowText" lastClr="000000"/>
                    </a:solidFill>
                  </a:rPr>
                  <a:t>rida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t-EE" sz="2000" b="1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t-EE" sz="2000" b="1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t-EE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t-EE" sz="2000" b="1" dirty="0">
                    <a:solidFill>
                      <a:sysClr val="windowText" lastClr="000000"/>
                    </a:solidFill>
                  </a:rPr>
                  <a:t>-ga</a:t>
                </a:r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19EC9B6-EFE6-40D4-BF3B-2C5DC435A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2898895"/>
                <a:ext cx="3690254" cy="400110"/>
              </a:xfrm>
              <a:prstGeom prst="rect">
                <a:avLst/>
              </a:prstGeom>
              <a:blipFill>
                <a:blip r:embed="rId13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E8C8E44-5914-41DB-8137-8E67C6E2081C}"/>
                  </a:ext>
                </a:extLst>
              </p:cNvPr>
              <p:cNvSpPr/>
              <p:nvPr/>
            </p:nvSpPr>
            <p:spPr>
              <a:xfrm>
                <a:off x="2405746" y="335894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t-EE" sz="2000" b="1" dirty="0">
                    <a:solidFill>
                      <a:sysClr val="windowText" lastClr="000000"/>
                    </a:solidFill>
                  </a:rPr>
                  <a:t>Vaheta </a:t>
                </a:r>
                <a14:m>
                  <m:oMath xmlns:m="http://schemas.openxmlformats.org/officeDocument/2006/math">
                    <m:r>
                      <a:rPr lang="et-EE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t-EE" sz="2000" b="1" dirty="0" err="1">
                    <a:solidFill>
                      <a:sysClr val="windowText" lastClr="000000"/>
                    </a:solidFill>
                  </a:rPr>
                  <a:t>.rida</a:t>
                </a:r>
                <a:r>
                  <a:rPr lang="et-EE" sz="2000" b="1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et-EE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t-EE" sz="2000" b="1" dirty="0" err="1">
                    <a:solidFill>
                      <a:sysClr val="windowText" lastClr="000000"/>
                    </a:solidFill>
                  </a:rPr>
                  <a:t>.rida</a:t>
                </a:r>
                <a:endParaRPr lang="en-GB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E8C8E44-5914-41DB-8137-8E67C6E20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3358941"/>
                <a:ext cx="3690254" cy="400110"/>
              </a:xfrm>
              <a:prstGeom prst="rect">
                <a:avLst/>
              </a:prstGeom>
              <a:blipFill>
                <a:blip r:embed="rId14"/>
                <a:stretch>
                  <a:fillRect l="-2314" t="-19697" b="-3030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6EE32827-D46B-4CCA-A68B-7DCDDCC84333}"/>
                  </a:ext>
                </a:extLst>
              </p:cNvPr>
              <p:cNvSpPr/>
              <p:nvPr/>
            </p:nvSpPr>
            <p:spPr>
              <a:xfrm>
                <a:off x="7391403" y="335894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t-EE" sz="2000" b="1" dirty="0">
                    <a:solidFill>
                      <a:sysClr val="windowText" lastClr="000000"/>
                    </a:solidFill>
                  </a:rPr>
                  <a:t>Vaheta </a:t>
                </a:r>
                <a14:m>
                  <m:oMath xmlns:m="http://schemas.openxmlformats.org/officeDocument/2006/math">
                    <m:r>
                      <a:rPr lang="et-EE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t-EE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t-EE" sz="2000" b="1" dirty="0" err="1">
                    <a:solidFill>
                      <a:sysClr val="windowText" lastClr="000000"/>
                    </a:solidFill>
                  </a:rPr>
                  <a:t>rida</a:t>
                </a:r>
                <a:r>
                  <a:rPr lang="et-EE" sz="2000" b="1" dirty="0">
                    <a:solidFill>
                      <a:sysClr val="windowText" lastClr="000000"/>
                    </a:solidFill>
                  </a:rPr>
                  <a:t> ja </a:t>
                </a:r>
                <a14:m>
                  <m:oMath xmlns:m="http://schemas.openxmlformats.org/officeDocument/2006/math">
                    <m:r>
                      <a:rPr lang="et-EE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t-EE" sz="2000" b="1" dirty="0" err="1">
                    <a:solidFill>
                      <a:sysClr val="windowText" lastClr="000000"/>
                    </a:solidFill>
                  </a:rPr>
                  <a:t>.rida</a:t>
                </a:r>
                <a:endParaRPr lang="en-GB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6EE32827-D46B-4CCA-A68B-7DCDDCC84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3358941"/>
                <a:ext cx="3690254" cy="400110"/>
              </a:xfrm>
              <a:prstGeom prst="rect">
                <a:avLst/>
              </a:prstGeom>
              <a:blipFill>
                <a:blip r:embed="rId15"/>
                <a:stretch>
                  <a:fillRect l="-2314" t="-19697" b="-3030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B9AD692-5A09-41AB-A249-A011CC0C080C}"/>
                  </a:ext>
                </a:extLst>
              </p:cNvPr>
              <p:cNvSpPr/>
              <p:nvPr/>
            </p:nvSpPr>
            <p:spPr>
              <a:xfrm>
                <a:off x="2405746" y="383238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t-EE" sz="2000" b="1" dirty="0">
                    <a:solidFill>
                      <a:sysClr val="windowText" lastClr="000000"/>
                    </a:solidFill>
                  </a:rPr>
                  <a:t>Liida </a:t>
                </a:r>
                <a14:m>
                  <m:oMath xmlns:m="http://schemas.openxmlformats.org/officeDocument/2006/math">
                    <m:r>
                      <a:rPr lang="et-EE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t-EE" sz="2000" b="1" dirty="0" err="1">
                    <a:solidFill>
                      <a:sysClr val="windowText" lastClr="000000"/>
                    </a:solidFill>
                  </a:rPr>
                  <a:t>.rida</a:t>
                </a:r>
                <a:r>
                  <a:rPr lang="et-EE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t-EE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t-EE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000" b="1" dirty="0">
                    <a:solidFill>
                      <a:sysClr val="windowText" lastClr="000000"/>
                    </a:solidFill>
                  </a:rPr>
                  <a:t>korda </a:t>
                </a:r>
                <a14:m>
                  <m:oMath xmlns:m="http://schemas.openxmlformats.org/officeDocument/2006/math">
                    <m:r>
                      <a:rPr lang="et-EE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t-EE" sz="2000" b="1" dirty="0">
                    <a:solidFill>
                      <a:sysClr val="windowText" lastClr="000000"/>
                    </a:solidFill>
                  </a:rPr>
                  <a:t>.reale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B9AD692-5A09-41AB-A249-A011CC0C0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3832381"/>
                <a:ext cx="3690254" cy="400110"/>
              </a:xfrm>
              <a:prstGeom prst="rect">
                <a:avLst/>
              </a:prstGeom>
              <a:blipFill>
                <a:blip r:embed="rId16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98CAF38C-6022-4AF5-80BF-336987BDC6E0}"/>
                  </a:ext>
                </a:extLst>
              </p:cNvPr>
              <p:cNvSpPr/>
              <p:nvPr/>
            </p:nvSpPr>
            <p:spPr>
              <a:xfrm>
                <a:off x="7391403" y="383238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t-EE" sz="2000" b="1" dirty="0">
                    <a:solidFill>
                      <a:sysClr val="windowText" lastClr="000000"/>
                    </a:solidFill>
                  </a:rPr>
                  <a:t>Liida </a:t>
                </a:r>
                <a14:m>
                  <m:oMath xmlns:m="http://schemas.openxmlformats.org/officeDocument/2006/math">
                    <m:r>
                      <a:rPr lang="et-EE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t-EE" sz="2000" b="1" dirty="0" err="1">
                    <a:solidFill>
                      <a:sysClr val="windowText" lastClr="000000"/>
                    </a:solidFill>
                  </a:rPr>
                  <a:t>.rida</a:t>
                </a:r>
                <a:r>
                  <a:rPr lang="et-EE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t-EE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t-EE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000" b="1" dirty="0">
                    <a:solidFill>
                      <a:sysClr val="windowText" lastClr="000000"/>
                    </a:solidFill>
                  </a:rPr>
                  <a:t>korda </a:t>
                </a:r>
                <a14:m>
                  <m:oMath xmlns:m="http://schemas.openxmlformats.org/officeDocument/2006/math">
                    <m:r>
                      <a:rPr lang="et-EE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t-EE" sz="2000" b="1" dirty="0">
                    <a:solidFill>
                      <a:sysClr val="windowText" lastClr="000000"/>
                    </a:solidFill>
                  </a:rPr>
                  <a:t>.reale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98CAF38C-6022-4AF5-80BF-336987BDC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3832381"/>
                <a:ext cx="3690254" cy="400110"/>
              </a:xfrm>
              <a:prstGeom prst="rect">
                <a:avLst/>
              </a:prstGeom>
              <a:blipFill>
                <a:blip r:embed="rId17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74F6F8E-EEC2-431F-9913-AD39A79A4F6E}"/>
              </a:ext>
            </a:extLst>
          </p:cNvPr>
          <p:cNvSpPr/>
          <p:nvPr/>
        </p:nvSpPr>
        <p:spPr>
          <a:xfrm>
            <a:off x="2066293" y="4760313"/>
            <a:ext cx="9859639" cy="1911791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E9D6EE91-E0B9-43C9-8AAE-9D378200F809}"/>
              </a:ext>
            </a:extLst>
          </p:cNvPr>
          <p:cNvSpPr/>
          <p:nvPr/>
        </p:nvSpPr>
        <p:spPr>
          <a:xfrm>
            <a:off x="2388706" y="4826259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B5BF62A-529F-4C2D-B057-7AF56F126362}"/>
                  </a:ext>
                </a:extLst>
              </p:cNvPr>
              <p:cNvSpPr/>
              <p:nvPr/>
            </p:nvSpPr>
            <p:spPr>
              <a:xfrm>
                <a:off x="3528396" y="4878862"/>
                <a:ext cx="83602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000" dirty="0">
                    <a:solidFill>
                      <a:sysClr val="windowText" lastClr="000000"/>
                    </a:solidFill>
                  </a:rPr>
                  <a:t>Kasutame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selgitamiseks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B5BF62A-529F-4C2D-B057-7AF56F126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96" y="4878862"/>
                <a:ext cx="8360230" cy="400110"/>
              </a:xfrm>
              <a:prstGeom prst="rect">
                <a:avLst/>
              </a:prstGeom>
              <a:blipFill>
                <a:blip r:embed="rId18"/>
                <a:stretch>
                  <a:fillRect l="-802" t="-7576" b="-2575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4AE280AE-EFF3-4E94-AC57-C774A809F3AC}"/>
                  </a:ext>
                </a:extLst>
              </p:cNvPr>
              <p:cNvSpPr/>
              <p:nvPr/>
            </p:nvSpPr>
            <p:spPr>
              <a:xfrm>
                <a:off x="2268199" y="5445603"/>
                <a:ext cx="4366259" cy="78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←3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f>
                                    <m:fPr>
                                      <m:ctrlPr>
                                        <a:rPr lang="pt-PT" sz="200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4AE280AE-EFF3-4E94-AC57-C774A809F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99" y="5445603"/>
                <a:ext cx="4366259" cy="7809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F707E09B-0C2A-4F30-8C9D-196560754916}"/>
                  </a:ext>
                </a:extLst>
              </p:cNvPr>
              <p:cNvSpPr/>
              <p:nvPr/>
            </p:nvSpPr>
            <p:spPr>
              <a:xfrm>
                <a:off x="7213739" y="5007061"/>
                <a:ext cx="4071306" cy="634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↔</m:t>
                                  </m:r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F707E09B-0C2A-4F30-8C9D-196560754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39" y="5007061"/>
                <a:ext cx="4071306" cy="63453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D8A53410-1FBE-4255-86CF-61B04679CC33}"/>
                  </a:ext>
                </a:extLst>
              </p:cNvPr>
              <p:cNvSpPr/>
              <p:nvPr/>
            </p:nvSpPr>
            <p:spPr>
              <a:xfrm>
                <a:off x="6765603" y="5839683"/>
                <a:ext cx="4967578" cy="634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D8A53410-1FBE-4255-86CF-61B04679C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03" y="5839683"/>
                <a:ext cx="4967578" cy="63453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A792CC7-2205-4EF9-BC1B-F75EF1AEDEBA}"/>
                  </a:ext>
                </a:extLst>
              </p:cNvPr>
              <p:cNvSpPr/>
              <p:nvPr/>
            </p:nvSpPr>
            <p:spPr>
              <a:xfrm>
                <a:off x="2533500" y="6024501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A792CC7-2205-4EF9-BC1B-F75EF1AED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00" y="6024501"/>
                <a:ext cx="4565557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44986C5-61D5-4872-AEB6-EE6090D206BB}"/>
                  </a:ext>
                </a:extLst>
              </p:cNvPr>
              <p:cNvSpPr/>
              <p:nvPr/>
            </p:nvSpPr>
            <p:spPr>
              <a:xfrm>
                <a:off x="7572668" y="5528425"/>
                <a:ext cx="39246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44986C5-61D5-4872-AEB6-EE6090D20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68" y="5528425"/>
                <a:ext cx="3924670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C2D33DA8-98F6-4D06-83ED-9B8701D83D77}"/>
                  </a:ext>
                </a:extLst>
              </p:cNvPr>
              <p:cNvSpPr/>
              <p:nvPr/>
            </p:nvSpPr>
            <p:spPr>
              <a:xfrm>
                <a:off x="7133340" y="6346323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C2D33DA8-98F6-4D06-83ED-9B8701D83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340" y="6346323"/>
                <a:ext cx="4565557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4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2" grpId="0" animBg="1"/>
      <p:bldP spid="35" grpId="0" animBg="1"/>
      <p:bldP spid="43" grpId="0" animBg="1"/>
      <p:bldP spid="50" grpId="0"/>
      <p:bldP spid="73" grpId="0"/>
      <p:bldP spid="74" grpId="0"/>
      <p:bldP spid="75" grpId="0"/>
      <p:bldP spid="76" grpId="0" build="allAtOnce"/>
      <p:bldP spid="7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12</a:t>
            </a:r>
          </a:p>
        </p:txBody>
      </p:sp>
      <p:sp>
        <p:nvSpPr>
          <p:cNvPr id="33" name="Retângulo: Cantos Arredondados 32">
            <a:hlinkClick r:id="rId8" action="ppaction://hlinksldjump"/>
            <a:extLst>
              <a:ext uri="{FF2B5EF4-FFF2-40B4-BE49-F238E27FC236}">
                <a16:creationId xmlns:a16="http://schemas.microsoft.com/office/drawing/2014/main" id="{D9522873-54F9-4F69-961E-D8A50157AEB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Ridade elementaar-teisendused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" name="Retângulo: Cantos Arredondados 35">
            <a:hlinkClick r:id="rId9" action="ppaction://hlinksldjump"/>
            <a:extLst>
              <a:ext uri="{FF2B5EF4-FFF2-40B4-BE49-F238E27FC236}">
                <a16:creationId xmlns:a16="http://schemas.microsoft.com/office/drawing/2014/main" id="{90935DBF-8983-449A-9803-0B25073C63A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Elementaar-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10" action="ppaction://hlinksldjump"/>
            <a:extLst>
              <a:ext uri="{FF2B5EF4-FFF2-40B4-BE49-F238E27FC236}">
                <a16:creationId xmlns:a16="http://schemas.microsoft.com/office/drawing/2014/main" id="{585C1947-3F92-4C8E-BB98-AB63DD132FD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RET-d</a:t>
            </a:r>
            <a:r>
              <a:rPr lang="et-EE" b="1" dirty="0">
                <a:solidFill>
                  <a:schemeClr val="tx1"/>
                </a:solidFill>
              </a:rPr>
              <a:t> maatriksite korrutamise abil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99ABCCB-9BF4-449A-8131-F2C7512D6AC4}"/>
              </a:ext>
            </a:extLst>
          </p:cNvPr>
          <p:cNvSpPr/>
          <p:nvPr/>
        </p:nvSpPr>
        <p:spPr>
          <a:xfrm>
            <a:off x="2066293" y="305859"/>
            <a:ext cx="9859639" cy="1980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/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Kui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elementaarmaatriks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tekib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kindla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rea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teisenduse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tulemusena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teisendus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tehtud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t-EE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t-EE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atriksiga)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on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t-EE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t-EE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t-EE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korrutis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ekvivalentne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sellisele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maatriksile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saadud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rakendame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sama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reateisenduse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maatriksile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A.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  <a:blipFill>
                <a:blip r:embed="rId11"/>
                <a:stretch>
                  <a:fillRect l="-960" t="-3101" r="-1024" b="-775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3A410F0F-1E74-445F-A9FB-1CA5132B2F60}"/>
              </a:ext>
            </a:extLst>
          </p:cNvPr>
          <p:cNvSpPr/>
          <p:nvPr/>
        </p:nvSpPr>
        <p:spPr>
          <a:xfrm>
            <a:off x="2107578" y="2500091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/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t-EE" sz="2400" b="1" dirty="0" err="1">
                    <a:solidFill>
                      <a:srgbClr val="F25E4F"/>
                    </a:solidFill>
                  </a:rPr>
                  <a:t>Mäkus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 -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korrutatud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elementaarmaatriksiga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vasakult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efekt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see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tekitab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maatriksile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võrreldav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vastava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reateisendusega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  <a:blipFill>
                <a:blip r:embed="rId12"/>
                <a:stretch>
                  <a:fillRect l="-966" t="-4061" r="-1031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0E15ED89-BFC7-460C-B4E3-71C594BAE731}"/>
              </a:ext>
            </a:extLst>
          </p:cNvPr>
          <p:cNvSpPr/>
          <p:nvPr/>
        </p:nvSpPr>
        <p:spPr>
          <a:xfrm>
            <a:off x="2063544" y="3970226"/>
            <a:ext cx="9835419" cy="2581915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00103BB7-A729-4933-9475-F18345B78B9B}"/>
              </a:ext>
            </a:extLst>
          </p:cNvPr>
          <p:cNvSpPr/>
          <p:nvPr/>
        </p:nvSpPr>
        <p:spPr>
          <a:xfrm>
            <a:off x="2406802" y="4107167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/>
              <p:nvPr/>
            </p:nvSpPr>
            <p:spPr>
              <a:xfrm>
                <a:off x="3509187" y="4082029"/>
                <a:ext cx="8159388" cy="55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t-EE" sz="2000" dirty="0">
                    <a:solidFill>
                      <a:sysClr val="windowText" lastClr="000000"/>
                    </a:solidFill>
                  </a:rPr>
                  <a:t>Vaatleme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t-EE" sz="2000" dirty="0">
                    <a:solidFill>
                      <a:sysClr val="windowText" lastClr="000000"/>
                    </a:solidFill>
                  </a:rPr>
                  <a:t>, kus RET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: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lisa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korda 1. rida 2.reale.</a:t>
                </a:r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187" y="4082029"/>
                <a:ext cx="8159388" cy="554319"/>
              </a:xfrm>
              <a:prstGeom prst="rect">
                <a:avLst/>
              </a:prstGeom>
              <a:blipFill>
                <a:blip r:embed="rId13"/>
                <a:stretch>
                  <a:fillRect l="-822" b="-439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>
            <a:extLst>
              <a:ext uri="{FF2B5EF4-FFF2-40B4-BE49-F238E27FC236}">
                <a16:creationId xmlns:a16="http://schemas.microsoft.com/office/drawing/2014/main" id="{2FA2ECDB-9CF3-4092-BD63-983D1E065E14}"/>
              </a:ext>
            </a:extLst>
          </p:cNvPr>
          <p:cNvSpPr/>
          <p:nvPr/>
        </p:nvSpPr>
        <p:spPr>
          <a:xfrm>
            <a:off x="6198196" y="4515342"/>
            <a:ext cx="5561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000" dirty="0" err="1">
                <a:solidFill>
                  <a:srgbClr val="0C2B8E"/>
                </a:solidFill>
              </a:rPr>
              <a:t>Võrdluse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pärast</a:t>
            </a:r>
            <a:r>
              <a:rPr lang="en-GB" sz="2000" dirty="0">
                <a:solidFill>
                  <a:srgbClr val="0C2B8E"/>
                </a:solidFill>
              </a:rPr>
              <a:t>, </a:t>
            </a:r>
            <a:r>
              <a:rPr lang="en-GB" sz="2000" dirty="0" err="1">
                <a:solidFill>
                  <a:srgbClr val="0C2B8E"/>
                </a:solidFill>
              </a:rPr>
              <a:t>võime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rakendada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antud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t-EE" sz="2000" dirty="0">
                <a:solidFill>
                  <a:srgbClr val="0C2B8E"/>
                </a:solidFill>
              </a:rPr>
              <a:t>RET</a:t>
            </a:r>
            <a:r>
              <a:rPr lang="en-GB" sz="2000" dirty="0">
                <a:solidFill>
                  <a:srgbClr val="0C2B8E"/>
                </a:solidFill>
              </a:rPr>
              <a:t> A-le: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/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/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fi-FI" sz="2000" dirty="0" err="1">
                    <a:solidFill>
                      <a:srgbClr val="0C2B8E"/>
                    </a:solidFill>
                  </a:rPr>
                  <a:t>Vastav</a:t>
                </a:r>
                <a:r>
                  <a:rPr lang="fi-FI" sz="2000" dirty="0">
                    <a:solidFill>
                      <a:srgbClr val="0C2B8E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C2B8E"/>
                    </a:solidFill>
                  </a:rPr>
                  <a:t>elementaarmaatriks</a:t>
                </a:r>
                <a:r>
                  <a:rPr lang="fi-FI" sz="2000" dirty="0">
                    <a:solidFill>
                      <a:srgbClr val="0C2B8E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fi-FI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fi-FI" sz="2000" dirty="0">
                    <a:solidFill>
                      <a:srgbClr val="0C2B8E"/>
                    </a:solidFill>
                  </a:rPr>
                  <a:t>, </a:t>
                </a:r>
                <a:r>
                  <a:rPr lang="fi-FI" sz="2000" dirty="0" err="1">
                    <a:solidFill>
                      <a:srgbClr val="0C2B8E"/>
                    </a:solidFill>
                  </a:rPr>
                  <a:t>sest</a:t>
                </a:r>
                <a:r>
                  <a:rPr lang="fi-FI" sz="2000" dirty="0">
                    <a:solidFill>
                      <a:srgbClr val="0C2B8E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C2B8E"/>
                    </a:solidFill>
                  </a:rPr>
                  <a:t>see</a:t>
                </a:r>
                <a:r>
                  <a:rPr lang="fi-FI" sz="2000" dirty="0">
                    <a:solidFill>
                      <a:srgbClr val="0C2B8E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C2B8E"/>
                    </a:solidFill>
                  </a:rPr>
                  <a:t>korrutab</a:t>
                </a:r>
                <a:r>
                  <a:rPr lang="fi-FI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i-FI" sz="2000" dirty="0">
                    <a:solidFill>
                      <a:srgbClr val="0C2B8E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C2B8E"/>
                    </a:solidFill>
                  </a:rPr>
                  <a:t>vasakult</a:t>
                </a:r>
                <a:r>
                  <a:rPr lang="fi-FI" sz="2000" dirty="0">
                    <a:solidFill>
                      <a:srgbClr val="0C2B8E"/>
                    </a:solidFill>
                  </a:rPr>
                  <a:t>.</a:t>
                </a:r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  <a:blipFill>
                <a:blip r:embed="rId16"/>
                <a:stretch>
                  <a:fillRect l="-1213" t="-5172" r="-1103" b="-1465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7F27AD5F-FBBF-4AF0-A50B-76F710C7EC93}"/>
              </a:ext>
            </a:extLst>
          </p:cNvPr>
          <p:cNvCxnSpPr>
            <a:cxnSpLocks/>
          </p:cNvCxnSpPr>
          <p:nvPr/>
        </p:nvCxnSpPr>
        <p:spPr>
          <a:xfrm flipV="1">
            <a:off x="6137195" y="4652387"/>
            <a:ext cx="0" cy="1839467"/>
          </a:xfrm>
          <a:prstGeom prst="line">
            <a:avLst/>
          </a:prstGeom>
          <a:ln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/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E18528F0-AE3F-4FB6-A3F5-647530C12B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6"/>
          <a:stretch/>
        </p:blipFill>
        <p:spPr>
          <a:xfrm>
            <a:off x="4138343" y="5136815"/>
            <a:ext cx="2165130" cy="141293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41C3FCC-80EC-4515-94DE-43582EF792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6"/>
          <a:stretch/>
        </p:blipFill>
        <p:spPr>
          <a:xfrm>
            <a:off x="4162330" y="4871198"/>
            <a:ext cx="1925717" cy="1666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/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t-EE" sz="2000" dirty="0">
                    <a:solidFill>
                      <a:srgbClr val="0C2B8E"/>
                    </a:solidFill>
                  </a:rPr>
                  <a:t>Selleks, et kontrollida tulemust peame ainult </a:t>
                </a:r>
                <a:r>
                  <a:rPr lang="et-EE" sz="2000" dirty="0" err="1">
                    <a:solidFill>
                      <a:srgbClr val="0C2B8E"/>
                    </a:solidFill>
                  </a:rPr>
                  <a:t>korritama</a:t>
                </a:r>
                <a:r>
                  <a:rPr lang="et-EE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  <a:blipFill>
                <a:blip r:embed="rId20"/>
                <a:stretch>
                  <a:fillRect l="-1690" t="-5172" r="-1536" b="-1465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53" grpId="0" animBg="1"/>
      <p:bldP spid="54" grpId="0"/>
      <p:bldP spid="58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zGM9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HMYz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BzGM9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cxjP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HMYz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HMYz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cxjPTpQTsyJpAAAAbgAAABwAAAB1bml2ZXJzYWwvbG9jYWxfc2V0dGluZ3MueG1sDcwxDoMwDEDRnVNY3int1oHAxlaW0gNYxEWRHBuRgOD2ZPvD02/7MwocvKVg6vD1eCKwzuaDLg5/01C/EVIm9SSm7FANoe+qVmwm+XLOBSZYhS7eJo4lMo8Uixx2EajhU17/wB6brroBUEsDBBQAAgAIABcRz0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XEc9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BzGM9OkEkmJSgFAAD2EwAAHQAAAAAAAAABAAAAAADMEwAAdW5pdmVyc2FsL2NvbW1vbl9tZXNzYWdlcy5sbmdQSwECAAAUAAIACABzGM9OZrKi1aUAAACDAQAALgAAAAAAAAABAAAAAAAvGQAAdW5pdmVyc2FsL3BsYXliYWNrX2FuZF9uYXZpZ2F0aW9uX3NldHRpbmdzLnhtbFBLAQIAABQAAgAIAHMYz07QvS+0TgQAAIcVAAAnAAAAAAAAAAEAAAAAACAaAAB1bml2ZXJzYWwvZmxhc2hfcHVibGlzaGluZ19zZXR0aW5ncy54bWxQSwECAAAUAAIACABzGM9OMmx7zHwDAAD/CwAAIQAAAAAAAAABAAAAAACzHgAAdW5pdmVyc2FsL2ZsYXNoX3NraW5fc2V0dGluZ3MueG1sUEsBAgAAFAACAAgAcxjPTuZFxhFIBAAAERUAACYAAAAAAAAAAQAAAAAAbiIAAHVuaXZlcnNhbC9odG1sX3B1Ymxpc2hpbmdfc2V0dGluZ3MueG1sUEsBAgAAFAACAAgAcxjPTnFN5WjAAQAAfQYAAB8AAAAAAAAAAQAAAAAA+iYAAHVuaXZlcnNhbC9odG1sX3NraW5fc2V0dGluZ3MuanNQSwECAAAUAAIACABzGM9OlBOzImkAAABuAAAAHAAAAAAAAAABAAAAAAD3KAAAdW5pdmVyc2FsL2xvY2FsX3NldHRpbmdzLnhtbFBLAQIAABQAAgAIABcRz06D5MijhQoAAMAZAAAXAAAAAAAAAAAAAAAAAJopAAB1bml2ZXJzYWwvdW5pdmVyc2FsLnBuZ1BLAQIAABQAAgAIABcRz07lZcaxSwAAAGoAAAAbAAAAAAAAAAEAAAAAAFQ0AAB1bml2ZXJzYWwvdW5pdmVyc2FsLnBuZy54bWxQSwUGAAAAABIAEgBWBQAA2DQAAAAA"/>
  <p:tag name="ISPRING_UUID" val="{FB4A52A2-4C3D-418D-A507-829A51B53B96}"/>
  <p:tag name="ISPRING_RESOURCE_FOLDER" val="C:\Users\olabanov\Desktop\EngiMath\iSpring teooria\Lesson_12_Q1 ÕIGE\"/>
  <p:tag name="ISPRING_PRESENTATION_PATH" val="C:\Users\olabanov\Desktop\EngiMath\iSpring teooria\Lesson_12_Q1 ÕIGE.pptx"/>
  <p:tag name="ISPRING_SCREEN_RECS_UPDATED" val="C:\Users\olabanov\Desktop\EngiMath\iSpring teooria\Lesson_12_Q1 ÕIGE\"/>
  <p:tag name="ISPRING_ULTRA_SCORM_COURCE_TITLE" val="Lesson_12_ÕIG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q\uFFFDf\uFFFD{C4D6D3BE-AC21-436A-8459-73050BF2A405}&quot;,&quot;C:\\Users\\olabanov\\Desktop\\EngiMath\\iSpring teooria&quot;],[&quot;*\uFFFD\uFFFD\uFFFD{BB4CDCA5-F38E-475C-8C53-186BBAA01A72}&quot;,&quot;C:\\Users\\filom\\Documents\\ENGIMATH\\LESSONS\\MATRICES\\LESSON 12&quot;]]"/>
  <p:tag name="ISPRING_PRESENTATION_TITLE" val="Lesson_12_ÕIG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VM20rkquwtcFHBgap1YtQ&quot;,&quot;gi&quot;:&quot;hnyKmQIuXSuRoxuPFHJH7A&quot;,&quot;ti&quot;:&quot;characters&quot;,&quot;vs&quot;:{&quot;f&quot;:[853,854],&quot;i&quot;:{&quot;d&quot;:&quot;zVM20rkquwtcFHBgap1YtQ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bsmkVIpdcG8d2PugFxieQ&quot;,&quot;gi&quot;:&quot;hnyKmQIuXSuRoxuPFHJH7A&quot;,&quot;ti&quot;:&quot;characters&quot;,&quot;vs&quot;:{&quot;f&quot;:[853,854],&quot;i&quot;:{&quot;d&quot;:&quot;PbsmkVIpdcG8d2PugFxie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uFumS9cHodFckbh6VqcoA&quot;,&quot;gi&quot;:&quot;hnyKmQIuXSuRoxuPFHJH7A&quot;,&quot;ti&quot;:&quot;characters&quot;,&quot;vs&quot;:{&quot;f&quot;:[853,854],&quot;i&quot;:{&quot;d&quot;:&quot;AuFumS9cHodFckbh6Vqco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olabanov\Desktop\EngiMath\iSpring teooria\Lesson_12_Q1 ÕIGE\quiz\quiz3.quiz"/>
  <p:tag name="ISPRING_QUIZ_RELATIVE_PATH" val="Lesson_12_Q1 ÕIGE\quiz\quiz3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12_Q1 ÕIGE\quiz\quiz1.quiz"/>
  <p:tag name="ISPRING_QUIZ_RELATIVE_PATH" val="Lesson_12_Q1 ÕIGE\quiz\quiz1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QdSwaKsHPXFmf1WslQFHw&quot;,&quot;gi&quot;:&quot;hnyKmQIuXSuRoxuPFHJH7A&quot;,&quot;ti&quot;:&quot;characters&quot;,&quot;vs&quot;:{&quot;f&quot;:[853,854],&quot;i&quot;:{&quot;d&quot;:&quot;DQdSwaKsHPXFmf1WslQFH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AQji4GzcIAjzWU3DitvZw&quot;,&quot;gi&quot;:&quot;hnyKmQIuXSuRoxuPFHJH7A&quot;,&quot;ti&quot;:&quot;characters&quot;,&quot;vs&quot;:{&quot;f&quot;:[853,854],&quot;i&quot;:{&quot;d&quot;:&quot;8AQji4GzcIAjzWU3DitvZw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nL2QWTQanXmxJ-ng62lHQ&quot;,&quot;gi&quot;:&quot;hnyKmQIuXSuRoxuPFHJH7A&quot;,&quot;ti&quot;:&quot;characters&quot;,&quot;vs&quot;:{&quot;f&quot;:[853,854],&quot;i&quot;:{&quot;d&quot;:&quot;KnL2QWTQanXmxJ-ng62lHQ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olabanov\Desktop\EngiMath\iSpring teooria\Lesson_12_Q1 ÕIGE\quiz\quiz2.quiz"/>
  <p:tag name="ISPRING_QUIZ_RELATIVE_PATH" val="Lesson_12_Q1 ÕIGE\quiz\quiz2.quiz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7363</TotalTime>
  <Words>1156</Words>
  <Application>Microsoft Office PowerPoint</Application>
  <PresentationFormat>Widescreen</PresentationFormat>
  <Paragraphs>213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Lesson_12_ÕIGE</dc:title>
  <dc:creator>Filomena Soares</dc:creator>
  <cp:lastModifiedBy>Elena Safiulina</cp:lastModifiedBy>
  <cp:revision>309</cp:revision>
  <dcterms:created xsi:type="dcterms:W3CDTF">2019-03-25T06:42:45Z</dcterms:created>
  <dcterms:modified xsi:type="dcterms:W3CDTF">2025-07-15T03:42:34Z</dcterms:modified>
</cp:coreProperties>
</file>