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77" r:id="rId3"/>
    <p:sldId id="285" r:id="rId4"/>
    <p:sldId id="286" r:id="rId5"/>
    <p:sldId id="287" r:id="rId6"/>
    <p:sldId id="289" r:id="rId7"/>
    <p:sldId id="290" r:id="rId8"/>
    <p:sldId id="291" r:id="rId9"/>
    <p:sldId id="278" r:id="rId10"/>
    <p:sldId id="292" r:id="rId11"/>
    <p:sldId id="293" r:id="rId12"/>
    <p:sldId id="279" r:id="rId13"/>
    <p:sldId id="295" r:id="rId14"/>
    <p:sldId id="296" r:id="rId15"/>
    <p:sldId id="297" r:id="rId16"/>
    <p:sldId id="299" r:id="rId17"/>
    <p:sldId id="298" r:id="rId18"/>
    <p:sldId id="300" r:id="rId19"/>
    <p:sldId id="301" r:id="rId20"/>
    <p:sldId id="280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284" r:id="rId30"/>
    <p:sldId id="283" r:id="rId31"/>
  </p:sldIdLst>
  <p:sldSz cx="12192000" cy="6858000"/>
  <p:notesSz cx="6858000" cy="9144000"/>
  <p:custDataLst>
    <p:tags r:id="rId33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B8E"/>
    <a:srgbClr val="F6FAF7"/>
    <a:srgbClr val="F68D82"/>
    <a:srgbClr val="F25E4F"/>
    <a:srgbClr val="29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1942AA-16D2-4C63-8060-79DF03BD6533}" v="2" dt="2025-05-03T21:54:05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E01942AA-16D2-4C63-8060-79DF03BD6533}"/>
    <pc:docChg chg="custSel modSld">
      <pc:chgData name="Elena Safiulina" userId="46398a00-a311-4d71-ab86-ad085cba44dd" providerId="ADAL" clId="{E01942AA-16D2-4C63-8060-79DF03BD6533}" dt="2025-05-03T21:54:05.359" v="3"/>
      <pc:docMkLst>
        <pc:docMk/>
      </pc:docMkLst>
      <pc:sldChg chg="addSp delSp modSp mod delAnim">
        <pc:chgData name="Elena Safiulina" userId="46398a00-a311-4d71-ab86-ad085cba44dd" providerId="ADAL" clId="{E01942AA-16D2-4C63-8060-79DF03BD6533}" dt="2025-05-03T21:38:05.082" v="2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E01942AA-16D2-4C63-8060-79DF03BD6533}" dt="2025-05-03T21:38:05.082" v="2" actId="1076"/>
          <ac:picMkLst>
            <pc:docMk/>
            <pc:sldMk cId="214730274" sldId="275"/>
            <ac:picMk id="2" creationId="{2B028BB0-8F10-47CA-933C-A4E39113FC17}"/>
          </ac:picMkLst>
        </pc:picChg>
        <pc:picChg chg="del">
          <ac:chgData name="Elena Safiulina" userId="46398a00-a311-4d71-ab86-ad085cba44dd" providerId="ADAL" clId="{E01942AA-16D2-4C63-8060-79DF03BD6533}" dt="2025-05-03T21:37:58.763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modSp">
        <pc:chgData name="Elena Safiulina" userId="46398a00-a311-4d71-ab86-ad085cba44dd" providerId="ADAL" clId="{E01942AA-16D2-4C63-8060-79DF03BD6533}" dt="2025-05-03T21:54:05.359" v="3"/>
        <pc:sldMkLst>
          <pc:docMk/>
          <pc:sldMk cId="2434340358" sldId="283"/>
        </pc:sldMkLst>
        <pc:picChg chg="add mod">
          <ac:chgData name="Elena Safiulina" userId="46398a00-a311-4d71-ab86-ad085cba44dd" providerId="ADAL" clId="{E01942AA-16D2-4C63-8060-79DF03BD6533}" dt="2025-05-03T21:54:05.359" v="3"/>
          <ac:picMkLst>
            <pc:docMk/>
            <pc:sldMk cId="2434340358" sldId="283"/>
            <ac:picMk id="2" creationId="{4F5588E5-82C5-3C01-DEF5-F11D787053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66995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1720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0908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1110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3251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535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5871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5430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83167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69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9461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42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9653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73975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88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70066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2212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118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4625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729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812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2934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8750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756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789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44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495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751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0909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38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g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slide" Target="slide20.xml"/><Relationship Id="rId9" Type="http://schemas.openxmlformats.org/officeDocument/2006/relationships/slide" Target="slide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12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slide" Target="slide12.xml"/><Relationship Id="rId5" Type="http://schemas.openxmlformats.org/officeDocument/2006/relationships/image" Target="../media/image1.jp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notesSlide" Target="../notesSlides/notesSlide10.xml"/><Relationship Id="rId9" Type="http://schemas.openxmlformats.org/officeDocument/2006/relationships/slide" Target="slide2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9.xml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9.xml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tags" Target="../tags/tag8.xml"/><Relationship Id="rId16" Type="http://schemas.openxmlformats.org/officeDocument/2006/relationships/image" Target="../media/image31.png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slide" Target="slide12.xml"/><Relationship Id="rId5" Type="http://schemas.openxmlformats.org/officeDocument/2006/relationships/image" Target="../media/image1.jpg"/><Relationship Id="rId15" Type="http://schemas.openxmlformats.org/officeDocument/2006/relationships/image" Target="../media/image30.png"/><Relationship Id="rId10" Type="http://schemas.openxmlformats.org/officeDocument/2006/relationships/slide" Target="slide9.xml"/><Relationship Id="rId4" Type="http://schemas.openxmlformats.org/officeDocument/2006/relationships/notesSlide" Target="../notesSlides/notesSlide13.xml"/><Relationship Id="rId9" Type="http://schemas.openxmlformats.org/officeDocument/2006/relationships/slide" Target="slide2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slide" Target="slide20.xml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1" Type="http://schemas.openxmlformats.org/officeDocument/2006/relationships/tags" Target="../tags/tag9.xml"/><Relationship Id="rId6" Type="http://schemas.openxmlformats.org/officeDocument/2006/relationships/slide" Target="slide29.xml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slide" Target="slide12.xml"/><Relationship Id="rId4" Type="http://schemas.openxmlformats.org/officeDocument/2006/relationships/image" Target="../media/image1.jpg"/><Relationship Id="rId9" Type="http://schemas.openxmlformats.org/officeDocument/2006/relationships/slide" Target="slide9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slide" Target="slide20.xml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tags" Target="../tags/tag10.xml"/><Relationship Id="rId6" Type="http://schemas.openxmlformats.org/officeDocument/2006/relationships/slide" Target="slide29.xml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slide" Target="slide12.xml"/><Relationship Id="rId4" Type="http://schemas.openxmlformats.org/officeDocument/2006/relationships/image" Target="../media/image1.jpg"/><Relationship Id="rId9" Type="http://schemas.openxmlformats.org/officeDocument/2006/relationships/slide" Target="slide9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6.xml"/><Relationship Id="rId7" Type="http://schemas.openxmlformats.org/officeDocument/2006/relationships/slide" Target="slide20.xml"/><Relationship Id="rId12" Type="http://schemas.openxmlformats.org/officeDocument/2006/relationships/image" Target="../media/image34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1" Type="http://schemas.openxmlformats.org/officeDocument/2006/relationships/tags" Target="../tags/tag11.xml"/><Relationship Id="rId6" Type="http://schemas.openxmlformats.org/officeDocument/2006/relationships/slide" Target="slide29.xml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40.png"/><Relationship Id="rId10" Type="http://schemas.openxmlformats.org/officeDocument/2006/relationships/slide" Target="slide12.xml"/><Relationship Id="rId4" Type="http://schemas.openxmlformats.org/officeDocument/2006/relationships/image" Target="../media/image1.jpg"/><Relationship Id="rId9" Type="http://schemas.openxmlformats.org/officeDocument/2006/relationships/slide" Target="slide9.xml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7.png"/><Relationship Id="rId18" Type="http://schemas.openxmlformats.org/officeDocument/2006/relationships/image" Target="../media/image430.png"/><Relationship Id="rId3" Type="http://schemas.openxmlformats.org/officeDocument/2006/relationships/tags" Target="../tags/tag14.xml"/><Relationship Id="rId21" Type="http://schemas.openxmlformats.org/officeDocument/2006/relationships/image" Target="../media/image46.png"/><Relationship Id="rId7" Type="http://schemas.openxmlformats.org/officeDocument/2006/relationships/image" Target="../media/image2.png"/><Relationship Id="rId12" Type="http://schemas.openxmlformats.org/officeDocument/2006/relationships/slide" Target="slide12.xml"/><Relationship Id="rId17" Type="http://schemas.openxmlformats.org/officeDocument/2006/relationships/image" Target="../media/image42.png"/><Relationship Id="rId2" Type="http://schemas.openxmlformats.org/officeDocument/2006/relationships/tags" Target="../tags/tag13.xml"/><Relationship Id="rId16" Type="http://schemas.openxmlformats.org/officeDocument/2006/relationships/image" Target="../media/image40.png"/><Relationship Id="rId20" Type="http://schemas.openxmlformats.org/officeDocument/2006/relationships/image" Target="../media/image45.png"/><Relationship Id="rId1" Type="http://schemas.openxmlformats.org/officeDocument/2006/relationships/tags" Target="../tags/tag12.xml"/><Relationship Id="rId6" Type="http://schemas.openxmlformats.org/officeDocument/2006/relationships/image" Target="../media/image1.jpg"/><Relationship Id="rId11" Type="http://schemas.openxmlformats.org/officeDocument/2006/relationships/slide" Target="slide9.xml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slide" Target="slide2.xml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0.xml"/><Relationship Id="rId14" Type="http://schemas.openxmlformats.org/officeDocument/2006/relationships/image" Target="../media/image34.png"/><Relationship Id="rId2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7.png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png"/><Relationship Id="rId12" Type="http://schemas.openxmlformats.org/officeDocument/2006/relationships/slide" Target="slide12.xml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png"/><Relationship Id="rId20" Type="http://schemas.openxmlformats.org/officeDocument/2006/relationships/image" Target="../media/image50.png"/><Relationship Id="rId1" Type="http://schemas.openxmlformats.org/officeDocument/2006/relationships/tags" Target="../tags/tag15.xml"/><Relationship Id="rId6" Type="http://schemas.openxmlformats.org/officeDocument/2006/relationships/image" Target="../media/image1.jpg"/><Relationship Id="rId11" Type="http://schemas.openxmlformats.org/officeDocument/2006/relationships/slide" Target="slide9.xml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10" Type="http://schemas.openxmlformats.org/officeDocument/2006/relationships/slide" Target="slide2.xml"/><Relationship Id="rId19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slide" Target="slide20.xml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slide" Target="slide29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11" Type="http://schemas.openxmlformats.org/officeDocument/2006/relationships/slide" Target="slide12.xml"/><Relationship Id="rId5" Type="http://schemas.openxmlformats.org/officeDocument/2006/relationships/image" Target="../media/image1.jp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image" Target="../media/image51.png"/><Relationship Id="rId9" Type="http://schemas.openxmlformats.org/officeDocument/2006/relationships/slide" Target="slide2.xml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9.xml"/><Relationship Id="rId18" Type="http://schemas.openxmlformats.org/officeDocument/2006/relationships/image" Target="../media/image60.png"/><Relationship Id="rId3" Type="http://schemas.openxmlformats.org/officeDocument/2006/relationships/tags" Target="../tags/tag4.xml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slide" Target="slide2.xml"/><Relationship Id="rId17" Type="http://schemas.openxmlformats.org/officeDocument/2006/relationships/image" Target="../media/image56.png"/><Relationship Id="rId2" Type="http://schemas.openxmlformats.org/officeDocument/2006/relationships/tags" Target="../tags/tag3.xml"/><Relationship Id="rId16" Type="http://schemas.openxmlformats.org/officeDocument/2006/relationships/image" Target="../media/image410.png"/><Relationship Id="rId20" Type="http://schemas.openxmlformats.org/officeDocument/2006/relationships/image" Target="../media/image8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slide" Target="slide20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.jpg"/><Relationship Id="rId10" Type="http://schemas.openxmlformats.org/officeDocument/2006/relationships/slide" Target="slide2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Relationship Id="rId1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9.xml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5.png"/><Relationship Id="rId5" Type="http://schemas.openxmlformats.org/officeDocument/2006/relationships/slide" Target="slide29.xml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5.png"/><Relationship Id="rId5" Type="http://schemas.openxmlformats.org/officeDocument/2006/relationships/slide" Target="slide29.xml"/><Relationship Id="rId15" Type="http://schemas.openxmlformats.org/officeDocument/2006/relationships/image" Target="../media/image6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5.png"/><Relationship Id="rId5" Type="http://schemas.openxmlformats.org/officeDocument/2006/relationships/slide" Target="slide29.xml"/><Relationship Id="rId15" Type="http://schemas.openxmlformats.org/officeDocument/2006/relationships/image" Target="../media/image61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65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62.png"/><Relationship Id="rId5" Type="http://schemas.openxmlformats.org/officeDocument/2006/relationships/slide" Target="slide29.xml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65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62.png"/><Relationship Id="rId5" Type="http://schemas.openxmlformats.org/officeDocument/2006/relationships/slide" Target="slide29.xml"/><Relationship Id="rId1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66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68.png"/><Relationship Id="rId5" Type="http://schemas.openxmlformats.org/officeDocument/2006/relationships/slide" Target="slide29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70.png"/><Relationship Id="rId5" Type="http://schemas.openxmlformats.org/officeDocument/2006/relationships/slide" Target="slide29.xml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9.xml"/><Relationship Id="rId4" Type="http://schemas.openxmlformats.org/officeDocument/2006/relationships/image" Target="../media/image2.png"/><Relationship Id="rId9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73.png"/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12" Type="http://schemas.openxmlformats.org/officeDocument/2006/relationships/slide" Target="slide12.xml"/><Relationship Id="rId2" Type="http://schemas.openxmlformats.org/officeDocument/2006/relationships/tags" Target="../tags/tag18.xml"/><Relationship Id="rId16" Type="http://schemas.openxmlformats.org/officeDocument/2006/relationships/image" Target="../media/image76.png"/><Relationship Id="rId1" Type="http://schemas.openxmlformats.org/officeDocument/2006/relationships/tags" Target="../tags/tag17.xml"/><Relationship Id="rId6" Type="http://schemas.openxmlformats.org/officeDocument/2006/relationships/image" Target="../media/image1.jpg"/><Relationship Id="rId11" Type="http://schemas.openxmlformats.org/officeDocument/2006/relationships/slide" Target="slide9.xml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75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slide" Target="slide20.xml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0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29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.png"/><Relationship Id="rId12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78.png"/><Relationship Id="rId11" Type="http://schemas.openxmlformats.org/officeDocument/2006/relationships/slide" Target="slide9.xml"/><Relationship Id="rId5" Type="http://schemas.openxmlformats.org/officeDocument/2006/relationships/image" Target="../media/image77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slide" Target="slide20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0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29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0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29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0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29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20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29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slide" Target="slide20.xml"/><Relationship Id="rId10" Type="http://schemas.openxmlformats.org/officeDocument/2006/relationships/image" Target="../media/image14.png"/><Relationship Id="rId4" Type="http://schemas.openxmlformats.org/officeDocument/2006/relationships/slide" Target="slide29.xml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5" Type="http://schemas.openxmlformats.org/officeDocument/2006/relationships/slide" Target="slide20.xml"/><Relationship Id="rId10" Type="http://schemas.openxmlformats.org/officeDocument/2006/relationships/image" Target="../media/image19.png"/><Relationship Id="rId4" Type="http://schemas.openxmlformats.org/officeDocument/2006/relationships/slide" Target="slide2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4" name="Retângulo: Cantos Arredondados 13">
            <a:hlinkClick r:id="rId4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8" name="Retângulo: Cantos Arredondados 7">
            <a:hlinkClick r:id="rId5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9" name="Retângulo: Cantos Arredondados 8">
            <a:hlinkClick r:id="rId6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0" name="Retângulo: Cantos Arredondados 9">
            <a:hlinkClick r:id="rId7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 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AEE59DB6-818A-4C9D-8FB2-E5A317CA7C5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581122" y="1162699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7" name="Retângulo: Cantos Arredondados 26">
            <a:hlinkClick r:id="rId8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If a matrix in echelon form satisfies the following additional conditions, then it is in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en-GB" sz="2400" b="1">
                <a:solidFill>
                  <a:sysClr val="windowText" lastClr="000000"/>
                </a:solidFill>
              </a:rPr>
              <a:t>The leading entry in each nonzero row is 1</a:t>
            </a:r>
            <a:r>
              <a:rPr lang="en-GB" sz="240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1 is the only nonzero entry in its column.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AC7ED63F-126C-4903-A7B2-685CD0FDE120}"/>
              </a:ext>
            </a:extLst>
          </p:cNvPr>
          <p:cNvSpPr/>
          <p:nvPr/>
        </p:nvSpPr>
        <p:spPr>
          <a:xfrm>
            <a:off x="2066292" y="3205514"/>
            <a:ext cx="9874909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DFD0A639-E683-484C-B4DC-378A5CF8C309}"/>
              </a:ext>
            </a:extLst>
          </p:cNvPr>
          <p:cNvSpPr/>
          <p:nvPr/>
        </p:nvSpPr>
        <p:spPr>
          <a:xfrm>
            <a:off x="2149498" y="3259359"/>
            <a:ext cx="9667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dirty="0"/>
              <a:t>An </a:t>
            </a:r>
            <a:r>
              <a:rPr lang="en-GB" sz="2400" b="1" dirty="0"/>
              <a:t>echelon matrix</a:t>
            </a:r>
            <a:r>
              <a:rPr lang="en-GB" sz="2400" dirty="0"/>
              <a:t> and an </a:t>
            </a:r>
            <a:r>
              <a:rPr lang="en-GB" sz="2400" b="1" dirty="0"/>
              <a:t>reduced echelon matrix </a:t>
            </a:r>
            <a:r>
              <a:rPr lang="en-GB" sz="2400" dirty="0"/>
              <a:t>are the ones that are in </a:t>
            </a:r>
            <a:r>
              <a:rPr lang="en-GB" sz="2400" u="sng" dirty="0"/>
              <a:t>echelon</a:t>
            </a:r>
            <a:r>
              <a:rPr lang="en-GB" sz="2400" dirty="0"/>
              <a:t> and </a:t>
            </a:r>
            <a:r>
              <a:rPr lang="en-GB" sz="2400" u="sng" dirty="0"/>
              <a:t>reduced echelon format</a:t>
            </a:r>
            <a:r>
              <a:rPr lang="en-GB" sz="2400" dirty="0"/>
              <a:t>, respectively.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8B479A71-9AF8-47F6-80AB-DDA084CB78A3}"/>
              </a:ext>
            </a:extLst>
          </p:cNvPr>
          <p:cNvSpPr/>
          <p:nvPr/>
        </p:nvSpPr>
        <p:spPr>
          <a:xfrm>
            <a:off x="2066293" y="4340233"/>
            <a:ext cx="9835419" cy="2321823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E226685-D7C8-4480-A4DA-C763E57C5C35}"/>
              </a:ext>
            </a:extLst>
          </p:cNvPr>
          <p:cNvSpPr/>
          <p:nvPr/>
        </p:nvSpPr>
        <p:spPr>
          <a:xfrm>
            <a:off x="2187644" y="4457785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B2502EC-CAC2-4364-B3A9-D7D4F3E03746}"/>
              </a:ext>
            </a:extLst>
          </p:cNvPr>
          <p:cNvSpPr/>
          <p:nvPr/>
        </p:nvSpPr>
        <p:spPr>
          <a:xfrm>
            <a:off x="3580974" y="4468540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rgbClr val="0C2B8E"/>
                </a:solidFill>
              </a:rPr>
              <a:t>Consider the following triangular matrices: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/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/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>
            <a:extLst>
              <a:ext uri="{FF2B5EF4-FFF2-40B4-BE49-F238E27FC236}">
                <a16:creationId xmlns:a16="http://schemas.microsoft.com/office/drawing/2014/main" id="{AAAD8A1B-93B5-47AC-8BF7-C4CC5C963DB6}"/>
              </a:ext>
            </a:extLst>
          </p:cNvPr>
          <p:cNvSpPr/>
          <p:nvPr/>
        </p:nvSpPr>
        <p:spPr>
          <a:xfrm>
            <a:off x="3126998" y="5960663"/>
            <a:ext cx="1836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echelon matrix</a:t>
            </a:r>
            <a:r>
              <a:rPr lang="en-GB" sz="2000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6CC27B42-BEB7-434E-BA61-84C5F584BF4D}"/>
              </a:ext>
            </a:extLst>
          </p:cNvPr>
          <p:cNvSpPr/>
          <p:nvPr/>
        </p:nvSpPr>
        <p:spPr>
          <a:xfrm>
            <a:off x="8350351" y="5981560"/>
            <a:ext cx="2763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echelon matrix</a:t>
            </a:r>
            <a:r>
              <a:rPr lang="en-GB" sz="2000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E9432EA-7F2C-46EF-8833-250F6E501CFA}"/>
              </a:ext>
            </a:extLst>
          </p:cNvPr>
          <p:cNvSpPr/>
          <p:nvPr/>
        </p:nvSpPr>
        <p:spPr>
          <a:xfrm>
            <a:off x="3003568" y="4868650"/>
            <a:ext cx="2163382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C830A61B-1A40-4A62-867F-18E8CB747C43}"/>
              </a:ext>
            </a:extLst>
          </p:cNvPr>
          <p:cNvSpPr/>
          <p:nvPr/>
        </p:nvSpPr>
        <p:spPr>
          <a:xfrm>
            <a:off x="8235042" y="4919450"/>
            <a:ext cx="2878758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04524E-386B-4292-82FA-D70317D208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1"/>
          <a:stretch/>
        </p:blipFill>
        <p:spPr>
          <a:xfrm>
            <a:off x="6104225" y="5026441"/>
            <a:ext cx="1918525" cy="16463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1448D2-BE0B-4A02-90B1-D429562D26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2"/>
          <a:stretch/>
        </p:blipFill>
        <p:spPr>
          <a:xfrm>
            <a:off x="5282259" y="5003310"/>
            <a:ext cx="1994785" cy="16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56" grpId="0" animBg="1"/>
      <p:bldP spid="57" grpId="0"/>
      <p:bldP spid="58" grpId="0"/>
      <p:bldP spid="59" grpId="0"/>
      <p:bldP spid="73" grpId="0"/>
      <p:bldP spid="2" grpId="0"/>
      <p:bldP spid="81" grpId="0"/>
      <p:bldP spid="3" grpId="0" animBg="1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46748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5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268414" y="514196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nonzero matrix may be </a:t>
            </a:r>
            <a:r>
              <a:rPr lang="en-GB" sz="2400" b="1" dirty="0">
                <a:solidFill>
                  <a:sysClr val="windowText" lastClr="000000"/>
                </a:solidFill>
              </a:rPr>
              <a:t>row reduced</a:t>
            </a:r>
            <a:r>
              <a:rPr lang="en-GB" sz="2400" dirty="0">
                <a:solidFill>
                  <a:sysClr val="windowText" lastClr="000000"/>
                </a:solidFill>
              </a:rPr>
              <a:t>, that is, transformed by elementary row operations, 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into several distinct matrices in echelon form</a:t>
            </a:r>
            <a:r>
              <a:rPr lang="en-GB" sz="2400" dirty="0">
                <a:solidFill>
                  <a:sysClr val="windowText" lastClr="000000"/>
                </a:solidFill>
              </a:rPr>
              <a:t>, using different sequences of row operations.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D6BB4B-C57D-44D3-A590-54558FE4C22B}"/>
              </a:ext>
            </a:extLst>
          </p:cNvPr>
          <p:cNvSpPr/>
          <p:nvPr/>
        </p:nvSpPr>
        <p:spPr>
          <a:xfrm>
            <a:off x="2276047" y="1742025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However, the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echelon</a:t>
            </a:r>
            <a:r>
              <a:rPr lang="en-GB" sz="2400" dirty="0">
                <a:solidFill>
                  <a:sysClr val="windowText" lastClr="000000"/>
                </a:solidFill>
              </a:rPr>
              <a:t> form we obtain from a matrix 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is unique</a:t>
            </a:r>
            <a:r>
              <a:rPr lang="en-GB" sz="2400" dirty="0">
                <a:solidFill>
                  <a:sysClr val="windowText" lastClr="000000"/>
                </a:solidFill>
              </a:rPr>
              <a:t>, as stated in the following theorem: 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A0865A-8F37-4312-9FC6-7817DFE1A620}"/>
              </a:ext>
            </a:extLst>
          </p:cNvPr>
          <p:cNvSpPr/>
          <p:nvPr/>
        </p:nvSpPr>
        <p:spPr>
          <a:xfrm>
            <a:off x="2066292" y="3049521"/>
            <a:ext cx="9859639" cy="129136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FE36565-EBC6-4D8A-A754-1AE28D10CA91}"/>
              </a:ext>
            </a:extLst>
          </p:cNvPr>
          <p:cNvSpPr/>
          <p:nvPr/>
        </p:nvSpPr>
        <p:spPr>
          <a:xfrm>
            <a:off x="2190971" y="3150000"/>
            <a:ext cx="918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Uniqueness of the Reduced Echelon Form 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428B70B-B48F-44B7-9EFA-C5DCF141090A}"/>
              </a:ext>
            </a:extLst>
          </p:cNvPr>
          <p:cNvSpPr/>
          <p:nvPr/>
        </p:nvSpPr>
        <p:spPr>
          <a:xfrm>
            <a:off x="2190971" y="3593690"/>
            <a:ext cx="954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Each matrix is row equivalent </a:t>
            </a:r>
            <a:r>
              <a:rPr lang="en-GB" sz="2400" u="sng" dirty="0">
                <a:solidFill>
                  <a:sysClr val="windowText" lastClr="000000"/>
                </a:solidFill>
              </a:rPr>
              <a:t>to one and only one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echelon matrix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F686CBB-C0C1-4F8F-AB66-6B5B510F0596}"/>
              </a:ext>
            </a:extLst>
          </p:cNvPr>
          <p:cNvSpPr/>
          <p:nvPr/>
        </p:nvSpPr>
        <p:spPr>
          <a:xfrm>
            <a:off x="2066292" y="4673496"/>
            <a:ext cx="9859639" cy="1767866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/>
              <p:nvPr/>
            </p:nvSpPr>
            <p:spPr>
              <a:xfrm>
                <a:off x="2190971" y="4773975"/>
                <a:ext cx="9183763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/>
                  <a:t>Following these results we call matrix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:</a:t>
                </a:r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</a:t>
                </a:r>
                <a:r>
                  <a:rPr lang="en-GB" sz="2400" b="1" dirty="0"/>
                  <a:t> echelon form of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– 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/>
                  <a:t> is row equivalent to an echelon  matrix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sz="2400" dirty="0"/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en-GB" sz="2400" b="1" dirty="0"/>
                  <a:t> reduced echelon form of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– if </a:t>
                </a:r>
                <a14:m>
                  <m:oMath xmlns:m="http://schemas.openxmlformats.org/officeDocument/2006/math">
                    <m:r>
                      <a:rPr lang="pt-PT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 is in reduced echelon form.</a:t>
                </a:r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1" y="4773975"/>
                <a:ext cx="9183763" cy="1508105"/>
              </a:xfrm>
              <a:prstGeom prst="rect">
                <a:avLst/>
              </a:prstGeom>
              <a:blipFill>
                <a:blip r:embed="rId10"/>
                <a:stretch>
                  <a:fillRect l="-995" t="-3226" b="-100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6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32" grpId="0"/>
      <p:bldP spid="33" grpId="0" animBg="1"/>
      <p:bldP spid="3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5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521DC0E-1082-4408-9897-59236A27106E}"/>
              </a:ext>
            </a:extLst>
          </p:cNvPr>
          <p:cNvSpPr/>
          <p:nvPr/>
        </p:nvSpPr>
        <p:spPr>
          <a:xfrm>
            <a:off x="2066293" y="305857"/>
            <a:ext cx="9859639" cy="4175708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A48DC5-3CA3-4AA1-AC1D-33FD46598EC5}"/>
              </a:ext>
            </a:extLst>
          </p:cNvPr>
          <p:cNvSpPr/>
          <p:nvPr/>
        </p:nvSpPr>
        <p:spPr>
          <a:xfrm>
            <a:off x="2268414" y="514196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When row operations on a matrix produce an echelon form, further row operations to obtain reduced echelon form do not change the positions of the leading entries.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6C7F27E-A5B2-4BD7-B9A5-94240723E5BB}"/>
              </a:ext>
            </a:extLst>
          </p:cNvPr>
          <p:cNvSpPr/>
          <p:nvPr/>
        </p:nvSpPr>
        <p:spPr>
          <a:xfrm>
            <a:off x="2276047" y="1742025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Since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reduced echelon form is unique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b="1" i="1" dirty="0">
                <a:solidFill>
                  <a:sysClr val="windowText" lastClr="000000"/>
                </a:solidFill>
              </a:rPr>
              <a:t>the leading entries are always in the same positions in any echelon form obtained from a given matrix</a:t>
            </a:r>
            <a:r>
              <a:rPr lang="en-GB" sz="2400" i="1" dirty="0">
                <a:solidFill>
                  <a:sysClr val="windowText" lastClr="000000"/>
                </a:solidFill>
              </a:rPr>
              <a:t>.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061303-AD4C-41A4-A584-2845FAB970EB}"/>
              </a:ext>
            </a:extLst>
          </p:cNvPr>
          <p:cNvSpPr/>
          <p:nvPr/>
        </p:nvSpPr>
        <p:spPr>
          <a:xfrm>
            <a:off x="2268414" y="3452983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</a:t>
            </a:r>
            <a:r>
              <a:rPr lang="en-GB" sz="2400" b="1" dirty="0">
                <a:solidFill>
                  <a:srgbClr val="F25E4F"/>
                </a:solidFill>
              </a:rPr>
              <a:t>pivot </a:t>
            </a:r>
            <a:r>
              <a:rPr lang="en-GB" sz="2400" dirty="0">
                <a:solidFill>
                  <a:sysClr val="windowText" lastClr="000000"/>
                </a:solidFill>
              </a:rPr>
              <a:t>is a </a:t>
            </a:r>
            <a:r>
              <a:rPr lang="en-GB" sz="2400" b="1" dirty="0">
                <a:solidFill>
                  <a:sysClr val="windowText" lastClr="000000"/>
                </a:solidFill>
              </a:rPr>
              <a:t>nonzero number </a:t>
            </a:r>
            <a:r>
              <a:rPr lang="en-GB" sz="2400" dirty="0">
                <a:solidFill>
                  <a:sysClr val="windowText" lastClr="000000"/>
                </a:solidFill>
              </a:rPr>
              <a:t>in a pivot (leading) position that is to create zeros (in the respective pivot columns) via row operations.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10BA69-A3D8-411D-8C31-957BC222E09B}"/>
              </a:ext>
            </a:extLst>
          </p:cNvPr>
          <p:cNvSpPr/>
          <p:nvPr/>
        </p:nvSpPr>
        <p:spPr>
          <a:xfrm>
            <a:off x="2148856" y="4673119"/>
            <a:ext cx="9777070" cy="675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/>
              <p:nvPr/>
            </p:nvSpPr>
            <p:spPr>
              <a:xfrm>
                <a:off x="2276047" y="4810346"/>
                <a:ext cx="94553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F25E4F"/>
                  </a:buClr>
                  <a:buSzPct val="120000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Notice that: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  The “squares” (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000" dirty="0"/>
                  <a:t>)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in previous example (slide 8) identify the pivot positions. 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047" y="4810346"/>
                <a:ext cx="9455397" cy="400110"/>
              </a:xfrm>
              <a:prstGeom prst="rect">
                <a:avLst/>
              </a:prstGeom>
              <a:blipFill>
                <a:blip r:embed="rId10"/>
                <a:stretch>
                  <a:fillRect l="-645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>
            <a:extLst>
              <a:ext uri="{FF2B5EF4-FFF2-40B4-BE49-F238E27FC236}">
                <a16:creationId xmlns:a16="http://schemas.microsoft.com/office/drawing/2014/main" id="{958E01BE-FC06-4C95-A212-D2F2DBB35CB1}"/>
              </a:ext>
            </a:extLst>
          </p:cNvPr>
          <p:cNvSpPr/>
          <p:nvPr/>
        </p:nvSpPr>
        <p:spPr>
          <a:xfrm>
            <a:off x="2148856" y="5560707"/>
            <a:ext cx="9777070" cy="900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F4C9EF2-975F-49EE-8B1C-AFA6DC339299}"/>
              </a:ext>
            </a:extLst>
          </p:cNvPr>
          <p:cNvSpPr/>
          <p:nvPr/>
        </p:nvSpPr>
        <p:spPr>
          <a:xfrm>
            <a:off x="2268413" y="561582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dirty="0">
                <a:solidFill>
                  <a:sysClr val="windowText" lastClr="000000"/>
                </a:solidFill>
              </a:rPr>
              <a:t>Many fundamental concepts in future Lessons will be connected, one way or another, with the pivot positions in a matrix.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5871979-9A58-4ED3-A198-8515ED080035}"/>
              </a:ext>
            </a:extLst>
          </p:cNvPr>
          <p:cNvSpPr/>
          <p:nvPr/>
        </p:nvSpPr>
        <p:spPr>
          <a:xfrm>
            <a:off x="2268414" y="260052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These locations are called </a:t>
            </a:r>
            <a:r>
              <a:rPr lang="en-GB" sz="2400" b="1" dirty="0">
                <a:solidFill>
                  <a:srgbClr val="F25E4F"/>
                </a:solidFill>
              </a:rPr>
              <a:t>pivot positions </a:t>
            </a:r>
            <a:r>
              <a:rPr lang="en-GB" sz="2400" dirty="0">
                <a:solidFill>
                  <a:sysClr val="windowText" lastClr="000000"/>
                </a:solidFill>
              </a:rPr>
              <a:t>and the columns that contain them are the </a:t>
            </a:r>
            <a:r>
              <a:rPr lang="en-GB" sz="2400" b="1" dirty="0">
                <a:solidFill>
                  <a:srgbClr val="F25E4F"/>
                </a:solidFill>
              </a:rPr>
              <a:t>pivot columns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/>
      <p:bldP spid="21" grpId="0" animBg="1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C4AD21A-504B-4888-B157-B35DCA4AF592}"/>
              </a:ext>
            </a:extLst>
          </p:cNvPr>
          <p:cNvSpPr/>
          <p:nvPr/>
        </p:nvSpPr>
        <p:spPr>
          <a:xfrm>
            <a:off x="2221766" y="6392580"/>
            <a:ext cx="9554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This example was adapted of the one presented in: 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pp.15, Boston: Addison-Wesley.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2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The top of the leftmost nonzero column is the </a:t>
            </a:r>
            <a:r>
              <a:rPr lang="en-GB" b="1" dirty="0">
                <a:solidFill>
                  <a:srgbClr val="0C2B8E"/>
                </a:solidFill>
              </a:rPr>
              <a:t>first pivot position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A </a:t>
            </a:r>
            <a:r>
              <a:rPr lang="en-GB" b="1" dirty="0">
                <a:solidFill>
                  <a:srgbClr val="0C2B8E"/>
                </a:solidFill>
              </a:rPr>
              <a:t>nonzero entry</a:t>
            </a:r>
            <a:r>
              <a:rPr lang="en-GB" dirty="0">
                <a:solidFill>
                  <a:srgbClr val="0C2B8E"/>
                </a:solidFill>
              </a:rPr>
              <a:t>, or </a:t>
            </a:r>
            <a:r>
              <a:rPr lang="en-GB" b="1" dirty="0">
                <a:solidFill>
                  <a:srgbClr val="0C2B8E"/>
                </a:solidFill>
              </a:rPr>
              <a:t>pivot</a:t>
            </a:r>
            <a:r>
              <a:rPr lang="en-GB" dirty="0">
                <a:solidFill>
                  <a:srgbClr val="0C2B8E"/>
                </a:solidFill>
              </a:rPr>
              <a:t>, must be placed in this position, using </a:t>
            </a:r>
            <a:r>
              <a:rPr lang="en-GB" b="1" dirty="0">
                <a:solidFill>
                  <a:srgbClr val="0C2B8E"/>
                </a:solidFill>
              </a:rPr>
              <a:t>EROs</a:t>
            </a:r>
            <a:r>
              <a:rPr lang="en-GB" dirty="0">
                <a:solidFill>
                  <a:srgbClr val="0C2B8E"/>
                </a:solidFill>
              </a:rPr>
              <a:t> (see Lesson 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/>
          <p:nvPr/>
        </p:nvCxnSpPr>
        <p:spPr>
          <a:xfrm>
            <a:off x="3748035" y="1582559"/>
            <a:ext cx="174841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2212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A good choice, but far from being the only, is a </a:t>
            </a:r>
            <a:r>
              <a:rPr lang="en-GB" b="1" dirty="0">
                <a:solidFill>
                  <a:srgbClr val="0C2B8E"/>
                </a:solidFill>
              </a:rPr>
              <a:t>row switch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dirty="0">
                    <a:solidFill>
                      <a:srgbClr val="0C2B8E"/>
                    </a:solidFill>
                  </a:rPr>
                  <a:t>Interchange, for example, rows 1 and 4…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NOTICE THAT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since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are the </a:t>
                </a:r>
                <a:r>
                  <a:rPr lang="en-GB" b="1" dirty="0">
                    <a:solidFill>
                      <a:srgbClr val="0C2B8E"/>
                    </a:solidFill>
                  </a:rPr>
                  <a:t>“best” pivot choices</a:t>
                </a:r>
                <a:r>
                  <a:rPr lang="en-GB" dirty="0">
                    <a:solidFill>
                      <a:srgbClr val="0C2B8E"/>
                    </a:solidFill>
                  </a:rPr>
                  <a:t> since mental computations in following steps will not involve fractions!...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  <a:blipFill>
                <a:blip r:embed="rId16"/>
                <a:stretch>
                  <a:fillRect l="-1295" t="-2247" r="-1295" b="-52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DC0E27D2-FB58-427A-B971-D2F2115AD1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76" y="3422925"/>
            <a:ext cx="2528888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C64109-2E19-4F4D-BAE9-503F6D77DD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6" y="3489824"/>
            <a:ext cx="266319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 animBg="1"/>
      <p:bldP spid="49" grpId="0" animBg="1"/>
      <p:bldP spid="42" grpId="0" animBg="1"/>
      <p:bldP spid="43" grpId="0" animBg="1"/>
      <p:bldP spid="26" grpId="0"/>
      <p:bldP spid="31" grpId="0"/>
      <p:bldP spid="3" grpId="0"/>
      <p:bldP spid="32" grpId="0"/>
      <p:bldP spid="34" grpId="0"/>
      <p:bldP spid="35" grpId="0"/>
      <p:bldP spid="36" grpId="0" animBg="1"/>
      <p:bldP spid="37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1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The top of the leftmost nonzero column is the </a:t>
            </a:r>
            <a:r>
              <a:rPr lang="en-GB" b="1" dirty="0">
                <a:solidFill>
                  <a:srgbClr val="0C2B8E"/>
                </a:solidFill>
              </a:rPr>
              <a:t>first pivot position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A </a:t>
            </a:r>
            <a:r>
              <a:rPr lang="en-GB" b="1" dirty="0">
                <a:solidFill>
                  <a:srgbClr val="0C2B8E"/>
                </a:solidFill>
              </a:rPr>
              <a:t>nonzero entry</a:t>
            </a:r>
            <a:r>
              <a:rPr lang="en-GB" dirty="0">
                <a:solidFill>
                  <a:srgbClr val="0C2B8E"/>
                </a:solidFill>
              </a:rPr>
              <a:t>, or </a:t>
            </a:r>
            <a:r>
              <a:rPr lang="en-GB" b="1" dirty="0">
                <a:solidFill>
                  <a:srgbClr val="0C2B8E"/>
                </a:solidFill>
              </a:rPr>
              <a:t>pivot</a:t>
            </a:r>
            <a:r>
              <a:rPr lang="en-GB" dirty="0">
                <a:solidFill>
                  <a:srgbClr val="0C2B8E"/>
                </a:solidFill>
              </a:rPr>
              <a:t>, must be placed in this position, using </a:t>
            </a:r>
            <a:r>
              <a:rPr lang="en-GB" b="1" dirty="0">
                <a:solidFill>
                  <a:srgbClr val="0C2B8E"/>
                </a:solidFill>
              </a:rPr>
              <a:t>EROs</a:t>
            </a:r>
            <a:r>
              <a:rPr lang="en-GB" dirty="0">
                <a:solidFill>
                  <a:srgbClr val="0C2B8E"/>
                </a:solidFill>
              </a:rPr>
              <a:t> (see Lesson 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/>
          <p:nvPr/>
        </p:nvCxnSpPr>
        <p:spPr>
          <a:xfrm>
            <a:off x="3748035" y="1582559"/>
            <a:ext cx="174841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2212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A good choice, but far from being the only, is a </a:t>
            </a:r>
            <a:r>
              <a:rPr lang="en-GB" b="1" dirty="0">
                <a:solidFill>
                  <a:srgbClr val="0C2B8E"/>
                </a:solidFill>
              </a:rPr>
              <a:t>row switch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dirty="0">
                    <a:solidFill>
                      <a:srgbClr val="0C2B8E"/>
                    </a:solidFill>
                  </a:rPr>
                  <a:t>Interchange, for example, rows 1 and 4…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NOTICE THAT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since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are the </a:t>
                </a:r>
                <a:r>
                  <a:rPr lang="en-GB" b="1" dirty="0">
                    <a:solidFill>
                      <a:srgbClr val="0C2B8E"/>
                    </a:solidFill>
                  </a:rPr>
                  <a:t>“best” pivot choices</a:t>
                </a:r>
                <a:r>
                  <a:rPr lang="en-GB" dirty="0">
                    <a:solidFill>
                      <a:srgbClr val="0C2B8E"/>
                    </a:solidFill>
                  </a:rPr>
                  <a:t> since mental computations in following steps will not involve fractions!...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  <a:blipFill>
                <a:blip r:embed="rId15"/>
                <a:stretch>
                  <a:fillRect l="-1295" t="-2247" r="-1295" b="-52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46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Pivot Column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2" grpId="0" animBg="1"/>
      <p:bldP spid="43" grpId="0" animBg="1"/>
      <p:bldP spid="35" grpId="0"/>
      <p:bldP spid="36" grpId="0" animBg="1"/>
      <p:bldP spid="40" grpId="0"/>
      <p:bldP spid="41" grpId="0"/>
      <p:bldP spid="38" grpId="0" animBg="1"/>
      <p:bldP spid="11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1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The top of the leftmost nonzero column is the </a:t>
            </a:r>
            <a:r>
              <a:rPr lang="en-GB" b="1" dirty="0">
                <a:solidFill>
                  <a:srgbClr val="0C2B8E"/>
                </a:solidFill>
              </a:rPr>
              <a:t>first pivot position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46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Pivot Column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/>
              <p:nvPr/>
            </p:nvSpPr>
            <p:spPr>
              <a:xfrm>
                <a:off x="2336428" y="3308977"/>
                <a:ext cx="338034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Create </a:t>
                </a:r>
                <a:r>
                  <a:rPr lang="en-GB" b="1" dirty="0">
                    <a:solidFill>
                      <a:srgbClr val="0C2B8E"/>
                    </a:solidFill>
                  </a:rPr>
                  <a:t>zeros below the pivot</a:t>
                </a:r>
                <a:r>
                  <a:rPr lang="en-GB" dirty="0">
                    <a:solidFill>
                      <a:srgbClr val="0C2B8E"/>
                    </a:solidFill>
                  </a:rPr>
                  <a:t>, 1, by adding multiples of the first row to the rows below, </a:t>
                </a:r>
                <a:r>
                  <a:rPr lang="en-GB" b="1" dirty="0">
                    <a:solidFill>
                      <a:srgbClr val="0C2B8E"/>
                    </a:solidFill>
                  </a:rPr>
                  <a:t>using replacement EROs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PT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remains unchanged!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08977"/>
                <a:ext cx="3380348" cy="1477328"/>
              </a:xfrm>
              <a:prstGeom prst="rect">
                <a:avLst/>
              </a:prstGeom>
              <a:blipFill>
                <a:blip r:embed="rId16"/>
                <a:stretch>
                  <a:fillRect l="-1441" t="-2479" r="-1441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/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4025AE01-5C81-47F5-81E4-3DD89CCCD3D3}"/>
              </a:ext>
            </a:extLst>
          </p:cNvPr>
          <p:cNvCxnSpPr>
            <a:cxnSpLocks/>
          </p:cNvCxnSpPr>
          <p:nvPr/>
        </p:nvCxnSpPr>
        <p:spPr>
          <a:xfrm>
            <a:off x="5716775" y="3788229"/>
            <a:ext cx="965915" cy="555974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/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80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lha de Discurso: Retângulo com Cantos Arredondados 5">
            <a:extLst>
              <a:ext uri="{FF2B5EF4-FFF2-40B4-BE49-F238E27FC236}">
                <a16:creationId xmlns:a16="http://schemas.microsoft.com/office/drawing/2014/main" id="{C9E9EE00-F50D-4563-95A5-D07D9E699216}"/>
              </a:ext>
            </a:extLst>
          </p:cNvPr>
          <p:cNvSpPr/>
          <p:nvPr/>
        </p:nvSpPr>
        <p:spPr>
          <a:xfrm>
            <a:off x="8078879" y="913792"/>
            <a:ext cx="2903967" cy="742791"/>
          </a:xfrm>
          <a:prstGeom prst="wedgeRoundRectCallout">
            <a:avLst>
              <a:gd name="adj1" fmla="val 34876"/>
              <a:gd name="adj2" fmla="val 963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may try to verify these EROs computations yourself!...Yes?...</a:t>
            </a:r>
          </a:p>
        </p:txBody>
      </p:sp>
    </p:spTree>
    <p:extLst>
      <p:ext uri="{BB962C8B-B14F-4D97-AF65-F5344CB8AC3E}">
        <p14:creationId xmlns:p14="http://schemas.microsoft.com/office/powerpoint/2010/main" val="13987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30677 -0.3632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7" grpId="0"/>
      <p:bldP spid="39" grpId="0"/>
      <p:bldP spid="39" grpId="1"/>
      <p:bldP spid="46" grpId="0"/>
      <p:bldP spid="46" grpId="1"/>
      <p:bldP spid="50" grpId="0"/>
      <p:bldP spid="50" grpId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1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Next Pivot Column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DA74FA0B-421E-41C5-B95B-4FC935EE92CC}"/>
              </a:ext>
            </a:extLst>
          </p:cNvPr>
          <p:cNvSpPr/>
          <p:nvPr/>
        </p:nvSpPr>
        <p:spPr>
          <a:xfrm>
            <a:off x="2336428" y="1010252"/>
            <a:ext cx="3779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The </a:t>
            </a:r>
            <a:r>
              <a:rPr lang="en-GB" b="1" dirty="0">
                <a:solidFill>
                  <a:srgbClr val="0C2B8E"/>
                </a:solidFill>
              </a:rPr>
              <a:t>pivot position </a:t>
            </a:r>
            <a:r>
              <a:rPr lang="en-GB" dirty="0">
                <a:solidFill>
                  <a:srgbClr val="0C2B8E"/>
                </a:solidFill>
              </a:rPr>
              <a:t>in the second row must be as far left as possible, namely in the second column.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653B255-C753-47AF-8CB9-9E7EF7DFEB17}"/>
              </a:ext>
            </a:extLst>
          </p:cNvPr>
          <p:cNvSpPr/>
          <p:nvPr/>
        </p:nvSpPr>
        <p:spPr>
          <a:xfrm>
            <a:off x="3456005" y="2154580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FB912087-C76F-4FE1-A8E7-D7190173B3BD}"/>
              </a:ext>
            </a:extLst>
          </p:cNvPr>
          <p:cNvCxnSpPr/>
          <p:nvPr/>
        </p:nvCxnSpPr>
        <p:spPr>
          <a:xfrm>
            <a:off x="3491176" y="1599133"/>
            <a:ext cx="174841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/>
              <p:nvPr/>
            </p:nvSpPr>
            <p:spPr>
              <a:xfrm>
                <a:off x="2336428" y="3371785"/>
                <a:ext cx="4225146" cy="1876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We could use “2” as Pivot but </a:t>
                </a:r>
                <a:r>
                  <a:rPr lang="en-GB" i="1" u="sng" dirty="0">
                    <a:solidFill>
                      <a:srgbClr val="0C2B8E"/>
                    </a:solidFill>
                  </a:rPr>
                  <a:t>all the EROs</a:t>
                </a:r>
                <a:r>
                  <a:rPr lang="en-GB" dirty="0">
                    <a:solidFill>
                      <a:srgbClr val="0C2B8E"/>
                    </a:solidFill>
                  </a:rPr>
                  <a:t> needed to “put to zero” the entries below in the 2</a:t>
                </a:r>
                <a:r>
                  <a:rPr lang="en-GB" baseline="30000" dirty="0">
                    <a:solidFill>
                      <a:srgbClr val="0C2B8E"/>
                    </a:solidFill>
                  </a:rPr>
                  <a:t>nd</a:t>
                </a:r>
                <a:r>
                  <a:rPr lang="en-GB" dirty="0">
                    <a:solidFill>
                      <a:srgbClr val="0C2B8E"/>
                    </a:solidFill>
                  </a:rPr>
                  <a:t> column would have to </a:t>
                </a:r>
                <a:r>
                  <a:rPr lang="en-GB" i="1" u="sng" dirty="0">
                    <a:solidFill>
                      <a:srgbClr val="0C2B8E"/>
                    </a:solidFill>
                  </a:rPr>
                  <a:t>use fractions</a:t>
                </a:r>
                <a:r>
                  <a:rPr lang="en-GB" dirty="0">
                    <a:solidFill>
                      <a:srgbClr val="0C2B8E"/>
                    </a:solidFill>
                  </a:rPr>
                  <a:t>… To avoid this, and since all 2</a:t>
                </a:r>
                <a:r>
                  <a:rPr lang="en-GB" baseline="30000" dirty="0">
                    <a:solidFill>
                      <a:srgbClr val="0C2B8E"/>
                    </a:solidFill>
                  </a:rPr>
                  <a:t>nd</a:t>
                </a:r>
                <a:r>
                  <a:rPr lang="en-GB" dirty="0">
                    <a:solidFill>
                      <a:srgbClr val="0C2B8E"/>
                    </a:solidFill>
                  </a:rPr>
                  <a:t> row elements are even we may, first, use the scaling ERO: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71785"/>
                <a:ext cx="4225146" cy="1876091"/>
              </a:xfrm>
              <a:prstGeom prst="rect">
                <a:avLst/>
              </a:prstGeom>
              <a:blipFill>
                <a:blip r:embed="rId14"/>
                <a:stretch>
                  <a:fillRect l="-1154" t="-1623" r="-1299" b="-1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/>
              <p:nvPr/>
            </p:nvSpPr>
            <p:spPr>
              <a:xfrm>
                <a:off x="2336428" y="5247876"/>
                <a:ext cx="4225146" cy="103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…by the way… we can also 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, yes?... the numbers to work with in the future steps will be smaller… So:</a:t>
                </a: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5247876"/>
                <a:ext cx="4225146" cy="1039195"/>
              </a:xfrm>
              <a:prstGeom prst="rect">
                <a:avLst/>
              </a:prstGeom>
              <a:blipFill>
                <a:blip r:embed="rId16"/>
                <a:stretch>
                  <a:fillRect l="-1154" r="-1299" b="-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CE6587D7-FCB4-493C-A4B3-ECD0888248E5}"/>
              </a:ext>
            </a:extLst>
          </p:cNvPr>
          <p:cNvCxnSpPr>
            <a:cxnSpLocks/>
          </p:cNvCxnSpPr>
          <p:nvPr/>
        </p:nvCxnSpPr>
        <p:spPr>
          <a:xfrm flipV="1">
            <a:off x="4385569" y="2863780"/>
            <a:ext cx="1425864" cy="2056461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C6E823B4-3ADE-4572-AAA7-A5B62E120EFE}"/>
              </a:ext>
            </a:extLst>
          </p:cNvPr>
          <p:cNvCxnSpPr>
            <a:cxnSpLocks/>
          </p:cNvCxnSpPr>
          <p:nvPr/>
        </p:nvCxnSpPr>
        <p:spPr>
          <a:xfrm flipV="1">
            <a:off x="5811433" y="3346753"/>
            <a:ext cx="190886" cy="2105226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Bolha de Discurso: Retângulo com Cantos Arredondados 53">
            <a:extLst>
              <a:ext uri="{FF2B5EF4-FFF2-40B4-BE49-F238E27FC236}">
                <a16:creationId xmlns:a16="http://schemas.microsoft.com/office/drawing/2014/main" id="{83C7CF6A-7B4F-4788-BEEF-6E3AFE5EEB85}"/>
              </a:ext>
            </a:extLst>
          </p:cNvPr>
          <p:cNvSpPr/>
          <p:nvPr/>
        </p:nvSpPr>
        <p:spPr>
          <a:xfrm>
            <a:off x="8330205" y="842432"/>
            <a:ext cx="2903967" cy="742791"/>
          </a:xfrm>
          <a:prstGeom prst="wedgeRoundRectCallout">
            <a:avLst>
              <a:gd name="adj1" fmla="val 26571"/>
              <a:gd name="adj2" fmla="val 1193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Do not forget to verify these EROs computations yourself!...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</a:t>
            </a:r>
            <a:endParaRPr lang="en-GB" dirty="0">
              <a:solidFill>
                <a:srgbClr val="29A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5" grpId="0"/>
      <p:bldP spid="35" grpId="1"/>
      <p:bldP spid="36" grpId="0" animBg="1"/>
      <p:bldP spid="36" grpId="1" animBg="1"/>
      <p:bldP spid="41" grpId="0"/>
      <p:bldP spid="41" grpId="1"/>
      <p:bldP spid="42" grpId="0"/>
      <p:bldP spid="43" grpId="0"/>
      <p:bldP spid="43" grpId="1"/>
      <p:bldP spid="49" grpId="0"/>
      <p:bldP spid="54" grpId="0" animBg="1"/>
      <p:bldP spid="54" grpId="1" animBg="1"/>
      <p:bldP spid="56" grpId="0" animBg="1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3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Next Pivot Column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6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/>
              <p:nvPr/>
            </p:nvSpPr>
            <p:spPr>
              <a:xfrm>
                <a:off x="2406781" y="3353696"/>
                <a:ext cx="2841098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Now </a:t>
                </a:r>
                <a:r>
                  <a:rPr lang="en-GB" i="1" u="sng" dirty="0">
                    <a:solidFill>
                      <a:srgbClr val="0C2B8E"/>
                    </a:solidFill>
                  </a:rPr>
                  <a:t>the EROs</a:t>
                </a:r>
                <a:r>
                  <a:rPr lang="en-GB" dirty="0">
                    <a:solidFill>
                      <a:srgbClr val="0C2B8E"/>
                    </a:solidFill>
                  </a:rPr>
                  <a:t> needed to “put to zero” the entries below the Pivot are simple, using row 2 … Yes?... Can you tell what should these be?...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  <a:r>
                  <a:rPr lang="en-GB" dirty="0">
                    <a:solidFill>
                      <a:srgbClr val="0C2B8E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81" y="3353696"/>
                <a:ext cx="2841098" cy="2031325"/>
              </a:xfrm>
              <a:prstGeom prst="rect">
                <a:avLst/>
              </a:prstGeom>
              <a:blipFill>
                <a:blip r:embed="rId18"/>
                <a:stretch>
                  <a:fillRect l="-1931" t="-1502" r="-1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E79C24CA-74A7-46A6-A979-A04592EBA8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17" y="1725547"/>
            <a:ext cx="1600200" cy="4572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7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16122A3F-3F6F-45D9-9DA3-6A9B4B10C5F5}"/>
              </a:ext>
            </a:extLst>
          </p:cNvPr>
          <p:cNvSpPr/>
          <p:nvPr/>
        </p:nvSpPr>
        <p:spPr>
          <a:xfrm rot="5400000">
            <a:off x="7833715" y="5479290"/>
            <a:ext cx="1126975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8147128-533B-40B0-A972-CE1B5B63814C}"/>
              </a:ext>
            </a:extLst>
          </p:cNvPr>
          <p:cNvSpPr/>
          <p:nvPr/>
        </p:nvSpPr>
        <p:spPr>
          <a:xfrm rot="5400000">
            <a:off x="7412856" y="4112978"/>
            <a:ext cx="1126975" cy="25605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3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Next Pivot Column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A7648491-31BF-4EAE-9925-5BF9038F7B04}"/>
              </a:ext>
            </a:extLst>
          </p:cNvPr>
          <p:cNvSpPr/>
          <p:nvPr/>
        </p:nvSpPr>
        <p:spPr>
          <a:xfrm>
            <a:off x="2403770" y="3438376"/>
            <a:ext cx="320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Now, </a:t>
            </a:r>
            <a:r>
              <a:rPr lang="en-GB" b="1" dirty="0">
                <a:solidFill>
                  <a:srgbClr val="0C2B8E"/>
                </a:solidFill>
              </a:rPr>
              <a:t>there is no way to create a leading entry in column 3</a:t>
            </a:r>
            <a:r>
              <a:rPr lang="en-GB" dirty="0">
                <a:solidFill>
                  <a:srgbClr val="0C2B8E"/>
                </a:solidFill>
              </a:rPr>
              <a:t>!...</a:t>
            </a:r>
            <a:endParaRPr lang="en-GB" b="1" dirty="0">
              <a:solidFill>
                <a:srgbClr val="0C2B8E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33AC7AD3-2229-48E1-95D8-961AFB751173}"/>
              </a:ext>
            </a:extLst>
          </p:cNvPr>
          <p:cNvSpPr/>
          <p:nvPr/>
        </p:nvSpPr>
        <p:spPr>
          <a:xfrm>
            <a:off x="2403770" y="4176000"/>
            <a:ext cx="2754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However, if we </a:t>
            </a:r>
            <a:r>
              <a:rPr lang="en-GB" u="sng" dirty="0">
                <a:solidFill>
                  <a:srgbClr val="0C2B8E"/>
                </a:solidFill>
              </a:rPr>
              <a:t>interchange rows 3 and 4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b="1" dirty="0">
                <a:solidFill>
                  <a:srgbClr val="0C2B8E"/>
                </a:solidFill>
              </a:rPr>
              <a:t>we can produce a leading entry in column 4</a:t>
            </a:r>
            <a:r>
              <a:rPr lang="en-GB" dirty="0">
                <a:solidFill>
                  <a:srgbClr val="0C2B8E"/>
                </a:solidFill>
              </a:rPr>
              <a:t>. 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/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↔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/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76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Finally we have reduced A to echelon form  and located the pivots columns:</a:t>
            </a:r>
            <a:endParaRPr lang="en-GB" b="1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32409 -0.4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363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45" grpId="0"/>
      <p:bldP spid="55" grpId="0"/>
      <p:bldP spid="42" grpId="0"/>
      <p:bldP spid="49" grpId="0"/>
      <p:bldP spid="56" grpId="0" animBg="1"/>
      <p:bldP spid="64" grpId="0"/>
      <p:bldP spid="66" grpId="0"/>
      <p:bldP spid="68" grpId="0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F58996F-B2D3-44C7-B73C-900019B9AFB8}"/>
              </a:ext>
            </a:extLst>
          </p:cNvPr>
          <p:cNvGrpSpPr/>
          <p:nvPr/>
        </p:nvGrpSpPr>
        <p:grpSpPr>
          <a:xfrm>
            <a:off x="2893924" y="1853128"/>
            <a:ext cx="2336677" cy="891872"/>
            <a:chOff x="2863780" y="1853128"/>
            <a:chExt cx="2336677" cy="891872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5E85879-29AA-4ADB-A877-9EB9CDB67FAE}"/>
                </a:ext>
              </a:extLst>
            </p:cNvPr>
            <p:cNvSpPr/>
            <p:nvPr/>
          </p:nvSpPr>
          <p:spPr>
            <a:xfrm>
              <a:off x="2863780" y="1853128"/>
              <a:ext cx="233667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9BAC6CBE-06DA-4445-8703-8EFA5060D64E}"/>
                </a:ext>
              </a:extLst>
            </p:cNvPr>
            <p:cNvSpPr/>
            <p:nvPr/>
          </p:nvSpPr>
          <p:spPr>
            <a:xfrm>
              <a:off x="3301210" y="2124808"/>
              <a:ext cx="189924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B0C6B8F-DA2A-4983-8BEB-9D0E101B4CB1}"/>
                </a:ext>
              </a:extLst>
            </p:cNvPr>
            <p:cNvSpPr/>
            <p:nvPr/>
          </p:nvSpPr>
          <p:spPr>
            <a:xfrm>
              <a:off x="4272830" y="2421000"/>
              <a:ext cx="92762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/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>
                    <a:solidFill>
                      <a:schemeClr val="tx1"/>
                    </a:solidFill>
                  </a:rPr>
                  <a:t>Row reduce </a:t>
                </a:r>
                <a:r>
                  <a:rPr lang="en-GB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below </a:t>
                </a:r>
                <a:r>
                  <a:rPr lang="en-GB" b="1" dirty="0">
                    <a:solidFill>
                      <a:schemeClr val="tx1"/>
                    </a:solidFill>
                  </a:rPr>
                  <a:t>to echelon form</a:t>
                </a:r>
                <a:r>
                  <a:rPr lang="en-GB" dirty="0">
                    <a:solidFill>
                      <a:schemeClr val="tx1"/>
                    </a:solidFill>
                  </a:rPr>
                  <a:t>, and </a:t>
                </a:r>
                <a:r>
                  <a:rPr lang="en-GB" b="1" dirty="0">
                    <a:solidFill>
                      <a:schemeClr val="tx1"/>
                    </a:solidFill>
                  </a:rPr>
                  <a:t>locate the pivot columns </a:t>
                </a:r>
                <a:r>
                  <a:rPr lang="en-GB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369215"/>
                <a:ext cx="8284996" cy="461665"/>
              </a:xfrm>
              <a:prstGeom prst="rect">
                <a:avLst/>
              </a:prstGeom>
              <a:blipFill>
                <a:blip r:embed="rId12"/>
                <a:stretch>
                  <a:fillRect l="-662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76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Finally we have reduced A to echelon form  and located the pivots columns:</a:t>
            </a:r>
            <a:endParaRPr lang="en-GB" b="1" dirty="0">
              <a:solidFill>
                <a:srgbClr val="0C2B8E"/>
              </a:solidFill>
            </a:endParaRPr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28FC294F-AE0C-4E4E-A52B-431584A51176}"/>
              </a:ext>
            </a:extLst>
          </p:cNvPr>
          <p:cNvCxnSpPr>
            <a:cxnSpLocks/>
          </p:cNvCxnSpPr>
          <p:nvPr/>
        </p:nvCxnSpPr>
        <p:spPr>
          <a:xfrm>
            <a:off x="5200457" y="1331350"/>
            <a:ext cx="1225899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46">
            <a:extLst>
              <a:ext uri="{FF2B5EF4-FFF2-40B4-BE49-F238E27FC236}">
                <a16:creationId xmlns:a16="http://schemas.microsoft.com/office/drawing/2014/main" id="{54EFCE4D-C394-46A6-ABE1-9680EA7DE466}"/>
              </a:ext>
            </a:extLst>
          </p:cNvPr>
          <p:cNvCxnSpPr>
            <a:cxnSpLocks/>
          </p:cNvCxnSpPr>
          <p:nvPr/>
        </p:nvCxnSpPr>
        <p:spPr>
          <a:xfrm>
            <a:off x="8015670" y="1327943"/>
            <a:ext cx="141973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180C9648-5B74-4604-9A2D-33BD784248F3}"/>
              </a:ext>
            </a:extLst>
          </p:cNvPr>
          <p:cNvCxnSpPr>
            <a:cxnSpLocks/>
          </p:cNvCxnSpPr>
          <p:nvPr/>
        </p:nvCxnSpPr>
        <p:spPr>
          <a:xfrm flipV="1">
            <a:off x="3549016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 49">
            <a:extLst>
              <a:ext uri="{FF2B5EF4-FFF2-40B4-BE49-F238E27FC236}">
                <a16:creationId xmlns:a16="http://schemas.microsoft.com/office/drawing/2014/main" id="{73FE6B4C-7C73-4335-87E6-16A5C928EFBB}"/>
              </a:ext>
            </a:extLst>
          </p:cNvPr>
          <p:cNvSpPr/>
          <p:nvPr/>
        </p:nvSpPr>
        <p:spPr>
          <a:xfrm>
            <a:off x="2981084" y="3379048"/>
            <a:ext cx="1651202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</a:rPr>
              <a:t>Pivot Columns</a:t>
            </a:r>
            <a:endParaRPr lang="en-GB" dirty="0">
              <a:solidFill>
                <a:schemeClr val="accent6"/>
              </a:solidFill>
            </a:endParaRPr>
          </a:p>
        </p:txBody>
      </p: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CBB931E8-CD62-4602-A474-9E9519F3FEAE}"/>
              </a:ext>
            </a:extLst>
          </p:cNvPr>
          <p:cNvCxnSpPr>
            <a:cxnSpLocks/>
          </p:cNvCxnSpPr>
          <p:nvPr/>
        </p:nvCxnSpPr>
        <p:spPr>
          <a:xfrm flipV="1">
            <a:off x="4533754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CD459721-5B39-4F75-A82B-AEC43E4426B7}"/>
              </a:ext>
            </a:extLst>
          </p:cNvPr>
          <p:cNvCxnSpPr>
            <a:cxnSpLocks/>
          </p:cNvCxnSpPr>
          <p:nvPr/>
        </p:nvCxnSpPr>
        <p:spPr>
          <a:xfrm flipV="1">
            <a:off x="3086789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59B13D02-BE47-4F44-8DC8-3C6D294D004E}"/>
              </a:ext>
            </a:extLst>
          </p:cNvPr>
          <p:cNvSpPr/>
          <p:nvPr/>
        </p:nvSpPr>
        <p:spPr>
          <a:xfrm>
            <a:off x="2953684" y="1868967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E0D202C-F28A-42B0-8ABC-85E2B7859FA5}"/>
              </a:ext>
            </a:extLst>
          </p:cNvPr>
          <p:cNvSpPr/>
          <p:nvPr/>
        </p:nvSpPr>
        <p:spPr>
          <a:xfrm>
            <a:off x="3427527" y="215153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DBE4770-9F4C-46B2-8590-09AAAEE2B919}"/>
              </a:ext>
            </a:extLst>
          </p:cNvPr>
          <p:cNvSpPr/>
          <p:nvPr/>
        </p:nvSpPr>
        <p:spPr>
          <a:xfrm>
            <a:off x="4394448" y="2411798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6FF6B007-02B3-4A74-830C-2B3EA42852DC}"/>
              </a:ext>
            </a:extLst>
          </p:cNvPr>
          <p:cNvCxnSpPr>
            <a:cxnSpLocks/>
          </p:cNvCxnSpPr>
          <p:nvPr/>
        </p:nvCxnSpPr>
        <p:spPr>
          <a:xfrm flipH="1">
            <a:off x="4762933" y="2337782"/>
            <a:ext cx="894289" cy="21158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74">
            <a:extLst>
              <a:ext uri="{FF2B5EF4-FFF2-40B4-BE49-F238E27FC236}">
                <a16:creationId xmlns:a16="http://schemas.microsoft.com/office/drawing/2014/main" id="{157DB1D5-FC11-45A2-9010-5356E9FB0664}"/>
              </a:ext>
            </a:extLst>
          </p:cNvPr>
          <p:cNvSpPr/>
          <p:nvPr/>
        </p:nvSpPr>
        <p:spPr>
          <a:xfrm>
            <a:off x="5659279" y="2114425"/>
            <a:ext cx="766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9A6FF"/>
                </a:solidFill>
              </a:rPr>
              <a:t>Pivots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76" name="Conexão reta unidirecional 75">
            <a:extLst>
              <a:ext uri="{FF2B5EF4-FFF2-40B4-BE49-F238E27FC236}">
                <a16:creationId xmlns:a16="http://schemas.microsoft.com/office/drawing/2014/main" id="{2D66B7D1-F772-44C8-8B7A-301DB9B51924}"/>
              </a:ext>
            </a:extLst>
          </p:cNvPr>
          <p:cNvCxnSpPr>
            <a:cxnSpLocks/>
          </p:cNvCxnSpPr>
          <p:nvPr/>
        </p:nvCxnSpPr>
        <p:spPr>
          <a:xfrm flipH="1" flipV="1">
            <a:off x="3744539" y="2299091"/>
            <a:ext cx="1934866" cy="29489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DC705161-F31C-47FC-AC4C-473725C29E5B}"/>
              </a:ext>
            </a:extLst>
          </p:cNvPr>
          <p:cNvCxnSpPr>
            <a:cxnSpLocks/>
          </p:cNvCxnSpPr>
          <p:nvPr/>
        </p:nvCxnSpPr>
        <p:spPr>
          <a:xfrm flipH="1" flipV="1">
            <a:off x="3311189" y="1994197"/>
            <a:ext cx="2346033" cy="32697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/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4724AD8-63F0-44F2-B1BE-8F77039578B3}"/>
              </a:ext>
            </a:extLst>
          </p:cNvPr>
          <p:cNvSpPr/>
          <p:nvPr/>
        </p:nvSpPr>
        <p:spPr>
          <a:xfrm>
            <a:off x="2667988" y="4039435"/>
            <a:ext cx="3069614" cy="1637938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E4053C59-D089-4FB1-A28D-294F358058CE}"/>
              </a:ext>
            </a:extLst>
          </p:cNvPr>
          <p:cNvSpPr/>
          <p:nvPr/>
        </p:nvSpPr>
        <p:spPr>
          <a:xfrm>
            <a:off x="5769938" y="4558333"/>
            <a:ext cx="505767" cy="369332"/>
          </a:xfrm>
          <a:prstGeom prst="leftArrow">
            <a:avLst/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/>
              <p:nvPr/>
            </p:nvSpPr>
            <p:spPr>
              <a:xfrm>
                <a:off x="6327187" y="4419834"/>
                <a:ext cx="17762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General Echelon form of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187" y="4419834"/>
                <a:ext cx="1776200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m 22">
            <a:extLst>
              <a:ext uri="{FF2B5EF4-FFF2-40B4-BE49-F238E27FC236}">
                <a16:creationId xmlns:a16="http://schemas.microsoft.com/office/drawing/2014/main" id="{02A13D07-6896-4441-B9AD-74FF3A0A7C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52" y="1503000"/>
            <a:ext cx="24317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7" grpId="0" animBg="1"/>
      <p:bldP spid="73" grpId="0" animBg="1"/>
      <p:bldP spid="75" grpId="0"/>
      <p:bldP spid="78" grpId="0"/>
      <p:bldP spid="15" grpId="0" animBg="1"/>
      <p:bldP spid="16" grpId="0" animBg="1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05DB09-FB64-40DC-A370-674C8B9BC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1"/>
          <a:stretch/>
        </p:blipFill>
        <p:spPr>
          <a:xfrm>
            <a:off x="6620474" y="2086672"/>
            <a:ext cx="1611630" cy="1959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E4AB02-5B1C-4F6A-99BE-40B439B6C4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4"/>
          <a:stretch/>
        </p:blipFill>
        <p:spPr>
          <a:xfrm>
            <a:off x="6864584" y="2102573"/>
            <a:ext cx="1337310" cy="1953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5254BA-E222-4550-AFA0-D67EBBA7F5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3"/>
          <a:stretch/>
        </p:blipFill>
        <p:spPr>
          <a:xfrm>
            <a:off x="6824579" y="2122893"/>
            <a:ext cx="1417320" cy="1694262"/>
          </a:xfrm>
          <a:prstGeom prst="rect">
            <a:avLst/>
          </a:prstGeom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30854A3-25CF-473D-B38B-A0F088D511C6}"/>
              </a:ext>
            </a:extLst>
          </p:cNvPr>
          <p:cNvSpPr/>
          <p:nvPr/>
        </p:nvSpPr>
        <p:spPr>
          <a:xfrm>
            <a:off x="8562597" y="514475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FAA2BBF9-2FF5-4EB5-AF96-28AA9189EC04}"/>
              </a:ext>
            </a:extLst>
          </p:cNvPr>
          <p:cNvSpPr/>
          <p:nvPr/>
        </p:nvSpPr>
        <p:spPr>
          <a:xfrm>
            <a:off x="6930961" y="465780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1D677F0-1790-4D8D-84B7-5B39D73748A5}"/>
              </a:ext>
            </a:extLst>
          </p:cNvPr>
          <p:cNvSpPr/>
          <p:nvPr/>
        </p:nvSpPr>
        <p:spPr>
          <a:xfrm>
            <a:off x="10248407" y="5126530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10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11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12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13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14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18">
            <a:extLst>
              <a:ext uri="{FF2B5EF4-FFF2-40B4-BE49-F238E27FC236}">
                <a16:creationId xmlns:a16="http://schemas.microsoft.com/office/drawing/2014/main" id="{1A1A0CA1-18C1-4A30-8A7B-09A99DCB42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7394" y="4540253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129D16C8-BD42-411F-B449-9C9D05A31B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05033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F71FA0A7-B061-450B-936B-C86C33169D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65460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AF57D6DF-F70A-4345-B274-A01F5E65D6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08498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C9E1CC7-9028-4794-AF44-E0DFE84A32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70671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503EAD13-3A73-45BA-BFB9-6D7066ED44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68925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44" grpId="0" animBg="1"/>
      <p:bldP spid="45" grpId="0" animBg="1"/>
      <p:bldP spid="47" grpId="0" animBg="1"/>
      <p:bldP spid="25" grpId="0"/>
      <p:bldP spid="34" grpId="0"/>
      <p:bldP spid="35" grpId="0"/>
      <p:bldP spid="36" grpId="0"/>
      <p:bldP spid="37" grpId="0" animBg="1"/>
      <p:bldP spid="2" grpId="0"/>
      <p:bldP spid="41" grpId="0"/>
      <p:bldP spid="42" grpId="0"/>
      <p:bldP spid="43" grpId="0" animBg="1"/>
      <p:bldP spid="4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9777070" cy="1376368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309692" y="270449"/>
            <a:ext cx="9459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dirty="0">
                <a:solidFill>
                  <a:sysClr val="windowText" lastClr="000000"/>
                </a:solidFill>
              </a:rPr>
              <a:t>The algorithm that follows consists in </a:t>
            </a:r>
            <a:r>
              <a:rPr lang="en-GB" sz="2400" b="1" dirty="0">
                <a:solidFill>
                  <a:sysClr val="windowText" lastClr="000000"/>
                </a:solidFill>
              </a:rPr>
              <a:t>four steps</a:t>
            </a:r>
            <a:r>
              <a:rPr lang="en-GB" sz="2400" dirty="0">
                <a:solidFill>
                  <a:sysClr val="windowText" lastClr="000000"/>
                </a:solidFill>
              </a:rPr>
              <a:t> and it “produces” the 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echelon form of a given matrix</a:t>
            </a:r>
            <a:r>
              <a:rPr lang="en-GB" sz="2400" dirty="0">
                <a:solidFill>
                  <a:sysClr val="windowText" lastClr="000000"/>
                </a:solidFill>
              </a:rPr>
              <a:t>. The </a:t>
            </a:r>
            <a:r>
              <a:rPr lang="en-GB" sz="2400" b="1" dirty="0">
                <a:solidFill>
                  <a:sysClr val="windowText" lastClr="000000"/>
                </a:solidFill>
              </a:rPr>
              <a:t>fifth step </a:t>
            </a:r>
            <a:r>
              <a:rPr lang="en-GB" sz="2400" dirty="0">
                <a:solidFill>
                  <a:sysClr val="windowText" lastClr="000000"/>
                </a:solidFill>
              </a:rPr>
              <a:t>presented “produces” 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the matrix reduced echelon form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148856" y="1733548"/>
            <a:ext cx="4766592" cy="182439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231424" y="180527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1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231425" y="2226628"/>
            <a:ext cx="453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leftmost nonzero column</a:t>
            </a:r>
            <a:r>
              <a:rPr lang="en-GB" sz="2400" dirty="0">
                <a:solidFill>
                  <a:sysClr val="windowText" lastClr="000000"/>
                </a:solidFill>
              </a:rPr>
              <a:t>. This is a pivot column. The pivot position is at the top.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7159334" y="1733548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7241902" y="180527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2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7241903" y="2226628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Select a </a:t>
            </a:r>
            <a:r>
              <a:rPr lang="en-GB" sz="2400" b="1" dirty="0">
                <a:solidFill>
                  <a:sysClr val="windowText" lastClr="000000"/>
                </a:solidFill>
              </a:rPr>
              <a:t>nonzero entry </a:t>
            </a:r>
            <a:r>
              <a:rPr lang="en-GB" sz="2400" dirty="0">
                <a:solidFill>
                  <a:sysClr val="windowText" lastClr="000000"/>
                </a:solidFill>
              </a:rPr>
              <a:t>in the pivot column as a </a:t>
            </a:r>
            <a:r>
              <a:rPr lang="en-GB" sz="2400" b="1" dirty="0">
                <a:solidFill>
                  <a:sysClr val="windowText" lastClr="000000"/>
                </a:solidFill>
              </a:rPr>
              <a:t>pivot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en-GB" sz="2400" u="sng" dirty="0">
                <a:solidFill>
                  <a:sysClr val="windowText" lastClr="000000"/>
                </a:solidFill>
              </a:rPr>
              <a:t>If necessary, interchange rows</a:t>
            </a:r>
            <a:r>
              <a:rPr lang="en-GB" sz="2400" dirty="0">
                <a:solidFill>
                  <a:sysClr val="windowText" lastClr="000000"/>
                </a:solidFill>
              </a:rPr>
              <a:t> to move this entry into the pivot position.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7159334" y="4064868"/>
            <a:ext cx="4766592" cy="183433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7241902" y="413659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3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7241903" y="4557948"/>
            <a:ext cx="453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Use the EROs (particularly </a:t>
            </a:r>
            <a:r>
              <a:rPr lang="en-GB" sz="2400" u="sng" dirty="0">
                <a:solidFill>
                  <a:sysClr val="windowText" lastClr="000000"/>
                </a:solidFill>
              </a:rPr>
              <a:t>row replacement</a:t>
            </a:r>
            <a:r>
              <a:rPr lang="en-GB" sz="2400" dirty="0">
                <a:solidFill>
                  <a:sysClr val="windowText" lastClr="000000"/>
                </a:solidFill>
              </a:rPr>
              <a:t>) to create zeros in all positions below the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148856" y="3779010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231424" y="3850735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4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231425" y="4272090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Cover the row containing the pivot position and cover all rows, if any, above it – do not use. 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Apply steps 1 to 3 to the remaining submatrix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6796321" y="1799320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8256815" y="371847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6796389" y="408156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5599969" y="3342592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9C5DD4C-BB1B-4F5C-BD75-AA892B9F2E02}"/>
              </a:ext>
            </a:extLst>
          </p:cNvPr>
          <p:cNvSpPr/>
          <p:nvPr/>
        </p:nvSpPr>
        <p:spPr>
          <a:xfrm>
            <a:off x="2174769" y="6041933"/>
            <a:ext cx="9777070" cy="681305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946B53D-06C6-4CDC-8280-078D25602A66}"/>
              </a:ext>
            </a:extLst>
          </p:cNvPr>
          <p:cNvSpPr/>
          <p:nvPr/>
        </p:nvSpPr>
        <p:spPr>
          <a:xfrm>
            <a:off x="2335605" y="6135970"/>
            <a:ext cx="945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i="1" u="sng" dirty="0">
                <a:solidFill>
                  <a:sysClr val="windowText" lastClr="000000"/>
                </a:solidFill>
              </a:rPr>
              <a:t>Repeat the process until there are no more nonzero rows to modify</a:t>
            </a:r>
            <a:r>
              <a:rPr lang="en-GB" sz="2400" dirty="0">
                <a:solidFill>
                  <a:sysClr val="windowText" lastClr="000000"/>
                </a:solidFill>
              </a:rPr>
              <a:t>..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7" grpId="0" animBg="1"/>
      <p:bldP spid="30" grpId="0" animBg="1"/>
      <p:bldP spid="3" grpId="0" animBg="1"/>
      <p:bldP spid="35" grpId="0" animBg="1"/>
      <p:bldP spid="42" grpId="0" animBg="1"/>
      <p:bldP spid="43" grpId="0" animBg="1"/>
      <p:bldP spid="44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F710E3-C46D-4CBB-843A-28CD633BA293}"/>
              </a:ext>
            </a:extLst>
          </p:cNvPr>
          <p:cNvSpPr/>
          <p:nvPr/>
        </p:nvSpPr>
        <p:spPr>
          <a:xfrm>
            <a:off x="7928812" y="2836493"/>
            <a:ext cx="409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This example was adapted of the one presented in: 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pp.17, Boston: Addison-Wesley.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3875AB78-9B13-4098-AFC6-D2FBA1268763}"/>
              </a:ext>
            </a:extLst>
          </p:cNvPr>
          <p:cNvSpPr/>
          <p:nvPr/>
        </p:nvSpPr>
        <p:spPr>
          <a:xfrm>
            <a:off x="8014892" y="171051"/>
            <a:ext cx="3982835" cy="2478654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B6EE641D-9B80-4578-8373-6AE646C3A81E}"/>
              </a:ext>
            </a:extLst>
          </p:cNvPr>
          <p:cNvSpPr/>
          <p:nvPr/>
        </p:nvSpPr>
        <p:spPr>
          <a:xfrm>
            <a:off x="8014892" y="172259"/>
            <a:ext cx="3982835" cy="3796839"/>
          </a:xfrm>
          <a:prstGeom prst="roundRect">
            <a:avLst>
              <a:gd name="adj" fmla="val 287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W</a:t>
            </a:r>
            <a:r>
              <a:rPr lang="en-GB" sz="2400" dirty="0">
                <a:solidFill>
                  <a:sysClr val="windowText" lastClr="000000"/>
                </a:solidFill>
              </a:rPr>
              <a:t>e will work the algorithm with an example!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Begin with the </a:t>
            </a:r>
            <a:r>
              <a:rPr lang="en-GB" sz="1400" u="sng" dirty="0">
                <a:solidFill>
                  <a:sysClr val="windowText" lastClr="000000"/>
                </a:solidFill>
              </a:rPr>
              <a:t>leftmost nonzero column</a:t>
            </a:r>
            <a:r>
              <a:rPr lang="en-GB" sz="1400" dirty="0">
                <a:solidFill>
                  <a:sysClr val="windowText" lastClr="000000"/>
                </a:solidFill>
              </a:rPr>
              <a:t>. This is a pivot column. The pivot position is at the top.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Select a </a:t>
            </a:r>
            <a:r>
              <a:rPr lang="en-GB" sz="1400" b="1" dirty="0">
                <a:solidFill>
                  <a:sysClr val="windowText" lastClr="000000"/>
                </a:solidFill>
              </a:rPr>
              <a:t>nonzero entry </a:t>
            </a:r>
            <a:r>
              <a:rPr lang="en-GB" sz="1400" dirty="0">
                <a:solidFill>
                  <a:sysClr val="windowText" lastClr="000000"/>
                </a:solidFill>
              </a:rPr>
              <a:t>in the pivot column as a </a:t>
            </a:r>
            <a:r>
              <a:rPr lang="en-GB" sz="1400" b="1" dirty="0">
                <a:solidFill>
                  <a:sysClr val="windowText" lastClr="000000"/>
                </a:solidFill>
              </a:rPr>
              <a:t>pivot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u="sng" dirty="0">
                <a:solidFill>
                  <a:sysClr val="windowText" lastClr="000000"/>
                </a:solidFill>
              </a:rPr>
              <a:t>If necessary, interchange rows</a:t>
            </a:r>
            <a:r>
              <a:rPr lang="en-GB" sz="1400" dirty="0">
                <a:solidFill>
                  <a:sysClr val="windowText" lastClr="000000"/>
                </a:solidFill>
              </a:rPr>
              <a:t> to move this entry into the pivot position.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the EROs (particularly </a:t>
            </a:r>
            <a:r>
              <a:rPr lang="en-GB" sz="1400" u="sng" dirty="0">
                <a:solidFill>
                  <a:sysClr val="windowText" lastClr="000000"/>
                </a:solidFill>
              </a:rPr>
              <a:t>row replacement</a:t>
            </a:r>
            <a:r>
              <a:rPr lang="en-GB" sz="1400" dirty="0">
                <a:solidFill>
                  <a:sysClr val="windowText" lastClr="000000"/>
                </a:solidFill>
              </a:rPr>
              <a:t>) to create zeros in all positions below the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61616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Cover the row containing the pivot position and cover all rows, if any, above it – do not use. 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Apply steps 1 to 3 to the remaining submatrix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Pivot Column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53" grpId="0" animBg="1"/>
      <p:bldP spid="55" grpId="0" animBg="1"/>
      <p:bldP spid="52" grpId="0" animBg="1"/>
      <p:bldP spid="18" grpId="0" animBg="1"/>
      <p:bldP spid="20" grpId="0" animBg="1"/>
      <p:bldP spid="21" grpId="0"/>
      <p:bldP spid="22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2" grpId="0"/>
      <p:bldP spid="33" grpId="0"/>
      <p:bldP spid="3" grpId="0" animBg="1"/>
      <p:bldP spid="35" grpId="0" animBg="1"/>
      <p:bldP spid="42" grpId="0" animBg="1"/>
      <p:bldP spid="43" grpId="0" animBg="1"/>
      <p:bldP spid="49" grpId="0"/>
      <p:bldP spid="51" grpId="0"/>
      <p:bldP spid="4" grpId="0" animBg="1"/>
      <p:bldP spid="54" grpId="0"/>
      <p:bldP spid="5" grpId="0"/>
      <p:bldP spid="56" grpId="0" animBg="1"/>
      <p:bldP spid="57" grpId="0"/>
      <p:bldP spid="58" grpId="0" animBg="1"/>
      <p:bldP spid="61" grpId="0"/>
      <p:bldP spid="62" grpId="0"/>
      <p:bldP spid="6" grpId="0" animBg="1"/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B8FDE869-2DAE-417E-BE15-CF5322076AD6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W</a:t>
            </a:r>
            <a:r>
              <a:rPr lang="en-GB" sz="2400" dirty="0">
                <a:solidFill>
                  <a:sysClr val="windowText" lastClr="000000"/>
                </a:solidFill>
              </a:rPr>
              <a:t>e will work the algorithm with an example!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accent2">
              <a:lumMod val="40000"/>
              <a:lumOff val="60000"/>
            </a:schemeClr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Begin with the </a:t>
            </a:r>
            <a:r>
              <a:rPr lang="en-GB" sz="1400" u="sng" dirty="0">
                <a:solidFill>
                  <a:sysClr val="windowText" lastClr="000000"/>
                </a:solidFill>
              </a:rPr>
              <a:t>leftmost nonzero column</a:t>
            </a:r>
            <a:r>
              <a:rPr lang="en-GB" sz="1400" dirty="0">
                <a:solidFill>
                  <a:sysClr val="windowText" lastClr="000000"/>
                </a:solidFill>
              </a:rPr>
              <a:t>. This is a pivot column. The pivot position is at the top.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Select a </a:t>
            </a:r>
            <a:r>
              <a:rPr lang="en-GB" sz="1400" b="1" dirty="0">
                <a:solidFill>
                  <a:sysClr val="windowText" lastClr="000000"/>
                </a:solidFill>
              </a:rPr>
              <a:t>nonzero entry </a:t>
            </a:r>
            <a:r>
              <a:rPr lang="en-GB" sz="1400" dirty="0">
                <a:solidFill>
                  <a:sysClr val="windowText" lastClr="000000"/>
                </a:solidFill>
              </a:rPr>
              <a:t>in the pivot column as a </a:t>
            </a:r>
            <a:r>
              <a:rPr lang="en-GB" sz="1400" b="1" dirty="0">
                <a:solidFill>
                  <a:sysClr val="windowText" lastClr="000000"/>
                </a:solidFill>
              </a:rPr>
              <a:t>pivot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u="sng" dirty="0">
                <a:solidFill>
                  <a:sysClr val="windowText" lastClr="000000"/>
                </a:solidFill>
              </a:rPr>
              <a:t>If necessary, interchange rows</a:t>
            </a:r>
            <a:r>
              <a:rPr lang="en-GB" sz="1400" dirty="0">
                <a:solidFill>
                  <a:sysClr val="windowText" lastClr="000000"/>
                </a:solidFill>
              </a:rPr>
              <a:t> to move this entry into the pivot position.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the EROs (particularly </a:t>
            </a:r>
            <a:r>
              <a:rPr lang="en-GB" sz="1400" u="sng" dirty="0">
                <a:solidFill>
                  <a:sysClr val="windowText" lastClr="000000"/>
                </a:solidFill>
              </a:rPr>
              <a:t>row replacement</a:t>
            </a:r>
            <a:r>
              <a:rPr lang="en-GB" sz="1400" dirty="0">
                <a:solidFill>
                  <a:sysClr val="windowText" lastClr="000000"/>
                </a:solidFill>
              </a:rPr>
              <a:t>) to create zeros in all positions below the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61616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Cover the row containing the pivot position and cover all rows, if any, above it – do not use. 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Apply steps 1 to 3 to the remaining submatrix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Pivot Column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8" y="4708920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New Pivot Column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Seta: Para Baixo 72">
            <a:extLst>
              <a:ext uri="{FF2B5EF4-FFF2-40B4-BE49-F238E27FC236}">
                <a16:creationId xmlns:a16="http://schemas.microsoft.com/office/drawing/2014/main" id="{E82C00F6-7440-42A1-BA62-981D63085A9C}"/>
              </a:ext>
            </a:extLst>
          </p:cNvPr>
          <p:cNvSpPr/>
          <p:nvPr/>
        </p:nvSpPr>
        <p:spPr>
          <a:xfrm rot="16200000">
            <a:off x="7952877" y="4803310"/>
            <a:ext cx="473082" cy="641935"/>
          </a:xfrm>
          <a:prstGeom prst="downArrow">
            <a:avLst>
              <a:gd name="adj1" fmla="val 50000"/>
              <a:gd name="adj2" fmla="val 5156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/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We could have scaled the 2</a:t>
                </a:r>
                <a:r>
                  <a:rPr lang="en-US" baseline="30000" dirty="0"/>
                  <a:t>nd</a:t>
                </a:r>
                <a:r>
                  <a:rPr lang="en-US" dirty="0"/>
                  <a:t> row first: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, and then 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without using fractions: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blipFill>
                <a:blip r:embed="rId17"/>
                <a:stretch>
                  <a:fillRect b="-505"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5D544298-8458-453D-98F7-D3B6409FEF21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D48F4321-74EE-4135-8CFD-188DACB938E0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BAAEE0-A737-4DD4-85E3-E232848C36F1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33570B47-ED77-4033-9B60-471F6CBEC7C0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8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3" grpId="0"/>
      <p:bldP spid="66" grpId="0" animBg="1"/>
      <p:bldP spid="67" grpId="0"/>
      <p:bldP spid="68" grpId="0" animBg="1"/>
      <p:bldP spid="69" grpId="0"/>
      <p:bldP spid="70" grpId="0" animBg="1"/>
      <p:bldP spid="73" grpId="0" animBg="1"/>
      <p:bldP spid="73" grpId="1" animBg="1"/>
      <p:bldP spid="74" grpId="0" animBg="1"/>
      <p:bldP spid="74" grpId="1" animBg="1"/>
      <p:bldP spid="76" grpId="0" animBg="1"/>
      <p:bldP spid="77" grpId="0"/>
      <p:bldP spid="78" grpId="0" animBg="1"/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W</a:t>
            </a:r>
            <a:r>
              <a:rPr lang="en-GB" sz="2400" dirty="0">
                <a:solidFill>
                  <a:sysClr val="windowText" lastClr="000000"/>
                </a:solidFill>
              </a:rPr>
              <a:t>e will work the algorithm with an example!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Begin with the </a:t>
            </a:r>
            <a:r>
              <a:rPr lang="en-GB" sz="1400" u="sng" dirty="0">
                <a:solidFill>
                  <a:sysClr val="windowText" lastClr="000000"/>
                </a:solidFill>
              </a:rPr>
              <a:t>leftmost nonzero column</a:t>
            </a:r>
            <a:r>
              <a:rPr lang="en-GB" sz="1400" dirty="0">
                <a:solidFill>
                  <a:sysClr val="windowText" lastClr="000000"/>
                </a:solidFill>
              </a:rPr>
              <a:t>. This is a pivot column. The pivot position is at the top.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Select a </a:t>
            </a:r>
            <a:r>
              <a:rPr lang="en-GB" sz="1400" b="1" dirty="0">
                <a:solidFill>
                  <a:sysClr val="windowText" lastClr="000000"/>
                </a:solidFill>
              </a:rPr>
              <a:t>nonzero entry </a:t>
            </a:r>
            <a:r>
              <a:rPr lang="en-GB" sz="1400" dirty="0">
                <a:solidFill>
                  <a:sysClr val="windowText" lastClr="000000"/>
                </a:solidFill>
              </a:rPr>
              <a:t>in the pivot column as a </a:t>
            </a:r>
            <a:r>
              <a:rPr lang="en-GB" sz="1400" b="1" dirty="0">
                <a:solidFill>
                  <a:sysClr val="windowText" lastClr="000000"/>
                </a:solidFill>
              </a:rPr>
              <a:t>pivot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u="sng" dirty="0">
                <a:solidFill>
                  <a:sysClr val="windowText" lastClr="000000"/>
                </a:solidFill>
              </a:rPr>
              <a:t>If necessary, interchange rows</a:t>
            </a:r>
            <a:r>
              <a:rPr lang="en-GB" sz="1400" dirty="0">
                <a:solidFill>
                  <a:sysClr val="windowText" lastClr="000000"/>
                </a:solidFill>
              </a:rPr>
              <a:t> to move this entry into the pivot position.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the EROs (particularly </a:t>
            </a:r>
            <a:r>
              <a:rPr lang="en-GB" sz="1400" u="sng" dirty="0">
                <a:solidFill>
                  <a:sysClr val="windowText" lastClr="000000"/>
                </a:solidFill>
              </a:rPr>
              <a:t>row replacement</a:t>
            </a:r>
            <a:r>
              <a:rPr lang="en-GB" sz="1400" dirty="0">
                <a:solidFill>
                  <a:sysClr val="windowText" lastClr="000000"/>
                </a:solidFill>
              </a:rPr>
              <a:t>) to create zeros in all positions below the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61616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Cover the row containing the pivot position and cover all rows, if any, above it – do not use. 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Apply steps 1 to 3 to the remaining submatrix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Pivot Column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8" y="4708920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New Pivot Column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837887B7-6591-4700-8FD8-74D7A7EB9389}"/>
              </a:ext>
            </a:extLst>
          </p:cNvPr>
          <p:cNvSpPr/>
          <p:nvPr/>
        </p:nvSpPr>
        <p:spPr>
          <a:xfrm>
            <a:off x="9196783" y="6146791"/>
            <a:ext cx="177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Echelon Form</a:t>
            </a:r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5311ED3A-B50A-4321-9840-DE4D8BDAF9FF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CA32B07B-CE08-4B78-ADD7-21518FDD8429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050BE68-2A1A-4782-B74A-5ADAB7795814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D0EB0AEA-E298-477D-91AB-F1D398A4A125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001C5174-0E70-4E67-81AA-92C002119460}"/>
              </a:ext>
            </a:extLst>
          </p:cNvPr>
          <p:cNvSpPr/>
          <p:nvPr/>
        </p:nvSpPr>
        <p:spPr>
          <a:xfrm>
            <a:off x="10972982" y="627816"/>
            <a:ext cx="920331" cy="264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4A69D34D-C787-4883-9EAC-413CF8E1425C}"/>
              </a:ext>
            </a:extLst>
          </p:cNvPr>
          <p:cNvSpPr/>
          <p:nvPr/>
        </p:nvSpPr>
        <p:spPr>
          <a:xfrm>
            <a:off x="8145078" y="900546"/>
            <a:ext cx="637181" cy="2779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 23">
            <a:extLst>
              <a:ext uri="{FF2B5EF4-FFF2-40B4-BE49-F238E27FC236}">
                <a16:creationId xmlns:a16="http://schemas.microsoft.com/office/drawing/2014/main" id="{BF51320B-B7E7-425A-BA5A-6856AD9284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36942" y="461312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962731" y="930680"/>
            <a:ext cx="920331" cy="264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1440000" cy="2779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" grpId="0" animBg="1"/>
      <p:bldP spid="54" grpId="0"/>
      <p:bldP spid="5" grpId="0"/>
      <p:bldP spid="56" grpId="0" animBg="1"/>
      <p:bldP spid="57" grpId="0"/>
      <p:bldP spid="58" grpId="0" animBg="1"/>
      <p:bldP spid="60" grpId="0" animBg="1"/>
      <p:bldP spid="61" grpId="0"/>
      <p:bldP spid="62" grpId="0"/>
      <p:bldP spid="6" grpId="0" animBg="1"/>
      <p:bldP spid="63" grpId="0"/>
      <p:bldP spid="64" grpId="0"/>
      <p:bldP spid="66" grpId="0" animBg="1"/>
      <p:bldP spid="67" grpId="0"/>
      <p:bldP spid="68" grpId="0" animBg="1"/>
      <p:bldP spid="70" grpId="0" animBg="1"/>
      <p:bldP spid="71" grpId="0"/>
      <p:bldP spid="71" grpId="1"/>
      <p:bldP spid="78" grpId="0" animBg="1"/>
      <p:bldP spid="79" grpId="0"/>
      <p:bldP spid="80" grpId="0" animBg="1"/>
      <p:bldP spid="81" grpId="0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7" grpId="0" animBg="1"/>
      <p:bldP spid="89" grpId="0" animBg="1"/>
      <p:bldP spid="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962731" y="930680"/>
            <a:ext cx="920331" cy="264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1440000" cy="2779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6900640" y="5385621"/>
            <a:ext cx="97707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1" y="5749213"/>
            <a:ext cx="3027089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Beginning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rightmost pivot</a:t>
            </a:r>
            <a:r>
              <a:rPr lang="en-GB" sz="2400" dirty="0">
                <a:solidFill>
                  <a:sysClr val="windowText" lastClr="000000"/>
                </a:solidFill>
              </a:rPr>
              <a:t> and </a:t>
            </a:r>
            <a:r>
              <a:rPr lang="en-GB" sz="2400" b="1" dirty="0">
                <a:solidFill>
                  <a:sysClr val="windowText" lastClr="000000"/>
                </a:solidFill>
              </a:rPr>
              <a:t>working upward </a:t>
            </a:r>
            <a:r>
              <a:rPr lang="en-GB" sz="2400" dirty="0">
                <a:solidFill>
                  <a:sysClr val="windowText" lastClr="000000"/>
                </a:solidFill>
              </a:rPr>
              <a:t>and </a:t>
            </a:r>
            <a:r>
              <a:rPr lang="en-GB" sz="2400" b="1" dirty="0">
                <a:solidFill>
                  <a:sysClr val="windowText" lastClr="000000"/>
                </a:solidFill>
              </a:rPr>
              <a:t>to the left</a:t>
            </a:r>
            <a:r>
              <a:rPr lang="en-GB" sz="2400" dirty="0">
                <a:solidFill>
                  <a:sysClr val="windowText" lastClr="000000"/>
                </a:solidFill>
              </a:rPr>
              <a:t>, create zeros above each pivot. If a pivot is not 1, make it 1 by a scaling operation... </a:t>
            </a:r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4982386" y="5020676"/>
            <a:ext cx="2205194" cy="335206"/>
          </a:xfrm>
          <a:prstGeom prst="roundRect">
            <a:avLst>
              <a:gd name="adj" fmla="val 26019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1" grpId="0" animBg="1"/>
      <p:bldP spid="75" grpId="0"/>
      <p:bldP spid="88" grpId="0" animBg="1"/>
      <p:bldP spid="74" grpId="0" animBg="1"/>
      <p:bldP spid="94" grpId="0" animBg="1"/>
      <p:bldP spid="95" grpId="0" animBg="1"/>
      <p:bldP spid="97" grpId="0" animBg="1"/>
      <p:bldP spid="98" grpId="0" animBg="1"/>
      <p:bldP spid="99" grpId="0"/>
      <p:bldP spid="1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962731" y="930680"/>
            <a:ext cx="920331" cy="264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1440000" cy="2779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6900640" y="5385621"/>
            <a:ext cx="97707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1" y="5749213"/>
            <a:ext cx="3027089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5912905" y="5741369"/>
            <a:ext cx="1950980" cy="335206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Pivots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EB0F9A03-7EF6-42F2-8CAD-BE818CF434EB}"/>
              </a:ext>
            </a:extLst>
          </p:cNvPr>
          <p:cNvSpPr/>
          <p:nvPr/>
        </p:nvSpPr>
        <p:spPr>
          <a:xfrm rot="10800000">
            <a:off x="2201042" y="6126500"/>
            <a:ext cx="4199757" cy="335206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Beginning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rightmost pivot</a:t>
            </a:r>
            <a:r>
              <a:rPr lang="en-GB" sz="2400" dirty="0">
                <a:solidFill>
                  <a:sysClr val="windowText" lastClr="000000"/>
                </a:solidFill>
              </a:rPr>
              <a:t> and </a:t>
            </a:r>
            <a:r>
              <a:rPr lang="en-GB" sz="2400" b="1" dirty="0">
                <a:solidFill>
                  <a:sysClr val="windowText" lastClr="000000"/>
                </a:solidFill>
              </a:rPr>
              <a:t>working upward </a:t>
            </a:r>
            <a:r>
              <a:rPr lang="en-GB" sz="2400" dirty="0">
                <a:solidFill>
                  <a:sysClr val="windowText" lastClr="000000"/>
                </a:solidFill>
              </a:rPr>
              <a:t>and </a:t>
            </a:r>
            <a:r>
              <a:rPr lang="en-GB" sz="2400" b="1" dirty="0">
                <a:solidFill>
                  <a:sysClr val="windowText" lastClr="000000"/>
                </a:solidFill>
              </a:rPr>
              <a:t>to the left</a:t>
            </a:r>
            <a:r>
              <a:rPr lang="en-GB" sz="2400" dirty="0">
                <a:solidFill>
                  <a:sysClr val="windowText" lastClr="000000"/>
                </a:solidFill>
              </a:rPr>
              <a:t>, create zeros above each pivot. If a pivot is not 1, make it 1 by a scaling operation... </a:t>
            </a:r>
          </a:p>
        </p:txBody>
      </p:sp>
    </p:spTree>
    <p:extLst>
      <p:ext uri="{BB962C8B-B14F-4D97-AF65-F5344CB8AC3E}">
        <p14:creationId xmlns:p14="http://schemas.microsoft.com/office/powerpoint/2010/main" val="36477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1" grpId="0"/>
      <p:bldP spid="94" grpId="0" animBg="1"/>
      <p:bldP spid="95" grpId="0" animBg="1"/>
      <p:bldP spid="97" grpId="0" animBg="1"/>
      <p:bldP spid="97" grpId="1" animBg="1"/>
      <p:bldP spid="58" grpId="0"/>
      <p:bldP spid="60" grpId="0" animBg="1"/>
      <p:bldP spid="61" grpId="0" animBg="1"/>
      <p:bldP spid="62" grpId="0" animBg="1"/>
      <p:bldP spid="62" grpId="1" animBg="1"/>
      <p:bldP spid="66" grpId="0" animBg="1"/>
      <p:bldP spid="67" grpId="0"/>
      <p:bldP spid="68" grpId="0"/>
      <p:bldP spid="70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962731" y="930680"/>
            <a:ext cx="920331" cy="264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1440000" cy="2779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6900640" y="5385621"/>
            <a:ext cx="97707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1" y="5749213"/>
            <a:ext cx="3027089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25E4F"/>
                </a:solidFill>
              </a:rPr>
              <a:t>Pivots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Beginning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rightmost pivot</a:t>
            </a:r>
            <a:r>
              <a:rPr lang="en-GB" sz="2400" dirty="0">
                <a:solidFill>
                  <a:sysClr val="windowText" lastClr="000000"/>
                </a:solidFill>
              </a:rPr>
              <a:t> and </a:t>
            </a:r>
            <a:r>
              <a:rPr lang="en-GB" sz="2400" b="1" dirty="0">
                <a:solidFill>
                  <a:sysClr val="windowText" lastClr="000000"/>
                </a:solidFill>
              </a:rPr>
              <a:t>working upward </a:t>
            </a:r>
            <a:r>
              <a:rPr lang="en-GB" sz="2400" dirty="0">
                <a:solidFill>
                  <a:sysClr val="windowText" lastClr="000000"/>
                </a:solidFill>
              </a:rPr>
              <a:t>and </a:t>
            </a:r>
            <a:r>
              <a:rPr lang="en-GB" sz="2400" b="1" dirty="0">
                <a:solidFill>
                  <a:sysClr val="windowText" lastClr="000000"/>
                </a:solidFill>
              </a:rPr>
              <a:t>to the left</a:t>
            </a:r>
            <a:r>
              <a:rPr lang="en-GB" sz="2400" dirty="0">
                <a:solidFill>
                  <a:sysClr val="windowText" lastClr="000000"/>
                </a:solidFill>
              </a:rPr>
              <a:t>, create zeros above each pivot. If a pivot is not 1, make it 1 by a scaling operation... </a:t>
            </a:r>
          </a:p>
        </p:txBody>
      </p:sp>
      <p:sp>
        <p:nvSpPr>
          <p:cNvPr id="80" name="Seta: Curvada Para a Esquerda 79">
            <a:extLst>
              <a:ext uri="{FF2B5EF4-FFF2-40B4-BE49-F238E27FC236}">
                <a16:creationId xmlns:a16="http://schemas.microsoft.com/office/drawing/2014/main" id="{B3E277B6-A46B-43E2-B5BA-49EC9E464B78}"/>
              </a:ext>
            </a:extLst>
          </p:cNvPr>
          <p:cNvSpPr/>
          <p:nvPr/>
        </p:nvSpPr>
        <p:spPr>
          <a:xfrm flipV="1">
            <a:off x="11287940" y="1914616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/>
              <p:nvPr/>
            </p:nvSpPr>
            <p:spPr>
              <a:xfrm>
                <a:off x="9941374" y="2329635"/>
                <a:ext cx="16561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74" y="2329635"/>
                <a:ext cx="1656159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88" grpId="0" animBg="1"/>
      <p:bldP spid="74" grpId="0" animBg="1"/>
      <p:bldP spid="94" grpId="0" animBg="1"/>
      <p:bldP spid="95" grpId="0" animBg="1"/>
      <p:bldP spid="98" grpId="0" animBg="1"/>
      <p:bldP spid="99" grpId="0"/>
      <p:bldP spid="100" grpId="0"/>
      <p:bldP spid="58" grpId="0"/>
      <p:bldP spid="60" grpId="0" animBg="1"/>
      <p:bldP spid="61" grpId="0" animBg="1"/>
      <p:bldP spid="66" grpId="0" animBg="1"/>
      <p:bldP spid="67" grpId="0"/>
      <p:bldP spid="70" grpId="0" animBg="1"/>
      <p:bldP spid="71" grpId="0" animBg="1"/>
      <p:bldP spid="80" grpId="0" animBg="1"/>
      <p:bldP spid="80" grpId="1" animBg="1"/>
      <p:bldP spid="81" grpId="0"/>
      <p:bldP spid="81" grpId="1"/>
      <p:bldP spid="82" grpId="0"/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Apply EROs to transform the following matrix first into echelon form and then into reduced echelon form.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Beginning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rightmost pivot</a:t>
            </a:r>
            <a:r>
              <a:rPr lang="en-GB" sz="2400" dirty="0">
                <a:solidFill>
                  <a:sysClr val="windowText" lastClr="000000"/>
                </a:solidFill>
              </a:rPr>
              <a:t> and </a:t>
            </a:r>
            <a:r>
              <a:rPr lang="en-GB" sz="2400" b="1" dirty="0">
                <a:solidFill>
                  <a:sysClr val="windowText" lastClr="000000"/>
                </a:solidFill>
              </a:rPr>
              <a:t>working upward </a:t>
            </a:r>
            <a:r>
              <a:rPr lang="en-GB" sz="2400" dirty="0">
                <a:solidFill>
                  <a:sysClr val="windowText" lastClr="000000"/>
                </a:solidFill>
              </a:rPr>
              <a:t>and </a:t>
            </a:r>
            <a:r>
              <a:rPr lang="en-GB" sz="2400" b="1" dirty="0">
                <a:solidFill>
                  <a:sysClr val="windowText" lastClr="000000"/>
                </a:solidFill>
              </a:rPr>
              <a:t>to the left</a:t>
            </a:r>
            <a:r>
              <a:rPr lang="en-GB" sz="2400" dirty="0">
                <a:solidFill>
                  <a:sysClr val="windowText" lastClr="000000"/>
                </a:solidFill>
              </a:rPr>
              <a:t>, create zeros above each pivot. If a pivot is not 1, make it 1 by a scaling operation... 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tângulo 53">
            <a:extLst>
              <a:ext uri="{FF2B5EF4-FFF2-40B4-BE49-F238E27FC236}">
                <a16:creationId xmlns:a16="http://schemas.microsoft.com/office/drawing/2014/main" id="{5507580C-B6BB-446F-8BA9-EDE1615B37E9}"/>
              </a:ext>
            </a:extLst>
          </p:cNvPr>
          <p:cNvSpPr/>
          <p:nvPr/>
        </p:nvSpPr>
        <p:spPr>
          <a:xfrm>
            <a:off x="8101023" y="2450868"/>
            <a:ext cx="3720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General Reduced Echelon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/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/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63592F19-C613-4F7E-BC14-6C1A9FBDCC6E}"/>
              </a:ext>
            </a:extLst>
          </p:cNvPr>
          <p:cNvSpPr/>
          <p:nvPr/>
        </p:nvSpPr>
        <p:spPr>
          <a:xfrm>
            <a:off x="8277031" y="4787227"/>
            <a:ext cx="329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General Echelon form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35F0ABBF-B9FE-4C1D-AC63-862CEB2B8718}"/>
              </a:ext>
            </a:extLst>
          </p:cNvPr>
          <p:cNvSpPr/>
          <p:nvPr/>
        </p:nvSpPr>
        <p:spPr>
          <a:xfrm>
            <a:off x="8062444" y="3558273"/>
            <a:ext cx="239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Just to remember!...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62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Since we want the </a:t>
            </a:r>
            <a:r>
              <a:rPr lang="en-GB" sz="2000" b="1" dirty="0">
                <a:solidFill>
                  <a:sysClr val="windowText" lastClr="000000"/>
                </a:solidFill>
              </a:rPr>
              <a:t>reduced echelon form</a:t>
            </a:r>
            <a:r>
              <a:rPr lang="en-GB" sz="2000" dirty="0">
                <a:solidFill>
                  <a:sysClr val="windowText" lastClr="000000"/>
                </a:solidFill>
              </a:rPr>
              <a:t>, we need to preform the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th</a:t>
            </a:r>
            <a:r>
              <a:rPr lang="en-GB" sz="2000" b="1" dirty="0">
                <a:solidFill>
                  <a:sysClr val="windowText" lastClr="000000"/>
                </a:solidFill>
              </a:rPr>
              <a:t> step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repeating it as needed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Beginning with the </a:t>
            </a:r>
            <a:r>
              <a:rPr lang="en-GB" sz="2400" u="sng" dirty="0">
                <a:solidFill>
                  <a:sysClr val="windowText" lastClr="000000"/>
                </a:solidFill>
              </a:rPr>
              <a:t>rightmost pivot</a:t>
            </a:r>
            <a:r>
              <a:rPr lang="en-GB" sz="2400" dirty="0">
                <a:solidFill>
                  <a:sysClr val="windowText" lastClr="000000"/>
                </a:solidFill>
              </a:rPr>
              <a:t> and </a:t>
            </a:r>
            <a:r>
              <a:rPr lang="en-GB" sz="2400" b="1" dirty="0">
                <a:solidFill>
                  <a:sysClr val="windowText" lastClr="000000"/>
                </a:solidFill>
              </a:rPr>
              <a:t>working upward </a:t>
            </a:r>
            <a:r>
              <a:rPr lang="en-GB" sz="2400" dirty="0">
                <a:solidFill>
                  <a:sysClr val="windowText" lastClr="000000"/>
                </a:solidFill>
              </a:rPr>
              <a:t>and </a:t>
            </a:r>
            <a:r>
              <a:rPr lang="en-GB" sz="2400" b="1" dirty="0">
                <a:solidFill>
                  <a:sysClr val="windowText" lastClr="000000"/>
                </a:solidFill>
              </a:rPr>
              <a:t>to the left</a:t>
            </a:r>
            <a:r>
              <a:rPr lang="en-GB" sz="2400" dirty="0">
                <a:solidFill>
                  <a:sysClr val="windowText" lastClr="000000"/>
                </a:solidFill>
              </a:rPr>
              <a:t>, create zeros above each pivot. If a pivot is not 1, make it 1 by a scaling operation... 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417B1E0-E9C8-4A67-8A3D-821D61F52564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89C852B-B789-4F91-B331-6C4334CDC0BF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W</a:t>
            </a:r>
            <a:r>
              <a:rPr lang="en-GB" sz="2400" dirty="0">
                <a:solidFill>
                  <a:sysClr val="windowText" lastClr="000000"/>
                </a:solidFill>
              </a:rPr>
              <a:t>e will work the algorithm with an example!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0E64D79-57DE-49B5-BDBF-AF0A69D745BE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6C05EB73-9837-46A8-8B33-AEC1A98F3BC0}"/>
              </a:ext>
            </a:extLst>
          </p:cNvPr>
          <p:cNvSpPr/>
          <p:nvPr/>
        </p:nvSpPr>
        <p:spPr>
          <a:xfrm>
            <a:off x="2127749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DF065DC-2A49-4A0D-8578-72728FBF974B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Begin with the </a:t>
            </a:r>
            <a:r>
              <a:rPr lang="en-GB" sz="1400" u="sng" dirty="0">
                <a:solidFill>
                  <a:sysClr val="windowText" lastClr="000000"/>
                </a:solidFill>
              </a:rPr>
              <a:t>leftmost nonzero column</a:t>
            </a:r>
            <a:r>
              <a:rPr lang="en-GB" sz="1400" dirty="0">
                <a:solidFill>
                  <a:sysClr val="windowText" lastClr="000000"/>
                </a:solidFill>
              </a:rPr>
              <a:t>. This is a pivot column. The pivot position is at the top. 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7A1049E0-F461-471F-98B5-914A2DEE21FD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0308CE6C-D343-4144-BA1E-075551B0F6E1}"/>
              </a:ext>
            </a:extLst>
          </p:cNvPr>
          <p:cNvSpPr/>
          <p:nvPr/>
        </p:nvSpPr>
        <p:spPr>
          <a:xfrm>
            <a:off x="5115224" y="871393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274F148-975A-49CD-B51C-CE5929DCE88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Select a </a:t>
            </a:r>
            <a:r>
              <a:rPr lang="en-GB" sz="1400" b="1" dirty="0">
                <a:solidFill>
                  <a:sysClr val="windowText" lastClr="000000"/>
                </a:solidFill>
              </a:rPr>
              <a:t>nonzero entry </a:t>
            </a:r>
            <a:r>
              <a:rPr lang="en-GB" sz="1400" dirty="0">
                <a:solidFill>
                  <a:sysClr val="windowText" lastClr="000000"/>
                </a:solidFill>
              </a:rPr>
              <a:t>in the pivot column as a </a:t>
            </a:r>
            <a:r>
              <a:rPr lang="en-GB" sz="1400" b="1" dirty="0">
                <a:solidFill>
                  <a:sysClr val="windowText" lastClr="000000"/>
                </a:solidFill>
              </a:rPr>
              <a:t>pivot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u="sng" dirty="0">
                <a:solidFill>
                  <a:sysClr val="windowText" lastClr="000000"/>
                </a:solidFill>
              </a:rPr>
              <a:t>If necessary, interchange rows</a:t>
            </a:r>
            <a:r>
              <a:rPr lang="en-GB" sz="1400" dirty="0">
                <a:solidFill>
                  <a:sysClr val="windowText" lastClr="000000"/>
                </a:solidFill>
              </a:rPr>
              <a:t> to move this entry into the pivot position. </a:t>
            </a:r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3EA22FA3-FBF0-41C6-9CC3-568A86BE25EA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F129A5B-74CF-4B94-9446-DCA03F545A43}"/>
              </a:ext>
            </a:extLst>
          </p:cNvPr>
          <p:cNvSpPr/>
          <p:nvPr/>
        </p:nvSpPr>
        <p:spPr>
          <a:xfrm>
            <a:off x="5115224" y="2341928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EDACECA-C41F-4D5C-9D39-689245908EC2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the EROs (particularly </a:t>
            </a:r>
            <a:r>
              <a:rPr lang="en-GB" sz="1400" u="sng" dirty="0">
                <a:solidFill>
                  <a:sysClr val="windowText" lastClr="000000"/>
                </a:solidFill>
              </a:rPr>
              <a:t>row replacement</a:t>
            </a:r>
            <a:r>
              <a:rPr lang="en-GB" sz="1400" dirty="0">
                <a:solidFill>
                  <a:sysClr val="windowText" lastClr="000000"/>
                </a:solidFill>
              </a:rPr>
              <a:t>) to create zeros in all positions below the pivot.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E501E03-C3D1-4098-8564-1DEA299DBD51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1938880-AD23-40F1-B28C-CE1FE5B612F3}"/>
              </a:ext>
            </a:extLst>
          </p:cNvPr>
          <p:cNvSpPr/>
          <p:nvPr/>
        </p:nvSpPr>
        <p:spPr>
          <a:xfrm>
            <a:off x="2127749" y="2161616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Step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BD39018-9B60-4C60-814B-04AAB1D863AF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Cover the row containing the pivot position and cover all rows, if any, above it – do not use. 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Apply steps 1 to 3 to the remaining submatrix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64" name="Seta: Para a Direita 63">
            <a:extLst>
              <a:ext uri="{FF2B5EF4-FFF2-40B4-BE49-F238E27FC236}">
                <a16:creationId xmlns:a16="http://schemas.microsoft.com/office/drawing/2014/main" id="{CC7328CC-9CFF-41F5-AB6D-2AF0BE7F4626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5" name="Seta: Para a Direita 64">
            <a:extLst>
              <a:ext uri="{FF2B5EF4-FFF2-40B4-BE49-F238E27FC236}">
                <a16:creationId xmlns:a16="http://schemas.microsoft.com/office/drawing/2014/main" id="{FB288454-EC16-4420-AD0A-DED431DE387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6" name="Seta: Para a Direita 65">
            <a:extLst>
              <a:ext uri="{FF2B5EF4-FFF2-40B4-BE49-F238E27FC236}">
                <a16:creationId xmlns:a16="http://schemas.microsoft.com/office/drawing/2014/main" id="{372143A9-8D07-4F47-A906-FD6899DDD328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7" name="Seta: Para a Direita 66">
            <a:extLst>
              <a:ext uri="{FF2B5EF4-FFF2-40B4-BE49-F238E27FC236}">
                <a16:creationId xmlns:a16="http://schemas.microsoft.com/office/drawing/2014/main" id="{AC10E7D7-45FD-4E9B-A1BD-766C0A2B810F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" name="Parêntese direito 1">
            <a:extLst>
              <a:ext uri="{FF2B5EF4-FFF2-40B4-BE49-F238E27FC236}">
                <a16:creationId xmlns:a16="http://schemas.microsoft.com/office/drawing/2014/main" id="{817F1337-3250-4E91-9267-42F823C55FD9}"/>
              </a:ext>
            </a:extLst>
          </p:cNvPr>
          <p:cNvSpPr/>
          <p:nvPr/>
        </p:nvSpPr>
        <p:spPr>
          <a:xfrm>
            <a:off x="8017754" y="835766"/>
            <a:ext cx="325838" cy="2602849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Parêntese direito 69">
            <a:extLst>
              <a:ext uri="{FF2B5EF4-FFF2-40B4-BE49-F238E27FC236}">
                <a16:creationId xmlns:a16="http://schemas.microsoft.com/office/drawing/2014/main" id="{DAF0C379-0132-4AE0-B8AA-842774F80D75}"/>
              </a:ext>
            </a:extLst>
          </p:cNvPr>
          <p:cNvSpPr/>
          <p:nvPr/>
        </p:nvSpPr>
        <p:spPr>
          <a:xfrm>
            <a:off x="8017754" y="4412671"/>
            <a:ext cx="325838" cy="2128806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9AAD152-4846-4077-96D0-04D3332FB161}"/>
              </a:ext>
            </a:extLst>
          </p:cNvPr>
          <p:cNvSpPr/>
          <p:nvPr/>
        </p:nvSpPr>
        <p:spPr>
          <a:xfrm>
            <a:off x="8660821" y="1548080"/>
            <a:ext cx="304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rgbClr val="F25E4F"/>
                  </a:solidFill>
                </a:ln>
              </a:rPr>
              <a:t>FORWARD FASE</a:t>
            </a:r>
          </a:p>
          <a:p>
            <a:pPr algn="ctr"/>
            <a:r>
              <a:rPr lang="en-GB" sz="2000" b="1" dirty="0"/>
              <a:t>of the algorithm</a:t>
            </a:r>
          </a:p>
          <a:p>
            <a:pPr algn="ctr"/>
            <a:r>
              <a:rPr lang="en-GB" sz="2400" b="1" dirty="0"/>
              <a:t>Steps 1-4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329BE08-9295-43B4-B657-267D3DE80199}"/>
              </a:ext>
            </a:extLst>
          </p:cNvPr>
          <p:cNvSpPr/>
          <p:nvPr/>
        </p:nvSpPr>
        <p:spPr>
          <a:xfrm>
            <a:off x="8660821" y="4655835"/>
            <a:ext cx="304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rgbClr val="F25E4F"/>
                  </a:solidFill>
                </a:ln>
              </a:rPr>
              <a:t>BACKWARD FASE</a:t>
            </a:r>
          </a:p>
          <a:p>
            <a:pPr algn="ctr"/>
            <a:r>
              <a:rPr lang="en-GB" sz="2000" b="1" dirty="0"/>
              <a:t>of the algorithm</a:t>
            </a:r>
          </a:p>
          <a:p>
            <a:pPr algn="ctr"/>
            <a:r>
              <a:rPr lang="en-GB" sz="2400" b="1" dirty="0"/>
              <a:t>Step 5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A92FC0A6-AF82-4B96-BFE5-32E00AE8AFF1}"/>
              </a:ext>
            </a:extLst>
          </p:cNvPr>
          <p:cNvSpPr/>
          <p:nvPr/>
        </p:nvSpPr>
        <p:spPr>
          <a:xfrm>
            <a:off x="9101695" y="2699572"/>
            <a:ext cx="2160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Echelon Form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E7A3628-4983-4B39-8EF2-C4734422775F}"/>
              </a:ext>
            </a:extLst>
          </p:cNvPr>
          <p:cNvSpPr/>
          <p:nvPr/>
        </p:nvSpPr>
        <p:spPr>
          <a:xfrm>
            <a:off x="8582812" y="5791401"/>
            <a:ext cx="319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Reduced Echelon Form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2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 animBg="1"/>
      <p:bldP spid="71" grpId="0"/>
      <p:bldP spid="73" grpId="0"/>
      <p:bldP spid="74" grpId="0"/>
      <p:bldP spid="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8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4" name="Retângulo: Cantos Arredondados 13">
            <a:hlinkClick r:id="rId9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A7726E5E-E3C1-4F47-8DCF-3B72396E275B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23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8BF120-C558-4B0B-ADE9-DC317C0E9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11" y="1377000"/>
            <a:ext cx="1497330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43A5FC8D-AC2D-4AF7-9ACC-685D6D11D5AE}"/>
              </a:ext>
            </a:extLst>
          </p:cNvPr>
          <p:cNvSpPr/>
          <p:nvPr/>
        </p:nvSpPr>
        <p:spPr>
          <a:xfrm>
            <a:off x="7836812" y="81178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It’s too much</a:t>
            </a:r>
            <a:r>
              <a:rPr lang="en-GB" sz="2000"/>
              <a:t>… </a:t>
            </a:r>
          </a:p>
          <a:p>
            <a:pPr algn="ctr"/>
            <a:r>
              <a:rPr lang="en-GB" sz="2000"/>
              <a:t>I’m leaving…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3F1747-A81B-433F-807E-D17AA3BFAF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74" y="1376999"/>
            <a:ext cx="1640392" cy="47036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9A4912-4105-4FE8-8C15-4106B3CDDD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15" y="1336806"/>
            <a:ext cx="1425654" cy="4822510"/>
          </a:xfrm>
          <a:prstGeom prst="rect">
            <a:avLst/>
          </a:prstGeom>
        </p:spPr>
      </p:pic>
      <p:sp>
        <p:nvSpPr>
          <p:cNvPr id="24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1" y="83644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C2B8E"/>
                </a:solidFill>
              </a:rPr>
              <a:t>Just kidding…</a:t>
            </a:r>
          </a:p>
          <a:p>
            <a:pPr algn="ctr"/>
            <a:r>
              <a:rPr lang="en-GB" sz="2000" b="1" dirty="0">
                <a:solidFill>
                  <a:srgbClr val="0C2B8E"/>
                </a:solidFill>
              </a:rPr>
              <a:t>Let’s go!!!! </a:t>
            </a:r>
          </a:p>
        </p:txBody>
      </p:sp>
    </p:spTree>
    <p:extLst>
      <p:ext uri="{BB962C8B-B14F-4D97-AF65-F5344CB8AC3E}">
        <p14:creationId xmlns:p14="http://schemas.microsoft.com/office/powerpoint/2010/main" val="11763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7224764" y="2229941"/>
            <a:ext cx="4499045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613300"/>
            <a:ext cx="3395654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37004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one fails because the “1” is not to the right of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0" grpId="0" animBg="1"/>
      <p:bldP spid="81" grpId="0" animBg="1"/>
      <p:bldP spid="54" grpId="0" animBg="1"/>
      <p:bldP spid="3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8" grpId="0" animBg="1"/>
      <p:bldP spid="79" grpId="0" animBg="1"/>
      <p:bldP spid="82" grpId="0" animBg="1"/>
      <p:bldP spid="7" grpId="0" animBg="1"/>
      <p:bldP spid="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End of Lesson 13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3" name="Retângulo: Cantos Arredondados 42">
            <a:hlinkClick r:id="rId8" action="ppaction://hlinksldjump"/>
            <a:extLst>
              <a:ext uri="{FF2B5EF4-FFF2-40B4-BE49-F238E27FC236}">
                <a16:creationId xmlns:a16="http://schemas.microsoft.com/office/drawing/2014/main" id="{7B186728-68FB-4E3D-B290-52D9840674A1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B569757A-0F75-4E26-823C-AB38619F0E08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D0982ABC-5748-4605-A819-8D4A77FB63E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27" name="Retângulo: Cantos Arredondados 26">
            <a:hlinkClick r:id="rId11" action="ppaction://hlinksldjump"/>
            <a:extLst>
              <a:ext uri="{FF2B5EF4-FFF2-40B4-BE49-F238E27FC236}">
                <a16:creationId xmlns:a16="http://schemas.microsoft.com/office/drawing/2014/main" id="{DA2D930F-E1D3-4AAB-B8FE-0AD5301C6F7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28" name="Retângulo: Cantos Arredondados 27">
            <a:hlinkClick r:id="rId12" action="ppaction://hlinksldjump"/>
            <a:extLst>
              <a:ext uri="{FF2B5EF4-FFF2-40B4-BE49-F238E27FC236}">
                <a16:creationId xmlns:a16="http://schemas.microsoft.com/office/drawing/2014/main" id="{C9A65C13-9727-45C6-B38D-E818041520F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600791D-E381-47A5-A8DE-74BAD1D5F9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21" y="1377000"/>
            <a:ext cx="1708785" cy="4572000"/>
          </a:xfrm>
          <a:prstGeom prst="rect">
            <a:avLst/>
          </a:prstGeom>
        </p:spPr>
      </p:pic>
      <p:pic>
        <p:nvPicPr>
          <p:cNvPr id="2" name="Imagem 20">
            <a:extLst>
              <a:ext uri="{FF2B5EF4-FFF2-40B4-BE49-F238E27FC236}">
                <a16:creationId xmlns:a16="http://schemas.microsoft.com/office/drawing/2014/main" id="{4F5588E5-82C5-3C01-DEF5-F11D7870533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121579" y="1669881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7224764" y="2229941"/>
            <a:ext cx="4499045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613300"/>
            <a:ext cx="3395654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37004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one fails because the “1” is not to the right of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one fails because the “2” is not to the right of 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" grpId="0" animBg="1"/>
      <p:bldP spid="71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7224764" y="2229941"/>
            <a:ext cx="4499045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613300"/>
            <a:ext cx="3395654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37004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one fails because the “2” is not to the right of 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leading entries verify this second condition!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7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4" grpId="0" animBg="1"/>
      <p:bldP spid="60" grpId="0" animBg="1"/>
      <p:bldP spid="61" grpId="0" animBg="1"/>
      <p:bldP spid="86" grpId="0" animBg="1"/>
      <p:bldP spid="87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7224764" y="2229941"/>
            <a:ext cx="4499045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613300"/>
            <a:ext cx="3395654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37004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leading entries verify this second condition!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Seta: Para Baixo 64">
            <a:extLst>
              <a:ext uri="{FF2B5EF4-FFF2-40B4-BE49-F238E27FC236}">
                <a16:creationId xmlns:a16="http://schemas.microsoft.com/office/drawing/2014/main" id="{F46FAA5A-4D82-4BA2-B7E4-8375997677B9}"/>
              </a:ext>
            </a:extLst>
          </p:cNvPr>
          <p:cNvSpPr/>
          <p:nvPr/>
        </p:nvSpPr>
        <p:spPr>
          <a:xfrm>
            <a:off x="2098414" y="3752837"/>
            <a:ext cx="940193" cy="64193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F2E8C7A-E949-4511-B835-FBE6419D8832}"/>
              </a:ext>
            </a:extLst>
          </p:cNvPr>
          <p:cNvSpPr txBox="1"/>
          <p:nvPr/>
        </p:nvSpPr>
        <p:spPr>
          <a:xfrm>
            <a:off x="2128448" y="3099210"/>
            <a:ext cx="71418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seems to fail because the “3” is not to the right of “4”… However there is not a “column to the right”!... So, let’s see the next condition…</a:t>
            </a:r>
          </a:p>
        </p:txBody>
      </p:sp>
      <p:sp>
        <p:nvSpPr>
          <p:cNvPr id="88" name="Freeform 26">
            <a:extLst>
              <a:ext uri="{FF2B5EF4-FFF2-40B4-BE49-F238E27FC236}">
                <a16:creationId xmlns:a16="http://schemas.microsoft.com/office/drawing/2014/main" id="{22DA003B-8BE6-4BCD-8415-1700FD728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5517" y="4613843"/>
            <a:ext cx="343535" cy="539750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rgbClr val="F89A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87" grpId="0" animBg="1"/>
      <p:bldP spid="65" grpId="0" animBg="1"/>
      <p:bldP spid="82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317A7BD1-BD59-4A19-B9F2-87AED503152A}"/>
              </a:ext>
            </a:extLst>
          </p:cNvPr>
          <p:cNvSpPr/>
          <p:nvPr/>
        </p:nvSpPr>
        <p:spPr>
          <a:xfrm>
            <a:off x="4649725" y="3001233"/>
            <a:ext cx="5006740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Which of the following matrices are in echelon form?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F25E4F"/>
                </a:solidFill>
              </a:rPr>
              <a:t>Remark  - </a:t>
            </a:r>
            <a:r>
              <a:rPr lang="en-GB" sz="2000" b="1" dirty="0">
                <a:solidFill>
                  <a:sysClr val="windowText" lastClr="000000"/>
                </a:solidFill>
              </a:rPr>
              <a:t>Nonzero</a:t>
            </a:r>
            <a:r>
              <a:rPr lang="en-GB" sz="2000" dirty="0">
                <a:solidFill>
                  <a:sysClr val="windowText" lastClr="000000"/>
                </a:solidFill>
              </a:rPr>
              <a:t> row or column means a row or column that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contains at least one non zero entry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37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a </a:t>
            </a:r>
            <a:r>
              <a:rPr lang="en-GB" sz="2000" b="1" dirty="0">
                <a:solidFill>
                  <a:sysClr val="windowText" lastClr="000000"/>
                </a:solidFill>
              </a:rPr>
              <a:t>leading entry </a:t>
            </a:r>
            <a:r>
              <a:rPr lang="en-GB" sz="2000" dirty="0">
                <a:solidFill>
                  <a:sysClr val="windowText" lastClr="000000"/>
                </a:solidFill>
              </a:rPr>
              <a:t>of a row refers to the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leftmost nonzero entry </a:t>
            </a:r>
            <a:r>
              <a:rPr lang="en-GB" sz="1600" dirty="0">
                <a:solidFill>
                  <a:sysClr val="windowText" lastClr="000000"/>
                </a:solidFill>
              </a:rPr>
              <a:t>(in a nonzero row)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en-GB" sz="2400" b="1" dirty="0">
                <a:solidFill>
                  <a:sysClr val="windowText" lastClr="000000"/>
                </a:solidFill>
              </a:rPr>
              <a:t>All entries in a column below a leading entry are zeros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Freeform 18">
            <a:extLst>
              <a:ext uri="{FF2B5EF4-FFF2-40B4-BE49-F238E27FC236}">
                <a16:creationId xmlns:a16="http://schemas.microsoft.com/office/drawing/2014/main" id="{9C6C1897-223C-4DD8-BDE6-510BF77196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64398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9F02B845-AB8C-4E0A-855F-CB685D1E8C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9256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23">
            <a:extLst>
              <a:ext uri="{FF2B5EF4-FFF2-40B4-BE49-F238E27FC236}">
                <a16:creationId xmlns:a16="http://schemas.microsoft.com/office/drawing/2014/main" id="{F15F1FD3-54D0-48A9-A06A-2F83B8A430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01800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4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66FDE549-8044-4A09-BBD1-B7D8CBF34197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CA528B28-C1D7-4997-9D91-F5485247BA39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D3A22993-571A-4E9F-B2D7-2E561F00DE41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10E605CE-494B-4181-8DD1-945CFC64326A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9744CC33-9BBB-463D-9ECA-C5DCC6E8428F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69F8FD89-8747-4BFB-8E2A-BB79A4C8C935}"/>
              </a:ext>
            </a:extLst>
          </p:cNvPr>
          <p:cNvGrpSpPr/>
          <p:nvPr/>
        </p:nvGrpSpPr>
        <p:grpSpPr>
          <a:xfrm>
            <a:off x="2542233" y="4653403"/>
            <a:ext cx="1752299" cy="653337"/>
            <a:chOff x="2542233" y="4653403"/>
            <a:chExt cx="1752299" cy="653337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24E4E3FD-7653-4253-B9B8-6DDC0596E831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C6CCB20D-0C21-4A21-9111-F9EC8A83E8AD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All nonzero rows are above any row of all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rgbClr val="0C2B8E"/>
                </a:solidFill>
              </a:rPr>
              <a:t>The following matrices </a:t>
            </a:r>
            <a:r>
              <a:rPr lang="en-GB" sz="2000" b="1" dirty="0">
                <a:solidFill>
                  <a:srgbClr val="0C2B8E"/>
                </a:solidFill>
              </a:rPr>
              <a:t>are in echelon form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entry of a row is in a column to the right of the leading entry of the row above it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en-GB" sz="2400" b="1" dirty="0">
                <a:solidFill>
                  <a:sysClr val="windowText" lastClr="000000"/>
                </a:solidFill>
              </a:rPr>
              <a:t>All entries in a column below a leading entry are zeros.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/>
              <p:nvPr/>
            </p:nvSpPr>
            <p:spPr>
              <a:xfrm>
                <a:off x="9015751" y="4428133"/>
                <a:ext cx="25880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dirty="0"/>
                  <a:t>are the leading entrances and  may have any nonzero value </a:t>
                </a: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751" y="4428133"/>
                <a:ext cx="2588043" cy="1015663"/>
              </a:xfrm>
              <a:prstGeom prst="rect">
                <a:avLst/>
              </a:prstGeom>
              <a:blipFill>
                <a:blip r:embed="rId12"/>
                <a:stretch>
                  <a:fillRect r="-2353" b="-8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/>
              <p:nvPr/>
            </p:nvSpPr>
            <p:spPr>
              <a:xfrm>
                <a:off x="9026531" y="5633336"/>
                <a:ext cx="269727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dirty="0"/>
                  <a:t>entrances may have any value, including zero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5633336"/>
                <a:ext cx="2697279" cy="738664"/>
              </a:xfrm>
              <a:prstGeom prst="rect">
                <a:avLst/>
              </a:prstGeom>
              <a:blipFill>
                <a:blip r:embed="rId13"/>
                <a:stretch>
                  <a:fillRect r="-1357" b="-1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tângulo 101">
            <a:extLst>
              <a:ext uri="{FF2B5EF4-FFF2-40B4-BE49-F238E27FC236}">
                <a16:creationId xmlns:a16="http://schemas.microsoft.com/office/drawing/2014/main" id="{67A58A31-31B5-4769-9A3A-8AFE1D633024}"/>
              </a:ext>
            </a:extLst>
          </p:cNvPr>
          <p:cNvSpPr/>
          <p:nvPr/>
        </p:nvSpPr>
        <p:spPr>
          <a:xfrm>
            <a:off x="2066292" y="241697"/>
            <a:ext cx="9874909" cy="1461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698E2703-1AAA-431D-B833-178AABD24C8B}"/>
              </a:ext>
            </a:extLst>
          </p:cNvPr>
          <p:cNvSpPr/>
          <p:nvPr/>
        </p:nvSpPr>
        <p:spPr>
          <a:xfrm>
            <a:off x="2149498" y="345783"/>
            <a:ext cx="9667689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b="1" u="sng" dirty="0"/>
              <a:t>Condition 2</a:t>
            </a:r>
            <a:r>
              <a:rPr lang="en-GB" sz="2400" b="1" dirty="0"/>
              <a:t> </a:t>
            </a:r>
            <a:r>
              <a:rPr lang="en-GB" sz="2400" dirty="0"/>
              <a:t>says that the leading entries form an </a:t>
            </a:r>
            <a:r>
              <a:rPr lang="en-GB" sz="2400" b="1" i="1" dirty="0"/>
              <a:t>echelon</a:t>
            </a:r>
            <a:r>
              <a:rPr lang="en-GB" sz="2400" dirty="0"/>
              <a:t> (“step like”) </a:t>
            </a:r>
            <a:r>
              <a:rPr lang="en-GB" sz="2400" b="1" i="1" dirty="0"/>
              <a:t>pattern</a:t>
            </a:r>
            <a:r>
              <a:rPr lang="en-GB" sz="2400" dirty="0"/>
              <a:t> that </a:t>
            </a:r>
            <a:r>
              <a:rPr lang="en-GB" sz="2400" i="1" u="sng" dirty="0"/>
              <a:t>moves down and to the right </a:t>
            </a:r>
            <a:r>
              <a:rPr lang="en-GB" sz="2400" dirty="0"/>
              <a:t>through the matrix. </a:t>
            </a:r>
          </a:p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b="1" u="sng" dirty="0"/>
              <a:t>Condition 3</a:t>
            </a:r>
            <a:r>
              <a:rPr lang="en-GB" sz="2400" b="1" dirty="0"/>
              <a:t> </a:t>
            </a:r>
            <a:r>
              <a:rPr lang="en-GB" sz="2400" dirty="0"/>
              <a:t>is a consequence of condition 2, usually included for emphasis.</a:t>
            </a:r>
          </a:p>
        </p:txBody>
      </p:sp>
    </p:spTree>
    <p:extLst>
      <p:ext uri="{BB962C8B-B14F-4D97-AF65-F5344CB8AC3E}">
        <p14:creationId xmlns:p14="http://schemas.microsoft.com/office/powerpoint/2010/main" val="17966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46" grpId="0"/>
      <p:bldP spid="6" grpId="0"/>
      <p:bldP spid="7" grpId="0"/>
      <p:bldP spid="54" grpId="0"/>
      <p:bldP spid="102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F4A9D239-C226-49C0-B756-778B47A37DA2}"/>
              </a:ext>
            </a:extLst>
          </p:cNvPr>
          <p:cNvSpPr/>
          <p:nvPr/>
        </p:nvSpPr>
        <p:spPr>
          <a:xfrm>
            <a:off x="2779595" y="1807238"/>
            <a:ext cx="5409812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4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Echelon Form REF</a:t>
            </a: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Reduced Echelon Form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>
                <a:solidFill>
                  <a:schemeClr val="tx1"/>
                </a:solidFill>
              </a:rPr>
              <a:t>Pivot Positions and columns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If a matrix in echelon form satisfies the following additional conditions, then it is in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reduced 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en-GB" sz="2400" b="1">
                <a:solidFill>
                  <a:sysClr val="windowText" lastClr="000000"/>
                </a:solidFill>
              </a:rPr>
              <a:t>The leading entry in each nonzero row is 1</a:t>
            </a:r>
            <a:r>
              <a:rPr lang="en-GB" sz="240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en-GB" sz="2400" b="1" dirty="0">
                <a:solidFill>
                  <a:sysClr val="windowText" lastClr="000000"/>
                </a:solidFill>
              </a:rPr>
              <a:t>Each leading 1 is the only nonzero entry in its column.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4D40DA81-6363-4782-86FE-55BC9B389F27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9904CEA-B273-472E-BE08-88087233BE55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9203266-A5FA-44F1-863C-71F1D9FABC7C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8E55D1F5-F0AA-4CE4-8171-6A8F8E183799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028AA8E1-7C5C-4B9D-9977-4575E63A6B0C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52E90C79-4A6C-438A-8610-1CD50243FD56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3A9BB6AC-3973-44F6-BF89-2B4D7B3E5F49}"/>
              </a:ext>
            </a:extLst>
          </p:cNvPr>
          <p:cNvGrpSpPr/>
          <p:nvPr/>
        </p:nvGrpSpPr>
        <p:grpSpPr>
          <a:xfrm>
            <a:off x="2542233" y="4723739"/>
            <a:ext cx="1752299" cy="653337"/>
            <a:chOff x="2542233" y="4653403"/>
            <a:chExt cx="1752299" cy="653337"/>
          </a:xfrm>
        </p:grpSpPr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AAAFB244-4875-49FD-946B-C415AF0DEF2C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CC26BD4F-90E0-410E-BEE3-01254B8C9801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Retângulo 68">
            <a:extLst>
              <a:ext uri="{FF2B5EF4-FFF2-40B4-BE49-F238E27FC236}">
                <a16:creationId xmlns:a16="http://schemas.microsoft.com/office/drawing/2014/main" id="{FBA2CACD-1ED8-40A8-AB22-63E19BB3A334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D391CFF-D0AB-4E28-8CD5-1D023E841DF6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rgbClr val="0C2B8E"/>
                </a:solidFill>
              </a:rPr>
              <a:t>The following matrices </a:t>
            </a:r>
            <a:r>
              <a:rPr lang="en-GB" sz="2000" b="1" dirty="0">
                <a:solidFill>
                  <a:srgbClr val="0C2B8E"/>
                </a:solidFill>
              </a:rPr>
              <a:t>are in reduced echelon form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/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dirty="0"/>
                  <a:t>entrances may have any value, including zero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  <a:blipFill>
                <a:blip r:embed="rId11"/>
                <a:stretch>
                  <a:fillRect r="-1357" b="-1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B8355A71-318C-40A8-81E3-344B979224EA}"/>
              </a:ext>
            </a:extLst>
          </p:cNvPr>
          <p:cNvSpPr/>
          <p:nvPr/>
        </p:nvSpPr>
        <p:spPr>
          <a:xfrm>
            <a:off x="6819112" y="537685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A624C9-1A94-4AE6-9AD8-287ECCAF2D1F}"/>
              </a:ext>
            </a:extLst>
          </p:cNvPr>
          <p:cNvSpPr/>
          <p:nvPr/>
        </p:nvSpPr>
        <p:spPr>
          <a:xfrm>
            <a:off x="6341190" y="506861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1CEE39C-DF36-42FF-AB1C-C8C3651D1191}"/>
              </a:ext>
            </a:extLst>
          </p:cNvPr>
          <p:cNvSpPr/>
          <p:nvPr/>
        </p:nvSpPr>
        <p:spPr>
          <a:xfrm>
            <a:off x="2542233" y="475813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C1AA6D2-4C4E-4C7A-B98F-222B68FC2642}"/>
              </a:ext>
            </a:extLst>
          </p:cNvPr>
          <p:cNvSpPr/>
          <p:nvPr/>
        </p:nvSpPr>
        <p:spPr>
          <a:xfrm>
            <a:off x="3026221" y="511149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E3C67CA-9808-4A10-8D8E-8D2E3D75F80F}"/>
              </a:ext>
            </a:extLst>
          </p:cNvPr>
          <p:cNvSpPr/>
          <p:nvPr/>
        </p:nvSpPr>
        <p:spPr>
          <a:xfrm>
            <a:off x="7849450" y="57417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AAE230F-BF60-4C53-981B-1511EB2D82CB}"/>
              </a:ext>
            </a:extLst>
          </p:cNvPr>
          <p:cNvSpPr/>
          <p:nvPr/>
        </p:nvSpPr>
        <p:spPr>
          <a:xfrm>
            <a:off x="5395386" y="47159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147E4516-1891-4106-9E7E-6FEA785BE68F}"/>
              </a:ext>
            </a:extLst>
          </p:cNvPr>
          <p:cNvSpPr/>
          <p:nvPr/>
        </p:nvSpPr>
        <p:spPr>
          <a:xfrm>
            <a:off x="2779595" y="2290691"/>
            <a:ext cx="6856774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79F4073D-1B41-42CD-AA39-53A4E90ABFC4}"/>
              </a:ext>
            </a:extLst>
          </p:cNvPr>
          <p:cNvSpPr/>
          <p:nvPr/>
        </p:nvSpPr>
        <p:spPr>
          <a:xfrm rot="5400000">
            <a:off x="2504748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5B9106BA-D2B9-410C-99C1-AEF2782B60A8}"/>
              </a:ext>
            </a:extLst>
          </p:cNvPr>
          <p:cNvSpPr/>
          <p:nvPr/>
        </p:nvSpPr>
        <p:spPr>
          <a:xfrm rot="5400000">
            <a:off x="2025165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7270206F-610B-4C1B-B119-C2F03E72C201}"/>
              </a:ext>
            </a:extLst>
          </p:cNvPr>
          <p:cNvSpPr/>
          <p:nvPr/>
        </p:nvSpPr>
        <p:spPr>
          <a:xfrm rot="5400000">
            <a:off x="7340962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222E8560-291D-4084-8171-77C33E4C5A3A}"/>
              </a:ext>
            </a:extLst>
          </p:cNvPr>
          <p:cNvSpPr/>
          <p:nvPr/>
        </p:nvSpPr>
        <p:spPr>
          <a:xfrm rot="5400000">
            <a:off x="4891908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46D73B8B-7F7C-4D2D-A698-4AF328FF7ABA}"/>
              </a:ext>
            </a:extLst>
          </p:cNvPr>
          <p:cNvSpPr/>
          <p:nvPr/>
        </p:nvSpPr>
        <p:spPr>
          <a:xfrm rot="5400000">
            <a:off x="6295940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1040C5EF-90A0-4039-95B5-1EC5CED92635}"/>
              </a:ext>
            </a:extLst>
          </p:cNvPr>
          <p:cNvSpPr/>
          <p:nvPr/>
        </p:nvSpPr>
        <p:spPr>
          <a:xfrm rot="5400000">
            <a:off x="5853813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EBE4209-AFFB-4F66-A0C6-928F98B628AB}"/>
              </a:ext>
            </a:extLst>
          </p:cNvPr>
          <p:cNvSpPr/>
          <p:nvPr/>
        </p:nvSpPr>
        <p:spPr>
          <a:xfrm>
            <a:off x="2066293" y="2924169"/>
            <a:ext cx="9835420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CBC40E5-1ACE-418B-8713-DFAAF33DB19A}"/>
              </a:ext>
            </a:extLst>
          </p:cNvPr>
          <p:cNvSpPr/>
          <p:nvPr/>
        </p:nvSpPr>
        <p:spPr>
          <a:xfrm>
            <a:off x="2031045" y="2967966"/>
            <a:ext cx="9835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C00000"/>
                </a:solidFill>
              </a:rPr>
              <a:t>IMPORTANT</a:t>
            </a:r>
            <a:r>
              <a:rPr lang="en-GB" sz="2400" b="1" dirty="0"/>
              <a:t> – </a:t>
            </a:r>
            <a:r>
              <a:rPr lang="en-GB" sz="2400" b="1" u="sng" dirty="0"/>
              <a:t>BE AWARE </a:t>
            </a:r>
            <a:r>
              <a:rPr lang="en-GB" sz="2400" dirty="0"/>
              <a:t>– Some authors consider this </a:t>
            </a:r>
            <a:r>
              <a:rPr lang="en-GB" sz="2400" b="1" dirty="0"/>
              <a:t>4</a:t>
            </a:r>
            <a:r>
              <a:rPr lang="en-GB" sz="2400" b="1" baseline="30000" dirty="0"/>
              <a:t>th</a:t>
            </a:r>
            <a:r>
              <a:rPr lang="en-GB" sz="2400" b="1" dirty="0"/>
              <a:t> condition </a:t>
            </a:r>
            <a:r>
              <a:rPr lang="en-GB" sz="2400" dirty="0"/>
              <a:t>as </a:t>
            </a:r>
            <a:r>
              <a:rPr lang="en-GB" sz="2400" u="sng" dirty="0"/>
              <a:t>part of Echelon Form definition</a:t>
            </a:r>
            <a:r>
              <a:rPr lang="en-GB" sz="2400" dirty="0"/>
              <a:t> – but here it stands only for Reduced Echelon Form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5CDC2CF-77D2-42A1-9927-DAB925D77E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2" grpId="0" animBg="1"/>
      <p:bldP spid="49" grpId="0" animBg="1"/>
      <p:bldP spid="69" grpId="0"/>
      <p:bldP spid="70" grpId="0"/>
      <p:bldP spid="71" grpId="0"/>
      <p:bldP spid="7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56" grpId="0" animBg="1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24396D23-274E-4C58-9481-7490677B1A57}"/>
  <p:tag name="ISPRING_RESOURCE_FOLDER" val="C:\Users\filom\Documents\ENGIMATH\LESSONS\MATRICES\LESSON 13\Lesson_13_Q1\"/>
  <p:tag name="ISPRING_PRESENTATION_PATH" val="C:\Users\filom\Documents\ENGIMATH\LESSONS\MATRICES\LESSON 13\Lesson_13_Q1.pptx"/>
  <p:tag name="ISPRING_SCREEN_RECS_UPDATED" val="C:\Users\filom\Documents\ENGIMATH\LESSONS\MATRICES\LESSON 13\Lesson_13_Q1\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XdB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I5d0E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COXdB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jl3QTlNeBo9zAwAAoQwAACEAAAB1bml2ZXJzYWwvZmxhc2hfc2tpbl9zZXR0aW5ncy54bWyVV11PIjEUffdXEPZdVnQXTUYSBEzMsmpW1/cOc4HGTjtpO7j8+72dtjMtzAhKTOi957T34/RWE/VOeW8LUlHBb/vD/vis10uWpZTA9SvkBSMaeilR8JDd9u//Lhb9gYUIJuQLaE35WhmLt/UoAtNSa8HPl4Jr3OecC5kT1h9/u69+kkGFPMYSGNapnBVZQnPMj+H13ewkijvj6m40m950EZYiLwjfLcRanKdk+b6WouSZCe3SfLpom10BklH+fjQiRpV+0JBHMc0v5sP58DRKIUEpMCHdzCbDyc+jLEZSYHX2o6vrq8mJnOaozxuzR9tSRXVFGw1Hl6OrLlpB1hAXeTqfXcwuu/Ecd4+78mlclqDhnz6aOYp/B/JLm4uiLL6ikUKKtSnoHmdkPkc5TJAMrx8SZjfmc5RgEjIHHRWkYjTDNgiZWSl+N58ucFct3ddwSCTmbkvBnk0T9qaHUUjKYKxlCcnAr6xPbcTHU6nxMnl/aGkwz5jgMykVjFeEKQdrjA3wD3xQngV7OUODeBOszGFq4w2Asb3BT6d31VwJT65tQYQSts7Y7BkYG+QjlvUAGRgb5Ivp1hNnuwP4vsdyvB7uiGtmUH0XfVR+dAMnuPQF8yvvNUctzDVXwdnO4DG5yGBc6eqV5mD6lgwqm41pcBBUwsmWronGh+m3waW7Fw2FSgZ7dqe0dl0lmmoGbXJbilIqjAXdb3HuLR5LsQ+HmugFrLRHx8amKea1CLVQrc+O1tofUtfNrnsaH5Pbfk7kO8hXIZjq9xwPLyDW3D7LhwwzrvExBfnAV+JEDhcawv2rOLvAwl7CU+FEa7Lc5BhSVwZ1SW1n2xuYuGPbOsvLPAU5R0FQ8IKMbRa3oesNw1/9RuEDspjQ4bRMvcHtOKG13gODUwAQudz422AX1pOXTFMGW/BDJTBUCXdllii8O235GnXFmgwsJwnSzaBGKNH4jBwthDeMS8TTLHScoHlNUlVlFk0UP96DWKKJ7+ekUWs4Iqu1k1K0M/rbSojNiupJSi1eNJHabdqsXfJkCxNO82oEocMc52NscVkSE6JwhamcnnFgb2Iw71a9WX1Ei6eLYgbteNhGqTz7U/YVL+h4JQHCEVsZz4I34BfsUkFk9lhDokehxW3ZmCO+m9XEVqaYT/i3ZzIIrLZBdSvwO/5rMv4PUEsDBBQAAgAIAI5d0E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I5d0E6Q9/7LtwEAAH0GAAAfAAAAdW5pdmVyc2FsL2h0bWxfc2tpbl9zZXR0aW5ncy5qc42UwU/CMBTG7/wVZF4N0YFOvAHDhISDidyMh248xkLX17QFRcP/7joEu+5NWS/rl1++1/e2fl+dbvkEadB97H5V79X+ub6vNLCaUVu4ruu8RS+sHmieL2GRF8BzAYGH7CyyYlzDWT/8IpRzICrXZP9iQGrHL0AClmd/R1QEqAltR2jvhPZBFfk8gR2nqWNDzpiTrTEoeikKA8L0BKqCVUxw9VQ9boMejDtQ/6ArlkLN9C58GMet5K/jYBzFk6HLpVhIJvZzzLCXsHSTKdyK5U/9vl0uvd5LUOUH37SV5bk2MwOFX3h6Ow2nYTspFWgNP3WH8Sgc3ZMwZwlwt6Fo8DAY/YHWjJsD9ehdrnNzoqMw6kcDl5Ysg8aUJtP4Nu7XMVF6NabZKH7kDHyYtmYkZ3tQl1ih3MoLPqBUmNmJNNHILhLlyJa5yI5cPLSL5OxhrW3bv1ElRi9BtTz/FTd2uUxjGLVrht41WxO3tmjLlguSwZCXW3tV51QucEqk6iIFknnmhejpOMbPGrt/LRtnagNqgcjL+LSfBXQZJ6BmYoVWYMawdF2UWtnQmxsV5NnTi7v0z9k5fANQSwMEFAACAAgAjl3QTpQTsyJpAAAAbgAAABwAAAB1bml2ZXJzYWwvbG9jYWxfc2V0dGluZ3MueG1sDcwxDoMwDEDRnVNY3int1oHAxlaW0gNYxEWRHBuRgOD2ZPvD02/7MwocvKVg6vD1eCKwzuaDLg5/01C/EVIm9SSm7FANoe+qVmwm+XLOBSZYhS7eJo4lMo8Uixx2EajhU17/wB6brroBUEsDBBQAAgAIAI9d0E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CPXdB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COXdBOkEkmJSgFAAD2EwAAHQAAAAAAAAABAAAAAADMEwAAdW5pdmVyc2FsL2NvbW1vbl9tZXNzYWdlcy5sbmdQSwECAAAUAAIACACOXdBOZrKi1aUAAACDAQAALgAAAAAAAAABAAAAAAAvGQAAdW5pdmVyc2FsL3BsYXliYWNrX2FuZF9uYXZpZ2F0aW9uX3NldHRpbmdzLnhtbFBLAQIAABQAAgAIAI5d0E7QvS+0TgQAAIcVAAAnAAAAAAAAAAEAAAAAACAaAAB1bml2ZXJzYWwvZmxhc2hfcHVibGlzaGluZ19zZXR0aW5ncy54bWxQSwECAAAUAAIACACOXdBOU14Gj3MDAAChDAAAIQAAAAAAAAABAAAAAACzHgAAdW5pdmVyc2FsL2ZsYXNoX3NraW5fc2V0dGluZ3MueG1sUEsBAgAAFAACAAgAjl3QTuZFxhFIBAAAERUAACYAAAAAAAAAAQAAAAAAZSIAAHVuaXZlcnNhbC9odG1sX3B1Ymxpc2hpbmdfc2V0dGluZ3MueG1sUEsBAgAAFAACAAgAjl3QTpD3/su3AQAAfQYAAB8AAAAAAAAAAQAAAAAA8SYAAHVuaXZlcnNhbC9odG1sX3NraW5fc2V0dGluZ3MuanNQSwECAAAUAAIACACOXdBOlBOzImkAAABuAAAAHAAAAAAAAAABAAAAAADlKAAAdW5pdmVyc2FsL2xvY2FsX3NldHRpbmdzLnhtbFBLAQIAABQAAgAIAI9d0E6D5MijhQoAAMAZAAAXAAAAAAAAAAAAAAAAAIgpAAB1bml2ZXJzYWwvdW5pdmVyc2FsLnBuZ1BLAQIAABQAAgAIAI9d0E7lZcaxSwAAAGoAAAAbAAAAAAAAAAEAAAAAAEI0AAB1bml2ZXJzYWwvdW5pdmVyc2FsLnBuZy54bWxQSwUGAAAAABIAEgBWBQAAxjQAAAAA"/>
  <p:tag name="ISPRING_ULTRA_SCORM_COURCE_TITLE" val="Lesson_13_Q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*\uFFFD\uFFFD\uFFFD{BB4CDCA5-F38E-475C-8C53-186BBAA01A72}&quot;,&quot;C:\\Users\\filom\\Documents\\ENGIMATH\\LESSONS\\MATRICES\\LESSON 1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1"/>
  <p:tag name="ISPRING_SCORM_PASSING_SCORE" val="80.000000"/>
  <p:tag name="ISPRING_PRESENTATION_TITLE" val="Lesson_13_Q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8XdjRW2yHEkjwDoHpAu2QQ&quot;,&quot;gi&quot;:&quot;Kw65In8iFJPdfKJJI3p3GA&quot;,&quot;ti&quot;:&quot;characters&quot;,&quot;vs&quot;:{&quot;f&quot;:[825,674],&quot;i&quot;:{&quot;d&quot;:&quot;8XdjRW2yHEkjwDoHpAu2QQ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],&quot;i&quot;:{&quot;d&quot;:&quot;qeudhJAylAlOqi75tVggog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w-yjZrHF3K-sXWSbWuK7w&quot;,&quot;gi&quot;:&quot;Kw65In8iFJPdfKJJI3p3GA&quot;,&quot;ti&quot;:&quot;characters&quot;,&quot;vs&quot;:{&quot;f&quot;:[825,674],&quot;i&quot;:{&quot;d&quot;:&quot;2w-yjZrHF3K-sXWSbWuK7w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E-TW_DJUNY74pBoBW9dkQ&quot;,&quot;gi&quot;:&quot;Kw65In8iFJPdfKJJI3p3GA&quot;,&quot;ti&quot;:&quot;characters&quot;,&quot;vs&quot;:{&quot;f&quot;:[825,674],&quot;i&quot;:{&quot;d&quot;:&quot;5E-TW_DJUNY74pBoBW9dkQ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XNEKIOWf2iHQ3rRlZcUBw&quot;,&quot;gi&quot;:&quot;Kw65In8iFJPdfKJJI3p3GA&quot;,&quot;ti&quot;:&quot;characters&quot;,&quot;vs&quot;:{&quot;f&quot;:[825,674],&quot;i&quot;:{&quot;d&quot;:&quot;ZXNEKIOWf2iHQ3rRlZcUBw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cMWdtpb5NHOHQtoCVGmxOA&quot;,&quot;gi&quot;:&quot;Kw65In8iFJPdfKJJI3p3GA&quot;,&quot;ti&quot;:&quot;characters&quot;,&quot;vs&quot;:{&quot;f&quot;:[825,674],&quot;i&quot;:{&quot;d&quot;:&quot;cMWdtpb5NHOHQtoCVGmxOA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C2vQzN5AFJvtyUKL3Xzgw&quot;,&quot;gi&quot;:&quot;Kw65In8iFJPdfKJJI3p3GA&quot;,&quot;ti&quot;:&quot;characters&quot;,&quot;vs&quot;:{&quot;f&quot;:[825,674,501],&quot;i&quot;:{&quot;d&quot;:&quot;ZC2vQzN5AFJvtyUKL3Xzg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tDyTNUl0L6WWD8tFhvsDQ&quot;,&quot;gi&quot;:&quot;Kw65In8iFJPdfKJJI3p3GA&quot;,&quot;ti&quot;:&quot;characters&quot;,&quot;vs&quot;:{&quot;f&quot;:[825,674,501],&quot;i&quot;:{&quot;d&quot;:&quot;rtDyTNUl0L6WWD8tFhvsD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pj619g3jGqmHG2cpY0qXw&quot;,&quot;gi&quot;:&quot;Kw65In8iFJPdfKJJI3p3GA&quot;,&quot;ti&quot;:&quot;characters&quot;,&quot;vs&quot;:{&quot;f&quot;:[825,674,551,580,592,607],&quot;i&quot;:{&quot;d&quot;:&quot;mpj619g3jGqmHG2cpY0qX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RaFFeXNQ46DieqbkZwtpQ&quot;,&quot;gi&quot;:&quot;Kw65In8iFJPdfKJJI3p3GA&quot;,&quot;ti&quot;:&quot;characters&quot;,&quot;vs&quot;:{&quot;f&quot;:[825,674],&quot;i&quot;:{&quot;d&quot;:&quot;ZRaFFeXNQ46DieqbkZwtpQ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,529],&quot;i&quot;:{&quot;d&quot;:&quot;qeudhJAylAlOqi75tVggo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SX6HGp20MgJuszxzX-Pyg&quot;,&quot;gi&quot;:&quot;Kw65In8iFJPdfKJJI3p3GA&quot;,&quot;ti&quot;:&quot;characters&quot;,&quot;vs&quot;:{&quot;f&quot;:[825,674,529],&quot;i&quot;:{&quot;d&quot;:&quot;_SX6HGp20MgJuszxzX-Pyg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3yxMuppQNgNPGDc-Lt_cMQ&quot;,&quot;gi&quot;:&quot;Kw65In8iFJPdfKJJI3p3GA&quot;,&quot;ti&quot;:&quot;characters&quot;,&quot;vs&quot;:{&quot;f&quot;:[825,674,529],&quot;i&quot;:{&quot;d&quot;:&quot;3yxMuppQNgNPGDc-Lt_cMQ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7364</TotalTime>
  <Words>4175</Words>
  <Application>Microsoft Office PowerPoint</Application>
  <PresentationFormat>Widescreen</PresentationFormat>
  <Paragraphs>579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Lesson_13_Q1</dc:title>
  <dc:creator>Filomena Soares</dc:creator>
  <cp:lastModifiedBy>Elena Safiulina</cp:lastModifiedBy>
  <cp:revision>294</cp:revision>
  <dcterms:created xsi:type="dcterms:W3CDTF">2019-03-25T06:42:45Z</dcterms:created>
  <dcterms:modified xsi:type="dcterms:W3CDTF">2025-05-03T21:54:10Z</dcterms:modified>
</cp:coreProperties>
</file>