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ppt/tags/tag17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1.xml" ContentType="application/vnd.openxmlformats-officedocument.presentationml.notesSlide+xml"/>
  <Override PartName="/ppt/tags/tag21.xml" ContentType="application/vnd.openxmlformats-officedocument.presentationml.tags+xml"/>
  <Override PartName="/ppt/notesSlides/notesSlide32.xml" ContentType="application/vnd.openxmlformats-officedocument.presentationml.notesSlide+xml"/>
  <Override PartName="/ppt/tags/tag22.xml" ContentType="application/vnd.openxmlformats-officedocument.presentationml.tags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75" r:id="rId2"/>
    <p:sldId id="277" r:id="rId3"/>
    <p:sldId id="285" r:id="rId4"/>
    <p:sldId id="286" r:id="rId5"/>
    <p:sldId id="287" r:id="rId6"/>
    <p:sldId id="289" r:id="rId7"/>
    <p:sldId id="290" r:id="rId8"/>
    <p:sldId id="291" r:id="rId9"/>
    <p:sldId id="311" r:id="rId10"/>
    <p:sldId id="278" r:id="rId11"/>
    <p:sldId id="292" r:id="rId12"/>
    <p:sldId id="293" r:id="rId13"/>
    <p:sldId id="312" r:id="rId14"/>
    <p:sldId id="279" r:id="rId15"/>
    <p:sldId id="295" r:id="rId16"/>
    <p:sldId id="296" r:id="rId17"/>
    <p:sldId id="297" r:id="rId18"/>
    <p:sldId id="299" r:id="rId19"/>
    <p:sldId id="298" r:id="rId20"/>
    <p:sldId id="300" r:id="rId21"/>
    <p:sldId id="301" r:id="rId22"/>
    <p:sldId id="280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284" r:id="rId32"/>
    <p:sldId id="313" r:id="rId33"/>
    <p:sldId id="283" r:id="rId34"/>
  </p:sldIdLst>
  <p:sldSz cx="12192000" cy="6858000"/>
  <p:notesSz cx="6858000" cy="9144000"/>
  <p:custDataLst>
    <p:tags r:id="rId36"/>
  </p:custData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6FF"/>
    <a:srgbClr val="0C2B8E"/>
    <a:srgbClr val="F6FAF7"/>
    <a:srgbClr val="F68D82"/>
    <a:srgbClr val="F25E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CAC098-5B2C-4D37-B636-DCD5EDFC9DB5}" v="2" dt="2025-07-15T03:41:47.7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5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360" y="72"/>
      </p:cViewPr>
      <p:guideLst>
        <p:guide orient="horz" pos="2160"/>
        <p:guide pos="44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na Safiulina" userId="46398a00-a311-4d71-ab86-ad085cba44dd" providerId="ADAL" clId="{3CCAC098-5B2C-4D37-B636-DCD5EDFC9DB5}"/>
    <pc:docChg chg="custSel modSld">
      <pc:chgData name="Elena Safiulina" userId="46398a00-a311-4d71-ab86-ad085cba44dd" providerId="ADAL" clId="{3CCAC098-5B2C-4D37-B636-DCD5EDFC9DB5}" dt="2025-07-15T03:42:00.932" v="5" actId="1076"/>
      <pc:docMkLst>
        <pc:docMk/>
      </pc:docMkLst>
      <pc:sldChg chg="addSp delSp modSp mod delAnim">
        <pc:chgData name="Elena Safiulina" userId="46398a00-a311-4d71-ab86-ad085cba44dd" providerId="ADAL" clId="{3CCAC098-5B2C-4D37-B636-DCD5EDFC9DB5}" dt="2025-07-15T03:37:54.095" v="2" actId="1076"/>
        <pc:sldMkLst>
          <pc:docMk/>
          <pc:sldMk cId="214730274" sldId="275"/>
        </pc:sldMkLst>
        <pc:picChg chg="add mod">
          <ac:chgData name="Elena Safiulina" userId="46398a00-a311-4d71-ab86-ad085cba44dd" providerId="ADAL" clId="{3CCAC098-5B2C-4D37-B636-DCD5EDFC9DB5}" dt="2025-07-15T03:37:54.095" v="2" actId="1076"/>
          <ac:picMkLst>
            <pc:docMk/>
            <pc:sldMk cId="214730274" sldId="275"/>
            <ac:picMk id="2" creationId="{3A388B94-1442-B5D7-3587-ADCBD3DA7760}"/>
          </ac:picMkLst>
        </pc:picChg>
        <pc:picChg chg="del">
          <ac:chgData name="Elena Safiulina" userId="46398a00-a311-4d71-ab86-ad085cba44dd" providerId="ADAL" clId="{3CCAC098-5B2C-4D37-B636-DCD5EDFC9DB5}" dt="2025-07-15T03:37:50.818" v="0" actId="478"/>
          <ac:picMkLst>
            <pc:docMk/>
            <pc:sldMk cId="214730274" sldId="275"/>
            <ac:picMk id="12" creationId="{2B028BB0-8F10-47CA-933C-A4E39113FC17}"/>
          </ac:picMkLst>
        </pc:picChg>
      </pc:sldChg>
      <pc:sldChg chg="addSp delSp modSp mod delAnim">
        <pc:chgData name="Elena Safiulina" userId="46398a00-a311-4d71-ab86-ad085cba44dd" providerId="ADAL" clId="{3CCAC098-5B2C-4D37-B636-DCD5EDFC9DB5}" dt="2025-07-15T03:42:00.932" v="5" actId="1076"/>
        <pc:sldMkLst>
          <pc:docMk/>
          <pc:sldMk cId="2434340358" sldId="283"/>
        </pc:sldMkLst>
        <pc:picChg chg="add mod">
          <ac:chgData name="Elena Safiulina" userId="46398a00-a311-4d71-ab86-ad085cba44dd" providerId="ADAL" clId="{3CCAC098-5B2C-4D37-B636-DCD5EDFC9DB5}" dt="2025-07-15T03:42:00.932" v="5" actId="1076"/>
          <ac:picMkLst>
            <pc:docMk/>
            <pc:sldMk cId="2434340358" sldId="283"/>
            <ac:picMk id="2" creationId="{03C33967-3BCB-4A3B-AB85-4AE594A3466A}"/>
          </ac:picMkLst>
        </pc:picChg>
        <pc:picChg chg="del">
          <ac:chgData name="Elena Safiulina" userId="46398a00-a311-4d71-ab86-ad085cba44dd" providerId="ADAL" clId="{3CCAC098-5B2C-4D37-B636-DCD5EDFC9DB5}" dt="2025-07-15T03:41:46.360" v="3" actId="478"/>
          <ac:picMkLst>
            <pc:docMk/>
            <pc:sldMk cId="2434340358" sldId="283"/>
            <ac:picMk id="21" creationId="{03C33967-3BCB-4A3B-AB85-4AE594A3466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62C76-F21B-46E4-9A5E-C6DEC3B14639}" type="datetimeFigureOut">
              <a:rPr lang="pt-PT" smtClean="0"/>
              <a:t>15/07/2025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BDBD3-B502-479F-AE9E-6BC9D244DDCC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01184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66995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5389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01720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40908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34322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41110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93251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453504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958714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854304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83167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34290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31692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946133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965351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739750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090883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700662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2822120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471184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46253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47729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187503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30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078120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31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0293443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32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647983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33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937566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17892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28448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74950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75109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009099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264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F3A851-915A-43EC-AE8C-0786A67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9921D8-2575-43B3-9702-EC5AE7754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94AA227-2A47-4571-9414-5392D37A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15/07/2025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422807B-7CE4-45E1-8607-852463B62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BB055A6-3B83-4C9E-9C3D-FC7756AF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7506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404E8-E597-4C07-BB74-BF4D4CAD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5B3A1759-C42D-484F-B6FE-5211FB4DD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3620816-20D3-4CA5-BACC-8369C2083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15/07/2025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BEF7277-356C-4899-9171-6C916EC26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4B7C42C-48DF-41DF-A1E8-DBC4C6919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28127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3A42FF2-B970-4361-9457-7007ADCA6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4C938BA-B64D-4730-871B-5A68C9D4B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099BFCE-1D6D-4AB6-870D-C1993FBCB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15/07/2025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EE43DC9-BED3-435E-B505-C9F7C1ABF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1CFC6B0-1AC4-42B4-9FCF-725358EB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5503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13C48F-9E82-42D0-A518-EEF039F4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F007266-2652-47EB-8EEB-7DE66998E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99E9F49-C207-41BE-B3F7-8493B26EC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15/07/2025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7315FC7-1635-476B-9000-0E22AF78B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E9EC9F1-6CD2-41B7-AD66-5DC309090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57683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4885C-EAEC-41F3-A2CA-04EAD4B37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6AECBF7-9FA9-4769-B113-B72AC75F4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FC92701-187A-4974-B8D5-2BEA676DA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15/07/2025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C6466A5-3CC2-430E-8467-097DFBD2F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05397F6-31CB-4F08-BF99-9FB694DE7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58701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0EE5F-6F9F-4630-9D82-0C1BC5385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6F1629F-C04B-491F-B631-2A5F4ADC32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0645946-D64C-43E0-A460-A3C5F5014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511BB7FB-CC47-4962-994D-AD8F1744F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15/07/2025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B22149E-8B2A-49B7-AE86-189A296A4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6DEBF58-7AA5-4D0D-8A40-6D097129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79982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F709C6-450D-4B0A-9376-D79A5F78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038D526-B0EB-437E-9335-3F2C3DDFF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D57B0904-73C5-4490-A6E2-4908D19F5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FEE78A84-6021-44A3-B439-5FA98B03C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C3245410-EDA3-4B41-BCB8-6345A3F8A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6EB09781-B6AD-41B7-8B61-755C9B4D0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15/07/2025</a:t>
            </a:fld>
            <a:endParaRPr lang="pt-PT" dirty="0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CAF57D15-45E3-44E2-81BB-0780D0B53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CD1D82B-52D4-43CE-9EFB-7E013EE8B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1181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296DE2-81D5-4B8A-BC09-2391B52E3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951C9EE-E221-4D88-8632-F60D0175E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15/07/2025</a:t>
            </a:fld>
            <a:endParaRPr lang="pt-PT" dirty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83A9EF20-0A31-4D3A-9B40-DB3FE3EF5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380F458-17A5-49B9-BD7A-C0F77C4CA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0558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EC4FE0BE-C976-4C89-8C38-7DEA251A9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15/07/2025</a:t>
            </a:fld>
            <a:endParaRPr lang="pt-PT" dirty="0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08F97BDB-5B5F-4B6D-9D36-FE792C1DE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22CDDD6-46EA-44B2-9052-F2CCC360F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1178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A7558-C83E-4F5B-BE22-EBA6D25B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66F6C0D-6746-425D-9E3C-C270D9716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CEE78C9A-960B-4B3F-B202-EB0CE76AF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E886D55-72EA-4125-AB21-263334338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15/07/2025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A7F4600-439D-4C34-962E-06C58E044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C3F16E5-5E32-49FC-8EED-754D59B3D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3281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194D48-95FF-4046-8554-E7859A77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06F211AE-C8EE-469B-95C4-569D17E90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 dirty="0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B315618-A3C8-4B16-BF1A-28F583830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FBF4FDE-263C-4507-B7D5-13EC31EE0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15/07/2025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362CA5D-FF9F-49E3-8A77-5622D4E41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82ECEDF-5F72-4598-A4FD-9328320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6747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059B588A-166C-4A5F-B5BA-10707C5CE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726D2C8-E439-4D1B-A623-1E682194E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6491ED-ECEE-4AB4-958C-1960D25429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E942A-EB8E-4ACC-9BE4-13A8A2B6CB8B}" type="datetimeFigureOut">
              <a:rPr lang="pt-PT" smtClean="0"/>
              <a:t>15/07/2025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9C6B5F2-2297-491D-87D7-A6A8502F3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D65553A-57EF-44EE-A1EB-61B397ABA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3956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jpeg"/><Relationship Id="rId7" Type="http://schemas.openxmlformats.org/officeDocument/2006/relationships/slide" Target="slide1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2.xml"/><Relationship Id="rId10" Type="http://schemas.openxmlformats.org/officeDocument/2006/relationships/image" Target="../media/image3.png"/><Relationship Id="rId4" Type="http://schemas.openxmlformats.org/officeDocument/2006/relationships/slide" Target="slide22.xml"/><Relationship Id="rId9" Type="http://schemas.openxmlformats.org/officeDocument/2006/relationships/slide" Target="slide3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2.png"/><Relationship Id="rId7" Type="http://schemas.openxmlformats.org/officeDocument/2006/relationships/slide" Target="slide10.xml"/><Relationship Id="rId12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27.png"/><Relationship Id="rId5" Type="http://schemas.openxmlformats.org/officeDocument/2006/relationships/slide" Target="slide22.xml"/><Relationship Id="rId10" Type="http://schemas.openxmlformats.org/officeDocument/2006/relationships/image" Target="../media/image190.png"/><Relationship Id="rId4" Type="http://schemas.openxmlformats.org/officeDocument/2006/relationships/slide" Target="slide31.xml"/><Relationship Id="rId9" Type="http://schemas.openxmlformats.org/officeDocument/2006/relationships/image" Target="../media/image18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220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1.xml"/><Relationship Id="rId12" Type="http://schemas.openxmlformats.org/officeDocument/2006/relationships/image" Target="../media/image210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11" Type="http://schemas.openxmlformats.org/officeDocument/2006/relationships/slide" Target="slide14.xml"/><Relationship Id="rId5" Type="http://schemas.openxmlformats.org/officeDocument/2006/relationships/image" Target="../media/image1.jpeg"/><Relationship Id="rId15" Type="http://schemas.openxmlformats.org/officeDocument/2006/relationships/image" Target="../media/image29.png"/><Relationship Id="rId10" Type="http://schemas.openxmlformats.org/officeDocument/2006/relationships/slide" Target="slide10.xml"/><Relationship Id="rId4" Type="http://schemas.openxmlformats.org/officeDocument/2006/relationships/notesSlide" Target="../notesSlides/notesSlide11.xml"/><Relationship Id="rId9" Type="http://schemas.openxmlformats.org/officeDocument/2006/relationships/slide" Target="slide2.xml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.jpeg"/><Relationship Id="rId7" Type="http://schemas.openxmlformats.org/officeDocument/2006/relationships/slide" Target="slid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slide" Target="slide31.xml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13.xml"/><Relationship Id="rId7" Type="http://schemas.openxmlformats.org/officeDocument/2006/relationships/slide" Target="slide22.xml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slide" Target="slide31.xml"/><Relationship Id="rId11" Type="http://schemas.openxmlformats.org/officeDocument/2006/relationships/image" Target="../media/image31.png"/><Relationship Id="rId5" Type="http://schemas.openxmlformats.org/officeDocument/2006/relationships/image" Target="../media/image2.png"/><Relationship Id="rId10" Type="http://schemas.openxmlformats.org/officeDocument/2006/relationships/slide" Target="slide14.xml"/><Relationship Id="rId4" Type="http://schemas.openxmlformats.org/officeDocument/2006/relationships/image" Target="../media/image1.jpeg"/><Relationship Id="rId9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.jpeg"/><Relationship Id="rId7" Type="http://schemas.openxmlformats.org/officeDocument/2006/relationships/slide" Target="slid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slide" Target="slide31.xml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slide" Target="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280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1.xml"/><Relationship Id="rId12" Type="http://schemas.openxmlformats.org/officeDocument/2006/relationships/image" Target="../media/image34.png"/><Relationship Id="rId17" Type="http://schemas.openxmlformats.org/officeDocument/2006/relationships/image" Target="../media/image36.png"/><Relationship Id="rId2" Type="http://schemas.openxmlformats.org/officeDocument/2006/relationships/tags" Target="../tags/tag9.xml"/><Relationship Id="rId16" Type="http://schemas.openxmlformats.org/officeDocument/2006/relationships/image" Target="../media/image35.png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11" Type="http://schemas.openxmlformats.org/officeDocument/2006/relationships/slide" Target="slide14.xml"/><Relationship Id="rId5" Type="http://schemas.openxmlformats.org/officeDocument/2006/relationships/image" Target="../media/image1.jpeg"/><Relationship Id="rId15" Type="http://schemas.openxmlformats.org/officeDocument/2006/relationships/image" Target="../media/image300.png"/><Relationship Id="rId10" Type="http://schemas.openxmlformats.org/officeDocument/2006/relationships/slide" Target="slide10.xml"/><Relationship Id="rId4" Type="http://schemas.openxmlformats.org/officeDocument/2006/relationships/notesSlide" Target="../notesSlides/notesSlide15.xml"/><Relationship Id="rId9" Type="http://schemas.openxmlformats.org/officeDocument/2006/relationships/slide" Target="slide2.xml"/><Relationship Id="rId14" Type="http://schemas.openxmlformats.org/officeDocument/2006/relationships/image" Target="../media/image29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90.png"/><Relationship Id="rId3" Type="http://schemas.openxmlformats.org/officeDocument/2006/relationships/notesSlide" Target="../notesSlides/notesSlide16.xml"/><Relationship Id="rId7" Type="http://schemas.openxmlformats.org/officeDocument/2006/relationships/slide" Target="slide22.xml"/><Relationship Id="rId12" Type="http://schemas.openxmlformats.org/officeDocument/2006/relationships/image" Target="../media/image28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9.png"/><Relationship Id="rId1" Type="http://schemas.openxmlformats.org/officeDocument/2006/relationships/tags" Target="../tags/tag10.xml"/><Relationship Id="rId6" Type="http://schemas.openxmlformats.org/officeDocument/2006/relationships/slide" Target="slide31.xml"/><Relationship Id="rId11" Type="http://schemas.openxmlformats.org/officeDocument/2006/relationships/image" Target="../media/image38.png"/><Relationship Id="rId5" Type="http://schemas.openxmlformats.org/officeDocument/2006/relationships/image" Target="../media/image2.png"/><Relationship Id="rId15" Type="http://schemas.openxmlformats.org/officeDocument/2006/relationships/image" Target="../media/image35.png"/><Relationship Id="rId10" Type="http://schemas.openxmlformats.org/officeDocument/2006/relationships/slide" Target="slide14.xml"/><Relationship Id="rId4" Type="http://schemas.openxmlformats.org/officeDocument/2006/relationships/image" Target="../media/image1.jpeg"/><Relationship Id="rId9" Type="http://schemas.openxmlformats.org/officeDocument/2006/relationships/slide" Target="slide10.xml"/><Relationship Id="rId14" Type="http://schemas.openxmlformats.org/officeDocument/2006/relationships/image" Target="../media/image30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90.png"/><Relationship Id="rId18" Type="http://schemas.openxmlformats.org/officeDocument/2006/relationships/image" Target="../media/image370.png"/><Relationship Id="rId3" Type="http://schemas.openxmlformats.org/officeDocument/2006/relationships/notesSlide" Target="../notesSlides/notesSlide17.xml"/><Relationship Id="rId7" Type="http://schemas.openxmlformats.org/officeDocument/2006/relationships/slide" Target="slide22.xml"/><Relationship Id="rId12" Type="http://schemas.openxmlformats.org/officeDocument/2006/relationships/image" Target="../media/image280.png"/><Relationship Id="rId17" Type="http://schemas.openxmlformats.org/officeDocument/2006/relationships/image" Target="../media/image36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1.png"/><Relationship Id="rId1" Type="http://schemas.openxmlformats.org/officeDocument/2006/relationships/tags" Target="../tags/tag11.xml"/><Relationship Id="rId6" Type="http://schemas.openxmlformats.org/officeDocument/2006/relationships/slide" Target="slide31.xml"/><Relationship Id="rId11" Type="http://schemas.openxmlformats.org/officeDocument/2006/relationships/image" Target="../media/image40.png"/><Relationship Id="rId5" Type="http://schemas.openxmlformats.org/officeDocument/2006/relationships/image" Target="../media/image2.png"/><Relationship Id="rId15" Type="http://schemas.openxmlformats.org/officeDocument/2006/relationships/image" Target="../media/image39.png"/><Relationship Id="rId10" Type="http://schemas.openxmlformats.org/officeDocument/2006/relationships/slide" Target="slide14.xml"/><Relationship Id="rId4" Type="http://schemas.openxmlformats.org/officeDocument/2006/relationships/image" Target="../media/image1.jpeg"/><Relationship Id="rId9" Type="http://schemas.openxmlformats.org/officeDocument/2006/relationships/slide" Target="slide10.xml"/><Relationship Id="rId14" Type="http://schemas.openxmlformats.org/officeDocument/2006/relationships/image" Target="../media/image3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380.png"/><Relationship Id="rId3" Type="http://schemas.openxmlformats.org/officeDocument/2006/relationships/notesSlide" Target="../notesSlides/notesSlide18.xml"/><Relationship Id="rId7" Type="http://schemas.openxmlformats.org/officeDocument/2006/relationships/slide" Target="slide22.xml"/><Relationship Id="rId12" Type="http://schemas.openxmlformats.org/officeDocument/2006/relationships/image" Target="../media/image39.png"/><Relationship Id="rId17" Type="http://schemas.openxmlformats.org/officeDocument/2006/relationships/image" Target="../media/image42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4.png"/><Relationship Id="rId1" Type="http://schemas.openxmlformats.org/officeDocument/2006/relationships/tags" Target="../tags/tag12.xml"/><Relationship Id="rId6" Type="http://schemas.openxmlformats.org/officeDocument/2006/relationships/slide" Target="slide31.xml"/><Relationship Id="rId11" Type="http://schemas.openxmlformats.org/officeDocument/2006/relationships/image" Target="../media/image42.png"/><Relationship Id="rId5" Type="http://schemas.openxmlformats.org/officeDocument/2006/relationships/image" Target="../media/image2.png"/><Relationship Id="rId15" Type="http://schemas.openxmlformats.org/officeDocument/2006/relationships/image" Target="../media/image400.png"/><Relationship Id="rId10" Type="http://schemas.openxmlformats.org/officeDocument/2006/relationships/slide" Target="slide14.xml"/><Relationship Id="rId4" Type="http://schemas.openxmlformats.org/officeDocument/2006/relationships/image" Target="../media/image1.jpeg"/><Relationship Id="rId9" Type="http://schemas.openxmlformats.org/officeDocument/2006/relationships/slide" Target="slide10.xml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45.png"/><Relationship Id="rId18" Type="http://schemas.openxmlformats.org/officeDocument/2006/relationships/image" Target="../media/image46.png"/><Relationship Id="rId3" Type="http://schemas.openxmlformats.org/officeDocument/2006/relationships/tags" Target="../tags/tag15.xml"/><Relationship Id="rId21" Type="http://schemas.openxmlformats.org/officeDocument/2006/relationships/image" Target="../media/image48.png"/><Relationship Id="rId7" Type="http://schemas.openxmlformats.org/officeDocument/2006/relationships/image" Target="../media/image2.png"/><Relationship Id="rId12" Type="http://schemas.openxmlformats.org/officeDocument/2006/relationships/slide" Target="slide14.xml"/><Relationship Id="rId17" Type="http://schemas.openxmlformats.org/officeDocument/2006/relationships/image" Target="../media/image420.png"/><Relationship Id="rId2" Type="http://schemas.openxmlformats.org/officeDocument/2006/relationships/tags" Target="../tags/tag14.xml"/><Relationship Id="rId16" Type="http://schemas.openxmlformats.org/officeDocument/2006/relationships/image" Target="../media/image400.png"/><Relationship Id="rId20" Type="http://schemas.openxmlformats.org/officeDocument/2006/relationships/image" Target="../media/image47.png"/><Relationship Id="rId1" Type="http://schemas.openxmlformats.org/officeDocument/2006/relationships/tags" Target="../tags/tag13.xml"/><Relationship Id="rId6" Type="http://schemas.openxmlformats.org/officeDocument/2006/relationships/image" Target="../media/image1.jpeg"/><Relationship Id="rId11" Type="http://schemas.openxmlformats.org/officeDocument/2006/relationships/slide" Target="slide10.xml"/><Relationship Id="rId5" Type="http://schemas.openxmlformats.org/officeDocument/2006/relationships/notesSlide" Target="../notesSlides/notesSlide19.xml"/><Relationship Id="rId15" Type="http://schemas.openxmlformats.org/officeDocument/2006/relationships/image" Target="../media/image430.png"/><Relationship Id="rId23" Type="http://schemas.openxmlformats.org/officeDocument/2006/relationships/image" Target="../media/image480.png"/><Relationship Id="rId10" Type="http://schemas.openxmlformats.org/officeDocument/2006/relationships/slide" Target="slide2.xml"/><Relationship Id="rId19" Type="http://schemas.openxmlformats.org/officeDocument/2006/relationships/image" Target="../media/image440.png"/><Relationship Id="rId4" Type="http://schemas.openxmlformats.org/officeDocument/2006/relationships/slideLayout" Target="../slideLayouts/slideLayout2.xml"/><Relationship Id="rId9" Type="http://schemas.openxmlformats.org/officeDocument/2006/relationships/slide" Target="slide22.xml"/><Relationship Id="rId14" Type="http://schemas.openxmlformats.org/officeDocument/2006/relationships/image" Target="../media/image39.png"/><Relationship Id="rId2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10.xml"/><Relationship Id="rId18" Type="http://schemas.openxmlformats.org/officeDocument/2006/relationships/image" Target="../media/image60.png"/><Relationship Id="rId3" Type="http://schemas.openxmlformats.org/officeDocument/2006/relationships/tags" Target="../tags/tag4.xml"/><Relationship Id="rId21" Type="http://schemas.openxmlformats.org/officeDocument/2006/relationships/image" Target="../media/image9.png"/><Relationship Id="rId7" Type="http://schemas.openxmlformats.org/officeDocument/2006/relationships/image" Target="../media/image5.png"/><Relationship Id="rId12" Type="http://schemas.openxmlformats.org/officeDocument/2006/relationships/slide" Target="slide2.xml"/><Relationship Id="rId17" Type="http://schemas.openxmlformats.org/officeDocument/2006/relationships/image" Target="../media/image56.png"/><Relationship Id="rId2" Type="http://schemas.openxmlformats.org/officeDocument/2006/relationships/tags" Target="../tags/tag3.xml"/><Relationship Id="rId16" Type="http://schemas.openxmlformats.org/officeDocument/2006/relationships/image" Target="../media/image410.png"/><Relationship Id="rId20" Type="http://schemas.openxmlformats.org/officeDocument/2006/relationships/image" Target="../media/image8.png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slide" Target="slide22.xml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.jpeg"/><Relationship Id="rId10" Type="http://schemas.openxmlformats.org/officeDocument/2006/relationships/slide" Target="slide31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Relationship Id="rId14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50.png"/><Relationship Id="rId18" Type="http://schemas.openxmlformats.org/officeDocument/2006/relationships/image" Target="../media/image480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.png"/><Relationship Id="rId12" Type="http://schemas.openxmlformats.org/officeDocument/2006/relationships/slide" Target="slide14.xml"/><Relationship Id="rId17" Type="http://schemas.openxmlformats.org/officeDocument/2006/relationships/image" Target="../media/image44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20.png"/><Relationship Id="rId20" Type="http://schemas.openxmlformats.org/officeDocument/2006/relationships/image" Target="../media/image500.png"/><Relationship Id="rId1" Type="http://schemas.openxmlformats.org/officeDocument/2006/relationships/tags" Target="../tags/tag16.xml"/><Relationship Id="rId6" Type="http://schemas.openxmlformats.org/officeDocument/2006/relationships/image" Target="../media/image1.jpeg"/><Relationship Id="rId11" Type="http://schemas.openxmlformats.org/officeDocument/2006/relationships/slide" Target="slide10.xml"/><Relationship Id="rId5" Type="http://schemas.openxmlformats.org/officeDocument/2006/relationships/image" Target="../media/image49.png"/><Relationship Id="rId15" Type="http://schemas.openxmlformats.org/officeDocument/2006/relationships/image" Target="../media/image400.png"/><Relationship Id="rId10" Type="http://schemas.openxmlformats.org/officeDocument/2006/relationships/slide" Target="slide2.xml"/><Relationship Id="rId19" Type="http://schemas.openxmlformats.org/officeDocument/2006/relationships/image" Target="../media/image490.png"/><Relationship Id="rId4" Type="http://schemas.openxmlformats.org/officeDocument/2006/relationships/image" Target="../media/image48.png"/><Relationship Id="rId9" Type="http://schemas.openxmlformats.org/officeDocument/2006/relationships/slide" Target="slide22.xml"/><Relationship Id="rId14" Type="http://schemas.openxmlformats.org/officeDocument/2006/relationships/image" Target="../media/image3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520.png"/><Relationship Id="rId3" Type="http://schemas.openxmlformats.org/officeDocument/2006/relationships/notesSlide" Target="../notesSlides/notesSlide21.xml"/><Relationship Id="rId7" Type="http://schemas.openxmlformats.org/officeDocument/2006/relationships/slide" Target="slide31.xml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11" Type="http://schemas.openxmlformats.org/officeDocument/2006/relationships/slide" Target="slide14.xml"/><Relationship Id="rId5" Type="http://schemas.openxmlformats.org/officeDocument/2006/relationships/image" Target="../media/image1.jpeg"/><Relationship Id="rId10" Type="http://schemas.openxmlformats.org/officeDocument/2006/relationships/slide" Target="slide10.xml"/><Relationship Id="rId4" Type="http://schemas.openxmlformats.org/officeDocument/2006/relationships/image" Target="../media/image51.png"/><Relationship Id="rId9" Type="http://schemas.openxmlformats.org/officeDocument/2006/relationships/slide" Target="slide2.xml"/><Relationship Id="rId1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.jpeg"/><Relationship Id="rId7" Type="http://schemas.openxmlformats.org/officeDocument/2006/relationships/slide" Target="slide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slide" Target="slide31.xml"/><Relationship Id="rId4" Type="http://schemas.openxmlformats.org/officeDocument/2006/relationships/image" Target="../media/image2.png"/><Relationship Id="rId9" Type="http://schemas.openxmlformats.org/officeDocument/2006/relationships/slide" Target="slide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58.png"/><Relationship Id="rId3" Type="http://schemas.openxmlformats.org/officeDocument/2006/relationships/image" Target="../media/image1.jpeg"/><Relationship Id="rId7" Type="http://schemas.openxmlformats.org/officeDocument/2006/relationships/slide" Target="slide2.xml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55.png"/><Relationship Id="rId5" Type="http://schemas.openxmlformats.org/officeDocument/2006/relationships/slide" Target="slide31.xml"/><Relationship Id="rId10" Type="http://schemas.openxmlformats.org/officeDocument/2006/relationships/image" Target="../media/image540.png"/><Relationship Id="rId4" Type="http://schemas.openxmlformats.org/officeDocument/2006/relationships/image" Target="../media/image2.png"/><Relationship Id="rId9" Type="http://schemas.openxmlformats.org/officeDocument/2006/relationships/slide" Target="slide14.xml"/><Relationship Id="rId1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58.png"/><Relationship Id="rId3" Type="http://schemas.openxmlformats.org/officeDocument/2006/relationships/image" Target="../media/image1.jpeg"/><Relationship Id="rId7" Type="http://schemas.openxmlformats.org/officeDocument/2006/relationships/slide" Target="slide2.xml"/><Relationship Id="rId12" Type="http://schemas.openxmlformats.org/officeDocument/2006/relationships/image" Target="../media/image57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55.png"/><Relationship Id="rId5" Type="http://schemas.openxmlformats.org/officeDocument/2006/relationships/slide" Target="slide31.xml"/><Relationship Id="rId15" Type="http://schemas.openxmlformats.org/officeDocument/2006/relationships/image" Target="../media/image61.png"/><Relationship Id="rId10" Type="http://schemas.openxmlformats.org/officeDocument/2006/relationships/image" Target="../media/image540.png"/><Relationship Id="rId4" Type="http://schemas.openxmlformats.org/officeDocument/2006/relationships/image" Target="../media/image2.png"/><Relationship Id="rId9" Type="http://schemas.openxmlformats.org/officeDocument/2006/relationships/slide" Target="slide14.xml"/><Relationship Id="rId1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58.png"/><Relationship Id="rId3" Type="http://schemas.openxmlformats.org/officeDocument/2006/relationships/image" Target="../media/image1.jpeg"/><Relationship Id="rId7" Type="http://schemas.openxmlformats.org/officeDocument/2006/relationships/slide" Target="slide2.xml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55.png"/><Relationship Id="rId5" Type="http://schemas.openxmlformats.org/officeDocument/2006/relationships/slide" Target="slide31.xml"/><Relationship Id="rId15" Type="http://schemas.openxmlformats.org/officeDocument/2006/relationships/image" Target="../media/image61.png"/><Relationship Id="rId10" Type="http://schemas.openxmlformats.org/officeDocument/2006/relationships/image" Target="../media/image540.png"/><Relationship Id="rId4" Type="http://schemas.openxmlformats.org/officeDocument/2006/relationships/image" Target="../media/image2.png"/><Relationship Id="rId9" Type="http://schemas.openxmlformats.org/officeDocument/2006/relationships/slide" Target="slide14.xml"/><Relationship Id="rId1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65.png"/><Relationship Id="rId3" Type="http://schemas.openxmlformats.org/officeDocument/2006/relationships/image" Target="../media/image1.jpeg"/><Relationship Id="rId7" Type="http://schemas.openxmlformats.org/officeDocument/2006/relationships/slide" Target="slide2.xml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62.png"/><Relationship Id="rId5" Type="http://schemas.openxmlformats.org/officeDocument/2006/relationships/slide" Target="slide31.xml"/><Relationship Id="rId10" Type="http://schemas.openxmlformats.org/officeDocument/2006/relationships/image" Target="../media/image540.png"/><Relationship Id="rId4" Type="http://schemas.openxmlformats.org/officeDocument/2006/relationships/image" Target="../media/image2.png"/><Relationship Id="rId9" Type="http://schemas.openxmlformats.org/officeDocument/2006/relationships/slide" Target="slide1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65.png"/><Relationship Id="rId3" Type="http://schemas.openxmlformats.org/officeDocument/2006/relationships/image" Target="../media/image1.jpeg"/><Relationship Id="rId7" Type="http://schemas.openxmlformats.org/officeDocument/2006/relationships/slide" Target="slide2.xml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62.png"/><Relationship Id="rId5" Type="http://schemas.openxmlformats.org/officeDocument/2006/relationships/slide" Target="slide31.xml"/><Relationship Id="rId15" Type="http://schemas.openxmlformats.org/officeDocument/2006/relationships/image" Target="../media/image67.png"/><Relationship Id="rId10" Type="http://schemas.openxmlformats.org/officeDocument/2006/relationships/image" Target="../media/image540.png"/><Relationship Id="rId4" Type="http://schemas.openxmlformats.org/officeDocument/2006/relationships/image" Target="../media/image2.png"/><Relationship Id="rId9" Type="http://schemas.openxmlformats.org/officeDocument/2006/relationships/slide" Target="slide14.xml"/><Relationship Id="rId1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66.png"/><Relationship Id="rId3" Type="http://schemas.openxmlformats.org/officeDocument/2006/relationships/image" Target="../media/image1.jpeg"/><Relationship Id="rId7" Type="http://schemas.openxmlformats.org/officeDocument/2006/relationships/slide" Target="slide2.xml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68.png"/><Relationship Id="rId5" Type="http://schemas.openxmlformats.org/officeDocument/2006/relationships/slide" Target="slide31.xml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2.png"/><Relationship Id="rId9" Type="http://schemas.openxmlformats.org/officeDocument/2006/relationships/slide" Target="slide14.xml"/><Relationship Id="rId1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72.png"/><Relationship Id="rId3" Type="http://schemas.openxmlformats.org/officeDocument/2006/relationships/image" Target="../media/image1.jpeg"/><Relationship Id="rId7" Type="http://schemas.openxmlformats.org/officeDocument/2006/relationships/slide" Target="slide2.xml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70.png"/><Relationship Id="rId5" Type="http://schemas.openxmlformats.org/officeDocument/2006/relationships/slide" Target="slide31.xml"/><Relationship Id="rId10" Type="http://schemas.openxmlformats.org/officeDocument/2006/relationships/image" Target="../media/image62.png"/><Relationship Id="rId4" Type="http://schemas.openxmlformats.org/officeDocument/2006/relationships/image" Target="../media/image2.png"/><Relationship Id="rId9" Type="http://schemas.openxmlformats.org/officeDocument/2006/relationships/slide" Target="slide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slide" Target="slide10.xml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56.png"/><Relationship Id="rId5" Type="http://schemas.openxmlformats.org/officeDocument/2006/relationships/slide" Target="slide22.xml"/><Relationship Id="rId1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slide" Target="slide31.xml"/><Relationship Id="rId9" Type="http://schemas.openxmlformats.org/officeDocument/2006/relationships/image" Target="../media/image1.jpeg"/><Relationship Id="rId1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.jpeg"/><Relationship Id="rId7" Type="http://schemas.openxmlformats.org/officeDocument/2006/relationships/slide" Target="slide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slide" Target="slide31.xml"/><Relationship Id="rId4" Type="http://schemas.openxmlformats.org/officeDocument/2006/relationships/image" Target="../media/image2.png"/><Relationship Id="rId9" Type="http://schemas.openxmlformats.org/officeDocument/2006/relationships/slide" Target="slide1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63.png"/><Relationship Id="rId3" Type="http://schemas.openxmlformats.org/officeDocument/2006/relationships/tags" Target="../tags/tag20.xml"/><Relationship Id="rId7" Type="http://schemas.openxmlformats.org/officeDocument/2006/relationships/image" Target="../media/image2.png"/><Relationship Id="rId12" Type="http://schemas.openxmlformats.org/officeDocument/2006/relationships/slide" Target="slide14.xml"/><Relationship Id="rId2" Type="http://schemas.openxmlformats.org/officeDocument/2006/relationships/tags" Target="../tags/tag19.xml"/><Relationship Id="rId16" Type="http://schemas.openxmlformats.org/officeDocument/2006/relationships/image" Target="../media/image75.png"/><Relationship Id="rId1" Type="http://schemas.openxmlformats.org/officeDocument/2006/relationships/tags" Target="../tags/tag18.xml"/><Relationship Id="rId6" Type="http://schemas.openxmlformats.org/officeDocument/2006/relationships/image" Target="../media/image1.jpeg"/><Relationship Id="rId11" Type="http://schemas.openxmlformats.org/officeDocument/2006/relationships/slide" Target="slide10.xml"/><Relationship Id="rId5" Type="http://schemas.openxmlformats.org/officeDocument/2006/relationships/notesSlide" Target="../notesSlides/notesSlide31.xml"/><Relationship Id="rId15" Type="http://schemas.openxmlformats.org/officeDocument/2006/relationships/image" Target="../media/image74.png"/><Relationship Id="rId10" Type="http://schemas.openxmlformats.org/officeDocument/2006/relationships/slide" Target="slide2.xml"/><Relationship Id="rId4" Type="http://schemas.openxmlformats.org/officeDocument/2006/relationships/slideLayout" Target="../slideLayouts/slideLayout2.xml"/><Relationship Id="rId9" Type="http://schemas.openxmlformats.org/officeDocument/2006/relationships/slide" Target="slide22.xml"/><Relationship Id="rId1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32.xml"/><Relationship Id="rId7" Type="http://schemas.openxmlformats.org/officeDocument/2006/relationships/slide" Target="slide22.xml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slide" Target="slide31.xml"/><Relationship Id="rId11" Type="http://schemas.openxmlformats.org/officeDocument/2006/relationships/image" Target="../media/image76.png"/><Relationship Id="rId5" Type="http://schemas.openxmlformats.org/officeDocument/2006/relationships/image" Target="../media/image2.png"/><Relationship Id="rId10" Type="http://schemas.openxmlformats.org/officeDocument/2006/relationships/slide" Target="slide14.xml"/><Relationship Id="rId4" Type="http://schemas.openxmlformats.org/officeDocument/2006/relationships/image" Target="../media/image1.jpeg"/><Relationship Id="rId9" Type="http://schemas.openxmlformats.org/officeDocument/2006/relationships/slide" Target="slide1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3.png"/><Relationship Id="rId3" Type="http://schemas.openxmlformats.org/officeDocument/2006/relationships/notesSlide" Target="../notesSlides/notesSlide33.xml"/><Relationship Id="rId7" Type="http://schemas.openxmlformats.org/officeDocument/2006/relationships/slide" Target="slide31.xml"/><Relationship Id="rId12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2.png"/><Relationship Id="rId11" Type="http://schemas.openxmlformats.org/officeDocument/2006/relationships/slide" Target="slide14.xml"/><Relationship Id="rId5" Type="http://schemas.openxmlformats.org/officeDocument/2006/relationships/image" Target="../media/image77.png"/><Relationship Id="rId10" Type="http://schemas.openxmlformats.org/officeDocument/2006/relationships/slide" Target="slide10.xml"/><Relationship Id="rId4" Type="http://schemas.openxmlformats.org/officeDocument/2006/relationships/image" Target="../media/image1.jpeg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slide" Target="slide10.xml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56.png"/><Relationship Id="rId5" Type="http://schemas.openxmlformats.org/officeDocument/2006/relationships/slide" Target="slide22.xml"/><Relationship Id="rId1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slide" Target="slide31.xml"/><Relationship Id="rId9" Type="http://schemas.openxmlformats.org/officeDocument/2006/relationships/image" Target="../media/image1.jpe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slide" Target="slide10.xml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56.png"/><Relationship Id="rId5" Type="http://schemas.openxmlformats.org/officeDocument/2006/relationships/slide" Target="slide22.xml"/><Relationship Id="rId1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slide" Target="slide31.xml"/><Relationship Id="rId9" Type="http://schemas.openxmlformats.org/officeDocument/2006/relationships/image" Target="../media/image1.jpe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slide" Target="slide10.xml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56.png"/><Relationship Id="rId5" Type="http://schemas.openxmlformats.org/officeDocument/2006/relationships/slide" Target="slide22.xml"/><Relationship Id="rId1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slide" Target="slide31.xml"/><Relationship Id="rId9" Type="http://schemas.openxmlformats.org/officeDocument/2006/relationships/image" Target="../media/image1.jpe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slide" Target="slide10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12.png"/><Relationship Id="rId5" Type="http://schemas.openxmlformats.org/officeDocument/2006/relationships/slide" Target="slide22.xml"/><Relationship Id="rId1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slide" Target="slide31.xml"/><Relationship Id="rId9" Type="http://schemas.openxmlformats.org/officeDocument/2006/relationships/image" Target="../media/image1.jpeg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slide" Target="slide10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15.png"/><Relationship Id="rId5" Type="http://schemas.openxmlformats.org/officeDocument/2006/relationships/slide" Target="slide22.xml"/><Relationship Id="rId10" Type="http://schemas.openxmlformats.org/officeDocument/2006/relationships/image" Target="../media/image14.png"/><Relationship Id="rId4" Type="http://schemas.openxmlformats.org/officeDocument/2006/relationships/slide" Target="slide31.xml"/><Relationship Id="rId9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slide" Target="slide10.xml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22.xml"/><Relationship Id="rId15" Type="http://schemas.openxmlformats.org/officeDocument/2006/relationships/image" Target="../media/image23.png"/><Relationship Id="rId10" Type="http://schemas.openxmlformats.org/officeDocument/2006/relationships/image" Target="../media/image1.jpeg"/><Relationship Id="rId19" Type="http://schemas.openxmlformats.org/officeDocument/2006/relationships/image" Target="../media/image26.png"/><Relationship Id="rId4" Type="http://schemas.openxmlformats.org/officeDocument/2006/relationships/slide" Target="slide31.xml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68103F7-FE83-4393-873D-6E8DE570E66E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10D5F08-78D2-4581-82B8-9E7190C8A144}"/>
              </a:ext>
            </a:extLst>
          </p:cNvPr>
          <p:cNvSpPr txBox="1"/>
          <p:nvPr/>
        </p:nvSpPr>
        <p:spPr>
          <a:xfrm>
            <a:off x="2088150" y="23626"/>
            <a:ext cx="9797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>
                <a:solidFill>
                  <a:srgbClr val="F25E4F"/>
                </a:solidFill>
              </a:rPr>
              <a:t>Jäta meelde</a:t>
            </a:r>
            <a:r>
              <a:rPr lang="en-GB" b="1" dirty="0">
                <a:solidFill>
                  <a:srgbClr val="F25E4F"/>
                </a:solidFill>
              </a:rPr>
              <a:t>!</a:t>
            </a:r>
            <a:endParaRPr lang="et-EE" dirty="0"/>
          </a:p>
          <a:p>
            <a:r>
              <a:rPr lang="en-GB" dirty="0" err="1">
                <a:solidFill>
                  <a:srgbClr val="0C2B8E"/>
                </a:solidFill>
              </a:rPr>
              <a:t>Võid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käia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mööda</a:t>
            </a:r>
            <a:r>
              <a:rPr lang="et-EE" dirty="0">
                <a:solidFill>
                  <a:srgbClr val="0C2B8E"/>
                </a:solidFill>
              </a:rPr>
              <a:t> </a:t>
            </a:r>
            <a:r>
              <a:rPr lang="et-EE" b="1" dirty="0">
                <a:solidFill>
                  <a:srgbClr val="0C2B8E"/>
                </a:solidFill>
              </a:rPr>
              <a:t>kõiki</a:t>
            </a:r>
            <a:r>
              <a:rPr lang="en-GB" b="1" dirty="0">
                <a:solidFill>
                  <a:srgbClr val="0C2B8E"/>
                </a:solidFill>
              </a:rPr>
              <a:t> </a:t>
            </a:r>
            <a:r>
              <a:rPr lang="en-GB" b="1" dirty="0" err="1">
                <a:solidFill>
                  <a:srgbClr val="0C2B8E"/>
                </a:solidFill>
              </a:rPr>
              <a:t>jaotisi</a:t>
            </a:r>
            <a:r>
              <a:rPr lang="en-GB" b="1" dirty="0">
                <a:solidFill>
                  <a:srgbClr val="0C2B8E"/>
                </a:solidFill>
              </a:rPr>
              <a:t> </a:t>
            </a:r>
            <a:r>
              <a:rPr lang="en-GB" dirty="0">
                <a:solidFill>
                  <a:srgbClr val="0C2B8E"/>
                </a:solidFill>
              </a:rPr>
              <a:t>(</a:t>
            </a:r>
            <a:r>
              <a:rPr lang="en-GB" dirty="0" err="1">
                <a:solidFill>
                  <a:srgbClr val="0C2B8E"/>
                </a:solidFill>
              </a:rPr>
              <a:t>sisestades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või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hiireklõpsuga</a:t>
            </a:r>
            <a:r>
              <a:rPr lang="en-GB" dirty="0">
                <a:solidFill>
                  <a:srgbClr val="0C2B8E"/>
                </a:solidFill>
              </a:rPr>
              <a:t>) </a:t>
            </a:r>
            <a:r>
              <a:rPr lang="en-GB" dirty="0" err="1">
                <a:solidFill>
                  <a:srgbClr val="0C2B8E"/>
                </a:solidFill>
              </a:rPr>
              <a:t>või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b="1" dirty="0" err="1">
                <a:solidFill>
                  <a:srgbClr val="0C2B8E"/>
                </a:solidFill>
              </a:rPr>
              <a:t>valida</a:t>
            </a:r>
            <a:r>
              <a:rPr lang="en-GB" b="1" dirty="0">
                <a:solidFill>
                  <a:srgbClr val="0C2B8E"/>
                </a:solidFill>
              </a:rPr>
              <a:t> </a:t>
            </a:r>
            <a:r>
              <a:rPr lang="en-GB" b="1" dirty="0" err="1">
                <a:solidFill>
                  <a:srgbClr val="0C2B8E"/>
                </a:solidFill>
              </a:rPr>
              <a:t>oma</a:t>
            </a:r>
            <a:r>
              <a:rPr lang="en-GB" b="1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jaotis</a:t>
            </a:r>
            <a:r>
              <a:rPr lang="en-GB" dirty="0">
                <a:solidFill>
                  <a:srgbClr val="0C2B8E"/>
                </a:solidFill>
              </a:rPr>
              <a:t>, </a:t>
            </a:r>
            <a:r>
              <a:rPr lang="en-GB" dirty="0" err="1">
                <a:solidFill>
                  <a:srgbClr val="0C2B8E"/>
                </a:solidFill>
              </a:rPr>
              <a:t>klõpsates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sellele</a:t>
            </a:r>
            <a:r>
              <a:rPr lang="en-GB" dirty="0">
                <a:solidFill>
                  <a:srgbClr val="0C2B8E"/>
                </a:solidFill>
              </a:rPr>
              <a:t>.</a:t>
            </a:r>
          </a:p>
          <a:p>
            <a:r>
              <a:rPr lang="en-GB" dirty="0" err="1">
                <a:solidFill>
                  <a:srgbClr val="0C2B8E"/>
                </a:solidFill>
              </a:rPr>
              <a:t>Alusta</a:t>
            </a:r>
            <a:r>
              <a:rPr lang="en-GB" dirty="0">
                <a:solidFill>
                  <a:srgbClr val="0C2B8E"/>
                </a:solidFill>
              </a:rPr>
              <a:t> "</a:t>
            </a:r>
            <a:r>
              <a:rPr lang="en-GB" b="1" dirty="0" err="1">
                <a:solidFill>
                  <a:srgbClr val="0C2B8E"/>
                </a:solidFill>
              </a:rPr>
              <a:t>Harjuta</a:t>
            </a:r>
            <a:r>
              <a:rPr lang="en-GB" dirty="0">
                <a:solidFill>
                  <a:srgbClr val="0C2B8E"/>
                </a:solidFill>
              </a:rPr>
              <a:t>" </a:t>
            </a:r>
            <a:r>
              <a:rPr lang="en-GB" dirty="0" err="1">
                <a:solidFill>
                  <a:srgbClr val="0C2B8E"/>
                </a:solidFill>
              </a:rPr>
              <a:t>sektsiooni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u="sng" dirty="0" err="1">
                <a:solidFill>
                  <a:srgbClr val="0C2B8E"/>
                </a:solidFill>
              </a:rPr>
              <a:t>ainult</a:t>
            </a:r>
            <a:r>
              <a:rPr lang="en-GB" u="sng" dirty="0">
                <a:solidFill>
                  <a:srgbClr val="0C2B8E"/>
                </a:solidFill>
              </a:rPr>
              <a:t> </a:t>
            </a:r>
            <a:r>
              <a:rPr lang="en-GB" u="sng" dirty="0" err="1">
                <a:solidFill>
                  <a:srgbClr val="0C2B8E"/>
                </a:solidFill>
              </a:rPr>
              <a:t>siis</a:t>
            </a:r>
            <a:r>
              <a:rPr lang="en-GB" u="sng" dirty="0">
                <a:solidFill>
                  <a:srgbClr val="0C2B8E"/>
                </a:solidFill>
              </a:rPr>
              <a:t>, </a:t>
            </a:r>
            <a:r>
              <a:rPr lang="en-GB" u="sng" dirty="0" err="1">
                <a:solidFill>
                  <a:srgbClr val="0C2B8E"/>
                </a:solidFill>
              </a:rPr>
              <a:t>kui</a:t>
            </a:r>
            <a:r>
              <a:rPr lang="en-GB" u="sng" dirty="0">
                <a:solidFill>
                  <a:srgbClr val="0C2B8E"/>
                </a:solidFill>
              </a:rPr>
              <a:t> </a:t>
            </a:r>
            <a:r>
              <a:rPr lang="en-GB" u="sng" dirty="0" err="1">
                <a:solidFill>
                  <a:srgbClr val="0C2B8E"/>
                </a:solidFill>
              </a:rPr>
              <a:t>kogu</a:t>
            </a:r>
            <a:r>
              <a:rPr lang="en-GB" u="sng" dirty="0">
                <a:solidFill>
                  <a:srgbClr val="0C2B8E"/>
                </a:solidFill>
              </a:rPr>
              <a:t> </a:t>
            </a:r>
            <a:r>
              <a:rPr lang="en-GB" u="sng" dirty="0" err="1">
                <a:solidFill>
                  <a:srgbClr val="0C2B8E"/>
                </a:solidFill>
              </a:rPr>
              <a:t>materjal</a:t>
            </a:r>
            <a:r>
              <a:rPr lang="en-GB" u="sng" dirty="0">
                <a:solidFill>
                  <a:srgbClr val="0C2B8E"/>
                </a:solidFill>
              </a:rPr>
              <a:t> on </a:t>
            </a:r>
            <a:r>
              <a:rPr lang="en-GB" u="sng" dirty="0" err="1">
                <a:solidFill>
                  <a:srgbClr val="0C2B8E"/>
                </a:solidFill>
              </a:rPr>
              <a:t>uuritud</a:t>
            </a:r>
            <a:r>
              <a:rPr lang="en-GB" dirty="0">
                <a:solidFill>
                  <a:srgbClr val="0C2B8E"/>
                </a:solidFill>
              </a:rPr>
              <a:t>.</a:t>
            </a:r>
          </a:p>
        </p:txBody>
      </p:sp>
      <p:sp>
        <p:nvSpPr>
          <p:cNvPr id="14" name="Retângulo: Cantos Arredondados 13">
            <a:hlinkClick r:id="rId4" action="ppaction://hlinksldjump"/>
            <a:extLst>
              <a:ext uri="{FF2B5EF4-FFF2-40B4-BE49-F238E27FC236}">
                <a16:creationId xmlns:a16="http://schemas.microsoft.com/office/drawing/2014/main" id="{D0C5B867-3B34-4549-89D9-94360D55C0C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 err="1">
                <a:solidFill>
                  <a:schemeClr val="tx1"/>
                </a:solidFill>
              </a:rPr>
              <a:t>Ridade</a:t>
            </a:r>
            <a:r>
              <a:rPr lang="en-GB" b="1" dirty="0">
                <a:solidFill>
                  <a:schemeClr val="tx1"/>
                </a:solidFill>
              </a:rPr>
              <a:t> “</a:t>
            </a:r>
            <a:r>
              <a:rPr lang="en-GB" b="1" dirty="0" err="1">
                <a:solidFill>
                  <a:schemeClr val="tx1"/>
                </a:solidFill>
              </a:rPr>
              <a:t>taandamise</a:t>
            </a:r>
            <a:r>
              <a:rPr lang="en-GB" b="1" dirty="0">
                <a:solidFill>
                  <a:schemeClr val="tx1"/>
                </a:solidFill>
              </a:rPr>
              <a:t>” </a:t>
            </a:r>
            <a:r>
              <a:rPr lang="en-GB" b="1" dirty="0" err="1">
                <a:solidFill>
                  <a:schemeClr val="tx1"/>
                </a:solidFill>
              </a:rPr>
              <a:t>algoritm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" name="Retângulo: Cantos Arredondados 7">
            <a:hlinkClick r:id="rId5" action="ppaction://hlinksldjump"/>
            <a:extLst>
              <a:ext uri="{FF2B5EF4-FFF2-40B4-BE49-F238E27FC236}">
                <a16:creationId xmlns:a16="http://schemas.microsoft.com/office/drawing/2014/main" id="{816B776E-E59F-4B94-8499-1E315F85F6CF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9" name="Retângulo: Cantos Arredondados 8">
            <a:hlinkClick r:id="rId6" action="ppaction://hlinksldjump"/>
            <a:extLst>
              <a:ext uri="{FF2B5EF4-FFF2-40B4-BE49-F238E27FC236}">
                <a16:creationId xmlns:a16="http://schemas.microsoft.com/office/drawing/2014/main" id="{1E485FD3-908A-4FCD-81EC-B79D2D6FB4F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" name="Retângulo: Cantos Arredondados 9">
            <a:hlinkClick r:id="rId7" action="ppaction://hlinksldjump"/>
            <a:extLst>
              <a:ext uri="{FF2B5EF4-FFF2-40B4-BE49-F238E27FC236}">
                <a16:creationId xmlns:a16="http://schemas.microsoft.com/office/drawing/2014/main" id="{CDAE4FC5-BFB5-4433-B164-CD6E2722137E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9A4A678-27DB-4866-A9AD-9668067437E8}"/>
              </a:ext>
            </a:extLst>
          </p:cNvPr>
          <p:cNvSpPr txBox="1"/>
          <p:nvPr/>
        </p:nvSpPr>
        <p:spPr>
          <a:xfrm>
            <a:off x="5760742" y="5980987"/>
            <a:ext cx="2967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en-GB" sz="1600" dirty="0"/>
              <a:t> </a:t>
            </a:r>
            <a:r>
              <a:rPr lang="et-EE" sz="1600" dirty="0"/>
              <a:t>MEESKONNALT</a:t>
            </a:r>
            <a:endParaRPr lang="en-GB" sz="1600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13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Pla</a:t>
            </a:r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a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n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5C1B2912-34B1-4F34-B929-246AE0743FC4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: Cantos Arredondados 20">
            <a:hlinkClick r:id="rId9" action="ppaction://hlinksldjump"/>
            <a:extLst>
              <a:ext uri="{FF2B5EF4-FFF2-40B4-BE49-F238E27FC236}">
                <a16:creationId xmlns:a16="http://schemas.microsoft.com/office/drawing/2014/main" id="{AEE59DB6-818A-4C9D-8FB2-E5A317CA7C52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Harjuta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pic>
        <p:nvPicPr>
          <p:cNvPr id="2" name="Imagem 11">
            <a:extLst>
              <a:ext uri="{FF2B5EF4-FFF2-40B4-BE49-F238E27FC236}">
                <a16:creationId xmlns:a16="http://schemas.microsoft.com/office/drawing/2014/main" id="{3A388B94-1442-B5D7-3587-ADCBD3DA776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346298" y="1162699"/>
            <a:ext cx="4829979" cy="453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96B0080E-FD2A-4203-8539-3C481C3086EF}"/>
              </a:ext>
            </a:extLst>
          </p:cNvPr>
          <p:cNvSpPr/>
          <p:nvPr/>
        </p:nvSpPr>
        <p:spPr>
          <a:xfrm>
            <a:off x="2066293" y="305858"/>
            <a:ext cx="9859639" cy="2598115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2" name="Retângulo: Cantos Arredondados 81">
            <a:extLst>
              <a:ext uri="{FF2B5EF4-FFF2-40B4-BE49-F238E27FC236}">
                <a16:creationId xmlns:a16="http://schemas.microsoft.com/office/drawing/2014/main" id="{F4A9D239-C226-49C0-B756-778B47A37DA2}"/>
              </a:ext>
            </a:extLst>
          </p:cNvPr>
          <p:cNvSpPr/>
          <p:nvPr/>
        </p:nvSpPr>
        <p:spPr>
          <a:xfrm>
            <a:off x="2779595" y="1807238"/>
            <a:ext cx="5409812" cy="3391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23C2155B-F8E4-4870-9E1F-73E2FDC1B28D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" name="Imagem 60">
            <a:extLst>
              <a:ext uri="{FF2B5EF4-FFF2-40B4-BE49-F238E27FC236}">
                <a16:creationId xmlns:a16="http://schemas.microsoft.com/office/drawing/2014/main" id="{18B73C74-A004-482B-9F0B-219C9547C9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: Cantos Arredondados 63">
            <a:hlinkClick r:id="rId4" action="ppaction://hlinksldjump"/>
            <a:extLst>
              <a:ext uri="{FF2B5EF4-FFF2-40B4-BE49-F238E27FC236}">
                <a16:creationId xmlns:a16="http://schemas.microsoft.com/office/drawing/2014/main" id="{C768C98F-CA32-4A31-AD0D-7BF9BF2DDE92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Harjuta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6B77819A-4C38-4945-8534-D0606CA9DC01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13</a:t>
            </a:r>
          </a:p>
        </p:txBody>
      </p:sp>
      <p:sp>
        <p:nvSpPr>
          <p:cNvPr id="27" name="Retângulo: Cantos Arredondados 26">
            <a:hlinkClick r:id="rId5" action="ppaction://hlinksldjump"/>
            <a:extLst>
              <a:ext uri="{FF2B5EF4-FFF2-40B4-BE49-F238E27FC236}">
                <a16:creationId xmlns:a16="http://schemas.microsoft.com/office/drawing/2014/main" id="{14F11D25-EE14-4908-9E21-CE883BD884E2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Ridade</a:t>
            </a:r>
            <a:r>
              <a:rPr lang="en-GB" b="1" dirty="0">
                <a:solidFill>
                  <a:schemeClr val="tx1"/>
                </a:solidFill>
              </a:rPr>
              <a:t> “</a:t>
            </a:r>
            <a:r>
              <a:rPr lang="en-GB" b="1" dirty="0" err="1">
                <a:solidFill>
                  <a:schemeClr val="tx1"/>
                </a:solidFill>
              </a:rPr>
              <a:t>taandamise</a:t>
            </a:r>
            <a:r>
              <a:rPr lang="en-GB" b="1" dirty="0">
                <a:solidFill>
                  <a:schemeClr val="tx1"/>
                </a:solidFill>
              </a:rPr>
              <a:t>” </a:t>
            </a:r>
            <a:r>
              <a:rPr lang="en-GB" b="1" dirty="0" err="1">
                <a:solidFill>
                  <a:schemeClr val="tx1"/>
                </a:solidFill>
              </a:rPr>
              <a:t>algoritm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7">
            <a:hlinkClick r:id="rId6" action="ppaction://hlinksldjump"/>
            <a:extLst>
              <a:ext uri="{FF2B5EF4-FFF2-40B4-BE49-F238E27FC236}">
                <a16:creationId xmlns:a16="http://schemas.microsoft.com/office/drawing/2014/main" id="{8A931898-1AB1-410C-94E6-B85126DD2E0F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7" action="ppaction://hlinksldjump"/>
            <a:extLst>
              <a:ext uri="{FF2B5EF4-FFF2-40B4-BE49-F238E27FC236}">
                <a16:creationId xmlns:a16="http://schemas.microsoft.com/office/drawing/2014/main" id="{346B15D0-16B8-408A-A5DA-ADE52EEBD992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hlinkClick r:id="rId8" action="ppaction://hlinksldjump"/>
            <a:extLst>
              <a:ext uri="{FF2B5EF4-FFF2-40B4-BE49-F238E27FC236}">
                <a16:creationId xmlns:a16="http://schemas.microsoft.com/office/drawing/2014/main" id="{EF499F50-1D40-41D0-BBB8-19FF9F9FD644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C0E78605-EB9F-48CB-945B-5FE1F5025E69}"/>
              </a:ext>
            </a:extLst>
          </p:cNvPr>
          <p:cNvSpPr/>
          <p:nvPr/>
        </p:nvSpPr>
        <p:spPr>
          <a:xfrm>
            <a:off x="2301503" y="374798"/>
            <a:ext cx="2390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t-EE" sz="2400" b="1" u="sng" dirty="0">
                <a:solidFill>
                  <a:srgbClr val="F25E4F"/>
                </a:solidFill>
              </a:rPr>
              <a:t>Definitsioon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BD919122-91B4-45D4-A788-C16564BDDE80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 err="1">
                <a:solidFill>
                  <a:sysClr val="windowText" lastClr="000000"/>
                </a:solidFill>
              </a:rPr>
              <a:t>Kui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treppkujul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olev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maatriks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rahuldab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ka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lisatingimusi</a:t>
            </a:r>
            <a:r>
              <a:rPr lang="en-GB" sz="2400" dirty="0">
                <a:solidFill>
                  <a:sysClr val="windowText" lastClr="000000"/>
                </a:solidFill>
              </a:rPr>
              <a:t>, </a:t>
            </a:r>
            <a:r>
              <a:rPr lang="en-GB" sz="2400" dirty="0" err="1">
                <a:solidFill>
                  <a:sysClr val="windowText" lastClr="000000"/>
                </a:solidFill>
              </a:rPr>
              <a:t>siis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öeldakse</a:t>
            </a:r>
            <a:r>
              <a:rPr lang="en-GB" sz="2400" dirty="0">
                <a:solidFill>
                  <a:sysClr val="windowText" lastClr="000000"/>
                </a:solidFill>
              </a:rPr>
              <a:t>, et </a:t>
            </a:r>
            <a:r>
              <a:rPr lang="en-GB" sz="2400" dirty="0" err="1">
                <a:solidFill>
                  <a:sysClr val="windowText" lastClr="000000"/>
                </a:solidFill>
              </a:rPr>
              <a:t>maatriks</a:t>
            </a:r>
            <a:r>
              <a:rPr lang="en-GB" sz="2400" dirty="0">
                <a:solidFill>
                  <a:sysClr val="windowText" lastClr="000000"/>
                </a:solidFill>
              </a:rPr>
              <a:t> on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taandatud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treppkujul</a:t>
            </a:r>
            <a:r>
              <a:rPr lang="en-GB" sz="24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992BE8DF-9751-4791-BC5C-AE5A0CA83601}"/>
              </a:ext>
            </a:extLst>
          </p:cNvPr>
          <p:cNvSpPr/>
          <p:nvPr/>
        </p:nvSpPr>
        <p:spPr>
          <a:xfrm>
            <a:off x="2268414" y="1742119"/>
            <a:ext cx="7715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4"/>
            </a:pPr>
            <a:r>
              <a:rPr lang="fi-FI" sz="2400" b="1" dirty="0" err="1">
                <a:solidFill>
                  <a:sysClr val="windowText" lastClr="000000"/>
                </a:solidFill>
              </a:rPr>
              <a:t>Iga</a:t>
            </a:r>
            <a:r>
              <a:rPr lang="fi-FI" sz="2400" b="1" dirty="0">
                <a:solidFill>
                  <a:sysClr val="windowText" lastClr="000000"/>
                </a:solidFill>
              </a:rPr>
              <a:t> rea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juhtelement</a:t>
            </a:r>
            <a:r>
              <a:rPr lang="fi-FI" sz="2400" b="1" dirty="0">
                <a:solidFill>
                  <a:sysClr val="windowText" lastClr="000000"/>
                </a:solidFill>
              </a:rPr>
              <a:t> on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võrdne</a:t>
            </a:r>
            <a:r>
              <a:rPr lang="fi-FI" sz="2400" b="1" dirty="0">
                <a:solidFill>
                  <a:sysClr val="windowText" lastClr="000000"/>
                </a:solidFill>
              </a:rPr>
              <a:t> 1.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281C4A71-C61C-4473-BBB1-55D64C3C14A1}"/>
              </a:ext>
            </a:extLst>
          </p:cNvPr>
          <p:cNvSpPr/>
          <p:nvPr/>
        </p:nvSpPr>
        <p:spPr>
          <a:xfrm>
            <a:off x="2268414" y="2236362"/>
            <a:ext cx="87413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5"/>
            </a:pPr>
            <a:r>
              <a:rPr lang="fi-FI" sz="2400" b="1" dirty="0" err="1">
                <a:solidFill>
                  <a:sysClr val="windowText" lastClr="000000"/>
                </a:solidFill>
              </a:rPr>
              <a:t>Iga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juhtelement</a:t>
            </a:r>
            <a:r>
              <a:rPr lang="fi-FI" sz="2400" b="1" dirty="0">
                <a:solidFill>
                  <a:sysClr val="windowText" lastClr="000000"/>
                </a:solidFill>
              </a:rPr>
              <a:t> 1 on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ainus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nullist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eribnev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element</a:t>
            </a:r>
            <a:r>
              <a:rPr lang="fi-FI" sz="2400" b="1" dirty="0">
                <a:solidFill>
                  <a:sysClr val="windowText" lastClr="000000"/>
                </a:solidFill>
              </a:rPr>
              <a:t> oma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veerus</a:t>
            </a:r>
            <a:r>
              <a:rPr lang="en-GB" sz="2400" b="1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4D40DA81-6363-4782-86FE-55BC9B389F27}"/>
              </a:ext>
            </a:extLst>
          </p:cNvPr>
          <p:cNvSpPr/>
          <p:nvPr/>
        </p:nvSpPr>
        <p:spPr>
          <a:xfrm>
            <a:off x="2066293" y="3813201"/>
            <a:ext cx="9835419" cy="2848856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F9904CEA-B273-472E-BE08-88087233BE55}"/>
              </a:ext>
            </a:extLst>
          </p:cNvPr>
          <p:cNvGrpSpPr/>
          <p:nvPr/>
        </p:nvGrpSpPr>
        <p:grpSpPr>
          <a:xfrm>
            <a:off x="5310720" y="4679099"/>
            <a:ext cx="3370682" cy="1314960"/>
            <a:chOff x="5310720" y="4679099"/>
            <a:chExt cx="3370682" cy="1314960"/>
          </a:xfrm>
        </p:grpSpPr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79203266-A5FA-44F1-863C-71F1D9FABC7C}"/>
                </a:ext>
              </a:extLst>
            </p:cNvPr>
            <p:cNvSpPr/>
            <p:nvPr/>
          </p:nvSpPr>
          <p:spPr>
            <a:xfrm>
              <a:off x="5310720" y="4679099"/>
              <a:ext cx="3370682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8E55D1F5-F0AA-4CE4-8171-6A8F8E183799}"/>
                </a:ext>
              </a:extLst>
            </p:cNvPr>
            <p:cNvSpPr/>
            <p:nvPr/>
          </p:nvSpPr>
          <p:spPr>
            <a:xfrm>
              <a:off x="7734685" y="5633336"/>
              <a:ext cx="946717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028AA8E1-7C5C-4B9D-9977-4575E63A6B0C}"/>
                </a:ext>
              </a:extLst>
            </p:cNvPr>
            <p:cNvSpPr/>
            <p:nvPr/>
          </p:nvSpPr>
          <p:spPr>
            <a:xfrm>
              <a:off x="6251980" y="5000094"/>
              <a:ext cx="2429422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52E90C79-4A6C-438A-8610-1CD50243FD56}"/>
                </a:ext>
              </a:extLst>
            </p:cNvPr>
            <p:cNvSpPr/>
            <p:nvPr/>
          </p:nvSpPr>
          <p:spPr>
            <a:xfrm>
              <a:off x="6819112" y="5301464"/>
              <a:ext cx="1862290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6" name="Agrupar 65">
            <a:extLst>
              <a:ext uri="{FF2B5EF4-FFF2-40B4-BE49-F238E27FC236}">
                <a16:creationId xmlns:a16="http://schemas.microsoft.com/office/drawing/2014/main" id="{3A9BB6AC-3973-44F6-BF89-2B4D7B3E5F49}"/>
              </a:ext>
            </a:extLst>
          </p:cNvPr>
          <p:cNvGrpSpPr/>
          <p:nvPr/>
        </p:nvGrpSpPr>
        <p:grpSpPr>
          <a:xfrm>
            <a:off x="2542233" y="4723739"/>
            <a:ext cx="1752299" cy="653337"/>
            <a:chOff x="2542233" y="4653403"/>
            <a:chExt cx="1752299" cy="653337"/>
          </a:xfrm>
        </p:grpSpPr>
        <p:sp>
          <p:nvSpPr>
            <p:cNvPr id="67" name="Retângulo 66">
              <a:extLst>
                <a:ext uri="{FF2B5EF4-FFF2-40B4-BE49-F238E27FC236}">
                  <a16:creationId xmlns:a16="http://schemas.microsoft.com/office/drawing/2014/main" id="{AAAFB244-4875-49FD-946B-C415AF0DEF2C}"/>
                </a:ext>
              </a:extLst>
            </p:cNvPr>
            <p:cNvSpPr/>
            <p:nvPr/>
          </p:nvSpPr>
          <p:spPr>
            <a:xfrm>
              <a:off x="2542233" y="4653403"/>
              <a:ext cx="1752299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Retângulo 67">
              <a:extLst>
                <a:ext uri="{FF2B5EF4-FFF2-40B4-BE49-F238E27FC236}">
                  <a16:creationId xmlns:a16="http://schemas.microsoft.com/office/drawing/2014/main" id="{CC26BD4F-90E0-410E-BEE3-01254B8C9801}"/>
                </a:ext>
              </a:extLst>
            </p:cNvPr>
            <p:cNvSpPr/>
            <p:nvPr/>
          </p:nvSpPr>
          <p:spPr>
            <a:xfrm>
              <a:off x="3039841" y="4946017"/>
              <a:ext cx="1254691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9" name="Retângulo 68">
            <a:extLst>
              <a:ext uri="{FF2B5EF4-FFF2-40B4-BE49-F238E27FC236}">
                <a16:creationId xmlns:a16="http://schemas.microsoft.com/office/drawing/2014/main" id="{FBA2CACD-1ED8-40A8-AB22-63E19BB3A334}"/>
              </a:ext>
            </a:extLst>
          </p:cNvPr>
          <p:cNvSpPr/>
          <p:nvPr/>
        </p:nvSpPr>
        <p:spPr>
          <a:xfrm>
            <a:off x="2365066" y="3935272"/>
            <a:ext cx="1038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t-EE" sz="2400" b="1" u="sng" dirty="0">
                <a:solidFill>
                  <a:srgbClr val="29A6FF"/>
                </a:solidFill>
              </a:rPr>
              <a:t>Näited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2D391CFF-D0AB-4E28-8CD5-1D023E841DF6}"/>
              </a:ext>
            </a:extLst>
          </p:cNvPr>
          <p:cNvSpPr/>
          <p:nvPr/>
        </p:nvSpPr>
        <p:spPr>
          <a:xfrm>
            <a:off x="3580974" y="3946027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t-EE" sz="2000" dirty="0">
                <a:solidFill>
                  <a:srgbClr val="0C2B8E"/>
                </a:solidFill>
              </a:rPr>
              <a:t>Maatriksid taandatud treppkujul</a:t>
            </a:r>
            <a:r>
              <a:rPr lang="en-GB" sz="2000" dirty="0">
                <a:solidFill>
                  <a:srgbClr val="0C2B8E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tângulo 70">
                <a:extLst>
                  <a:ext uri="{FF2B5EF4-FFF2-40B4-BE49-F238E27FC236}">
                    <a16:creationId xmlns:a16="http://schemas.microsoft.com/office/drawing/2014/main" id="{9724BE1A-98DC-473C-9E49-B3A9DCB05571}"/>
                  </a:ext>
                </a:extLst>
              </p:cNvPr>
              <p:cNvSpPr/>
              <p:nvPr/>
            </p:nvSpPr>
            <p:spPr>
              <a:xfrm>
                <a:off x="2211616" y="4653404"/>
                <a:ext cx="2378535" cy="1471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sz="240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4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71" name="Retângulo 70">
                <a:extLst>
                  <a:ext uri="{FF2B5EF4-FFF2-40B4-BE49-F238E27FC236}">
                    <a16:creationId xmlns:a16="http://schemas.microsoft.com/office/drawing/2014/main" id="{9724BE1A-98DC-473C-9E49-B3A9DCB055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616" y="4653404"/>
                <a:ext cx="2378535" cy="14719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tângulo 71">
                <a:extLst>
                  <a:ext uri="{FF2B5EF4-FFF2-40B4-BE49-F238E27FC236}">
                    <a16:creationId xmlns:a16="http://schemas.microsoft.com/office/drawing/2014/main" id="{6EA3B68B-124B-4008-B5CC-E0EB07F0E1FA}"/>
                  </a:ext>
                </a:extLst>
              </p:cNvPr>
              <p:cNvSpPr/>
              <p:nvPr/>
            </p:nvSpPr>
            <p:spPr>
              <a:xfrm>
                <a:off x="4506824" y="4607779"/>
                <a:ext cx="4508927" cy="1471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sz="240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4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  <m:r>
                            <a:rPr lang="pt-PT" sz="24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4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2" name="Retângulo 71">
                <a:extLst>
                  <a:ext uri="{FF2B5EF4-FFF2-40B4-BE49-F238E27FC236}">
                    <a16:creationId xmlns:a16="http://schemas.microsoft.com/office/drawing/2014/main" id="{6EA3B68B-124B-4008-B5CC-E0EB07F0E1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6824" y="4607779"/>
                <a:ext cx="4508927" cy="14719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tângulo 73">
                <a:extLst>
                  <a:ext uri="{FF2B5EF4-FFF2-40B4-BE49-F238E27FC236}">
                    <a16:creationId xmlns:a16="http://schemas.microsoft.com/office/drawing/2014/main" id="{1A7C2D08-0384-48C0-956A-FD3AE5407CB4}"/>
                  </a:ext>
                </a:extLst>
              </p:cNvPr>
              <p:cNvSpPr/>
              <p:nvPr/>
            </p:nvSpPr>
            <p:spPr>
              <a:xfrm>
                <a:off x="9026531" y="4886033"/>
                <a:ext cx="2697279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975" indent="-180975"/>
                <a14:m>
                  <m:oMath xmlns:m="http://schemas.openxmlformats.org/officeDocument/2006/math"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en-GB" sz="2400" dirty="0"/>
                  <a:t> </a:t>
                </a:r>
                <a:r>
                  <a:rPr lang="et-EE" dirty="0"/>
                  <a:t>on mistahes väärtusega (k.a null) elemendid</a:t>
                </a:r>
                <a:endParaRPr lang="en-GB" dirty="0"/>
              </a:p>
            </p:txBody>
          </p:sp>
        </mc:Choice>
        <mc:Fallback xmlns="">
          <p:sp>
            <p:nvSpPr>
              <p:cNvPr id="74" name="Retângulo 73">
                <a:extLst>
                  <a:ext uri="{FF2B5EF4-FFF2-40B4-BE49-F238E27FC236}">
                    <a16:creationId xmlns:a16="http://schemas.microsoft.com/office/drawing/2014/main" id="{1A7C2D08-0384-48C0-956A-FD3AE5407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531" y="4886033"/>
                <a:ext cx="2697279" cy="738664"/>
              </a:xfrm>
              <a:prstGeom prst="rect">
                <a:avLst/>
              </a:prstGeom>
              <a:blipFill>
                <a:blip r:embed="rId11"/>
                <a:stretch>
                  <a:fillRect b="-12397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Oval 74">
            <a:extLst>
              <a:ext uri="{FF2B5EF4-FFF2-40B4-BE49-F238E27FC236}">
                <a16:creationId xmlns:a16="http://schemas.microsoft.com/office/drawing/2014/main" id="{B8355A71-318C-40A8-81E3-344B979224EA}"/>
              </a:ext>
            </a:extLst>
          </p:cNvPr>
          <p:cNvSpPr/>
          <p:nvPr/>
        </p:nvSpPr>
        <p:spPr>
          <a:xfrm>
            <a:off x="6819112" y="5376853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3A624C9-1A94-4AE6-9AD8-287ECCAF2D1F}"/>
              </a:ext>
            </a:extLst>
          </p:cNvPr>
          <p:cNvSpPr/>
          <p:nvPr/>
        </p:nvSpPr>
        <p:spPr>
          <a:xfrm>
            <a:off x="6341190" y="5068617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1CEE39C-DF36-42FF-AB1C-C8C3651D1191}"/>
              </a:ext>
            </a:extLst>
          </p:cNvPr>
          <p:cNvSpPr/>
          <p:nvPr/>
        </p:nvSpPr>
        <p:spPr>
          <a:xfrm>
            <a:off x="2542233" y="4758132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C1AA6D2-4C4E-4C7A-B98F-222B68FC2642}"/>
              </a:ext>
            </a:extLst>
          </p:cNvPr>
          <p:cNvSpPr/>
          <p:nvPr/>
        </p:nvSpPr>
        <p:spPr>
          <a:xfrm>
            <a:off x="3026221" y="5111497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E3C67CA-9808-4A10-8D8E-8D2E3D75F80F}"/>
              </a:ext>
            </a:extLst>
          </p:cNvPr>
          <p:cNvSpPr/>
          <p:nvPr/>
        </p:nvSpPr>
        <p:spPr>
          <a:xfrm>
            <a:off x="7849450" y="5741740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0AAE230F-BF60-4C53-981B-1511EB2D82CB}"/>
              </a:ext>
            </a:extLst>
          </p:cNvPr>
          <p:cNvSpPr/>
          <p:nvPr/>
        </p:nvSpPr>
        <p:spPr>
          <a:xfrm>
            <a:off x="5395386" y="4715940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tângulo: Cantos Arredondados 82">
            <a:extLst>
              <a:ext uri="{FF2B5EF4-FFF2-40B4-BE49-F238E27FC236}">
                <a16:creationId xmlns:a16="http://schemas.microsoft.com/office/drawing/2014/main" id="{147E4516-1891-4106-9E7E-6FEA785BE68F}"/>
              </a:ext>
            </a:extLst>
          </p:cNvPr>
          <p:cNvSpPr/>
          <p:nvPr/>
        </p:nvSpPr>
        <p:spPr>
          <a:xfrm>
            <a:off x="2779595" y="2297085"/>
            <a:ext cx="8073132" cy="332725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tângulo: Cantos Arredondados 83">
            <a:extLst>
              <a:ext uri="{FF2B5EF4-FFF2-40B4-BE49-F238E27FC236}">
                <a16:creationId xmlns:a16="http://schemas.microsoft.com/office/drawing/2014/main" id="{79F4073D-1B41-42CD-AA39-53A4E90ABFC4}"/>
              </a:ext>
            </a:extLst>
          </p:cNvPr>
          <p:cNvSpPr/>
          <p:nvPr/>
        </p:nvSpPr>
        <p:spPr>
          <a:xfrm rot="5400000">
            <a:off x="2504748" y="5233485"/>
            <a:ext cx="1289825" cy="339119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tângulo: Cantos Arredondados 86">
            <a:extLst>
              <a:ext uri="{FF2B5EF4-FFF2-40B4-BE49-F238E27FC236}">
                <a16:creationId xmlns:a16="http://schemas.microsoft.com/office/drawing/2014/main" id="{5B9106BA-D2B9-410C-99C1-AEF2782B60A8}"/>
              </a:ext>
            </a:extLst>
          </p:cNvPr>
          <p:cNvSpPr/>
          <p:nvPr/>
        </p:nvSpPr>
        <p:spPr>
          <a:xfrm rot="5400000">
            <a:off x="2025165" y="5233485"/>
            <a:ext cx="1289825" cy="339119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tângulo: Cantos Arredondados 89">
            <a:extLst>
              <a:ext uri="{FF2B5EF4-FFF2-40B4-BE49-F238E27FC236}">
                <a16:creationId xmlns:a16="http://schemas.microsoft.com/office/drawing/2014/main" id="{7270206F-610B-4C1B-B119-C2F03E72C201}"/>
              </a:ext>
            </a:extLst>
          </p:cNvPr>
          <p:cNvSpPr/>
          <p:nvPr/>
        </p:nvSpPr>
        <p:spPr>
          <a:xfrm rot="5400000">
            <a:off x="7340962" y="5188675"/>
            <a:ext cx="1289825" cy="339119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tângulo: Cantos Arredondados 90">
            <a:extLst>
              <a:ext uri="{FF2B5EF4-FFF2-40B4-BE49-F238E27FC236}">
                <a16:creationId xmlns:a16="http://schemas.microsoft.com/office/drawing/2014/main" id="{222E8560-291D-4084-8171-77C33E4C5A3A}"/>
              </a:ext>
            </a:extLst>
          </p:cNvPr>
          <p:cNvSpPr/>
          <p:nvPr/>
        </p:nvSpPr>
        <p:spPr>
          <a:xfrm rot="5400000">
            <a:off x="4891908" y="5188675"/>
            <a:ext cx="1289825" cy="339119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tângulo: Cantos Arredondados 91">
            <a:extLst>
              <a:ext uri="{FF2B5EF4-FFF2-40B4-BE49-F238E27FC236}">
                <a16:creationId xmlns:a16="http://schemas.microsoft.com/office/drawing/2014/main" id="{46D73B8B-7F7C-4D2D-A698-4AF328FF7ABA}"/>
              </a:ext>
            </a:extLst>
          </p:cNvPr>
          <p:cNvSpPr/>
          <p:nvPr/>
        </p:nvSpPr>
        <p:spPr>
          <a:xfrm rot="5400000">
            <a:off x="6295940" y="5188675"/>
            <a:ext cx="1289825" cy="339119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tângulo: Cantos Arredondados 92">
            <a:extLst>
              <a:ext uri="{FF2B5EF4-FFF2-40B4-BE49-F238E27FC236}">
                <a16:creationId xmlns:a16="http://schemas.microsoft.com/office/drawing/2014/main" id="{1040C5EF-90A0-4039-95B5-1EC5CED92635}"/>
              </a:ext>
            </a:extLst>
          </p:cNvPr>
          <p:cNvSpPr/>
          <p:nvPr/>
        </p:nvSpPr>
        <p:spPr>
          <a:xfrm rot="5400000">
            <a:off x="5853813" y="5188675"/>
            <a:ext cx="1289825" cy="339119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CEBE4209-AFFB-4F66-A0C6-928F98B628AB}"/>
              </a:ext>
            </a:extLst>
          </p:cNvPr>
          <p:cNvSpPr/>
          <p:nvPr/>
        </p:nvSpPr>
        <p:spPr>
          <a:xfrm>
            <a:off x="2066293" y="2924169"/>
            <a:ext cx="9835420" cy="8690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1CBC40E5-1ACE-418B-8713-DFAAF33DB19A}"/>
              </a:ext>
            </a:extLst>
          </p:cNvPr>
          <p:cNvSpPr/>
          <p:nvPr/>
        </p:nvSpPr>
        <p:spPr>
          <a:xfrm>
            <a:off x="2031045" y="2967966"/>
            <a:ext cx="100408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  <a:buClr>
                <a:srgbClr val="F25E4F"/>
              </a:buClr>
              <a:buSzPct val="120000"/>
            </a:pPr>
            <a:r>
              <a:rPr lang="et-EE" sz="2400" b="1" dirty="0">
                <a:solidFill>
                  <a:srgbClr val="C00000"/>
                </a:solidFill>
              </a:rPr>
              <a:t>TÄHTIS</a:t>
            </a:r>
            <a:r>
              <a:rPr lang="en-GB" sz="2400" b="1" dirty="0"/>
              <a:t> – </a:t>
            </a:r>
            <a:r>
              <a:rPr lang="et-EE" sz="2400" b="1" u="sng" dirty="0"/>
              <a:t>OLE TÄHELEPANELIK</a:t>
            </a:r>
            <a:r>
              <a:rPr lang="en-GB" sz="2400" dirty="0"/>
              <a:t>– </a:t>
            </a:r>
            <a:r>
              <a:rPr lang="en-GB" sz="2400" dirty="0" err="1"/>
              <a:t>Mõned</a:t>
            </a:r>
            <a:r>
              <a:rPr lang="en-GB" sz="2400" dirty="0"/>
              <a:t> </a:t>
            </a:r>
            <a:r>
              <a:rPr lang="en-GB" sz="2400" dirty="0" err="1"/>
              <a:t>autorid</a:t>
            </a:r>
            <a:r>
              <a:rPr lang="en-GB" sz="2400" dirty="0"/>
              <a:t> </a:t>
            </a:r>
            <a:r>
              <a:rPr lang="en-GB" sz="2400" dirty="0" err="1"/>
              <a:t>peavad</a:t>
            </a:r>
            <a:r>
              <a:rPr lang="en-GB" sz="2400" dirty="0"/>
              <a:t> </a:t>
            </a:r>
            <a:r>
              <a:rPr lang="en-GB" sz="2400" dirty="0" err="1"/>
              <a:t>seda</a:t>
            </a:r>
            <a:r>
              <a:rPr lang="en-GB" sz="2400" dirty="0"/>
              <a:t> </a:t>
            </a:r>
            <a:r>
              <a:rPr lang="et-EE" sz="2400" dirty="0"/>
              <a:t>4.</a:t>
            </a:r>
            <a:r>
              <a:rPr lang="en-GB" sz="2400" dirty="0"/>
              <a:t> </a:t>
            </a:r>
            <a:r>
              <a:rPr lang="en-GB" sz="2400" dirty="0" err="1"/>
              <a:t>tingimust</a:t>
            </a:r>
            <a:r>
              <a:rPr lang="en-GB" sz="2400" dirty="0"/>
              <a:t> </a:t>
            </a:r>
            <a:r>
              <a:rPr lang="en-GB" sz="2400" dirty="0" err="1"/>
              <a:t>treppkuju</a:t>
            </a:r>
            <a:r>
              <a:rPr lang="en-GB" sz="2400" dirty="0"/>
              <a:t> </a:t>
            </a:r>
            <a:r>
              <a:rPr lang="en-GB" sz="2400" dirty="0" err="1"/>
              <a:t>definitsiooni</a:t>
            </a:r>
            <a:r>
              <a:rPr lang="en-GB" sz="2400" dirty="0"/>
              <a:t> </a:t>
            </a:r>
            <a:r>
              <a:rPr lang="en-GB" sz="2400" dirty="0" err="1"/>
              <a:t>osaks</a:t>
            </a:r>
            <a:r>
              <a:rPr lang="en-GB" sz="2400" dirty="0"/>
              <a:t>,  </a:t>
            </a:r>
            <a:r>
              <a:rPr lang="en-GB" sz="2400" dirty="0" err="1"/>
              <a:t>kuid</a:t>
            </a:r>
            <a:r>
              <a:rPr lang="en-GB" sz="2400" dirty="0"/>
              <a:t> </a:t>
            </a:r>
            <a:r>
              <a:rPr lang="en-GB" sz="2400" dirty="0" err="1"/>
              <a:t>siin</a:t>
            </a:r>
            <a:r>
              <a:rPr lang="en-GB" sz="2400" dirty="0"/>
              <a:t> see on </a:t>
            </a:r>
            <a:r>
              <a:rPr lang="en-GB" sz="2400" dirty="0" err="1"/>
              <a:t>seotud</a:t>
            </a:r>
            <a:r>
              <a:rPr lang="en-GB" sz="2400" dirty="0"/>
              <a:t> just </a:t>
            </a:r>
            <a:r>
              <a:rPr lang="en-GB" sz="2400" dirty="0" err="1"/>
              <a:t>taandatud</a:t>
            </a:r>
            <a:r>
              <a:rPr lang="en-GB" sz="2400" dirty="0"/>
              <a:t> </a:t>
            </a:r>
            <a:r>
              <a:rPr lang="en-GB" sz="2400" dirty="0" err="1"/>
              <a:t>treppkuju</a:t>
            </a:r>
            <a:r>
              <a:rPr lang="en-GB" sz="2400" dirty="0"/>
              <a:t>.</a:t>
            </a:r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5CDC2CF-77D2-42A1-9927-DAB925D77EB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5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82" grpId="0" animBg="1"/>
      <p:bldP spid="49" grpId="0" animBg="1"/>
      <p:bldP spid="69" grpId="0"/>
      <p:bldP spid="70" grpId="0"/>
      <p:bldP spid="71" grpId="0"/>
      <p:bldP spid="72" grpId="0"/>
      <p:bldP spid="74" grpId="0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3" grpId="0" animBg="1"/>
      <p:bldP spid="84" grpId="0" animBg="1"/>
      <p:bldP spid="87" grpId="0" animBg="1"/>
      <p:bldP spid="90" grpId="0" animBg="1"/>
      <p:bldP spid="91" grpId="0" animBg="1"/>
      <p:bldP spid="92" grpId="0" animBg="1"/>
      <p:bldP spid="93" grpId="0" animBg="1"/>
      <p:bldP spid="56" grpId="0" animBg="1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96B0080E-FD2A-4203-8539-3C481C3086EF}"/>
              </a:ext>
            </a:extLst>
          </p:cNvPr>
          <p:cNvSpPr/>
          <p:nvPr/>
        </p:nvSpPr>
        <p:spPr>
          <a:xfrm>
            <a:off x="2066293" y="305858"/>
            <a:ext cx="9859639" cy="2598115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23C2155B-F8E4-4870-9E1F-73E2FDC1B28D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" name="Imagem 60">
            <a:extLst>
              <a:ext uri="{FF2B5EF4-FFF2-40B4-BE49-F238E27FC236}">
                <a16:creationId xmlns:a16="http://schemas.microsoft.com/office/drawing/2014/main" id="{18B73C74-A004-482B-9F0B-219C9547C99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: Cantos Arredondados 63">
            <a:hlinkClick r:id="rId7" action="ppaction://hlinksldjump"/>
            <a:extLst>
              <a:ext uri="{FF2B5EF4-FFF2-40B4-BE49-F238E27FC236}">
                <a16:creationId xmlns:a16="http://schemas.microsoft.com/office/drawing/2014/main" id="{C768C98F-CA32-4A31-AD0D-7BF9BF2DDE92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Harjuta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6B77819A-4C38-4945-8534-D0606CA9DC01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13</a:t>
            </a:r>
          </a:p>
        </p:txBody>
      </p:sp>
      <p:sp>
        <p:nvSpPr>
          <p:cNvPr id="27" name="Retângulo: Cantos Arredondados 26">
            <a:hlinkClick r:id="rId8" action="ppaction://hlinksldjump"/>
            <a:extLst>
              <a:ext uri="{FF2B5EF4-FFF2-40B4-BE49-F238E27FC236}">
                <a16:creationId xmlns:a16="http://schemas.microsoft.com/office/drawing/2014/main" id="{14F11D25-EE14-4908-9E21-CE883BD884E2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Ridade</a:t>
            </a:r>
            <a:r>
              <a:rPr lang="en-GB" b="1" dirty="0">
                <a:solidFill>
                  <a:schemeClr val="tx1"/>
                </a:solidFill>
              </a:rPr>
              <a:t> “</a:t>
            </a:r>
            <a:r>
              <a:rPr lang="en-GB" b="1" dirty="0" err="1">
                <a:solidFill>
                  <a:schemeClr val="tx1"/>
                </a:solidFill>
              </a:rPr>
              <a:t>taandamise</a:t>
            </a:r>
            <a:r>
              <a:rPr lang="en-GB" b="1" dirty="0">
                <a:solidFill>
                  <a:schemeClr val="tx1"/>
                </a:solidFill>
              </a:rPr>
              <a:t>” </a:t>
            </a:r>
            <a:r>
              <a:rPr lang="en-GB" b="1" dirty="0" err="1">
                <a:solidFill>
                  <a:schemeClr val="tx1"/>
                </a:solidFill>
              </a:rPr>
              <a:t>algoritm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7">
            <a:hlinkClick r:id="rId9" action="ppaction://hlinksldjump"/>
            <a:extLst>
              <a:ext uri="{FF2B5EF4-FFF2-40B4-BE49-F238E27FC236}">
                <a16:creationId xmlns:a16="http://schemas.microsoft.com/office/drawing/2014/main" id="{8A931898-1AB1-410C-94E6-B85126DD2E0F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10" action="ppaction://hlinksldjump"/>
            <a:extLst>
              <a:ext uri="{FF2B5EF4-FFF2-40B4-BE49-F238E27FC236}">
                <a16:creationId xmlns:a16="http://schemas.microsoft.com/office/drawing/2014/main" id="{346B15D0-16B8-408A-A5DA-ADE52EEBD992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hlinkClick r:id="rId11" action="ppaction://hlinksldjump"/>
            <a:extLst>
              <a:ext uri="{FF2B5EF4-FFF2-40B4-BE49-F238E27FC236}">
                <a16:creationId xmlns:a16="http://schemas.microsoft.com/office/drawing/2014/main" id="{EF499F50-1D40-41D0-BBB8-19FF9F9FD644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C0E78605-EB9F-48CB-945B-5FE1F5025E69}"/>
              </a:ext>
            </a:extLst>
          </p:cNvPr>
          <p:cNvSpPr/>
          <p:nvPr/>
        </p:nvSpPr>
        <p:spPr>
          <a:xfrm>
            <a:off x="2301503" y="374798"/>
            <a:ext cx="2662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t-EE" sz="2400" b="1" u="sng" dirty="0">
                <a:solidFill>
                  <a:srgbClr val="F25E4F"/>
                </a:solidFill>
              </a:rPr>
              <a:t>Definitsioon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BD919122-91B4-45D4-A788-C16564BDDE80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 err="1">
                <a:solidFill>
                  <a:sysClr val="windowText" lastClr="000000"/>
                </a:solidFill>
              </a:rPr>
              <a:t>Kui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treppkujul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olev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maatriks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rahuldab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ka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lisatingimusi</a:t>
            </a:r>
            <a:r>
              <a:rPr lang="en-GB" sz="2400" dirty="0">
                <a:solidFill>
                  <a:sysClr val="windowText" lastClr="000000"/>
                </a:solidFill>
              </a:rPr>
              <a:t>, </a:t>
            </a:r>
            <a:r>
              <a:rPr lang="en-GB" sz="2400" dirty="0" err="1">
                <a:solidFill>
                  <a:sysClr val="windowText" lastClr="000000"/>
                </a:solidFill>
              </a:rPr>
              <a:t>siis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öeldakse</a:t>
            </a:r>
            <a:r>
              <a:rPr lang="en-GB" sz="2400" dirty="0">
                <a:solidFill>
                  <a:sysClr val="windowText" lastClr="000000"/>
                </a:solidFill>
              </a:rPr>
              <a:t>, et </a:t>
            </a:r>
            <a:r>
              <a:rPr lang="en-GB" sz="2400" dirty="0" err="1">
                <a:solidFill>
                  <a:sysClr val="windowText" lastClr="000000"/>
                </a:solidFill>
              </a:rPr>
              <a:t>maatriks</a:t>
            </a:r>
            <a:r>
              <a:rPr lang="en-GB" sz="2400" dirty="0">
                <a:solidFill>
                  <a:sysClr val="windowText" lastClr="000000"/>
                </a:solidFill>
              </a:rPr>
              <a:t> on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taandatud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treppkujul</a:t>
            </a:r>
            <a:r>
              <a:rPr lang="en-GB" sz="24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992BE8DF-9751-4791-BC5C-AE5A0CA83601}"/>
              </a:ext>
            </a:extLst>
          </p:cNvPr>
          <p:cNvSpPr/>
          <p:nvPr/>
        </p:nvSpPr>
        <p:spPr>
          <a:xfrm>
            <a:off x="2268414" y="1742119"/>
            <a:ext cx="7715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4"/>
            </a:pPr>
            <a:r>
              <a:rPr lang="fi-FI" sz="2400" b="1" dirty="0" err="1">
                <a:solidFill>
                  <a:sysClr val="windowText" lastClr="000000"/>
                </a:solidFill>
              </a:rPr>
              <a:t>Iga</a:t>
            </a:r>
            <a:r>
              <a:rPr lang="fi-FI" sz="2400" b="1" dirty="0">
                <a:solidFill>
                  <a:sysClr val="windowText" lastClr="000000"/>
                </a:solidFill>
              </a:rPr>
              <a:t> rea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juhtelement</a:t>
            </a:r>
            <a:r>
              <a:rPr lang="fi-FI" sz="2400" b="1" dirty="0">
                <a:solidFill>
                  <a:sysClr val="windowText" lastClr="000000"/>
                </a:solidFill>
              </a:rPr>
              <a:t> on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võrdne</a:t>
            </a:r>
            <a:r>
              <a:rPr lang="fi-FI" sz="2400" b="1" dirty="0">
                <a:solidFill>
                  <a:sysClr val="windowText" lastClr="000000"/>
                </a:solidFill>
              </a:rPr>
              <a:t> 1.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281C4A71-C61C-4473-BBB1-55D64C3C14A1}"/>
              </a:ext>
            </a:extLst>
          </p:cNvPr>
          <p:cNvSpPr/>
          <p:nvPr/>
        </p:nvSpPr>
        <p:spPr>
          <a:xfrm>
            <a:off x="2268414" y="2236362"/>
            <a:ext cx="87320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5"/>
            </a:pPr>
            <a:r>
              <a:rPr lang="fi-FI" sz="2400" b="1" dirty="0" err="1">
                <a:solidFill>
                  <a:sysClr val="windowText" lastClr="000000"/>
                </a:solidFill>
              </a:rPr>
              <a:t>Iga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juhtelement</a:t>
            </a:r>
            <a:r>
              <a:rPr lang="fi-FI" sz="2400" b="1" dirty="0">
                <a:solidFill>
                  <a:sysClr val="windowText" lastClr="000000"/>
                </a:solidFill>
              </a:rPr>
              <a:t> 1 on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ainus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nullist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eribnev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element</a:t>
            </a:r>
            <a:r>
              <a:rPr lang="fi-FI" sz="2400" b="1" dirty="0">
                <a:solidFill>
                  <a:sysClr val="windowText" lastClr="000000"/>
                </a:solidFill>
              </a:rPr>
              <a:t> oma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veerus</a:t>
            </a:r>
            <a:r>
              <a:rPr lang="en-GB" sz="2400" b="1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94" name="Retângulo 93">
            <a:extLst>
              <a:ext uri="{FF2B5EF4-FFF2-40B4-BE49-F238E27FC236}">
                <a16:creationId xmlns:a16="http://schemas.microsoft.com/office/drawing/2014/main" id="{AC7ED63F-126C-4903-A7B2-685CD0FDE120}"/>
              </a:ext>
            </a:extLst>
          </p:cNvPr>
          <p:cNvSpPr/>
          <p:nvPr/>
        </p:nvSpPr>
        <p:spPr>
          <a:xfrm>
            <a:off x="2066292" y="3205514"/>
            <a:ext cx="9874909" cy="8690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DFD0A639-E683-484C-B4DC-378A5CF8C309}"/>
              </a:ext>
            </a:extLst>
          </p:cNvPr>
          <p:cNvSpPr/>
          <p:nvPr/>
        </p:nvSpPr>
        <p:spPr>
          <a:xfrm>
            <a:off x="2149498" y="3259359"/>
            <a:ext cx="96676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  <a:buClr>
                <a:srgbClr val="F25E4F"/>
              </a:buClr>
              <a:buSzPct val="120000"/>
            </a:pPr>
            <a:r>
              <a:rPr lang="et-EE" sz="2400" dirty="0"/>
              <a:t>Maatriksi saame teisendada nii </a:t>
            </a:r>
            <a:r>
              <a:rPr lang="et-EE" sz="2400" b="1" dirty="0"/>
              <a:t>treppkujule</a:t>
            </a:r>
            <a:r>
              <a:rPr lang="et-EE" sz="2400" dirty="0"/>
              <a:t>, kui ka </a:t>
            </a:r>
            <a:r>
              <a:rPr lang="et-EE" sz="2400" b="1" dirty="0"/>
              <a:t>taandatud treppujule</a:t>
            </a:r>
            <a:r>
              <a:rPr lang="et-EE" sz="2400" dirty="0"/>
              <a:t>.</a:t>
            </a:r>
            <a:endParaRPr lang="en-GB" sz="2400" dirty="0"/>
          </a:p>
        </p:txBody>
      </p:sp>
      <p:sp>
        <p:nvSpPr>
          <p:cNvPr id="56" name="Retângulo: Cantos Arredondados 55">
            <a:extLst>
              <a:ext uri="{FF2B5EF4-FFF2-40B4-BE49-F238E27FC236}">
                <a16:creationId xmlns:a16="http://schemas.microsoft.com/office/drawing/2014/main" id="{8B479A71-9AF8-47F6-80AB-DDA084CB78A3}"/>
              </a:ext>
            </a:extLst>
          </p:cNvPr>
          <p:cNvSpPr/>
          <p:nvPr/>
        </p:nvSpPr>
        <p:spPr>
          <a:xfrm>
            <a:off x="2066293" y="4340233"/>
            <a:ext cx="9835419" cy="2321823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E226685-D7C8-4480-A4DA-C763E57C5C35}"/>
              </a:ext>
            </a:extLst>
          </p:cNvPr>
          <p:cNvSpPr/>
          <p:nvPr/>
        </p:nvSpPr>
        <p:spPr>
          <a:xfrm>
            <a:off x="2365066" y="4457785"/>
            <a:ext cx="1038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t-EE" sz="2400" b="1" u="sng" dirty="0">
                <a:solidFill>
                  <a:srgbClr val="29A6FF"/>
                </a:solidFill>
              </a:rPr>
              <a:t>Näited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DB2502EC-CAC2-4364-B3A9-D7D4F3E03746}"/>
              </a:ext>
            </a:extLst>
          </p:cNvPr>
          <p:cNvSpPr/>
          <p:nvPr/>
        </p:nvSpPr>
        <p:spPr>
          <a:xfrm>
            <a:off x="3580974" y="4468540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t-EE" sz="2000" dirty="0">
                <a:solidFill>
                  <a:srgbClr val="0C2B8E"/>
                </a:solidFill>
              </a:rPr>
              <a:t>Vaatleme antud kolmnurkseid maatrikseid.</a:t>
            </a:r>
            <a:endParaRPr lang="en-GB" sz="2000" dirty="0">
              <a:solidFill>
                <a:srgbClr val="0C2B8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51E255B8-3595-4A0C-AB25-8762AD7D3923}"/>
                  </a:ext>
                </a:extLst>
              </p:cNvPr>
              <p:cNvSpPr/>
              <p:nvPr/>
            </p:nvSpPr>
            <p:spPr>
              <a:xfrm>
                <a:off x="3003568" y="5026441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51E255B8-3595-4A0C-AB25-8762AD7D39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568" y="5026441"/>
                <a:ext cx="2083455" cy="8249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tângulo 72">
                <a:extLst>
                  <a:ext uri="{FF2B5EF4-FFF2-40B4-BE49-F238E27FC236}">
                    <a16:creationId xmlns:a16="http://schemas.microsoft.com/office/drawing/2014/main" id="{416CD291-24DF-4652-95C6-9B340BADE6B1}"/>
                  </a:ext>
                </a:extLst>
              </p:cNvPr>
              <p:cNvSpPr/>
              <p:nvPr/>
            </p:nvSpPr>
            <p:spPr>
              <a:xfrm>
                <a:off x="8690349" y="5026441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73" name="Retângulo 72">
                <a:extLst>
                  <a:ext uri="{FF2B5EF4-FFF2-40B4-BE49-F238E27FC236}">
                    <a16:creationId xmlns:a16="http://schemas.microsoft.com/office/drawing/2014/main" id="{416CD291-24DF-4652-95C6-9B340BADE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0349" y="5026441"/>
                <a:ext cx="2083455" cy="8249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ângulo 1">
            <a:extLst>
              <a:ext uri="{FF2B5EF4-FFF2-40B4-BE49-F238E27FC236}">
                <a16:creationId xmlns:a16="http://schemas.microsoft.com/office/drawing/2014/main" id="{AAAD8A1B-93B5-47AC-8BF7-C4CC5C963DB6}"/>
              </a:ext>
            </a:extLst>
          </p:cNvPr>
          <p:cNvSpPr/>
          <p:nvPr/>
        </p:nvSpPr>
        <p:spPr>
          <a:xfrm>
            <a:off x="2963202" y="5951544"/>
            <a:ext cx="22740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2000" b="1" dirty="0">
                <a:solidFill>
                  <a:srgbClr val="F25E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treppkujul maatriks</a:t>
            </a:r>
            <a:endParaRPr lang="en-GB" sz="2000" dirty="0">
              <a:solidFill>
                <a:srgbClr val="F25E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6CC27B42-BEB7-434E-BA61-84C5F584BF4D}"/>
              </a:ext>
            </a:extLst>
          </p:cNvPr>
          <p:cNvSpPr/>
          <p:nvPr/>
        </p:nvSpPr>
        <p:spPr>
          <a:xfrm>
            <a:off x="8491168" y="5817812"/>
            <a:ext cx="25093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2000" b="1" dirty="0">
                <a:solidFill>
                  <a:srgbClr val="F25E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taandatud treppkujul </a:t>
            </a:r>
          </a:p>
          <a:p>
            <a:r>
              <a:rPr lang="et-EE" sz="2000" b="1" dirty="0">
                <a:solidFill>
                  <a:srgbClr val="F25E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maatriks </a:t>
            </a:r>
            <a:endParaRPr lang="en-GB" sz="2000" dirty="0">
              <a:solidFill>
                <a:srgbClr val="F25E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BE9432EA-7F2C-46EF-8833-250F6E501CFA}"/>
              </a:ext>
            </a:extLst>
          </p:cNvPr>
          <p:cNvSpPr/>
          <p:nvPr/>
        </p:nvSpPr>
        <p:spPr>
          <a:xfrm>
            <a:off x="3003568" y="4868650"/>
            <a:ext cx="2163382" cy="1572712"/>
          </a:xfrm>
          <a:prstGeom prst="roundRect">
            <a:avLst/>
          </a:prstGeom>
          <a:noFill/>
          <a:ln w="19050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tângulo: Cantos Arredondados 84">
            <a:extLst>
              <a:ext uri="{FF2B5EF4-FFF2-40B4-BE49-F238E27FC236}">
                <a16:creationId xmlns:a16="http://schemas.microsoft.com/office/drawing/2014/main" id="{C830A61B-1A40-4A62-867F-18E8CB747C43}"/>
              </a:ext>
            </a:extLst>
          </p:cNvPr>
          <p:cNvSpPr/>
          <p:nvPr/>
        </p:nvSpPr>
        <p:spPr>
          <a:xfrm>
            <a:off x="8235042" y="4919450"/>
            <a:ext cx="2878758" cy="1572712"/>
          </a:xfrm>
          <a:prstGeom prst="roundRect">
            <a:avLst/>
          </a:prstGeom>
          <a:noFill/>
          <a:ln w="19050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E04524E-386B-4292-82FA-D70317D208A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11"/>
          <a:stretch/>
        </p:blipFill>
        <p:spPr>
          <a:xfrm>
            <a:off x="6104225" y="5026441"/>
            <a:ext cx="1918525" cy="164637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A1448D2-BE0B-4A02-90B1-D429562D26F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02"/>
          <a:stretch/>
        </p:blipFill>
        <p:spPr>
          <a:xfrm>
            <a:off x="5282259" y="5003310"/>
            <a:ext cx="1994785" cy="164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9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/>
      <p:bldP spid="56" grpId="0" animBg="1"/>
      <p:bldP spid="57" grpId="0"/>
      <p:bldP spid="58" grpId="0"/>
      <p:bldP spid="59" grpId="0"/>
      <p:bldP spid="73" grpId="0"/>
      <p:bldP spid="2" grpId="0"/>
      <p:bldP spid="81" grpId="0"/>
      <p:bldP spid="3" grpId="0" animBg="1"/>
      <p:bldP spid="8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96B0080E-FD2A-4203-8539-3C481C3086EF}"/>
              </a:ext>
            </a:extLst>
          </p:cNvPr>
          <p:cNvSpPr/>
          <p:nvPr/>
        </p:nvSpPr>
        <p:spPr>
          <a:xfrm>
            <a:off x="2066293" y="305858"/>
            <a:ext cx="9859639" cy="2467487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23C2155B-F8E4-4870-9E1F-73E2FDC1B28D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" name="Imagem 60">
            <a:extLst>
              <a:ext uri="{FF2B5EF4-FFF2-40B4-BE49-F238E27FC236}">
                <a16:creationId xmlns:a16="http://schemas.microsoft.com/office/drawing/2014/main" id="{18B73C74-A004-482B-9F0B-219C9547C99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: Cantos Arredondados 63">
            <a:hlinkClick r:id="rId5" action="ppaction://hlinksldjump"/>
            <a:extLst>
              <a:ext uri="{FF2B5EF4-FFF2-40B4-BE49-F238E27FC236}">
                <a16:creationId xmlns:a16="http://schemas.microsoft.com/office/drawing/2014/main" id="{C768C98F-CA32-4A31-AD0D-7BF9BF2DDE92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Harjuta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6B77819A-4C38-4945-8534-D0606CA9DC01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13</a:t>
            </a:r>
          </a:p>
        </p:txBody>
      </p:sp>
      <p:sp>
        <p:nvSpPr>
          <p:cNvPr id="27" name="Retângulo: Cantos Arredondados 26">
            <a:hlinkClick r:id="rId6" action="ppaction://hlinksldjump"/>
            <a:extLst>
              <a:ext uri="{FF2B5EF4-FFF2-40B4-BE49-F238E27FC236}">
                <a16:creationId xmlns:a16="http://schemas.microsoft.com/office/drawing/2014/main" id="{14F11D25-EE14-4908-9E21-CE883BD884E2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Ridade</a:t>
            </a:r>
            <a:r>
              <a:rPr lang="en-GB" b="1" dirty="0">
                <a:solidFill>
                  <a:schemeClr val="tx1"/>
                </a:solidFill>
              </a:rPr>
              <a:t> “</a:t>
            </a:r>
            <a:r>
              <a:rPr lang="en-GB" b="1" dirty="0" err="1">
                <a:solidFill>
                  <a:schemeClr val="tx1"/>
                </a:solidFill>
              </a:rPr>
              <a:t>taandamise</a:t>
            </a:r>
            <a:r>
              <a:rPr lang="en-GB" b="1" dirty="0">
                <a:solidFill>
                  <a:schemeClr val="tx1"/>
                </a:solidFill>
              </a:rPr>
              <a:t>” </a:t>
            </a:r>
            <a:r>
              <a:rPr lang="en-GB" b="1" dirty="0" err="1">
                <a:solidFill>
                  <a:schemeClr val="tx1"/>
                </a:solidFill>
              </a:rPr>
              <a:t>algoritm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7">
            <a:hlinkClick r:id="rId7" action="ppaction://hlinksldjump"/>
            <a:extLst>
              <a:ext uri="{FF2B5EF4-FFF2-40B4-BE49-F238E27FC236}">
                <a16:creationId xmlns:a16="http://schemas.microsoft.com/office/drawing/2014/main" id="{8A931898-1AB1-410C-94E6-B85126DD2E0F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8" action="ppaction://hlinksldjump"/>
            <a:extLst>
              <a:ext uri="{FF2B5EF4-FFF2-40B4-BE49-F238E27FC236}">
                <a16:creationId xmlns:a16="http://schemas.microsoft.com/office/drawing/2014/main" id="{346B15D0-16B8-408A-A5DA-ADE52EEBD992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hlinkClick r:id="rId9" action="ppaction://hlinksldjump"/>
            <a:extLst>
              <a:ext uri="{FF2B5EF4-FFF2-40B4-BE49-F238E27FC236}">
                <a16:creationId xmlns:a16="http://schemas.microsoft.com/office/drawing/2014/main" id="{EF499F50-1D40-41D0-BBB8-19FF9F9FD644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BD919122-91B4-45D4-A788-C16564BDDE80}"/>
              </a:ext>
            </a:extLst>
          </p:cNvPr>
          <p:cNvSpPr/>
          <p:nvPr/>
        </p:nvSpPr>
        <p:spPr>
          <a:xfrm>
            <a:off x="2268414" y="514196"/>
            <a:ext cx="94553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 err="1">
                <a:solidFill>
                  <a:sysClr val="windowText" lastClr="000000"/>
                </a:solidFill>
              </a:rPr>
              <a:t>Nullist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erineva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maatriksi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saab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teisendada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b="1" u="sng" dirty="0" err="1">
                <a:solidFill>
                  <a:sysClr val="windowText" lastClr="000000"/>
                </a:solidFill>
              </a:rPr>
              <a:t>mitmeks</a:t>
            </a:r>
            <a:r>
              <a:rPr lang="en-GB" sz="2400" b="1" u="sng" dirty="0">
                <a:solidFill>
                  <a:sysClr val="windowText" lastClr="000000"/>
                </a:solidFill>
              </a:rPr>
              <a:t> </a:t>
            </a:r>
            <a:r>
              <a:rPr lang="en-GB" sz="2400" b="1" u="sng" dirty="0" err="1">
                <a:solidFill>
                  <a:sysClr val="windowText" lastClr="000000"/>
                </a:solidFill>
              </a:rPr>
              <a:t>erinevaks</a:t>
            </a:r>
            <a:r>
              <a:rPr lang="en-GB" sz="2400" b="1" u="sng" dirty="0">
                <a:solidFill>
                  <a:sysClr val="windowText" lastClr="000000"/>
                </a:solidFill>
              </a:rPr>
              <a:t> </a:t>
            </a:r>
            <a:r>
              <a:rPr lang="en-GB" sz="2400" b="1" u="sng" dirty="0" err="1">
                <a:solidFill>
                  <a:sysClr val="windowText" lastClr="000000"/>
                </a:solidFill>
              </a:rPr>
              <a:t>treppkujuliseks</a:t>
            </a:r>
            <a:r>
              <a:rPr lang="en-GB" sz="2400" b="1" u="sng" dirty="0">
                <a:solidFill>
                  <a:sysClr val="windowText" lastClr="000000"/>
                </a:solidFill>
              </a:rPr>
              <a:t> </a:t>
            </a:r>
            <a:r>
              <a:rPr lang="en-GB" sz="2400" b="1" u="sng" dirty="0" err="1">
                <a:solidFill>
                  <a:sysClr val="windowText" lastClr="000000"/>
                </a:solidFill>
              </a:rPr>
              <a:t>maatriksiks</a:t>
            </a:r>
            <a:r>
              <a:rPr lang="en-GB" sz="2400" dirty="0">
                <a:solidFill>
                  <a:sysClr val="windowText" lastClr="000000"/>
                </a:solidFill>
              </a:rPr>
              <a:t>, </a:t>
            </a:r>
            <a:r>
              <a:rPr lang="en-GB" sz="2400" dirty="0" err="1">
                <a:solidFill>
                  <a:sysClr val="windowText" lastClr="000000"/>
                </a:solidFill>
              </a:rPr>
              <a:t>kasutades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erinevaid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teisenduste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jadasid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ridadel</a:t>
            </a:r>
            <a:r>
              <a:rPr lang="en-GB" sz="24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A7D6BB4B-C57D-44D3-A590-54558FE4C22B}"/>
              </a:ext>
            </a:extLst>
          </p:cNvPr>
          <p:cNvSpPr/>
          <p:nvPr/>
        </p:nvSpPr>
        <p:spPr>
          <a:xfrm>
            <a:off x="2276047" y="1742025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 err="1">
                <a:solidFill>
                  <a:sysClr val="windowText" lastClr="000000"/>
                </a:solidFill>
              </a:rPr>
              <a:t>Kuid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saadud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t-EE" sz="2400" dirty="0">
                <a:solidFill>
                  <a:sysClr val="windowText" lastClr="000000"/>
                </a:solidFill>
              </a:rPr>
              <a:t>taandatud treppkuju</a:t>
            </a:r>
            <a:r>
              <a:rPr lang="en-GB" sz="2400" dirty="0">
                <a:solidFill>
                  <a:sysClr val="windowText" lastClr="000000"/>
                </a:solidFill>
              </a:rPr>
              <a:t> on </a:t>
            </a:r>
            <a:r>
              <a:rPr lang="en-GB" sz="2400" dirty="0" err="1">
                <a:solidFill>
                  <a:sysClr val="windowText" lastClr="000000"/>
                </a:solidFill>
              </a:rPr>
              <a:t>ainulaadne</a:t>
            </a:r>
            <a:r>
              <a:rPr lang="en-GB" sz="2400" dirty="0">
                <a:solidFill>
                  <a:sysClr val="windowText" lastClr="000000"/>
                </a:solidFill>
              </a:rPr>
              <a:t>, </a:t>
            </a:r>
            <a:r>
              <a:rPr lang="en-GB" sz="2400" dirty="0" err="1">
                <a:solidFill>
                  <a:sysClr val="windowText" lastClr="000000"/>
                </a:solidFill>
              </a:rPr>
              <a:t>nagu</a:t>
            </a:r>
            <a:r>
              <a:rPr lang="en-GB" sz="2400" dirty="0">
                <a:solidFill>
                  <a:sysClr val="windowText" lastClr="000000"/>
                </a:solidFill>
              </a:rPr>
              <a:t> on </a:t>
            </a:r>
            <a:r>
              <a:rPr lang="en-GB" sz="2400" dirty="0" err="1">
                <a:solidFill>
                  <a:sysClr val="windowText" lastClr="000000"/>
                </a:solidFill>
              </a:rPr>
              <a:t>öeldud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järgmises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teoreemis</a:t>
            </a:r>
            <a:r>
              <a:rPr lang="et-EE" sz="24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32A0865A-8F37-4312-9FC6-7817DFE1A620}"/>
              </a:ext>
            </a:extLst>
          </p:cNvPr>
          <p:cNvSpPr/>
          <p:nvPr/>
        </p:nvSpPr>
        <p:spPr>
          <a:xfrm>
            <a:off x="2066292" y="3049521"/>
            <a:ext cx="9859639" cy="1291367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4FE36565-EBC6-4D8A-A754-1AE28D10CA91}"/>
              </a:ext>
            </a:extLst>
          </p:cNvPr>
          <p:cNvSpPr/>
          <p:nvPr/>
        </p:nvSpPr>
        <p:spPr>
          <a:xfrm>
            <a:off x="2190971" y="3150000"/>
            <a:ext cx="9183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t-EE" sz="2400" b="1" u="sng" dirty="0">
                <a:solidFill>
                  <a:srgbClr val="F25E4F"/>
                </a:solidFill>
              </a:rPr>
              <a:t>Taandatud treppkuju ühesus:</a:t>
            </a:r>
            <a:endParaRPr lang="en-GB" sz="2400" b="1" dirty="0">
              <a:solidFill>
                <a:srgbClr val="F25E4F"/>
              </a:solidFill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8428B70B-B48F-44B7-9EFA-C5DCF141090A}"/>
              </a:ext>
            </a:extLst>
          </p:cNvPr>
          <p:cNvSpPr/>
          <p:nvPr/>
        </p:nvSpPr>
        <p:spPr>
          <a:xfrm>
            <a:off x="2190971" y="3593690"/>
            <a:ext cx="9540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t-EE" sz="2400" dirty="0">
                <a:solidFill>
                  <a:sysClr val="windowText" lastClr="000000"/>
                </a:solidFill>
              </a:rPr>
              <a:t>Iga maatriks on teisendatav </a:t>
            </a:r>
            <a:r>
              <a:rPr lang="et-EE" sz="2400" u="sng" dirty="0">
                <a:solidFill>
                  <a:sysClr val="windowText" lastClr="000000"/>
                </a:solidFill>
              </a:rPr>
              <a:t>üheks ja ainult üheks </a:t>
            </a:r>
            <a:r>
              <a:rPr lang="et-EE" sz="2400" b="1" dirty="0">
                <a:solidFill>
                  <a:sysClr val="windowText" lastClr="000000"/>
                </a:solidFill>
              </a:rPr>
              <a:t>taandatud treppkujuks</a:t>
            </a:r>
            <a:r>
              <a:rPr lang="et-EE" sz="24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AF686CBB-C0C1-4F8F-AB66-6B5B510F0596}"/>
              </a:ext>
            </a:extLst>
          </p:cNvPr>
          <p:cNvSpPr/>
          <p:nvPr/>
        </p:nvSpPr>
        <p:spPr>
          <a:xfrm>
            <a:off x="2066292" y="4673496"/>
            <a:ext cx="9859639" cy="1767866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ED03AB65-DE58-4873-A922-E884B00F4EBB}"/>
                  </a:ext>
                </a:extLst>
              </p:cNvPr>
              <p:cNvSpPr/>
              <p:nvPr/>
            </p:nvSpPr>
            <p:spPr>
              <a:xfrm>
                <a:off x="2190971" y="4773975"/>
                <a:ext cx="9183763" cy="1600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t-EE" sz="2400" dirty="0"/>
                  <a:t>Järgides eespool öeldud, nimetame maatriksit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400" dirty="0"/>
                  <a:t>:</a:t>
                </a:r>
                <a:r>
                  <a:rPr lang="et-EE" sz="2400" dirty="0"/>
                  <a:t> </a:t>
                </a:r>
                <a:endParaRPr lang="en-GB" sz="2400" dirty="0"/>
              </a:p>
              <a:p>
                <a:pPr marL="342900" indent="-342900" algn="just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t-EE" b="1" dirty="0"/>
                  <a:t>maatriksi 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b="1" dirty="0"/>
                  <a:t> </a:t>
                </a:r>
                <a:r>
                  <a:rPr lang="et-EE" b="1" dirty="0"/>
                  <a:t>treppkujuks </a:t>
                </a:r>
                <a:r>
                  <a:rPr lang="en-GB" dirty="0"/>
                  <a:t>– </a:t>
                </a:r>
                <a:r>
                  <a:rPr lang="et-EE" dirty="0"/>
                  <a:t>kui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t-EE" dirty="0"/>
                  <a:t>-st on saadud </a:t>
                </a:r>
                <a:r>
                  <a:rPr lang="et-EE" dirty="0" err="1"/>
                  <a:t>RET-ga</a:t>
                </a:r>
                <a:r>
                  <a:rPr lang="et-EE" dirty="0"/>
                  <a:t> maatriks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t-EE" b="1" dirty="0"/>
                  <a:t> </a:t>
                </a:r>
                <a:r>
                  <a:rPr lang="et-EE" dirty="0"/>
                  <a:t>ja see on treppkujuline.</a:t>
                </a:r>
              </a:p>
              <a:p>
                <a:pPr marL="342900" indent="-342900" algn="just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t-EE" b="1" dirty="0"/>
                  <a:t>maatriksi  </a:t>
                </a:r>
                <a14:m>
                  <m:oMath xmlns:m="http://schemas.openxmlformats.org/officeDocument/2006/math">
                    <m:r>
                      <a:rPr lang="en-GB" b="1" i="1" dirty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b="1" dirty="0"/>
                  <a:t> </a:t>
                </a:r>
                <a:r>
                  <a:rPr lang="et-EE" b="1" dirty="0"/>
                  <a:t>taandatud treppkujuks</a:t>
                </a:r>
                <a:r>
                  <a:rPr lang="en-GB" dirty="0"/>
                  <a:t>– </a:t>
                </a:r>
                <a:r>
                  <a:rPr lang="et-EE" dirty="0"/>
                  <a:t>kui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t-EE" dirty="0"/>
                  <a:t>-st on saadud </a:t>
                </a:r>
                <a:r>
                  <a:rPr lang="et-EE" dirty="0" err="1"/>
                  <a:t>RET-ga</a:t>
                </a:r>
                <a:r>
                  <a:rPr lang="et-EE" dirty="0"/>
                  <a:t> maatriks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pt-PT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t-EE" b="1" dirty="0"/>
                  <a:t> </a:t>
                </a:r>
                <a:r>
                  <a:rPr lang="et-EE" dirty="0"/>
                  <a:t>ja see on taandatud treppkujul.</a:t>
                </a:r>
                <a:endParaRPr lang="en-GB" dirty="0"/>
              </a:p>
            </p:txBody>
          </p:sp>
        </mc:Choice>
        <mc:Fallback xmlns="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ED03AB65-DE58-4873-A922-E884B00F4E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0971" y="4773975"/>
                <a:ext cx="9183763" cy="1600438"/>
              </a:xfrm>
              <a:prstGeom prst="rect">
                <a:avLst/>
              </a:prstGeom>
              <a:blipFill>
                <a:blip r:embed="rId10"/>
                <a:stretch>
                  <a:fillRect l="-995" t="-3042" r="-531" b="-4943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368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/>
      <p:bldP spid="32" grpId="0"/>
      <p:bldP spid="33" grpId="0" animBg="1"/>
      <p:bldP spid="35" grpId="0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23C2155B-F8E4-4870-9E1F-73E2FDC1B28D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" name="Imagem 60">
            <a:extLst>
              <a:ext uri="{FF2B5EF4-FFF2-40B4-BE49-F238E27FC236}">
                <a16:creationId xmlns:a16="http://schemas.microsoft.com/office/drawing/2014/main" id="{18B73C74-A004-482B-9F0B-219C9547C99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: Cantos Arredondados 63">
            <a:hlinkClick r:id="rId6" action="ppaction://hlinksldjump"/>
            <a:extLst>
              <a:ext uri="{FF2B5EF4-FFF2-40B4-BE49-F238E27FC236}">
                <a16:creationId xmlns:a16="http://schemas.microsoft.com/office/drawing/2014/main" id="{C768C98F-CA32-4A31-AD0D-7BF9BF2DDE92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Harjuta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6B77819A-4C38-4945-8534-D0606CA9DC01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13</a:t>
            </a:r>
          </a:p>
        </p:txBody>
      </p:sp>
      <p:sp>
        <p:nvSpPr>
          <p:cNvPr id="27" name="Retângulo: Cantos Arredondados 26">
            <a:hlinkClick r:id="rId7" action="ppaction://hlinksldjump"/>
            <a:extLst>
              <a:ext uri="{FF2B5EF4-FFF2-40B4-BE49-F238E27FC236}">
                <a16:creationId xmlns:a16="http://schemas.microsoft.com/office/drawing/2014/main" id="{14F11D25-EE14-4908-9E21-CE883BD884E2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Ridade</a:t>
            </a:r>
            <a:r>
              <a:rPr lang="en-GB" b="1" dirty="0">
                <a:solidFill>
                  <a:schemeClr val="tx1"/>
                </a:solidFill>
              </a:rPr>
              <a:t> “</a:t>
            </a:r>
            <a:r>
              <a:rPr lang="en-GB" b="1" dirty="0" err="1">
                <a:solidFill>
                  <a:schemeClr val="tx1"/>
                </a:solidFill>
              </a:rPr>
              <a:t>taandamise</a:t>
            </a:r>
            <a:r>
              <a:rPr lang="en-GB" b="1" dirty="0">
                <a:solidFill>
                  <a:schemeClr val="tx1"/>
                </a:solidFill>
              </a:rPr>
              <a:t>” </a:t>
            </a:r>
            <a:r>
              <a:rPr lang="en-GB" b="1" dirty="0" err="1">
                <a:solidFill>
                  <a:schemeClr val="tx1"/>
                </a:solidFill>
              </a:rPr>
              <a:t>algoritm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7">
            <a:hlinkClick r:id="rId8" action="ppaction://hlinksldjump"/>
            <a:extLst>
              <a:ext uri="{FF2B5EF4-FFF2-40B4-BE49-F238E27FC236}">
                <a16:creationId xmlns:a16="http://schemas.microsoft.com/office/drawing/2014/main" id="{8A931898-1AB1-410C-94E6-B85126DD2E0F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9" action="ppaction://hlinksldjump"/>
            <a:extLst>
              <a:ext uri="{FF2B5EF4-FFF2-40B4-BE49-F238E27FC236}">
                <a16:creationId xmlns:a16="http://schemas.microsoft.com/office/drawing/2014/main" id="{346B15D0-16B8-408A-A5DA-ADE52EEBD992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hlinkClick r:id="rId10" action="ppaction://hlinksldjump"/>
            <a:extLst>
              <a:ext uri="{FF2B5EF4-FFF2-40B4-BE49-F238E27FC236}">
                <a16:creationId xmlns:a16="http://schemas.microsoft.com/office/drawing/2014/main" id="{EF499F50-1D40-41D0-BBB8-19FF9F9FD644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t-EE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et-EE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033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4CCDC74-EF03-4584-9023-5A7002263115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A49F40B-4EED-4127-9995-C8AC9400F2B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hlinkClick r:id="rId5" action="ppaction://hlinksldjump"/>
            <a:extLst>
              <a:ext uri="{FF2B5EF4-FFF2-40B4-BE49-F238E27FC236}">
                <a16:creationId xmlns:a16="http://schemas.microsoft.com/office/drawing/2014/main" id="{2FE30A87-2B09-491D-82BF-4A69F0BDF268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Harjuta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13</a:t>
            </a:r>
          </a:p>
        </p:txBody>
      </p:sp>
      <p:sp>
        <p:nvSpPr>
          <p:cNvPr id="28" name="Retângulo: Cantos Arredondados 27">
            <a:hlinkClick r:id="rId6" action="ppaction://hlinksldjump"/>
            <a:extLst>
              <a:ext uri="{FF2B5EF4-FFF2-40B4-BE49-F238E27FC236}">
                <a16:creationId xmlns:a16="http://schemas.microsoft.com/office/drawing/2014/main" id="{B528D167-72B4-4281-9441-AE4389AB724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Ridade</a:t>
            </a:r>
            <a:r>
              <a:rPr lang="en-GB" b="1" dirty="0">
                <a:solidFill>
                  <a:schemeClr val="tx1"/>
                </a:solidFill>
              </a:rPr>
              <a:t> “</a:t>
            </a:r>
            <a:r>
              <a:rPr lang="en-GB" b="1" dirty="0" err="1">
                <a:solidFill>
                  <a:schemeClr val="tx1"/>
                </a:solidFill>
              </a:rPr>
              <a:t>taandamise</a:t>
            </a:r>
            <a:r>
              <a:rPr lang="en-GB" b="1" dirty="0">
                <a:solidFill>
                  <a:schemeClr val="tx1"/>
                </a:solidFill>
              </a:rPr>
              <a:t>” </a:t>
            </a:r>
            <a:r>
              <a:rPr lang="en-GB" b="1" dirty="0" err="1">
                <a:solidFill>
                  <a:schemeClr val="tx1"/>
                </a:solidFill>
              </a:rPr>
              <a:t>algoritm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7" action="ppaction://hlinksldjump"/>
            <a:extLst>
              <a:ext uri="{FF2B5EF4-FFF2-40B4-BE49-F238E27FC236}">
                <a16:creationId xmlns:a16="http://schemas.microsoft.com/office/drawing/2014/main" id="{6BD31A0A-D69F-4400-860D-F5E514B983A8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hlinkClick r:id="rId8" action="ppaction://hlinksldjump"/>
            <a:extLst>
              <a:ext uri="{FF2B5EF4-FFF2-40B4-BE49-F238E27FC236}">
                <a16:creationId xmlns:a16="http://schemas.microsoft.com/office/drawing/2014/main" id="{E15D504A-414F-458B-BE16-1951C35B6D40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32">
            <a:hlinkClick r:id="rId9" action="ppaction://hlinksldjump"/>
            <a:extLst>
              <a:ext uri="{FF2B5EF4-FFF2-40B4-BE49-F238E27FC236}">
                <a16:creationId xmlns:a16="http://schemas.microsoft.com/office/drawing/2014/main" id="{F6E45E8F-4B6B-4714-9AB4-BA0094805698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C521DC0E-1082-4408-9897-59236A27106E}"/>
              </a:ext>
            </a:extLst>
          </p:cNvPr>
          <p:cNvSpPr/>
          <p:nvPr/>
        </p:nvSpPr>
        <p:spPr>
          <a:xfrm>
            <a:off x="2066293" y="305857"/>
            <a:ext cx="9859639" cy="4175708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1A48DC5-3CA3-4AA1-AC1D-33FD46598EC5}"/>
              </a:ext>
            </a:extLst>
          </p:cNvPr>
          <p:cNvSpPr/>
          <p:nvPr/>
        </p:nvSpPr>
        <p:spPr>
          <a:xfrm>
            <a:off x="2268414" y="514196"/>
            <a:ext cx="94553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K</a:t>
            </a:r>
            <a:r>
              <a:rPr lang="et-EE" sz="2400" dirty="0">
                <a:solidFill>
                  <a:sysClr val="windowText" lastClr="000000"/>
                </a:solidFill>
              </a:rPr>
              <a:t>ui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maatriksi</a:t>
            </a:r>
            <a:r>
              <a:rPr lang="en-GB" sz="2400" dirty="0">
                <a:solidFill>
                  <a:sysClr val="windowText" lastClr="000000"/>
                </a:solidFill>
              </a:rPr>
              <a:t> RET-</a:t>
            </a:r>
            <a:r>
              <a:rPr lang="en-GB" sz="2400" dirty="0" err="1">
                <a:solidFill>
                  <a:sysClr val="windowText" lastClr="000000"/>
                </a:solidFill>
              </a:rPr>
              <a:t>ga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teisedndatakse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maatriksi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treppkujuliseks</a:t>
            </a:r>
            <a:r>
              <a:rPr lang="en-GB" sz="2400" dirty="0">
                <a:solidFill>
                  <a:sysClr val="windowText" lastClr="000000"/>
                </a:solidFill>
              </a:rPr>
              <a:t>, </a:t>
            </a:r>
            <a:r>
              <a:rPr lang="en-GB" sz="2400" dirty="0" err="1">
                <a:solidFill>
                  <a:sysClr val="windowText" lastClr="000000"/>
                </a:solidFill>
              </a:rPr>
              <a:t>siis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edasised</a:t>
            </a:r>
            <a:r>
              <a:rPr lang="en-GB" sz="2400" dirty="0">
                <a:solidFill>
                  <a:sysClr val="windowText" lastClr="000000"/>
                </a:solidFill>
              </a:rPr>
              <a:t> RTE-d, </a:t>
            </a:r>
            <a:r>
              <a:rPr lang="en-GB" sz="2400" dirty="0" err="1">
                <a:solidFill>
                  <a:sysClr val="windowText" lastClr="000000"/>
                </a:solidFill>
              </a:rPr>
              <a:t>mis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viivad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taandatud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treppkujule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ei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muuda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juhtelemntide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positisoone</a:t>
            </a:r>
            <a:r>
              <a:rPr lang="en-GB" sz="24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C6C7F27E-A5B2-4BD7-B9A5-94240723E5BB}"/>
              </a:ext>
            </a:extLst>
          </p:cNvPr>
          <p:cNvSpPr/>
          <p:nvPr/>
        </p:nvSpPr>
        <p:spPr>
          <a:xfrm>
            <a:off x="2268412" y="1583429"/>
            <a:ext cx="94553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Kuna </a:t>
            </a:r>
            <a:r>
              <a:rPr lang="en-GB" sz="2400" dirty="0" err="1">
                <a:solidFill>
                  <a:sysClr val="windowText" lastClr="000000"/>
                </a:solidFill>
              </a:rPr>
              <a:t>taandatud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treppkuju</a:t>
            </a:r>
            <a:r>
              <a:rPr lang="en-GB" sz="2400" dirty="0">
                <a:solidFill>
                  <a:sysClr val="windowText" lastClr="000000"/>
                </a:solidFill>
              </a:rPr>
              <a:t> on </a:t>
            </a:r>
            <a:r>
              <a:rPr lang="en-GB" sz="2400" dirty="0" err="1">
                <a:solidFill>
                  <a:sysClr val="windowText" lastClr="000000"/>
                </a:solidFill>
              </a:rPr>
              <a:t>unikaalne</a:t>
            </a:r>
            <a:r>
              <a:rPr lang="en-GB" sz="2400" dirty="0">
                <a:solidFill>
                  <a:sysClr val="windowText" lastClr="000000"/>
                </a:solidFill>
              </a:rPr>
              <a:t>, </a:t>
            </a:r>
            <a:r>
              <a:rPr lang="en-GB" sz="2400" dirty="0" err="1">
                <a:solidFill>
                  <a:sysClr val="windowText" lastClr="000000"/>
                </a:solidFill>
              </a:rPr>
              <a:t>siis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juhtelemendi</a:t>
            </a:r>
            <a:r>
              <a:rPr lang="en-GB" sz="2400" dirty="0">
                <a:solidFill>
                  <a:sysClr val="windowText" lastClr="000000"/>
                </a:solidFill>
              </a:rPr>
              <a:t> on </a:t>
            </a:r>
            <a:r>
              <a:rPr lang="en-GB" sz="2400" dirty="0" err="1">
                <a:solidFill>
                  <a:sysClr val="windowText" lastClr="000000"/>
                </a:solidFill>
              </a:rPr>
              <a:t>alati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samades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positsioonides</a:t>
            </a:r>
            <a:r>
              <a:rPr lang="en-GB" sz="2400" dirty="0">
                <a:solidFill>
                  <a:sysClr val="windowText" lastClr="000000"/>
                </a:solidFill>
              </a:rPr>
              <a:t> (</a:t>
            </a:r>
            <a:r>
              <a:rPr lang="en-GB" sz="2400" dirty="0" err="1">
                <a:solidFill>
                  <a:sysClr val="windowText" lastClr="000000"/>
                </a:solidFill>
              </a:rPr>
              <a:t>ja</a:t>
            </a:r>
            <a:r>
              <a:rPr lang="en-GB" sz="2400" dirty="0">
                <a:solidFill>
                  <a:sysClr val="windowText" lastClr="000000"/>
                </a:solidFill>
              </a:rPr>
              <a:t> see on </a:t>
            </a:r>
            <a:r>
              <a:rPr lang="en-GB" sz="2400" dirty="0" err="1">
                <a:solidFill>
                  <a:sysClr val="windowText" lastClr="000000"/>
                </a:solidFill>
              </a:rPr>
              <a:t>mistahesantud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maatriksi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taandatud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treppkujul</a:t>
            </a:r>
            <a:r>
              <a:rPr lang="en-GB" sz="2400" dirty="0">
                <a:solidFill>
                  <a:sysClr val="windowText" lastClr="000000"/>
                </a:solidFill>
              </a:rPr>
              <a:t>).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51061303-AD4C-41A4-A584-2845FAB970EB}"/>
              </a:ext>
            </a:extLst>
          </p:cNvPr>
          <p:cNvSpPr/>
          <p:nvPr/>
        </p:nvSpPr>
        <p:spPr>
          <a:xfrm>
            <a:off x="2213177" y="3469837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t-EE" sz="2400" b="1" dirty="0">
                <a:solidFill>
                  <a:srgbClr val="F25E4F"/>
                </a:solidFill>
              </a:rPr>
              <a:t>Juhtelement</a:t>
            </a:r>
            <a:r>
              <a:rPr lang="fi-FI" sz="2400" dirty="0">
                <a:solidFill>
                  <a:sysClr val="windowText" lastClr="000000"/>
                </a:solidFill>
              </a:rPr>
              <a:t>- on </a:t>
            </a:r>
            <a:r>
              <a:rPr lang="fi-FI" sz="2400" dirty="0" err="1">
                <a:solidFill>
                  <a:sysClr val="windowText" lastClr="000000"/>
                </a:solidFill>
              </a:rPr>
              <a:t>nullist</a:t>
            </a:r>
            <a:r>
              <a:rPr lang="fi-FI" sz="2400" dirty="0">
                <a:solidFill>
                  <a:sysClr val="windowText" lastClr="000000"/>
                </a:solidFill>
              </a:rPr>
              <a:t> </a:t>
            </a:r>
            <a:r>
              <a:rPr lang="fi-FI" sz="2400" dirty="0" err="1">
                <a:solidFill>
                  <a:sysClr val="windowText" lastClr="000000"/>
                </a:solidFill>
              </a:rPr>
              <a:t>erinev</a:t>
            </a:r>
            <a:r>
              <a:rPr lang="fi-FI" sz="2400" dirty="0">
                <a:solidFill>
                  <a:sysClr val="windowText" lastClr="000000"/>
                </a:solidFill>
              </a:rPr>
              <a:t> </a:t>
            </a:r>
            <a:r>
              <a:rPr lang="fi-FI" sz="2400" dirty="0" err="1">
                <a:solidFill>
                  <a:sysClr val="windowText" lastClr="000000"/>
                </a:solidFill>
              </a:rPr>
              <a:t>element</a:t>
            </a:r>
            <a:r>
              <a:rPr lang="fi-FI" sz="2400" dirty="0">
                <a:solidFill>
                  <a:sysClr val="windowText" lastClr="000000"/>
                </a:solidFill>
              </a:rPr>
              <a:t>, </a:t>
            </a:r>
            <a:r>
              <a:rPr lang="fi-FI" sz="2400" dirty="0" err="1">
                <a:solidFill>
                  <a:sysClr val="windowText" lastClr="000000"/>
                </a:solidFill>
              </a:rPr>
              <a:t>läbi</a:t>
            </a:r>
            <a:r>
              <a:rPr lang="fi-FI" sz="2400" dirty="0">
                <a:solidFill>
                  <a:sysClr val="windowText" lastClr="000000"/>
                </a:solidFill>
              </a:rPr>
              <a:t> </a:t>
            </a:r>
            <a:r>
              <a:rPr lang="fi-FI" sz="2400" dirty="0" err="1">
                <a:solidFill>
                  <a:sysClr val="windowText" lastClr="000000"/>
                </a:solidFill>
              </a:rPr>
              <a:t>selle</a:t>
            </a:r>
            <a:r>
              <a:rPr lang="fi-FI" sz="2400" dirty="0">
                <a:solidFill>
                  <a:sysClr val="windowText" lastClr="000000"/>
                </a:solidFill>
              </a:rPr>
              <a:t> on "</a:t>
            </a:r>
            <a:r>
              <a:rPr lang="fi-FI" sz="2400" dirty="0" err="1">
                <a:solidFill>
                  <a:sysClr val="windowText" lastClr="000000"/>
                </a:solidFill>
              </a:rPr>
              <a:t>loodud</a:t>
            </a:r>
            <a:r>
              <a:rPr lang="fi-FI" sz="2400" dirty="0">
                <a:solidFill>
                  <a:sysClr val="windowText" lastClr="000000"/>
                </a:solidFill>
              </a:rPr>
              <a:t>" </a:t>
            </a:r>
            <a:r>
              <a:rPr lang="fi-FI" sz="2400" dirty="0" err="1">
                <a:solidFill>
                  <a:sysClr val="windowText" lastClr="000000"/>
                </a:solidFill>
              </a:rPr>
              <a:t>nullid</a:t>
            </a:r>
            <a:r>
              <a:rPr lang="fi-FI" sz="2400" dirty="0">
                <a:solidFill>
                  <a:sysClr val="windowText" lastClr="000000"/>
                </a:solidFill>
              </a:rPr>
              <a:t> </a:t>
            </a:r>
            <a:r>
              <a:rPr lang="fi-FI" sz="2400" dirty="0" err="1">
                <a:solidFill>
                  <a:sysClr val="windowText" lastClr="000000"/>
                </a:solidFill>
              </a:rPr>
              <a:t>vastavas</a:t>
            </a:r>
            <a:r>
              <a:rPr lang="fi-FI" sz="2400" dirty="0">
                <a:solidFill>
                  <a:sysClr val="windowText" lastClr="000000"/>
                </a:solidFill>
              </a:rPr>
              <a:t> </a:t>
            </a:r>
            <a:r>
              <a:rPr lang="fi-FI" sz="2400" dirty="0" err="1">
                <a:solidFill>
                  <a:sysClr val="windowText" lastClr="000000"/>
                </a:solidFill>
              </a:rPr>
              <a:t>juhtivas</a:t>
            </a:r>
            <a:r>
              <a:rPr lang="fi-FI" sz="2400" dirty="0">
                <a:solidFill>
                  <a:sysClr val="windowText" lastClr="000000"/>
                </a:solidFill>
              </a:rPr>
              <a:t> </a:t>
            </a:r>
            <a:r>
              <a:rPr lang="fi-FI" sz="2400" dirty="0" err="1">
                <a:solidFill>
                  <a:sysClr val="windowText" lastClr="000000"/>
                </a:solidFill>
              </a:rPr>
              <a:t>veerus</a:t>
            </a:r>
            <a:r>
              <a:rPr lang="fi-FI" sz="24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1210BA69-A3D8-411D-8C31-957BC222E09B}"/>
              </a:ext>
            </a:extLst>
          </p:cNvPr>
          <p:cNvSpPr/>
          <p:nvPr/>
        </p:nvSpPr>
        <p:spPr>
          <a:xfrm>
            <a:off x="2148856" y="4673119"/>
            <a:ext cx="9777070" cy="6759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E4ED674B-898B-4916-9160-B1B2F9F96046}"/>
                  </a:ext>
                </a:extLst>
              </p:cNvPr>
              <p:cNvSpPr/>
              <p:nvPr/>
            </p:nvSpPr>
            <p:spPr>
              <a:xfrm>
                <a:off x="2276047" y="4810346"/>
                <a:ext cx="94553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  <a:buClr>
                    <a:srgbClr val="F25E4F"/>
                  </a:buClr>
                  <a:buSzPct val="120000"/>
                </a:pPr>
                <a:r>
                  <a:rPr lang="et-EE" sz="2000" b="1" dirty="0">
                    <a:solidFill>
                      <a:srgbClr val="F25E4F"/>
                    </a:solidFill>
                  </a:rPr>
                  <a:t>Pane tähele!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  “</a:t>
                </a:r>
                <a:r>
                  <a:rPr lang="et-EE" sz="2000" dirty="0">
                    <a:solidFill>
                      <a:sysClr val="windowText" lastClr="000000"/>
                    </a:solidFill>
                  </a:rPr>
                  <a:t>Ruudud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” (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∎</m:t>
                    </m:r>
                  </m:oMath>
                </a14:m>
                <a:r>
                  <a:rPr lang="en-GB" sz="2000" dirty="0"/>
                  <a:t>) </a:t>
                </a:r>
                <a:r>
                  <a:rPr lang="et-EE" sz="2000" dirty="0">
                    <a:solidFill>
                      <a:sysClr val="windowText" lastClr="000000"/>
                    </a:solidFill>
                  </a:rPr>
                  <a:t>eelmises näites 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(</a:t>
                </a:r>
                <a:r>
                  <a:rPr lang="en-GB" sz="2000" dirty="0" err="1">
                    <a:solidFill>
                      <a:sysClr val="windowText" lastClr="000000"/>
                    </a:solidFill>
                  </a:rPr>
                  <a:t>sl</a:t>
                </a:r>
                <a:r>
                  <a:rPr lang="et-EE" sz="2000" dirty="0" err="1">
                    <a:solidFill>
                      <a:sysClr val="windowText" lastClr="000000"/>
                    </a:solidFill>
                  </a:rPr>
                  <a:t>ide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 8) </a:t>
                </a:r>
                <a:r>
                  <a:rPr lang="et-EE" sz="2000" dirty="0">
                    <a:solidFill>
                      <a:sysClr val="windowText" lastClr="000000"/>
                    </a:solidFill>
                  </a:rPr>
                  <a:t>näitavad just juhtivaid positsioone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. </a:t>
                </a:r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tângulo 18">
                <a:extLst>
                  <a:ext uri="{FF2B5EF4-FFF2-40B4-BE49-F238E27FC236}">
                    <a16:creationId xmlns:a16="http://schemas.microsoft.com/office/drawing/2014/main" id="{E4ED674B-898B-4916-9160-B1B2F9F960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047" y="4810346"/>
                <a:ext cx="9455397" cy="400110"/>
              </a:xfrm>
              <a:prstGeom prst="rect">
                <a:avLst/>
              </a:prstGeom>
              <a:blipFill>
                <a:blip r:embed="rId10"/>
                <a:stretch>
                  <a:fillRect l="-645" t="-7576" b="-25758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tângulo 20">
            <a:extLst>
              <a:ext uri="{FF2B5EF4-FFF2-40B4-BE49-F238E27FC236}">
                <a16:creationId xmlns:a16="http://schemas.microsoft.com/office/drawing/2014/main" id="{958E01BE-FC06-4C95-A212-D2F2DBB35CB1}"/>
              </a:ext>
            </a:extLst>
          </p:cNvPr>
          <p:cNvSpPr/>
          <p:nvPr/>
        </p:nvSpPr>
        <p:spPr>
          <a:xfrm>
            <a:off x="2148856" y="5560707"/>
            <a:ext cx="9777070" cy="9007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F4C9EF2-975F-49EE-8B1C-AFA6DC339299}"/>
              </a:ext>
            </a:extLst>
          </p:cNvPr>
          <p:cNvSpPr/>
          <p:nvPr/>
        </p:nvSpPr>
        <p:spPr>
          <a:xfrm>
            <a:off x="2268413" y="5615822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400" dirty="0" err="1">
                <a:solidFill>
                  <a:sysClr val="windowText" lastClr="000000"/>
                </a:solidFill>
              </a:rPr>
              <a:t>Paljud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põhimõtted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tulevastes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õppetundides</a:t>
            </a:r>
            <a:r>
              <a:rPr lang="en-GB" sz="2400" dirty="0">
                <a:solidFill>
                  <a:sysClr val="windowText" lastClr="000000"/>
                </a:solidFill>
              </a:rPr>
              <a:t> on </a:t>
            </a:r>
            <a:r>
              <a:rPr lang="en-GB" sz="2400" dirty="0" err="1">
                <a:solidFill>
                  <a:sysClr val="windowText" lastClr="000000"/>
                </a:solidFill>
              </a:rPr>
              <a:t>ühel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või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teisel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viisil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seotud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maatriksi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juhtelementidega</a:t>
            </a:r>
            <a:r>
              <a:rPr lang="en-GB" sz="2400" dirty="0">
                <a:solidFill>
                  <a:sysClr val="windowText" lastClr="000000"/>
                </a:solidFill>
              </a:rPr>
              <a:t>.</a:t>
            </a:r>
            <a:endParaRPr lang="en-GB" sz="2800" dirty="0">
              <a:solidFill>
                <a:sysClr val="windowText" lastClr="000000"/>
              </a:solidFill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05871979-9A58-4ED3-A198-8515ED080035}"/>
              </a:ext>
            </a:extLst>
          </p:cNvPr>
          <p:cNvSpPr/>
          <p:nvPr/>
        </p:nvSpPr>
        <p:spPr>
          <a:xfrm>
            <a:off x="2213178" y="2702872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 err="1">
                <a:solidFill>
                  <a:sysClr val="windowText" lastClr="000000"/>
                </a:solidFill>
              </a:rPr>
              <a:t>Neid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positsioone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nimetamegi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t-EE" sz="2400" b="1" dirty="0">
                <a:solidFill>
                  <a:srgbClr val="F25E4F"/>
                </a:solidFill>
              </a:rPr>
              <a:t>juhtpositsioonideks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ja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va</a:t>
            </a:r>
            <a:r>
              <a:rPr lang="et-EE" sz="2400" dirty="0">
                <a:solidFill>
                  <a:sysClr val="windowText" lastClr="000000"/>
                </a:solidFill>
              </a:rPr>
              <a:t>s</a:t>
            </a:r>
            <a:r>
              <a:rPr lang="en-GB" sz="2400" dirty="0" err="1">
                <a:solidFill>
                  <a:sysClr val="windowText" lastClr="000000"/>
                </a:solidFill>
              </a:rPr>
              <a:t>tavat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veergu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t-EE" sz="2400" b="1" dirty="0">
                <a:solidFill>
                  <a:srgbClr val="F25E4F"/>
                </a:solidFill>
              </a:rPr>
              <a:t>juhtveeruks</a:t>
            </a:r>
            <a:r>
              <a:rPr lang="et-EE" sz="2400" i="1" dirty="0"/>
              <a:t>.</a:t>
            </a:r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418891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 animBg="1"/>
      <p:bldP spid="19" grpId="0"/>
      <p:bldP spid="21" grpId="0" animBg="1"/>
      <p:bldP spid="22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2FFAB0F-B4E4-4141-9AED-8502BA9B24CA}"/>
              </a:ext>
            </a:extLst>
          </p:cNvPr>
          <p:cNvSpPr/>
          <p:nvPr/>
        </p:nvSpPr>
        <p:spPr>
          <a:xfrm>
            <a:off x="2078403" y="277288"/>
            <a:ext cx="9835419" cy="6475203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Retângulo: Cantos Arredondados 47">
            <a:extLst>
              <a:ext uri="{FF2B5EF4-FFF2-40B4-BE49-F238E27FC236}">
                <a16:creationId xmlns:a16="http://schemas.microsoft.com/office/drawing/2014/main" id="{24B44E8F-DEC8-4B2D-A11C-C8AEADB82A1C}"/>
              </a:ext>
            </a:extLst>
          </p:cNvPr>
          <p:cNvSpPr/>
          <p:nvPr/>
        </p:nvSpPr>
        <p:spPr>
          <a:xfrm>
            <a:off x="6868434" y="1886291"/>
            <a:ext cx="2333350" cy="3012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D8078D27-D125-4531-8BCE-5BBF016E3309}"/>
              </a:ext>
            </a:extLst>
          </p:cNvPr>
          <p:cNvSpPr/>
          <p:nvPr/>
        </p:nvSpPr>
        <p:spPr>
          <a:xfrm>
            <a:off x="6865774" y="2671004"/>
            <a:ext cx="2333350" cy="30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A680617D-47D2-4B91-9FFF-8AE4F6AA1017}"/>
              </a:ext>
            </a:extLst>
          </p:cNvPr>
          <p:cNvSpPr/>
          <p:nvPr/>
        </p:nvSpPr>
        <p:spPr>
          <a:xfrm>
            <a:off x="3122904" y="2678387"/>
            <a:ext cx="2333350" cy="3012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C201FCB4-77B5-4FFF-A28A-72C1D2455A26}"/>
              </a:ext>
            </a:extLst>
          </p:cNvPr>
          <p:cNvSpPr/>
          <p:nvPr/>
        </p:nvSpPr>
        <p:spPr>
          <a:xfrm>
            <a:off x="3072663" y="1876182"/>
            <a:ext cx="2333350" cy="30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4CCDC74-EF03-4584-9023-5A7002263115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A49F40B-4EED-4127-9995-C8AC9400F2B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hlinkClick r:id="rId7" action="ppaction://hlinksldjump"/>
            <a:extLst>
              <a:ext uri="{FF2B5EF4-FFF2-40B4-BE49-F238E27FC236}">
                <a16:creationId xmlns:a16="http://schemas.microsoft.com/office/drawing/2014/main" id="{2FE30A87-2B09-491D-82BF-4A69F0BDF268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Harjuta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13</a:t>
            </a:r>
          </a:p>
        </p:txBody>
      </p:sp>
      <p:sp>
        <p:nvSpPr>
          <p:cNvPr id="28" name="Retângulo: Cantos Arredondados 27">
            <a:hlinkClick r:id="rId8" action="ppaction://hlinksldjump"/>
            <a:extLst>
              <a:ext uri="{FF2B5EF4-FFF2-40B4-BE49-F238E27FC236}">
                <a16:creationId xmlns:a16="http://schemas.microsoft.com/office/drawing/2014/main" id="{B528D167-72B4-4281-9441-AE4389AB724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Ridade</a:t>
            </a:r>
            <a:r>
              <a:rPr lang="en-GB" b="1" dirty="0">
                <a:solidFill>
                  <a:schemeClr val="tx1"/>
                </a:solidFill>
              </a:rPr>
              <a:t> “</a:t>
            </a:r>
            <a:r>
              <a:rPr lang="en-GB" b="1" dirty="0" err="1">
                <a:solidFill>
                  <a:schemeClr val="tx1"/>
                </a:solidFill>
              </a:rPr>
              <a:t>taandamise</a:t>
            </a:r>
            <a:r>
              <a:rPr lang="en-GB" b="1" dirty="0">
                <a:solidFill>
                  <a:schemeClr val="tx1"/>
                </a:solidFill>
              </a:rPr>
              <a:t>” </a:t>
            </a:r>
            <a:r>
              <a:rPr lang="en-GB" b="1" dirty="0" err="1">
                <a:solidFill>
                  <a:schemeClr val="tx1"/>
                </a:solidFill>
              </a:rPr>
              <a:t>algoritm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9" action="ppaction://hlinksldjump"/>
            <a:extLst>
              <a:ext uri="{FF2B5EF4-FFF2-40B4-BE49-F238E27FC236}">
                <a16:creationId xmlns:a16="http://schemas.microsoft.com/office/drawing/2014/main" id="{6BD31A0A-D69F-4400-860D-F5E514B983A8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hlinkClick r:id="rId10" action="ppaction://hlinksldjump"/>
            <a:extLst>
              <a:ext uri="{FF2B5EF4-FFF2-40B4-BE49-F238E27FC236}">
                <a16:creationId xmlns:a16="http://schemas.microsoft.com/office/drawing/2014/main" id="{E15D504A-414F-458B-BE16-1951C35B6D40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32">
            <a:hlinkClick r:id="rId11" action="ppaction://hlinksldjump"/>
            <a:extLst>
              <a:ext uri="{FF2B5EF4-FFF2-40B4-BE49-F238E27FC236}">
                <a16:creationId xmlns:a16="http://schemas.microsoft.com/office/drawing/2014/main" id="{F6E45E8F-4B6B-4714-9AB4-BA0094805698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DACDA7-236F-4C82-9262-235B6F0078DF}"/>
              </a:ext>
            </a:extLst>
          </p:cNvPr>
          <p:cNvSpPr/>
          <p:nvPr/>
        </p:nvSpPr>
        <p:spPr>
          <a:xfrm>
            <a:off x="2388791" y="369215"/>
            <a:ext cx="934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t-EE" sz="2400" b="1" u="sng" dirty="0">
                <a:solidFill>
                  <a:srgbClr val="29A6FF"/>
                </a:solidFill>
              </a:rPr>
              <a:t>Näide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EC4AD21A-504B-4888-B157-B35DCA4AF592}"/>
              </a:ext>
            </a:extLst>
          </p:cNvPr>
          <p:cNvSpPr/>
          <p:nvPr/>
        </p:nvSpPr>
        <p:spPr>
          <a:xfrm>
            <a:off x="2221766" y="6392580"/>
            <a:ext cx="95544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t-EE" sz="1200" dirty="0">
                <a:solidFill>
                  <a:schemeClr val="bg1">
                    <a:lumMod val="50000"/>
                  </a:schemeClr>
                </a:solidFill>
              </a:rPr>
              <a:t>Näite allikas: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Lay, D. C. (2012). </a:t>
            </a:r>
            <a:r>
              <a:rPr lang="en-GB" sz="1200" i="1" dirty="0">
                <a:solidFill>
                  <a:schemeClr val="bg1">
                    <a:lumMod val="50000"/>
                  </a:schemeClr>
                </a:solidFill>
              </a:rPr>
              <a:t>Linear algebra and its applications,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pp.15, Boston: Addison-Wesley.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/>
              <p:nvPr/>
            </p:nvSpPr>
            <p:spPr>
              <a:xfrm>
                <a:off x="3491176" y="444505"/>
                <a:ext cx="828499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t-EE" dirty="0">
                    <a:solidFill>
                      <a:schemeClr val="tx1"/>
                    </a:solidFill>
                  </a:rPr>
                  <a:t>Teisenda maatriks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m:rPr>
                        <m:nor/>
                      </m:rPr>
                      <a:rPr lang="et-EE" b="0" i="0" dirty="0" smtClean="0">
                        <a:solidFill>
                          <a:schemeClr val="tx1"/>
                        </a:solidFill>
                      </a:rPr>
                      <m:t> </m:t>
                    </m:r>
                  </m:oMath>
                </a14:m>
                <a:r>
                  <a:rPr lang="et-EE" dirty="0">
                    <a:solidFill>
                      <a:schemeClr val="tx1"/>
                    </a:solidFill>
                  </a:rPr>
                  <a:t>treppkujuks.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176" y="444505"/>
                <a:ext cx="8284996" cy="369332"/>
              </a:xfrm>
              <a:prstGeom prst="rect">
                <a:avLst/>
              </a:prstGeom>
              <a:blipFill>
                <a:blip r:embed="rId12"/>
                <a:stretch>
                  <a:fillRect l="-662" t="-9836" b="-24590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F3E2CBEA-259C-4788-AA5A-61136C251624}"/>
                  </a:ext>
                </a:extLst>
              </p:cNvPr>
              <p:cNvSpPr/>
              <p:nvPr/>
            </p:nvSpPr>
            <p:spPr>
              <a:xfrm>
                <a:off x="2336428" y="1852684"/>
                <a:ext cx="338034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F3E2CBEA-259C-4788-AA5A-61136C2516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428" y="1852684"/>
                <a:ext cx="3380348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15B62E1D-3E06-4243-B054-A36B298248E3}"/>
                  </a:ext>
                </a:extLst>
              </p:cNvPr>
              <p:cNvSpPr/>
              <p:nvPr/>
            </p:nvSpPr>
            <p:spPr>
              <a:xfrm>
                <a:off x="6453011" y="1866225"/>
                <a:ext cx="3103990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15B62E1D-3E06-4243-B054-A36B298248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3011" y="1866225"/>
                <a:ext cx="3103990" cy="11269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tângulo 33">
            <a:extLst>
              <a:ext uri="{FF2B5EF4-FFF2-40B4-BE49-F238E27FC236}">
                <a16:creationId xmlns:a16="http://schemas.microsoft.com/office/drawing/2014/main" id="{8D40D07D-AA9E-4D47-BA97-0D40108B5906}"/>
              </a:ext>
            </a:extLst>
          </p:cNvPr>
          <p:cNvSpPr/>
          <p:nvPr/>
        </p:nvSpPr>
        <p:spPr>
          <a:xfrm>
            <a:off x="2336428" y="1010252"/>
            <a:ext cx="33803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t-EE" dirty="0">
                <a:solidFill>
                  <a:srgbClr val="0C2B8E"/>
                </a:solidFill>
              </a:rPr>
              <a:t>Juhtpositsioon on vasakpoole ülemine element</a:t>
            </a:r>
            <a:r>
              <a:rPr lang="en-GB" dirty="0">
                <a:solidFill>
                  <a:srgbClr val="0C2B8E"/>
                </a:solidFill>
              </a:rPr>
              <a:t>. </a:t>
            </a:r>
            <a:endParaRPr lang="en-GB" sz="2400" dirty="0">
              <a:solidFill>
                <a:srgbClr val="0C2B8E"/>
              </a:solidFill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E349EC00-0345-49A8-B226-7BD044BCA343}"/>
              </a:ext>
            </a:extLst>
          </p:cNvPr>
          <p:cNvSpPr/>
          <p:nvPr/>
        </p:nvSpPr>
        <p:spPr>
          <a:xfrm>
            <a:off x="2336428" y="3099760"/>
            <a:ext cx="42251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t-EE" dirty="0">
                <a:solidFill>
                  <a:srgbClr val="0C2B8E"/>
                </a:solidFill>
              </a:rPr>
              <a:t>Nullist erinev element peab olema paigutatud sellesse positsiooni, seda saame teha kasutades RET</a:t>
            </a:r>
            <a:r>
              <a:rPr lang="en-GB" dirty="0">
                <a:solidFill>
                  <a:srgbClr val="0C2B8E"/>
                </a:solidFill>
              </a:rPr>
              <a:t>, (</a:t>
            </a:r>
            <a:r>
              <a:rPr lang="et-EE" dirty="0">
                <a:solidFill>
                  <a:srgbClr val="0C2B8E"/>
                </a:solidFill>
              </a:rPr>
              <a:t>vt Tund </a:t>
            </a:r>
            <a:r>
              <a:rPr lang="en-GB" dirty="0">
                <a:solidFill>
                  <a:srgbClr val="0C2B8E"/>
                </a:solidFill>
              </a:rPr>
              <a:t>12).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F5CB1F01-1317-448B-8D94-4EEEBB9D274E}"/>
              </a:ext>
            </a:extLst>
          </p:cNvPr>
          <p:cNvSpPr/>
          <p:nvPr/>
        </p:nvSpPr>
        <p:spPr>
          <a:xfrm>
            <a:off x="3153170" y="1882527"/>
            <a:ext cx="277718" cy="275132"/>
          </a:xfrm>
          <a:prstGeom prst="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F79B5162-314F-45C4-8874-479FB4036F8B}"/>
              </a:ext>
            </a:extLst>
          </p:cNvPr>
          <p:cNvCxnSpPr/>
          <p:nvPr/>
        </p:nvCxnSpPr>
        <p:spPr>
          <a:xfrm flipV="1">
            <a:off x="2416331" y="1300964"/>
            <a:ext cx="1361173" cy="3140"/>
          </a:xfrm>
          <a:prstGeom prst="line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55D3EF0-8CDC-4E4D-B283-5DD87AA93216}"/>
                  </a:ext>
                </a:extLst>
              </p:cNvPr>
              <p:cNvSpPr/>
              <p:nvPr/>
            </p:nvSpPr>
            <p:spPr>
              <a:xfrm>
                <a:off x="5513358" y="2115188"/>
                <a:ext cx="1257780" cy="704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80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GB" sz="280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↔</m:t>
                              </m:r>
                              <m:sSub>
                                <m:sSubPr>
                                  <m:ctrlPr>
                                    <a:rPr lang="en-GB" sz="2800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800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pt-PT" sz="2800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55D3EF0-8CDC-4E4D-B283-5DD87AA932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358" y="2115188"/>
                <a:ext cx="1257780" cy="70436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tângulo 39">
            <a:extLst>
              <a:ext uri="{FF2B5EF4-FFF2-40B4-BE49-F238E27FC236}">
                <a16:creationId xmlns:a16="http://schemas.microsoft.com/office/drawing/2014/main" id="{3DA373C3-C20B-48FE-8F3C-75DE757A2635}"/>
              </a:ext>
            </a:extLst>
          </p:cNvPr>
          <p:cNvSpPr/>
          <p:nvPr/>
        </p:nvSpPr>
        <p:spPr>
          <a:xfrm>
            <a:off x="2338101" y="4031425"/>
            <a:ext cx="4225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t-EE" dirty="0">
                <a:solidFill>
                  <a:srgbClr val="0C2B8E"/>
                </a:solidFill>
              </a:rPr>
              <a:t>See on hea valik, vaid ei ole ainus</a:t>
            </a:r>
            <a:r>
              <a:rPr lang="en-GB" dirty="0">
                <a:solidFill>
                  <a:srgbClr val="0C2B8E"/>
                </a:solidFill>
              </a:rPr>
              <a:t>, </a:t>
            </a:r>
            <a:r>
              <a:rPr lang="et-EE" dirty="0">
                <a:solidFill>
                  <a:srgbClr val="0C2B8E"/>
                </a:solidFill>
              </a:rPr>
              <a:t>hea valik on nt ridade vahetus.</a:t>
            </a:r>
            <a:endParaRPr lang="en-GB" dirty="0">
              <a:solidFill>
                <a:srgbClr val="0C2B8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34B053C8-28BE-4C59-B404-0ED4085FE07E}"/>
                  </a:ext>
                </a:extLst>
              </p:cNvPr>
              <p:cNvSpPr/>
              <p:nvPr/>
            </p:nvSpPr>
            <p:spPr>
              <a:xfrm>
                <a:off x="2324937" y="4747823"/>
                <a:ext cx="4236637" cy="13542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fi-FI" dirty="0" err="1">
                    <a:solidFill>
                      <a:srgbClr val="0C2B8E"/>
                    </a:solidFill>
                  </a:rPr>
                  <a:t>Vahetage</a:t>
                </a:r>
                <a:r>
                  <a:rPr lang="fi-FI" dirty="0">
                    <a:solidFill>
                      <a:srgbClr val="0C2B8E"/>
                    </a:solidFill>
                  </a:rPr>
                  <a:t> </a:t>
                </a:r>
                <a:r>
                  <a:rPr lang="fi-FI" dirty="0" err="1">
                    <a:solidFill>
                      <a:srgbClr val="0C2B8E"/>
                    </a:solidFill>
                  </a:rPr>
                  <a:t>näiteks</a:t>
                </a:r>
                <a:r>
                  <a:rPr lang="fi-FI" dirty="0">
                    <a:solidFill>
                      <a:srgbClr val="0C2B8E"/>
                    </a:solidFill>
                  </a:rPr>
                  <a:t> </a:t>
                </a:r>
                <a:r>
                  <a:rPr lang="et-EE" dirty="0">
                    <a:solidFill>
                      <a:srgbClr val="0C2B8E"/>
                    </a:solidFill>
                  </a:rPr>
                  <a:t>1. ja 4. rida . . .</a:t>
                </a:r>
              </a:p>
              <a:p>
                <a:pPr algn="just">
                  <a:spcAft>
                    <a:spcPts val="1200"/>
                  </a:spcAft>
                </a:pPr>
                <a:r>
                  <a:rPr lang="et-EE" b="1" u="sng" dirty="0">
                    <a:solidFill>
                      <a:srgbClr val="0C2B8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PANE TÄHELE</a:t>
                </a:r>
                <a:r>
                  <a:rPr lang="en-GB" b="1" u="sng" dirty="0">
                    <a:solidFill>
                      <a:srgbClr val="0C2B8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  <a:r>
                  <a:rPr lang="en-GB" b="1" dirty="0">
                    <a:solidFill>
                      <a:srgbClr val="0C2B8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GB" b="1" dirty="0">
                    <a:solidFill>
                      <a:srgbClr val="0C2B8E"/>
                    </a:solidFill>
                  </a:rPr>
                  <a:t> </a:t>
                </a:r>
                <a:r>
                  <a:rPr lang="et-EE" dirty="0">
                    <a:solidFill>
                      <a:srgbClr val="0C2B8E"/>
                    </a:solidFill>
                  </a:rPr>
                  <a:t>ja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GB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t-EE" dirty="0">
                    <a:solidFill>
                      <a:srgbClr val="0C2B8E"/>
                    </a:solidFill>
                  </a:rPr>
                  <a:t>on </a:t>
                </a:r>
                <a:r>
                  <a:rPr lang="en-GB" b="1" dirty="0">
                    <a:solidFill>
                      <a:srgbClr val="0C2B8E"/>
                    </a:solidFill>
                  </a:rPr>
                  <a:t>“</a:t>
                </a:r>
                <a:r>
                  <a:rPr lang="et-EE" b="1" dirty="0">
                    <a:solidFill>
                      <a:srgbClr val="0C2B8E"/>
                    </a:solidFill>
                  </a:rPr>
                  <a:t>parimad</a:t>
                </a:r>
                <a:r>
                  <a:rPr lang="en-GB" b="1" dirty="0">
                    <a:solidFill>
                      <a:srgbClr val="0C2B8E"/>
                    </a:solidFill>
                  </a:rPr>
                  <a:t>” </a:t>
                </a:r>
                <a:r>
                  <a:rPr lang="et-EE" b="1" dirty="0">
                    <a:solidFill>
                      <a:srgbClr val="0C2B8E"/>
                    </a:solidFill>
                  </a:rPr>
                  <a:t>juhtelemendi </a:t>
                </a:r>
                <a:r>
                  <a:rPr lang="et-EE" b="1" dirty="0" err="1">
                    <a:solidFill>
                      <a:srgbClr val="0C2B8E"/>
                    </a:solidFill>
                  </a:rPr>
                  <a:t>valiikud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fi-FI" dirty="0" err="1">
                    <a:solidFill>
                      <a:srgbClr val="0C2B8E"/>
                    </a:solidFill>
                  </a:rPr>
                  <a:t>kuna</a:t>
                </a:r>
                <a:r>
                  <a:rPr lang="fi-FI" dirty="0">
                    <a:solidFill>
                      <a:srgbClr val="0C2B8E"/>
                    </a:solidFill>
                  </a:rPr>
                  <a:t> </a:t>
                </a:r>
                <a:r>
                  <a:rPr lang="fi-FI" dirty="0" err="1">
                    <a:solidFill>
                      <a:srgbClr val="0C2B8E"/>
                    </a:solidFill>
                  </a:rPr>
                  <a:t>järgmiste</a:t>
                </a:r>
                <a:r>
                  <a:rPr lang="et-EE" dirty="0">
                    <a:solidFill>
                      <a:srgbClr val="0C2B8E"/>
                    </a:solidFill>
                  </a:rPr>
                  <a:t>l</a:t>
                </a:r>
                <a:r>
                  <a:rPr lang="fi-FI" dirty="0">
                    <a:solidFill>
                      <a:srgbClr val="0C2B8E"/>
                    </a:solidFill>
                  </a:rPr>
                  <a:t> </a:t>
                </a:r>
                <a:r>
                  <a:rPr lang="fi-FI" dirty="0" err="1">
                    <a:solidFill>
                      <a:srgbClr val="0C2B8E"/>
                    </a:solidFill>
                  </a:rPr>
                  <a:t>sammude</a:t>
                </a:r>
                <a:r>
                  <a:rPr lang="et-EE" dirty="0">
                    <a:solidFill>
                      <a:srgbClr val="0C2B8E"/>
                    </a:solidFill>
                  </a:rPr>
                  <a:t>l</a:t>
                </a:r>
                <a:r>
                  <a:rPr lang="fi-FI" dirty="0">
                    <a:solidFill>
                      <a:srgbClr val="0C2B8E"/>
                    </a:solidFill>
                  </a:rPr>
                  <a:t> </a:t>
                </a:r>
                <a:r>
                  <a:rPr lang="et-EE" dirty="0">
                    <a:solidFill>
                      <a:srgbClr val="0C2B8E"/>
                    </a:solidFill>
                  </a:rPr>
                  <a:t>ei tekki murde . . .</a:t>
                </a:r>
                <a:endParaRPr lang="en-GB" sz="24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34B053C8-28BE-4C59-B404-0ED4085FE0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937" y="4747823"/>
                <a:ext cx="4236637" cy="1354217"/>
              </a:xfrm>
              <a:prstGeom prst="rect">
                <a:avLst/>
              </a:prstGeom>
              <a:blipFill>
                <a:blip r:embed="rId16"/>
                <a:stretch>
                  <a:fillRect l="-1295" t="-2703" r="-1295" b="-6306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m 7">
            <a:extLst>
              <a:ext uri="{FF2B5EF4-FFF2-40B4-BE49-F238E27FC236}">
                <a16:creationId xmlns:a16="http://schemas.microsoft.com/office/drawing/2014/main" id="{DC0E27D2-FB58-427A-B971-D2F2115AD1B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76" y="3422925"/>
            <a:ext cx="2528888" cy="4572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8C64109-2E19-4F4D-BAE9-503F6D77DDF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326" y="3489824"/>
            <a:ext cx="266319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6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8" grpId="0" animBg="1"/>
      <p:bldP spid="49" grpId="0" animBg="1"/>
      <p:bldP spid="42" grpId="0" animBg="1"/>
      <p:bldP spid="43" grpId="0" animBg="1"/>
      <p:bldP spid="26" grpId="0"/>
      <p:bldP spid="31" grpId="0"/>
      <p:bldP spid="3" grpId="0"/>
      <p:bldP spid="32" grpId="0"/>
      <p:bldP spid="34" grpId="0"/>
      <p:bldP spid="35" grpId="0"/>
      <p:bldP spid="36" grpId="0" animBg="1"/>
      <p:bldP spid="37" grpId="0"/>
      <p:bldP spid="40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2FFAB0F-B4E4-4141-9AED-8502BA9B24CA}"/>
              </a:ext>
            </a:extLst>
          </p:cNvPr>
          <p:cNvSpPr/>
          <p:nvPr/>
        </p:nvSpPr>
        <p:spPr>
          <a:xfrm>
            <a:off x="2078403" y="277288"/>
            <a:ext cx="9835419" cy="6475203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Retângulo: Cantos Arredondados 47">
            <a:extLst>
              <a:ext uri="{FF2B5EF4-FFF2-40B4-BE49-F238E27FC236}">
                <a16:creationId xmlns:a16="http://schemas.microsoft.com/office/drawing/2014/main" id="{24B44E8F-DEC8-4B2D-A11C-C8AEADB82A1C}"/>
              </a:ext>
            </a:extLst>
          </p:cNvPr>
          <p:cNvSpPr/>
          <p:nvPr/>
        </p:nvSpPr>
        <p:spPr>
          <a:xfrm>
            <a:off x="6868434" y="1886291"/>
            <a:ext cx="2333350" cy="3012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D8078D27-D125-4531-8BCE-5BBF016E3309}"/>
              </a:ext>
            </a:extLst>
          </p:cNvPr>
          <p:cNvSpPr/>
          <p:nvPr/>
        </p:nvSpPr>
        <p:spPr>
          <a:xfrm>
            <a:off x="6865774" y="2671004"/>
            <a:ext cx="2333350" cy="30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A680617D-47D2-4B91-9FFF-8AE4F6AA1017}"/>
              </a:ext>
            </a:extLst>
          </p:cNvPr>
          <p:cNvSpPr/>
          <p:nvPr/>
        </p:nvSpPr>
        <p:spPr>
          <a:xfrm>
            <a:off x="3122904" y="2678387"/>
            <a:ext cx="2333350" cy="3012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C201FCB4-77B5-4FFF-A28A-72C1D2455A26}"/>
              </a:ext>
            </a:extLst>
          </p:cNvPr>
          <p:cNvSpPr/>
          <p:nvPr/>
        </p:nvSpPr>
        <p:spPr>
          <a:xfrm>
            <a:off x="3072663" y="1876182"/>
            <a:ext cx="2333350" cy="30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4CCDC74-EF03-4584-9023-5A7002263115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A49F40B-4EED-4127-9995-C8AC9400F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hlinkClick r:id="rId6" action="ppaction://hlinksldjump"/>
            <a:extLst>
              <a:ext uri="{FF2B5EF4-FFF2-40B4-BE49-F238E27FC236}">
                <a16:creationId xmlns:a16="http://schemas.microsoft.com/office/drawing/2014/main" id="{2FE30A87-2B09-491D-82BF-4A69F0BDF268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Harjuta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13</a:t>
            </a:r>
          </a:p>
        </p:txBody>
      </p:sp>
      <p:sp>
        <p:nvSpPr>
          <p:cNvPr id="28" name="Retângulo: Cantos Arredondados 27">
            <a:hlinkClick r:id="rId7" action="ppaction://hlinksldjump"/>
            <a:extLst>
              <a:ext uri="{FF2B5EF4-FFF2-40B4-BE49-F238E27FC236}">
                <a16:creationId xmlns:a16="http://schemas.microsoft.com/office/drawing/2014/main" id="{B528D167-72B4-4281-9441-AE4389AB724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Ridade</a:t>
            </a:r>
            <a:r>
              <a:rPr lang="en-GB" b="1" dirty="0">
                <a:solidFill>
                  <a:schemeClr val="tx1"/>
                </a:solidFill>
              </a:rPr>
              <a:t> “</a:t>
            </a:r>
            <a:r>
              <a:rPr lang="en-GB" b="1" dirty="0" err="1">
                <a:solidFill>
                  <a:schemeClr val="tx1"/>
                </a:solidFill>
              </a:rPr>
              <a:t>taandamise</a:t>
            </a:r>
            <a:r>
              <a:rPr lang="en-GB" b="1" dirty="0">
                <a:solidFill>
                  <a:schemeClr val="tx1"/>
                </a:solidFill>
              </a:rPr>
              <a:t>” </a:t>
            </a:r>
            <a:r>
              <a:rPr lang="en-GB" b="1" dirty="0" err="1">
                <a:solidFill>
                  <a:schemeClr val="tx1"/>
                </a:solidFill>
              </a:rPr>
              <a:t>algoritm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8" action="ppaction://hlinksldjump"/>
            <a:extLst>
              <a:ext uri="{FF2B5EF4-FFF2-40B4-BE49-F238E27FC236}">
                <a16:creationId xmlns:a16="http://schemas.microsoft.com/office/drawing/2014/main" id="{6BD31A0A-D69F-4400-860D-F5E514B983A8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hlinkClick r:id="rId9" action="ppaction://hlinksldjump"/>
            <a:extLst>
              <a:ext uri="{FF2B5EF4-FFF2-40B4-BE49-F238E27FC236}">
                <a16:creationId xmlns:a16="http://schemas.microsoft.com/office/drawing/2014/main" id="{E15D504A-414F-458B-BE16-1951C35B6D40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32">
            <a:hlinkClick r:id="rId10" action="ppaction://hlinksldjump"/>
            <a:extLst>
              <a:ext uri="{FF2B5EF4-FFF2-40B4-BE49-F238E27FC236}">
                <a16:creationId xmlns:a16="http://schemas.microsoft.com/office/drawing/2014/main" id="{F6E45E8F-4B6B-4714-9AB4-BA0094805698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DACDA7-236F-4C82-9262-235B6F0078DF}"/>
              </a:ext>
            </a:extLst>
          </p:cNvPr>
          <p:cNvSpPr/>
          <p:nvPr/>
        </p:nvSpPr>
        <p:spPr>
          <a:xfrm>
            <a:off x="2388791" y="369215"/>
            <a:ext cx="934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t-EE" sz="2400" b="1" u="sng" dirty="0">
                <a:solidFill>
                  <a:srgbClr val="29A6FF"/>
                </a:solidFill>
              </a:rPr>
              <a:t>Näide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/>
              <p:nvPr/>
            </p:nvSpPr>
            <p:spPr>
              <a:xfrm>
                <a:off x="3476244" y="451582"/>
                <a:ext cx="828499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t-EE" dirty="0"/>
                  <a:t>Teisenda maatriks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m:rPr>
                        <m:nor/>
                      </m:rPr>
                      <a:rPr lang="et-EE" dirty="0"/>
                      <m:t> </m:t>
                    </m:r>
                  </m:oMath>
                </a14:m>
                <a:r>
                  <a:rPr lang="et-EE" dirty="0"/>
                  <a:t>treppkujuks.</a:t>
                </a:r>
                <a:endParaRPr lang="en-GB" dirty="0"/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244" y="451582"/>
                <a:ext cx="8284996" cy="369332"/>
              </a:xfrm>
              <a:prstGeom prst="rect">
                <a:avLst/>
              </a:prstGeom>
              <a:blipFill>
                <a:blip r:embed="rId11"/>
                <a:stretch>
                  <a:fillRect l="-589" t="-8197" b="-24590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F3E2CBEA-259C-4788-AA5A-61136C251624}"/>
                  </a:ext>
                </a:extLst>
              </p:cNvPr>
              <p:cNvSpPr/>
              <p:nvPr/>
            </p:nvSpPr>
            <p:spPr>
              <a:xfrm>
                <a:off x="2336428" y="1852684"/>
                <a:ext cx="338034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F3E2CBEA-259C-4788-AA5A-61136C2516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428" y="1852684"/>
                <a:ext cx="3380348" cy="11269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15B62E1D-3E06-4243-B054-A36B298248E3}"/>
                  </a:ext>
                </a:extLst>
              </p:cNvPr>
              <p:cNvSpPr/>
              <p:nvPr/>
            </p:nvSpPr>
            <p:spPr>
              <a:xfrm>
                <a:off x="6453011" y="1866225"/>
                <a:ext cx="3103990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15B62E1D-3E06-4243-B054-A36B298248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3011" y="1866225"/>
                <a:ext cx="3103990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tângulo 33">
            <a:extLst>
              <a:ext uri="{FF2B5EF4-FFF2-40B4-BE49-F238E27FC236}">
                <a16:creationId xmlns:a16="http://schemas.microsoft.com/office/drawing/2014/main" id="{8D40D07D-AA9E-4D47-BA97-0D40108B5906}"/>
              </a:ext>
            </a:extLst>
          </p:cNvPr>
          <p:cNvSpPr/>
          <p:nvPr/>
        </p:nvSpPr>
        <p:spPr>
          <a:xfrm>
            <a:off x="2336428" y="1010252"/>
            <a:ext cx="33803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t-EE" dirty="0">
                <a:solidFill>
                  <a:srgbClr val="0C2B8E"/>
                </a:solidFill>
              </a:rPr>
              <a:t>Juhtpositsioon on vasakpoole ülemine element.</a:t>
            </a:r>
            <a:endParaRPr lang="en-GB" sz="2400" dirty="0">
              <a:solidFill>
                <a:srgbClr val="0C2B8E"/>
              </a:solidFill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E349EC00-0345-49A8-B226-7BD044BCA343}"/>
              </a:ext>
            </a:extLst>
          </p:cNvPr>
          <p:cNvSpPr/>
          <p:nvPr/>
        </p:nvSpPr>
        <p:spPr>
          <a:xfrm>
            <a:off x="2336428" y="3099760"/>
            <a:ext cx="42251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t-EE" dirty="0">
                <a:solidFill>
                  <a:srgbClr val="0C2B8E"/>
                </a:solidFill>
              </a:rPr>
              <a:t>Nullist erinev element peab olema paigutatud sellesse positsiooni, seda saame teha kasutades RET</a:t>
            </a:r>
            <a:r>
              <a:rPr lang="en-GB" dirty="0">
                <a:solidFill>
                  <a:srgbClr val="0C2B8E"/>
                </a:solidFill>
              </a:rPr>
              <a:t>, (</a:t>
            </a:r>
            <a:r>
              <a:rPr lang="et-EE" dirty="0">
                <a:solidFill>
                  <a:srgbClr val="0C2B8E"/>
                </a:solidFill>
              </a:rPr>
              <a:t>vt Tund </a:t>
            </a:r>
            <a:r>
              <a:rPr lang="en-GB" dirty="0">
                <a:solidFill>
                  <a:srgbClr val="0C2B8E"/>
                </a:solidFill>
              </a:rPr>
              <a:t>12).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F5CB1F01-1317-448B-8D94-4EEEBB9D274E}"/>
              </a:ext>
            </a:extLst>
          </p:cNvPr>
          <p:cNvSpPr/>
          <p:nvPr/>
        </p:nvSpPr>
        <p:spPr>
          <a:xfrm>
            <a:off x="3153170" y="1882527"/>
            <a:ext cx="277718" cy="275132"/>
          </a:xfrm>
          <a:prstGeom prst="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F79B5162-314F-45C4-8874-479FB4036F8B}"/>
              </a:ext>
            </a:extLst>
          </p:cNvPr>
          <p:cNvCxnSpPr/>
          <p:nvPr/>
        </p:nvCxnSpPr>
        <p:spPr>
          <a:xfrm flipV="1">
            <a:off x="2388791" y="1313330"/>
            <a:ext cx="1379645" cy="6521"/>
          </a:xfrm>
          <a:prstGeom prst="line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55D3EF0-8CDC-4E4D-B283-5DD87AA93216}"/>
                  </a:ext>
                </a:extLst>
              </p:cNvPr>
              <p:cNvSpPr/>
              <p:nvPr/>
            </p:nvSpPr>
            <p:spPr>
              <a:xfrm>
                <a:off x="5513358" y="2115188"/>
                <a:ext cx="1257780" cy="704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80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GB" sz="280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↔</m:t>
                              </m:r>
                              <m:sSub>
                                <m:sSubPr>
                                  <m:ctrlPr>
                                    <a:rPr lang="en-GB" sz="2800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800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pt-PT" sz="2800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55D3EF0-8CDC-4E4D-B283-5DD87AA932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358" y="2115188"/>
                <a:ext cx="1257780" cy="70436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tângulo 39">
            <a:extLst>
              <a:ext uri="{FF2B5EF4-FFF2-40B4-BE49-F238E27FC236}">
                <a16:creationId xmlns:a16="http://schemas.microsoft.com/office/drawing/2014/main" id="{3DA373C3-C20B-48FE-8F3C-75DE757A2635}"/>
              </a:ext>
            </a:extLst>
          </p:cNvPr>
          <p:cNvSpPr/>
          <p:nvPr/>
        </p:nvSpPr>
        <p:spPr>
          <a:xfrm>
            <a:off x="2336427" y="4001463"/>
            <a:ext cx="4225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t-EE" dirty="0">
                <a:solidFill>
                  <a:srgbClr val="0C2B8E"/>
                </a:solidFill>
              </a:rPr>
              <a:t>See on hea valik, vaid ei ole ainus</a:t>
            </a:r>
            <a:r>
              <a:rPr lang="en-GB" dirty="0">
                <a:solidFill>
                  <a:srgbClr val="0C2B8E"/>
                </a:solidFill>
              </a:rPr>
              <a:t>, </a:t>
            </a:r>
            <a:r>
              <a:rPr lang="et-EE" dirty="0">
                <a:solidFill>
                  <a:srgbClr val="0C2B8E"/>
                </a:solidFill>
              </a:rPr>
              <a:t>hea valik on nt ridade vahetus.</a:t>
            </a:r>
            <a:endParaRPr lang="en-GB" dirty="0">
              <a:solidFill>
                <a:srgbClr val="0C2B8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34B053C8-28BE-4C59-B404-0ED4085FE07E}"/>
                  </a:ext>
                </a:extLst>
              </p:cNvPr>
              <p:cNvSpPr/>
              <p:nvPr/>
            </p:nvSpPr>
            <p:spPr>
              <a:xfrm>
                <a:off x="2324937" y="4747823"/>
                <a:ext cx="4236637" cy="13542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fi-FI" dirty="0" err="1">
                    <a:solidFill>
                      <a:srgbClr val="0C2B8E"/>
                    </a:solidFill>
                  </a:rPr>
                  <a:t>Vahetage</a:t>
                </a:r>
                <a:r>
                  <a:rPr lang="fi-FI" dirty="0">
                    <a:solidFill>
                      <a:srgbClr val="0C2B8E"/>
                    </a:solidFill>
                  </a:rPr>
                  <a:t> </a:t>
                </a:r>
                <a:r>
                  <a:rPr lang="fi-FI" dirty="0" err="1">
                    <a:solidFill>
                      <a:srgbClr val="0C2B8E"/>
                    </a:solidFill>
                  </a:rPr>
                  <a:t>näiteks</a:t>
                </a:r>
                <a:r>
                  <a:rPr lang="fi-FI" dirty="0">
                    <a:solidFill>
                      <a:srgbClr val="0C2B8E"/>
                    </a:solidFill>
                  </a:rPr>
                  <a:t> </a:t>
                </a:r>
                <a:r>
                  <a:rPr lang="et-EE" dirty="0">
                    <a:solidFill>
                      <a:srgbClr val="0C2B8E"/>
                    </a:solidFill>
                  </a:rPr>
                  <a:t>1. ja 4. rida . . .</a:t>
                </a:r>
              </a:p>
              <a:p>
                <a:pPr algn="just">
                  <a:spcAft>
                    <a:spcPts val="1200"/>
                  </a:spcAft>
                </a:pPr>
                <a:r>
                  <a:rPr lang="et-EE" b="1" u="sng" dirty="0">
                    <a:solidFill>
                      <a:srgbClr val="0C2B8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PANE TÄHELE</a:t>
                </a:r>
                <a:r>
                  <a:rPr lang="en-GB" b="1" u="sng" dirty="0">
                    <a:solidFill>
                      <a:srgbClr val="0C2B8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  <a:r>
                  <a:rPr lang="en-GB" b="1" dirty="0">
                    <a:solidFill>
                      <a:srgbClr val="0C2B8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b="1" i="1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GB" b="1" dirty="0">
                    <a:solidFill>
                      <a:srgbClr val="0C2B8E"/>
                    </a:solidFill>
                  </a:rPr>
                  <a:t> </a:t>
                </a:r>
                <a:r>
                  <a:rPr lang="et-EE" dirty="0">
                    <a:solidFill>
                      <a:srgbClr val="0C2B8E"/>
                    </a:solidFill>
                  </a:rPr>
                  <a:t>ja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b="1" i="1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b="1" i="1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GB" i="1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t-EE" dirty="0">
                    <a:solidFill>
                      <a:srgbClr val="0C2B8E"/>
                    </a:solidFill>
                  </a:rPr>
                  <a:t>on </a:t>
                </a:r>
                <a:r>
                  <a:rPr lang="en-GB" b="1" dirty="0">
                    <a:solidFill>
                      <a:srgbClr val="0C2B8E"/>
                    </a:solidFill>
                  </a:rPr>
                  <a:t>“</a:t>
                </a:r>
                <a:r>
                  <a:rPr lang="et-EE" b="1" dirty="0">
                    <a:solidFill>
                      <a:srgbClr val="0C2B8E"/>
                    </a:solidFill>
                  </a:rPr>
                  <a:t>parimad</a:t>
                </a:r>
                <a:r>
                  <a:rPr lang="en-GB" b="1" dirty="0">
                    <a:solidFill>
                      <a:srgbClr val="0C2B8E"/>
                    </a:solidFill>
                  </a:rPr>
                  <a:t>” </a:t>
                </a:r>
                <a:r>
                  <a:rPr lang="et-EE" b="1" dirty="0">
                    <a:solidFill>
                      <a:srgbClr val="0C2B8E"/>
                    </a:solidFill>
                  </a:rPr>
                  <a:t>juhtelemendi </a:t>
                </a:r>
                <a:r>
                  <a:rPr lang="et-EE" b="1" dirty="0" err="1">
                    <a:solidFill>
                      <a:srgbClr val="0C2B8E"/>
                    </a:solidFill>
                  </a:rPr>
                  <a:t>valiikud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fi-FI" dirty="0" err="1">
                    <a:solidFill>
                      <a:srgbClr val="0C2B8E"/>
                    </a:solidFill>
                  </a:rPr>
                  <a:t>kuna</a:t>
                </a:r>
                <a:r>
                  <a:rPr lang="fi-FI" dirty="0">
                    <a:solidFill>
                      <a:srgbClr val="0C2B8E"/>
                    </a:solidFill>
                  </a:rPr>
                  <a:t> </a:t>
                </a:r>
                <a:r>
                  <a:rPr lang="fi-FI" dirty="0" err="1">
                    <a:solidFill>
                      <a:srgbClr val="0C2B8E"/>
                    </a:solidFill>
                  </a:rPr>
                  <a:t>järgmiste</a:t>
                </a:r>
                <a:r>
                  <a:rPr lang="et-EE" dirty="0">
                    <a:solidFill>
                      <a:srgbClr val="0C2B8E"/>
                    </a:solidFill>
                  </a:rPr>
                  <a:t>l</a:t>
                </a:r>
                <a:r>
                  <a:rPr lang="fi-FI" dirty="0">
                    <a:solidFill>
                      <a:srgbClr val="0C2B8E"/>
                    </a:solidFill>
                  </a:rPr>
                  <a:t> </a:t>
                </a:r>
                <a:r>
                  <a:rPr lang="fi-FI" dirty="0" err="1">
                    <a:solidFill>
                      <a:srgbClr val="0C2B8E"/>
                    </a:solidFill>
                  </a:rPr>
                  <a:t>sammude</a:t>
                </a:r>
                <a:r>
                  <a:rPr lang="et-EE" dirty="0">
                    <a:solidFill>
                      <a:srgbClr val="0C2B8E"/>
                    </a:solidFill>
                  </a:rPr>
                  <a:t>l</a:t>
                </a:r>
                <a:r>
                  <a:rPr lang="fi-FI" dirty="0">
                    <a:solidFill>
                      <a:srgbClr val="0C2B8E"/>
                    </a:solidFill>
                  </a:rPr>
                  <a:t> </a:t>
                </a:r>
                <a:r>
                  <a:rPr lang="et-EE" dirty="0">
                    <a:solidFill>
                      <a:srgbClr val="0C2B8E"/>
                    </a:solidFill>
                  </a:rPr>
                  <a:t>ei tekki murde . . .</a:t>
                </a:r>
                <a:endParaRPr lang="en-GB" sz="24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34B053C8-28BE-4C59-B404-0ED4085FE0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937" y="4747823"/>
                <a:ext cx="4236637" cy="1354217"/>
              </a:xfrm>
              <a:prstGeom prst="rect">
                <a:avLst/>
              </a:prstGeom>
              <a:blipFill>
                <a:blip r:embed="rId15"/>
                <a:stretch>
                  <a:fillRect l="-1295" t="-2703" r="-1295" b="-6306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m 11">
            <a:extLst>
              <a:ext uri="{FF2B5EF4-FFF2-40B4-BE49-F238E27FC236}">
                <a16:creationId xmlns:a16="http://schemas.microsoft.com/office/drawing/2014/main" id="{476BD4D3-F0BF-49B3-AE2A-55AAC845379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810" y="1737668"/>
            <a:ext cx="1525905" cy="4572000"/>
          </a:xfrm>
          <a:prstGeom prst="rect">
            <a:avLst/>
          </a:prstGeom>
        </p:spPr>
      </p:pic>
      <p:sp>
        <p:nvSpPr>
          <p:cNvPr id="38" name="Retângulo 37">
            <a:extLst>
              <a:ext uri="{FF2B5EF4-FFF2-40B4-BE49-F238E27FC236}">
                <a16:creationId xmlns:a16="http://schemas.microsoft.com/office/drawing/2014/main" id="{4CAFF08E-0A5A-4E73-AA7D-231EF36CD61C}"/>
              </a:ext>
            </a:extLst>
          </p:cNvPr>
          <p:cNvSpPr/>
          <p:nvPr/>
        </p:nvSpPr>
        <p:spPr>
          <a:xfrm>
            <a:off x="6856681" y="1892301"/>
            <a:ext cx="277718" cy="275132"/>
          </a:xfrm>
          <a:prstGeom prst="rect">
            <a:avLst/>
          </a:prstGeom>
          <a:noFill/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Conexão reta unidirecional 8">
            <a:extLst>
              <a:ext uri="{FF2B5EF4-FFF2-40B4-BE49-F238E27FC236}">
                <a16:creationId xmlns:a16="http://schemas.microsoft.com/office/drawing/2014/main" id="{4E4CF825-8ED9-4C4D-B754-53FDB4B76B43}"/>
              </a:ext>
            </a:extLst>
          </p:cNvPr>
          <p:cNvCxnSpPr/>
          <p:nvPr/>
        </p:nvCxnSpPr>
        <p:spPr>
          <a:xfrm>
            <a:off x="7020026" y="1544029"/>
            <a:ext cx="0" cy="342262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>
            <a:extLst>
              <a:ext uri="{FF2B5EF4-FFF2-40B4-BE49-F238E27FC236}">
                <a16:creationId xmlns:a16="http://schemas.microsoft.com/office/drawing/2014/main" id="{E7351602-1A34-4BB3-99D1-96AE901828D8}"/>
              </a:ext>
            </a:extLst>
          </p:cNvPr>
          <p:cNvSpPr/>
          <p:nvPr/>
        </p:nvSpPr>
        <p:spPr>
          <a:xfrm>
            <a:off x="6682690" y="1234882"/>
            <a:ext cx="1578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b="1" dirty="0">
                <a:solidFill>
                  <a:srgbClr val="29A6FF"/>
                </a:solidFill>
              </a:rPr>
              <a:t>Juhtpositsioon</a:t>
            </a:r>
            <a:endParaRPr lang="en-GB" dirty="0">
              <a:solidFill>
                <a:srgbClr val="29A6FF"/>
              </a:solidFill>
            </a:endParaRPr>
          </a:p>
        </p:txBody>
      </p:sp>
      <p:cxnSp>
        <p:nvCxnSpPr>
          <p:cNvPr id="44" name="Conexão reta unidirecional 43">
            <a:extLst>
              <a:ext uri="{FF2B5EF4-FFF2-40B4-BE49-F238E27FC236}">
                <a16:creationId xmlns:a16="http://schemas.microsoft.com/office/drawing/2014/main" id="{3EB19E90-61B6-40FE-95E4-106CB503313E}"/>
              </a:ext>
            </a:extLst>
          </p:cNvPr>
          <p:cNvCxnSpPr>
            <a:cxnSpLocks/>
          </p:cNvCxnSpPr>
          <p:nvPr/>
        </p:nvCxnSpPr>
        <p:spPr>
          <a:xfrm flipV="1">
            <a:off x="7020026" y="3055414"/>
            <a:ext cx="0" cy="34226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ângulo 44">
            <a:extLst>
              <a:ext uri="{FF2B5EF4-FFF2-40B4-BE49-F238E27FC236}">
                <a16:creationId xmlns:a16="http://schemas.microsoft.com/office/drawing/2014/main" id="{F6A51A6F-5F27-469D-97C7-FA7B6DBB68A9}"/>
              </a:ext>
            </a:extLst>
          </p:cNvPr>
          <p:cNvSpPr/>
          <p:nvPr/>
        </p:nvSpPr>
        <p:spPr>
          <a:xfrm>
            <a:off x="6692738" y="3308977"/>
            <a:ext cx="111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b="1" dirty="0">
                <a:solidFill>
                  <a:schemeClr val="accent6"/>
                </a:solidFill>
              </a:rPr>
              <a:t>Juhtveerg</a:t>
            </a:r>
            <a:endParaRPr lang="en-GB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53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2" grpId="0" animBg="1"/>
      <p:bldP spid="43" grpId="0" animBg="1"/>
      <p:bldP spid="35" grpId="0"/>
      <p:bldP spid="36" grpId="0" animBg="1"/>
      <p:bldP spid="40" grpId="0"/>
      <p:bldP spid="41" grpId="0"/>
      <p:bldP spid="38" grpId="0" animBg="1"/>
      <p:bldP spid="11" grpId="0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2FFAB0F-B4E4-4141-9AED-8502BA9B24CA}"/>
              </a:ext>
            </a:extLst>
          </p:cNvPr>
          <p:cNvSpPr/>
          <p:nvPr/>
        </p:nvSpPr>
        <p:spPr>
          <a:xfrm>
            <a:off x="2078403" y="277288"/>
            <a:ext cx="9835419" cy="6475203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4CCDC74-EF03-4584-9023-5A7002263115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A49F40B-4EED-4127-9995-C8AC9400F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hlinkClick r:id="rId6" action="ppaction://hlinksldjump"/>
            <a:extLst>
              <a:ext uri="{FF2B5EF4-FFF2-40B4-BE49-F238E27FC236}">
                <a16:creationId xmlns:a16="http://schemas.microsoft.com/office/drawing/2014/main" id="{2FE30A87-2B09-491D-82BF-4A69F0BDF268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Harjuta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13</a:t>
            </a:r>
          </a:p>
        </p:txBody>
      </p:sp>
      <p:sp>
        <p:nvSpPr>
          <p:cNvPr id="28" name="Retângulo: Cantos Arredondados 27">
            <a:hlinkClick r:id="rId7" action="ppaction://hlinksldjump"/>
            <a:extLst>
              <a:ext uri="{FF2B5EF4-FFF2-40B4-BE49-F238E27FC236}">
                <a16:creationId xmlns:a16="http://schemas.microsoft.com/office/drawing/2014/main" id="{B528D167-72B4-4281-9441-AE4389AB724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Ridade</a:t>
            </a:r>
            <a:r>
              <a:rPr lang="en-GB" b="1" dirty="0">
                <a:solidFill>
                  <a:schemeClr val="tx1"/>
                </a:solidFill>
              </a:rPr>
              <a:t> “</a:t>
            </a:r>
            <a:r>
              <a:rPr lang="en-GB" b="1" dirty="0" err="1">
                <a:solidFill>
                  <a:schemeClr val="tx1"/>
                </a:solidFill>
              </a:rPr>
              <a:t>taandamise</a:t>
            </a:r>
            <a:r>
              <a:rPr lang="en-GB" b="1" dirty="0">
                <a:solidFill>
                  <a:schemeClr val="tx1"/>
                </a:solidFill>
              </a:rPr>
              <a:t>” </a:t>
            </a:r>
            <a:r>
              <a:rPr lang="en-GB" b="1" dirty="0" err="1">
                <a:solidFill>
                  <a:schemeClr val="tx1"/>
                </a:solidFill>
              </a:rPr>
              <a:t>algoritm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8" action="ppaction://hlinksldjump"/>
            <a:extLst>
              <a:ext uri="{FF2B5EF4-FFF2-40B4-BE49-F238E27FC236}">
                <a16:creationId xmlns:a16="http://schemas.microsoft.com/office/drawing/2014/main" id="{6BD31A0A-D69F-4400-860D-F5E514B983A8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hlinkClick r:id="rId9" action="ppaction://hlinksldjump"/>
            <a:extLst>
              <a:ext uri="{FF2B5EF4-FFF2-40B4-BE49-F238E27FC236}">
                <a16:creationId xmlns:a16="http://schemas.microsoft.com/office/drawing/2014/main" id="{E15D504A-414F-458B-BE16-1951C35B6D40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32">
            <a:hlinkClick r:id="rId10" action="ppaction://hlinksldjump"/>
            <a:extLst>
              <a:ext uri="{FF2B5EF4-FFF2-40B4-BE49-F238E27FC236}">
                <a16:creationId xmlns:a16="http://schemas.microsoft.com/office/drawing/2014/main" id="{F6E45E8F-4B6B-4714-9AB4-BA0094805698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DACDA7-236F-4C82-9262-235B6F0078DF}"/>
              </a:ext>
            </a:extLst>
          </p:cNvPr>
          <p:cNvSpPr/>
          <p:nvPr/>
        </p:nvSpPr>
        <p:spPr>
          <a:xfrm>
            <a:off x="2388791" y="369215"/>
            <a:ext cx="934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t-EE" sz="2400" b="1" u="sng" dirty="0">
                <a:solidFill>
                  <a:srgbClr val="29A6FF"/>
                </a:solidFill>
              </a:rPr>
              <a:t>Näide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/>
              <p:nvPr/>
            </p:nvSpPr>
            <p:spPr>
              <a:xfrm>
                <a:off x="3491176" y="422727"/>
                <a:ext cx="828499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t-EE" dirty="0"/>
                  <a:t>Teisenda maatriks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m:rPr>
                        <m:nor/>
                      </m:rPr>
                      <a:rPr lang="et-EE" dirty="0"/>
                      <m:t> </m:t>
                    </m:r>
                  </m:oMath>
                </a14:m>
                <a:r>
                  <a:rPr lang="et-EE" dirty="0"/>
                  <a:t>treppkujuks.</a:t>
                </a:r>
                <a:endParaRPr lang="en-GB" dirty="0"/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176" y="422727"/>
                <a:ext cx="8284996" cy="369332"/>
              </a:xfrm>
              <a:prstGeom prst="rect">
                <a:avLst/>
              </a:prstGeom>
              <a:blipFill>
                <a:blip r:embed="rId11"/>
                <a:stretch>
                  <a:fillRect l="-662" t="-8197" b="-24590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F3E2CBEA-259C-4788-AA5A-61136C251624}"/>
                  </a:ext>
                </a:extLst>
              </p:cNvPr>
              <p:cNvSpPr/>
              <p:nvPr/>
            </p:nvSpPr>
            <p:spPr>
              <a:xfrm>
                <a:off x="2336428" y="1852684"/>
                <a:ext cx="338034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F3E2CBEA-259C-4788-AA5A-61136C2516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428" y="1852684"/>
                <a:ext cx="3380348" cy="11269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15B62E1D-3E06-4243-B054-A36B298248E3}"/>
                  </a:ext>
                </a:extLst>
              </p:cNvPr>
              <p:cNvSpPr/>
              <p:nvPr/>
            </p:nvSpPr>
            <p:spPr>
              <a:xfrm>
                <a:off x="6453011" y="1866225"/>
                <a:ext cx="3103990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15B62E1D-3E06-4243-B054-A36B298248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3011" y="1866225"/>
                <a:ext cx="3103990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tângulo 33">
            <a:extLst>
              <a:ext uri="{FF2B5EF4-FFF2-40B4-BE49-F238E27FC236}">
                <a16:creationId xmlns:a16="http://schemas.microsoft.com/office/drawing/2014/main" id="{8D40D07D-AA9E-4D47-BA97-0D40108B5906}"/>
              </a:ext>
            </a:extLst>
          </p:cNvPr>
          <p:cNvSpPr/>
          <p:nvPr/>
        </p:nvSpPr>
        <p:spPr>
          <a:xfrm>
            <a:off x="2336428" y="1010252"/>
            <a:ext cx="33803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t-EE" dirty="0">
                <a:solidFill>
                  <a:srgbClr val="0C2B8E"/>
                </a:solidFill>
              </a:rPr>
              <a:t>Juhtpositsioon on vasakpoole ülemine element</a:t>
            </a:r>
            <a:r>
              <a:rPr lang="en-GB" dirty="0">
                <a:solidFill>
                  <a:srgbClr val="0C2B8E"/>
                </a:solidFill>
              </a:rPr>
              <a:t>. </a:t>
            </a:r>
            <a:endParaRPr lang="en-GB" sz="2400" dirty="0">
              <a:solidFill>
                <a:srgbClr val="0C2B8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55D3EF0-8CDC-4E4D-B283-5DD87AA93216}"/>
                  </a:ext>
                </a:extLst>
              </p:cNvPr>
              <p:cNvSpPr/>
              <p:nvPr/>
            </p:nvSpPr>
            <p:spPr>
              <a:xfrm>
                <a:off x="5513358" y="2115188"/>
                <a:ext cx="1257780" cy="704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80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GB" sz="280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↔</m:t>
                              </m:r>
                              <m:sSub>
                                <m:sSubPr>
                                  <m:ctrlPr>
                                    <a:rPr lang="en-GB" sz="2800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800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pt-PT" sz="2800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37" name="Retângulo 36">
                <a:extLst>
                  <a:ext uri="{FF2B5EF4-FFF2-40B4-BE49-F238E27FC236}">
                    <a16:creationId xmlns:a16="http://schemas.microsoft.com/office/drawing/2014/main" id="{155D3EF0-8CDC-4E4D-B283-5DD87AA932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358" y="2115188"/>
                <a:ext cx="1257780" cy="70436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m 11">
            <a:extLst>
              <a:ext uri="{FF2B5EF4-FFF2-40B4-BE49-F238E27FC236}">
                <a16:creationId xmlns:a16="http://schemas.microsoft.com/office/drawing/2014/main" id="{476BD4D3-F0BF-49B3-AE2A-55AAC845379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810" y="1737668"/>
            <a:ext cx="1525905" cy="4572000"/>
          </a:xfrm>
          <a:prstGeom prst="rect">
            <a:avLst/>
          </a:prstGeom>
        </p:spPr>
      </p:pic>
      <p:sp>
        <p:nvSpPr>
          <p:cNvPr id="38" name="Retângulo 37">
            <a:extLst>
              <a:ext uri="{FF2B5EF4-FFF2-40B4-BE49-F238E27FC236}">
                <a16:creationId xmlns:a16="http://schemas.microsoft.com/office/drawing/2014/main" id="{4CAFF08E-0A5A-4E73-AA7D-231EF36CD61C}"/>
              </a:ext>
            </a:extLst>
          </p:cNvPr>
          <p:cNvSpPr/>
          <p:nvPr/>
        </p:nvSpPr>
        <p:spPr>
          <a:xfrm>
            <a:off x="6856681" y="1892301"/>
            <a:ext cx="277718" cy="275132"/>
          </a:xfrm>
          <a:prstGeom prst="rect">
            <a:avLst/>
          </a:prstGeom>
          <a:noFill/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Conexão reta unidirecional 8">
            <a:extLst>
              <a:ext uri="{FF2B5EF4-FFF2-40B4-BE49-F238E27FC236}">
                <a16:creationId xmlns:a16="http://schemas.microsoft.com/office/drawing/2014/main" id="{4E4CF825-8ED9-4C4D-B754-53FDB4B76B43}"/>
              </a:ext>
            </a:extLst>
          </p:cNvPr>
          <p:cNvCxnSpPr/>
          <p:nvPr/>
        </p:nvCxnSpPr>
        <p:spPr>
          <a:xfrm>
            <a:off x="7020026" y="1544029"/>
            <a:ext cx="0" cy="342262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>
            <a:extLst>
              <a:ext uri="{FF2B5EF4-FFF2-40B4-BE49-F238E27FC236}">
                <a16:creationId xmlns:a16="http://schemas.microsoft.com/office/drawing/2014/main" id="{E7351602-1A34-4BB3-99D1-96AE901828D8}"/>
              </a:ext>
            </a:extLst>
          </p:cNvPr>
          <p:cNvSpPr/>
          <p:nvPr/>
        </p:nvSpPr>
        <p:spPr>
          <a:xfrm>
            <a:off x="6682690" y="1234882"/>
            <a:ext cx="1578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b="1" dirty="0">
                <a:solidFill>
                  <a:srgbClr val="29A6FF"/>
                </a:solidFill>
              </a:rPr>
              <a:t>Juhtpositsioon</a:t>
            </a:r>
            <a:endParaRPr lang="en-GB" dirty="0">
              <a:solidFill>
                <a:srgbClr val="29A6FF"/>
              </a:solidFill>
            </a:endParaRPr>
          </a:p>
        </p:txBody>
      </p:sp>
      <p:cxnSp>
        <p:nvCxnSpPr>
          <p:cNvPr id="44" name="Conexão reta unidirecional 43">
            <a:extLst>
              <a:ext uri="{FF2B5EF4-FFF2-40B4-BE49-F238E27FC236}">
                <a16:creationId xmlns:a16="http://schemas.microsoft.com/office/drawing/2014/main" id="{3EB19E90-61B6-40FE-95E4-106CB503313E}"/>
              </a:ext>
            </a:extLst>
          </p:cNvPr>
          <p:cNvCxnSpPr>
            <a:cxnSpLocks/>
          </p:cNvCxnSpPr>
          <p:nvPr/>
        </p:nvCxnSpPr>
        <p:spPr>
          <a:xfrm flipV="1">
            <a:off x="7020026" y="3055414"/>
            <a:ext cx="0" cy="34226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ângulo 44">
            <a:extLst>
              <a:ext uri="{FF2B5EF4-FFF2-40B4-BE49-F238E27FC236}">
                <a16:creationId xmlns:a16="http://schemas.microsoft.com/office/drawing/2014/main" id="{F6A51A6F-5F27-469D-97C7-FA7B6DBB68A9}"/>
              </a:ext>
            </a:extLst>
          </p:cNvPr>
          <p:cNvSpPr/>
          <p:nvPr/>
        </p:nvSpPr>
        <p:spPr>
          <a:xfrm>
            <a:off x="6692738" y="3308977"/>
            <a:ext cx="111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b="1" dirty="0">
                <a:solidFill>
                  <a:schemeClr val="accent6"/>
                </a:solidFill>
              </a:rPr>
              <a:t>Juhtveerg</a:t>
            </a:r>
            <a:endParaRPr lang="en-GB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E38D6C02-56B9-4CC4-A78D-062DCC68CC54}"/>
                  </a:ext>
                </a:extLst>
              </p:cNvPr>
              <p:cNvSpPr/>
              <p:nvPr/>
            </p:nvSpPr>
            <p:spPr>
              <a:xfrm>
                <a:off x="2336428" y="3308977"/>
                <a:ext cx="3380348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t-EE" dirty="0">
                    <a:solidFill>
                      <a:srgbClr val="0C2B8E"/>
                    </a:solidFill>
                  </a:rPr>
                  <a:t>Tekita nullid elemendi</a:t>
                </a:r>
                <a:r>
                  <a:rPr lang="en-GB" dirty="0">
                    <a:solidFill>
                      <a:srgbClr val="0C2B8E"/>
                    </a:solidFill>
                  </a:rPr>
                  <a:t> 1</a:t>
                </a:r>
                <a:r>
                  <a:rPr lang="et-EE" dirty="0">
                    <a:solidFill>
                      <a:srgbClr val="0C2B8E"/>
                    </a:solidFill>
                  </a:rPr>
                  <a:t> alla</a:t>
                </a:r>
                <a:r>
                  <a:rPr lang="en-GB" dirty="0">
                    <a:solidFill>
                      <a:srgbClr val="0C2B8E"/>
                    </a:solidFill>
                  </a:rPr>
                  <a:t>, </a:t>
                </a:r>
                <a:r>
                  <a:rPr lang="et-EE" dirty="0">
                    <a:solidFill>
                      <a:srgbClr val="0C2B8E"/>
                    </a:solidFill>
                  </a:rPr>
                  <a:t>seda saad teha kui liidad </a:t>
                </a:r>
                <a:r>
                  <a:rPr lang="et-EE" dirty="0" err="1">
                    <a:solidFill>
                      <a:srgbClr val="0C2B8E"/>
                    </a:solidFill>
                  </a:rPr>
                  <a:t>esiemesel</a:t>
                </a:r>
                <a:r>
                  <a:rPr lang="et-EE" dirty="0">
                    <a:solidFill>
                      <a:srgbClr val="0C2B8E"/>
                    </a:solidFill>
                  </a:rPr>
                  <a:t> real read altpoolt,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pt-PT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t-EE" dirty="0">
                    <a:solidFill>
                      <a:srgbClr val="0C2B8E"/>
                    </a:solidFill>
                  </a:rPr>
                  <a:t>(ehk 4.rida) jääb muutmatuks</a:t>
                </a:r>
                <a:r>
                  <a:rPr lang="en-GB" dirty="0">
                    <a:solidFill>
                      <a:srgbClr val="0C2B8E"/>
                    </a:solidFill>
                  </a:rPr>
                  <a:t>!</a:t>
                </a:r>
              </a:p>
            </p:txBody>
          </p:sp>
        </mc:Choice>
        <mc:Fallback xmlns=""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E38D6C02-56B9-4CC4-A78D-062DCC68CC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428" y="3308977"/>
                <a:ext cx="3380348" cy="1200329"/>
              </a:xfrm>
              <a:prstGeom prst="rect">
                <a:avLst/>
              </a:prstGeom>
              <a:blipFill>
                <a:blip r:embed="rId16"/>
                <a:stretch>
                  <a:fillRect l="-1441" t="-3046" r="-1441" b="-7107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109A9359-9355-4866-A98F-6FC069FF6CF6}"/>
                  </a:ext>
                </a:extLst>
              </p:cNvPr>
              <p:cNvSpPr/>
              <p:nvPr/>
            </p:nvSpPr>
            <p:spPr>
              <a:xfrm>
                <a:off x="6453011" y="4344203"/>
                <a:ext cx="3097579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10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109A9359-9355-4866-A98F-6FC069FF6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3011" y="4344203"/>
                <a:ext cx="3097579" cy="11269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Conexão reta unidirecional 46">
            <a:extLst>
              <a:ext uri="{FF2B5EF4-FFF2-40B4-BE49-F238E27FC236}">
                <a16:creationId xmlns:a16="http://schemas.microsoft.com/office/drawing/2014/main" id="{4025AE01-5C81-47F5-81E4-3DD89CCCD3D3}"/>
              </a:ext>
            </a:extLst>
          </p:cNvPr>
          <p:cNvCxnSpPr>
            <a:cxnSpLocks/>
          </p:cNvCxnSpPr>
          <p:nvPr/>
        </p:nvCxnSpPr>
        <p:spPr>
          <a:xfrm>
            <a:off x="5716775" y="3788229"/>
            <a:ext cx="965915" cy="555974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tângulo 49">
                <a:extLst>
                  <a:ext uri="{FF2B5EF4-FFF2-40B4-BE49-F238E27FC236}">
                    <a16:creationId xmlns:a16="http://schemas.microsoft.com/office/drawing/2014/main" id="{C5B07CB2-EB85-4BF4-A6B8-6F940CCD2C81}"/>
                  </a:ext>
                </a:extLst>
              </p:cNvPr>
              <p:cNvSpPr/>
              <p:nvPr/>
            </p:nvSpPr>
            <p:spPr>
              <a:xfrm>
                <a:off x="4898584" y="4540415"/>
                <a:ext cx="2179240" cy="10136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80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sz="28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GB" sz="280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GB" sz="2800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800" b="0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pt-PT" sz="2800" b="0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GB" sz="2800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800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800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pt-PT" sz="2800" b="0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pt-PT" sz="2800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GB" sz="28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8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8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GB" sz="2800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800" b="0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  </m:t>
                                      </m:r>
                                      <m:r>
                                        <a:rPr lang="pt-PT" sz="2800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pt-PT" sz="2800" b="0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GB" sz="2800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800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800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pt-PT" sz="2800" b="0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pt-PT" sz="2800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GB" sz="28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8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pt-PT" sz="28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8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</m:eqArr>
                            </m:lim>
                          </m:limLow>
                        </m:fName>
                        <m:e>
                          <m:r>
                            <a:rPr lang="pt-PT" sz="2800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50" name="Retângulo 49">
                <a:extLst>
                  <a:ext uri="{FF2B5EF4-FFF2-40B4-BE49-F238E27FC236}">
                    <a16:creationId xmlns:a16="http://schemas.microsoft.com/office/drawing/2014/main" id="{C5B07CB2-EB85-4BF4-A6B8-6F940CCD2C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584" y="4540415"/>
                <a:ext cx="2179240" cy="101367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Bolha de Discurso: Retângulo com Cantos Arredondados 5">
            <a:extLst>
              <a:ext uri="{FF2B5EF4-FFF2-40B4-BE49-F238E27FC236}">
                <a16:creationId xmlns:a16="http://schemas.microsoft.com/office/drawing/2014/main" id="{C9E9EE00-F50D-4563-95A5-D07D9E699216}"/>
              </a:ext>
            </a:extLst>
          </p:cNvPr>
          <p:cNvSpPr/>
          <p:nvPr/>
        </p:nvSpPr>
        <p:spPr>
          <a:xfrm>
            <a:off x="8261456" y="780574"/>
            <a:ext cx="2903967" cy="742791"/>
          </a:xfrm>
          <a:prstGeom prst="wedgeRoundRectCallout">
            <a:avLst>
              <a:gd name="adj1" fmla="val 34876"/>
              <a:gd name="adj2" fmla="val 9631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1600" dirty="0">
                <a:solidFill>
                  <a:schemeClr val="tx1"/>
                </a:solidFill>
              </a:rPr>
              <a:t>Saad teostada RET ise</a:t>
            </a:r>
            <a:r>
              <a:rPr lang="en-GB" sz="1600" dirty="0">
                <a:solidFill>
                  <a:schemeClr val="tx1"/>
                </a:solidFill>
              </a:rPr>
              <a:t>!...</a:t>
            </a:r>
            <a:r>
              <a:rPr lang="et-EE" sz="1600" dirty="0">
                <a:solidFill>
                  <a:schemeClr val="tx1"/>
                </a:solidFill>
              </a:rPr>
              <a:t>Eks</a:t>
            </a:r>
            <a:r>
              <a:rPr lang="en-GB" sz="1600" dirty="0">
                <a:solidFill>
                  <a:schemeClr val="tx1"/>
                </a:solidFill>
              </a:rPr>
              <a:t>?...</a:t>
            </a:r>
          </a:p>
        </p:txBody>
      </p:sp>
    </p:spTree>
    <p:extLst>
      <p:ext uri="{BB962C8B-B14F-4D97-AF65-F5344CB8AC3E}">
        <p14:creationId xmlns:p14="http://schemas.microsoft.com/office/powerpoint/2010/main" val="139879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-0.30677 -0.3632 " pathEditMode="relative" rAng="0" ptsTypes="AA">
                                      <p:cBhvr>
                                        <p:cTn id="47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39" y="-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7" grpId="0"/>
      <p:bldP spid="39" grpId="0"/>
      <p:bldP spid="39" grpId="1"/>
      <p:bldP spid="46" grpId="0"/>
      <p:bldP spid="46" grpId="1"/>
      <p:bldP spid="50" grpId="0"/>
      <p:bldP spid="50" grpId="1"/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2FFAB0F-B4E4-4141-9AED-8502BA9B24CA}"/>
              </a:ext>
            </a:extLst>
          </p:cNvPr>
          <p:cNvSpPr/>
          <p:nvPr/>
        </p:nvSpPr>
        <p:spPr>
          <a:xfrm>
            <a:off x="2078403" y="217000"/>
            <a:ext cx="9835419" cy="6475203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4CCDC74-EF03-4584-9023-5A7002263115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A49F40B-4EED-4127-9995-C8AC9400F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hlinkClick r:id="rId6" action="ppaction://hlinksldjump"/>
            <a:extLst>
              <a:ext uri="{FF2B5EF4-FFF2-40B4-BE49-F238E27FC236}">
                <a16:creationId xmlns:a16="http://schemas.microsoft.com/office/drawing/2014/main" id="{2FE30A87-2B09-491D-82BF-4A69F0BDF268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Harjuta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13</a:t>
            </a:r>
          </a:p>
        </p:txBody>
      </p:sp>
      <p:sp>
        <p:nvSpPr>
          <p:cNvPr id="28" name="Retângulo: Cantos Arredondados 27">
            <a:hlinkClick r:id="rId7" action="ppaction://hlinksldjump"/>
            <a:extLst>
              <a:ext uri="{FF2B5EF4-FFF2-40B4-BE49-F238E27FC236}">
                <a16:creationId xmlns:a16="http://schemas.microsoft.com/office/drawing/2014/main" id="{B528D167-72B4-4281-9441-AE4389AB724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Ridade</a:t>
            </a:r>
            <a:r>
              <a:rPr lang="en-GB" b="1" dirty="0">
                <a:solidFill>
                  <a:schemeClr val="tx1"/>
                </a:solidFill>
              </a:rPr>
              <a:t> “</a:t>
            </a:r>
            <a:r>
              <a:rPr lang="en-GB" b="1" dirty="0" err="1">
                <a:solidFill>
                  <a:schemeClr val="tx1"/>
                </a:solidFill>
              </a:rPr>
              <a:t>taandamise</a:t>
            </a:r>
            <a:r>
              <a:rPr lang="en-GB" b="1" dirty="0">
                <a:solidFill>
                  <a:schemeClr val="tx1"/>
                </a:solidFill>
              </a:rPr>
              <a:t>” </a:t>
            </a:r>
            <a:r>
              <a:rPr lang="en-GB" b="1" dirty="0" err="1">
                <a:solidFill>
                  <a:schemeClr val="tx1"/>
                </a:solidFill>
              </a:rPr>
              <a:t>algoritm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8" action="ppaction://hlinksldjump"/>
            <a:extLst>
              <a:ext uri="{FF2B5EF4-FFF2-40B4-BE49-F238E27FC236}">
                <a16:creationId xmlns:a16="http://schemas.microsoft.com/office/drawing/2014/main" id="{6BD31A0A-D69F-4400-860D-F5E514B983A8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hlinkClick r:id="rId9" action="ppaction://hlinksldjump"/>
            <a:extLst>
              <a:ext uri="{FF2B5EF4-FFF2-40B4-BE49-F238E27FC236}">
                <a16:creationId xmlns:a16="http://schemas.microsoft.com/office/drawing/2014/main" id="{E15D504A-414F-458B-BE16-1951C35B6D40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32">
            <a:hlinkClick r:id="rId10" action="ppaction://hlinksldjump"/>
            <a:extLst>
              <a:ext uri="{FF2B5EF4-FFF2-40B4-BE49-F238E27FC236}">
                <a16:creationId xmlns:a16="http://schemas.microsoft.com/office/drawing/2014/main" id="{F6E45E8F-4B6B-4714-9AB4-BA0094805698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DACDA7-236F-4C82-9262-235B6F0078DF}"/>
              </a:ext>
            </a:extLst>
          </p:cNvPr>
          <p:cNvSpPr/>
          <p:nvPr/>
        </p:nvSpPr>
        <p:spPr>
          <a:xfrm>
            <a:off x="2388791" y="369215"/>
            <a:ext cx="934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t-EE" sz="2400" b="1" u="sng" dirty="0">
                <a:solidFill>
                  <a:srgbClr val="29A6FF"/>
                </a:solidFill>
              </a:rPr>
              <a:t>Näide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/>
              <p:nvPr/>
            </p:nvSpPr>
            <p:spPr>
              <a:xfrm>
                <a:off x="3491176" y="424814"/>
                <a:ext cx="828499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t-EE" dirty="0"/>
                  <a:t>Teisenda maatriks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m:rPr>
                        <m:nor/>
                      </m:rPr>
                      <a:rPr lang="et-EE" dirty="0"/>
                      <m:t> </m:t>
                    </m:r>
                  </m:oMath>
                </a14:m>
                <a:r>
                  <a:rPr lang="et-EE" dirty="0"/>
                  <a:t>treppkujuks.</a:t>
                </a:r>
                <a:endParaRPr lang="en-GB" dirty="0"/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176" y="424814"/>
                <a:ext cx="8284996" cy="369332"/>
              </a:xfrm>
              <a:prstGeom prst="rect">
                <a:avLst/>
              </a:prstGeom>
              <a:blipFill>
                <a:blip r:embed="rId11"/>
                <a:stretch>
                  <a:fillRect l="-662" t="-10000" b="-26667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m 11">
            <a:extLst>
              <a:ext uri="{FF2B5EF4-FFF2-40B4-BE49-F238E27FC236}">
                <a16:creationId xmlns:a16="http://schemas.microsoft.com/office/drawing/2014/main" id="{476BD4D3-F0BF-49B3-AE2A-55AAC845379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810" y="1737668"/>
            <a:ext cx="1525905" cy="4572000"/>
          </a:xfrm>
          <a:prstGeom prst="rect">
            <a:avLst/>
          </a:prstGeom>
        </p:spPr>
      </p:pic>
      <p:cxnSp>
        <p:nvCxnSpPr>
          <p:cNvPr id="44" name="Conexão reta unidirecional 43">
            <a:extLst>
              <a:ext uri="{FF2B5EF4-FFF2-40B4-BE49-F238E27FC236}">
                <a16:creationId xmlns:a16="http://schemas.microsoft.com/office/drawing/2014/main" id="{3EB19E90-61B6-40FE-95E4-106CB503313E}"/>
              </a:ext>
            </a:extLst>
          </p:cNvPr>
          <p:cNvCxnSpPr>
            <a:cxnSpLocks/>
          </p:cNvCxnSpPr>
          <p:nvPr/>
        </p:nvCxnSpPr>
        <p:spPr>
          <a:xfrm flipV="1">
            <a:off x="7540501" y="3011434"/>
            <a:ext cx="0" cy="34226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ângulo 44">
            <a:extLst>
              <a:ext uri="{FF2B5EF4-FFF2-40B4-BE49-F238E27FC236}">
                <a16:creationId xmlns:a16="http://schemas.microsoft.com/office/drawing/2014/main" id="{F6A51A6F-5F27-469D-97C7-FA7B6DBB68A9}"/>
              </a:ext>
            </a:extLst>
          </p:cNvPr>
          <p:cNvSpPr/>
          <p:nvPr/>
        </p:nvSpPr>
        <p:spPr>
          <a:xfrm>
            <a:off x="7212581" y="330435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b="1" dirty="0">
                <a:solidFill>
                  <a:schemeClr val="accent6"/>
                </a:solidFill>
              </a:rPr>
              <a:t>Järgmine juhtveerg</a:t>
            </a:r>
            <a:endParaRPr lang="en-GB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8FCB2CB0-642C-417D-8CDB-F2CF3A7D65E5}"/>
                  </a:ext>
                </a:extLst>
              </p:cNvPr>
              <p:cNvSpPr/>
              <p:nvPr/>
            </p:nvSpPr>
            <p:spPr>
              <a:xfrm>
                <a:off x="2713854" y="1856176"/>
                <a:ext cx="3097579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10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8FCB2CB0-642C-417D-8CDB-F2CF3A7D65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3854" y="1856176"/>
                <a:ext cx="3097579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tângulo 34">
            <a:extLst>
              <a:ext uri="{FF2B5EF4-FFF2-40B4-BE49-F238E27FC236}">
                <a16:creationId xmlns:a16="http://schemas.microsoft.com/office/drawing/2014/main" id="{DA74FA0B-421E-41C5-B95B-4FC935EE92CC}"/>
              </a:ext>
            </a:extLst>
          </p:cNvPr>
          <p:cNvSpPr/>
          <p:nvPr/>
        </p:nvSpPr>
        <p:spPr>
          <a:xfrm>
            <a:off x="2336428" y="1010252"/>
            <a:ext cx="3779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fi-FI" dirty="0" err="1">
                <a:solidFill>
                  <a:srgbClr val="0C2B8E"/>
                </a:solidFill>
              </a:rPr>
              <a:t>Juhtpositsioon</a:t>
            </a:r>
            <a:r>
              <a:rPr lang="fi-FI" dirty="0">
                <a:solidFill>
                  <a:srgbClr val="0C2B8E"/>
                </a:solidFill>
              </a:rPr>
              <a:t> </a:t>
            </a:r>
            <a:r>
              <a:rPr lang="fi-FI" dirty="0" err="1">
                <a:solidFill>
                  <a:srgbClr val="0C2B8E"/>
                </a:solidFill>
              </a:rPr>
              <a:t>teises</a:t>
            </a:r>
            <a:r>
              <a:rPr lang="fi-FI" dirty="0">
                <a:solidFill>
                  <a:srgbClr val="0C2B8E"/>
                </a:solidFill>
              </a:rPr>
              <a:t> </a:t>
            </a:r>
            <a:r>
              <a:rPr lang="fi-FI" dirty="0" err="1">
                <a:solidFill>
                  <a:srgbClr val="0C2B8E"/>
                </a:solidFill>
              </a:rPr>
              <a:t>reas</a:t>
            </a:r>
            <a:r>
              <a:rPr lang="fi-FI" dirty="0">
                <a:solidFill>
                  <a:srgbClr val="0C2B8E"/>
                </a:solidFill>
              </a:rPr>
              <a:t> </a:t>
            </a:r>
            <a:r>
              <a:rPr lang="fi-FI" dirty="0" err="1">
                <a:solidFill>
                  <a:srgbClr val="0C2B8E"/>
                </a:solidFill>
              </a:rPr>
              <a:t>peab</a:t>
            </a:r>
            <a:r>
              <a:rPr lang="fi-FI" dirty="0">
                <a:solidFill>
                  <a:srgbClr val="0C2B8E"/>
                </a:solidFill>
              </a:rPr>
              <a:t> olema </a:t>
            </a:r>
            <a:r>
              <a:rPr lang="fi-FI" dirty="0" err="1">
                <a:solidFill>
                  <a:srgbClr val="0C2B8E"/>
                </a:solidFill>
              </a:rPr>
              <a:t>võimalikult</a:t>
            </a:r>
            <a:r>
              <a:rPr lang="fi-FI" dirty="0">
                <a:solidFill>
                  <a:srgbClr val="0C2B8E"/>
                </a:solidFill>
              </a:rPr>
              <a:t> </a:t>
            </a:r>
            <a:r>
              <a:rPr lang="fi-FI" dirty="0" err="1">
                <a:solidFill>
                  <a:srgbClr val="0C2B8E"/>
                </a:solidFill>
              </a:rPr>
              <a:t>vasakul</a:t>
            </a:r>
            <a:r>
              <a:rPr lang="et-EE" dirty="0">
                <a:solidFill>
                  <a:srgbClr val="0C2B8E"/>
                </a:solidFill>
              </a:rPr>
              <a:t> teises veerus</a:t>
            </a:r>
            <a:endParaRPr lang="en-GB" sz="2400" dirty="0">
              <a:solidFill>
                <a:srgbClr val="0C2B8E"/>
              </a:solidFill>
            </a:endParaRP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D653B255-C753-47AF-8CB9-9E7EF7DFEB17}"/>
              </a:ext>
            </a:extLst>
          </p:cNvPr>
          <p:cNvSpPr/>
          <p:nvPr/>
        </p:nvSpPr>
        <p:spPr>
          <a:xfrm>
            <a:off x="3456005" y="2154580"/>
            <a:ext cx="277718" cy="275132"/>
          </a:xfrm>
          <a:prstGeom prst="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Conexão reta 39">
            <a:extLst>
              <a:ext uri="{FF2B5EF4-FFF2-40B4-BE49-F238E27FC236}">
                <a16:creationId xmlns:a16="http://schemas.microsoft.com/office/drawing/2014/main" id="{FB912087-C76F-4FE1-A8E7-D7190173B3BD}"/>
              </a:ext>
            </a:extLst>
          </p:cNvPr>
          <p:cNvCxnSpPr/>
          <p:nvPr/>
        </p:nvCxnSpPr>
        <p:spPr>
          <a:xfrm>
            <a:off x="2449455" y="1586465"/>
            <a:ext cx="1748413" cy="0"/>
          </a:xfrm>
          <a:prstGeom prst="line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F1A42593-EFDB-40DE-9ABA-C2E861F32F72}"/>
                  </a:ext>
                </a:extLst>
              </p:cNvPr>
              <p:cNvSpPr/>
              <p:nvPr/>
            </p:nvSpPr>
            <p:spPr>
              <a:xfrm>
                <a:off x="2336428" y="3371785"/>
                <a:ext cx="4225146" cy="15990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t-EE" dirty="0">
                    <a:solidFill>
                      <a:srgbClr val="0C2B8E"/>
                    </a:solidFill>
                  </a:rPr>
                  <a:t>Me saaksime asutada </a:t>
                </a:r>
                <a:r>
                  <a:rPr lang="en-GB" dirty="0">
                    <a:solidFill>
                      <a:srgbClr val="0C2B8E"/>
                    </a:solidFill>
                  </a:rPr>
                  <a:t>“2” </a:t>
                </a:r>
                <a:r>
                  <a:rPr lang="et-EE" dirty="0">
                    <a:solidFill>
                      <a:srgbClr val="0C2B8E"/>
                    </a:solidFill>
                  </a:rPr>
                  <a:t>juhtelemendina, aga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:r>
                  <a:rPr lang="et-EE" i="1" u="sng" dirty="0">
                    <a:solidFill>
                      <a:srgbClr val="0C2B8E"/>
                    </a:solidFill>
                  </a:rPr>
                  <a:t>kui teeksime nii, siis meil </a:t>
                </a:r>
                <a:r>
                  <a:rPr lang="et-EE" i="1" u="sng" dirty="0" err="1">
                    <a:solidFill>
                      <a:srgbClr val="0C2B8E"/>
                    </a:solidFill>
                  </a:rPr>
                  <a:t>tekkiivad</a:t>
                </a:r>
                <a:r>
                  <a:rPr lang="et-EE" i="1" u="sng" dirty="0">
                    <a:solidFill>
                      <a:srgbClr val="0C2B8E"/>
                    </a:solidFill>
                  </a:rPr>
                  <a:t> murdarvud</a:t>
                </a:r>
                <a:r>
                  <a:rPr lang="en-GB" dirty="0">
                    <a:solidFill>
                      <a:srgbClr val="0C2B8E"/>
                    </a:solidFill>
                  </a:rPr>
                  <a:t>… </a:t>
                </a:r>
                <a:r>
                  <a:rPr lang="et-EE" dirty="0">
                    <a:solidFill>
                      <a:srgbClr val="0C2B8E"/>
                    </a:solidFill>
                  </a:rPr>
                  <a:t>Et seda vältida</a:t>
                </a:r>
                <a:r>
                  <a:rPr lang="en-GB" dirty="0">
                    <a:solidFill>
                      <a:srgbClr val="0C2B8E"/>
                    </a:solidFill>
                  </a:rPr>
                  <a:t>, </a:t>
                </a:r>
                <a:r>
                  <a:rPr lang="et-EE" dirty="0">
                    <a:solidFill>
                      <a:srgbClr val="0C2B8E"/>
                    </a:solidFill>
                  </a:rPr>
                  <a:t>ja kuna teise rea kõik elemendid on paaris</a:t>
                </a:r>
                <a:r>
                  <a:rPr lang="en-GB" dirty="0">
                    <a:solidFill>
                      <a:srgbClr val="0C2B8E"/>
                    </a:solidFill>
                  </a:rPr>
                  <a:t>, </a:t>
                </a:r>
                <a:r>
                  <a:rPr lang="et-EE" dirty="0">
                    <a:solidFill>
                      <a:srgbClr val="0C2B8E"/>
                    </a:solidFill>
                  </a:rPr>
                  <a:t>siis kasutame järgmist teisendust</a:t>
                </a:r>
                <a:r>
                  <a:rPr lang="en-GB" dirty="0">
                    <a:solidFill>
                      <a:srgbClr val="0C2B8E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en-GB" b="1" i="1" dirty="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PT" b="1" i="1" dirty="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pt-PT" b="1" i="1" dirty="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GB" b="1" dirty="0">
                    <a:solidFill>
                      <a:srgbClr val="0C2B8E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F1A42593-EFDB-40DE-9ABA-C2E861F32F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428" y="3371785"/>
                <a:ext cx="4225146" cy="1599092"/>
              </a:xfrm>
              <a:prstGeom prst="rect">
                <a:avLst/>
              </a:prstGeom>
              <a:blipFill>
                <a:blip r:embed="rId14"/>
                <a:stretch>
                  <a:fillRect l="-1154" t="-1908" r="-1299" b="-1908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91665823-F428-4EB2-A779-4D56B158B663}"/>
                  </a:ext>
                </a:extLst>
              </p:cNvPr>
              <p:cNvSpPr/>
              <p:nvPr/>
            </p:nvSpPr>
            <p:spPr>
              <a:xfrm>
                <a:off x="5582632" y="2115188"/>
                <a:ext cx="1248419" cy="1271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GB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f>
                                        <m:fPr>
                                          <m:ctrlPr>
                                            <a:rPr lang="en-GB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den>
                                      </m:f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f>
                                        <m:fPr>
                                          <m:ctrlPr>
                                            <a:rPr lang="en-GB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pt-PT" sz="2400" b="1" i="1" dirty="0" smtClean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𝟓</m:t>
                                          </m:r>
                                        </m:den>
                                      </m:f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</m:e>
                              </m:eqArr>
                            </m:lim>
                          </m:limLow>
                        </m:fName>
                        <m:e>
                          <m:r>
                            <a:rPr lang="pt-PT" sz="2400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91665823-F428-4EB2-A779-4D56B158B6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632" y="2115188"/>
                <a:ext cx="1248419" cy="1271758"/>
              </a:xfrm>
              <a:prstGeom prst="rect">
                <a:avLst/>
              </a:prstGeom>
              <a:blipFill>
                <a:blip r:embed="rId15"/>
                <a:stretch>
                  <a:fillRect b="-23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5A22188B-6AE9-4747-B131-57CFDB260155}"/>
                  </a:ext>
                </a:extLst>
              </p:cNvPr>
              <p:cNvSpPr/>
              <p:nvPr/>
            </p:nvSpPr>
            <p:spPr>
              <a:xfrm>
                <a:off x="2336428" y="5247876"/>
                <a:ext cx="4225146" cy="10464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dirty="0">
                    <a:solidFill>
                      <a:srgbClr val="0C2B8E"/>
                    </a:solidFill>
                  </a:rPr>
                  <a:t>…</a:t>
                </a:r>
                <a:r>
                  <a:rPr lang="et-EE" dirty="0" err="1">
                    <a:solidFill>
                      <a:srgbClr val="0C2B8E"/>
                    </a:solidFill>
                  </a:rPr>
                  <a:t>kusjuurs</a:t>
                </a:r>
                <a:r>
                  <a:rPr lang="en-GB" dirty="0">
                    <a:solidFill>
                      <a:srgbClr val="0C2B8E"/>
                    </a:solidFill>
                  </a:rPr>
                  <a:t>…</a:t>
                </a:r>
                <a:r>
                  <a:rPr lang="et-EE" dirty="0">
                    <a:solidFill>
                      <a:srgbClr val="0C2B8E"/>
                    </a:solidFill>
                  </a:rPr>
                  <a:t> saame ka nii teha</a:t>
                </a:r>
                <a:r>
                  <a:rPr lang="en-GB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GB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en-GB" b="1" i="1" dirty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PT" b="1" i="1" dirty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pt-PT" b="1" i="1" dirty="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0C2B8E"/>
                    </a:solidFill>
                  </a:rPr>
                  <a:t>, </a:t>
                </a:r>
                <a:r>
                  <a:rPr lang="et-EE" dirty="0">
                    <a:solidFill>
                      <a:srgbClr val="0C2B8E"/>
                    </a:solidFill>
                  </a:rPr>
                  <a:t>eks</a:t>
                </a:r>
                <a:r>
                  <a:rPr lang="en-GB" dirty="0">
                    <a:solidFill>
                      <a:srgbClr val="0C2B8E"/>
                    </a:solidFill>
                  </a:rPr>
                  <a:t>?... </a:t>
                </a:r>
                <a:r>
                  <a:rPr lang="et-EE" dirty="0">
                    <a:solidFill>
                      <a:srgbClr val="0C2B8E"/>
                    </a:solidFill>
                  </a:rPr>
                  <a:t>arvud millega töötame edasi on siis väiksemad </a:t>
                </a:r>
                <a:r>
                  <a:rPr lang="en-GB" dirty="0">
                    <a:solidFill>
                      <a:srgbClr val="0C2B8E"/>
                    </a:solidFill>
                  </a:rPr>
                  <a:t>… </a:t>
                </a:r>
                <a:r>
                  <a:rPr lang="et-EE" dirty="0">
                    <a:solidFill>
                      <a:srgbClr val="0C2B8E"/>
                    </a:solidFill>
                  </a:rPr>
                  <a:t>Seega</a:t>
                </a:r>
                <a:r>
                  <a:rPr lang="en-GB" dirty="0">
                    <a:solidFill>
                      <a:srgbClr val="0C2B8E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5A22188B-6AE9-4747-B131-57CFDB2601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428" y="5247876"/>
                <a:ext cx="4225146" cy="1046440"/>
              </a:xfrm>
              <a:prstGeom prst="rect">
                <a:avLst/>
              </a:prstGeom>
              <a:blipFill>
                <a:blip r:embed="rId16"/>
                <a:stretch>
                  <a:fillRect l="-1154" r="-1299" b="-8140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exão reta unidirecional 3">
            <a:extLst>
              <a:ext uri="{FF2B5EF4-FFF2-40B4-BE49-F238E27FC236}">
                <a16:creationId xmlns:a16="http://schemas.microsoft.com/office/drawing/2014/main" id="{CE6587D7-FCB4-493C-A4B3-ECD0888248E5}"/>
              </a:ext>
            </a:extLst>
          </p:cNvPr>
          <p:cNvCxnSpPr>
            <a:cxnSpLocks/>
          </p:cNvCxnSpPr>
          <p:nvPr/>
        </p:nvCxnSpPr>
        <p:spPr>
          <a:xfrm flipV="1">
            <a:off x="4757499" y="2863781"/>
            <a:ext cx="1053934" cy="1754730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xão reta unidirecional 47">
            <a:extLst>
              <a:ext uri="{FF2B5EF4-FFF2-40B4-BE49-F238E27FC236}">
                <a16:creationId xmlns:a16="http://schemas.microsoft.com/office/drawing/2014/main" id="{C6E823B4-3ADE-4572-AAA7-A5B62E120EFE}"/>
              </a:ext>
            </a:extLst>
          </p:cNvPr>
          <p:cNvCxnSpPr>
            <a:cxnSpLocks/>
          </p:cNvCxnSpPr>
          <p:nvPr/>
        </p:nvCxnSpPr>
        <p:spPr>
          <a:xfrm flipV="1">
            <a:off x="5811433" y="3346753"/>
            <a:ext cx="190886" cy="2105226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F1033321-5AA1-4319-AD76-D3B8C31CDA72}"/>
                  </a:ext>
                </a:extLst>
              </p:cNvPr>
              <p:cNvSpPr/>
              <p:nvPr/>
            </p:nvSpPr>
            <p:spPr>
              <a:xfrm>
                <a:off x="6626642" y="1855268"/>
                <a:ext cx="296292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F1033321-5AA1-4319-AD76-D3B8C31CD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642" y="1855268"/>
                <a:ext cx="2962927" cy="11269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Bolha de Discurso: Retângulo com Cantos Arredondados 53">
            <a:extLst>
              <a:ext uri="{FF2B5EF4-FFF2-40B4-BE49-F238E27FC236}">
                <a16:creationId xmlns:a16="http://schemas.microsoft.com/office/drawing/2014/main" id="{83C7CF6A-7B4F-4788-BEEF-6E3AFE5EEB85}"/>
              </a:ext>
            </a:extLst>
          </p:cNvPr>
          <p:cNvSpPr/>
          <p:nvPr/>
        </p:nvSpPr>
        <p:spPr>
          <a:xfrm>
            <a:off x="8422568" y="672762"/>
            <a:ext cx="2903967" cy="742791"/>
          </a:xfrm>
          <a:prstGeom prst="wedgeRoundRectCallout">
            <a:avLst>
              <a:gd name="adj1" fmla="val 26571"/>
              <a:gd name="adj2" fmla="val 11931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1600" dirty="0">
                <a:solidFill>
                  <a:schemeClr val="tx1"/>
                </a:solidFill>
              </a:rPr>
              <a:t>Ära unusta läbi teha RET ise</a:t>
            </a:r>
            <a:r>
              <a:rPr lang="en-GB" sz="1600" dirty="0">
                <a:solidFill>
                  <a:schemeClr val="tx1"/>
                </a:solidFill>
              </a:rPr>
              <a:t>!...</a:t>
            </a: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C95CCCB4-03F7-4D8B-B601-4179E0737002}"/>
              </a:ext>
            </a:extLst>
          </p:cNvPr>
          <p:cNvSpPr/>
          <p:nvPr/>
        </p:nvSpPr>
        <p:spPr>
          <a:xfrm>
            <a:off x="7382624" y="2154580"/>
            <a:ext cx="277718" cy="275132"/>
          </a:xfrm>
          <a:prstGeom prst="rect">
            <a:avLst/>
          </a:prstGeom>
          <a:noFill/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3" name="Conexão reta unidirecional 62">
            <a:extLst>
              <a:ext uri="{FF2B5EF4-FFF2-40B4-BE49-F238E27FC236}">
                <a16:creationId xmlns:a16="http://schemas.microsoft.com/office/drawing/2014/main" id="{5EF5B0A9-19EE-40DA-A68B-70DEC4781B0C}"/>
              </a:ext>
            </a:extLst>
          </p:cNvPr>
          <p:cNvCxnSpPr>
            <a:cxnSpLocks/>
          </p:cNvCxnSpPr>
          <p:nvPr/>
        </p:nvCxnSpPr>
        <p:spPr>
          <a:xfrm flipH="1">
            <a:off x="7660342" y="1776165"/>
            <a:ext cx="96643" cy="339023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 63">
            <a:extLst>
              <a:ext uri="{FF2B5EF4-FFF2-40B4-BE49-F238E27FC236}">
                <a16:creationId xmlns:a16="http://schemas.microsoft.com/office/drawing/2014/main" id="{FAB63A2D-42CE-4309-95CE-2BA747813179}"/>
              </a:ext>
            </a:extLst>
          </p:cNvPr>
          <p:cNvSpPr/>
          <p:nvPr/>
        </p:nvSpPr>
        <p:spPr>
          <a:xfrm>
            <a:off x="7419649" y="1467018"/>
            <a:ext cx="1578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b="1" dirty="0">
                <a:solidFill>
                  <a:srgbClr val="29A6FF"/>
                </a:solidFill>
              </a:rPr>
              <a:t>Juhtpositsioon</a:t>
            </a:r>
            <a:endParaRPr lang="en-GB" dirty="0">
              <a:solidFill>
                <a:srgbClr val="29A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73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5" grpId="0"/>
      <p:bldP spid="35" grpId="1"/>
      <p:bldP spid="36" grpId="0" animBg="1"/>
      <p:bldP spid="36" grpId="1" animBg="1"/>
      <p:bldP spid="41" grpId="0"/>
      <p:bldP spid="41" grpId="1"/>
      <p:bldP spid="42" grpId="0"/>
      <p:bldP spid="43" grpId="0"/>
      <p:bldP spid="43" grpId="1"/>
      <p:bldP spid="49" grpId="0"/>
      <p:bldP spid="54" grpId="0" animBg="1"/>
      <p:bldP spid="54" grpId="1" animBg="1"/>
      <p:bldP spid="56" grpId="0" animBg="1"/>
      <p:bldP spid="6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2FFAB0F-B4E4-4141-9AED-8502BA9B24CA}"/>
              </a:ext>
            </a:extLst>
          </p:cNvPr>
          <p:cNvSpPr/>
          <p:nvPr/>
        </p:nvSpPr>
        <p:spPr>
          <a:xfrm>
            <a:off x="2078403" y="217000"/>
            <a:ext cx="9835419" cy="6475203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4CCDC74-EF03-4584-9023-5A7002263115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A49F40B-4EED-4127-9995-C8AC9400F2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hlinkClick r:id="rId8" action="ppaction://hlinksldjump"/>
            <a:extLst>
              <a:ext uri="{FF2B5EF4-FFF2-40B4-BE49-F238E27FC236}">
                <a16:creationId xmlns:a16="http://schemas.microsoft.com/office/drawing/2014/main" id="{2FE30A87-2B09-491D-82BF-4A69F0BDF268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Try</a:t>
            </a:r>
            <a:r>
              <a:rPr lang="pt-PT" sz="2000" b="1" dirty="0">
                <a:solidFill>
                  <a:schemeClr val="tx1"/>
                </a:solidFill>
              </a:rPr>
              <a:t> </a:t>
            </a:r>
            <a:r>
              <a:rPr lang="pt-PT" sz="2000" b="1" dirty="0" err="1">
                <a:solidFill>
                  <a:schemeClr val="tx1"/>
                </a:solidFill>
              </a:rPr>
              <a:t>it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13</a:t>
            </a:r>
          </a:p>
        </p:txBody>
      </p:sp>
      <p:sp>
        <p:nvSpPr>
          <p:cNvPr id="28" name="Retângulo: Cantos Arredondados 27">
            <a:hlinkClick r:id="rId9" action="ppaction://hlinksldjump"/>
            <a:extLst>
              <a:ext uri="{FF2B5EF4-FFF2-40B4-BE49-F238E27FC236}">
                <a16:creationId xmlns:a16="http://schemas.microsoft.com/office/drawing/2014/main" id="{B528D167-72B4-4281-9441-AE4389AB724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Ridade</a:t>
            </a:r>
            <a:r>
              <a:rPr lang="en-GB" b="1" dirty="0">
                <a:solidFill>
                  <a:schemeClr val="tx1"/>
                </a:solidFill>
              </a:rPr>
              <a:t> “</a:t>
            </a:r>
            <a:r>
              <a:rPr lang="en-GB" b="1" dirty="0" err="1">
                <a:solidFill>
                  <a:schemeClr val="tx1"/>
                </a:solidFill>
              </a:rPr>
              <a:t>taandamise</a:t>
            </a:r>
            <a:r>
              <a:rPr lang="en-GB" b="1" dirty="0">
                <a:solidFill>
                  <a:schemeClr val="tx1"/>
                </a:solidFill>
              </a:rPr>
              <a:t>” </a:t>
            </a:r>
            <a:r>
              <a:rPr lang="en-GB" b="1" dirty="0" err="1">
                <a:solidFill>
                  <a:schemeClr val="tx1"/>
                </a:solidFill>
              </a:rPr>
              <a:t>algoritm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10" action="ppaction://hlinksldjump"/>
            <a:extLst>
              <a:ext uri="{FF2B5EF4-FFF2-40B4-BE49-F238E27FC236}">
                <a16:creationId xmlns:a16="http://schemas.microsoft.com/office/drawing/2014/main" id="{6BD31A0A-D69F-4400-860D-F5E514B983A8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hlinkClick r:id="rId11" action="ppaction://hlinksldjump"/>
            <a:extLst>
              <a:ext uri="{FF2B5EF4-FFF2-40B4-BE49-F238E27FC236}">
                <a16:creationId xmlns:a16="http://schemas.microsoft.com/office/drawing/2014/main" id="{E15D504A-414F-458B-BE16-1951C35B6D40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32">
            <a:hlinkClick r:id="rId12" action="ppaction://hlinksldjump"/>
            <a:extLst>
              <a:ext uri="{FF2B5EF4-FFF2-40B4-BE49-F238E27FC236}">
                <a16:creationId xmlns:a16="http://schemas.microsoft.com/office/drawing/2014/main" id="{F6E45E8F-4B6B-4714-9AB4-BA0094805698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DACDA7-236F-4C82-9262-235B6F0078DF}"/>
              </a:ext>
            </a:extLst>
          </p:cNvPr>
          <p:cNvSpPr/>
          <p:nvPr/>
        </p:nvSpPr>
        <p:spPr>
          <a:xfrm>
            <a:off x="2388791" y="369215"/>
            <a:ext cx="934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t-EE" sz="2400" b="1" u="sng" dirty="0">
                <a:solidFill>
                  <a:srgbClr val="29A6FF"/>
                </a:solidFill>
              </a:rPr>
              <a:t>Näide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/>
              <p:nvPr/>
            </p:nvSpPr>
            <p:spPr>
              <a:xfrm>
                <a:off x="3476244" y="430486"/>
                <a:ext cx="828499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t-EE" dirty="0"/>
                  <a:t>Teisenda maatriks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m:rPr>
                        <m:nor/>
                      </m:rPr>
                      <a:rPr lang="et-EE" dirty="0"/>
                      <m:t> </m:t>
                    </m:r>
                  </m:oMath>
                </a14:m>
                <a:r>
                  <a:rPr lang="et-EE" dirty="0"/>
                  <a:t>treppkujuks.</a:t>
                </a:r>
                <a:endParaRPr lang="en-GB" dirty="0"/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244" y="430486"/>
                <a:ext cx="8284996" cy="369332"/>
              </a:xfrm>
              <a:prstGeom prst="rect">
                <a:avLst/>
              </a:prstGeom>
              <a:blipFill>
                <a:blip r:embed="rId13"/>
                <a:stretch>
                  <a:fillRect l="-589" t="-10000" b="-26667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m 11">
            <a:extLst>
              <a:ext uri="{FF2B5EF4-FFF2-40B4-BE49-F238E27FC236}">
                <a16:creationId xmlns:a16="http://schemas.microsoft.com/office/drawing/2014/main" id="{476BD4D3-F0BF-49B3-AE2A-55AAC845379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810" y="1737668"/>
            <a:ext cx="1525905" cy="4572000"/>
          </a:xfrm>
          <a:prstGeom prst="rect">
            <a:avLst/>
          </a:prstGeom>
        </p:spPr>
      </p:pic>
      <p:cxnSp>
        <p:nvCxnSpPr>
          <p:cNvPr id="44" name="Conexão reta unidirecional 43">
            <a:extLst>
              <a:ext uri="{FF2B5EF4-FFF2-40B4-BE49-F238E27FC236}">
                <a16:creationId xmlns:a16="http://schemas.microsoft.com/office/drawing/2014/main" id="{3EB19E90-61B6-40FE-95E4-106CB503313E}"/>
              </a:ext>
            </a:extLst>
          </p:cNvPr>
          <p:cNvCxnSpPr>
            <a:cxnSpLocks/>
          </p:cNvCxnSpPr>
          <p:nvPr/>
        </p:nvCxnSpPr>
        <p:spPr>
          <a:xfrm flipV="1">
            <a:off x="7540501" y="3011434"/>
            <a:ext cx="0" cy="34226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ângulo 44">
            <a:extLst>
              <a:ext uri="{FF2B5EF4-FFF2-40B4-BE49-F238E27FC236}">
                <a16:creationId xmlns:a16="http://schemas.microsoft.com/office/drawing/2014/main" id="{F6A51A6F-5F27-469D-97C7-FA7B6DBB68A9}"/>
              </a:ext>
            </a:extLst>
          </p:cNvPr>
          <p:cNvSpPr/>
          <p:nvPr/>
        </p:nvSpPr>
        <p:spPr>
          <a:xfrm>
            <a:off x="7212581" y="330435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b="1" dirty="0">
                <a:solidFill>
                  <a:schemeClr val="accent6"/>
                </a:solidFill>
              </a:rPr>
              <a:t>Järgmine juhtveerg</a:t>
            </a:r>
            <a:endParaRPr lang="en-GB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8FCB2CB0-642C-417D-8CDB-F2CF3A7D65E5}"/>
                  </a:ext>
                </a:extLst>
              </p:cNvPr>
              <p:cNvSpPr/>
              <p:nvPr/>
            </p:nvSpPr>
            <p:spPr>
              <a:xfrm>
                <a:off x="2713854" y="1856176"/>
                <a:ext cx="3097579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10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8FCB2CB0-642C-417D-8CDB-F2CF3A7D65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3854" y="1856176"/>
                <a:ext cx="3097579" cy="11269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91665823-F428-4EB2-A779-4D56B158B663}"/>
                  </a:ext>
                </a:extLst>
              </p:cNvPr>
              <p:cNvSpPr/>
              <p:nvPr/>
            </p:nvSpPr>
            <p:spPr>
              <a:xfrm>
                <a:off x="5582632" y="2115188"/>
                <a:ext cx="1248419" cy="1271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GB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f>
                                        <m:fPr>
                                          <m:ctrlPr>
                                            <a:rPr lang="en-GB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den>
                                      </m:f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f>
                                        <m:fPr>
                                          <m:ctrlPr>
                                            <a:rPr lang="en-GB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pt-PT" sz="2400" b="1" i="1" dirty="0" smtClean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𝟓</m:t>
                                          </m:r>
                                        </m:den>
                                      </m:f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</m:e>
                              </m:eqArr>
                            </m:lim>
                          </m:limLow>
                        </m:fName>
                        <m:e>
                          <m:r>
                            <a:rPr lang="pt-PT" sz="2400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91665823-F428-4EB2-A779-4D56B158B6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632" y="2115188"/>
                <a:ext cx="1248419" cy="1271758"/>
              </a:xfrm>
              <a:prstGeom prst="rect">
                <a:avLst/>
              </a:prstGeom>
              <a:blipFill>
                <a:blip r:embed="rId16"/>
                <a:stretch>
                  <a:fillRect b="-23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F1033321-5AA1-4319-AD76-D3B8C31CDA72}"/>
                  </a:ext>
                </a:extLst>
              </p:cNvPr>
              <p:cNvSpPr/>
              <p:nvPr/>
            </p:nvSpPr>
            <p:spPr>
              <a:xfrm>
                <a:off x="6626642" y="1855268"/>
                <a:ext cx="296292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F1033321-5AA1-4319-AD76-D3B8C31CD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642" y="1855268"/>
                <a:ext cx="2962927" cy="11269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tângulo 55">
            <a:extLst>
              <a:ext uri="{FF2B5EF4-FFF2-40B4-BE49-F238E27FC236}">
                <a16:creationId xmlns:a16="http://schemas.microsoft.com/office/drawing/2014/main" id="{C95CCCB4-03F7-4D8B-B601-4179E0737002}"/>
              </a:ext>
            </a:extLst>
          </p:cNvPr>
          <p:cNvSpPr/>
          <p:nvPr/>
        </p:nvSpPr>
        <p:spPr>
          <a:xfrm>
            <a:off x="7382624" y="2154580"/>
            <a:ext cx="277718" cy="275132"/>
          </a:xfrm>
          <a:prstGeom prst="rect">
            <a:avLst/>
          </a:prstGeom>
          <a:noFill/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3" name="Conexão reta unidirecional 62">
            <a:extLst>
              <a:ext uri="{FF2B5EF4-FFF2-40B4-BE49-F238E27FC236}">
                <a16:creationId xmlns:a16="http://schemas.microsoft.com/office/drawing/2014/main" id="{5EF5B0A9-19EE-40DA-A68B-70DEC4781B0C}"/>
              </a:ext>
            </a:extLst>
          </p:cNvPr>
          <p:cNvCxnSpPr>
            <a:cxnSpLocks/>
          </p:cNvCxnSpPr>
          <p:nvPr/>
        </p:nvCxnSpPr>
        <p:spPr>
          <a:xfrm flipH="1">
            <a:off x="7660342" y="1776165"/>
            <a:ext cx="96643" cy="339023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 63">
            <a:extLst>
              <a:ext uri="{FF2B5EF4-FFF2-40B4-BE49-F238E27FC236}">
                <a16:creationId xmlns:a16="http://schemas.microsoft.com/office/drawing/2014/main" id="{FAB63A2D-42CE-4309-95CE-2BA747813179}"/>
              </a:ext>
            </a:extLst>
          </p:cNvPr>
          <p:cNvSpPr/>
          <p:nvPr/>
        </p:nvSpPr>
        <p:spPr>
          <a:xfrm>
            <a:off x="7419649" y="1467018"/>
            <a:ext cx="1578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b="1" dirty="0">
                <a:solidFill>
                  <a:srgbClr val="29A6FF"/>
                </a:solidFill>
              </a:rPr>
              <a:t>Juhtpositsioon</a:t>
            </a:r>
            <a:endParaRPr lang="en-GB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75A56EB0-9107-443F-B44F-4616289563E8}"/>
                  </a:ext>
                </a:extLst>
              </p:cNvPr>
              <p:cNvSpPr/>
              <p:nvPr/>
            </p:nvSpPr>
            <p:spPr>
              <a:xfrm>
                <a:off x="2406781" y="3353696"/>
                <a:ext cx="2841098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t-EE" dirty="0">
                    <a:solidFill>
                      <a:srgbClr val="0C2B8E"/>
                    </a:solidFill>
                  </a:rPr>
                  <a:t>Nüüd peame kasutades RET nullitama elemente teises veerus (juhtpositsiooni „1“ all)</a:t>
                </a:r>
                <a:r>
                  <a:rPr lang="en-GB" dirty="0">
                    <a:solidFill>
                      <a:srgbClr val="0C2B8E"/>
                    </a:solidFill>
                  </a:rPr>
                  <a:t>… </a:t>
                </a:r>
                <a:r>
                  <a:rPr lang="et-EE" dirty="0">
                    <a:solidFill>
                      <a:srgbClr val="0C2B8E"/>
                    </a:solidFill>
                  </a:rPr>
                  <a:t>Eks</a:t>
                </a:r>
                <a:r>
                  <a:rPr lang="en-GB" dirty="0">
                    <a:solidFill>
                      <a:srgbClr val="0C2B8E"/>
                    </a:solidFill>
                  </a:rPr>
                  <a:t>?... </a:t>
                </a:r>
                <a:r>
                  <a:rPr lang="et-EE" dirty="0">
                    <a:solidFill>
                      <a:srgbClr val="0C2B8E"/>
                    </a:solidFill>
                  </a:rPr>
                  <a:t>Kas oskad öelda kuidas</a:t>
                </a:r>
                <a:r>
                  <a:rPr lang="en-GB" dirty="0">
                    <a:solidFill>
                      <a:srgbClr val="0C2B8E"/>
                    </a:solidFill>
                  </a:rPr>
                  <a:t>?...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GB" b="1" i="1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pt-PT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r>
                  <a:rPr lang="en-GB" b="1" dirty="0">
                    <a:solidFill>
                      <a:srgbClr val="0C2B8E"/>
                    </a:solidFill>
                  </a:rPr>
                  <a:t>  </a:t>
                </a:r>
                <a:r>
                  <a:rPr lang="en-GB" dirty="0">
                    <a:solidFill>
                      <a:srgbClr val="0C2B8E"/>
                    </a:solidFill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en-GB" b="1" i="1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pt-PT" b="1" i="1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r>
                  <a:rPr lang="en-GB" b="1" dirty="0">
                    <a:solidFill>
                      <a:srgbClr val="0C2B8E"/>
                    </a:solidFill>
                  </a:rPr>
                  <a:t> </a:t>
                </a:r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75A56EB0-9107-443F-B44F-4616289563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781" y="3353696"/>
                <a:ext cx="2841098" cy="1754326"/>
              </a:xfrm>
              <a:prstGeom prst="rect">
                <a:avLst/>
              </a:prstGeom>
              <a:blipFill>
                <a:blip r:embed="rId18"/>
                <a:stretch>
                  <a:fillRect l="-1931" t="-1736" r="-1717" b="-4514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tângulo 65">
                <a:extLst>
                  <a:ext uri="{FF2B5EF4-FFF2-40B4-BE49-F238E27FC236}">
                    <a16:creationId xmlns:a16="http://schemas.microsoft.com/office/drawing/2014/main" id="{4BB999C9-9280-4C49-9BB7-35DDE75F0341}"/>
                  </a:ext>
                </a:extLst>
              </p:cNvPr>
              <p:cNvSpPr/>
              <p:nvPr/>
            </p:nvSpPr>
            <p:spPr>
              <a:xfrm>
                <a:off x="5247879" y="3807155"/>
                <a:ext cx="1748234" cy="8851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GB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GB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𝟑</m:t>
                                          </m:r>
                                        </m:sub>
                                      </m:s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𝟒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𝟒</m:t>
                                      </m:r>
                                    </m:sub>
                                  </m:sSub>
                                  <m:r>
                                    <a:rPr lang="pt-PT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pt-PT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eqArr>
                            </m:lim>
                          </m:limLow>
                        </m:fName>
                        <m:e>
                          <m:r>
                            <a:rPr lang="pt-PT" sz="2400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66" name="Retângulo 65">
                <a:extLst>
                  <a:ext uri="{FF2B5EF4-FFF2-40B4-BE49-F238E27FC236}">
                    <a16:creationId xmlns:a16="http://schemas.microsoft.com/office/drawing/2014/main" id="{4BB999C9-9280-4C49-9BB7-35DDE75F03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7879" y="3807155"/>
                <a:ext cx="1748234" cy="88517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m 14">
            <a:extLst>
              <a:ext uri="{FF2B5EF4-FFF2-40B4-BE49-F238E27FC236}">
                <a16:creationId xmlns:a16="http://schemas.microsoft.com/office/drawing/2014/main" id="{E79C24CA-74A7-46A6-A979-A04592EBA8B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117" y="1725547"/>
            <a:ext cx="1600200" cy="4572000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E52F631A-8397-4E70-8F83-FE1D2EA6E473}"/>
              </a:ext>
            </a:extLst>
          </p:cNvPr>
          <p:cNvGrpSpPr/>
          <p:nvPr/>
        </p:nvGrpSpPr>
        <p:grpSpPr>
          <a:xfrm>
            <a:off x="10011617" y="1713613"/>
            <a:ext cx="1863889" cy="4572000"/>
            <a:chOff x="10013908" y="1703565"/>
            <a:chExt cx="1863889" cy="4572000"/>
          </a:xfrm>
        </p:grpSpPr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6A9BF21F-7503-4E93-8C74-72984B51D4BF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3908" y="1703565"/>
              <a:ext cx="1857375" cy="4572000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18EAD0D6-4424-4977-AF7D-EF979C8B0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177035">
              <a:off x="11319140" y="2646779"/>
              <a:ext cx="558657" cy="28419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71BD3706-7824-4D47-94C7-6CA2C08395C7}"/>
                  </a:ext>
                </a:extLst>
              </p:cNvPr>
              <p:cNvSpPr/>
              <p:nvPr/>
            </p:nvSpPr>
            <p:spPr>
              <a:xfrm>
                <a:off x="6639076" y="3686258"/>
                <a:ext cx="284109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71BD3706-7824-4D47-94C7-6CA2C08395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076" y="3686258"/>
                <a:ext cx="2841098" cy="112697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371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5" grpId="1"/>
      <p:bldP spid="66" grpId="0"/>
      <p:bldP spid="6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3922C657-C0FF-43C3-BB3E-B22BDC47A36C}"/>
              </a:ext>
            </a:extLst>
          </p:cNvPr>
          <p:cNvSpPr/>
          <p:nvPr/>
        </p:nvSpPr>
        <p:spPr>
          <a:xfrm>
            <a:off x="2066293" y="305859"/>
            <a:ext cx="9859639" cy="2216277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105DB09-FB64-40DC-A370-674C8B9BC0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41"/>
          <a:stretch/>
        </p:blipFill>
        <p:spPr>
          <a:xfrm>
            <a:off x="6620474" y="2086672"/>
            <a:ext cx="1611630" cy="195951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3E4AB02-5B1C-4F6A-99BE-40B439B6C4D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84"/>
          <a:stretch/>
        </p:blipFill>
        <p:spPr>
          <a:xfrm>
            <a:off x="6864584" y="2102573"/>
            <a:ext cx="1337310" cy="1953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45254BA-E222-4550-AFA0-D67EBBA7F52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43"/>
          <a:stretch/>
        </p:blipFill>
        <p:spPr>
          <a:xfrm>
            <a:off x="6824579" y="2122893"/>
            <a:ext cx="1417320" cy="1694262"/>
          </a:xfrm>
          <a:prstGeom prst="rect">
            <a:avLst/>
          </a:prstGeom>
        </p:spPr>
      </p:pic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7C886EB9-98F1-49AE-92F9-7E29E8E34FAA}"/>
              </a:ext>
            </a:extLst>
          </p:cNvPr>
          <p:cNvSpPr/>
          <p:nvPr/>
        </p:nvSpPr>
        <p:spPr>
          <a:xfrm>
            <a:off x="2066293" y="3813201"/>
            <a:ext cx="9835419" cy="1725691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E30854A3-25CF-473D-B38B-A0F088D511C6}"/>
              </a:ext>
            </a:extLst>
          </p:cNvPr>
          <p:cNvSpPr/>
          <p:nvPr/>
        </p:nvSpPr>
        <p:spPr>
          <a:xfrm>
            <a:off x="8562597" y="5144756"/>
            <a:ext cx="1446003" cy="3013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FAA2BBF9-2FF5-4EB5-AF96-28AA9189EC04}"/>
              </a:ext>
            </a:extLst>
          </p:cNvPr>
          <p:cNvSpPr/>
          <p:nvPr/>
        </p:nvSpPr>
        <p:spPr>
          <a:xfrm>
            <a:off x="6930961" y="4657806"/>
            <a:ext cx="1446003" cy="3013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81D677F0-1790-4D8D-84B7-5B39D73748A5}"/>
              </a:ext>
            </a:extLst>
          </p:cNvPr>
          <p:cNvSpPr/>
          <p:nvPr/>
        </p:nvSpPr>
        <p:spPr>
          <a:xfrm>
            <a:off x="10248407" y="5126530"/>
            <a:ext cx="1446003" cy="3013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75">
            <a:hlinkClick r:id="rId10" action="ppaction://hlinksldjump"/>
            <a:extLst>
              <a:ext uri="{FF2B5EF4-FFF2-40B4-BE49-F238E27FC236}">
                <a16:creationId xmlns:a16="http://schemas.microsoft.com/office/drawing/2014/main" id="{E1366602-12C0-41CB-9EC1-3ADC612D6E4F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Harjuta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13</a:t>
            </a:r>
          </a:p>
        </p:txBody>
      </p:sp>
      <p:sp>
        <p:nvSpPr>
          <p:cNvPr id="16" name="Retângulo: Cantos Arredondados 15">
            <a:hlinkClick r:id="rId11" action="ppaction://hlinksldjump"/>
            <a:extLst>
              <a:ext uri="{FF2B5EF4-FFF2-40B4-BE49-F238E27FC236}">
                <a16:creationId xmlns:a16="http://schemas.microsoft.com/office/drawing/2014/main" id="{5E515757-F294-45EF-A788-3F2374202FFF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Ridade</a:t>
            </a:r>
            <a:r>
              <a:rPr lang="en-GB" b="1" dirty="0">
                <a:solidFill>
                  <a:schemeClr val="tx1"/>
                </a:solidFill>
              </a:rPr>
              <a:t> “</a:t>
            </a:r>
            <a:r>
              <a:rPr lang="en-GB" b="1" dirty="0" err="1">
                <a:solidFill>
                  <a:schemeClr val="tx1"/>
                </a:solidFill>
              </a:rPr>
              <a:t>taandamise</a:t>
            </a:r>
            <a:r>
              <a:rPr lang="en-GB" b="1" dirty="0">
                <a:solidFill>
                  <a:schemeClr val="tx1"/>
                </a:solidFill>
              </a:rPr>
              <a:t>” </a:t>
            </a:r>
            <a:r>
              <a:rPr lang="en-GB" b="1" dirty="0" err="1">
                <a:solidFill>
                  <a:schemeClr val="tx1"/>
                </a:solidFill>
              </a:rPr>
              <a:t>algoritm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12" action="ppaction://hlinksldjump"/>
            <a:extLst>
              <a:ext uri="{FF2B5EF4-FFF2-40B4-BE49-F238E27FC236}">
                <a16:creationId xmlns:a16="http://schemas.microsoft.com/office/drawing/2014/main" id="{148BC01D-E08E-4339-9F5B-17566B975E9D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etângulo: Cantos Arredondados 17">
            <a:hlinkClick r:id="rId13" action="ppaction://hlinksldjump"/>
            <a:extLst>
              <a:ext uri="{FF2B5EF4-FFF2-40B4-BE49-F238E27FC236}">
                <a16:creationId xmlns:a16="http://schemas.microsoft.com/office/drawing/2014/main" id="{7A67873D-3748-42A5-8011-2365F97F5601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etângulo: Cantos Arredondados 18">
            <a:hlinkClick r:id="rId14" action="ppaction://hlinksldjump"/>
            <a:extLst>
              <a:ext uri="{FF2B5EF4-FFF2-40B4-BE49-F238E27FC236}">
                <a16:creationId xmlns:a16="http://schemas.microsoft.com/office/drawing/2014/main" id="{AEDA9416-ADEF-4800-9E60-FC73AB3217B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A5EF4B7-B424-4701-9C10-220020AD6E70}"/>
              </a:ext>
            </a:extLst>
          </p:cNvPr>
          <p:cNvSpPr/>
          <p:nvPr/>
        </p:nvSpPr>
        <p:spPr>
          <a:xfrm>
            <a:off x="2301503" y="374798"/>
            <a:ext cx="2233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 err="1">
                <a:solidFill>
                  <a:srgbClr val="F25E4F"/>
                </a:solidFill>
              </a:rPr>
              <a:t>Definitsioon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17D4582-E3DB-496C-A0DC-177194CD694C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dirty="0" err="1">
                <a:solidFill>
                  <a:sysClr val="windowText" lastClr="000000"/>
                </a:solidFill>
              </a:rPr>
              <a:t>Ristkülikukujuline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maatriks</a:t>
            </a:r>
            <a:r>
              <a:rPr lang="en-GB" sz="2400" dirty="0">
                <a:solidFill>
                  <a:sysClr val="windowText" lastClr="000000"/>
                </a:solidFill>
              </a:rPr>
              <a:t> on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trep</a:t>
            </a:r>
            <a:r>
              <a:rPr lang="et-EE" sz="2400" b="1" dirty="0">
                <a:solidFill>
                  <a:sysClr val="windowText" lastClr="000000"/>
                </a:solidFill>
              </a:rPr>
              <a:t>p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kujul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dirty="0">
                <a:solidFill>
                  <a:sysClr val="windowText" lastClr="000000"/>
                </a:solidFill>
              </a:rPr>
              <a:t>(</a:t>
            </a:r>
            <a:r>
              <a:rPr lang="en-GB" sz="2400" dirty="0" err="1">
                <a:solidFill>
                  <a:sysClr val="windowText" lastClr="000000"/>
                </a:solidFill>
              </a:rPr>
              <a:t>ehk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teppmaatriks</a:t>
            </a:r>
            <a:r>
              <a:rPr lang="en-GB" sz="2400" dirty="0">
                <a:solidFill>
                  <a:sysClr val="windowText" lastClr="000000"/>
                </a:solidFill>
              </a:rPr>
              <a:t>), </a:t>
            </a:r>
            <a:r>
              <a:rPr lang="en-GB" sz="2400" dirty="0" err="1">
                <a:solidFill>
                  <a:sysClr val="windowText" lastClr="000000"/>
                </a:solidFill>
              </a:rPr>
              <a:t>kui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t-EE" sz="2400" dirty="0">
                <a:solidFill>
                  <a:sysClr val="windowText" lastClr="000000"/>
                </a:solidFill>
              </a:rPr>
              <a:t>see täidab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t-EE" sz="2400" dirty="0">
                <a:solidFill>
                  <a:sysClr val="windowText" lastClr="000000"/>
                </a:solidFill>
              </a:rPr>
              <a:t>tingimusi</a:t>
            </a:r>
            <a:r>
              <a:rPr lang="en-GB" sz="2400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EB5A526-EF16-4114-806A-8388211EA000}"/>
              </a:ext>
            </a:extLst>
          </p:cNvPr>
          <p:cNvSpPr/>
          <p:nvPr/>
        </p:nvSpPr>
        <p:spPr>
          <a:xfrm>
            <a:off x="2268414" y="1742119"/>
            <a:ext cx="94259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/>
            </a:pPr>
            <a:r>
              <a:rPr lang="en-GB" sz="2400" b="1" dirty="0">
                <a:solidFill>
                  <a:sysClr val="windowText" lastClr="000000"/>
                </a:solidFill>
              </a:rPr>
              <a:t>Read,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mis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koosnevad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nullidest</a:t>
            </a:r>
            <a:r>
              <a:rPr lang="en-GB" sz="2400" b="1" dirty="0">
                <a:solidFill>
                  <a:sysClr val="windowText" lastClr="000000"/>
                </a:solidFill>
              </a:rPr>
              <a:t> (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nullread</a:t>
            </a:r>
            <a:r>
              <a:rPr lang="en-GB" sz="2400" b="1" dirty="0">
                <a:solidFill>
                  <a:sysClr val="windowText" lastClr="000000"/>
                </a:solidFill>
              </a:rPr>
              <a:t>) on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maatriksi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põhjas</a:t>
            </a:r>
            <a:r>
              <a:rPr lang="en-GB" sz="2400" b="1" dirty="0">
                <a:solidFill>
                  <a:sysClr val="windowText" lastClr="000000"/>
                </a:solidFill>
              </a:rPr>
              <a:t> (all)</a:t>
            </a:r>
            <a:r>
              <a:rPr lang="et-EE" sz="24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E7FBD48-FD2B-4B52-A1D9-86DC345FA4D0}"/>
              </a:ext>
            </a:extLst>
          </p:cNvPr>
          <p:cNvSpPr/>
          <p:nvPr/>
        </p:nvSpPr>
        <p:spPr>
          <a:xfrm>
            <a:off x="2365066" y="3935272"/>
            <a:ext cx="1038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 err="1">
                <a:solidFill>
                  <a:srgbClr val="29A6FF"/>
                </a:solidFill>
              </a:rPr>
              <a:t>Näited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9F25B3D-D4ED-4AC8-A746-3C045DFD8134}"/>
              </a:ext>
            </a:extLst>
          </p:cNvPr>
          <p:cNvSpPr/>
          <p:nvPr/>
        </p:nvSpPr>
        <p:spPr>
          <a:xfrm>
            <a:off x="3580974" y="3946027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000" dirty="0" err="1">
                <a:solidFill>
                  <a:sysClr val="windowText" lastClr="000000"/>
                </a:solidFill>
              </a:rPr>
              <a:t>Millised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antud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maatriksitest</a:t>
            </a:r>
            <a:r>
              <a:rPr lang="en-GB" sz="2000" dirty="0">
                <a:solidFill>
                  <a:sysClr val="windowText" lastClr="000000"/>
                </a:solidFill>
              </a:rPr>
              <a:t> on </a:t>
            </a:r>
            <a:r>
              <a:rPr lang="en-GB" sz="2000" dirty="0" err="1">
                <a:solidFill>
                  <a:sysClr val="windowText" lastClr="000000"/>
                </a:solidFill>
              </a:rPr>
              <a:t>trepikujul</a:t>
            </a:r>
            <a:r>
              <a:rPr lang="en-GB" sz="2000" dirty="0">
                <a:solidFill>
                  <a:sysClr val="windowText" lastClr="000000"/>
                </a:solidFill>
              </a:rPr>
              <a:t>?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AA034AC1-9D82-4D56-A7E9-46D670EE83C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/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/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/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tângulo 36">
            <a:extLst>
              <a:ext uri="{FF2B5EF4-FFF2-40B4-BE49-F238E27FC236}">
                <a16:creationId xmlns:a16="http://schemas.microsoft.com/office/drawing/2014/main" id="{2344E329-306B-4CBB-B68C-A4086252EF60}"/>
              </a:ext>
            </a:extLst>
          </p:cNvPr>
          <p:cNvSpPr/>
          <p:nvPr/>
        </p:nvSpPr>
        <p:spPr>
          <a:xfrm>
            <a:off x="2148856" y="5683160"/>
            <a:ext cx="9777070" cy="8796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C81AA4EC-0E9B-4AB0-98E4-B467EAB3145C}"/>
              </a:ext>
            </a:extLst>
          </p:cNvPr>
          <p:cNvSpPr/>
          <p:nvPr/>
        </p:nvSpPr>
        <p:spPr>
          <a:xfrm>
            <a:off x="2235094" y="5596552"/>
            <a:ext cx="94593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400" b="1" dirty="0" err="1">
                <a:solidFill>
                  <a:srgbClr val="F25E4F"/>
                </a:solidFill>
              </a:rPr>
              <a:t>Märkus</a:t>
            </a:r>
            <a:r>
              <a:rPr lang="en-GB" sz="2400" b="1" dirty="0">
                <a:solidFill>
                  <a:srgbClr val="F25E4F"/>
                </a:solidFill>
              </a:rPr>
              <a:t>  - </a:t>
            </a:r>
            <a:r>
              <a:rPr lang="en-GB" sz="2400" b="1" dirty="0"/>
              <a:t>“</a:t>
            </a:r>
            <a:r>
              <a:rPr lang="en-GB" sz="2000" b="1" dirty="0" err="1">
                <a:solidFill>
                  <a:sysClr val="windowText" lastClr="000000"/>
                </a:solidFill>
              </a:rPr>
              <a:t>Nullist</a:t>
            </a:r>
            <a:r>
              <a:rPr lang="en-GB" sz="2000" b="1" dirty="0">
                <a:solidFill>
                  <a:sysClr val="windowText" lastClr="000000"/>
                </a:solidFill>
              </a:rPr>
              <a:t> </a:t>
            </a:r>
            <a:r>
              <a:rPr lang="en-GB" sz="2000" b="1" dirty="0" err="1">
                <a:solidFill>
                  <a:sysClr val="windowText" lastClr="000000"/>
                </a:solidFill>
              </a:rPr>
              <a:t>erinev</a:t>
            </a:r>
            <a:r>
              <a:rPr lang="en-GB" sz="2000" b="1" dirty="0">
                <a:solidFill>
                  <a:sysClr val="windowText" lastClr="000000"/>
                </a:solidFill>
              </a:rPr>
              <a:t>”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rida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või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veerg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tähendab</a:t>
            </a:r>
            <a:r>
              <a:rPr lang="en-GB" sz="2000" dirty="0">
                <a:solidFill>
                  <a:sysClr val="windowText" lastClr="000000"/>
                </a:solidFill>
              </a:rPr>
              <a:t>, et 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see </a:t>
            </a:r>
            <a:r>
              <a:rPr lang="en-GB" sz="2000" i="1" u="sng" dirty="0" err="1">
                <a:solidFill>
                  <a:sysClr val="windowText" lastClr="000000"/>
                </a:solidFill>
              </a:rPr>
              <a:t>sisaldab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 </a:t>
            </a:r>
            <a:r>
              <a:rPr lang="en-GB" sz="2000" i="1" u="sng" dirty="0" err="1">
                <a:solidFill>
                  <a:sysClr val="windowText" lastClr="000000"/>
                </a:solidFill>
              </a:rPr>
              <a:t>vähemalt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 </a:t>
            </a:r>
            <a:r>
              <a:rPr lang="en-GB" sz="2000" i="1" u="sng" dirty="0" err="1">
                <a:solidFill>
                  <a:sysClr val="windowText" lastClr="000000"/>
                </a:solidFill>
              </a:rPr>
              <a:t>ühte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 </a:t>
            </a:r>
            <a:r>
              <a:rPr lang="en-GB" sz="2000" i="1" u="sng" dirty="0" err="1">
                <a:solidFill>
                  <a:sysClr val="windowText" lastClr="000000"/>
                </a:solidFill>
              </a:rPr>
              <a:t>nullist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 </a:t>
            </a:r>
            <a:r>
              <a:rPr lang="en-GB" sz="2000" i="1" u="sng" dirty="0" err="1">
                <a:solidFill>
                  <a:sysClr val="windowText" lastClr="000000"/>
                </a:solidFill>
              </a:rPr>
              <a:t>erinevat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 </a:t>
            </a:r>
            <a:r>
              <a:rPr lang="en-GB" sz="2000" i="1" u="sng" dirty="0" err="1">
                <a:solidFill>
                  <a:sysClr val="windowText" lastClr="000000"/>
                </a:solidFill>
              </a:rPr>
              <a:t>elementi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;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55CAEB96-B8CB-4914-B354-60D4087A9F7F}"/>
              </a:ext>
            </a:extLst>
          </p:cNvPr>
          <p:cNvSpPr/>
          <p:nvPr/>
        </p:nvSpPr>
        <p:spPr>
          <a:xfrm>
            <a:off x="4230599" y="5945767"/>
            <a:ext cx="7628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dirty="0">
                <a:solidFill>
                  <a:sysClr val="windowText" lastClr="000000"/>
                </a:solidFill>
              </a:rPr>
              <a:t>rea </a:t>
            </a:r>
            <a:r>
              <a:rPr lang="et-EE" sz="2000" b="1" dirty="0">
                <a:solidFill>
                  <a:sysClr val="windowText" lastClr="000000"/>
                </a:solidFill>
              </a:rPr>
              <a:t>juht</a:t>
            </a:r>
            <a:r>
              <a:rPr lang="en-GB" sz="2000" b="1" dirty="0">
                <a:solidFill>
                  <a:sysClr val="windowText" lastClr="000000"/>
                </a:solidFill>
              </a:rPr>
              <a:t>element </a:t>
            </a:r>
            <a:r>
              <a:rPr lang="en-GB" sz="2000" dirty="0">
                <a:solidFill>
                  <a:sysClr val="windowText" lastClr="000000"/>
                </a:solidFill>
              </a:rPr>
              <a:t>on </a:t>
            </a:r>
            <a:r>
              <a:rPr lang="en-GB" sz="2000" i="1" u="sng" dirty="0" err="1">
                <a:solidFill>
                  <a:sysClr val="windowText" lastClr="000000"/>
                </a:solidFill>
              </a:rPr>
              <a:t>vasakult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 </a:t>
            </a:r>
            <a:r>
              <a:rPr lang="en-GB" sz="2000" i="1" u="sng" dirty="0" err="1">
                <a:solidFill>
                  <a:sysClr val="windowText" lastClr="000000"/>
                </a:solidFill>
              </a:rPr>
              <a:t>esimene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 </a:t>
            </a:r>
            <a:r>
              <a:rPr lang="en-GB" sz="2000" i="1" u="sng" dirty="0" err="1">
                <a:solidFill>
                  <a:sysClr val="windowText" lastClr="000000"/>
                </a:solidFill>
              </a:rPr>
              <a:t>nullist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 </a:t>
            </a:r>
            <a:r>
              <a:rPr lang="en-GB" sz="2000" i="1" u="sng" dirty="0" err="1">
                <a:solidFill>
                  <a:sysClr val="windowText" lastClr="000000"/>
                </a:solidFill>
              </a:rPr>
              <a:t>erinev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 element </a:t>
            </a:r>
            <a:r>
              <a:rPr lang="en-GB" sz="1600" dirty="0">
                <a:solidFill>
                  <a:sysClr val="windowText" lastClr="000000"/>
                </a:solidFill>
              </a:rPr>
              <a:t>(“</a:t>
            </a:r>
            <a:r>
              <a:rPr lang="en-GB" sz="1600" dirty="0" err="1">
                <a:solidFill>
                  <a:sysClr val="windowText" lastClr="000000"/>
                </a:solidFill>
              </a:rPr>
              <a:t>nullist</a:t>
            </a:r>
            <a:r>
              <a:rPr lang="en-GB" sz="1600" dirty="0">
                <a:solidFill>
                  <a:sysClr val="windowText" lastClr="000000"/>
                </a:solidFill>
              </a:rPr>
              <a:t> </a:t>
            </a:r>
            <a:r>
              <a:rPr lang="en-GB" sz="1600" dirty="0" err="1">
                <a:solidFill>
                  <a:sysClr val="windowText" lastClr="000000"/>
                </a:solidFill>
              </a:rPr>
              <a:t>erinevas</a:t>
            </a:r>
            <a:r>
              <a:rPr lang="en-GB" sz="1600" dirty="0">
                <a:solidFill>
                  <a:sysClr val="windowText" lastClr="000000"/>
                </a:solidFill>
              </a:rPr>
              <a:t>” </a:t>
            </a:r>
            <a:r>
              <a:rPr lang="en-GB" sz="1600" dirty="0" err="1">
                <a:solidFill>
                  <a:sysClr val="windowText" lastClr="000000"/>
                </a:solidFill>
              </a:rPr>
              <a:t>reas</a:t>
            </a:r>
            <a:r>
              <a:rPr lang="en-GB" sz="1600" dirty="0">
                <a:solidFill>
                  <a:sysClr val="windowText" lastClr="000000"/>
                </a:solidFill>
              </a:rPr>
              <a:t>)</a:t>
            </a:r>
            <a:endParaRPr lang="en-GB" sz="2000" b="1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/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/>
              <p:nvPr/>
            </p:nvSpPr>
            <p:spPr>
              <a:xfrm>
                <a:off x="10077634" y="4319104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634" y="4319104"/>
                <a:ext cx="1781577" cy="112697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/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18">
            <a:extLst>
              <a:ext uri="{FF2B5EF4-FFF2-40B4-BE49-F238E27FC236}">
                <a16:creationId xmlns:a16="http://schemas.microsoft.com/office/drawing/2014/main" id="{1A1A0CA1-18C1-4A30-8A7B-09A99DCB422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57394" y="4540253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" name="Freeform 23">
            <a:extLst>
              <a:ext uri="{FF2B5EF4-FFF2-40B4-BE49-F238E27FC236}">
                <a16:creationId xmlns:a16="http://schemas.microsoft.com/office/drawing/2014/main" id="{129D16C8-BD42-411F-B449-9C9D05A31B0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005033" y="4509192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Freeform 23">
            <a:extLst>
              <a:ext uri="{FF2B5EF4-FFF2-40B4-BE49-F238E27FC236}">
                <a16:creationId xmlns:a16="http://schemas.microsoft.com/office/drawing/2014/main" id="{F71FA0A7-B061-450B-936B-C86C33169DC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65460" y="4509192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Freeform 23">
            <a:extLst>
              <a:ext uri="{FF2B5EF4-FFF2-40B4-BE49-F238E27FC236}">
                <a16:creationId xmlns:a16="http://schemas.microsoft.com/office/drawing/2014/main" id="{AF57D6DF-F70A-4345-B274-A01F5E65D65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708498" y="4584763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DC9E1CC7-9028-4794-AF44-E0DFE84A326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170671" y="4584763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Freeform 23">
            <a:extLst>
              <a:ext uri="{FF2B5EF4-FFF2-40B4-BE49-F238E27FC236}">
                <a16:creationId xmlns:a16="http://schemas.microsoft.com/office/drawing/2014/main" id="{503EAD13-3A73-45BA-BFB9-6D7066ED44A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68925" y="4584763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01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44" grpId="0" animBg="1"/>
      <p:bldP spid="45" grpId="0" animBg="1"/>
      <p:bldP spid="47" grpId="0" animBg="1"/>
      <p:bldP spid="25" grpId="0"/>
      <p:bldP spid="34" grpId="0"/>
      <p:bldP spid="35" grpId="0"/>
      <p:bldP spid="36" grpId="0"/>
      <p:bldP spid="37" grpId="0" animBg="1"/>
      <p:bldP spid="2" grpId="0"/>
      <p:bldP spid="41" grpId="0"/>
      <p:bldP spid="42" grpId="0"/>
      <p:bldP spid="43" grpId="0" animBg="1"/>
      <p:bldP spid="46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2FFAB0F-B4E4-4141-9AED-8502BA9B24CA}"/>
              </a:ext>
            </a:extLst>
          </p:cNvPr>
          <p:cNvSpPr/>
          <p:nvPr/>
        </p:nvSpPr>
        <p:spPr>
          <a:xfrm>
            <a:off x="2078403" y="217000"/>
            <a:ext cx="9835419" cy="6475203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16122A3F-3F6F-45D9-9DA3-6A9B4B10C5F5}"/>
              </a:ext>
            </a:extLst>
          </p:cNvPr>
          <p:cNvSpPr/>
          <p:nvPr/>
        </p:nvSpPr>
        <p:spPr>
          <a:xfrm rot="5400000">
            <a:off x="7833715" y="5479290"/>
            <a:ext cx="1126975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28147128-533B-40B0-A972-CE1B5B63814C}"/>
              </a:ext>
            </a:extLst>
          </p:cNvPr>
          <p:cNvSpPr/>
          <p:nvPr/>
        </p:nvSpPr>
        <p:spPr>
          <a:xfrm rot="5400000">
            <a:off x="7412856" y="4112978"/>
            <a:ext cx="1126975" cy="256051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E52F631A-8397-4E70-8F83-FE1D2EA6E473}"/>
              </a:ext>
            </a:extLst>
          </p:cNvPr>
          <p:cNvGrpSpPr/>
          <p:nvPr/>
        </p:nvGrpSpPr>
        <p:grpSpPr>
          <a:xfrm>
            <a:off x="10011617" y="1713613"/>
            <a:ext cx="1863889" cy="4572000"/>
            <a:chOff x="10013908" y="1703565"/>
            <a:chExt cx="1863889" cy="4572000"/>
          </a:xfrm>
        </p:grpSpPr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6A9BF21F-7503-4E93-8C74-72984B51D4BF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3908" y="1703565"/>
              <a:ext cx="1857375" cy="4572000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18EAD0D6-4424-4977-AF7D-EF979C8B0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7035">
              <a:off x="11319140" y="2646779"/>
              <a:ext cx="558657" cy="284195"/>
            </a:xfrm>
            <a:prstGeom prst="rect">
              <a:avLst/>
            </a:prstGeom>
          </p:spPr>
        </p:pic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4CCDC74-EF03-4584-9023-5A7002263115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A49F40B-4EED-4127-9995-C8AC9400F2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hlinkClick r:id="rId8" action="ppaction://hlinksldjump"/>
            <a:extLst>
              <a:ext uri="{FF2B5EF4-FFF2-40B4-BE49-F238E27FC236}">
                <a16:creationId xmlns:a16="http://schemas.microsoft.com/office/drawing/2014/main" id="{2FE30A87-2B09-491D-82BF-4A69F0BDF268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Harjuta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13</a:t>
            </a:r>
          </a:p>
        </p:txBody>
      </p:sp>
      <p:sp>
        <p:nvSpPr>
          <p:cNvPr id="28" name="Retângulo: Cantos Arredondados 27">
            <a:hlinkClick r:id="rId9" action="ppaction://hlinksldjump"/>
            <a:extLst>
              <a:ext uri="{FF2B5EF4-FFF2-40B4-BE49-F238E27FC236}">
                <a16:creationId xmlns:a16="http://schemas.microsoft.com/office/drawing/2014/main" id="{B528D167-72B4-4281-9441-AE4389AB724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Ridade</a:t>
            </a:r>
            <a:r>
              <a:rPr lang="en-GB" b="1" dirty="0">
                <a:solidFill>
                  <a:schemeClr val="tx1"/>
                </a:solidFill>
              </a:rPr>
              <a:t> “</a:t>
            </a:r>
            <a:r>
              <a:rPr lang="en-GB" b="1" dirty="0" err="1">
                <a:solidFill>
                  <a:schemeClr val="tx1"/>
                </a:solidFill>
              </a:rPr>
              <a:t>taandamise</a:t>
            </a:r>
            <a:r>
              <a:rPr lang="en-GB" b="1" dirty="0">
                <a:solidFill>
                  <a:schemeClr val="tx1"/>
                </a:solidFill>
              </a:rPr>
              <a:t>” </a:t>
            </a:r>
            <a:r>
              <a:rPr lang="en-GB" b="1" dirty="0" err="1">
                <a:solidFill>
                  <a:schemeClr val="tx1"/>
                </a:solidFill>
              </a:rPr>
              <a:t>algoritm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10" action="ppaction://hlinksldjump"/>
            <a:extLst>
              <a:ext uri="{FF2B5EF4-FFF2-40B4-BE49-F238E27FC236}">
                <a16:creationId xmlns:a16="http://schemas.microsoft.com/office/drawing/2014/main" id="{6BD31A0A-D69F-4400-860D-F5E514B983A8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hlinkClick r:id="rId11" action="ppaction://hlinksldjump"/>
            <a:extLst>
              <a:ext uri="{FF2B5EF4-FFF2-40B4-BE49-F238E27FC236}">
                <a16:creationId xmlns:a16="http://schemas.microsoft.com/office/drawing/2014/main" id="{E15D504A-414F-458B-BE16-1951C35B6D40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32">
            <a:hlinkClick r:id="rId12" action="ppaction://hlinksldjump"/>
            <a:extLst>
              <a:ext uri="{FF2B5EF4-FFF2-40B4-BE49-F238E27FC236}">
                <a16:creationId xmlns:a16="http://schemas.microsoft.com/office/drawing/2014/main" id="{F6E45E8F-4B6B-4714-9AB4-BA0094805698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DACDA7-236F-4C82-9262-235B6F0078DF}"/>
              </a:ext>
            </a:extLst>
          </p:cNvPr>
          <p:cNvSpPr/>
          <p:nvPr/>
        </p:nvSpPr>
        <p:spPr>
          <a:xfrm>
            <a:off x="2388791" y="369215"/>
            <a:ext cx="934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t-EE" sz="2400" b="1" u="sng" dirty="0">
                <a:solidFill>
                  <a:srgbClr val="29A6FF"/>
                </a:solidFill>
              </a:rPr>
              <a:t>Näide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/>
              <p:nvPr/>
            </p:nvSpPr>
            <p:spPr>
              <a:xfrm>
                <a:off x="3491176" y="415297"/>
                <a:ext cx="828499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t-EE" dirty="0"/>
                  <a:t>Teisenda maatriks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m:rPr>
                        <m:nor/>
                      </m:rPr>
                      <a:rPr lang="et-EE" dirty="0"/>
                      <m:t> </m:t>
                    </m:r>
                  </m:oMath>
                </a14:m>
                <a:r>
                  <a:rPr lang="et-EE" dirty="0"/>
                  <a:t>treppkujuks.</a:t>
                </a:r>
                <a:endParaRPr lang="en-GB" dirty="0"/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176" y="415297"/>
                <a:ext cx="8284996" cy="369332"/>
              </a:xfrm>
              <a:prstGeom prst="rect">
                <a:avLst/>
              </a:prstGeom>
              <a:blipFill>
                <a:blip r:embed="rId13"/>
                <a:stretch>
                  <a:fillRect l="-662" t="-8197" b="-24590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Conexão reta unidirecional 43">
            <a:extLst>
              <a:ext uri="{FF2B5EF4-FFF2-40B4-BE49-F238E27FC236}">
                <a16:creationId xmlns:a16="http://schemas.microsoft.com/office/drawing/2014/main" id="{3EB19E90-61B6-40FE-95E4-106CB503313E}"/>
              </a:ext>
            </a:extLst>
          </p:cNvPr>
          <p:cNvCxnSpPr>
            <a:cxnSpLocks/>
          </p:cNvCxnSpPr>
          <p:nvPr/>
        </p:nvCxnSpPr>
        <p:spPr>
          <a:xfrm flipV="1">
            <a:off x="7540501" y="3011434"/>
            <a:ext cx="0" cy="34226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ângulo 44">
            <a:extLst>
              <a:ext uri="{FF2B5EF4-FFF2-40B4-BE49-F238E27FC236}">
                <a16:creationId xmlns:a16="http://schemas.microsoft.com/office/drawing/2014/main" id="{F6A51A6F-5F27-469D-97C7-FA7B6DBB68A9}"/>
              </a:ext>
            </a:extLst>
          </p:cNvPr>
          <p:cNvSpPr/>
          <p:nvPr/>
        </p:nvSpPr>
        <p:spPr>
          <a:xfrm>
            <a:off x="7212581" y="330435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b="1" dirty="0">
                <a:solidFill>
                  <a:schemeClr val="accent6"/>
                </a:solidFill>
              </a:rPr>
              <a:t>Järgmine juhtveerg</a:t>
            </a:r>
            <a:endParaRPr lang="en-GB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8FCB2CB0-642C-417D-8CDB-F2CF3A7D65E5}"/>
                  </a:ext>
                </a:extLst>
              </p:cNvPr>
              <p:cNvSpPr/>
              <p:nvPr/>
            </p:nvSpPr>
            <p:spPr>
              <a:xfrm>
                <a:off x="2713854" y="1856176"/>
                <a:ext cx="3097579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10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8FCB2CB0-642C-417D-8CDB-F2CF3A7D65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3854" y="1856176"/>
                <a:ext cx="3097579" cy="11269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91665823-F428-4EB2-A779-4D56B158B663}"/>
                  </a:ext>
                </a:extLst>
              </p:cNvPr>
              <p:cNvSpPr/>
              <p:nvPr/>
            </p:nvSpPr>
            <p:spPr>
              <a:xfrm>
                <a:off x="5582632" y="2115188"/>
                <a:ext cx="1248419" cy="1271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GB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f>
                                        <m:fPr>
                                          <m:ctrlPr>
                                            <a:rPr lang="en-GB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den>
                                      </m:f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f>
                                        <m:fPr>
                                          <m:ctrlPr>
                                            <a:rPr lang="en-GB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pt-PT" sz="2400" b="1" i="1" dirty="0" smtClean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𝟓</m:t>
                                          </m:r>
                                        </m:den>
                                      </m:f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</m:e>
                              </m:eqArr>
                            </m:lim>
                          </m:limLow>
                        </m:fName>
                        <m:e>
                          <m:r>
                            <a:rPr lang="pt-PT" sz="2400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91665823-F428-4EB2-A779-4D56B158B6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632" y="2115188"/>
                <a:ext cx="1248419" cy="1271758"/>
              </a:xfrm>
              <a:prstGeom prst="rect">
                <a:avLst/>
              </a:prstGeom>
              <a:blipFill>
                <a:blip r:embed="rId15"/>
                <a:stretch>
                  <a:fillRect b="-23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F1033321-5AA1-4319-AD76-D3B8C31CDA72}"/>
                  </a:ext>
                </a:extLst>
              </p:cNvPr>
              <p:cNvSpPr/>
              <p:nvPr/>
            </p:nvSpPr>
            <p:spPr>
              <a:xfrm>
                <a:off x="6626642" y="1855268"/>
                <a:ext cx="296292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9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F1033321-5AA1-4319-AD76-D3B8C31CD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642" y="1855268"/>
                <a:ext cx="2962927" cy="112697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tângulo 55">
            <a:extLst>
              <a:ext uri="{FF2B5EF4-FFF2-40B4-BE49-F238E27FC236}">
                <a16:creationId xmlns:a16="http://schemas.microsoft.com/office/drawing/2014/main" id="{C95CCCB4-03F7-4D8B-B601-4179E0737002}"/>
              </a:ext>
            </a:extLst>
          </p:cNvPr>
          <p:cNvSpPr/>
          <p:nvPr/>
        </p:nvSpPr>
        <p:spPr>
          <a:xfrm>
            <a:off x="7382624" y="2154580"/>
            <a:ext cx="277718" cy="275132"/>
          </a:xfrm>
          <a:prstGeom prst="rect">
            <a:avLst/>
          </a:prstGeom>
          <a:noFill/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3" name="Conexão reta unidirecional 62">
            <a:extLst>
              <a:ext uri="{FF2B5EF4-FFF2-40B4-BE49-F238E27FC236}">
                <a16:creationId xmlns:a16="http://schemas.microsoft.com/office/drawing/2014/main" id="{5EF5B0A9-19EE-40DA-A68B-70DEC4781B0C}"/>
              </a:ext>
            </a:extLst>
          </p:cNvPr>
          <p:cNvCxnSpPr>
            <a:cxnSpLocks/>
          </p:cNvCxnSpPr>
          <p:nvPr/>
        </p:nvCxnSpPr>
        <p:spPr>
          <a:xfrm flipH="1">
            <a:off x="7660342" y="1776165"/>
            <a:ext cx="96643" cy="339023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 63">
            <a:extLst>
              <a:ext uri="{FF2B5EF4-FFF2-40B4-BE49-F238E27FC236}">
                <a16:creationId xmlns:a16="http://schemas.microsoft.com/office/drawing/2014/main" id="{FAB63A2D-42CE-4309-95CE-2BA747813179}"/>
              </a:ext>
            </a:extLst>
          </p:cNvPr>
          <p:cNvSpPr/>
          <p:nvPr/>
        </p:nvSpPr>
        <p:spPr>
          <a:xfrm>
            <a:off x="7419649" y="1467018"/>
            <a:ext cx="1578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b="1" dirty="0">
                <a:solidFill>
                  <a:srgbClr val="29A6FF"/>
                </a:solidFill>
              </a:rPr>
              <a:t>Juhtpositsioon</a:t>
            </a:r>
            <a:endParaRPr lang="en-GB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tângulo 65">
                <a:extLst>
                  <a:ext uri="{FF2B5EF4-FFF2-40B4-BE49-F238E27FC236}">
                    <a16:creationId xmlns:a16="http://schemas.microsoft.com/office/drawing/2014/main" id="{4BB999C9-9280-4C49-9BB7-35DDE75F0341}"/>
                  </a:ext>
                </a:extLst>
              </p:cNvPr>
              <p:cNvSpPr/>
              <p:nvPr/>
            </p:nvSpPr>
            <p:spPr>
              <a:xfrm>
                <a:off x="5247879" y="3807155"/>
                <a:ext cx="1748234" cy="8851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GB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GB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pt-PT" sz="2400" b="1" i="1" dirty="0">
                                              <a:solidFill>
                                                <a:srgbClr val="0C2B8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𝟑</m:t>
                                          </m:r>
                                        </m:sub>
                                      </m:s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𝟒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←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𝟒</m:t>
                                      </m:r>
                                    </m:sub>
                                  </m:sSub>
                                  <m:r>
                                    <a:rPr lang="pt-PT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pt-PT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eqArr>
                            </m:lim>
                          </m:limLow>
                        </m:fName>
                        <m:e>
                          <m:r>
                            <a:rPr lang="pt-PT" sz="2400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66" name="Retângulo 65">
                <a:extLst>
                  <a:ext uri="{FF2B5EF4-FFF2-40B4-BE49-F238E27FC236}">
                    <a16:creationId xmlns:a16="http://schemas.microsoft.com/office/drawing/2014/main" id="{4BB999C9-9280-4C49-9BB7-35DDE75F03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7879" y="3807155"/>
                <a:ext cx="1748234" cy="88517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71BD3706-7824-4D47-94C7-6CA2C08395C7}"/>
                  </a:ext>
                </a:extLst>
              </p:cNvPr>
              <p:cNvSpPr/>
              <p:nvPr/>
            </p:nvSpPr>
            <p:spPr>
              <a:xfrm>
                <a:off x="6639076" y="3686258"/>
                <a:ext cx="284109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71BD3706-7824-4D47-94C7-6CA2C08395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076" y="3686258"/>
                <a:ext cx="2841098" cy="112697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tângulo 68">
            <a:extLst>
              <a:ext uri="{FF2B5EF4-FFF2-40B4-BE49-F238E27FC236}">
                <a16:creationId xmlns:a16="http://schemas.microsoft.com/office/drawing/2014/main" id="{A7648491-31BF-4EAE-9925-5BF9038F7B04}"/>
              </a:ext>
            </a:extLst>
          </p:cNvPr>
          <p:cNvSpPr/>
          <p:nvPr/>
        </p:nvSpPr>
        <p:spPr>
          <a:xfrm>
            <a:off x="2403770" y="3438376"/>
            <a:ext cx="3537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t-EE" dirty="0">
                <a:solidFill>
                  <a:srgbClr val="0C2B8E"/>
                </a:solidFill>
              </a:rPr>
              <a:t>Nüüd, </a:t>
            </a:r>
            <a:r>
              <a:rPr lang="et-EE" b="1" dirty="0">
                <a:solidFill>
                  <a:srgbClr val="0C2B8E"/>
                </a:solidFill>
              </a:rPr>
              <a:t>ei ole mingit võimalust </a:t>
            </a:r>
            <a:r>
              <a:rPr lang="et-EE" dirty="0">
                <a:solidFill>
                  <a:srgbClr val="0C2B8E"/>
                </a:solidFill>
              </a:rPr>
              <a:t>tekitada juhtelementi 3.veerus</a:t>
            </a:r>
            <a:r>
              <a:rPr lang="en-GB" dirty="0">
                <a:solidFill>
                  <a:srgbClr val="0C2B8E"/>
                </a:solidFill>
              </a:rPr>
              <a:t>!...</a:t>
            </a:r>
            <a:endParaRPr lang="en-GB" b="1" dirty="0">
              <a:solidFill>
                <a:srgbClr val="0C2B8E"/>
              </a:solidFill>
            </a:endParaRP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33AC7AD3-2229-48E1-95D8-961AFB751173}"/>
              </a:ext>
            </a:extLst>
          </p:cNvPr>
          <p:cNvSpPr/>
          <p:nvPr/>
        </p:nvSpPr>
        <p:spPr>
          <a:xfrm>
            <a:off x="2403770" y="4176000"/>
            <a:ext cx="27543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>
                <a:solidFill>
                  <a:srgbClr val="0C2B8E"/>
                </a:solidFill>
              </a:rPr>
              <a:t>Saame </a:t>
            </a:r>
            <a:r>
              <a:rPr lang="fi-FI" dirty="0" err="1">
                <a:solidFill>
                  <a:srgbClr val="0C2B8E"/>
                </a:solidFill>
              </a:rPr>
              <a:t>aga</a:t>
            </a:r>
            <a:r>
              <a:rPr lang="fi-FI" dirty="0">
                <a:solidFill>
                  <a:srgbClr val="0C2B8E"/>
                </a:solidFill>
              </a:rPr>
              <a:t> </a:t>
            </a:r>
            <a:r>
              <a:rPr lang="fi-FI" dirty="0" err="1">
                <a:solidFill>
                  <a:srgbClr val="0C2B8E"/>
                </a:solidFill>
              </a:rPr>
              <a:t>vahetada</a:t>
            </a:r>
            <a:r>
              <a:rPr lang="fi-FI" dirty="0">
                <a:solidFill>
                  <a:srgbClr val="0C2B8E"/>
                </a:solidFill>
              </a:rPr>
              <a:t> </a:t>
            </a:r>
            <a:r>
              <a:rPr lang="fi-FI" dirty="0" err="1">
                <a:solidFill>
                  <a:srgbClr val="0C2B8E"/>
                </a:solidFill>
              </a:rPr>
              <a:t>omavahel</a:t>
            </a:r>
            <a:r>
              <a:rPr lang="fi-FI" dirty="0">
                <a:solidFill>
                  <a:srgbClr val="0C2B8E"/>
                </a:solidFill>
              </a:rPr>
              <a:t> 3.ja 4. </a:t>
            </a:r>
            <a:r>
              <a:rPr lang="fi-FI" dirty="0" err="1">
                <a:solidFill>
                  <a:srgbClr val="0C2B8E"/>
                </a:solidFill>
              </a:rPr>
              <a:t>rida</a:t>
            </a:r>
            <a:r>
              <a:rPr lang="fi-FI" dirty="0">
                <a:solidFill>
                  <a:srgbClr val="0C2B8E"/>
                </a:solidFill>
              </a:rPr>
              <a:t> ja </a:t>
            </a:r>
            <a:r>
              <a:rPr lang="fi-FI" dirty="0" err="1">
                <a:solidFill>
                  <a:srgbClr val="0C2B8E"/>
                </a:solidFill>
              </a:rPr>
              <a:t>juhtelement</a:t>
            </a:r>
            <a:r>
              <a:rPr lang="fi-FI" dirty="0">
                <a:solidFill>
                  <a:srgbClr val="0C2B8E"/>
                </a:solidFill>
              </a:rPr>
              <a:t> </a:t>
            </a:r>
            <a:r>
              <a:rPr lang="fi-FI" dirty="0" err="1">
                <a:solidFill>
                  <a:srgbClr val="0C2B8E"/>
                </a:solidFill>
              </a:rPr>
              <a:t>tekkib</a:t>
            </a:r>
            <a:r>
              <a:rPr lang="fi-FI" dirty="0">
                <a:solidFill>
                  <a:srgbClr val="0C2B8E"/>
                </a:solidFill>
              </a:rPr>
              <a:t> 4.veerus. </a:t>
            </a:r>
            <a:r>
              <a:rPr lang="fi-FI" dirty="0" err="1">
                <a:solidFill>
                  <a:srgbClr val="0C2B8E"/>
                </a:solidFill>
              </a:rPr>
              <a:t>Seega</a:t>
            </a:r>
            <a:endParaRPr lang="en-GB" dirty="0">
              <a:solidFill>
                <a:srgbClr val="0C2B8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tângulo 70">
                <a:extLst>
                  <a:ext uri="{FF2B5EF4-FFF2-40B4-BE49-F238E27FC236}">
                    <a16:creationId xmlns:a16="http://schemas.microsoft.com/office/drawing/2014/main" id="{A66F50D7-905D-44FE-A0AD-029A9A3F22F9}"/>
                  </a:ext>
                </a:extLst>
              </p:cNvPr>
              <p:cNvSpPr/>
              <p:nvPr/>
            </p:nvSpPr>
            <p:spPr>
              <a:xfrm>
                <a:off x="5603086" y="5286972"/>
                <a:ext cx="1133002" cy="6734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GB" sz="240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GB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</m:sSub>
                                  <m:r>
                                    <a:rPr lang="en-GB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↔</m:t>
                                  </m:r>
                                  <m:sSub>
                                    <m:sSubPr>
                                      <m:ctrlPr>
                                        <a:rPr lang="en-GB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400" b="1" i="1" dirty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b>
                                      <m:r>
                                        <a:rPr lang="pt-PT" sz="2400" b="1" i="1" dirty="0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𝟒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pt-PT" sz="24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eqArr>
                            </m:lim>
                          </m:limLow>
                        </m:fName>
                        <m:e>
                          <m:r>
                            <a:rPr lang="pt-PT" sz="2400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71" name="Retângulo 70">
                <a:extLst>
                  <a:ext uri="{FF2B5EF4-FFF2-40B4-BE49-F238E27FC236}">
                    <a16:creationId xmlns:a16="http://schemas.microsoft.com/office/drawing/2014/main" id="{A66F50D7-905D-44FE-A0AD-029A9A3F22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3086" y="5286972"/>
                <a:ext cx="1133002" cy="67345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tângulo 71">
                <a:extLst>
                  <a:ext uri="{FF2B5EF4-FFF2-40B4-BE49-F238E27FC236}">
                    <a16:creationId xmlns:a16="http://schemas.microsoft.com/office/drawing/2014/main" id="{72A9B220-0694-44E9-B945-CF601243BCAA}"/>
                  </a:ext>
                </a:extLst>
              </p:cNvPr>
              <p:cNvSpPr/>
              <p:nvPr/>
            </p:nvSpPr>
            <p:spPr>
              <a:xfrm>
                <a:off x="6639076" y="5109237"/>
                <a:ext cx="284109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72" name="Retângulo 71">
                <a:extLst>
                  <a:ext uri="{FF2B5EF4-FFF2-40B4-BE49-F238E27FC236}">
                    <a16:creationId xmlns:a16="http://schemas.microsoft.com/office/drawing/2014/main" id="{72A9B220-0694-44E9-B945-CF601243BC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076" y="5109237"/>
                <a:ext cx="2841098" cy="112697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tângulo 36">
            <a:extLst>
              <a:ext uri="{FF2B5EF4-FFF2-40B4-BE49-F238E27FC236}">
                <a16:creationId xmlns:a16="http://schemas.microsoft.com/office/drawing/2014/main" id="{B0BDCA0D-94A0-400B-8B2C-B27504A0C5D7}"/>
              </a:ext>
            </a:extLst>
          </p:cNvPr>
          <p:cNvSpPr/>
          <p:nvPr/>
        </p:nvSpPr>
        <p:spPr>
          <a:xfrm>
            <a:off x="2374776" y="1034600"/>
            <a:ext cx="76368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t-EE" dirty="0">
                <a:solidFill>
                  <a:srgbClr val="0C2B8E"/>
                </a:solidFill>
              </a:rPr>
              <a:t>Lõpuks oleme teisendanud</a:t>
            </a:r>
            <a:r>
              <a:rPr lang="en-GB" dirty="0">
                <a:solidFill>
                  <a:srgbClr val="0C2B8E"/>
                </a:solidFill>
              </a:rPr>
              <a:t> A </a:t>
            </a:r>
            <a:r>
              <a:rPr lang="et-EE" dirty="0">
                <a:solidFill>
                  <a:srgbClr val="0C2B8E"/>
                </a:solidFill>
              </a:rPr>
              <a:t>treppkujule, teame ka juhtelemente</a:t>
            </a:r>
            <a:r>
              <a:rPr lang="en-GB" dirty="0">
                <a:solidFill>
                  <a:srgbClr val="0C2B8E"/>
                </a:solidFill>
              </a:rPr>
              <a:t>:</a:t>
            </a:r>
            <a:endParaRPr lang="en-GB" b="1" dirty="0">
              <a:solidFill>
                <a:srgbClr val="0C2B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61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32409 -0.4726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11" y="-2363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38" grpId="0" animBg="1"/>
      <p:bldP spid="38" grpId="1" animBg="1"/>
      <p:bldP spid="45" grpId="0"/>
      <p:bldP spid="55" grpId="0"/>
      <p:bldP spid="42" grpId="0"/>
      <p:bldP spid="49" grpId="0"/>
      <p:bldP spid="56" grpId="0" animBg="1"/>
      <p:bldP spid="64" grpId="0"/>
      <p:bldP spid="66" grpId="0"/>
      <p:bldP spid="68" grpId="0"/>
      <p:bldP spid="69" grpId="0"/>
      <p:bldP spid="69" grpId="1"/>
      <p:bldP spid="70" grpId="0"/>
      <p:bldP spid="70" grpId="1"/>
      <p:bldP spid="71" grpId="0"/>
      <p:bldP spid="71" grpId="1"/>
      <p:bldP spid="72" grpId="0"/>
      <p:bldP spid="72" grpId="1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2FFAB0F-B4E4-4141-9AED-8502BA9B24CA}"/>
              </a:ext>
            </a:extLst>
          </p:cNvPr>
          <p:cNvSpPr/>
          <p:nvPr/>
        </p:nvSpPr>
        <p:spPr>
          <a:xfrm>
            <a:off x="2078403" y="217000"/>
            <a:ext cx="9835419" cy="6475203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FF58996F-B2D3-44C7-B73C-900019B9AFB8}"/>
              </a:ext>
            </a:extLst>
          </p:cNvPr>
          <p:cNvGrpSpPr/>
          <p:nvPr/>
        </p:nvGrpSpPr>
        <p:grpSpPr>
          <a:xfrm>
            <a:off x="2893924" y="1853128"/>
            <a:ext cx="2336677" cy="891872"/>
            <a:chOff x="2863780" y="1853128"/>
            <a:chExt cx="2336677" cy="891872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25E85879-29AA-4ADB-A877-9EB9CDB67FAE}"/>
                </a:ext>
              </a:extLst>
            </p:cNvPr>
            <p:cNvSpPr/>
            <p:nvPr/>
          </p:nvSpPr>
          <p:spPr>
            <a:xfrm>
              <a:off x="2863780" y="1853128"/>
              <a:ext cx="2336677" cy="324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9BAC6CBE-06DA-4445-8703-8EFA5060D64E}"/>
                </a:ext>
              </a:extLst>
            </p:cNvPr>
            <p:cNvSpPr/>
            <p:nvPr/>
          </p:nvSpPr>
          <p:spPr>
            <a:xfrm>
              <a:off x="3301210" y="2124808"/>
              <a:ext cx="1899247" cy="324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8B0C6B8F-DA2A-4983-8BEB-9D0E101B4CB1}"/>
                </a:ext>
              </a:extLst>
            </p:cNvPr>
            <p:cNvSpPr/>
            <p:nvPr/>
          </p:nvSpPr>
          <p:spPr>
            <a:xfrm>
              <a:off x="4272830" y="2421000"/>
              <a:ext cx="927627" cy="324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E9BD4BA5-FD24-4EB7-B1C6-ED6E0FE3FE7D}"/>
                  </a:ext>
                </a:extLst>
              </p:cNvPr>
              <p:cNvSpPr/>
              <p:nvPr/>
            </p:nvSpPr>
            <p:spPr>
              <a:xfrm>
                <a:off x="2688084" y="1853128"/>
                <a:ext cx="284109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E9BD4BA5-FD24-4EB7-B1C6-ED6E0FE3F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084" y="1853128"/>
                <a:ext cx="2841098" cy="11269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4CCDC74-EF03-4584-9023-5A7002263115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AA49F40B-4EED-4127-9995-C8AC9400F2B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hlinkClick r:id="rId7" action="ppaction://hlinksldjump"/>
            <a:extLst>
              <a:ext uri="{FF2B5EF4-FFF2-40B4-BE49-F238E27FC236}">
                <a16:creationId xmlns:a16="http://schemas.microsoft.com/office/drawing/2014/main" id="{2FE30A87-2B09-491D-82BF-4A69F0BDF268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Harjuta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13</a:t>
            </a:r>
          </a:p>
        </p:txBody>
      </p:sp>
      <p:sp>
        <p:nvSpPr>
          <p:cNvPr id="28" name="Retângulo: Cantos Arredondados 27">
            <a:hlinkClick r:id="rId8" action="ppaction://hlinksldjump"/>
            <a:extLst>
              <a:ext uri="{FF2B5EF4-FFF2-40B4-BE49-F238E27FC236}">
                <a16:creationId xmlns:a16="http://schemas.microsoft.com/office/drawing/2014/main" id="{B528D167-72B4-4281-9441-AE4389AB724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Ridade</a:t>
            </a:r>
            <a:r>
              <a:rPr lang="en-GB" b="1" dirty="0">
                <a:solidFill>
                  <a:schemeClr val="tx1"/>
                </a:solidFill>
              </a:rPr>
              <a:t> “</a:t>
            </a:r>
            <a:r>
              <a:rPr lang="en-GB" b="1" dirty="0" err="1">
                <a:solidFill>
                  <a:schemeClr val="tx1"/>
                </a:solidFill>
              </a:rPr>
              <a:t>taandamise</a:t>
            </a:r>
            <a:r>
              <a:rPr lang="en-GB" b="1" dirty="0">
                <a:solidFill>
                  <a:schemeClr val="tx1"/>
                </a:solidFill>
              </a:rPr>
              <a:t>” </a:t>
            </a:r>
            <a:r>
              <a:rPr lang="en-GB" b="1" dirty="0" err="1">
                <a:solidFill>
                  <a:schemeClr val="tx1"/>
                </a:solidFill>
              </a:rPr>
              <a:t>algoritm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9" action="ppaction://hlinksldjump"/>
            <a:extLst>
              <a:ext uri="{FF2B5EF4-FFF2-40B4-BE49-F238E27FC236}">
                <a16:creationId xmlns:a16="http://schemas.microsoft.com/office/drawing/2014/main" id="{6BD31A0A-D69F-4400-860D-F5E514B983A8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hlinkClick r:id="rId10" action="ppaction://hlinksldjump"/>
            <a:extLst>
              <a:ext uri="{FF2B5EF4-FFF2-40B4-BE49-F238E27FC236}">
                <a16:creationId xmlns:a16="http://schemas.microsoft.com/office/drawing/2014/main" id="{E15D504A-414F-458B-BE16-1951C35B6D40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32">
            <a:hlinkClick r:id="rId11" action="ppaction://hlinksldjump"/>
            <a:extLst>
              <a:ext uri="{FF2B5EF4-FFF2-40B4-BE49-F238E27FC236}">
                <a16:creationId xmlns:a16="http://schemas.microsoft.com/office/drawing/2014/main" id="{F6E45E8F-4B6B-4714-9AB4-BA0094805698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DACDA7-236F-4C82-9262-235B6F0078DF}"/>
              </a:ext>
            </a:extLst>
          </p:cNvPr>
          <p:cNvSpPr/>
          <p:nvPr/>
        </p:nvSpPr>
        <p:spPr>
          <a:xfrm>
            <a:off x="2388791" y="369215"/>
            <a:ext cx="934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t-EE" sz="2400" b="1" u="sng" dirty="0">
                <a:solidFill>
                  <a:srgbClr val="29A6FF"/>
                </a:solidFill>
              </a:rPr>
              <a:t>Näide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/>
              <p:nvPr/>
            </p:nvSpPr>
            <p:spPr>
              <a:xfrm>
                <a:off x="3476244" y="395725"/>
                <a:ext cx="828499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t-EE" dirty="0"/>
                  <a:t>Teisenda maatriks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m:rPr>
                        <m:nor/>
                      </m:rPr>
                      <a:rPr lang="et-EE" dirty="0"/>
                      <m:t> </m:t>
                    </m:r>
                  </m:oMath>
                </a14:m>
                <a:r>
                  <a:rPr lang="et-EE" dirty="0"/>
                  <a:t>treppkujuks.</a:t>
                </a:r>
                <a:endParaRPr lang="en-GB" dirty="0"/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472D2D05-17EE-494A-B1DE-C1336332A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244" y="395725"/>
                <a:ext cx="8284996" cy="369332"/>
              </a:xfrm>
              <a:prstGeom prst="rect">
                <a:avLst/>
              </a:prstGeom>
              <a:blipFill>
                <a:blip r:embed="rId12"/>
                <a:stretch>
                  <a:fillRect l="-589" t="-9836" b="-24590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tângulo 36">
            <a:extLst>
              <a:ext uri="{FF2B5EF4-FFF2-40B4-BE49-F238E27FC236}">
                <a16:creationId xmlns:a16="http://schemas.microsoft.com/office/drawing/2014/main" id="{B0BDCA0D-94A0-400B-8B2C-B27504A0C5D7}"/>
              </a:ext>
            </a:extLst>
          </p:cNvPr>
          <p:cNvSpPr/>
          <p:nvPr/>
        </p:nvSpPr>
        <p:spPr>
          <a:xfrm>
            <a:off x="2374776" y="1034600"/>
            <a:ext cx="76368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t-EE" dirty="0">
                <a:solidFill>
                  <a:srgbClr val="0C2B8E"/>
                </a:solidFill>
              </a:rPr>
              <a:t>Lõpuks oleme teisendanud</a:t>
            </a:r>
            <a:r>
              <a:rPr lang="en-GB" dirty="0">
                <a:solidFill>
                  <a:srgbClr val="0C2B8E"/>
                </a:solidFill>
              </a:rPr>
              <a:t> A </a:t>
            </a:r>
            <a:r>
              <a:rPr lang="et-EE" dirty="0">
                <a:solidFill>
                  <a:srgbClr val="0C2B8E"/>
                </a:solidFill>
              </a:rPr>
              <a:t>treppkujule, teame ka juhtelemente</a:t>
            </a:r>
            <a:r>
              <a:rPr lang="en-GB" dirty="0">
                <a:solidFill>
                  <a:srgbClr val="0C2B8E"/>
                </a:solidFill>
              </a:rPr>
              <a:t>:</a:t>
            </a:r>
            <a:endParaRPr lang="en-GB" b="1" dirty="0">
              <a:solidFill>
                <a:srgbClr val="0C2B8E"/>
              </a:solidFill>
            </a:endParaRPr>
          </a:p>
        </p:txBody>
      </p:sp>
      <p:cxnSp>
        <p:nvCxnSpPr>
          <p:cNvPr id="46" name="Conexão reta 45">
            <a:extLst>
              <a:ext uri="{FF2B5EF4-FFF2-40B4-BE49-F238E27FC236}">
                <a16:creationId xmlns:a16="http://schemas.microsoft.com/office/drawing/2014/main" id="{28FC294F-AE0C-4E4E-A52B-431584A51176}"/>
              </a:ext>
            </a:extLst>
          </p:cNvPr>
          <p:cNvCxnSpPr>
            <a:cxnSpLocks/>
          </p:cNvCxnSpPr>
          <p:nvPr/>
        </p:nvCxnSpPr>
        <p:spPr>
          <a:xfrm flipV="1">
            <a:off x="5200457" y="1327943"/>
            <a:ext cx="1075248" cy="3407"/>
          </a:xfrm>
          <a:prstGeom prst="line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xão reta 46">
            <a:extLst>
              <a:ext uri="{FF2B5EF4-FFF2-40B4-BE49-F238E27FC236}">
                <a16:creationId xmlns:a16="http://schemas.microsoft.com/office/drawing/2014/main" id="{54EFCE4D-C394-46A6-ABE1-9680EA7DE466}"/>
              </a:ext>
            </a:extLst>
          </p:cNvPr>
          <p:cNvCxnSpPr>
            <a:cxnSpLocks/>
          </p:cNvCxnSpPr>
          <p:nvPr/>
        </p:nvCxnSpPr>
        <p:spPr>
          <a:xfrm>
            <a:off x="7267524" y="1327943"/>
            <a:ext cx="1248403" cy="0"/>
          </a:xfrm>
          <a:prstGeom prst="line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xão reta unidirecional 47">
            <a:extLst>
              <a:ext uri="{FF2B5EF4-FFF2-40B4-BE49-F238E27FC236}">
                <a16:creationId xmlns:a16="http://schemas.microsoft.com/office/drawing/2014/main" id="{180C9648-5B74-4604-9A2D-33BD784248F3}"/>
              </a:ext>
            </a:extLst>
          </p:cNvPr>
          <p:cNvCxnSpPr>
            <a:cxnSpLocks/>
          </p:cNvCxnSpPr>
          <p:nvPr/>
        </p:nvCxnSpPr>
        <p:spPr>
          <a:xfrm flipV="1">
            <a:off x="3549016" y="3036786"/>
            <a:ext cx="0" cy="34226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tângulo 49">
            <a:extLst>
              <a:ext uri="{FF2B5EF4-FFF2-40B4-BE49-F238E27FC236}">
                <a16:creationId xmlns:a16="http://schemas.microsoft.com/office/drawing/2014/main" id="{73FE6B4C-7C73-4335-87E6-16A5C928EFBB}"/>
              </a:ext>
            </a:extLst>
          </p:cNvPr>
          <p:cNvSpPr/>
          <p:nvPr/>
        </p:nvSpPr>
        <p:spPr>
          <a:xfrm>
            <a:off x="2981084" y="3379048"/>
            <a:ext cx="1651202" cy="369332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t-EE" b="1" dirty="0">
                <a:solidFill>
                  <a:schemeClr val="accent6"/>
                </a:solidFill>
              </a:rPr>
              <a:t>Juhtveerg</a:t>
            </a:r>
            <a:endParaRPr lang="en-GB" dirty="0">
              <a:solidFill>
                <a:schemeClr val="accent6"/>
              </a:solidFill>
            </a:endParaRPr>
          </a:p>
        </p:txBody>
      </p:sp>
      <p:cxnSp>
        <p:nvCxnSpPr>
          <p:cNvPr id="51" name="Conexão reta unidirecional 50">
            <a:extLst>
              <a:ext uri="{FF2B5EF4-FFF2-40B4-BE49-F238E27FC236}">
                <a16:creationId xmlns:a16="http://schemas.microsoft.com/office/drawing/2014/main" id="{CBB931E8-CD62-4602-A474-9E9519F3FEAE}"/>
              </a:ext>
            </a:extLst>
          </p:cNvPr>
          <p:cNvCxnSpPr>
            <a:cxnSpLocks/>
          </p:cNvCxnSpPr>
          <p:nvPr/>
        </p:nvCxnSpPr>
        <p:spPr>
          <a:xfrm flipV="1">
            <a:off x="4533754" y="3036786"/>
            <a:ext cx="0" cy="34226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xão reta unidirecional 52">
            <a:extLst>
              <a:ext uri="{FF2B5EF4-FFF2-40B4-BE49-F238E27FC236}">
                <a16:creationId xmlns:a16="http://schemas.microsoft.com/office/drawing/2014/main" id="{CD459721-5B39-4F75-A82B-AEC43E4426B7}"/>
              </a:ext>
            </a:extLst>
          </p:cNvPr>
          <p:cNvCxnSpPr>
            <a:cxnSpLocks/>
          </p:cNvCxnSpPr>
          <p:nvPr/>
        </p:nvCxnSpPr>
        <p:spPr>
          <a:xfrm flipV="1">
            <a:off x="3086789" y="3036786"/>
            <a:ext cx="0" cy="342262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tângulo 64">
            <a:extLst>
              <a:ext uri="{FF2B5EF4-FFF2-40B4-BE49-F238E27FC236}">
                <a16:creationId xmlns:a16="http://schemas.microsoft.com/office/drawing/2014/main" id="{59B13D02-BE47-4F44-8DC8-3C6D294D004E}"/>
              </a:ext>
            </a:extLst>
          </p:cNvPr>
          <p:cNvSpPr/>
          <p:nvPr/>
        </p:nvSpPr>
        <p:spPr>
          <a:xfrm>
            <a:off x="2953684" y="1868967"/>
            <a:ext cx="277718" cy="275132"/>
          </a:xfrm>
          <a:prstGeom prst="rect">
            <a:avLst/>
          </a:prstGeom>
          <a:noFill/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tângulo 66">
            <a:extLst>
              <a:ext uri="{FF2B5EF4-FFF2-40B4-BE49-F238E27FC236}">
                <a16:creationId xmlns:a16="http://schemas.microsoft.com/office/drawing/2014/main" id="{9E0D202C-F28A-42B0-8ABC-85E2B7859FA5}"/>
              </a:ext>
            </a:extLst>
          </p:cNvPr>
          <p:cNvSpPr/>
          <p:nvPr/>
        </p:nvSpPr>
        <p:spPr>
          <a:xfrm>
            <a:off x="3427527" y="2151531"/>
            <a:ext cx="277718" cy="275132"/>
          </a:xfrm>
          <a:prstGeom prst="rect">
            <a:avLst/>
          </a:prstGeom>
          <a:noFill/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1DBE4770-9F4C-46B2-8590-09AAAEE2B919}"/>
              </a:ext>
            </a:extLst>
          </p:cNvPr>
          <p:cNvSpPr/>
          <p:nvPr/>
        </p:nvSpPr>
        <p:spPr>
          <a:xfrm>
            <a:off x="4394448" y="2411798"/>
            <a:ext cx="277718" cy="275132"/>
          </a:xfrm>
          <a:prstGeom prst="rect">
            <a:avLst/>
          </a:prstGeom>
          <a:noFill/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4" name="Conexão reta unidirecional 73">
            <a:extLst>
              <a:ext uri="{FF2B5EF4-FFF2-40B4-BE49-F238E27FC236}">
                <a16:creationId xmlns:a16="http://schemas.microsoft.com/office/drawing/2014/main" id="{6FF6B007-02B3-4A74-830C-2B3EA42852DC}"/>
              </a:ext>
            </a:extLst>
          </p:cNvPr>
          <p:cNvCxnSpPr>
            <a:cxnSpLocks/>
          </p:cNvCxnSpPr>
          <p:nvPr/>
        </p:nvCxnSpPr>
        <p:spPr>
          <a:xfrm flipH="1">
            <a:off x="4762933" y="2337782"/>
            <a:ext cx="894289" cy="211582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tângulo 74">
            <a:extLst>
              <a:ext uri="{FF2B5EF4-FFF2-40B4-BE49-F238E27FC236}">
                <a16:creationId xmlns:a16="http://schemas.microsoft.com/office/drawing/2014/main" id="{157DB1D5-FC11-45A2-9010-5356E9FB0664}"/>
              </a:ext>
            </a:extLst>
          </p:cNvPr>
          <p:cNvSpPr/>
          <p:nvPr/>
        </p:nvSpPr>
        <p:spPr>
          <a:xfrm>
            <a:off x="5659279" y="2114425"/>
            <a:ext cx="1375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b="1" dirty="0">
                <a:solidFill>
                  <a:srgbClr val="29A6FF"/>
                </a:solidFill>
              </a:rPr>
              <a:t>Juhtelement</a:t>
            </a:r>
            <a:endParaRPr lang="en-GB" dirty="0">
              <a:solidFill>
                <a:srgbClr val="29A6FF"/>
              </a:solidFill>
            </a:endParaRPr>
          </a:p>
        </p:txBody>
      </p:sp>
      <p:cxnSp>
        <p:nvCxnSpPr>
          <p:cNvPr id="76" name="Conexão reta unidirecional 75">
            <a:extLst>
              <a:ext uri="{FF2B5EF4-FFF2-40B4-BE49-F238E27FC236}">
                <a16:creationId xmlns:a16="http://schemas.microsoft.com/office/drawing/2014/main" id="{2D66B7D1-F772-44C8-8B7A-301DB9B51924}"/>
              </a:ext>
            </a:extLst>
          </p:cNvPr>
          <p:cNvCxnSpPr>
            <a:cxnSpLocks/>
          </p:cNvCxnSpPr>
          <p:nvPr/>
        </p:nvCxnSpPr>
        <p:spPr>
          <a:xfrm flipH="1" flipV="1">
            <a:off x="3744539" y="2299091"/>
            <a:ext cx="1934866" cy="29489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xão reta unidirecional 76">
            <a:extLst>
              <a:ext uri="{FF2B5EF4-FFF2-40B4-BE49-F238E27FC236}">
                <a16:creationId xmlns:a16="http://schemas.microsoft.com/office/drawing/2014/main" id="{DC705161-F31C-47FC-AC4C-473725C29E5B}"/>
              </a:ext>
            </a:extLst>
          </p:cNvPr>
          <p:cNvCxnSpPr>
            <a:cxnSpLocks/>
          </p:cNvCxnSpPr>
          <p:nvPr/>
        </p:nvCxnSpPr>
        <p:spPr>
          <a:xfrm flipH="1" flipV="1">
            <a:off x="3311189" y="1994197"/>
            <a:ext cx="2346033" cy="326972"/>
          </a:xfrm>
          <a:prstGeom prst="straightConnector1">
            <a:avLst/>
          </a:prstGeom>
          <a:ln w="1905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tângulo 77">
                <a:extLst>
                  <a:ext uri="{FF2B5EF4-FFF2-40B4-BE49-F238E27FC236}">
                    <a16:creationId xmlns:a16="http://schemas.microsoft.com/office/drawing/2014/main" id="{F7A90EBF-B896-445E-AD52-2067F171876D}"/>
                  </a:ext>
                </a:extLst>
              </p:cNvPr>
              <p:cNvSpPr/>
              <p:nvPr/>
            </p:nvSpPr>
            <p:spPr>
              <a:xfrm>
                <a:off x="2688084" y="4280855"/>
                <a:ext cx="2929263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∎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∎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∎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78" name="Retângulo 77">
                <a:extLst>
                  <a:ext uri="{FF2B5EF4-FFF2-40B4-BE49-F238E27FC236}">
                    <a16:creationId xmlns:a16="http://schemas.microsoft.com/office/drawing/2014/main" id="{F7A90EBF-B896-445E-AD52-2067F17187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084" y="4280855"/>
                <a:ext cx="2929263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D4724AD8-63F0-44F2-B1BE-8F77039578B3}"/>
              </a:ext>
            </a:extLst>
          </p:cNvPr>
          <p:cNvSpPr/>
          <p:nvPr/>
        </p:nvSpPr>
        <p:spPr>
          <a:xfrm>
            <a:off x="2667988" y="4039435"/>
            <a:ext cx="3069614" cy="1637938"/>
          </a:xfrm>
          <a:prstGeom prst="roundRect">
            <a:avLst/>
          </a:prstGeom>
          <a:noFill/>
          <a:ln w="19050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eta: Para a Esquerda 15">
            <a:extLst>
              <a:ext uri="{FF2B5EF4-FFF2-40B4-BE49-F238E27FC236}">
                <a16:creationId xmlns:a16="http://schemas.microsoft.com/office/drawing/2014/main" id="{E4053C59-D089-4FB1-A28D-294F358058CE}"/>
              </a:ext>
            </a:extLst>
          </p:cNvPr>
          <p:cNvSpPr/>
          <p:nvPr/>
        </p:nvSpPr>
        <p:spPr>
          <a:xfrm>
            <a:off x="5769938" y="4558333"/>
            <a:ext cx="505767" cy="369332"/>
          </a:xfrm>
          <a:prstGeom prst="leftArrow">
            <a:avLst/>
          </a:prstGeom>
          <a:solidFill>
            <a:srgbClr val="F25E4F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tângulo 78">
            <a:extLst>
              <a:ext uri="{FF2B5EF4-FFF2-40B4-BE49-F238E27FC236}">
                <a16:creationId xmlns:a16="http://schemas.microsoft.com/office/drawing/2014/main" id="{92529BE4-83DE-4519-9ABB-6C86D226A56D}"/>
              </a:ext>
            </a:extLst>
          </p:cNvPr>
          <p:cNvSpPr/>
          <p:nvPr/>
        </p:nvSpPr>
        <p:spPr>
          <a:xfrm>
            <a:off x="6327187" y="4419834"/>
            <a:ext cx="177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t-EE" b="1" dirty="0">
                <a:ln>
                  <a:solidFill>
                    <a:srgbClr val="F25E4F"/>
                  </a:solidFill>
                </a:ln>
                <a:solidFill>
                  <a:srgbClr val="0C2B8E"/>
                </a:solidFill>
              </a:rPr>
              <a:t>Treppkuju üldine vorm</a:t>
            </a:r>
            <a:endParaRPr lang="en-GB" b="1" dirty="0">
              <a:ln>
                <a:solidFill>
                  <a:srgbClr val="F25E4F"/>
                </a:solidFill>
              </a:ln>
              <a:solidFill>
                <a:srgbClr val="0C2B8E"/>
              </a:solidFill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02A13D07-6896-4441-B9AD-74FF3A0A7C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352" y="1503000"/>
            <a:ext cx="243173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5" grpId="0" animBg="1"/>
      <p:bldP spid="67" grpId="0" animBg="1"/>
      <p:bldP spid="73" grpId="0" animBg="1"/>
      <p:bldP spid="75" grpId="0"/>
      <p:bldP spid="78" grpId="0"/>
      <p:bldP spid="15" grpId="0" animBg="1"/>
      <p:bldP spid="16" grpId="0" animBg="1"/>
      <p:bldP spid="7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Harjuta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  </a:t>
            </a:r>
            <a:r>
              <a:rPr lang="en-GB" b="1" dirty="0">
                <a:solidFill>
                  <a:schemeClr val="tx1"/>
                </a:solidFill>
              </a:rPr>
              <a:t>Row Reduction Algorithm</a:t>
            </a: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FAAB10BD-E1C1-4A74-9EE6-652B5E9FCAA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9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607D10-DBFC-4DFA-9971-B3A01DDCC2EB}"/>
              </a:ext>
            </a:extLst>
          </p:cNvPr>
          <p:cNvSpPr/>
          <p:nvPr/>
        </p:nvSpPr>
        <p:spPr>
          <a:xfrm>
            <a:off x="2148856" y="176412"/>
            <a:ext cx="9777070" cy="1376368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FDD1656-DC18-417D-B325-C3E77AE3CADC}"/>
              </a:ext>
            </a:extLst>
          </p:cNvPr>
          <p:cNvSpPr/>
          <p:nvPr/>
        </p:nvSpPr>
        <p:spPr>
          <a:xfrm>
            <a:off x="2309692" y="270449"/>
            <a:ext cx="94593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400" dirty="0" err="1">
                <a:solidFill>
                  <a:sysClr val="windowText" lastClr="000000"/>
                </a:solidFill>
              </a:rPr>
              <a:t>Järgnev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algoritm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koosneb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neljast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sammust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ja</a:t>
            </a:r>
            <a:r>
              <a:rPr lang="en-GB" sz="2400" dirty="0">
                <a:solidFill>
                  <a:sysClr val="windowText" lastClr="000000"/>
                </a:solidFill>
              </a:rPr>
              <a:t> see "</a:t>
            </a:r>
            <a:r>
              <a:rPr lang="en-GB" sz="2400" dirty="0" err="1">
                <a:solidFill>
                  <a:sysClr val="windowText" lastClr="000000"/>
                </a:solidFill>
              </a:rPr>
              <a:t>toodab</a:t>
            </a:r>
            <a:r>
              <a:rPr lang="en-GB" sz="2400" dirty="0">
                <a:solidFill>
                  <a:sysClr val="windowText" lastClr="000000"/>
                </a:solidFill>
              </a:rPr>
              <a:t>" </a:t>
            </a:r>
            <a:r>
              <a:rPr lang="en-GB" sz="2400" dirty="0" err="1">
                <a:solidFill>
                  <a:sysClr val="windowText" lastClr="000000"/>
                </a:solidFill>
              </a:rPr>
              <a:t>antud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maatriksi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i="1" dirty="0" err="1">
                <a:solidFill>
                  <a:sysClr val="windowText" lastClr="000000"/>
                </a:solidFill>
              </a:rPr>
              <a:t>treppkuju</a:t>
            </a:r>
            <a:r>
              <a:rPr lang="en-GB" sz="2400" dirty="0">
                <a:solidFill>
                  <a:sysClr val="windowText" lastClr="000000"/>
                </a:solidFill>
              </a:rPr>
              <a:t>.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Viies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samm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dirty="0">
                <a:solidFill>
                  <a:sysClr val="windowText" lastClr="000000"/>
                </a:solidFill>
              </a:rPr>
              <a:t>"</a:t>
            </a:r>
            <a:r>
              <a:rPr lang="en-GB" sz="2400" dirty="0" err="1">
                <a:solidFill>
                  <a:sysClr val="windowText" lastClr="000000"/>
                </a:solidFill>
              </a:rPr>
              <a:t>toodab</a:t>
            </a:r>
            <a:r>
              <a:rPr lang="en-GB" sz="2400" dirty="0">
                <a:solidFill>
                  <a:sysClr val="windowText" lastClr="000000"/>
                </a:solidFill>
              </a:rPr>
              <a:t>" </a:t>
            </a:r>
            <a:r>
              <a:rPr lang="en-GB" sz="2400" dirty="0" err="1">
                <a:solidFill>
                  <a:sysClr val="windowText" lastClr="000000"/>
                </a:solidFill>
              </a:rPr>
              <a:t>maatriksi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i="1" dirty="0" err="1">
                <a:solidFill>
                  <a:sysClr val="windowText" lastClr="000000"/>
                </a:solidFill>
              </a:rPr>
              <a:t>taandatud</a:t>
            </a:r>
            <a:r>
              <a:rPr lang="en-GB" sz="2400" i="1" dirty="0">
                <a:solidFill>
                  <a:sysClr val="windowText" lastClr="000000"/>
                </a:solidFill>
              </a:rPr>
              <a:t> </a:t>
            </a:r>
            <a:r>
              <a:rPr lang="en-GB" sz="2400" i="1" dirty="0" err="1">
                <a:solidFill>
                  <a:sysClr val="windowText" lastClr="000000"/>
                </a:solidFill>
              </a:rPr>
              <a:t>treppkuju</a:t>
            </a:r>
            <a:r>
              <a:rPr lang="en-GB" sz="2400" dirty="0">
                <a:solidFill>
                  <a:sysClr val="windowText" lastClr="000000"/>
                </a:solidFill>
              </a:rPr>
              <a:t>.</a:t>
            </a:r>
            <a:endParaRPr lang="en-GB" sz="2800" dirty="0">
              <a:solidFill>
                <a:sysClr val="windowText" lastClr="000000"/>
              </a:solidFill>
            </a:endParaRP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AFE495EF-13C1-4004-AFE4-229E10CCD890}"/>
              </a:ext>
            </a:extLst>
          </p:cNvPr>
          <p:cNvSpPr/>
          <p:nvPr/>
        </p:nvSpPr>
        <p:spPr>
          <a:xfrm>
            <a:off x="2148856" y="1733548"/>
            <a:ext cx="4766592" cy="182439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E4687E5-8106-44EB-A554-3FFF135DAD74}"/>
              </a:ext>
            </a:extLst>
          </p:cNvPr>
          <p:cNvSpPr/>
          <p:nvPr/>
        </p:nvSpPr>
        <p:spPr>
          <a:xfrm>
            <a:off x="2231424" y="1805273"/>
            <a:ext cx="16323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t-EE" sz="2400" b="1" u="sng" dirty="0">
                <a:solidFill>
                  <a:srgbClr val="F25E4F"/>
                </a:solidFill>
              </a:rPr>
              <a:t>Samm</a:t>
            </a:r>
            <a:r>
              <a:rPr lang="en-GB" sz="2400" b="1" u="sng" dirty="0">
                <a:solidFill>
                  <a:srgbClr val="F25E4F"/>
                </a:solidFill>
              </a:rPr>
              <a:t> 1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8D9AB0B8-EDE9-44F2-9866-C49AAB002571}"/>
              </a:ext>
            </a:extLst>
          </p:cNvPr>
          <p:cNvSpPr/>
          <p:nvPr/>
        </p:nvSpPr>
        <p:spPr>
          <a:xfrm>
            <a:off x="2231425" y="2226628"/>
            <a:ext cx="45332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nl-NL" sz="2200" dirty="0" err="1">
                <a:solidFill>
                  <a:sysClr val="windowText" lastClr="000000"/>
                </a:solidFill>
              </a:rPr>
              <a:t>Alusta</a:t>
            </a:r>
            <a:r>
              <a:rPr lang="nl-NL" sz="2200" dirty="0">
                <a:solidFill>
                  <a:sysClr val="windowText" lastClr="000000"/>
                </a:solidFill>
              </a:rPr>
              <a:t> </a:t>
            </a:r>
            <a:r>
              <a:rPr lang="nl-NL" sz="2200" u="sng" dirty="0" err="1">
                <a:solidFill>
                  <a:sysClr val="windowText" lastClr="000000"/>
                </a:solidFill>
              </a:rPr>
              <a:t>kõige</a:t>
            </a:r>
            <a:r>
              <a:rPr lang="nl-NL" sz="2200" u="sng" dirty="0">
                <a:solidFill>
                  <a:sysClr val="windowText" lastClr="000000"/>
                </a:solidFill>
              </a:rPr>
              <a:t> </a:t>
            </a:r>
            <a:r>
              <a:rPr lang="nl-NL" sz="2200" u="sng" dirty="0" err="1">
                <a:solidFill>
                  <a:sysClr val="windowText" lastClr="000000"/>
                </a:solidFill>
              </a:rPr>
              <a:t>vasakpoolsemast</a:t>
            </a:r>
            <a:r>
              <a:rPr lang="nl-NL" sz="2200" u="sng" dirty="0">
                <a:solidFill>
                  <a:sysClr val="windowText" lastClr="000000"/>
                </a:solidFill>
              </a:rPr>
              <a:t> </a:t>
            </a:r>
            <a:r>
              <a:rPr lang="et-EE" sz="2200" u="sng" dirty="0">
                <a:solidFill>
                  <a:sysClr val="windowText" lastClr="000000"/>
                </a:solidFill>
              </a:rPr>
              <a:t>„nullist erinevast“</a:t>
            </a:r>
            <a:r>
              <a:rPr lang="nl-NL" sz="2200" u="sng" dirty="0">
                <a:solidFill>
                  <a:sysClr val="windowText" lastClr="000000"/>
                </a:solidFill>
              </a:rPr>
              <a:t> </a:t>
            </a:r>
            <a:r>
              <a:rPr lang="nl-NL" sz="2200" u="sng" dirty="0" err="1">
                <a:solidFill>
                  <a:sysClr val="windowText" lastClr="000000"/>
                </a:solidFill>
              </a:rPr>
              <a:t>veerust</a:t>
            </a:r>
            <a:r>
              <a:rPr lang="en-GB" sz="2200" dirty="0">
                <a:solidFill>
                  <a:sysClr val="windowText" lastClr="000000"/>
                </a:solidFill>
              </a:rPr>
              <a:t>. </a:t>
            </a:r>
            <a:r>
              <a:rPr lang="et-EE" sz="2200" dirty="0">
                <a:solidFill>
                  <a:sysClr val="windowText" lastClr="000000"/>
                </a:solidFill>
              </a:rPr>
              <a:t>See on juhtveerg</a:t>
            </a:r>
            <a:r>
              <a:rPr lang="en-GB" sz="2200" dirty="0">
                <a:solidFill>
                  <a:sysClr val="windowText" lastClr="000000"/>
                </a:solidFill>
              </a:rPr>
              <a:t>. </a:t>
            </a:r>
            <a:r>
              <a:rPr lang="et-EE" sz="2200" dirty="0">
                <a:solidFill>
                  <a:sysClr val="windowText" lastClr="000000"/>
                </a:solidFill>
              </a:rPr>
              <a:t>Juhtpositsioon asub </a:t>
            </a:r>
            <a:r>
              <a:rPr lang="et-EE" sz="2200" dirty="0" err="1">
                <a:solidFill>
                  <a:sysClr val="windowText" lastClr="000000"/>
                </a:solidFill>
              </a:rPr>
              <a:t>ülalosas</a:t>
            </a:r>
            <a:r>
              <a:rPr lang="et-EE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>
                <a:solidFill>
                  <a:sysClr val="windowText" lastClr="000000"/>
                </a:solidFill>
              </a:rPr>
              <a:t>. 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55C9A3B4-684B-4E02-AE54-02BD9AB63330}"/>
              </a:ext>
            </a:extLst>
          </p:cNvPr>
          <p:cNvSpPr/>
          <p:nvPr/>
        </p:nvSpPr>
        <p:spPr>
          <a:xfrm>
            <a:off x="7159334" y="1733548"/>
            <a:ext cx="4766592" cy="2135890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B00C4224-6D1A-4208-87D1-8AE650FDE954}"/>
              </a:ext>
            </a:extLst>
          </p:cNvPr>
          <p:cNvSpPr/>
          <p:nvPr/>
        </p:nvSpPr>
        <p:spPr>
          <a:xfrm>
            <a:off x="7241902" y="1805273"/>
            <a:ext cx="13571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>
                <a:solidFill>
                  <a:srgbClr val="F25E4F"/>
                </a:solidFill>
              </a:rPr>
              <a:t>S</a:t>
            </a:r>
            <a:r>
              <a:rPr lang="et-EE" sz="2400" b="1" u="sng" dirty="0">
                <a:solidFill>
                  <a:srgbClr val="F25E4F"/>
                </a:solidFill>
              </a:rPr>
              <a:t>amm</a:t>
            </a:r>
            <a:r>
              <a:rPr lang="en-GB" sz="2400" b="1" u="sng" dirty="0">
                <a:solidFill>
                  <a:srgbClr val="F25E4F"/>
                </a:solidFill>
              </a:rPr>
              <a:t> 2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2B666D9-4453-48F7-BD41-110EEC3C3E54}"/>
              </a:ext>
            </a:extLst>
          </p:cNvPr>
          <p:cNvSpPr/>
          <p:nvPr/>
        </p:nvSpPr>
        <p:spPr>
          <a:xfrm>
            <a:off x="7241903" y="2226628"/>
            <a:ext cx="453329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200" dirty="0">
                <a:solidFill>
                  <a:sysClr val="windowText" lastClr="000000"/>
                </a:solidFill>
              </a:rPr>
              <a:t>Vali </a:t>
            </a:r>
            <a:r>
              <a:rPr lang="en-GB" sz="2200" b="1" dirty="0" err="1">
                <a:solidFill>
                  <a:sysClr val="windowText" lastClr="000000"/>
                </a:solidFill>
              </a:rPr>
              <a:t>juhtveerus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nullist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erinev</a:t>
            </a:r>
            <a:r>
              <a:rPr lang="en-GB" sz="2200" dirty="0">
                <a:solidFill>
                  <a:sysClr val="windowText" lastClr="000000"/>
                </a:solidFill>
              </a:rPr>
              <a:t> element </a:t>
            </a:r>
            <a:r>
              <a:rPr lang="en-GB" sz="2200" b="1" dirty="0" err="1">
                <a:solidFill>
                  <a:sysClr val="windowText" lastClr="000000"/>
                </a:solidFill>
              </a:rPr>
              <a:t>juhtelem</a:t>
            </a:r>
            <a:r>
              <a:rPr lang="et-EE" sz="2200" b="1" dirty="0">
                <a:solidFill>
                  <a:sysClr val="windowText" lastClr="000000"/>
                </a:solidFill>
              </a:rPr>
              <a:t>e</a:t>
            </a:r>
            <a:r>
              <a:rPr lang="en-GB" sz="2200" b="1" dirty="0" err="1">
                <a:solidFill>
                  <a:sysClr val="windowText" lastClr="000000"/>
                </a:solidFill>
              </a:rPr>
              <a:t>ndina</a:t>
            </a:r>
            <a:r>
              <a:rPr lang="en-GB" sz="2200" dirty="0">
                <a:solidFill>
                  <a:sysClr val="windowText" lastClr="000000"/>
                </a:solidFill>
              </a:rPr>
              <a:t>. </a:t>
            </a:r>
            <a:r>
              <a:rPr lang="en-GB" sz="2200" dirty="0" err="1">
                <a:solidFill>
                  <a:sysClr val="windowText" lastClr="000000"/>
                </a:solidFill>
              </a:rPr>
              <a:t>Kui</a:t>
            </a:r>
            <a:r>
              <a:rPr lang="en-GB" sz="2200" dirty="0">
                <a:solidFill>
                  <a:sysClr val="windowText" lastClr="000000"/>
                </a:solidFill>
              </a:rPr>
              <a:t> on </a:t>
            </a:r>
            <a:r>
              <a:rPr lang="en-GB" sz="2200" dirty="0" err="1">
                <a:solidFill>
                  <a:sysClr val="windowText" lastClr="000000"/>
                </a:solidFill>
              </a:rPr>
              <a:t>vaja</a:t>
            </a:r>
            <a:r>
              <a:rPr lang="en-GB" sz="2200" dirty="0">
                <a:solidFill>
                  <a:sysClr val="windowText" lastClr="000000"/>
                </a:solidFill>
              </a:rPr>
              <a:t>, </a:t>
            </a:r>
            <a:r>
              <a:rPr lang="en-GB" sz="2200" u="sng" dirty="0" err="1">
                <a:solidFill>
                  <a:sysClr val="windowText" lastClr="000000"/>
                </a:solidFill>
              </a:rPr>
              <a:t>vaheta</a:t>
            </a:r>
            <a:r>
              <a:rPr lang="en-GB" sz="2200" u="sng" dirty="0">
                <a:solidFill>
                  <a:sysClr val="windowText" lastClr="000000"/>
                </a:solidFill>
              </a:rPr>
              <a:t> read</a:t>
            </a:r>
            <a:r>
              <a:rPr lang="en-GB" sz="2200" dirty="0">
                <a:solidFill>
                  <a:sysClr val="windowText" lastClr="000000"/>
                </a:solidFill>
              </a:rPr>
              <a:t>, et </a:t>
            </a:r>
            <a:r>
              <a:rPr lang="en-GB" sz="2200" dirty="0" err="1">
                <a:solidFill>
                  <a:sysClr val="windowText" lastClr="000000"/>
                </a:solidFill>
              </a:rPr>
              <a:t>viia</a:t>
            </a:r>
            <a:r>
              <a:rPr lang="en-GB" sz="2200" dirty="0">
                <a:solidFill>
                  <a:sysClr val="windowText" lastClr="000000"/>
                </a:solidFill>
              </a:rPr>
              <a:t> see element </a:t>
            </a:r>
            <a:r>
              <a:rPr lang="en-GB" sz="2200" dirty="0" err="1">
                <a:solidFill>
                  <a:sysClr val="windowText" lastClr="000000"/>
                </a:solidFill>
              </a:rPr>
              <a:t>juhtpositsiooni</a:t>
            </a:r>
            <a:r>
              <a:rPr lang="en-GB" sz="22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23DA7D05-1901-4C09-92D3-179D5855D9C2}"/>
              </a:ext>
            </a:extLst>
          </p:cNvPr>
          <p:cNvSpPr/>
          <p:nvPr/>
        </p:nvSpPr>
        <p:spPr>
          <a:xfrm>
            <a:off x="7159334" y="4064868"/>
            <a:ext cx="4766592" cy="1834337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E823ABFF-CE80-44C8-8DE5-240C2F28D811}"/>
              </a:ext>
            </a:extLst>
          </p:cNvPr>
          <p:cNvSpPr/>
          <p:nvPr/>
        </p:nvSpPr>
        <p:spPr>
          <a:xfrm>
            <a:off x="7241902" y="4136593"/>
            <a:ext cx="1745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>
                <a:solidFill>
                  <a:srgbClr val="F25E4F"/>
                </a:solidFill>
              </a:rPr>
              <a:t>S</a:t>
            </a:r>
            <a:r>
              <a:rPr lang="et-EE" sz="2400" b="1" u="sng" dirty="0">
                <a:solidFill>
                  <a:srgbClr val="F25E4F"/>
                </a:solidFill>
              </a:rPr>
              <a:t>amm</a:t>
            </a:r>
            <a:r>
              <a:rPr lang="en-GB" sz="2400" b="1" u="sng" dirty="0">
                <a:solidFill>
                  <a:srgbClr val="F25E4F"/>
                </a:solidFill>
              </a:rPr>
              <a:t> 3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71D9005B-6099-4E03-9F84-6DE425AF2A41}"/>
              </a:ext>
            </a:extLst>
          </p:cNvPr>
          <p:cNvSpPr/>
          <p:nvPr/>
        </p:nvSpPr>
        <p:spPr>
          <a:xfrm>
            <a:off x="7241903" y="4557948"/>
            <a:ext cx="45332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fi-FI" sz="2400" dirty="0" err="1">
                <a:solidFill>
                  <a:sysClr val="windowText" lastClr="000000"/>
                </a:solidFill>
              </a:rPr>
              <a:t>Kasuta</a:t>
            </a:r>
            <a:r>
              <a:rPr lang="fi-FI" sz="2400" dirty="0">
                <a:solidFill>
                  <a:sysClr val="windowText" lastClr="000000"/>
                </a:solidFill>
              </a:rPr>
              <a:t> RET- </a:t>
            </a:r>
            <a:r>
              <a:rPr lang="fi-FI" sz="2400" dirty="0" err="1">
                <a:solidFill>
                  <a:sysClr val="windowText" lastClr="000000"/>
                </a:solidFill>
              </a:rPr>
              <a:t>si</a:t>
            </a:r>
            <a:r>
              <a:rPr lang="et-EE" sz="2400" dirty="0">
                <a:solidFill>
                  <a:sysClr val="windowText" lastClr="000000"/>
                </a:solidFill>
              </a:rPr>
              <a:t> (</a:t>
            </a:r>
            <a:r>
              <a:rPr lang="et-EE" sz="2400" u="sng" dirty="0">
                <a:solidFill>
                  <a:sysClr val="windowText" lastClr="000000"/>
                </a:solidFill>
              </a:rPr>
              <a:t>s.h ka ridade </a:t>
            </a:r>
            <a:r>
              <a:rPr lang="et-EE" sz="2400" u="sng" dirty="0" err="1">
                <a:solidFill>
                  <a:sysClr val="windowText" lastClr="000000"/>
                </a:solidFill>
              </a:rPr>
              <a:t>vehetust</a:t>
            </a:r>
            <a:r>
              <a:rPr lang="et-EE" sz="2400" dirty="0">
                <a:solidFill>
                  <a:sysClr val="windowText" lastClr="000000"/>
                </a:solidFill>
              </a:rPr>
              <a:t>)</a:t>
            </a:r>
            <a:r>
              <a:rPr lang="fi-FI" sz="2400" dirty="0">
                <a:solidFill>
                  <a:sysClr val="windowText" lastClr="000000"/>
                </a:solidFill>
              </a:rPr>
              <a:t>, et </a:t>
            </a:r>
            <a:r>
              <a:rPr lang="fi-FI" sz="2400" dirty="0" err="1">
                <a:solidFill>
                  <a:sysClr val="windowText" lastClr="000000"/>
                </a:solidFill>
              </a:rPr>
              <a:t>nullitada</a:t>
            </a:r>
            <a:r>
              <a:rPr lang="fi-FI" sz="2400" dirty="0">
                <a:solidFill>
                  <a:sysClr val="windowText" lastClr="000000"/>
                </a:solidFill>
              </a:rPr>
              <a:t> </a:t>
            </a:r>
            <a:r>
              <a:rPr lang="fi-FI" sz="2400" dirty="0" err="1">
                <a:solidFill>
                  <a:sysClr val="windowText" lastClr="000000"/>
                </a:solidFill>
              </a:rPr>
              <a:t>kõiki</a:t>
            </a:r>
            <a:r>
              <a:rPr lang="fi-FI" sz="2400" dirty="0">
                <a:solidFill>
                  <a:sysClr val="windowText" lastClr="000000"/>
                </a:solidFill>
              </a:rPr>
              <a:t> </a:t>
            </a:r>
            <a:r>
              <a:rPr lang="fi-FI" sz="2400" dirty="0" err="1">
                <a:solidFill>
                  <a:sysClr val="windowText" lastClr="000000"/>
                </a:solidFill>
              </a:rPr>
              <a:t>elemente</a:t>
            </a:r>
            <a:r>
              <a:rPr lang="fi-FI" sz="2400" dirty="0">
                <a:solidFill>
                  <a:sysClr val="windowText" lastClr="000000"/>
                </a:solidFill>
              </a:rPr>
              <a:t> </a:t>
            </a:r>
            <a:r>
              <a:rPr lang="fi-FI" sz="2400" dirty="0" err="1">
                <a:solidFill>
                  <a:sysClr val="windowText" lastClr="000000"/>
                </a:solidFill>
              </a:rPr>
              <a:t>juhtelemendi</a:t>
            </a:r>
            <a:r>
              <a:rPr lang="fi-FI" sz="2400" dirty="0">
                <a:solidFill>
                  <a:sysClr val="windowText" lastClr="000000"/>
                </a:solidFill>
              </a:rPr>
              <a:t> all.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4B5B078B-4FFA-4201-94EB-F66E0807BFB2}"/>
              </a:ext>
            </a:extLst>
          </p:cNvPr>
          <p:cNvSpPr/>
          <p:nvPr/>
        </p:nvSpPr>
        <p:spPr>
          <a:xfrm>
            <a:off x="2231424" y="3722148"/>
            <a:ext cx="4766592" cy="2135890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ED9A003C-8FDE-4AFC-9ABC-96C5D58BDEAF}"/>
              </a:ext>
            </a:extLst>
          </p:cNvPr>
          <p:cNvSpPr/>
          <p:nvPr/>
        </p:nvSpPr>
        <p:spPr>
          <a:xfrm>
            <a:off x="2231424" y="3850735"/>
            <a:ext cx="17548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>
                <a:solidFill>
                  <a:srgbClr val="F25E4F"/>
                </a:solidFill>
              </a:rPr>
              <a:t>S</a:t>
            </a:r>
            <a:r>
              <a:rPr lang="et-EE" sz="2400" b="1" u="sng" dirty="0">
                <a:solidFill>
                  <a:srgbClr val="F25E4F"/>
                </a:solidFill>
              </a:rPr>
              <a:t>amm</a:t>
            </a:r>
            <a:r>
              <a:rPr lang="en-GB" sz="2400" b="1" u="sng" dirty="0">
                <a:solidFill>
                  <a:srgbClr val="F25E4F"/>
                </a:solidFill>
              </a:rPr>
              <a:t> 4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B1BC8E6-7A1B-415A-A336-23AA29FF696D}"/>
              </a:ext>
            </a:extLst>
          </p:cNvPr>
          <p:cNvSpPr/>
          <p:nvPr/>
        </p:nvSpPr>
        <p:spPr>
          <a:xfrm>
            <a:off x="2231425" y="4272090"/>
            <a:ext cx="45332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Kat</a:t>
            </a:r>
            <a:r>
              <a:rPr lang="et-EE" sz="2400" dirty="0">
                <a:solidFill>
                  <a:sysClr val="windowText" lastClr="000000"/>
                </a:solidFill>
              </a:rPr>
              <a:t>a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kinni</a:t>
            </a:r>
            <a:r>
              <a:rPr lang="en-GB" sz="2400" dirty="0">
                <a:solidFill>
                  <a:sysClr val="windowText" lastClr="000000"/>
                </a:solidFill>
              </a:rPr>
              <a:t> see </a:t>
            </a:r>
            <a:r>
              <a:rPr lang="en-GB" sz="2400" dirty="0" err="1">
                <a:solidFill>
                  <a:sysClr val="windowText" lastClr="000000"/>
                </a:solidFill>
              </a:rPr>
              <a:t>rida</a:t>
            </a:r>
            <a:r>
              <a:rPr lang="en-GB" sz="2400" dirty="0">
                <a:solidFill>
                  <a:sysClr val="windowText" lastClr="000000"/>
                </a:solidFill>
              </a:rPr>
              <a:t>, </a:t>
            </a:r>
            <a:r>
              <a:rPr lang="en-GB" sz="2400" dirty="0" err="1">
                <a:solidFill>
                  <a:sysClr val="windowText" lastClr="000000"/>
                </a:solidFill>
              </a:rPr>
              <a:t>mis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sisaldab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juhtpositsiooni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ning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kõike</a:t>
            </a:r>
            <a:r>
              <a:rPr lang="en-GB" sz="2400" dirty="0">
                <a:solidFill>
                  <a:sysClr val="windowText" lastClr="000000"/>
                </a:solidFill>
              </a:rPr>
              <a:t> read </a:t>
            </a:r>
            <a:r>
              <a:rPr lang="en-GB" sz="2400" dirty="0" err="1">
                <a:solidFill>
                  <a:sysClr val="windowText" lastClr="000000"/>
                </a:solidFill>
              </a:rPr>
              <a:t>selle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kohal</a:t>
            </a:r>
            <a:r>
              <a:rPr lang="en-GB" sz="2400" dirty="0">
                <a:solidFill>
                  <a:sysClr val="windowText" lastClr="000000"/>
                </a:solidFill>
              </a:rPr>
              <a:t>. </a:t>
            </a:r>
            <a:r>
              <a:rPr lang="en-GB" sz="2400" i="1" u="sng" dirty="0" err="1">
                <a:solidFill>
                  <a:sysClr val="windowText" lastClr="000000"/>
                </a:solidFill>
              </a:rPr>
              <a:t>Rakenda</a:t>
            </a:r>
            <a:r>
              <a:rPr lang="en-GB" sz="2400" i="1" u="sng" dirty="0">
                <a:solidFill>
                  <a:sysClr val="windowText" lastClr="000000"/>
                </a:solidFill>
              </a:rPr>
              <a:t> </a:t>
            </a:r>
            <a:r>
              <a:rPr lang="en-GB" sz="2400" i="1" u="sng" dirty="0" err="1">
                <a:solidFill>
                  <a:sysClr val="windowText" lastClr="000000"/>
                </a:solidFill>
              </a:rPr>
              <a:t>samme</a:t>
            </a:r>
            <a:r>
              <a:rPr lang="en-GB" sz="2400" i="1" u="sng" dirty="0">
                <a:solidFill>
                  <a:sysClr val="windowText" lastClr="000000"/>
                </a:solidFill>
              </a:rPr>
              <a:t> 1-3 </a:t>
            </a:r>
            <a:r>
              <a:rPr lang="en-GB" sz="2400" i="1" u="sng" dirty="0" err="1">
                <a:solidFill>
                  <a:sysClr val="windowText" lastClr="000000"/>
                </a:solidFill>
              </a:rPr>
              <a:t>ülejäänud</a:t>
            </a:r>
            <a:r>
              <a:rPr lang="en-GB" sz="2400" i="1" u="sng" dirty="0">
                <a:solidFill>
                  <a:sysClr val="windowText" lastClr="000000"/>
                </a:solidFill>
              </a:rPr>
              <a:t> </a:t>
            </a:r>
            <a:r>
              <a:rPr lang="en-GB" sz="2400" i="1" u="sng" dirty="0" err="1">
                <a:solidFill>
                  <a:sysClr val="windowText" lastClr="000000"/>
                </a:solidFill>
              </a:rPr>
              <a:t>alammaatriksile</a:t>
            </a:r>
            <a:r>
              <a:rPr lang="en-GB" sz="2400" i="1" u="sng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AF2A541F-550D-4B6E-AA4F-471DD07F997B}"/>
              </a:ext>
            </a:extLst>
          </p:cNvPr>
          <p:cNvSpPr/>
          <p:nvPr/>
        </p:nvSpPr>
        <p:spPr>
          <a:xfrm>
            <a:off x="6796321" y="1799320"/>
            <a:ext cx="445580" cy="546482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Seta: Para a Direita 34">
            <a:extLst>
              <a:ext uri="{FF2B5EF4-FFF2-40B4-BE49-F238E27FC236}">
                <a16:creationId xmlns:a16="http://schemas.microsoft.com/office/drawing/2014/main" id="{FC9AA9AD-4E55-41A9-9EB1-36AD2F7317BD}"/>
              </a:ext>
            </a:extLst>
          </p:cNvPr>
          <p:cNvSpPr/>
          <p:nvPr/>
        </p:nvSpPr>
        <p:spPr>
          <a:xfrm rot="5400000">
            <a:off x="8256815" y="3718477"/>
            <a:ext cx="445580" cy="546482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Seta: Para a Direita 41">
            <a:extLst>
              <a:ext uri="{FF2B5EF4-FFF2-40B4-BE49-F238E27FC236}">
                <a16:creationId xmlns:a16="http://schemas.microsoft.com/office/drawing/2014/main" id="{1CB4EE92-DE02-457D-B7FA-66FE035BF2A5}"/>
              </a:ext>
            </a:extLst>
          </p:cNvPr>
          <p:cNvSpPr/>
          <p:nvPr/>
        </p:nvSpPr>
        <p:spPr>
          <a:xfrm rot="10800000">
            <a:off x="6796389" y="4081567"/>
            <a:ext cx="445580" cy="546482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Seta: Para a Direita 42">
            <a:extLst>
              <a:ext uri="{FF2B5EF4-FFF2-40B4-BE49-F238E27FC236}">
                <a16:creationId xmlns:a16="http://schemas.microsoft.com/office/drawing/2014/main" id="{630B28FD-4D1C-474E-9586-1AE0E2368AE3}"/>
              </a:ext>
            </a:extLst>
          </p:cNvPr>
          <p:cNvSpPr/>
          <p:nvPr/>
        </p:nvSpPr>
        <p:spPr>
          <a:xfrm rot="5400000" flipH="1" flipV="1">
            <a:off x="5599969" y="3342592"/>
            <a:ext cx="445580" cy="546482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59C5DD4C-BB1B-4F5C-BD75-AA892B9F2E02}"/>
              </a:ext>
            </a:extLst>
          </p:cNvPr>
          <p:cNvSpPr/>
          <p:nvPr/>
        </p:nvSpPr>
        <p:spPr>
          <a:xfrm>
            <a:off x="2174769" y="6041933"/>
            <a:ext cx="9777070" cy="681305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C946B53D-06C6-4CDC-8280-078D25602A66}"/>
              </a:ext>
            </a:extLst>
          </p:cNvPr>
          <p:cNvSpPr/>
          <p:nvPr/>
        </p:nvSpPr>
        <p:spPr>
          <a:xfrm>
            <a:off x="2335605" y="6135970"/>
            <a:ext cx="94593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400" i="1" u="sng" dirty="0" err="1">
                <a:solidFill>
                  <a:sysClr val="windowText" lastClr="000000"/>
                </a:solidFill>
              </a:rPr>
              <a:t>Korrake</a:t>
            </a:r>
            <a:r>
              <a:rPr lang="en-GB" sz="2400" i="1" u="sng" dirty="0">
                <a:solidFill>
                  <a:sysClr val="windowText" lastClr="000000"/>
                </a:solidFill>
              </a:rPr>
              <a:t> </a:t>
            </a:r>
            <a:r>
              <a:rPr lang="en-GB" sz="2400" i="1" u="sng" dirty="0" err="1">
                <a:solidFill>
                  <a:sysClr val="windowText" lastClr="000000"/>
                </a:solidFill>
              </a:rPr>
              <a:t>seda</a:t>
            </a:r>
            <a:r>
              <a:rPr lang="en-GB" sz="2400" i="1" u="sng" dirty="0">
                <a:solidFill>
                  <a:sysClr val="windowText" lastClr="000000"/>
                </a:solidFill>
              </a:rPr>
              <a:t> </a:t>
            </a:r>
            <a:r>
              <a:rPr lang="en-GB" sz="2400" i="1" u="sng" dirty="0" err="1">
                <a:solidFill>
                  <a:sysClr val="windowText" lastClr="000000"/>
                </a:solidFill>
              </a:rPr>
              <a:t>protsessi</a:t>
            </a:r>
            <a:r>
              <a:rPr lang="en-GB" sz="2400" i="1" u="sng" dirty="0">
                <a:solidFill>
                  <a:sysClr val="windowText" lastClr="000000"/>
                </a:solidFill>
              </a:rPr>
              <a:t>, </a:t>
            </a:r>
            <a:r>
              <a:rPr lang="en-GB" sz="2400" i="1" u="sng" dirty="0" err="1">
                <a:solidFill>
                  <a:sysClr val="windowText" lastClr="000000"/>
                </a:solidFill>
              </a:rPr>
              <a:t>kuni</a:t>
            </a:r>
            <a:r>
              <a:rPr lang="en-GB" sz="2400" i="1" u="sng" dirty="0">
                <a:solidFill>
                  <a:sysClr val="windowText" lastClr="000000"/>
                </a:solidFill>
              </a:rPr>
              <a:t> </a:t>
            </a:r>
            <a:r>
              <a:rPr lang="en-GB" sz="2400" i="1" u="sng" dirty="0" err="1">
                <a:solidFill>
                  <a:sysClr val="windowText" lastClr="000000"/>
                </a:solidFill>
              </a:rPr>
              <a:t>enam</a:t>
            </a:r>
            <a:r>
              <a:rPr lang="en-GB" sz="2400" i="1" u="sng" dirty="0">
                <a:solidFill>
                  <a:sysClr val="windowText" lastClr="000000"/>
                </a:solidFill>
              </a:rPr>
              <a:t> pole </a:t>
            </a:r>
            <a:r>
              <a:rPr lang="en-GB" sz="2400" i="1" u="sng" dirty="0" err="1">
                <a:solidFill>
                  <a:sysClr val="windowText" lastClr="000000"/>
                </a:solidFill>
              </a:rPr>
              <a:t>nullist</a:t>
            </a:r>
            <a:r>
              <a:rPr lang="en-GB" sz="2400" i="1" u="sng" dirty="0">
                <a:solidFill>
                  <a:sysClr val="windowText" lastClr="000000"/>
                </a:solidFill>
              </a:rPr>
              <a:t> </a:t>
            </a:r>
            <a:r>
              <a:rPr lang="en-GB" sz="2400" i="1" u="sng" dirty="0" err="1">
                <a:solidFill>
                  <a:sysClr val="windowText" lastClr="000000"/>
                </a:solidFill>
              </a:rPr>
              <a:t>erinevaid</a:t>
            </a:r>
            <a:r>
              <a:rPr lang="en-GB" sz="2400" i="1" u="sng" dirty="0">
                <a:solidFill>
                  <a:sysClr val="windowText" lastClr="000000"/>
                </a:solidFill>
              </a:rPr>
              <a:t> </a:t>
            </a:r>
            <a:r>
              <a:rPr lang="en-GB" sz="2400" i="1" u="sng" dirty="0" err="1">
                <a:solidFill>
                  <a:sysClr val="windowText" lastClr="000000"/>
                </a:solidFill>
              </a:rPr>
              <a:t>ridu</a:t>
            </a:r>
            <a:r>
              <a:rPr lang="en-GB" sz="2400" i="1" u="sng" dirty="0">
                <a:solidFill>
                  <a:sysClr val="windowText" lastClr="000000"/>
                </a:solidFill>
              </a:rPr>
              <a:t>, </a:t>
            </a:r>
            <a:r>
              <a:rPr lang="en-GB" sz="2400" i="1" u="sng" dirty="0" err="1">
                <a:solidFill>
                  <a:sysClr val="windowText" lastClr="000000"/>
                </a:solidFill>
              </a:rPr>
              <a:t>mida</a:t>
            </a:r>
            <a:r>
              <a:rPr lang="en-GB" sz="2400" i="1" u="sng" dirty="0">
                <a:solidFill>
                  <a:sysClr val="windowText" lastClr="000000"/>
                </a:solidFill>
              </a:rPr>
              <a:t> </a:t>
            </a:r>
            <a:r>
              <a:rPr lang="en-GB" sz="2400" i="1" u="sng" dirty="0" err="1">
                <a:solidFill>
                  <a:sysClr val="windowText" lastClr="000000"/>
                </a:solidFill>
              </a:rPr>
              <a:t>muuta</a:t>
            </a:r>
            <a:r>
              <a:rPr lang="en-GB" sz="2400" i="1" u="sng" dirty="0">
                <a:solidFill>
                  <a:sysClr val="windowText" lastClr="000000"/>
                </a:solidFill>
              </a:rPr>
              <a:t>.</a:t>
            </a:r>
            <a:endParaRPr lang="en-GB" sz="28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7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4" grpId="0" animBg="1"/>
      <p:bldP spid="27" grpId="0" animBg="1"/>
      <p:bldP spid="30" grpId="0" animBg="1"/>
      <p:bldP spid="3" grpId="0" animBg="1"/>
      <p:bldP spid="35" grpId="0" animBg="1"/>
      <p:bldP spid="42" grpId="0" animBg="1"/>
      <p:bldP spid="43" grpId="0" animBg="1"/>
      <p:bldP spid="44" grpId="0" animBg="1"/>
      <p:bldP spid="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tângulo 45">
            <a:extLst>
              <a:ext uri="{FF2B5EF4-FFF2-40B4-BE49-F238E27FC236}">
                <a16:creationId xmlns:a16="http://schemas.microsoft.com/office/drawing/2014/main" id="{E0F710E3-C46D-4CBB-843A-28CD633BA293}"/>
              </a:ext>
            </a:extLst>
          </p:cNvPr>
          <p:cNvSpPr/>
          <p:nvPr/>
        </p:nvSpPr>
        <p:spPr>
          <a:xfrm>
            <a:off x="7928812" y="2836493"/>
            <a:ext cx="4098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This example was adapted of the one presented in: Lay, D. C. (2012). </a:t>
            </a:r>
            <a:r>
              <a:rPr lang="en-GB" sz="1200" i="1" dirty="0">
                <a:solidFill>
                  <a:schemeClr val="bg1">
                    <a:lumMod val="50000"/>
                  </a:schemeClr>
                </a:solidFill>
              </a:rPr>
              <a:t>Linear algebra and its applications,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pp.17, Boston: Addison-Wesley.</a:t>
            </a:r>
          </a:p>
        </p:txBody>
      </p:sp>
      <p:sp>
        <p:nvSpPr>
          <p:cNvPr id="48" name="Retângulo: Cantos Arredondados 47">
            <a:extLst>
              <a:ext uri="{FF2B5EF4-FFF2-40B4-BE49-F238E27FC236}">
                <a16:creationId xmlns:a16="http://schemas.microsoft.com/office/drawing/2014/main" id="{3875AB78-9B13-4098-AFC6-D2FBA1268763}"/>
              </a:ext>
            </a:extLst>
          </p:cNvPr>
          <p:cNvSpPr/>
          <p:nvPr/>
        </p:nvSpPr>
        <p:spPr>
          <a:xfrm>
            <a:off x="8014892" y="171051"/>
            <a:ext cx="3982835" cy="2478654"/>
          </a:xfrm>
          <a:prstGeom prst="roundRect">
            <a:avLst>
              <a:gd name="adj" fmla="val 3673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Retângulo: Cantos Arredondados 52">
            <a:extLst>
              <a:ext uri="{FF2B5EF4-FFF2-40B4-BE49-F238E27FC236}">
                <a16:creationId xmlns:a16="http://schemas.microsoft.com/office/drawing/2014/main" id="{B6EE641D-9B80-4578-8373-6AE646C3A81E}"/>
              </a:ext>
            </a:extLst>
          </p:cNvPr>
          <p:cNvSpPr/>
          <p:nvPr/>
        </p:nvSpPr>
        <p:spPr>
          <a:xfrm>
            <a:off x="8014892" y="172259"/>
            <a:ext cx="3982835" cy="3796839"/>
          </a:xfrm>
          <a:prstGeom prst="roundRect">
            <a:avLst>
              <a:gd name="adj" fmla="val 2879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A37D6E39-FDED-4DC7-9B11-A7F8DB71A43A}"/>
              </a:ext>
            </a:extLst>
          </p:cNvPr>
          <p:cNvSpPr/>
          <p:nvPr/>
        </p:nvSpPr>
        <p:spPr>
          <a:xfrm>
            <a:off x="8014887" y="172259"/>
            <a:ext cx="3982835" cy="4900928"/>
          </a:xfrm>
          <a:prstGeom prst="roundRect">
            <a:avLst>
              <a:gd name="adj" fmla="val 2374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B432729B-BC49-4799-A89B-8A57B363145B}"/>
              </a:ext>
            </a:extLst>
          </p:cNvPr>
          <p:cNvSpPr/>
          <p:nvPr/>
        </p:nvSpPr>
        <p:spPr>
          <a:xfrm rot="5400000">
            <a:off x="8401917" y="1841017"/>
            <a:ext cx="781150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Harjuta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Ridade</a:t>
            </a:r>
            <a:r>
              <a:rPr lang="en-GB" b="1" dirty="0">
                <a:solidFill>
                  <a:schemeClr val="tx1"/>
                </a:solidFill>
              </a:rPr>
              <a:t> “</a:t>
            </a:r>
            <a:r>
              <a:rPr lang="en-GB" b="1" dirty="0" err="1">
                <a:solidFill>
                  <a:schemeClr val="tx1"/>
                </a:solidFill>
              </a:rPr>
              <a:t>taandamise</a:t>
            </a:r>
            <a:r>
              <a:rPr lang="en-GB" b="1" dirty="0">
                <a:solidFill>
                  <a:schemeClr val="tx1"/>
                </a:solidFill>
              </a:rPr>
              <a:t>” </a:t>
            </a:r>
            <a:r>
              <a:rPr lang="en-GB" b="1" dirty="0" err="1">
                <a:solidFill>
                  <a:schemeClr val="tx1"/>
                </a:solidFill>
              </a:rPr>
              <a:t>algoritm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FAAB10BD-E1C1-4A74-9EE6-652B5E9FCAA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9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607D10-DBFC-4DFA-9971-B3A01DDCC2EB}"/>
              </a:ext>
            </a:extLst>
          </p:cNvPr>
          <p:cNvSpPr/>
          <p:nvPr/>
        </p:nvSpPr>
        <p:spPr>
          <a:xfrm>
            <a:off x="2148856" y="176412"/>
            <a:ext cx="5759195" cy="555702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FDD1656-DC18-417D-B325-C3E77AE3CADC}"/>
              </a:ext>
            </a:extLst>
          </p:cNvPr>
          <p:cNvSpPr/>
          <p:nvPr/>
        </p:nvSpPr>
        <p:spPr>
          <a:xfrm>
            <a:off x="2176377" y="270449"/>
            <a:ext cx="5779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pt-PT" sz="2400" dirty="0" err="1">
                <a:solidFill>
                  <a:sysClr val="windowText" lastClr="000000"/>
                </a:solidFill>
              </a:rPr>
              <a:t>Töötame</a:t>
            </a:r>
            <a:r>
              <a:rPr lang="pt-PT" sz="2400" dirty="0">
                <a:solidFill>
                  <a:sysClr val="windowText" lastClr="000000"/>
                </a:solidFill>
              </a:rPr>
              <a:t> </a:t>
            </a:r>
            <a:r>
              <a:rPr lang="pt-PT" sz="2400" dirty="0" err="1">
                <a:solidFill>
                  <a:sysClr val="windowText" lastClr="000000"/>
                </a:solidFill>
              </a:rPr>
              <a:t>algoritmi</a:t>
            </a:r>
            <a:r>
              <a:rPr lang="pt-PT" sz="2400" dirty="0">
                <a:solidFill>
                  <a:sysClr val="windowText" lastClr="000000"/>
                </a:solidFill>
              </a:rPr>
              <a:t> </a:t>
            </a:r>
            <a:r>
              <a:rPr lang="pt-PT" sz="2400" dirty="0" err="1">
                <a:solidFill>
                  <a:sysClr val="windowText" lastClr="000000"/>
                </a:solidFill>
              </a:rPr>
              <a:t>näitega</a:t>
            </a:r>
            <a:r>
              <a:rPr lang="et-EE" sz="2400" dirty="0">
                <a:solidFill>
                  <a:sysClr val="windowText" lastClr="000000"/>
                </a:solidFill>
              </a:rPr>
              <a:t> läbi</a:t>
            </a:r>
            <a:r>
              <a:rPr lang="en-GB" sz="2400" dirty="0">
                <a:solidFill>
                  <a:sysClr val="windowText" lastClr="000000"/>
                </a:solidFill>
              </a:rPr>
              <a:t>!</a:t>
            </a:r>
            <a:endParaRPr lang="en-GB" sz="2800" dirty="0">
              <a:solidFill>
                <a:sysClr val="windowText" lastClr="000000"/>
              </a:solidFill>
            </a:endParaRP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AFE495EF-13C1-4004-AFE4-229E10CCD890}"/>
              </a:ext>
            </a:extLst>
          </p:cNvPr>
          <p:cNvSpPr/>
          <p:nvPr/>
        </p:nvSpPr>
        <p:spPr>
          <a:xfrm>
            <a:off x="2078518" y="826151"/>
            <a:ext cx="2842060" cy="1150777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E4687E5-8106-44EB-A554-3FFF135DAD74}"/>
              </a:ext>
            </a:extLst>
          </p:cNvPr>
          <p:cNvSpPr/>
          <p:nvPr/>
        </p:nvSpPr>
        <p:spPr>
          <a:xfrm>
            <a:off x="2127748" y="871393"/>
            <a:ext cx="9732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t-EE" sz="1400" b="1" u="sng" dirty="0">
                <a:solidFill>
                  <a:srgbClr val="F25E4F"/>
                </a:solidFill>
              </a:rPr>
              <a:t>Samm </a:t>
            </a:r>
            <a:r>
              <a:rPr lang="en-GB" sz="1400" b="1" u="sng" dirty="0">
                <a:solidFill>
                  <a:srgbClr val="F25E4F"/>
                </a:solidFill>
              </a:rPr>
              <a:t>1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8D9AB0B8-EDE9-44F2-9866-C49AAB002571}"/>
              </a:ext>
            </a:extLst>
          </p:cNvPr>
          <p:cNvSpPr/>
          <p:nvPr/>
        </p:nvSpPr>
        <p:spPr>
          <a:xfrm>
            <a:off x="2108517" y="1080399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nl-NL" sz="1400" dirty="0" err="1">
                <a:solidFill>
                  <a:sysClr val="windowText" lastClr="000000"/>
                </a:solidFill>
              </a:rPr>
              <a:t>Alusta</a:t>
            </a:r>
            <a:r>
              <a:rPr lang="nl-NL" sz="1400" dirty="0">
                <a:solidFill>
                  <a:sysClr val="windowText" lastClr="000000"/>
                </a:solidFill>
              </a:rPr>
              <a:t> </a:t>
            </a:r>
            <a:r>
              <a:rPr lang="nl-NL" sz="1400" u="sng" dirty="0" err="1">
                <a:solidFill>
                  <a:sysClr val="windowText" lastClr="000000"/>
                </a:solidFill>
              </a:rPr>
              <a:t>kõige</a:t>
            </a:r>
            <a:r>
              <a:rPr lang="nl-NL" sz="1400" u="sng" dirty="0">
                <a:solidFill>
                  <a:sysClr val="windowText" lastClr="000000"/>
                </a:solidFill>
              </a:rPr>
              <a:t> </a:t>
            </a:r>
            <a:r>
              <a:rPr lang="nl-NL" sz="1400" u="sng" dirty="0" err="1">
                <a:solidFill>
                  <a:sysClr val="windowText" lastClr="000000"/>
                </a:solidFill>
              </a:rPr>
              <a:t>vasakpoolsemast</a:t>
            </a:r>
            <a:r>
              <a:rPr lang="nl-NL" sz="1400" u="sng" dirty="0">
                <a:solidFill>
                  <a:sysClr val="windowText" lastClr="000000"/>
                </a:solidFill>
              </a:rPr>
              <a:t> </a:t>
            </a:r>
            <a:r>
              <a:rPr lang="et-EE" sz="1400" u="sng" dirty="0">
                <a:solidFill>
                  <a:sysClr val="windowText" lastClr="000000"/>
                </a:solidFill>
              </a:rPr>
              <a:t>„nullist erinevast“</a:t>
            </a:r>
            <a:r>
              <a:rPr lang="nl-NL" sz="1400" u="sng" dirty="0">
                <a:solidFill>
                  <a:sysClr val="windowText" lastClr="000000"/>
                </a:solidFill>
              </a:rPr>
              <a:t> </a:t>
            </a:r>
            <a:r>
              <a:rPr lang="nl-NL" sz="1400" u="sng" dirty="0" err="1">
                <a:solidFill>
                  <a:sysClr val="windowText" lastClr="000000"/>
                </a:solidFill>
              </a:rPr>
              <a:t>veerust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  <a:r>
              <a:rPr lang="et-EE" sz="1400" dirty="0">
                <a:solidFill>
                  <a:sysClr val="windowText" lastClr="000000"/>
                </a:solidFill>
              </a:rPr>
              <a:t>See on juhtveerg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  <a:r>
              <a:rPr lang="et-EE" sz="1400" dirty="0">
                <a:solidFill>
                  <a:sysClr val="windowText" lastClr="000000"/>
                </a:solidFill>
              </a:rPr>
              <a:t>Juhtpositsioon asub </a:t>
            </a:r>
            <a:r>
              <a:rPr lang="et-EE" sz="1400" dirty="0" err="1">
                <a:solidFill>
                  <a:sysClr val="windowText" lastClr="000000"/>
                </a:solidFill>
              </a:rPr>
              <a:t>ülalosas</a:t>
            </a:r>
            <a:r>
              <a:rPr lang="et-EE" sz="1400" dirty="0">
                <a:solidFill>
                  <a:sysClr val="windowText" lastClr="000000"/>
                </a:solidFill>
              </a:rPr>
              <a:t>.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55C9A3B4-684B-4E02-AE54-02BD9AB63330}"/>
              </a:ext>
            </a:extLst>
          </p:cNvPr>
          <p:cNvSpPr/>
          <p:nvPr/>
        </p:nvSpPr>
        <p:spPr>
          <a:xfrm>
            <a:off x="5102894" y="826098"/>
            <a:ext cx="2842060" cy="134726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B00C4224-6D1A-4208-87D1-8AE650FDE954}"/>
              </a:ext>
            </a:extLst>
          </p:cNvPr>
          <p:cNvSpPr/>
          <p:nvPr/>
        </p:nvSpPr>
        <p:spPr>
          <a:xfrm>
            <a:off x="5115224" y="871393"/>
            <a:ext cx="9008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t-EE" sz="1400" b="1" u="sng" dirty="0">
                <a:solidFill>
                  <a:srgbClr val="F25E4F"/>
                </a:solidFill>
              </a:rPr>
              <a:t>Samm </a:t>
            </a:r>
            <a:r>
              <a:rPr lang="en-GB" sz="1400" b="1" u="sng" dirty="0">
                <a:solidFill>
                  <a:srgbClr val="F25E4F"/>
                </a:solidFill>
              </a:rPr>
              <a:t>2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2B666D9-4453-48F7-BD41-110EEC3C3E54}"/>
              </a:ext>
            </a:extLst>
          </p:cNvPr>
          <p:cNvSpPr/>
          <p:nvPr/>
        </p:nvSpPr>
        <p:spPr>
          <a:xfrm>
            <a:off x="5115225" y="1137173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dirty="0">
                <a:solidFill>
                  <a:sysClr val="windowText" lastClr="000000"/>
                </a:solidFill>
              </a:rPr>
              <a:t>Vali </a:t>
            </a:r>
            <a:r>
              <a:rPr lang="en-GB" sz="1400" b="1" dirty="0" err="1">
                <a:solidFill>
                  <a:sysClr val="windowText" lastClr="000000"/>
                </a:solidFill>
              </a:rPr>
              <a:t>juhtveerus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nullist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erinev</a:t>
            </a:r>
            <a:r>
              <a:rPr lang="en-GB" sz="1400" dirty="0">
                <a:solidFill>
                  <a:sysClr val="windowText" lastClr="000000"/>
                </a:solidFill>
              </a:rPr>
              <a:t> element </a:t>
            </a:r>
            <a:r>
              <a:rPr lang="en-GB" sz="1400" b="1" dirty="0" err="1">
                <a:solidFill>
                  <a:sysClr val="windowText" lastClr="000000"/>
                </a:solidFill>
              </a:rPr>
              <a:t>juhtelem</a:t>
            </a:r>
            <a:r>
              <a:rPr lang="et-EE" sz="1400" b="1" dirty="0">
                <a:solidFill>
                  <a:sysClr val="windowText" lastClr="000000"/>
                </a:solidFill>
              </a:rPr>
              <a:t>e</a:t>
            </a:r>
            <a:r>
              <a:rPr lang="en-GB" sz="1400" b="1" dirty="0" err="1">
                <a:solidFill>
                  <a:sysClr val="windowText" lastClr="000000"/>
                </a:solidFill>
              </a:rPr>
              <a:t>ndina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  <a:r>
              <a:rPr lang="en-GB" sz="1400" dirty="0" err="1">
                <a:solidFill>
                  <a:sysClr val="windowText" lastClr="000000"/>
                </a:solidFill>
              </a:rPr>
              <a:t>Kui</a:t>
            </a:r>
            <a:r>
              <a:rPr lang="en-GB" sz="1400" dirty="0">
                <a:solidFill>
                  <a:sysClr val="windowText" lastClr="000000"/>
                </a:solidFill>
              </a:rPr>
              <a:t> on </a:t>
            </a:r>
            <a:r>
              <a:rPr lang="en-GB" sz="1400" dirty="0" err="1">
                <a:solidFill>
                  <a:sysClr val="windowText" lastClr="000000"/>
                </a:solidFill>
              </a:rPr>
              <a:t>vaja</a:t>
            </a:r>
            <a:r>
              <a:rPr lang="en-GB" sz="1400" dirty="0">
                <a:solidFill>
                  <a:sysClr val="windowText" lastClr="000000"/>
                </a:solidFill>
              </a:rPr>
              <a:t>, </a:t>
            </a:r>
            <a:r>
              <a:rPr lang="en-GB" sz="1400" u="sng" dirty="0" err="1">
                <a:solidFill>
                  <a:sysClr val="windowText" lastClr="000000"/>
                </a:solidFill>
              </a:rPr>
              <a:t>vaheta</a:t>
            </a:r>
            <a:r>
              <a:rPr lang="en-GB" sz="1400" u="sng" dirty="0">
                <a:solidFill>
                  <a:sysClr val="windowText" lastClr="000000"/>
                </a:solidFill>
              </a:rPr>
              <a:t> read</a:t>
            </a:r>
            <a:r>
              <a:rPr lang="en-GB" sz="1400" dirty="0">
                <a:solidFill>
                  <a:sysClr val="windowText" lastClr="000000"/>
                </a:solidFill>
              </a:rPr>
              <a:t>, et </a:t>
            </a:r>
            <a:r>
              <a:rPr lang="en-GB" sz="1400" dirty="0" err="1">
                <a:solidFill>
                  <a:sysClr val="windowText" lastClr="000000"/>
                </a:solidFill>
              </a:rPr>
              <a:t>viia</a:t>
            </a:r>
            <a:r>
              <a:rPr lang="en-GB" sz="1400" dirty="0">
                <a:solidFill>
                  <a:sysClr val="windowText" lastClr="000000"/>
                </a:solidFill>
              </a:rPr>
              <a:t> see element </a:t>
            </a:r>
            <a:r>
              <a:rPr lang="en-GB" sz="1400" dirty="0" err="1">
                <a:solidFill>
                  <a:sysClr val="windowText" lastClr="000000"/>
                </a:solidFill>
              </a:rPr>
              <a:t>juhtpositsiooni</a:t>
            </a:r>
            <a:r>
              <a:rPr lang="en-GB" sz="14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23DA7D05-1901-4C09-92D3-179D5855D9C2}"/>
              </a:ext>
            </a:extLst>
          </p:cNvPr>
          <p:cNvSpPr/>
          <p:nvPr/>
        </p:nvSpPr>
        <p:spPr>
          <a:xfrm>
            <a:off x="5065993" y="2296685"/>
            <a:ext cx="2842060" cy="1157050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E823ABFF-CE80-44C8-8DE5-240C2F28D811}"/>
              </a:ext>
            </a:extLst>
          </p:cNvPr>
          <p:cNvSpPr/>
          <p:nvPr/>
        </p:nvSpPr>
        <p:spPr>
          <a:xfrm>
            <a:off x="5115223" y="2341928"/>
            <a:ext cx="9216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>
                <a:solidFill>
                  <a:srgbClr val="F25E4F"/>
                </a:solidFill>
              </a:rPr>
              <a:t>S</a:t>
            </a:r>
            <a:r>
              <a:rPr lang="et-EE" sz="1400" b="1" u="sng" dirty="0">
                <a:solidFill>
                  <a:srgbClr val="F25E4F"/>
                </a:solidFill>
              </a:rPr>
              <a:t>amm</a:t>
            </a:r>
            <a:r>
              <a:rPr lang="en-GB" sz="1400" b="1" u="sng" dirty="0">
                <a:solidFill>
                  <a:srgbClr val="F25E4F"/>
                </a:solidFill>
              </a:rPr>
              <a:t> 3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71D9005B-6099-4E03-9F84-6DE425AF2A41}"/>
              </a:ext>
            </a:extLst>
          </p:cNvPr>
          <p:cNvSpPr/>
          <p:nvPr/>
        </p:nvSpPr>
        <p:spPr>
          <a:xfrm>
            <a:off x="5115225" y="2607707"/>
            <a:ext cx="27029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fi-FI" sz="1400" dirty="0" err="1">
                <a:solidFill>
                  <a:sysClr val="windowText" lastClr="000000"/>
                </a:solidFill>
              </a:rPr>
              <a:t>Kasuta</a:t>
            </a:r>
            <a:r>
              <a:rPr lang="fi-FI" sz="1400" dirty="0">
                <a:solidFill>
                  <a:sysClr val="windowText" lastClr="000000"/>
                </a:solidFill>
              </a:rPr>
              <a:t> RET- </a:t>
            </a:r>
            <a:r>
              <a:rPr lang="fi-FI" sz="1400" dirty="0" err="1">
                <a:solidFill>
                  <a:sysClr val="windowText" lastClr="000000"/>
                </a:solidFill>
              </a:rPr>
              <a:t>si</a:t>
            </a:r>
            <a:r>
              <a:rPr lang="et-EE" sz="1400" dirty="0">
                <a:solidFill>
                  <a:sysClr val="windowText" lastClr="000000"/>
                </a:solidFill>
              </a:rPr>
              <a:t> (</a:t>
            </a:r>
            <a:r>
              <a:rPr lang="et-EE" sz="1400" u="sng" dirty="0">
                <a:solidFill>
                  <a:sysClr val="windowText" lastClr="000000"/>
                </a:solidFill>
              </a:rPr>
              <a:t>s.h ka ridade </a:t>
            </a:r>
            <a:r>
              <a:rPr lang="et-EE" sz="1400" u="sng" dirty="0" err="1">
                <a:solidFill>
                  <a:sysClr val="windowText" lastClr="000000"/>
                </a:solidFill>
              </a:rPr>
              <a:t>vehetust</a:t>
            </a:r>
            <a:r>
              <a:rPr lang="et-EE" sz="1400" dirty="0">
                <a:solidFill>
                  <a:sysClr val="windowText" lastClr="000000"/>
                </a:solidFill>
              </a:rPr>
              <a:t>)</a:t>
            </a:r>
            <a:r>
              <a:rPr lang="fi-FI" sz="1400" dirty="0">
                <a:solidFill>
                  <a:sysClr val="windowText" lastClr="000000"/>
                </a:solidFill>
              </a:rPr>
              <a:t>, et </a:t>
            </a:r>
            <a:r>
              <a:rPr lang="fi-FI" sz="1400" dirty="0" err="1">
                <a:solidFill>
                  <a:sysClr val="windowText" lastClr="000000"/>
                </a:solidFill>
              </a:rPr>
              <a:t>nullitada</a:t>
            </a:r>
            <a:r>
              <a:rPr lang="fi-FI" sz="1400" dirty="0">
                <a:solidFill>
                  <a:sysClr val="windowText" lastClr="000000"/>
                </a:solidFill>
              </a:rPr>
              <a:t> </a:t>
            </a:r>
            <a:r>
              <a:rPr lang="fi-FI" sz="1400" dirty="0" err="1">
                <a:solidFill>
                  <a:sysClr val="windowText" lastClr="000000"/>
                </a:solidFill>
              </a:rPr>
              <a:t>kõiki</a:t>
            </a:r>
            <a:r>
              <a:rPr lang="fi-FI" sz="1400" dirty="0">
                <a:solidFill>
                  <a:sysClr val="windowText" lastClr="000000"/>
                </a:solidFill>
              </a:rPr>
              <a:t> </a:t>
            </a:r>
            <a:r>
              <a:rPr lang="fi-FI" sz="1400" dirty="0" err="1">
                <a:solidFill>
                  <a:sysClr val="windowText" lastClr="000000"/>
                </a:solidFill>
              </a:rPr>
              <a:t>elemente</a:t>
            </a:r>
            <a:r>
              <a:rPr lang="fi-FI" sz="1400" dirty="0">
                <a:solidFill>
                  <a:sysClr val="windowText" lastClr="000000"/>
                </a:solidFill>
              </a:rPr>
              <a:t> </a:t>
            </a:r>
            <a:r>
              <a:rPr lang="fi-FI" sz="1400" dirty="0" err="1">
                <a:solidFill>
                  <a:sysClr val="windowText" lastClr="000000"/>
                </a:solidFill>
              </a:rPr>
              <a:t>juhtelemendi</a:t>
            </a:r>
            <a:r>
              <a:rPr lang="fi-FI" sz="1400" dirty="0">
                <a:solidFill>
                  <a:sysClr val="windowText" lastClr="000000"/>
                </a:solidFill>
              </a:rPr>
              <a:t> all.</a:t>
            </a:r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4B5B078B-4FFA-4201-94EB-F66E0807BFB2}"/>
              </a:ext>
            </a:extLst>
          </p:cNvPr>
          <p:cNvSpPr/>
          <p:nvPr/>
        </p:nvSpPr>
        <p:spPr>
          <a:xfrm>
            <a:off x="2078518" y="2116373"/>
            <a:ext cx="2946836" cy="134726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ED9A003C-8FDE-4AFC-9ABC-96C5D58BDEAF}"/>
              </a:ext>
            </a:extLst>
          </p:cNvPr>
          <p:cNvSpPr/>
          <p:nvPr/>
        </p:nvSpPr>
        <p:spPr>
          <a:xfrm>
            <a:off x="2127748" y="2161616"/>
            <a:ext cx="10463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t-EE" sz="1400" b="1" u="sng" dirty="0">
                <a:solidFill>
                  <a:srgbClr val="F25E4F"/>
                </a:solidFill>
              </a:rPr>
              <a:t>Samm</a:t>
            </a:r>
            <a:r>
              <a:rPr lang="en-GB" sz="1400" b="1" u="sng" dirty="0">
                <a:solidFill>
                  <a:srgbClr val="F25E4F"/>
                </a:solidFill>
              </a:rPr>
              <a:t> 4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B1BC8E6-7A1B-415A-A336-23AA29FF696D}"/>
              </a:ext>
            </a:extLst>
          </p:cNvPr>
          <p:cNvSpPr/>
          <p:nvPr/>
        </p:nvSpPr>
        <p:spPr>
          <a:xfrm>
            <a:off x="2127749" y="2427395"/>
            <a:ext cx="27029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dirty="0">
                <a:solidFill>
                  <a:sysClr val="windowText" lastClr="000000"/>
                </a:solidFill>
              </a:rPr>
              <a:t>Kat</a:t>
            </a:r>
            <a:r>
              <a:rPr lang="et-EE" sz="1400" dirty="0">
                <a:solidFill>
                  <a:sysClr val="windowText" lastClr="000000"/>
                </a:solidFill>
              </a:rPr>
              <a:t>a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kinni</a:t>
            </a:r>
            <a:r>
              <a:rPr lang="en-GB" sz="1400" dirty="0">
                <a:solidFill>
                  <a:sysClr val="windowText" lastClr="000000"/>
                </a:solidFill>
              </a:rPr>
              <a:t> see </a:t>
            </a:r>
            <a:r>
              <a:rPr lang="en-GB" sz="1400" dirty="0" err="1">
                <a:solidFill>
                  <a:sysClr val="windowText" lastClr="000000"/>
                </a:solidFill>
              </a:rPr>
              <a:t>rida</a:t>
            </a:r>
            <a:r>
              <a:rPr lang="en-GB" sz="1400" dirty="0">
                <a:solidFill>
                  <a:sysClr val="windowText" lastClr="000000"/>
                </a:solidFill>
              </a:rPr>
              <a:t>, </a:t>
            </a:r>
            <a:r>
              <a:rPr lang="en-GB" sz="1400" dirty="0" err="1">
                <a:solidFill>
                  <a:sysClr val="windowText" lastClr="000000"/>
                </a:solidFill>
              </a:rPr>
              <a:t>mis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sisaldab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juhtpositsiooni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ning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kõike</a:t>
            </a:r>
            <a:r>
              <a:rPr lang="en-GB" sz="1400" dirty="0">
                <a:solidFill>
                  <a:sysClr val="windowText" lastClr="000000"/>
                </a:solidFill>
              </a:rPr>
              <a:t> read </a:t>
            </a:r>
            <a:r>
              <a:rPr lang="en-GB" sz="1400" dirty="0" err="1">
                <a:solidFill>
                  <a:sysClr val="windowText" lastClr="000000"/>
                </a:solidFill>
              </a:rPr>
              <a:t>selle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kohal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  <a:r>
              <a:rPr lang="en-GB" sz="1400" i="1" u="sng" dirty="0" err="1">
                <a:solidFill>
                  <a:sysClr val="windowText" lastClr="000000"/>
                </a:solidFill>
              </a:rPr>
              <a:t>Rakenda</a:t>
            </a:r>
            <a:r>
              <a:rPr lang="en-GB" sz="1400" i="1" u="sng" dirty="0">
                <a:solidFill>
                  <a:sysClr val="windowText" lastClr="000000"/>
                </a:solidFill>
              </a:rPr>
              <a:t> </a:t>
            </a:r>
            <a:r>
              <a:rPr lang="en-GB" sz="1400" i="1" u="sng" dirty="0" err="1">
                <a:solidFill>
                  <a:sysClr val="windowText" lastClr="000000"/>
                </a:solidFill>
              </a:rPr>
              <a:t>samme</a:t>
            </a:r>
            <a:r>
              <a:rPr lang="en-GB" sz="1400" i="1" u="sng" dirty="0">
                <a:solidFill>
                  <a:sysClr val="windowText" lastClr="000000"/>
                </a:solidFill>
              </a:rPr>
              <a:t> 1-3 </a:t>
            </a:r>
            <a:r>
              <a:rPr lang="en-GB" sz="1400" i="1" u="sng" dirty="0" err="1">
                <a:solidFill>
                  <a:sysClr val="windowText" lastClr="000000"/>
                </a:solidFill>
              </a:rPr>
              <a:t>ülejäänud</a:t>
            </a:r>
            <a:r>
              <a:rPr lang="en-GB" sz="1400" i="1" u="sng" dirty="0">
                <a:solidFill>
                  <a:sysClr val="windowText" lastClr="000000"/>
                </a:solidFill>
              </a:rPr>
              <a:t> </a:t>
            </a:r>
            <a:r>
              <a:rPr lang="en-GB" sz="1400" i="1" u="sng" dirty="0" err="1">
                <a:solidFill>
                  <a:sysClr val="windowText" lastClr="000000"/>
                </a:solidFill>
              </a:rPr>
              <a:t>alammaatriksile</a:t>
            </a:r>
            <a:r>
              <a:rPr lang="en-GB" sz="1400" i="1" u="sng" dirty="0">
                <a:solidFill>
                  <a:sysClr val="windowText" lastClr="000000"/>
                </a:solidFill>
              </a:rPr>
              <a:t>.</a:t>
            </a:r>
          </a:p>
          <a:p>
            <a:pPr algn="just">
              <a:spcAft>
                <a:spcPts val="1200"/>
              </a:spcAft>
            </a:pP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AF2A541F-550D-4B6E-AA4F-471DD07F997B}"/>
              </a:ext>
            </a:extLst>
          </p:cNvPr>
          <p:cNvSpPr/>
          <p:nvPr/>
        </p:nvSpPr>
        <p:spPr>
          <a:xfrm>
            <a:off x="4849549" y="867638"/>
            <a:ext cx="265675" cy="344706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35" name="Seta: Para a Direita 34">
            <a:extLst>
              <a:ext uri="{FF2B5EF4-FFF2-40B4-BE49-F238E27FC236}">
                <a16:creationId xmlns:a16="http://schemas.microsoft.com/office/drawing/2014/main" id="{FC9AA9AD-4E55-41A9-9EB1-36AD2F7317BD}"/>
              </a:ext>
            </a:extLst>
          </p:cNvPr>
          <p:cNvSpPr/>
          <p:nvPr/>
        </p:nvSpPr>
        <p:spPr>
          <a:xfrm rot="5400000">
            <a:off x="5712669" y="2087625"/>
            <a:ext cx="281060" cy="325837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42" name="Seta: Para a Direita 41">
            <a:extLst>
              <a:ext uri="{FF2B5EF4-FFF2-40B4-BE49-F238E27FC236}">
                <a16:creationId xmlns:a16="http://schemas.microsoft.com/office/drawing/2014/main" id="{1CB4EE92-DE02-457D-B7FA-66FE035BF2A5}"/>
              </a:ext>
            </a:extLst>
          </p:cNvPr>
          <p:cNvSpPr/>
          <p:nvPr/>
        </p:nvSpPr>
        <p:spPr>
          <a:xfrm rot="10800000">
            <a:off x="4849589" y="2307218"/>
            <a:ext cx="265675" cy="344706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43" name="Seta: Para a Direita 42">
            <a:extLst>
              <a:ext uri="{FF2B5EF4-FFF2-40B4-BE49-F238E27FC236}">
                <a16:creationId xmlns:a16="http://schemas.microsoft.com/office/drawing/2014/main" id="{630B28FD-4D1C-474E-9586-1AE0E2368AE3}"/>
              </a:ext>
            </a:extLst>
          </p:cNvPr>
          <p:cNvSpPr/>
          <p:nvPr/>
        </p:nvSpPr>
        <p:spPr>
          <a:xfrm rot="5400000" flipH="1" flipV="1">
            <a:off x="4128537" y="1850527"/>
            <a:ext cx="281060" cy="325837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7EF753E1-31C9-4735-ACBE-E688B4677BE1}"/>
              </a:ext>
            </a:extLst>
          </p:cNvPr>
          <p:cNvSpPr/>
          <p:nvPr/>
        </p:nvSpPr>
        <p:spPr>
          <a:xfrm>
            <a:off x="8101023" y="246634"/>
            <a:ext cx="38292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sv-SE" sz="2000" dirty="0" err="1">
                <a:solidFill>
                  <a:sysClr val="windowText" lastClr="000000"/>
                </a:solidFill>
              </a:rPr>
              <a:t>Rakendades</a:t>
            </a:r>
            <a:r>
              <a:rPr lang="sv-SE" sz="2000" dirty="0">
                <a:solidFill>
                  <a:sysClr val="windowText" lastClr="000000"/>
                </a:solidFill>
              </a:rPr>
              <a:t> RET </a:t>
            </a:r>
            <a:r>
              <a:rPr lang="sv-SE" sz="2000" dirty="0" err="1">
                <a:solidFill>
                  <a:sysClr val="windowText" lastClr="000000"/>
                </a:solidFill>
              </a:rPr>
              <a:t>teisenda</a:t>
            </a:r>
            <a:r>
              <a:rPr lang="sv-SE" sz="2000" dirty="0">
                <a:solidFill>
                  <a:sysClr val="windowText" lastClr="000000"/>
                </a:solidFill>
              </a:rPr>
              <a:t> </a:t>
            </a:r>
            <a:r>
              <a:rPr lang="sv-SE" sz="2000" dirty="0" err="1">
                <a:solidFill>
                  <a:sysClr val="windowText" lastClr="000000"/>
                </a:solidFill>
              </a:rPr>
              <a:t>maatriks</a:t>
            </a:r>
            <a:r>
              <a:rPr lang="sv-SE" sz="2000" dirty="0">
                <a:solidFill>
                  <a:sysClr val="windowText" lastClr="000000"/>
                </a:solidFill>
              </a:rPr>
              <a:t> </a:t>
            </a:r>
            <a:r>
              <a:rPr lang="sv-SE" sz="2000" dirty="0" err="1">
                <a:solidFill>
                  <a:sysClr val="windowText" lastClr="000000"/>
                </a:solidFill>
              </a:rPr>
              <a:t>treppkujuks</a:t>
            </a:r>
            <a:r>
              <a:rPr lang="sv-SE" sz="2000" dirty="0">
                <a:solidFill>
                  <a:sysClr val="windowText" lastClr="000000"/>
                </a:solidFill>
              </a:rPr>
              <a:t> ja </a:t>
            </a:r>
            <a:r>
              <a:rPr lang="sv-SE" sz="2000" dirty="0" err="1">
                <a:solidFill>
                  <a:sysClr val="windowText" lastClr="000000"/>
                </a:solidFill>
              </a:rPr>
              <a:t>seejärel</a:t>
            </a:r>
            <a:r>
              <a:rPr lang="sv-SE" sz="2000" dirty="0">
                <a:solidFill>
                  <a:sysClr val="windowText" lastClr="000000"/>
                </a:solidFill>
              </a:rPr>
              <a:t> </a:t>
            </a:r>
            <a:r>
              <a:rPr lang="sv-SE" sz="2000" dirty="0" err="1">
                <a:solidFill>
                  <a:sysClr val="windowText" lastClr="000000"/>
                </a:solidFill>
              </a:rPr>
              <a:t>taandatud</a:t>
            </a:r>
            <a:r>
              <a:rPr lang="sv-SE" sz="2000" dirty="0">
                <a:solidFill>
                  <a:sysClr val="windowText" lastClr="000000"/>
                </a:solidFill>
              </a:rPr>
              <a:t> </a:t>
            </a:r>
            <a:r>
              <a:rPr lang="sv-SE" sz="2000" dirty="0" err="1">
                <a:solidFill>
                  <a:sysClr val="windowText" lastClr="000000"/>
                </a:solidFill>
              </a:rPr>
              <a:t>treppkujuks</a:t>
            </a:r>
            <a:r>
              <a:rPr lang="sv-SE" sz="20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/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ta: Curvada Para a Esquerda 3">
            <a:extLst>
              <a:ext uri="{FF2B5EF4-FFF2-40B4-BE49-F238E27FC236}">
                <a16:creationId xmlns:a16="http://schemas.microsoft.com/office/drawing/2014/main" id="{C84EE58F-60A8-42BA-9F88-F737970F2A63}"/>
              </a:ext>
            </a:extLst>
          </p:cNvPr>
          <p:cNvSpPr/>
          <p:nvPr/>
        </p:nvSpPr>
        <p:spPr>
          <a:xfrm>
            <a:off x="11283245" y="1995990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65D8F2BF-1CEF-4629-8756-1B0797E4A793}"/>
                  </a:ext>
                </a:extLst>
              </p:cNvPr>
              <p:cNvSpPr/>
              <p:nvPr/>
            </p:nvSpPr>
            <p:spPr>
              <a:xfrm>
                <a:off x="8508463" y="2742509"/>
                <a:ext cx="2796727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65D8F2BF-1CEF-4629-8756-1B0797E4A7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2742509"/>
                <a:ext cx="2796727" cy="83054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65F7EA96-C303-43AD-8031-1D2CD3924442}"/>
                  </a:ext>
                </a:extLst>
              </p:cNvPr>
              <p:cNvSpPr/>
              <p:nvPr/>
            </p:nvSpPr>
            <p:spPr>
              <a:xfrm>
                <a:off x="10616864" y="2369422"/>
                <a:ext cx="11206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sSub>
                        <m:sSubPr>
                          <m:ctrlPr>
                            <a:rPr lang="en-GB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65F7EA96-C303-43AD-8031-1D2CD39244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6864" y="2369422"/>
                <a:ext cx="112069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Seta: Curvada Para a Esquerda 55">
            <a:extLst>
              <a:ext uri="{FF2B5EF4-FFF2-40B4-BE49-F238E27FC236}">
                <a16:creationId xmlns:a16="http://schemas.microsoft.com/office/drawing/2014/main" id="{DA4F74CB-3EA0-49B3-A0BC-67734A3B1C1B}"/>
              </a:ext>
            </a:extLst>
          </p:cNvPr>
          <p:cNvSpPr/>
          <p:nvPr/>
        </p:nvSpPr>
        <p:spPr>
          <a:xfrm>
            <a:off x="11283245" y="3268840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2F13616-AF6D-4D1C-86B8-9008EB4E0A5E}"/>
                  </a:ext>
                </a:extLst>
              </p:cNvPr>
              <p:cNvSpPr/>
              <p:nvPr/>
            </p:nvSpPr>
            <p:spPr>
              <a:xfrm>
                <a:off x="10038306" y="3541792"/>
                <a:ext cx="162891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pt-PT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b="1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2F13616-AF6D-4D1C-86B8-9008EB4E0A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8306" y="3541792"/>
                <a:ext cx="162891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>
            <a:extLst>
              <a:ext uri="{FF2B5EF4-FFF2-40B4-BE49-F238E27FC236}">
                <a16:creationId xmlns:a16="http://schemas.microsoft.com/office/drawing/2014/main" id="{FE5B0229-8E1B-428A-B798-FD515981553E}"/>
              </a:ext>
            </a:extLst>
          </p:cNvPr>
          <p:cNvSpPr/>
          <p:nvPr/>
        </p:nvSpPr>
        <p:spPr>
          <a:xfrm>
            <a:off x="8702473" y="2764624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C895DFF1-B111-4A4E-8724-923685CB9C5A}"/>
                  </a:ext>
                </a:extLst>
              </p:cNvPr>
              <p:cNvSpPr/>
              <p:nvPr/>
            </p:nvSpPr>
            <p:spPr>
              <a:xfrm>
                <a:off x="8508463" y="3909801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C895DFF1-B111-4A4E-8724-923685CB9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3909801"/>
                <a:ext cx="2880084" cy="83054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tângulo 61">
            <a:extLst>
              <a:ext uri="{FF2B5EF4-FFF2-40B4-BE49-F238E27FC236}">
                <a16:creationId xmlns:a16="http://schemas.microsoft.com/office/drawing/2014/main" id="{9DDEC0BE-4D7F-45E2-BFC8-04BE166B6F49}"/>
              </a:ext>
            </a:extLst>
          </p:cNvPr>
          <p:cNvSpPr/>
          <p:nvPr/>
        </p:nvSpPr>
        <p:spPr>
          <a:xfrm>
            <a:off x="8296902" y="2395757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400" b="1" dirty="0">
                <a:solidFill>
                  <a:schemeClr val="accent4"/>
                </a:solidFill>
              </a:rPr>
              <a:t>Juhtveerg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B3C36EF-1C7E-4461-A838-58CF739D6EDF}"/>
              </a:ext>
            </a:extLst>
          </p:cNvPr>
          <p:cNvSpPr/>
          <p:nvPr/>
        </p:nvSpPr>
        <p:spPr>
          <a:xfrm>
            <a:off x="8782259" y="3969098"/>
            <a:ext cx="2321170" cy="2149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93A04D77-9A05-424E-8A81-ED9FFBE57382}"/>
              </a:ext>
            </a:extLst>
          </p:cNvPr>
          <p:cNvSpPr/>
          <p:nvPr/>
        </p:nvSpPr>
        <p:spPr>
          <a:xfrm>
            <a:off x="8145078" y="2740084"/>
            <a:ext cx="12210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400" b="1" dirty="0">
                <a:solidFill>
                  <a:srgbClr val="F25E4F"/>
                </a:solidFill>
              </a:rPr>
              <a:t>Juht-</a:t>
            </a:r>
          </a:p>
          <a:p>
            <a:r>
              <a:rPr lang="et-EE" sz="1400" b="1" dirty="0" err="1">
                <a:solidFill>
                  <a:srgbClr val="F25E4F"/>
                </a:solidFill>
              </a:rPr>
              <a:t>posit</a:t>
            </a:r>
            <a:r>
              <a:rPr lang="et-EE" sz="1400" b="1" dirty="0">
                <a:solidFill>
                  <a:srgbClr val="F25E4F"/>
                </a:solidFill>
              </a:rPr>
              <a:t>-</a:t>
            </a:r>
          </a:p>
          <a:p>
            <a:r>
              <a:rPr lang="et-EE" sz="1400" b="1" dirty="0" err="1">
                <a:solidFill>
                  <a:srgbClr val="F25E4F"/>
                </a:solidFill>
              </a:rPr>
              <a:t>sioon</a:t>
            </a:r>
            <a:endParaRPr lang="en-GB" sz="1400" dirty="0">
              <a:solidFill>
                <a:srgbClr val="F25E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6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25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75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0"/>
                            </p:stCondLst>
                            <p:childTnLst>
                              <p:par>
                                <p:cTn id="1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1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1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6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53" grpId="0" animBg="1"/>
      <p:bldP spid="55" grpId="0" animBg="1"/>
      <p:bldP spid="52" grpId="0" animBg="1"/>
      <p:bldP spid="18" grpId="0" animBg="1"/>
      <p:bldP spid="20" grpId="0" animBg="1"/>
      <p:bldP spid="21" grpId="0"/>
      <p:bldP spid="22" grpId="0"/>
      <p:bldP spid="24" grpId="0" animBg="1"/>
      <p:bldP spid="25" grpId="0"/>
      <p:bldP spid="26" grpId="0"/>
      <p:bldP spid="27" grpId="0" animBg="1"/>
      <p:bldP spid="28" grpId="0"/>
      <p:bldP spid="29" grpId="0"/>
      <p:bldP spid="30" grpId="0" animBg="1"/>
      <p:bldP spid="32" grpId="0"/>
      <p:bldP spid="33" grpId="0"/>
      <p:bldP spid="3" grpId="0" animBg="1"/>
      <p:bldP spid="35" grpId="0" animBg="1"/>
      <p:bldP spid="42" grpId="0" animBg="1"/>
      <p:bldP spid="43" grpId="0" animBg="1"/>
      <p:bldP spid="49" grpId="0"/>
      <p:bldP spid="51" grpId="0"/>
      <p:bldP spid="4" grpId="0" animBg="1"/>
      <p:bldP spid="54" grpId="0"/>
      <p:bldP spid="5" grpId="0"/>
      <p:bldP spid="56" grpId="0" animBg="1"/>
      <p:bldP spid="57" grpId="0"/>
      <p:bldP spid="58" grpId="0" animBg="1"/>
      <p:bldP spid="61" grpId="0"/>
      <p:bldP spid="62" grpId="0"/>
      <p:bldP spid="6" grpId="0" animBg="1"/>
      <p:bldP spid="6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tângulo: Cantos Arredondados 64">
            <a:extLst>
              <a:ext uri="{FF2B5EF4-FFF2-40B4-BE49-F238E27FC236}">
                <a16:creationId xmlns:a16="http://schemas.microsoft.com/office/drawing/2014/main" id="{B8FDE869-2DAE-417E-BE15-CF5322076AD6}"/>
              </a:ext>
            </a:extLst>
          </p:cNvPr>
          <p:cNvSpPr/>
          <p:nvPr/>
        </p:nvSpPr>
        <p:spPr>
          <a:xfrm>
            <a:off x="8014887" y="172259"/>
            <a:ext cx="3982835" cy="4900928"/>
          </a:xfrm>
          <a:prstGeom prst="roundRect">
            <a:avLst>
              <a:gd name="adj" fmla="val 2374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A37D6E39-FDED-4DC7-9B11-A7F8DB71A43A}"/>
              </a:ext>
            </a:extLst>
          </p:cNvPr>
          <p:cNvSpPr/>
          <p:nvPr/>
        </p:nvSpPr>
        <p:spPr>
          <a:xfrm>
            <a:off x="8014887" y="172260"/>
            <a:ext cx="3982835" cy="6343864"/>
          </a:xfrm>
          <a:prstGeom prst="roundRect">
            <a:avLst>
              <a:gd name="adj" fmla="val 2374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B432729B-BC49-4799-A89B-8A57B363145B}"/>
              </a:ext>
            </a:extLst>
          </p:cNvPr>
          <p:cNvSpPr/>
          <p:nvPr/>
        </p:nvSpPr>
        <p:spPr>
          <a:xfrm rot="5400000">
            <a:off x="8401917" y="1841017"/>
            <a:ext cx="781150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Harjuta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Ridade</a:t>
            </a:r>
            <a:r>
              <a:rPr lang="en-GB" b="1" dirty="0">
                <a:solidFill>
                  <a:schemeClr val="tx1"/>
                </a:solidFill>
              </a:rPr>
              <a:t> “</a:t>
            </a:r>
            <a:r>
              <a:rPr lang="en-GB" b="1" dirty="0" err="1">
                <a:solidFill>
                  <a:schemeClr val="tx1"/>
                </a:solidFill>
              </a:rPr>
              <a:t>taandamise</a:t>
            </a:r>
            <a:r>
              <a:rPr lang="en-GB" b="1" dirty="0">
                <a:solidFill>
                  <a:schemeClr val="tx1"/>
                </a:solidFill>
              </a:rPr>
              <a:t>” </a:t>
            </a:r>
            <a:r>
              <a:rPr lang="en-GB" b="1" dirty="0" err="1">
                <a:solidFill>
                  <a:schemeClr val="tx1"/>
                </a:solidFill>
              </a:rPr>
              <a:t>algoritm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FAAB10BD-E1C1-4A74-9EE6-652B5E9FCAA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9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607D10-DBFC-4DFA-9971-B3A01DDCC2EB}"/>
              </a:ext>
            </a:extLst>
          </p:cNvPr>
          <p:cNvSpPr/>
          <p:nvPr/>
        </p:nvSpPr>
        <p:spPr>
          <a:xfrm>
            <a:off x="2148856" y="176412"/>
            <a:ext cx="5759195" cy="555702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FDD1656-DC18-417D-B325-C3E77AE3CADC}"/>
              </a:ext>
            </a:extLst>
          </p:cNvPr>
          <p:cNvSpPr/>
          <p:nvPr/>
        </p:nvSpPr>
        <p:spPr>
          <a:xfrm>
            <a:off x="2176377" y="270449"/>
            <a:ext cx="5779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pt-PT" sz="2400" dirty="0" err="1">
                <a:solidFill>
                  <a:sysClr val="windowText" lastClr="000000"/>
                </a:solidFill>
              </a:rPr>
              <a:t>Töötame</a:t>
            </a:r>
            <a:r>
              <a:rPr lang="pt-PT" sz="2400" dirty="0">
                <a:solidFill>
                  <a:sysClr val="windowText" lastClr="000000"/>
                </a:solidFill>
              </a:rPr>
              <a:t> </a:t>
            </a:r>
            <a:r>
              <a:rPr lang="pt-PT" sz="2400" dirty="0" err="1">
                <a:solidFill>
                  <a:sysClr val="windowText" lastClr="000000"/>
                </a:solidFill>
              </a:rPr>
              <a:t>algoritmi</a:t>
            </a:r>
            <a:r>
              <a:rPr lang="pt-PT" sz="2400" dirty="0">
                <a:solidFill>
                  <a:sysClr val="windowText" lastClr="000000"/>
                </a:solidFill>
              </a:rPr>
              <a:t> </a:t>
            </a:r>
            <a:r>
              <a:rPr lang="pt-PT" sz="2400" dirty="0" err="1">
                <a:solidFill>
                  <a:sysClr val="windowText" lastClr="000000"/>
                </a:solidFill>
              </a:rPr>
              <a:t>näitega</a:t>
            </a:r>
            <a:r>
              <a:rPr lang="et-EE" sz="2400" dirty="0">
                <a:solidFill>
                  <a:sysClr val="windowText" lastClr="000000"/>
                </a:solidFill>
              </a:rPr>
              <a:t> läbi</a:t>
            </a:r>
            <a:r>
              <a:rPr lang="en-GB" sz="2400" dirty="0">
                <a:solidFill>
                  <a:sysClr val="windowText" lastClr="000000"/>
                </a:solidFill>
              </a:rPr>
              <a:t>!</a:t>
            </a:r>
            <a:endParaRPr lang="en-GB" sz="2800" dirty="0">
              <a:solidFill>
                <a:sysClr val="windowText" lastClr="000000"/>
              </a:solidFill>
            </a:endParaRP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AFE495EF-13C1-4004-AFE4-229E10CCD890}"/>
              </a:ext>
            </a:extLst>
          </p:cNvPr>
          <p:cNvSpPr/>
          <p:nvPr/>
        </p:nvSpPr>
        <p:spPr>
          <a:xfrm>
            <a:off x="2078518" y="826151"/>
            <a:ext cx="2842060" cy="1150777"/>
          </a:xfrm>
          <a:prstGeom prst="roundRect">
            <a:avLst>
              <a:gd name="adj" fmla="val 8023"/>
            </a:avLst>
          </a:prstGeom>
          <a:solidFill>
            <a:schemeClr val="accent2">
              <a:lumMod val="40000"/>
              <a:lumOff val="60000"/>
            </a:schemeClr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E4687E5-8106-44EB-A554-3FFF135DAD74}"/>
              </a:ext>
            </a:extLst>
          </p:cNvPr>
          <p:cNvSpPr/>
          <p:nvPr/>
        </p:nvSpPr>
        <p:spPr>
          <a:xfrm>
            <a:off x="2127749" y="871393"/>
            <a:ext cx="8833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>
                <a:solidFill>
                  <a:srgbClr val="F25E4F"/>
                </a:solidFill>
              </a:rPr>
              <a:t>S</a:t>
            </a:r>
            <a:r>
              <a:rPr lang="et-EE" sz="1400" b="1" u="sng" dirty="0">
                <a:solidFill>
                  <a:srgbClr val="F25E4F"/>
                </a:solidFill>
              </a:rPr>
              <a:t>amm</a:t>
            </a:r>
            <a:r>
              <a:rPr lang="en-GB" sz="1400" b="1" u="sng" dirty="0">
                <a:solidFill>
                  <a:srgbClr val="F25E4F"/>
                </a:solidFill>
              </a:rPr>
              <a:t> 1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8D9AB0B8-EDE9-44F2-9866-C49AAB002571}"/>
              </a:ext>
            </a:extLst>
          </p:cNvPr>
          <p:cNvSpPr/>
          <p:nvPr/>
        </p:nvSpPr>
        <p:spPr>
          <a:xfrm>
            <a:off x="2127749" y="1071163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nl-NL" sz="1400" dirty="0" err="1">
                <a:solidFill>
                  <a:sysClr val="windowText" lastClr="000000"/>
                </a:solidFill>
              </a:rPr>
              <a:t>Alusta</a:t>
            </a:r>
            <a:r>
              <a:rPr lang="nl-NL" sz="1400" dirty="0">
                <a:solidFill>
                  <a:sysClr val="windowText" lastClr="000000"/>
                </a:solidFill>
              </a:rPr>
              <a:t> </a:t>
            </a:r>
            <a:r>
              <a:rPr lang="nl-NL" sz="1400" u="sng" dirty="0" err="1">
                <a:solidFill>
                  <a:sysClr val="windowText" lastClr="000000"/>
                </a:solidFill>
              </a:rPr>
              <a:t>kõige</a:t>
            </a:r>
            <a:r>
              <a:rPr lang="nl-NL" sz="1400" u="sng" dirty="0">
                <a:solidFill>
                  <a:sysClr val="windowText" lastClr="000000"/>
                </a:solidFill>
              </a:rPr>
              <a:t> </a:t>
            </a:r>
            <a:r>
              <a:rPr lang="nl-NL" sz="1400" u="sng" dirty="0" err="1">
                <a:solidFill>
                  <a:sysClr val="windowText" lastClr="000000"/>
                </a:solidFill>
              </a:rPr>
              <a:t>vasakpoolsemast</a:t>
            </a:r>
            <a:r>
              <a:rPr lang="nl-NL" sz="1400" u="sng" dirty="0">
                <a:solidFill>
                  <a:sysClr val="windowText" lastClr="000000"/>
                </a:solidFill>
              </a:rPr>
              <a:t> </a:t>
            </a:r>
            <a:r>
              <a:rPr lang="et-EE" sz="1400" u="sng" dirty="0">
                <a:solidFill>
                  <a:sysClr val="windowText" lastClr="000000"/>
                </a:solidFill>
              </a:rPr>
              <a:t>„nullist erinevast“</a:t>
            </a:r>
            <a:r>
              <a:rPr lang="nl-NL" sz="1400" u="sng" dirty="0">
                <a:solidFill>
                  <a:sysClr val="windowText" lastClr="000000"/>
                </a:solidFill>
              </a:rPr>
              <a:t> </a:t>
            </a:r>
            <a:r>
              <a:rPr lang="nl-NL" sz="1400" u="sng" dirty="0" err="1">
                <a:solidFill>
                  <a:sysClr val="windowText" lastClr="000000"/>
                </a:solidFill>
              </a:rPr>
              <a:t>veerust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  <a:r>
              <a:rPr lang="et-EE" sz="1400" dirty="0">
                <a:solidFill>
                  <a:sysClr val="windowText" lastClr="000000"/>
                </a:solidFill>
              </a:rPr>
              <a:t>See on juhtveerg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  <a:r>
              <a:rPr lang="et-EE" sz="1400" dirty="0">
                <a:solidFill>
                  <a:sysClr val="windowText" lastClr="000000"/>
                </a:solidFill>
              </a:rPr>
              <a:t>Juhtpositsioon asub </a:t>
            </a:r>
            <a:r>
              <a:rPr lang="et-EE" sz="1400" dirty="0" err="1">
                <a:solidFill>
                  <a:sysClr val="windowText" lastClr="000000"/>
                </a:solidFill>
              </a:rPr>
              <a:t>ülalosas</a:t>
            </a:r>
            <a:r>
              <a:rPr lang="et-EE" sz="1400" dirty="0">
                <a:solidFill>
                  <a:sysClr val="windowText" lastClr="000000"/>
                </a:solidFill>
              </a:rPr>
              <a:t>.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55C9A3B4-684B-4E02-AE54-02BD9AB63330}"/>
              </a:ext>
            </a:extLst>
          </p:cNvPr>
          <p:cNvSpPr/>
          <p:nvPr/>
        </p:nvSpPr>
        <p:spPr>
          <a:xfrm>
            <a:off x="5065993" y="826151"/>
            <a:ext cx="2842060" cy="134726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B00C4224-6D1A-4208-87D1-8AE650FDE954}"/>
              </a:ext>
            </a:extLst>
          </p:cNvPr>
          <p:cNvSpPr/>
          <p:nvPr/>
        </p:nvSpPr>
        <p:spPr>
          <a:xfrm>
            <a:off x="5115224" y="871393"/>
            <a:ext cx="10916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>
                <a:solidFill>
                  <a:srgbClr val="F25E4F"/>
                </a:solidFill>
              </a:rPr>
              <a:t>S</a:t>
            </a:r>
            <a:r>
              <a:rPr lang="et-EE" sz="1400" b="1" u="sng" dirty="0">
                <a:solidFill>
                  <a:srgbClr val="F25E4F"/>
                </a:solidFill>
              </a:rPr>
              <a:t>amm</a:t>
            </a:r>
            <a:r>
              <a:rPr lang="en-GB" sz="1400" b="1" u="sng" dirty="0">
                <a:solidFill>
                  <a:srgbClr val="F25E4F"/>
                </a:solidFill>
              </a:rPr>
              <a:t> 2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2B666D9-4453-48F7-BD41-110EEC3C3E54}"/>
              </a:ext>
            </a:extLst>
          </p:cNvPr>
          <p:cNvSpPr/>
          <p:nvPr/>
        </p:nvSpPr>
        <p:spPr>
          <a:xfrm>
            <a:off x="5115225" y="1137173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dirty="0">
                <a:solidFill>
                  <a:sysClr val="windowText" lastClr="000000"/>
                </a:solidFill>
              </a:rPr>
              <a:t>Vali </a:t>
            </a:r>
            <a:r>
              <a:rPr lang="en-GB" sz="1400" b="1" dirty="0" err="1">
                <a:solidFill>
                  <a:sysClr val="windowText" lastClr="000000"/>
                </a:solidFill>
              </a:rPr>
              <a:t>juhtveerus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nullist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erinev</a:t>
            </a:r>
            <a:r>
              <a:rPr lang="en-GB" sz="1400" dirty="0">
                <a:solidFill>
                  <a:sysClr val="windowText" lastClr="000000"/>
                </a:solidFill>
              </a:rPr>
              <a:t> element </a:t>
            </a:r>
            <a:r>
              <a:rPr lang="en-GB" sz="1400" b="1" dirty="0" err="1">
                <a:solidFill>
                  <a:sysClr val="windowText" lastClr="000000"/>
                </a:solidFill>
              </a:rPr>
              <a:t>juhtelem</a:t>
            </a:r>
            <a:r>
              <a:rPr lang="et-EE" sz="1400" b="1" dirty="0">
                <a:solidFill>
                  <a:sysClr val="windowText" lastClr="000000"/>
                </a:solidFill>
              </a:rPr>
              <a:t>e</a:t>
            </a:r>
            <a:r>
              <a:rPr lang="en-GB" sz="1400" b="1" dirty="0" err="1">
                <a:solidFill>
                  <a:sysClr val="windowText" lastClr="000000"/>
                </a:solidFill>
              </a:rPr>
              <a:t>ndina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  <a:r>
              <a:rPr lang="en-GB" sz="1400" dirty="0" err="1">
                <a:solidFill>
                  <a:sysClr val="windowText" lastClr="000000"/>
                </a:solidFill>
              </a:rPr>
              <a:t>Kui</a:t>
            </a:r>
            <a:r>
              <a:rPr lang="en-GB" sz="1400" dirty="0">
                <a:solidFill>
                  <a:sysClr val="windowText" lastClr="000000"/>
                </a:solidFill>
              </a:rPr>
              <a:t> on </a:t>
            </a:r>
            <a:r>
              <a:rPr lang="en-GB" sz="1400" dirty="0" err="1">
                <a:solidFill>
                  <a:sysClr val="windowText" lastClr="000000"/>
                </a:solidFill>
              </a:rPr>
              <a:t>vaja</a:t>
            </a:r>
            <a:r>
              <a:rPr lang="en-GB" sz="1400" dirty="0">
                <a:solidFill>
                  <a:sysClr val="windowText" lastClr="000000"/>
                </a:solidFill>
              </a:rPr>
              <a:t>, </a:t>
            </a:r>
            <a:r>
              <a:rPr lang="en-GB" sz="1400" u="sng" dirty="0" err="1">
                <a:solidFill>
                  <a:sysClr val="windowText" lastClr="000000"/>
                </a:solidFill>
              </a:rPr>
              <a:t>vaheta</a:t>
            </a:r>
            <a:r>
              <a:rPr lang="en-GB" sz="1400" u="sng" dirty="0">
                <a:solidFill>
                  <a:sysClr val="windowText" lastClr="000000"/>
                </a:solidFill>
              </a:rPr>
              <a:t> read</a:t>
            </a:r>
            <a:r>
              <a:rPr lang="en-GB" sz="1400" dirty="0">
                <a:solidFill>
                  <a:sysClr val="windowText" lastClr="000000"/>
                </a:solidFill>
              </a:rPr>
              <a:t>, et </a:t>
            </a:r>
            <a:r>
              <a:rPr lang="en-GB" sz="1400" dirty="0" err="1">
                <a:solidFill>
                  <a:sysClr val="windowText" lastClr="000000"/>
                </a:solidFill>
              </a:rPr>
              <a:t>viia</a:t>
            </a:r>
            <a:r>
              <a:rPr lang="en-GB" sz="1400" dirty="0">
                <a:solidFill>
                  <a:sysClr val="windowText" lastClr="000000"/>
                </a:solidFill>
              </a:rPr>
              <a:t> see element </a:t>
            </a:r>
            <a:r>
              <a:rPr lang="en-GB" sz="1400" dirty="0" err="1">
                <a:solidFill>
                  <a:sysClr val="windowText" lastClr="000000"/>
                </a:solidFill>
              </a:rPr>
              <a:t>juhtpositsiooni</a:t>
            </a:r>
            <a:r>
              <a:rPr lang="en-GB" sz="14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23DA7D05-1901-4C09-92D3-179D5855D9C2}"/>
              </a:ext>
            </a:extLst>
          </p:cNvPr>
          <p:cNvSpPr/>
          <p:nvPr/>
        </p:nvSpPr>
        <p:spPr>
          <a:xfrm>
            <a:off x="5065993" y="2296685"/>
            <a:ext cx="2842060" cy="1157050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E823ABFF-CE80-44C8-8DE5-240C2F28D811}"/>
              </a:ext>
            </a:extLst>
          </p:cNvPr>
          <p:cNvSpPr/>
          <p:nvPr/>
        </p:nvSpPr>
        <p:spPr>
          <a:xfrm>
            <a:off x="5115223" y="2341928"/>
            <a:ext cx="9661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>
                <a:solidFill>
                  <a:srgbClr val="F25E4F"/>
                </a:solidFill>
              </a:rPr>
              <a:t>S</a:t>
            </a:r>
            <a:r>
              <a:rPr lang="et-EE" sz="1400" b="1" u="sng" dirty="0">
                <a:solidFill>
                  <a:srgbClr val="F25E4F"/>
                </a:solidFill>
              </a:rPr>
              <a:t>amm</a:t>
            </a:r>
            <a:r>
              <a:rPr lang="en-GB" sz="1400" b="1" u="sng" dirty="0">
                <a:solidFill>
                  <a:srgbClr val="F25E4F"/>
                </a:solidFill>
              </a:rPr>
              <a:t> 3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71D9005B-6099-4E03-9F84-6DE425AF2A41}"/>
              </a:ext>
            </a:extLst>
          </p:cNvPr>
          <p:cNvSpPr/>
          <p:nvPr/>
        </p:nvSpPr>
        <p:spPr>
          <a:xfrm>
            <a:off x="5115225" y="2607707"/>
            <a:ext cx="27029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fi-FI" sz="1400" dirty="0" err="1">
                <a:solidFill>
                  <a:sysClr val="windowText" lastClr="000000"/>
                </a:solidFill>
              </a:rPr>
              <a:t>Kasuta</a:t>
            </a:r>
            <a:r>
              <a:rPr lang="fi-FI" sz="1400" dirty="0">
                <a:solidFill>
                  <a:sysClr val="windowText" lastClr="000000"/>
                </a:solidFill>
              </a:rPr>
              <a:t> RET- </a:t>
            </a:r>
            <a:r>
              <a:rPr lang="fi-FI" sz="1400" dirty="0" err="1">
                <a:solidFill>
                  <a:sysClr val="windowText" lastClr="000000"/>
                </a:solidFill>
              </a:rPr>
              <a:t>si</a:t>
            </a:r>
            <a:r>
              <a:rPr lang="et-EE" sz="1400" dirty="0">
                <a:solidFill>
                  <a:sysClr val="windowText" lastClr="000000"/>
                </a:solidFill>
              </a:rPr>
              <a:t> (</a:t>
            </a:r>
            <a:r>
              <a:rPr lang="et-EE" sz="1400" u="sng" dirty="0">
                <a:solidFill>
                  <a:sysClr val="windowText" lastClr="000000"/>
                </a:solidFill>
              </a:rPr>
              <a:t>s.h ka ridade </a:t>
            </a:r>
            <a:r>
              <a:rPr lang="et-EE" sz="1400" u="sng" dirty="0" err="1">
                <a:solidFill>
                  <a:sysClr val="windowText" lastClr="000000"/>
                </a:solidFill>
              </a:rPr>
              <a:t>vehetust</a:t>
            </a:r>
            <a:r>
              <a:rPr lang="et-EE" sz="1400" dirty="0">
                <a:solidFill>
                  <a:sysClr val="windowText" lastClr="000000"/>
                </a:solidFill>
              </a:rPr>
              <a:t>)</a:t>
            </a:r>
            <a:r>
              <a:rPr lang="fi-FI" sz="1400" dirty="0">
                <a:solidFill>
                  <a:sysClr val="windowText" lastClr="000000"/>
                </a:solidFill>
              </a:rPr>
              <a:t>, et </a:t>
            </a:r>
            <a:r>
              <a:rPr lang="fi-FI" sz="1400" dirty="0" err="1">
                <a:solidFill>
                  <a:sysClr val="windowText" lastClr="000000"/>
                </a:solidFill>
              </a:rPr>
              <a:t>nullitada</a:t>
            </a:r>
            <a:r>
              <a:rPr lang="fi-FI" sz="1400" dirty="0">
                <a:solidFill>
                  <a:sysClr val="windowText" lastClr="000000"/>
                </a:solidFill>
              </a:rPr>
              <a:t> </a:t>
            </a:r>
            <a:r>
              <a:rPr lang="fi-FI" sz="1400" dirty="0" err="1">
                <a:solidFill>
                  <a:sysClr val="windowText" lastClr="000000"/>
                </a:solidFill>
              </a:rPr>
              <a:t>kõiki</a:t>
            </a:r>
            <a:r>
              <a:rPr lang="fi-FI" sz="1400" dirty="0">
                <a:solidFill>
                  <a:sysClr val="windowText" lastClr="000000"/>
                </a:solidFill>
              </a:rPr>
              <a:t> </a:t>
            </a:r>
            <a:r>
              <a:rPr lang="fi-FI" sz="1400" dirty="0" err="1">
                <a:solidFill>
                  <a:sysClr val="windowText" lastClr="000000"/>
                </a:solidFill>
              </a:rPr>
              <a:t>elemente</a:t>
            </a:r>
            <a:r>
              <a:rPr lang="fi-FI" sz="1400" dirty="0">
                <a:solidFill>
                  <a:sysClr val="windowText" lastClr="000000"/>
                </a:solidFill>
              </a:rPr>
              <a:t> </a:t>
            </a:r>
            <a:r>
              <a:rPr lang="fi-FI" sz="1400" dirty="0" err="1">
                <a:solidFill>
                  <a:sysClr val="windowText" lastClr="000000"/>
                </a:solidFill>
              </a:rPr>
              <a:t>juhtelemendi</a:t>
            </a:r>
            <a:r>
              <a:rPr lang="fi-FI" sz="1400" dirty="0">
                <a:solidFill>
                  <a:sysClr val="windowText" lastClr="000000"/>
                </a:solidFill>
              </a:rPr>
              <a:t> all.</a:t>
            </a:r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4B5B078B-4FFA-4201-94EB-F66E0807BFB2}"/>
              </a:ext>
            </a:extLst>
          </p:cNvPr>
          <p:cNvSpPr/>
          <p:nvPr/>
        </p:nvSpPr>
        <p:spPr>
          <a:xfrm>
            <a:off x="2078518" y="2116373"/>
            <a:ext cx="2842060" cy="134726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ED9A003C-8FDE-4AFC-9ABC-96C5D58BDEAF}"/>
              </a:ext>
            </a:extLst>
          </p:cNvPr>
          <p:cNvSpPr/>
          <p:nvPr/>
        </p:nvSpPr>
        <p:spPr>
          <a:xfrm>
            <a:off x="2127748" y="2161616"/>
            <a:ext cx="12480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>
                <a:solidFill>
                  <a:srgbClr val="F25E4F"/>
                </a:solidFill>
              </a:rPr>
              <a:t>S</a:t>
            </a:r>
            <a:r>
              <a:rPr lang="et-EE" sz="1400" b="1" u="sng" dirty="0">
                <a:solidFill>
                  <a:srgbClr val="F25E4F"/>
                </a:solidFill>
              </a:rPr>
              <a:t>amm</a:t>
            </a:r>
            <a:r>
              <a:rPr lang="en-GB" sz="1400" b="1" u="sng" dirty="0">
                <a:solidFill>
                  <a:srgbClr val="F25E4F"/>
                </a:solidFill>
              </a:rPr>
              <a:t> 4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B1BC8E6-7A1B-415A-A336-23AA29FF696D}"/>
              </a:ext>
            </a:extLst>
          </p:cNvPr>
          <p:cNvSpPr/>
          <p:nvPr/>
        </p:nvSpPr>
        <p:spPr>
          <a:xfrm>
            <a:off x="2127749" y="2427395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dirty="0">
                <a:solidFill>
                  <a:sysClr val="windowText" lastClr="000000"/>
                </a:solidFill>
              </a:rPr>
              <a:t>Kat</a:t>
            </a:r>
            <a:r>
              <a:rPr lang="et-EE" sz="1400" dirty="0">
                <a:solidFill>
                  <a:sysClr val="windowText" lastClr="000000"/>
                </a:solidFill>
              </a:rPr>
              <a:t>a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kinni</a:t>
            </a:r>
            <a:r>
              <a:rPr lang="en-GB" sz="1400" dirty="0">
                <a:solidFill>
                  <a:sysClr val="windowText" lastClr="000000"/>
                </a:solidFill>
              </a:rPr>
              <a:t> see </a:t>
            </a:r>
            <a:r>
              <a:rPr lang="en-GB" sz="1400" dirty="0" err="1">
                <a:solidFill>
                  <a:sysClr val="windowText" lastClr="000000"/>
                </a:solidFill>
              </a:rPr>
              <a:t>rida</a:t>
            </a:r>
            <a:r>
              <a:rPr lang="en-GB" sz="1400" dirty="0">
                <a:solidFill>
                  <a:sysClr val="windowText" lastClr="000000"/>
                </a:solidFill>
              </a:rPr>
              <a:t>, </a:t>
            </a:r>
            <a:r>
              <a:rPr lang="en-GB" sz="1400" dirty="0" err="1">
                <a:solidFill>
                  <a:sysClr val="windowText" lastClr="000000"/>
                </a:solidFill>
              </a:rPr>
              <a:t>mis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sisaldab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juhtpositsiooni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ning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kõike</a:t>
            </a:r>
            <a:r>
              <a:rPr lang="en-GB" sz="1400" dirty="0">
                <a:solidFill>
                  <a:sysClr val="windowText" lastClr="000000"/>
                </a:solidFill>
              </a:rPr>
              <a:t> read </a:t>
            </a:r>
            <a:r>
              <a:rPr lang="en-GB" sz="1400" dirty="0" err="1">
                <a:solidFill>
                  <a:sysClr val="windowText" lastClr="000000"/>
                </a:solidFill>
              </a:rPr>
              <a:t>selle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kohal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  <a:r>
              <a:rPr lang="en-GB" sz="1400" i="1" u="sng" dirty="0" err="1">
                <a:solidFill>
                  <a:sysClr val="windowText" lastClr="000000"/>
                </a:solidFill>
              </a:rPr>
              <a:t>Rakenda</a:t>
            </a:r>
            <a:r>
              <a:rPr lang="en-GB" sz="1400" i="1" u="sng" dirty="0">
                <a:solidFill>
                  <a:sysClr val="windowText" lastClr="000000"/>
                </a:solidFill>
              </a:rPr>
              <a:t> </a:t>
            </a:r>
            <a:r>
              <a:rPr lang="en-GB" sz="1400" i="1" u="sng" dirty="0" err="1">
                <a:solidFill>
                  <a:sysClr val="windowText" lastClr="000000"/>
                </a:solidFill>
              </a:rPr>
              <a:t>samme</a:t>
            </a:r>
            <a:r>
              <a:rPr lang="en-GB" sz="1400" i="1" u="sng" dirty="0">
                <a:solidFill>
                  <a:sysClr val="windowText" lastClr="000000"/>
                </a:solidFill>
              </a:rPr>
              <a:t> 1-3 </a:t>
            </a:r>
            <a:r>
              <a:rPr lang="en-GB" sz="1400" i="1" u="sng" dirty="0" err="1">
                <a:solidFill>
                  <a:sysClr val="windowText" lastClr="000000"/>
                </a:solidFill>
              </a:rPr>
              <a:t>ülejäänud</a:t>
            </a:r>
            <a:r>
              <a:rPr lang="en-GB" sz="1400" i="1" u="sng" dirty="0">
                <a:solidFill>
                  <a:sysClr val="windowText" lastClr="000000"/>
                </a:solidFill>
              </a:rPr>
              <a:t> </a:t>
            </a:r>
            <a:r>
              <a:rPr lang="en-GB" sz="1400" i="1" u="sng" dirty="0" err="1">
                <a:solidFill>
                  <a:sysClr val="windowText" lastClr="000000"/>
                </a:solidFill>
              </a:rPr>
              <a:t>alammaatriksile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AF2A541F-550D-4B6E-AA4F-471DD07F997B}"/>
              </a:ext>
            </a:extLst>
          </p:cNvPr>
          <p:cNvSpPr/>
          <p:nvPr/>
        </p:nvSpPr>
        <p:spPr>
          <a:xfrm>
            <a:off x="4849549" y="867638"/>
            <a:ext cx="265675" cy="344706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35" name="Seta: Para a Direita 34">
            <a:extLst>
              <a:ext uri="{FF2B5EF4-FFF2-40B4-BE49-F238E27FC236}">
                <a16:creationId xmlns:a16="http://schemas.microsoft.com/office/drawing/2014/main" id="{FC9AA9AD-4E55-41A9-9EB1-36AD2F7317BD}"/>
              </a:ext>
            </a:extLst>
          </p:cNvPr>
          <p:cNvSpPr/>
          <p:nvPr/>
        </p:nvSpPr>
        <p:spPr>
          <a:xfrm rot="5400000">
            <a:off x="5712669" y="2087625"/>
            <a:ext cx="281060" cy="325837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42" name="Seta: Para a Direita 41">
            <a:extLst>
              <a:ext uri="{FF2B5EF4-FFF2-40B4-BE49-F238E27FC236}">
                <a16:creationId xmlns:a16="http://schemas.microsoft.com/office/drawing/2014/main" id="{1CB4EE92-DE02-457D-B7FA-66FE035BF2A5}"/>
              </a:ext>
            </a:extLst>
          </p:cNvPr>
          <p:cNvSpPr/>
          <p:nvPr/>
        </p:nvSpPr>
        <p:spPr>
          <a:xfrm rot="10800000">
            <a:off x="4849589" y="2307218"/>
            <a:ext cx="265675" cy="344706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43" name="Seta: Para a Direita 42">
            <a:extLst>
              <a:ext uri="{FF2B5EF4-FFF2-40B4-BE49-F238E27FC236}">
                <a16:creationId xmlns:a16="http://schemas.microsoft.com/office/drawing/2014/main" id="{630B28FD-4D1C-474E-9586-1AE0E2368AE3}"/>
              </a:ext>
            </a:extLst>
          </p:cNvPr>
          <p:cNvSpPr/>
          <p:nvPr/>
        </p:nvSpPr>
        <p:spPr>
          <a:xfrm rot="5400000" flipH="1" flipV="1">
            <a:off x="4128537" y="1850527"/>
            <a:ext cx="281060" cy="325837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7EF753E1-31C9-4735-ACBE-E688B4677BE1}"/>
              </a:ext>
            </a:extLst>
          </p:cNvPr>
          <p:cNvSpPr/>
          <p:nvPr/>
        </p:nvSpPr>
        <p:spPr>
          <a:xfrm>
            <a:off x="8101023" y="246634"/>
            <a:ext cx="38292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sv-SE" sz="2000" dirty="0" err="1">
                <a:solidFill>
                  <a:sysClr val="windowText" lastClr="000000"/>
                </a:solidFill>
              </a:rPr>
              <a:t>Rakendades</a:t>
            </a:r>
            <a:r>
              <a:rPr lang="sv-SE" sz="2000" dirty="0">
                <a:solidFill>
                  <a:sysClr val="windowText" lastClr="000000"/>
                </a:solidFill>
              </a:rPr>
              <a:t> RET </a:t>
            </a:r>
            <a:r>
              <a:rPr lang="sv-SE" sz="2000" dirty="0" err="1">
                <a:solidFill>
                  <a:sysClr val="windowText" lastClr="000000"/>
                </a:solidFill>
              </a:rPr>
              <a:t>teisenda</a:t>
            </a:r>
            <a:r>
              <a:rPr lang="sv-SE" sz="2000" dirty="0">
                <a:solidFill>
                  <a:sysClr val="windowText" lastClr="000000"/>
                </a:solidFill>
              </a:rPr>
              <a:t> </a:t>
            </a:r>
            <a:r>
              <a:rPr lang="sv-SE" sz="2000" dirty="0" err="1">
                <a:solidFill>
                  <a:sysClr val="windowText" lastClr="000000"/>
                </a:solidFill>
              </a:rPr>
              <a:t>maatriks</a:t>
            </a:r>
            <a:r>
              <a:rPr lang="sv-SE" sz="2000" dirty="0">
                <a:solidFill>
                  <a:sysClr val="windowText" lastClr="000000"/>
                </a:solidFill>
              </a:rPr>
              <a:t> </a:t>
            </a:r>
            <a:r>
              <a:rPr lang="sv-SE" sz="2000" dirty="0" err="1">
                <a:solidFill>
                  <a:sysClr val="windowText" lastClr="000000"/>
                </a:solidFill>
              </a:rPr>
              <a:t>treppkujuks</a:t>
            </a:r>
            <a:r>
              <a:rPr lang="sv-SE" sz="2000" dirty="0">
                <a:solidFill>
                  <a:sysClr val="windowText" lastClr="000000"/>
                </a:solidFill>
              </a:rPr>
              <a:t> ja </a:t>
            </a:r>
            <a:r>
              <a:rPr lang="sv-SE" sz="2000" dirty="0" err="1">
                <a:solidFill>
                  <a:sysClr val="windowText" lastClr="000000"/>
                </a:solidFill>
              </a:rPr>
              <a:t>seejärel</a:t>
            </a:r>
            <a:r>
              <a:rPr lang="sv-SE" sz="2000" dirty="0">
                <a:solidFill>
                  <a:sysClr val="windowText" lastClr="000000"/>
                </a:solidFill>
              </a:rPr>
              <a:t> </a:t>
            </a:r>
            <a:r>
              <a:rPr lang="sv-SE" sz="2000" dirty="0" err="1">
                <a:solidFill>
                  <a:sysClr val="windowText" lastClr="000000"/>
                </a:solidFill>
              </a:rPr>
              <a:t>taandatud</a:t>
            </a:r>
            <a:r>
              <a:rPr lang="sv-SE" sz="2000" dirty="0">
                <a:solidFill>
                  <a:sysClr val="windowText" lastClr="000000"/>
                </a:solidFill>
              </a:rPr>
              <a:t> </a:t>
            </a:r>
            <a:r>
              <a:rPr lang="sv-SE" sz="2000" dirty="0" err="1">
                <a:solidFill>
                  <a:sysClr val="windowText" lastClr="000000"/>
                </a:solidFill>
              </a:rPr>
              <a:t>treppkujuks</a:t>
            </a:r>
            <a:r>
              <a:rPr lang="sv-SE" sz="20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/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ta: Curvada Para a Esquerda 3">
            <a:extLst>
              <a:ext uri="{FF2B5EF4-FFF2-40B4-BE49-F238E27FC236}">
                <a16:creationId xmlns:a16="http://schemas.microsoft.com/office/drawing/2014/main" id="{C84EE58F-60A8-42BA-9F88-F737970F2A63}"/>
              </a:ext>
            </a:extLst>
          </p:cNvPr>
          <p:cNvSpPr/>
          <p:nvPr/>
        </p:nvSpPr>
        <p:spPr>
          <a:xfrm>
            <a:off x="11283245" y="1995990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65D8F2BF-1CEF-4629-8756-1B0797E4A793}"/>
                  </a:ext>
                </a:extLst>
              </p:cNvPr>
              <p:cNvSpPr/>
              <p:nvPr/>
            </p:nvSpPr>
            <p:spPr>
              <a:xfrm>
                <a:off x="8508463" y="2742509"/>
                <a:ext cx="2796727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65D8F2BF-1CEF-4629-8756-1B0797E4A7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2742509"/>
                <a:ext cx="2796727" cy="83054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65F7EA96-C303-43AD-8031-1D2CD3924442}"/>
                  </a:ext>
                </a:extLst>
              </p:cNvPr>
              <p:cNvSpPr/>
              <p:nvPr/>
            </p:nvSpPr>
            <p:spPr>
              <a:xfrm>
                <a:off x="10616864" y="2369422"/>
                <a:ext cx="11206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sSub>
                        <m:sSubPr>
                          <m:ctrlPr>
                            <a:rPr lang="en-GB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65F7EA96-C303-43AD-8031-1D2CD39244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6864" y="2369422"/>
                <a:ext cx="112069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Seta: Curvada Para a Esquerda 55">
            <a:extLst>
              <a:ext uri="{FF2B5EF4-FFF2-40B4-BE49-F238E27FC236}">
                <a16:creationId xmlns:a16="http://schemas.microsoft.com/office/drawing/2014/main" id="{DA4F74CB-3EA0-49B3-A0BC-67734A3B1C1B}"/>
              </a:ext>
            </a:extLst>
          </p:cNvPr>
          <p:cNvSpPr/>
          <p:nvPr/>
        </p:nvSpPr>
        <p:spPr>
          <a:xfrm>
            <a:off x="11283245" y="3268840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2F13616-AF6D-4D1C-86B8-9008EB4E0A5E}"/>
                  </a:ext>
                </a:extLst>
              </p:cNvPr>
              <p:cNvSpPr/>
              <p:nvPr/>
            </p:nvSpPr>
            <p:spPr>
              <a:xfrm>
                <a:off x="10038306" y="3541792"/>
                <a:ext cx="162891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pt-PT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b="1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2F13616-AF6D-4D1C-86B8-9008EB4E0A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8306" y="3541792"/>
                <a:ext cx="162891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>
            <a:extLst>
              <a:ext uri="{FF2B5EF4-FFF2-40B4-BE49-F238E27FC236}">
                <a16:creationId xmlns:a16="http://schemas.microsoft.com/office/drawing/2014/main" id="{FE5B0229-8E1B-428A-B798-FD515981553E}"/>
              </a:ext>
            </a:extLst>
          </p:cNvPr>
          <p:cNvSpPr/>
          <p:nvPr/>
        </p:nvSpPr>
        <p:spPr>
          <a:xfrm>
            <a:off x="8702473" y="2764624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tângulo: Cantos Arredondados 59">
            <a:extLst>
              <a:ext uri="{FF2B5EF4-FFF2-40B4-BE49-F238E27FC236}">
                <a16:creationId xmlns:a16="http://schemas.microsoft.com/office/drawing/2014/main" id="{158CE19E-1979-48EA-B44B-C5C3EC11FC49}"/>
              </a:ext>
            </a:extLst>
          </p:cNvPr>
          <p:cNvSpPr/>
          <p:nvPr/>
        </p:nvSpPr>
        <p:spPr>
          <a:xfrm rot="5400000">
            <a:off x="8982745" y="4299535"/>
            <a:ext cx="546422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C895DFF1-B111-4A4E-8724-923685CB9C5A}"/>
                  </a:ext>
                </a:extLst>
              </p:cNvPr>
              <p:cNvSpPr/>
              <p:nvPr/>
            </p:nvSpPr>
            <p:spPr>
              <a:xfrm>
                <a:off x="8508463" y="3909801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C895DFF1-B111-4A4E-8724-923685CB9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3909801"/>
                <a:ext cx="2880084" cy="83054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tângulo 61">
            <a:extLst>
              <a:ext uri="{FF2B5EF4-FFF2-40B4-BE49-F238E27FC236}">
                <a16:creationId xmlns:a16="http://schemas.microsoft.com/office/drawing/2014/main" id="{9DDEC0BE-4D7F-45E2-BFC8-04BE166B6F49}"/>
              </a:ext>
            </a:extLst>
          </p:cNvPr>
          <p:cNvSpPr/>
          <p:nvPr/>
        </p:nvSpPr>
        <p:spPr>
          <a:xfrm>
            <a:off x="8296902" y="2395757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400" b="1" dirty="0">
                <a:solidFill>
                  <a:schemeClr val="accent4"/>
                </a:solidFill>
              </a:rPr>
              <a:t>Juhtveerg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B3C36EF-1C7E-4461-A838-58CF739D6EDF}"/>
              </a:ext>
            </a:extLst>
          </p:cNvPr>
          <p:cNvSpPr/>
          <p:nvPr/>
        </p:nvSpPr>
        <p:spPr>
          <a:xfrm>
            <a:off x="8782259" y="3969098"/>
            <a:ext cx="2321170" cy="2149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CC87B4A9-78BD-43B8-8459-08CEAECBE0F3}"/>
              </a:ext>
            </a:extLst>
          </p:cNvPr>
          <p:cNvSpPr/>
          <p:nvPr/>
        </p:nvSpPr>
        <p:spPr>
          <a:xfrm>
            <a:off x="8637433" y="4717673"/>
            <a:ext cx="1560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400" b="1" dirty="0">
                <a:solidFill>
                  <a:schemeClr val="accent4"/>
                </a:solidFill>
              </a:rPr>
              <a:t>Uus juhtveerg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93A04D77-9A05-424E-8A81-ED9FFBE57382}"/>
              </a:ext>
            </a:extLst>
          </p:cNvPr>
          <p:cNvSpPr/>
          <p:nvPr/>
        </p:nvSpPr>
        <p:spPr>
          <a:xfrm>
            <a:off x="8145078" y="2740084"/>
            <a:ext cx="12210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400" b="1" dirty="0">
                <a:solidFill>
                  <a:srgbClr val="F25E4F"/>
                </a:solidFill>
              </a:rPr>
              <a:t>Juht-</a:t>
            </a:r>
          </a:p>
          <a:p>
            <a:r>
              <a:rPr lang="et-EE" sz="1400" b="1" dirty="0" err="1">
                <a:solidFill>
                  <a:srgbClr val="F25E4F"/>
                </a:solidFill>
              </a:rPr>
              <a:t>posit</a:t>
            </a:r>
            <a:r>
              <a:rPr lang="et-EE" sz="1400" b="1" dirty="0">
                <a:solidFill>
                  <a:srgbClr val="F25E4F"/>
                </a:solidFill>
              </a:rPr>
              <a:t>-</a:t>
            </a:r>
          </a:p>
          <a:p>
            <a:r>
              <a:rPr lang="et-EE" sz="1400" b="1" dirty="0" err="1">
                <a:solidFill>
                  <a:srgbClr val="F25E4F"/>
                </a:solidFill>
              </a:rPr>
              <a:t>sioon</a:t>
            </a:r>
            <a:endParaRPr lang="en-GB" sz="1400" dirty="0">
              <a:solidFill>
                <a:srgbClr val="F25E4F"/>
              </a:solidFill>
            </a:endParaRPr>
          </a:p>
        </p:txBody>
      </p:sp>
      <p:sp>
        <p:nvSpPr>
          <p:cNvPr id="66" name="Seta: Curvada Para a Esquerda 65">
            <a:extLst>
              <a:ext uri="{FF2B5EF4-FFF2-40B4-BE49-F238E27FC236}">
                <a16:creationId xmlns:a16="http://schemas.microsoft.com/office/drawing/2014/main" id="{5BAD28E8-33DC-46F8-8821-33D1528222A6}"/>
              </a:ext>
            </a:extLst>
          </p:cNvPr>
          <p:cNvSpPr/>
          <p:nvPr/>
        </p:nvSpPr>
        <p:spPr>
          <a:xfrm>
            <a:off x="11287156" y="4525239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812D1204-23AE-4213-866E-15DB50485AFC}"/>
                  </a:ext>
                </a:extLst>
              </p:cNvPr>
              <p:cNvSpPr/>
              <p:nvPr/>
            </p:nvSpPr>
            <p:spPr>
              <a:xfrm>
                <a:off x="9940590" y="4727237"/>
                <a:ext cx="1824346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GB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pt-PT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sSub>
                        <m:sSubPr>
                          <m:ctrlPr>
                            <a:rPr lang="en-GB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812D1204-23AE-4213-866E-15DB50485A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590" y="4727237"/>
                <a:ext cx="1824346" cy="61093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Oval 67">
            <a:extLst>
              <a:ext uri="{FF2B5EF4-FFF2-40B4-BE49-F238E27FC236}">
                <a16:creationId xmlns:a16="http://schemas.microsoft.com/office/drawing/2014/main" id="{D4D58774-C1E3-44CB-94C8-9A6B53592218}"/>
              </a:ext>
            </a:extLst>
          </p:cNvPr>
          <p:cNvSpPr/>
          <p:nvPr/>
        </p:nvSpPr>
        <p:spPr>
          <a:xfrm>
            <a:off x="9104121" y="4209802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/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etângulo: Cantos Arredondados 69">
            <a:extLst>
              <a:ext uri="{FF2B5EF4-FFF2-40B4-BE49-F238E27FC236}">
                <a16:creationId xmlns:a16="http://schemas.microsoft.com/office/drawing/2014/main" id="{642B5B3C-F69A-4108-866F-B6A94BA6A14A}"/>
              </a:ext>
            </a:extLst>
          </p:cNvPr>
          <p:cNvSpPr/>
          <p:nvPr/>
        </p:nvSpPr>
        <p:spPr>
          <a:xfrm>
            <a:off x="8782259" y="5316814"/>
            <a:ext cx="2321170" cy="2149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Seta: Para Baixo 72">
            <a:extLst>
              <a:ext uri="{FF2B5EF4-FFF2-40B4-BE49-F238E27FC236}">
                <a16:creationId xmlns:a16="http://schemas.microsoft.com/office/drawing/2014/main" id="{E82C00F6-7440-42A1-BA62-981D63085A9C}"/>
              </a:ext>
            </a:extLst>
          </p:cNvPr>
          <p:cNvSpPr/>
          <p:nvPr/>
        </p:nvSpPr>
        <p:spPr>
          <a:xfrm rot="16200000">
            <a:off x="7952877" y="4803310"/>
            <a:ext cx="473082" cy="641935"/>
          </a:xfrm>
          <a:prstGeom prst="downArrow">
            <a:avLst>
              <a:gd name="adj1" fmla="val 50000"/>
              <a:gd name="adj2" fmla="val 51565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CaixaDeTexto 73">
                <a:extLst>
                  <a:ext uri="{FF2B5EF4-FFF2-40B4-BE49-F238E27FC236}">
                    <a16:creationId xmlns:a16="http://schemas.microsoft.com/office/drawing/2014/main" id="{C046EBAB-BDEB-40B3-8C38-FF9D976640C0}"/>
                  </a:ext>
                </a:extLst>
              </p:cNvPr>
              <p:cNvSpPr txBox="1"/>
              <p:nvPr/>
            </p:nvSpPr>
            <p:spPr>
              <a:xfrm>
                <a:off x="3822233" y="4548609"/>
                <a:ext cx="4055756" cy="104509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t-EE" dirty="0"/>
                  <a:t>Saaksime algul jagada 2.rida kahega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b="1" i="1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en-GB" b="1" i="1" dirty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PT" b="1" i="1" dirty="0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pt-PT" b="1" i="1" dirty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:r>
                  <a:rPr lang="et-EE" dirty="0"/>
                  <a:t>ja siis asendada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pt-PT" b="1" i="1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t-EE" dirty="0"/>
                  <a:t>murdarve kasutamata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GB" b="1" i="1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pt-PT" b="1" i="1" dirty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4" name="CaixaDeTexto 73">
                <a:extLst>
                  <a:ext uri="{FF2B5EF4-FFF2-40B4-BE49-F238E27FC236}">
                    <a16:creationId xmlns:a16="http://schemas.microsoft.com/office/drawing/2014/main" id="{C046EBAB-BDEB-40B3-8C38-FF9D97664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233" y="4548609"/>
                <a:ext cx="4055756" cy="1045094"/>
              </a:xfrm>
              <a:prstGeom prst="rect">
                <a:avLst/>
              </a:prstGeom>
              <a:blipFill>
                <a:blip r:embed="rId17"/>
                <a:stretch>
                  <a:fillRect b="-505"/>
                </a:stretch>
              </a:blip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Retângulo: Cantos Arredondados 75">
            <a:extLst>
              <a:ext uri="{FF2B5EF4-FFF2-40B4-BE49-F238E27FC236}">
                <a16:creationId xmlns:a16="http://schemas.microsoft.com/office/drawing/2014/main" id="{5D544298-8458-453D-98F7-D3B6409FEF21}"/>
              </a:ext>
            </a:extLst>
          </p:cNvPr>
          <p:cNvSpPr/>
          <p:nvPr/>
        </p:nvSpPr>
        <p:spPr>
          <a:xfrm>
            <a:off x="8782259" y="5567300"/>
            <a:ext cx="2321170" cy="2149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D48F4321-74EE-4135-8CFD-188DACB938E0}"/>
              </a:ext>
            </a:extLst>
          </p:cNvPr>
          <p:cNvSpPr/>
          <p:nvPr/>
        </p:nvSpPr>
        <p:spPr>
          <a:xfrm>
            <a:off x="8153948" y="4170649"/>
            <a:ext cx="12210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400" b="1" dirty="0">
                <a:solidFill>
                  <a:srgbClr val="F25E4F"/>
                </a:solidFill>
              </a:rPr>
              <a:t>Juht-</a:t>
            </a:r>
          </a:p>
          <a:p>
            <a:r>
              <a:rPr lang="et-EE" sz="1400" b="1" dirty="0" err="1">
                <a:solidFill>
                  <a:srgbClr val="F25E4F"/>
                </a:solidFill>
              </a:rPr>
              <a:t>posit</a:t>
            </a:r>
            <a:r>
              <a:rPr lang="et-EE" sz="1400" b="1" dirty="0">
                <a:solidFill>
                  <a:srgbClr val="F25E4F"/>
                </a:solidFill>
              </a:rPr>
              <a:t>-</a:t>
            </a:r>
          </a:p>
          <a:p>
            <a:r>
              <a:rPr lang="et-EE" sz="1400" b="1" dirty="0" err="1">
                <a:solidFill>
                  <a:srgbClr val="F25E4F"/>
                </a:solidFill>
              </a:rPr>
              <a:t>sioon</a:t>
            </a:r>
            <a:endParaRPr lang="en-GB" sz="1400" dirty="0">
              <a:solidFill>
                <a:srgbClr val="F25E4F"/>
              </a:solidFill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F6BAAEE0-A737-4DD4-85E3-E232848C36F1}"/>
              </a:ext>
            </a:extLst>
          </p:cNvPr>
          <p:cNvSpPr/>
          <p:nvPr/>
        </p:nvSpPr>
        <p:spPr>
          <a:xfrm>
            <a:off x="10380425" y="5809287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tângulo 78">
            <a:extLst>
              <a:ext uri="{FF2B5EF4-FFF2-40B4-BE49-F238E27FC236}">
                <a16:creationId xmlns:a16="http://schemas.microsoft.com/office/drawing/2014/main" id="{33570B47-ED77-4033-9B60-471F6CBEC7C0}"/>
              </a:ext>
            </a:extLst>
          </p:cNvPr>
          <p:cNvSpPr/>
          <p:nvPr/>
        </p:nvSpPr>
        <p:spPr>
          <a:xfrm>
            <a:off x="10254839" y="6111428"/>
            <a:ext cx="15100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400" b="1" dirty="0">
                <a:solidFill>
                  <a:srgbClr val="F25E4F"/>
                </a:solidFill>
              </a:rPr>
              <a:t>Juhtpositsioon</a:t>
            </a:r>
            <a:endParaRPr lang="en-GB" sz="1400" dirty="0">
              <a:solidFill>
                <a:srgbClr val="F25E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22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2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3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75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8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0" grpId="0" animBg="1"/>
      <p:bldP spid="63" grpId="0"/>
      <p:bldP spid="66" grpId="0" animBg="1"/>
      <p:bldP spid="67" grpId="0"/>
      <p:bldP spid="68" grpId="0" animBg="1"/>
      <p:bldP spid="69" grpId="0"/>
      <p:bldP spid="70" grpId="0" animBg="1"/>
      <p:bldP spid="73" grpId="0" animBg="1"/>
      <p:bldP spid="73" grpId="1" animBg="1"/>
      <p:bldP spid="74" grpId="0" animBg="1"/>
      <p:bldP spid="74" grpId="1" animBg="1"/>
      <p:bldP spid="76" grpId="0" animBg="1"/>
      <p:bldP spid="77" grpId="0"/>
      <p:bldP spid="78" grpId="0" animBg="1"/>
      <p:bldP spid="7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A37D6E39-FDED-4DC7-9B11-A7F8DB71A43A}"/>
              </a:ext>
            </a:extLst>
          </p:cNvPr>
          <p:cNvSpPr/>
          <p:nvPr/>
        </p:nvSpPr>
        <p:spPr>
          <a:xfrm>
            <a:off x="8136814" y="209570"/>
            <a:ext cx="3982835" cy="6343864"/>
          </a:xfrm>
          <a:prstGeom prst="roundRect">
            <a:avLst>
              <a:gd name="adj" fmla="val 2374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4C620DE2-C824-44B8-B07E-FEDF6AC80EBD}"/>
              </a:ext>
            </a:extLst>
          </p:cNvPr>
          <p:cNvGrpSpPr/>
          <p:nvPr/>
        </p:nvGrpSpPr>
        <p:grpSpPr>
          <a:xfrm>
            <a:off x="8782259" y="5309998"/>
            <a:ext cx="2283889" cy="753293"/>
            <a:chOff x="2916568" y="1853128"/>
            <a:chExt cx="2283889" cy="876420"/>
          </a:xfrm>
        </p:grpSpPr>
        <p:sp>
          <p:nvSpPr>
            <p:cNvPr id="72" name="Retângulo 71">
              <a:extLst>
                <a:ext uri="{FF2B5EF4-FFF2-40B4-BE49-F238E27FC236}">
                  <a16:creationId xmlns:a16="http://schemas.microsoft.com/office/drawing/2014/main" id="{7FA0C7F0-4C30-4F17-B431-920D3D29F376}"/>
                </a:ext>
              </a:extLst>
            </p:cNvPr>
            <p:cNvSpPr/>
            <p:nvPr/>
          </p:nvSpPr>
          <p:spPr>
            <a:xfrm>
              <a:off x="2916568" y="1853128"/>
              <a:ext cx="2283889" cy="286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tângulo 75">
              <a:extLst>
                <a:ext uri="{FF2B5EF4-FFF2-40B4-BE49-F238E27FC236}">
                  <a16:creationId xmlns:a16="http://schemas.microsoft.com/office/drawing/2014/main" id="{05674070-E093-46E2-B0F9-0DF5C4DBB9D2}"/>
                </a:ext>
              </a:extLst>
            </p:cNvPr>
            <p:cNvSpPr/>
            <p:nvPr/>
          </p:nvSpPr>
          <p:spPr>
            <a:xfrm>
              <a:off x="3251106" y="2124808"/>
              <a:ext cx="1949351" cy="2882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tângulo 76">
              <a:extLst>
                <a:ext uri="{FF2B5EF4-FFF2-40B4-BE49-F238E27FC236}">
                  <a16:creationId xmlns:a16="http://schemas.microsoft.com/office/drawing/2014/main" id="{848FF09D-D798-4A7C-9A1F-B760FE3ED061}"/>
                </a:ext>
              </a:extLst>
            </p:cNvPr>
            <p:cNvSpPr/>
            <p:nvPr/>
          </p:nvSpPr>
          <p:spPr>
            <a:xfrm>
              <a:off x="4472309" y="2397620"/>
              <a:ext cx="728148" cy="3319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B432729B-BC49-4799-A89B-8A57B363145B}"/>
              </a:ext>
            </a:extLst>
          </p:cNvPr>
          <p:cNvSpPr/>
          <p:nvPr/>
        </p:nvSpPr>
        <p:spPr>
          <a:xfrm rot="5400000">
            <a:off x="8401917" y="1841017"/>
            <a:ext cx="781150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Harjuta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Ridade</a:t>
            </a:r>
            <a:r>
              <a:rPr lang="en-GB" b="1" dirty="0">
                <a:solidFill>
                  <a:schemeClr val="tx1"/>
                </a:solidFill>
              </a:rPr>
              <a:t> “</a:t>
            </a:r>
            <a:r>
              <a:rPr lang="en-GB" b="1" dirty="0" err="1">
                <a:solidFill>
                  <a:schemeClr val="tx1"/>
                </a:solidFill>
              </a:rPr>
              <a:t>taandamise</a:t>
            </a:r>
            <a:r>
              <a:rPr lang="en-GB" b="1" dirty="0">
                <a:solidFill>
                  <a:schemeClr val="tx1"/>
                </a:solidFill>
              </a:rPr>
              <a:t>” </a:t>
            </a:r>
            <a:r>
              <a:rPr lang="en-GB" b="1" dirty="0" err="1">
                <a:solidFill>
                  <a:schemeClr val="tx1"/>
                </a:solidFill>
              </a:rPr>
              <a:t>algoritm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FAAB10BD-E1C1-4A74-9EE6-652B5E9FCAA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9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607D10-DBFC-4DFA-9971-B3A01DDCC2EB}"/>
              </a:ext>
            </a:extLst>
          </p:cNvPr>
          <p:cNvSpPr/>
          <p:nvPr/>
        </p:nvSpPr>
        <p:spPr>
          <a:xfrm>
            <a:off x="2148856" y="176412"/>
            <a:ext cx="5759195" cy="555702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FDD1656-DC18-417D-B325-C3E77AE3CADC}"/>
              </a:ext>
            </a:extLst>
          </p:cNvPr>
          <p:cNvSpPr/>
          <p:nvPr/>
        </p:nvSpPr>
        <p:spPr>
          <a:xfrm>
            <a:off x="2176377" y="270449"/>
            <a:ext cx="5779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pt-PT" sz="2400" dirty="0" err="1">
                <a:solidFill>
                  <a:sysClr val="windowText" lastClr="000000"/>
                </a:solidFill>
              </a:rPr>
              <a:t>Töötame</a:t>
            </a:r>
            <a:r>
              <a:rPr lang="pt-PT" sz="2400" dirty="0">
                <a:solidFill>
                  <a:sysClr val="windowText" lastClr="000000"/>
                </a:solidFill>
              </a:rPr>
              <a:t> </a:t>
            </a:r>
            <a:r>
              <a:rPr lang="pt-PT" sz="2400" dirty="0" err="1">
                <a:solidFill>
                  <a:sysClr val="windowText" lastClr="000000"/>
                </a:solidFill>
              </a:rPr>
              <a:t>algoritmi</a:t>
            </a:r>
            <a:r>
              <a:rPr lang="pt-PT" sz="2400" dirty="0">
                <a:solidFill>
                  <a:sysClr val="windowText" lastClr="000000"/>
                </a:solidFill>
              </a:rPr>
              <a:t> </a:t>
            </a:r>
            <a:r>
              <a:rPr lang="pt-PT" sz="2400" dirty="0" err="1">
                <a:solidFill>
                  <a:sysClr val="windowText" lastClr="000000"/>
                </a:solidFill>
              </a:rPr>
              <a:t>näitega</a:t>
            </a:r>
            <a:r>
              <a:rPr lang="et-EE" sz="2400" dirty="0">
                <a:solidFill>
                  <a:sysClr val="windowText" lastClr="000000"/>
                </a:solidFill>
              </a:rPr>
              <a:t> läbi</a:t>
            </a:r>
            <a:r>
              <a:rPr lang="en-GB" sz="2400" dirty="0">
                <a:solidFill>
                  <a:sysClr val="windowText" lastClr="000000"/>
                </a:solidFill>
              </a:rPr>
              <a:t>!</a:t>
            </a:r>
            <a:endParaRPr lang="en-GB" sz="2800" dirty="0">
              <a:solidFill>
                <a:sysClr val="windowText" lastClr="000000"/>
              </a:solidFill>
            </a:endParaRP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AFE495EF-13C1-4004-AFE4-229E10CCD890}"/>
              </a:ext>
            </a:extLst>
          </p:cNvPr>
          <p:cNvSpPr/>
          <p:nvPr/>
        </p:nvSpPr>
        <p:spPr>
          <a:xfrm>
            <a:off x="2078518" y="826151"/>
            <a:ext cx="2842060" cy="1150777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E4687E5-8106-44EB-A554-3FFF135DAD74}"/>
              </a:ext>
            </a:extLst>
          </p:cNvPr>
          <p:cNvSpPr/>
          <p:nvPr/>
        </p:nvSpPr>
        <p:spPr>
          <a:xfrm>
            <a:off x="2127749" y="871393"/>
            <a:ext cx="9804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>
                <a:solidFill>
                  <a:srgbClr val="F25E4F"/>
                </a:solidFill>
              </a:rPr>
              <a:t>S</a:t>
            </a:r>
            <a:r>
              <a:rPr lang="et-EE" sz="1400" b="1" u="sng" dirty="0">
                <a:solidFill>
                  <a:srgbClr val="F25E4F"/>
                </a:solidFill>
              </a:rPr>
              <a:t>amm</a:t>
            </a:r>
            <a:r>
              <a:rPr lang="en-GB" sz="1400" b="1" u="sng" dirty="0">
                <a:solidFill>
                  <a:srgbClr val="F25E4F"/>
                </a:solidFill>
              </a:rPr>
              <a:t> 1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8D9AB0B8-EDE9-44F2-9866-C49AAB002571}"/>
              </a:ext>
            </a:extLst>
          </p:cNvPr>
          <p:cNvSpPr/>
          <p:nvPr/>
        </p:nvSpPr>
        <p:spPr>
          <a:xfrm>
            <a:off x="2093172" y="1090320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nl-NL" sz="1400" dirty="0" err="1">
                <a:solidFill>
                  <a:sysClr val="windowText" lastClr="000000"/>
                </a:solidFill>
              </a:rPr>
              <a:t>Alusta</a:t>
            </a:r>
            <a:r>
              <a:rPr lang="nl-NL" sz="1400" dirty="0">
                <a:solidFill>
                  <a:sysClr val="windowText" lastClr="000000"/>
                </a:solidFill>
              </a:rPr>
              <a:t> </a:t>
            </a:r>
            <a:r>
              <a:rPr lang="nl-NL" sz="1400" u="sng" dirty="0" err="1">
                <a:solidFill>
                  <a:sysClr val="windowText" lastClr="000000"/>
                </a:solidFill>
              </a:rPr>
              <a:t>kõige</a:t>
            </a:r>
            <a:r>
              <a:rPr lang="nl-NL" sz="1400" u="sng" dirty="0">
                <a:solidFill>
                  <a:sysClr val="windowText" lastClr="000000"/>
                </a:solidFill>
              </a:rPr>
              <a:t> </a:t>
            </a:r>
            <a:r>
              <a:rPr lang="nl-NL" sz="1400" u="sng" dirty="0" err="1">
                <a:solidFill>
                  <a:sysClr val="windowText" lastClr="000000"/>
                </a:solidFill>
              </a:rPr>
              <a:t>vasakpoolsemast</a:t>
            </a:r>
            <a:r>
              <a:rPr lang="nl-NL" sz="1400" u="sng" dirty="0">
                <a:solidFill>
                  <a:sysClr val="windowText" lastClr="000000"/>
                </a:solidFill>
              </a:rPr>
              <a:t> </a:t>
            </a:r>
            <a:r>
              <a:rPr lang="et-EE" sz="1400" u="sng" dirty="0">
                <a:solidFill>
                  <a:sysClr val="windowText" lastClr="000000"/>
                </a:solidFill>
              </a:rPr>
              <a:t>„nullist erinevast“</a:t>
            </a:r>
            <a:r>
              <a:rPr lang="nl-NL" sz="1400" u="sng" dirty="0">
                <a:solidFill>
                  <a:sysClr val="windowText" lastClr="000000"/>
                </a:solidFill>
              </a:rPr>
              <a:t> </a:t>
            </a:r>
            <a:r>
              <a:rPr lang="nl-NL" sz="1400" u="sng" dirty="0" err="1">
                <a:solidFill>
                  <a:sysClr val="windowText" lastClr="000000"/>
                </a:solidFill>
              </a:rPr>
              <a:t>veerust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  <a:r>
              <a:rPr lang="et-EE" sz="1400" dirty="0">
                <a:solidFill>
                  <a:sysClr val="windowText" lastClr="000000"/>
                </a:solidFill>
              </a:rPr>
              <a:t>See on juhtveerg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  <a:r>
              <a:rPr lang="et-EE" sz="1400" dirty="0">
                <a:solidFill>
                  <a:sysClr val="windowText" lastClr="000000"/>
                </a:solidFill>
              </a:rPr>
              <a:t>Juhtpositsioon asub </a:t>
            </a:r>
            <a:r>
              <a:rPr lang="et-EE" sz="1400" dirty="0" err="1">
                <a:solidFill>
                  <a:sysClr val="windowText" lastClr="000000"/>
                </a:solidFill>
              </a:rPr>
              <a:t>ülalosas</a:t>
            </a:r>
            <a:r>
              <a:rPr lang="et-EE" sz="1400" dirty="0">
                <a:solidFill>
                  <a:sysClr val="windowText" lastClr="000000"/>
                </a:solidFill>
              </a:rPr>
              <a:t>.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55C9A3B4-684B-4E02-AE54-02BD9AB63330}"/>
              </a:ext>
            </a:extLst>
          </p:cNvPr>
          <p:cNvSpPr/>
          <p:nvPr/>
        </p:nvSpPr>
        <p:spPr>
          <a:xfrm>
            <a:off x="5065993" y="826151"/>
            <a:ext cx="2842060" cy="134726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B00C4224-6D1A-4208-87D1-8AE650FDE954}"/>
              </a:ext>
            </a:extLst>
          </p:cNvPr>
          <p:cNvSpPr/>
          <p:nvPr/>
        </p:nvSpPr>
        <p:spPr>
          <a:xfrm>
            <a:off x="5115224" y="871393"/>
            <a:ext cx="9697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>
                <a:solidFill>
                  <a:srgbClr val="F25E4F"/>
                </a:solidFill>
              </a:rPr>
              <a:t>S</a:t>
            </a:r>
            <a:r>
              <a:rPr lang="et-EE" sz="1400" b="1" u="sng" dirty="0">
                <a:solidFill>
                  <a:srgbClr val="F25E4F"/>
                </a:solidFill>
              </a:rPr>
              <a:t>amm </a:t>
            </a:r>
            <a:r>
              <a:rPr lang="en-GB" sz="1400" b="1" u="sng" dirty="0">
                <a:solidFill>
                  <a:srgbClr val="F25E4F"/>
                </a:solidFill>
              </a:rPr>
              <a:t>2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2B666D9-4453-48F7-BD41-110EEC3C3E54}"/>
              </a:ext>
            </a:extLst>
          </p:cNvPr>
          <p:cNvSpPr/>
          <p:nvPr/>
        </p:nvSpPr>
        <p:spPr>
          <a:xfrm>
            <a:off x="5115225" y="1137173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dirty="0">
                <a:solidFill>
                  <a:sysClr val="windowText" lastClr="000000"/>
                </a:solidFill>
              </a:rPr>
              <a:t>Vali </a:t>
            </a:r>
            <a:r>
              <a:rPr lang="en-GB" sz="1400" b="1" dirty="0" err="1">
                <a:solidFill>
                  <a:sysClr val="windowText" lastClr="000000"/>
                </a:solidFill>
              </a:rPr>
              <a:t>juhtveerus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nullist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erinev</a:t>
            </a:r>
            <a:r>
              <a:rPr lang="en-GB" sz="1400" dirty="0">
                <a:solidFill>
                  <a:sysClr val="windowText" lastClr="000000"/>
                </a:solidFill>
              </a:rPr>
              <a:t> element </a:t>
            </a:r>
            <a:r>
              <a:rPr lang="en-GB" sz="1400" b="1" dirty="0" err="1">
                <a:solidFill>
                  <a:sysClr val="windowText" lastClr="000000"/>
                </a:solidFill>
              </a:rPr>
              <a:t>juhtelem</a:t>
            </a:r>
            <a:r>
              <a:rPr lang="et-EE" sz="1400" b="1" dirty="0">
                <a:solidFill>
                  <a:sysClr val="windowText" lastClr="000000"/>
                </a:solidFill>
              </a:rPr>
              <a:t>e</a:t>
            </a:r>
            <a:r>
              <a:rPr lang="en-GB" sz="1400" b="1" dirty="0" err="1">
                <a:solidFill>
                  <a:sysClr val="windowText" lastClr="000000"/>
                </a:solidFill>
              </a:rPr>
              <a:t>ndina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  <a:r>
              <a:rPr lang="en-GB" sz="1400" dirty="0" err="1">
                <a:solidFill>
                  <a:sysClr val="windowText" lastClr="000000"/>
                </a:solidFill>
              </a:rPr>
              <a:t>Kui</a:t>
            </a:r>
            <a:r>
              <a:rPr lang="en-GB" sz="1400" dirty="0">
                <a:solidFill>
                  <a:sysClr val="windowText" lastClr="000000"/>
                </a:solidFill>
              </a:rPr>
              <a:t> on </a:t>
            </a:r>
            <a:r>
              <a:rPr lang="en-GB" sz="1400" dirty="0" err="1">
                <a:solidFill>
                  <a:sysClr val="windowText" lastClr="000000"/>
                </a:solidFill>
              </a:rPr>
              <a:t>vaja</a:t>
            </a:r>
            <a:r>
              <a:rPr lang="en-GB" sz="1400" dirty="0">
                <a:solidFill>
                  <a:sysClr val="windowText" lastClr="000000"/>
                </a:solidFill>
              </a:rPr>
              <a:t>, </a:t>
            </a:r>
            <a:r>
              <a:rPr lang="en-GB" sz="1400" u="sng" dirty="0" err="1">
                <a:solidFill>
                  <a:sysClr val="windowText" lastClr="000000"/>
                </a:solidFill>
              </a:rPr>
              <a:t>vaheta</a:t>
            </a:r>
            <a:r>
              <a:rPr lang="en-GB" sz="1400" u="sng" dirty="0">
                <a:solidFill>
                  <a:sysClr val="windowText" lastClr="000000"/>
                </a:solidFill>
              </a:rPr>
              <a:t> read</a:t>
            </a:r>
            <a:r>
              <a:rPr lang="en-GB" sz="1400" dirty="0">
                <a:solidFill>
                  <a:sysClr val="windowText" lastClr="000000"/>
                </a:solidFill>
              </a:rPr>
              <a:t>, et </a:t>
            </a:r>
            <a:r>
              <a:rPr lang="en-GB" sz="1400" dirty="0" err="1">
                <a:solidFill>
                  <a:sysClr val="windowText" lastClr="000000"/>
                </a:solidFill>
              </a:rPr>
              <a:t>viia</a:t>
            </a:r>
            <a:r>
              <a:rPr lang="en-GB" sz="1400" dirty="0">
                <a:solidFill>
                  <a:sysClr val="windowText" lastClr="000000"/>
                </a:solidFill>
              </a:rPr>
              <a:t> see element </a:t>
            </a:r>
            <a:r>
              <a:rPr lang="en-GB" sz="1400" dirty="0" err="1">
                <a:solidFill>
                  <a:sysClr val="windowText" lastClr="000000"/>
                </a:solidFill>
              </a:rPr>
              <a:t>juhtpositsiooni</a:t>
            </a:r>
            <a:r>
              <a:rPr lang="en-GB" sz="14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23DA7D05-1901-4C09-92D3-179D5855D9C2}"/>
              </a:ext>
            </a:extLst>
          </p:cNvPr>
          <p:cNvSpPr/>
          <p:nvPr/>
        </p:nvSpPr>
        <p:spPr>
          <a:xfrm>
            <a:off x="5065993" y="2296685"/>
            <a:ext cx="2842060" cy="1157050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E823ABFF-CE80-44C8-8DE5-240C2F28D811}"/>
              </a:ext>
            </a:extLst>
          </p:cNvPr>
          <p:cNvSpPr/>
          <p:nvPr/>
        </p:nvSpPr>
        <p:spPr>
          <a:xfrm>
            <a:off x="5115224" y="2341928"/>
            <a:ext cx="9008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>
                <a:solidFill>
                  <a:srgbClr val="F25E4F"/>
                </a:solidFill>
              </a:rPr>
              <a:t>S</a:t>
            </a:r>
            <a:r>
              <a:rPr lang="et-EE" sz="1400" b="1" u="sng" dirty="0">
                <a:solidFill>
                  <a:srgbClr val="F25E4F"/>
                </a:solidFill>
              </a:rPr>
              <a:t>amm</a:t>
            </a:r>
            <a:r>
              <a:rPr lang="en-GB" sz="1400" b="1" u="sng" dirty="0">
                <a:solidFill>
                  <a:srgbClr val="F25E4F"/>
                </a:solidFill>
              </a:rPr>
              <a:t> 3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71D9005B-6099-4E03-9F84-6DE425AF2A41}"/>
              </a:ext>
            </a:extLst>
          </p:cNvPr>
          <p:cNvSpPr/>
          <p:nvPr/>
        </p:nvSpPr>
        <p:spPr>
          <a:xfrm>
            <a:off x="5115225" y="2607707"/>
            <a:ext cx="27029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fi-FI" sz="1400" dirty="0" err="1">
                <a:solidFill>
                  <a:sysClr val="windowText" lastClr="000000"/>
                </a:solidFill>
              </a:rPr>
              <a:t>Kasuta</a:t>
            </a:r>
            <a:r>
              <a:rPr lang="fi-FI" sz="1400" dirty="0">
                <a:solidFill>
                  <a:sysClr val="windowText" lastClr="000000"/>
                </a:solidFill>
              </a:rPr>
              <a:t> RET- </a:t>
            </a:r>
            <a:r>
              <a:rPr lang="fi-FI" sz="1400" dirty="0" err="1">
                <a:solidFill>
                  <a:sysClr val="windowText" lastClr="000000"/>
                </a:solidFill>
              </a:rPr>
              <a:t>si</a:t>
            </a:r>
            <a:r>
              <a:rPr lang="et-EE" sz="1400" dirty="0">
                <a:solidFill>
                  <a:sysClr val="windowText" lastClr="000000"/>
                </a:solidFill>
              </a:rPr>
              <a:t> (</a:t>
            </a:r>
            <a:r>
              <a:rPr lang="et-EE" sz="1400" u="sng" dirty="0">
                <a:solidFill>
                  <a:sysClr val="windowText" lastClr="000000"/>
                </a:solidFill>
              </a:rPr>
              <a:t>s.h ka ridade </a:t>
            </a:r>
            <a:r>
              <a:rPr lang="et-EE" sz="1400" u="sng" dirty="0" err="1">
                <a:solidFill>
                  <a:sysClr val="windowText" lastClr="000000"/>
                </a:solidFill>
              </a:rPr>
              <a:t>vehetust</a:t>
            </a:r>
            <a:r>
              <a:rPr lang="et-EE" sz="1400" dirty="0">
                <a:solidFill>
                  <a:sysClr val="windowText" lastClr="000000"/>
                </a:solidFill>
              </a:rPr>
              <a:t>)</a:t>
            </a:r>
            <a:r>
              <a:rPr lang="fi-FI" sz="1400" dirty="0">
                <a:solidFill>
                  <a:sysClr val="windowText" lastClr="000000"/>
                </a:solidFill>
              </a:rPr>
              <a:t>, et </a:t>
            </a:r>
            <a:r>
              <a:rPr lang="fi-FI" sz="1400" dirty="0" err="1">
                <a:solidFill>
                  <a:sysClr val="windowText" lastClr="000000"/>
                </a:solidFill>
              </a:rPr>
              <a:t>nullitada</a:t>
            </a:r>
            <a:r>
              <a:rPr lang="fi-FI" sz="1400" dirty="0">
                <a:solidFill>
                  <a:sysClr val="windowText" lastClr="000000"/>
                </a:solidFill>
              </a:rPr>
              <a:t> </a:t>
            </a:r>
            <a:r>
              <a:rPr lang="fi-FI" sz="1400" dirty="0" err="1">
                <a:solidFill>
                  <a:sysClr val="windowText" lastClr="000000"/>
                </a:solidFill>
              </a:rPr>
              <a:t>kõiki</a:t>
            </a:r>
            <a:r>
              <a:rPr lang="fi-FI" sz="1400" dirty="0">
                <a:solidFill>
                  <a:sysClr val="windowText" lastClr="000000"/>
                </a:solidFill>
              </a:rPr>
              <a:t> </a:t>
            </a:r>
            <a:r>
              <a:rPr lang="fi-FI" sz="1400" dirty="0" err="1">
                <a:solidFill>
                  <a:sysClr val="windowText" lastClr="000000"/>
                </a:solidFill>
              </a:rPr>
              <a:t>elemente</a:t>
            </a:r>
            <a:r>
              <a:rPr lang="fi-FI" sz="1400" dirty="0">
                <a:solidFill>
                  <a:sysClr val="windowText" lastClr="000000"/>
                </a:solidFill>
              </a:rPr>
              <a:t> </a:t>
            </a:r>
            <a:r>
              <a:rPr lang="fi-FI" sz="1400" dirty="0" err="1">
                <a:solidFill>
                  <a:sysClr val="windowText" lastClr="000000"/>
                </a:solidFill>
              </a:rPr>
              <a:t>juhtelemendi</a:t>
            </a:r>
            <a:r>
              <a:rPr lang="fi-FI" sz="1400" dirty="0">
                <a:solidFill>
                  <a:sysClr val="windowText" lastClr="000000"/>
                </a:solidFill>
              </a:rPr>
              <a:t> all.</a:t>
            </a:r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4B5B078B-4FFA-4201-94EB-F66E0807BFB2}"/>
              </a:ext>
            </a:extLst>
          </p:cNvPr>
          <p:cNvSpPr/>
          <p:nvPr/>
        </p:nvSpPr>
        <p:spPr>
          <a:xfrm>
            <a:off x="2078518" y="2116373"/>
            <a:ext cx="2842060" cy="134726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ED9A003C-8FDE-4AFC-9ABC-96C5D58BDEAF}"/>
              </a:ext>
            </a:extLst>
          </p:cNvPr>
          <p:cNvSpPr/>
          <p:nvPr/>
        </p:nvSpPr>
        <p:spPr>
          <a:xfrm>
            <a:off x="2127748" y="2161616"/>
            <a:ext cx="9517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>
                <a:solidFill>
                  <a:srgbClr val="F25E4F"/>
                </a:solidFill>
              </a:rPr>
              <a:t>S</a:t>
            </a:r>
            <a:r>
              <a:rPr lang="et-EE" sz="1400" b="1" u="sng" dirty="0">
                <a:solidFill>
                  <a:srgbClr val="F25E4F"/>
                </a:solidFill>
              </a:rPr>
              <a:t>amm</a:t>
            </a:r>
            <a:r>
              <a:rPr lang="en-GB" sz="1400" b="1" u="sng" dirty="0">
                <a:solidFill>
                  <a:srgbClr val="F25E4F"/>
                </a:solidFill>
              </a:rPr>
              <a:t> 4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B1BC8E6-7A1B-415A-A336-23AA29FF696D}"/>
              </a:ext>
            </a:extLst>
          </p:cNvPr>
          <p:cNvSpPr/>
          <p:nvPr/>
        </p:nvSpPr>
        <p:spPr>
          <a:xfrm>
            <a:off x="2127749" y="2427395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dirty="0">
                <a:solidFill>
                  <a:sysClr val="windowText" lastClr="000000"/>
                </a:solidFill>
              </a:rPr>
              <a:t>Kat</a:t>
            </a:r>
            <a:r>
              <a:rPr lang="et-EE" sz="1400" dirty="0">
                <a:solidFill>
                  <a:sysClr val="windowText" lastClr="000000"/>
                </a:solidFill>
              </a:rPr>
              <a:t>a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kinni</a:t>
            </a:r>
            <a:r>
              <a:rPr lang="en-GB" sz="1400" dirty="0">
                <a:solidFill>
                  <a:sysClr val="windowText" lastClr="000000"/>
                </a:solidFill>
              </a:rPr>
              <a:t> see </a:t>
            </a:r>
            <a:r>
              <a:rPr lang="en-GB" sz="1400" dirty="0" err="1">
                <a:solidFill>
                  <a:sysClr val="windowText" lastClr="000000"/>
                </a:solidFill>
              </a:rPr>
              <a:t>rida</a:t>
            </a:r>
            <a:r>
              <a:rPr lang="en-GB" sz="1400" dirty="0">
                <a:solidFill>
                  <a:sysClr val="windowText" lastClr="000000"/>
                </a:solidFill>
              </a:rPr>
              <a:t>, </a:t>
            </a:r>
            <a:r>
              <a:rPr lang="en-GB" sz="1400" dirty="0" err="1">
                <a:solidFill>
                  <a:sysClr val="windowText" lastClr="000000"/>
                </a:solidFill>
              </a:rPr>
              <a:t>mis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sisaldab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juhtpositsiooni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ning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kõike</a:t>
            </a:r>
            <a:r>
              <a:rPr lang="en-GB" sz="1400" dirty="0">
                <a:solidFill>
                  <a:sysClr val="windowText" lastClr="000000"/>
                </a:solidFill>
              </a:rPr>
              <a:t> read </a:t>
            </a:r>
            <a:r>
              <a:rPr lang="en-GB" sz="1400" dirty="0" err="1">
                <a:solidFill>
                  <a:sysClr val="windowText" lastClr="000000"/>
                </a:solidFill>
              </a:rPr>
              <a:t>selle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kohal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  <a:r>
              <a:rPr lang="en-GB" sz="1400" i="1" u="sng" dirty="0" err="1">
                <a:solidFill>
                  <a:sysClr val="windowText" lastClr="000000"/>
                </a:solidFill>
              </a:rPr>
              <a:t>Rakenda</a:t>
            </a:r>
            <a:r>
              <a:rPr lang="en-GB" sz="1400" i="1" u="sng" dirty="0">
                <a:solidFill>
                  <a:sysClr val="windowText" lastClr="000000"/>
                </a:solidFill>
              </a:rPr>
              <a:t> </a:t>
            </a:r>
            <a:r>
              <a:rPr lang="en-GB" sz="1400" i="1" u="sng" dirty="0" err="1">
                <a:solidFill>
                  <a:sysClr val="windowText" lastClr="000000"/>
                </a:solidFill>
              </a:rPr>
              <a:t>samme</a:t>
            </a:r>
            <a:r>
              <a:rPr lang="en-GB" sz="1400" i="1" u="sng" dirty="0">
                <a:solidFill>
                  <a:sysClr val="windowText" lastClr="000000"/>
                </a:solidFill>
              </a:rPr>
              <a:t> 1-3 </a:t>
            </a:r>
            <a:r>
              <a:rPr lang="en-GB" sz="1400" i="1" u="sng" dirty="0" err="1">
                <a:solidFill>
                  <a:sysClr val="windowText" lastClr="000000"/>
                </a:solidFill>
              </a:rPr>
              <a:t>ülejäänud</a:t>
            </a:r>
            <a:r>
              <a:rPr lang="en-GB" sz="1400" i="1" u="sng" dirty="0">
                <a:solidFill>
                  <a:sysClr val="windowText" lastClr="000000"/>
                </a:solidFill>
              </a:rPr>
              <a:t> </a:t>
            </a:r>
            <a:r>
              <a:rPr lang="en-GB" sz="1400" i="1" u="sng" dirty="0" err="1">
                <a:solidFill>
                  <a:sysClr val="windowText" lastClr="000000"/>
                </a:solidFill>
              </a:rPr>
              <a:t>alammaatriksile</a:t>
            </a:r>
            <a:r>
              <a:rPr lang="en-GB" sz="1400" i="1" u="sng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AF2A541F-550D-4B6E-AA4F-471DD07F997B}"/>
              </a:ext>
            </a:extLst>
          </p:cNvPr>
          <p:cNvSpPr/>
          <p:nvPr/>
        </p:nvSpPr>
        <p:spPr>
          <a:xfrm>
            <a:off x="4849549" y="867638"/>
            <a:ext cx="265675" cy="344706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35" name="Seta: Para a Direita 34">
            <a:extLst>
              <a:ext uri="{FF2B5EF4-FFF2-40B4-BE49-F238E27FC236}">
                <a16:creationId xmlns:a16="http://schemas.microsoft.com/office/drawing/2014/main" id="{FC9AA9AD-4E55-41A9-9EB1-36AD2F7317BD}"/>
              </a:ext>
            </a:extLst>
          </p:cNvPr>
          <p:cNvSpPr/>
          <p:nvPr/>
        </p:nvSpPr>
        <p:spPr>
          <a:xfrm rot="5400000">
            <a:off x="5712669" y="2087625"/>
            <a:ext cx="281060" cy="325837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42" name="Seta: Para a Direita 41">
            <a:extLst>
              <a:ext uri="{FF2B5EF4-FFF2-40B4-BE49-F238E27FC236}">
                <a16:creationId xmlns:a16="http://schemas.microsoft.com/office/drawing/2014/main" id="{1CB4EE92-DE02-457D-B7FA-66FE035BF2A5}"/>
              </a:ext>
            </a:extLst>
          </p:cNvPr>
          <p:cNvSpPr/>
          <p:nvPr/>
        </p:nvSpPr>
        <p:spPr>
          <a:xfrm rot="10800000">
            <a:off x="4849589" y="2307218"/>
            <a:ext cx="265675" cy="344706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43" name="Seta: Para a Direita 42">
            <a:extLst>
              <a:ext uri="{FF2B5EF4-FFF2-40B4-BE49-F238E27FC236}">
                <a16:creationId xmlns:a16="http://schemas.microsoft.com/office/drawing/2014/main" id="{630B28FD-4D1C-474E-9586-1AE0E2368AE3}"/>
              </a:ext>
            </a:extLst>
          </p:cNvPr>
          <p:cNvSpPr/>
          <p:nvPr/>
        </p:nvSpPr>
        <p:spPr>
          <a:xfrm rot="5400000" flipH="1" flipV="1">
            <a:off x="4128537" y="1850527"/>
            <a:ext cx="281060" cy="325837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/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ta: Curvada Para a Esquerda 3">
            <a:extLst>
              <a:ext uri="{FF2B5EF4-FFF2-40B4-BE49-F238E27FC236}">
                <a16:creationId xmlns:a16="http://schemas.microsoft.com/office/drawing/2014/main" id="{C84EE58F-60A8-42BA-9F88-F737970F2A63}"/>
              </a:ext>
            </a:extLst>
          </p:cNvPr>
          <p:cNvSpPr/>
          <p:nvPr/>
        </p:nvSpPr>
        <p:spPr>
          <a:xfrm>
            <a:off x="11283245" y="1995990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65D8F2BF-1CEF-4629-8756-1B0797E4A793}"/>
                  </a:ext>
                </a:extLst>
              </p:cNvPr>
              <p:cNvSpPr/>
              <p:nvPr/>
            </p:nvSpPr>
            <p:spPr>
              <a:xfrm>
                <a:off x="8508463" y="2742509"/>
                <a:ext cx="2796727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65D8F2BF-1CEF-4629-8756-1B0797E4A7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2742509"/>
                <a:ext cx="2796727" cy="83054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65F7EA96-C303-43AD-8031-1D2CD3924442}"/>
                  </a:ext>
                </a:extLst>
              </p:cNvPr>
              <p:cNvSpPr/>
              <p:nvPr/>
            </p:nvSpPr>
            <p:spPr>
              <a:xfrm>
                <a:off x="10616864" y="2369422"/>
                <a:ext cx="11206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sSub>
                        <m:sSubPr>
                          <m:ctrlPr>
                            <a:rPr lang="en-GB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65F7EA96-C303-43AD-8031-1D2CD39244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6864" y="2369422"/>
                <a:ext cx="112069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Seta: Curvada Para a Esquerda 55">
            <a:extLst>
              <a:ext uri="{FF2B5EF4-FFF2-40B4-BE49-F238E27FC236}">
                <a16:creationId xmlns:a16="http://schemas.microsoft.com/office/drawing/2014/main" id="{DA4F74CB-3EA0-49B3-A0BC-67734A3B1C1B}"/>
              </a:ext>
            </a:extLst>
          </p:cNvPr>
          <p:cNvSpPr/>
          <p:nvPr/>
        </p:nvSpPr>
        <p:spPr>
          <a:xfrm>
            <a:off x="11283245" y="3268840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2F13616-AF6D-4D1C-86B8-9008EB4E0A5E}"/>
                  </a:ext>
                </a:extLst>
              </p:cNvPr>
              <p:cNvSpPr/>
              <p:nvPr/>
            </p:nvSpPr>
            <p:spPr>
              <a:xfrm>
                <a:off x="10038306" y="3541792"/>
                <a:ext cx="162891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pt-PT" b="1" i="1" dirty="0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b="1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1" i="1" dirty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2F13616-AF6D-4D1C-86B8-9008EB4E0A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8306" y="3541792"/>
                <a:ext cx="162891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>
            <a:extLst>
              <a:ext uri="{FF2B5EF4-FFF2-40B4-BE49-F238E27FC236}">
                <a16:creationId xmlns:a16="http://schemas.microsoft.com/office/drawing/2014/main" id="{FE5B0229-8E1B-428A-B798-FD515981553E}"/>
              </a:ext>
            </a:extLst>
          </p:cNvPr>
          <p:cNvSpPr/>
          <p:nvPr/>
        </p:nvSpPr>
        <p:spPr>
          <a:xfrm>
            <a:off x="8702473" y="2764624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tângulo: Cantos Arredondados 59">
            <a:extLst>
              <a:ext uri="{FF2B5EF4-FFF2-40B4-BE49-F238E27FC236}">
                <a16:creationId xmlns:a16="http://schemas.microsoft.com/office/drawing/2014/main" id="{158CE19E-1979-48EA-B44B-C5C3EC11FC49}"/>
              </a:ext>
            </a:extLst>
          </p:cNvPr>
          <p:cNvSpPr/>
          <p:nvPr/>
        </p:nvSpPr>
        <p:spPr>
          <a:xfrm rot="5400000">
            <a:off x="8982745" y="4299535"/>
            <a:ext cx="546422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C895DFF1-B111-4A4E-8724-923685CB9C5A}"/>
                  </a:ext>
                </a:extLst>
              </p:cNvPr>
              <p:cNvSpPr/>
              <p:nvPr/>
            </p:nvSpPr>
            <p:spPr>
              <a:xfrm>
                <a:off x="8508463" y="3909801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C895DFF1-B111-4A4E-8724-923685CB9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3909801"/>
                <a:ext cx="2880084" cy="83054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tângulo 61">
            <a:extLst>
              <a:ext uri="{FF2B5EF4-FFF2-40B4-BE49-F238E27FC236}">
                <a16:creationId xmlns:a16="http://schemas.microsoft.com/office/drawing/2014/main" id="{9DDEC0BE-4D7F-45E2-BFC8-04BE166B6F49}"/>
              </a:ext>
            </a:extLst>
          </p:cNvPr>
          <p:cNvSpPr/>
          <p:nvPr/>
        </p:nvSpPr>
        <p:spPr>
          <a:xfrm>
            <a:off x="8296902" y="2395757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400" b="1" dirty="0">
                <a:solidFill>
                  <a:schemeClr val="accent4"/>
                </a:solidFill>
              </a:rPr>
              <a:t>Juhtveerg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B3C36EF-1C7E-4461-A838-58CF739D6EDF}"/>
              </a:ext>
            </a:extLst>
          </p:cNvPr>
          <p:cNvSpPr/>
          <p:nvPr/>
        </p:nvSpPr>
        <p:spPr>
          <a:xfrm>
            <a:off x="8782259" y="3969098"/>
            <a:ext cx="2321170" cy="2149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CC87B4A9-78BD-43B8-8459-08CEAECBE0F3}"/>
              </a:ext>
            </a:extLst>
          </p:cNvPr>
          <p:cNvSpPr/>
          <p:nvPr/>
        </p:nvSpPr>
        <p:spPr>
          <a:xfrm>
            <a:off x="8735880" y="4744631"/>
            <a:ext cx="1560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400" b="1" dirty="0">
                <a:solidFill>
                  <a:schemeClr val="accent4"/>
                </a:solidFill>
              </a:rPr>
              <a:t>Uus juhtveerg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93A04D77-9A05-424E-8A81-ED9FFBE57382}"/>
              </a:ext>
            </a:extLst>
          </p:cNvPr>
          <p:cNvSpPr/>
          <p:nvPr/>
        </p:nvSpPr>
        <p:spPr>
          <a:xfrm>
            <a:off x="8145078" y="2740084"/>
            <a:ext cx="12210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400" b="1" dirty="0">
                <a:solidFill>
                  <a:srgbClr val="F25E4F"/>
                </a:solidFill>
              </a:rPr>
              <a:t>Juht-</a:t>
            </a:r>
          </a:p>
          <a:p>
            <a:r>
              <a:rPr lang="et-EE" sz="1400" b="1" dirty="0" err="1">
                <a:solidFill>
                  <a:srgbClr val="F25E4F"/>
                </a:solidFill>
              </a:rPr>
              <a:t>posit</a:t>
            </a:r>
            <a:r>
              <a:rPr lang="et-EE" sz="1400" b="1" dirty="0">
                <a:solidFill>
                  <a:srgbClr val="F25E4F"/>
                </a:solidFill>
              </a:rPr>
              <a:t>-</a:t>
            </a:r>
          </a:p>
          <a:p>
            <a:r>
              <a:rPr lang="et-EE" sz="1400" b="1" dirty="0" err="1">
                <a:solidFill>
                  <a:srgbClr val="F25E4F"/>
                </a:solidFill>
              </a:rPr>
              <a:t>sioon</a:t>
            </a:r>
            <a:endParaRPr lang="en-GB" sz="1400" dirty="0">
              <a:solidFill>
                <a:srgbClr val="F25E4F"/>
              </a:solidFill>
            </a:endParaRPr>
          </a:p>
        </p:txBody>
      </p:sp>
      <p:sp>
        <p:nvSpPr>
          <p:cNvPr id="66" name="Seta: Curvada Para a Esquerda 65">
            <a:extLst>
              <a:ext uri="{FF2B5EF4-FFF2-40B4-BE49-F238E27FC236}">
                <a16:creationId xmlns:a16="http://schemas.microsoft.com/office/drawing/2014/main" id="{5BAD28E8-33DC-46F8-8821-33D1528222A6}"/>
              </a:ext>
            </a:extLst>
          </p:cNvPr>
          <p:cNvSpPr/>
          <p:nvPr/>
        </p:nvSpPr>
        <p:spPr>
          <a:xfrm>
            <a:off x="11287156" y="4525239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812D1204-23AE-4213-866E-15DB50485AFC}"/>
                  </a:ext>
                </a:extLst>
              </p:cNvPr>
              <p:cNvSpPr/>
              <p:nvPr/>
            </p:nvSpPr>
            <p:spPr>
              <a:xfrm>
                <a:off x="9940590" y="4727237"/>
                <a:ext cx="1824346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GB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pt-PT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sSub>
                        <m:sSubPr>
                          <m:ctrlPr>
                            <a:rPr lang="en-GB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812D1204-23AE-4213-866E-15DB50485A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590" y="4727237"/>
                <a:ext cx="1824346" cy="61093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Oval 67">
            <a:extLst>
              <a:ext uri="{FF2B5EF4-FFF2-40B4-BE49-F238E27FC236}">
                <a16:creationId xmlns:a16="http://schemas.microsoft.com/office/drawing/2014/main" id="{D4D58774-C1E3-44CB-94C8-9A6B53592218}"/>
              </a:ext>
            </a:extLst>
          </p:cNvPr>
          <p:cNvSpPr/>
          <p:nvPr/>
        </p:nvSpPr>
        <p:spPr>
          <a:xfrm>
            <a:off x="9104121" y="4209802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/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etângulo: Cantos Arredondados 69">
            <a:extLst>
              <a:ext uri="{FF2B5EF4-FFF2-40B4-BE49-F238E27FC236}">
                <a16:creationId xmlns:a16="http://schemas.microsoft.com/office/drawing/2014/main" id="{642B5B3C-F69A-4108-866F-B6A94BA6A14A}"/>
              </a:ext>
            </a:extLst>
          </p:cNvPr>
          <p:cNvSpPr/>
          <p:nvPr/>
        </p:nvSpPr>
        <p:spPr>
          <a:xfrm>
            <a:off x="8782259" y="5316814"/>
            <a:ext cx="2321170" cy="2149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837887B7-6591-4700-8FD8-74D7A7EB9389}"/>
              </a:ext>
            </a:extLst>
          </p:cNvPr>
          <p:cNvSpPr/>
          <p:nvPr/>
        </p:nvSpPr>
        <p:spPr>
          <a:xfrm>
            <a:off x="9196783" y="6146791"/>
            <a:ext cx="177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t-EE" b="1" dirty="0">
                <a:ln>
                  <a:solidFill>
                    <a:srgbClr val="F25E4F"/>
                  </a:solidFill>
                </a:ln>
                <a:solidFill>
                  <a:srgbClr val="0C2B8E"/>
                </a:solidFill>
              </a:rPr>
              <a:t>Treppkuju</a:t>
            </a:r>
            <a:endParaRPr lang="en-GB" b="1" dirty="0">
              <a:ln>
                <a:solidFill>
                  <a:srgbClr val="F25E4F"/>
                </a:solidFill>
              </a:ln>
              <a:solidFill>
                <a:srgbClr val="0C2B8E"/>
              </a:solidFill>
            </a:endParaRPr>
          </a:p>
        </p:txBody>
      </p:sp>
      <p:sp>
        <p:nvSpPr>
          <p:cNvPr id="78" name="Retângulo: Cantos Arredondados 77">
            <a:extLst>
              <a:ext uri="{FF2B5EF4-FFF2-40B4-BE49-F238E27FC236}">
                <a16:creationId xmlns:a16="http://schemas.microsoft.com/office/drawing/2014/main" id="{5311ED3A-B50A-4321-9840-DE4D8BDAF9FF}"/>
              </a:ext>
            </a:extLst>
          </p:cNvPr>
          <p:cNvSpPr/>
          <p:nvPr/>
        </p:nvSpPr>
        <p:spPr>
          <a:xfrm>
            <a:off x="8782259" y="5567300"/>
            <a:ext cx="2321170" cy="2149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tângulo 78">
            <a:extLst>
              <a:ext uri="{FF2B5EF4-FFF2-40B4-BE49-F238E27FC236}">
                <a16:creationId xmlns:a16="http://schemas.microsoft.com/office/drawing/2014/main" id="{CA32B07B-CE08-4B78-ADD7-21518FDD8429}"/>
              </a:ext>
            </a:extLst>
          </p:cNvPr>
          <p:cNvSpPr/>
          <p:nvPr/>
        </p:nvSpPr>
        <p:spPr>
          <a:xfrm>
            <a:off x="8153948" y="4170649"/>
            <a:ext cx="12210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400" b="1" dirty="0">
                <a:solidFill>
                  <a:srgbClr val="F25E4F"/>
                </a:solidFill>
              </a:rPr>
              <a:t>Juht-</a:t>
            </a:r>
          </a:p>
          <a:p>
            <a:r>
              <a:rPr lang="et-EE" sz="1400" b="1" dirty="0" err="1">
                <a:solidFill>
                  <a:srgbClr val="F25E4F"/>
                </a:solidFill>
              </a:rPr>
              <a:t>posit</a:t>
            </a:r>
            <a:r>
              <a:rPr lang="et-EE" sz="1400" b="1" dirty="0">
                <a:solidFill>
                  <a:srgbClr val="F25E4F"/>
                </a:solidFill>
              </a:rPr>
              <a:t>-</a:t>
            </a:r>
          </a:p>
          <a:p>
            <a:r>
              <a:rPr lang="et-EE" sz="1400" b="1" dirty="0" err="1">
                <a:solidFill>
                  <a:srgbClr val="F25E4F"/>
                </a:solidFill>
              </a:rPr>
              <a:t>sioon</a:t>
            </a:r>
            <a:endParaRPr lang="en-GB" sz="1400" dirty="0">
              <a:solidFill>
                <a:srgbClr val="F25E4F"/>
              </a:solidFill>
            </a:endParaRPr>
          </a:p>
          <a:p>
            <a:endParaRPr lang="en-GB" sz="1400" dirty="0">
              <a:solidFill>
                <a:srgbClr val="F25E4F"/>
              </a:solidFill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050BE68-2A1A-4782-B74A-5ADAB7795814}"/>
              </a:ext>
            </a:extLst>
          </p:cNvPr>
          <p:cNvSpPr/>
          <p:nvPr/>
        </p:nvSpPr>
        <p:spPr>
          <a:xfrm>
            <a:off x="10380425" y="5809287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D0EB0AEA-E298-477D-91AB-F1D398A4A125}"/>
              </a:ext>
            </a:extLst>
          </p:cNvPr>
          <p:cNvSpPr/>
          <p:nvPr/>
        </p:nvSpPr>
        <p:spPr>
          <a:xfrm>
            <a:off x="10254839" y="6111428"/>
            <a:ext cx="15100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400" b="1" dirty="0">
                <a:solidFill>
                  <a:srgbClr val="F25E4F"/>
                </a:solidFill>
              </a:rPr>
              <a:t>Juhtpositsioon</a:t>
            </a:r>
            <a:endParaRPr lang="en-GB" sz="1400" dirty="0">
              <a:solidFill>
                <a:srgbClr val="F25E4F"/>
              </a:solidFill>
            </a:endParaRPr>
          </a:p>
        </p:txBody>
      </p:sp>
      <p:sp>
        <p:nvSpPr>
          <p:cNvPr id="82" name="Retângulo: Cantos Arredondados 81">
            <a:extLst>
              <a:ext uri="{FF2B5EF4-FFF2-40B4-BE49-F238E27FC236}">
                <a16:creationId xmlns:a16="http://schemas.microsoft.com/office/drawing/2014/main" id="{001C5174-0E70-4E67-81AA-92C002119460}"/>
              </a:ext>
            </a:extLst>
          </p:cNvPr>
          <p:cNvSpPr/>
          <p:nvPr/>
        </p:nvSpPr>
        <p:spPr>
          <a:xfrm>
            <a:off x="8202906" y="599681"/>
            <a:ext cx="1315067" cy="28992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Freeform 23">
            <a:extLst>
              <a:ext uri="{FF2B5EF4-FFF2-40B4-BE49-F238E27FC236}">
                <a16:creationId xmlns:a16="http://schemas.microsoft.com/office/drawing/2014/main" id="{BF51320B-B7E7-425A-BA5A-6856AD92841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836942" y="4613123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5" name="Retângulo: Cantos Arredondados 84">
            <a:extLst>
              <a:ext uri="{FF2B5EF4-FFF2-40B4-BE49-F238E27FC236}">
                <a16:creationId xmlns:a16="http://schemas.microsoft.com/office/drawing/2014/main" id="{E56730E6-5338-4C41-A8F2-C7FA34DA3213}"/>
              </a:ext>
            </a:extLst>
          </p:cNvPr>
          <p:cNvSpPr/>
          <p:nvPr/>
        </p:nvSpPr>
        <p:spPr>
          <a:xfrm>
            <a:off x="10817802" y="618566"/>
            <a:ext cx="1097111" cy="24907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tângulo: Cantos Arredondados 85">
            <a:extLst>
              <a:ext uri="{FF2B5EF4-FFF2-40B4-BE49-F238E27FC236}">
                <a16:creationId xmlns:a16="http://schemas.microsoft.com/office/drawing/2014/main" id="{E815A061-AE17-4F6D-8F35-132136A4677E}"/>
              </a:ext>
            </a:extLst>
          </p:cNvPr>
          <p:cNvSpPr/>
          <p:nvPr/>
        </p:nvSpPr>
        <p:spPr>
          <a:xfrm>
            <a:off x="8201503" y="927155"/>
            <a:ext cx="1440000" cy="2779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7EF753E1-31C9-4735-ACBE-E688B4677BE1}"/>
              </a:ext>
            </a:extLst>
          </p:cNvPr>
          <p:cNvSpPr/>
          <p:nvPr/>
        </p:nvSpPr>
        <p:spPr>
          <a:xfrm>
            <a:off x="8170251" y="220831"/>
            <a:ext cx="38292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sv-SE" sz="2000" dirty="0" err="1">
                <a:solidFill>
                  <a:sysClr val="windowText" lastClr="000000"/>
                </a:solidFill>
              </a:rPr>
              <a:t>Rakendades</a:t>
            </a:r>
            <a:r>
              <a:rPr lang="sv-SE" sz="2000" dirty="0">
                <a:solidFill>
                  <a:sysClr val="windowText" lastClr="000000"/>
                </a:solidFill>
              </a:rPr>
              <a:t> RET </a:t>
            </a:r>
            <a:r>
              <a:rPr lang="sv-SE" sz="2000" dirty="0" err="1">
                <a:solidFill>
                  <a:sysClr val="windowText" lastClr="000000"/>
                </a:solidFill>
              </a:rPr>
              <a:t>teisenda</a:t>
            </a:r>
            <a:r>
              <a:rPr lang="sv-SE" sz="2000" dirty="0">
                <a:solidFill>
                  <a:sysClr val="windowText" lastClr="000000"/>
                </a:solidFill>
              </a:rPr>
              <a:t> </a:t>
            </a:r>
            <a:r>
              <a:rPr lang="sv-SE" sz="2000" dirty="0" err="1">
                <a:solidFill>
                  <a:sysClr val="windowText" lastClr="000000"/>
                </a:solidFill>
              </a:rPr>
              <a:t>maatriks</a:t>
            </a:r>
            <a:r>
              <a:rPr lang="sv-SE" sz="2000" dirty="0">
                <a:solidFill>
                  <a:sysClr val="windowText" lastClr="000000"/>
                </a:solidFill>
              </a:rPr>
              <a:t> </a:t>
            </a:r>
            <a:r>
              <a:rPr lang="sv-SE" sz="2000" dirty="0" err="1">
                <a:solidFill>
                  <a:sysClr val="windowText" lastClr="000000"/>
                </a:solidFill>
              </a:rPr>
              <a:t>treppkujuks</a:t>
            </a:r>
            <a:r>
              <a:rPr lang="sv-SE" sz="2000" dirty="0">
                <a:solidFill>
                  <a:sysClr val="windowText" lastClr="000000"/>
                </a:solidFill>
              </a:rPr>
              <a:t> ja </a:t>
            </a:r>
            <a:r>
              <a:rPr lang="sv-SE" sz="2000" dirty="0" err="1">
                <a:solidFill>
                  <a:sysClr val="windowText" lastClr="000000"/>
                </a:solidFill>
              </a:rPr>
              <a:t>seejärel</a:t>
            </a:r>
            <a:r>
              <a:rPr lang="sv-SE" sz="2000" dirty="0">
                <a:solidFill>
                  <a:sysClr val="windowText" lastClr="000000"/>
                </a:solidFill>
              </a:rPr>
              <a:t> </a:t>
            </a:r>
            <a:r>
              <a:rPr lang="sv-SE" sz="2000" dirty="0" err="1">
                <a:solidFill>
                  <a:sysClr val="windowText" lastClr="000000"/>
                </a:solidFill>
              </a:rPr>
              <a:t>taandatud</a:t>
            </a:r>
            <a:r>
              <a:rPr lang="sv-SE" sz="2000" dirty="0">
                <a:solidFill>
                  <a:sysClr val="windowText" lastClr="000000"/>
                </a:solidFill>
              </a:rPr>
              <a:t> </a:t>
            </a:r>
            <a:r>
              <a:rPr lang="sv-SE" sz="2000" dirty="0" err="1">
                <a:solidFill>
                  <a:sysClr val="windowText" lastClr="000000"/>
                </a:solidFill>
              </a:rPr>
              <a:t>treppkujuks</a:t>
            </a:r>
            <a:r>
              <a:rPr lang="et-EE" sz="20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7" name="Freeform 26">
            <a:extLst>
              <a:ext uri="{FF2B5EF4-FFF2-40B4-BE49-F238E27FC236}">
                <a16:creationId xmlns:a16="http://schemas.microsoft.com/office/drawing/2014/main" id="{E581E592-3BA2-4155-9F47-B320D128C90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732106" y="1167468"/>
            <a:ext cx="396126" cy="622379"/>
          </a:xfrm>
          <a:custGeom>
            <a:avLst/>
            <a:gdLst>
              <a:gd name="T0" fmla="*/ 63 w 120"/>
              <a:gd name="T1" fmla="*/ 0 h 188"/>
              <a:gd name="T2" fmla="*/ 0 w 120"/>
              <a:gd name="T3" fmla="*/ 56 h 188"/>
              <a:gd name="T4" fmla="*/ 17 w 120"/>
              <a:gd name="T5" fmla="*/ 72 h 188"/>
              <a:gd name="T6" fmla="*/ 27 w 120"/>
              <a:gd name="T7" fmla="*/ 72 h 188"/>
              <a:gd name="T8" fmla="*/ 27 w 120"/>
              <a:gd name="T9" fmla="*/ 72 h 188"/>
              <a:gd name="T10" fmla="*/ 46 w 120"/>
              <a:gd name="T11" fmla="*/ 55 h 188"/>
              <a:gd name="T12" fmla="*/ 47 w 120"/>
              <a:gd name="T13" fmla="*/ 53 h 188"/>
              <a:gd name="T14" fmla="*/ 61 w 120"/>
              <a:gd name="T15" fmla="*/ 41 h 188"/>
              <a:gd name="T16" fmla="*/ 71 w 120"/>
              <a:gd name="T17" fmla="*/ 54 h 188"/>
              <a:gd name="T18" fmla="*/ 71 w 120"/>
              <a:gd name="T19" fmla="*/ 54 h 188"/>
              <a:gd name="T20" fmla="*/ 63 w 120"/>
              <a:gd name="T21" fmla="*/ 68 h 188"/>
              <a:gd name="T22" fmla="*/ 36 w 120"/>
              <a:gd name="T23" fmla="*/ 118 h 188"/>
              <a:gd name="T24" fmla="*/ 41 w 120"/>
              <a:gd name="T25" fmla="*/ 131 h 188"/>
              <a:gd name="T26" fmla="*/ 52 w 120"/>
              <a:gd name="T27" fmla="*/ 136 h 188"/>
              <a:gd name="T28" fmla="*/ 63 w 120"/>
              <a:gd name="T29" fmla="*/ 136 h 188"/>
              <a:gd name="T30" fmla="*/ 80 w 120"/>
              <a:gd name="T31" fmla="*/ 121 h 188"/>
              <a:gd name="T32" fmla="*/ 80 w 120"/>
              <a:gd name="T33" fmla="*/ 119 h 188"/>
              <a:gd name="T34" fmla="*/ 88 w 120"/>
              <a:gd name="T35" fmla="*/ 105 h 188"/>
              <a:gd name="T36" fmla="*/ 92 w 120"/>
              <a:gd name="T37" fmla="*/ 101 h 188"/>
              <a:gd name="T38" fmla="*/ 120 w 120"/>
              <a:gd name="T39" fmla="*/ 53 h 188"/>
              <a:gd name="T40" fmla="*/ 63 w 120"/>
              <a:gd name="T41" fmla="*/ 0 h 188"/>
              <a:gd name="T42" fmla="*/ 80 w 120"/>
              <a:gd name="T43" fmla="*/ 96 h 188"/>
              <a:gd name="T44" fmla="*/ 68 w 120"/>
              <a:gd name="T45" fmla="*/ 119 h 188"/>
              <a:gd name="T46" fmla="*/ 63 w 120"/>
              <a:gd name="T47" fmla="*/ 124 h 188"/>
              <a:gd name="T48" fmla="*/ 52 w 120"/>
              <a:gd name="T49" fmla="*/ 124 h 188"/>
              <a:gd name="T50" fmla="*/ 48 w 120"/>
              <a:gd name="T51" fmla="*/ 118 h 188"/>
              <a:gd name="T52" fmla="*/ 70 w 120"/>
              <a:gd name="T53" fmla="*/ 77 h 188"/>
              <a:gd name="T54" fmla="*/ 83 w 120"/>
              <a:gd name="T55" fmla="*/ 53 h 188"/>
              <a:gd name="T56" fmla="*/ 61 w 120"/>
              <a:gd name="T57" fmla="*/ 29 h 188"/>
              <a:gd name="T58" fmla="*/ 61 w 120"/>
              <a:gd name="T59" fmla="*/ 29 h 188"/>
              <a:gd name="T60" fmla="*/ 34 w 120"/>
              <a:gd name="T61" fmla="*/ 53 h 188"/>
              <a:gd name="T62" fmla="*/ 27 w 120"/>
              <a:gd name="T63" fmla="*/ 60 h 188"/>
              <a:gd name="T64" fmla="*/ 27 w 120"/>
              <a:gd name="T65" fmla="*/ 60 h 188"/>
              <a:gd name="T66" fmla="*/ 17 w 120"/>
              <a:gd name="T67" fmla="*/ 60 h 188"/>
              <a:gd name="T68" fmla="*/ 12 w 120"/>
              <a:gd name="T69" fmla="*/ 56 h 188"/>
              <a:gd name="T70" fmla="*/ 63 w 120"/>
              <a:gd name="T71" fmla="*/ 12 h 188"/>
              <a:gd name="T72" fmla="*/ 108 w 120"/>
              <a:gd name="T73" fmla="*/ 53 h 188"/>
              <a:gd name="T74" fmla="*/ 80 w 120"/>
              <a:gd name="T75" fmla="*/ 96 h 188"/>
              <a:gd name="T76" fmla="*/ 80 w 120"/>
              <a:gd name="T77" fmla="*/ 161 h 188"/>
              <a:gd name="T78" fmla="*/ 67 w 120"/>
              <a:gd name="T79" fmla="*/ 144 h 188"/>
              <a:gd name="T80" fmla="*/ 66 w 120"/>
              <a:gd name="T81" fmla="*/ 144 h 188"/>
              <a:gd name="T82" fmla="*/ 49 w 120"/>
              <a:gd name="T83" fmla="*/ 144 h 188"/>
              <a:gd name="T84" fmla="*/ 37 w 120"/>
              <a:gd name="T85" fmla="*/ 149 h 188"/>
              <a:gd name="T86" fmla="*/ 32 w 120"/>
              <a:gd name="T87" fmla="*/ 162 h 188"/>
              <a:gd name="T88" fmla="*/ 32 w 120"/>
              <a:gd name="T89" fmla="*/ 172 h 188"/>
              <a:gd name="T90" fmla="*/ 49 w 120"/>
              <a:gd name="T91" fmla="*/ 188 h 188"/>
              <a:gd name="T92" fmla="*/ 49 w 120"/>
              <a:gd name="T93" fmla="*/ 188 h 188"/>
              <a:gd name="T94" fmla="*/ 49 w 120"/>
              <a:gd name="T95" fmla="*/ 188 h 188"/>
              <a:gd name="T96" fmla="*/ 64 w 120"/>
              <a:gd name="T97" fmla="*/ 188 h 188"/>
              <a:gd name="T98" fmla="*/ 76 w 120"/>
              <a:gd name="T99" fmla="*/ 182 h 188"/>
              <a:gd name="T100" fmla="*/ 80 w 120"/>
              <a:gd name="T101" fmla="*/ 171 h 188"/>
              <a:gd name="T102" fmla="*/ 80 w 120"/>
              <a:gd name="T103" fmla="*/ 161 h 188"/>
              <a:gd name="T104" fmla="*/ 64 w 120"/>
              <a:gd name="T105" fmla="*/ 176 h 188"/>
              <a:gd name="T106" fmla="*/ 49 w 120"/>
              <a:gd name="T107" fmla="*/ 176 h 188"/>
              <a:gd name="T108" fmla="*/ 49 w 120"/>
              <a:gd name="T109" fmla="*/ 176 h 188"/>
              <a:gd name="T110" fmla="*/ 44 w 120"/>
              <a:gd name="T111" fmla="*/ 172 h 188"/>
              <a:gd name="T112" fmla="*/ 44 w 120"/>
              <a:gd name="T113" fmla="*/ 162 h 188"/>
              <a:gd name="T114" fmla="*/ 49 w 120"/>
              <a:gd name="T115" fmla="*/ 156 h 188"/>
              <a:gd name="T116" fmla="*/ 64 w 120"/>
              <a:gd name="T117" fmla="*/ 156 h 188"/>
              <a:gd name="T118" fmla="*/ 68 w 120"/>
              <a:gd name="T119" fmla="*/ 161 h 188"/>
              <a:gd name="T120" fmla="*/ 68 w 120"/>
              <a:gd name="T121" fmla="*/ 171 h 188"/>
              <a:gd name="T122" fmla="*/ 64 w 120"/>
              <a:gd name="T123" fmla="*/ 176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0" h="188">
                <a:moveTo>
                  <a:pt x="63" y="0"/>
                </a:moveTo>
                <a:cubicBezTo>
                  <a:pt x="23" y="0"/>
                  <a:pt x="0" y="19"/>
                  <a:pt x="0" y="56"/>
                </a:cubicBezTo>
                <a:cubicBezTo>
                  <a:pt x="0" y="64"/>
                  <a:pt x="6" y="72"/>
                  <a:pt x="17" y="72"/>
                </a:cubicBezTo>
                <a:cubicBezTo>
                  <a:pt x="27" y="72"/>
                  <a:pt x="27" y="72"/>
                  <a:pt x="27" y="72"/>
                </a:cubicBezTo>
                <a:cubicBezTo>
                  <a:pt x="27" y="72"/>
                  <a:pt x="27" y="72"/>
                  <a:pt x="27" y="72"/>
                </a:cubicBezTo>
                <a:cubicBezTo>
                  <a:pt x="35" y="72"/>
                  <a:pt x="44" y="67"/>
                  <a:pt x="46" y="55"/>
                </a:cubicBezTo>
                <a:cubicBezTo>
                  <a:pt x="46" y="54"/>
                  <a:pt x="46" y="54"/>
                  <a:pt x="47" y="53"/>
                </a:cubicBezTo>
                <a:cubicBezTo>
                  <a:pt x="48" y="44"/>
                  <a:pt x="49" y="41"/>
                  <a:pt x="61" y="41"/>
                </a:cubicBezTo>
                <a:cubicBezTo>
                  <a:pt x="65" y="41"/>
                  <a:pt x="71" y="43"/>
                  <a:pt x="71" y="54"/>
                </a:cubicBezTo>
                <a:cubicBezTo>
                  <a:pt x="71" y="54"/>
                  <a:pt x="71" y="54"/>
                  <a:pt x="71" y="54"/>
                </a:cubicBezTo>
                <a:cubicBezTo>
                  <a:pt x="71" y="56"/>
                  <a:pt x="71" y="61"/>
                  <a:pt x="63" y="68"/>
                </a:cubicBezTo>
                <a:cubicBezTo>
                  <a:pt x="43" y="82"/>
                  <a:pt x="36" y="95"/>
                  <a:pt x="36" y="118"/>
                </a:cubicBezTo>
                <a:cubicBezTo>
                  <a:pt x="36" y="120"/>
                  <a:pt x="36" y="126"/>
                  <a:pt x="41" y="131"/>
                </a:cubicBezTo>
                <a:cubicBezTo>
                  <a:pt x="44" y="134"/>
                  <a:pt x="48" y="136"/>
                  <a:pt x="52" y="136"/>
                </a:cubicBezTo>
                <a:cubicBezTo>
                  <a:pt x="63" y="136"/>
                  <a:pt x="63" y="136"/>
                  <a:pt x="63" y="136"/>
                </a:cubicBezTo>
                <a:cubicBezTo>
                  <a:pt x="71" y="136"/>
                  <a:pt x="78" y="131"/>
                  <a:pt x="80" y="121"/>
                </a:cubicBezTo>
                <a:cubicBezTo>
                  <a:pt x="80" y="120"/>
                  <a:pt x="80" y="120"/>
                  <a:pt x="80" y="119"/>
                </a:cubicBezTo>
                <a:cubicBezTo>
                  <a:pt x="81" y="114"/>
                  <a:pt x="81" y="111"/>
                  <a:pt x="88" y="105"/>
                </a:cubicBezTo>
                <a:cubicBezTo>
                  <a:pt x="89" y="104"/>
                  <a:pt x="91" y="103"/>
                  <a:pt x="92" y="101"/>
                </a:cubicBezTo>
                <a:cubicBezTo>
                  <a:pt x="103" y="93"/>
                  <a:pt x="120" y="80"/>
                  <a:pt x="120" y="53"/>
                </a:cubicBezTo>
                <a:cubicBezTo>
                  <a:pt x="120" y="24"/>
                  <a:pt x="105" y="0"/>
                  <a:pt x="63" y="0"/>
                </a:cubicBezTo>
                <a:close/>
                <a:moveTo>
                  <a:pt x="80" y="96"/>
                </a:moveTo>
                <a:cubicBezTo>
                  <a:pt x="69" y="106"/>
                  <a:pt x="69" y="114"/>
                  <a:pt x="68" y="119"/>
                </a:cubicBezTo>
                <a:cubicBezTo>
                  <a:pt x="67" y="124"/>
                  <a:pt x="63" y="124"/>
                  <a:pt x="63" y="124"/>
                </a:cubicBezTo>
                <a:cubicBezTo>
                  <a:pt x="63" y="124"/>
                  <a:pt x="57" y="124"/>
                  <a:pt x="52" y="124"/>
                </a:cubicBezTo>
                <a:cubicBezTo>
                  <a:pt x="48" y="124"/>
                  <a:pt x="48" y="118"/>
                  <a:pt x="48" y="118"/>
                </a:cubicBezTo>
                <a:cubicBezTo>
                  <a:pt x="48" y="97"/>
                  <a:pt x="55" y="89"/>
                  <a:pt x="70" y="77"/>
                </a:cubicBezTo>
                <a:cubicBezTo>
                  <a:pt x="85" y="66"/>
                  <a:pt x="83" y="53"/>
                  <a:pt x="83" y="53"/>
                </a:cubicBezTo>
                <a:cubicBezTo>
                  <a:pt x="82" y="29"/>
                  <a:pt x="62" y="29"/>
                  <a:pt x="61" y="29"/>
                </a:cubicBezTo>
                <a:cubicBezTo>
                  <a:pt x="61" y="29"/>
                  <a:pt x="61" y="29"/>
                  <a:pt x="61" y="29"/>
                </a:cubicBezTo>
                <a:cubicBezTo>
                  <a:pt x="37" y="29"/>
                  <a:pt x="36" y="45"/>
                  <a:pt x="34" y="53"/>
                </a:cubicBezTo>
                <a:cubicBezTo>
                  <a:pt x="33" y="60"/>
                  <a:pt x="28" y="60"/>
                  <a:pt x="27" y="60"/>
                </a:cubicBezTo>
                <a:cubicBezTo>
                  <a:pt x="27" y="60"/>
                  <a:pt x="27" y="60"/>
                  <a:pt x="27" y="60"/>
                </a:cubicBezTo>
                <a:cubicBezTo>
                  <a:pt x="17" y="60"/>
                  <a:pt x="17" y="60"/>
                  <a:pt x="17" y="60"/>
                </a:cubicBezTo>
                <a:cubicBezTo>
                  <a:pt x="12" y="60"/>
                  <a:pt x="12" y="56"/>
                  <a:pt x="12" y="56"/>
                </a:cubicBezTo>
                <a:cubicBezTo>
                  <a:pt x="12" y="25"/>
                  <a:pt x="30" y="12"/>
                  <a:pt x="63" y="12"/>
                </a:cubicBezTo>
                <a:cubicBezTo>
                  <a:pt x="95" y="12"/>
                  <a:pt x="108" y="28"/>
                  <a:pt x="108" y="53"/>
                </a:cubicBezTo>
                <a:cubicBezTo>
                  <a:pt x="108" y="77"/>
                  <a:pt x="91" y="87"/>
                  <a:pt x="80" y="96"/>
                </a:cubicBezTo>
                <a:close/>
                <a:moveTo>
                  <a:pt x="80" y="161"/>
                </a:moveTo>
                <a:cubicBezTo>
                  <a:pt x="80" y="151"/>
                  <a:pt x="73" y="146"/>
                  <a:pt x="67" y="144"/>
                </a:cubicBezTo>
                <a:cubicBezTo>
                  <a:pt x="66" y="144"/>
                  <a:pt x="66" y="144"/>
                  <a:pt x="66" y="144"/>
                </a:cubicBezTo>
                <a:cubicBezTo>
                  <a:pt x="49" y="144"/>
                  <a:pt x="49" y="144"/>
                  <a:pt x="49" y="144"/>
                </a:cubicBezTo>
                <a:cubicBezTo>
                  <a:pt x="44" y="144"/>
                  <a:pt x="40" y="146"/>
                  <a:pt x="37" y="149"/>
                </a:cubicBezTo>
                <a:cubicBezTo>
                  <a:pt x="32" y="154"/>
                  <a:pt x="32" y="159"/>
                  <a:pt x="32" y="162"/>
                </a:cubicBezTo>
                <a:cubicBezTo>
                  <a:pt x="32" y="164"/>
                  <a:pt x="32" y="168"/>
                  <a:pt x="32" y="172"/>
                </a:cubicBezTo>
                <a:cubicBezTo>
                  <a:pt x="32" y="181"/>
                  <a:pt x="39" y="188"/>
                  <a:pt x="49" y="188"/>
                </a:cubicBezTo>
                <a:cubicBezTo>
                  <a:pt x="49" y="188"/>
                  <a:pt x="49" y="188"/>
                  <a:pt x="49" y="188"/>
                </a:cubicBezTo>
                <a:cubicBezTo>
                  <a:pt x="49" y="188"/>
                  <a:pt x="49" y="188"/>
                  <a:pt x="49" y="188"/>
                </a:cubicBezTo>
                <a:cubicBezTo>
                  <a:pt x="64" y="188"/>
                  <a:pt x="64" y="188"/>
                  <a:pt x="64" y="188"/>
                </a:cubicBezTo>
                <a:cubicBezTo>
                  <a:pt x="69" y="188"/>
                  <a:pt x="73" y="186"/>
                  <a:pt x="76" y="182"/>
                </a:cubicBezTo>
                <a:cubicBezTo>
                  <a:pt x="80" y="178"/>
                  <a:pt x="80" y="174"/>
                  <a:pt x="80" y="171"/>
                </a:cubicBezTo>
                <a:lnTo>
                  <a:pt x="80" y="161"/>
                </a:lnTo>
                <a:close/>
                <a:moveTo>
                  <a:pt x="64" y="176"/>
                </a:moveTo>
                <a:cubicBezTo>
                  <a:pt x="58" y="176"/>
                  <a:pt x="49" y="176"/>
                  <a:pt x="49" y="176"/>
                </a:cubicBezTo>
                <a:cubicBezTo>
                  <a:pt x="49" y="176"/>
                  <a:pt x="49" y="176"/>
                  <a:pt x="49" y="176"/>
                </a:cubicBezTo>
                <a:cubicBezTo>
                  <a:pt x="48" y="176"/>
                  <a:pt x="44" y="176"/>
                  <a:pt x="44" y="172"/>
                </a:cubicBezTo>
                <a:cubicBezTo>
                  <a:pt x="44" y="167"/>
                  <a:pt x="44" y="162"/>
                  <a:pt x="44" y="162"/>
                </a:cubicBezTo>
                <a:cubicBezTo>
                  <a:pt x="44" y="162"/>
                  <a:pt x="44" y="156"/>
                  <a:pt x="49" y="156"/>
                </a:cubicBezTo>
                <a:cubicBezTo>
                  <a:pt x="54" y="156"/>
                  <a:pt x="64" y="156"/>
                  <a:pt x="64" y="156"/>
                </a:cubicBezTo>
                <a:cubicBezTo>
                  <a:pt x="64" y="156"/>
                  <a:pt x="68" y="157"/>
                  <a:pt x="68" y="161"/>
                </a:cubicBezTo>
                <a:cubicBezTo>
                  <a:pt x="68" y="165"/>
                  <a:pt x="68" y="171"/>
                  <a:pt x="68" y="171"/>
                </a:cubicBezTo>
                <a:cubicBezTo>
                  <a:pt x="68" y="171"/>
                  <a:pt x="69" y="176"/>
                  <a:pt x="64" y="176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7459584E-E4A8-476C-BD81-9F920ECFF624}"/>
              </a:ext>
            </a:extLst>
          </p:cNvPr>
          <p:cNvSpPr/>
          <p:nvPr/>
        </p:nvSpPr>
        <p:spPr>
          <a:xfrm>
            <a:off x="2118515" y="3542023"/>
            <a:ext cx="5759195" cy="773389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3E03291A-74C7-4D36-8379-E36142011028}"/>
              </a:ext>
            </a:extLst>
          </p:cNvPr>
          <p:cNvSpPr/>
          <p:nvPr/>
        </p:nvSpPr>
        <p:spPr>
          <a:xfrm>
            <a:off x="2146036" y="3535581"/>
            <a:ext cx="5779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t-EE" sz="2000" dirty="0">
                <a:solidFill>
                  <a:sysClr val="windowText" lastClr="000000"/>
                </a:solidFill>
              </a:rPr>
              <a:t>Kuna me soovime </a:t>
            </a:r>
            <a:r>
              <a:rPr lang="et-EE" sz="2000" b="1" dirty="0">
                <a:solidFill>
                  <a:sysClr val="windowText" lastClr="000000"/>
                </a:solidFill>
              </a:rPr>
              <a:t>taandatud treppkuju</a:t>
            </a:r>
            <a:r>
              <a:rPr lang="et-EE" sz="2000" dirty="0">
                <a:solidFill>
                  <a:sysClr val="windowText" lastClr="000000"/>
                </a:solidFill>
              </a:rPr>
              <a:t>, siis vajame ka </a:t>
            </a:r>
            <a:r>
              <a:rPr lang="et-EE" sz="2000" b="1" dirty="0">
                <a:solidFill>
                  <a:sysClr val="windowText" lastClr="000000"/>
                </a:solidFill>
              </a:rPr>
              <a:t>5.sammu</a:t>
            </a:r>
            <a:r>
              <a:rPr lang="en-GB" sz="2000" dirty="0">
                <a:solidFill>
                  <a:sysClr val="windowText" lastClr="000000"/>
                </a:solidFill>
              </a:rPr>
              <a:t>, </a:t>
            </a:r>
            <a:r>
              <a:rPr lang="et-EE" sz="2000" i="1" u="sng" dirty="0">
                <a:solidFill>
                  <a:sysClr val="windowText" lastClr="000000"/>
                </a:solidFill>
              </a:rPr>
              <a:t>kordame kui on vajadust</a:t>
            </a:r>
            <a:r>
              <a:rPr lang="en-GB" sz="20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01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4" grpId="0" animBg="1"/>
      <p:bldP spid="54" grpId="0"/>
      <p:bldP spid="5" grpId="0"/>
      <p:bldP spid="56" grpId="0" animBg="1"/>
      <p:bldP spid="57" grpId="0"/>
      <p:bldP spid="58" grpId="0" animBg="1"/>
      <p:bldP spid="60" grpId="0" animBg="1"/>
      <p:bldP spid="61" grpId="0"/>
      <p:bldP spid="62" grpId="0"/>
      <p:bldP spid="6" grpId="0" animBg="1"/>
      <p:bldP spid="63" grpId="0"/>
      <p:bldP spid="64" grpId="0"/>
      <p:bldP spid="66" grpId="0" animBg="1"/>
      <p:bldP spid="67" grpId="0"/>
      <p:bldP spid="68" grpId="0" animBg="1"/>
      <p:bldP spid="70" grpId="0" animBg="1"/>
      <p:bldP spid="71" grpId="0"/>
      <p:bldP spid="71" grpId="1"/>
      <p:bldP spid="78" grpId="0" animBg="1"/>
      <p:bldP spid="79" grpId="0"/>
      <p:bldP spid="80" grpId="0" animBg="1"/>
      <p:bldP spid="81" grpId="0"/>
      <p:bldP spid="82" grpId="0" animBg="1"/>
      <p:bldP spid="82" grpId="1" animBg="1"/>
      <p:bldP spid="84" grpId="0" animBg="1"/>
      <p:bldP spid="84" grpId="1" animBg="1"/>
      <p:bldP spid="85" grpId="0" animBg="1"/>
      <p:bldP spid="86" grpId="0" animBg="1"/>
      <p:bldP spid="87" grpId="0" animBg="1"/>
      <p:bldP spid="89" grpId="0" animBg="1"/>
      <p:bldP spid="9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A37D6E39-FDED-4DC7-9B11-A7F8DB71A43A}"/>
              </a:ext>
            </a:extLst>
          </p:cNvPr>
          <p:cNvSpPr/>
          <p:nvPr/>
        </p:nvSpPr>
        <p:spPr>
          <a:xfrm>
            <a:off x="8014887" y="172260"/>
            <a:ext cx="3982835" cy="6343864"/>
          </a:xfrm>
          <a:prstGeom prst="roundRect">
            <a:avLst>
              <a:gd name="adj" fmla="val 2374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4C620DE2-C824-44B8-B07E-FEDF6AC80EBD}"/>
              </a:ext>
            </a:extLst>
          </p:cNvPr>
          <p:cNvGrpSpPr/>
          <p:nvPr/>
        </p:nvGrpSpPr>
        <p:grpSpPr>
          <a:xfrm>
            <a:off x="8782259" y="5309998"/>
            <a:ext cx="2283889" cy="753293"/>
            <a:chOff x="2916568" y="1853128"/>
            <a:chExt cx="2283889" cy="876420"/>
          </a:xfrm>
        </p:grpSpPr>
        <p:sp>
          <p:nvSpPr>
            <p:cNvPr id="72" name="Retângulo 71">
              <a:extLst>
                <a:ext uri="{FF2B5EF4-FFF2-40B4-BE49-F238E27FC236}">
                  <a16:creationId xmlns:a16="http://schemas.microsoft.com/office/drawing/2014/main" id="{7FA0C7F0-4C30-4F17-B431-920D3D29F376}"/>
                </a:ext>
              </a:extLst>
            </p:cNvPr>
            <p:cNvSpPr/>
            <p:nvPr/>
          </p:nvSpPr>
          <p:spPr>
            <a:xfrm>
              <a:off x="2916568" y="1853128"/>
              <a:ext cx="2283889" cy="286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tângulo 75">
              <a:extLst>
                <a:ext uri="{FF2B5EF4-FFF2-40B4-BE49-F238E27FC236}">
                  <a16:creationId xmlns:a16="http://schemas.microsoft.com/office/drawing/2014/main" id="{05674070-E093-46E2-B0F9-0DF5C4DBB9D2}"/>
                </a:ext>
              </a:extLst>
            </p:cNvPr>
            <p:cNvSpPr/>
            <p:nvPr/>
          </p:nvSpPr>
          <p:spPr>
            <a:xfrm>
              <a:off x="3251106" y="2124808"/>
              <a:ext cx="1949351" cy="2882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tângulo 76">
              <a:extLst>
                <a:ext uri="{FF2B5EF4-FFF2-40B4-BE49-F238E27FC236}">
                  <a16:creationId xmlns:a16="http://schemas.microsoft.com/office/drawing/2014/main" id="{848FF09D-D798-4A7C-9A1F-B760FE3ED061}"/>
                </a:ext>
              </a:extLst>
            </p:cNvPr>
            <p:cNvSpPr/>
            <p:nvPr/>
          </p:nvSpPr>
          <p:spPr>
            <a:xfrm>
              <a:off x="4472309" y="2397620"/>
              <a:ext cx="728148" cy="3319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Harjuta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Ridade</a:t>
            </a:r>
            <a:r>
              <a:rPr lang="en-GB" b="1" dirty="0">
                <a:solidFill>
                  <a:schemeClr val="tx1"/>
                </a:solidFill>
              </a:rPr>
              <a:t> “</a:t>
            </a:r>
            <a:r>
              <a:rPr lang="en-GB" b="1" dirty="0" err="1">
                <a:solidFill>
                  <a:schemeClr val="tx1"/>
                </a:solidFill>
              </a:rPr>
              <a:t>taandamise</a:t>
            </a:r>
            <a:r>
              <a:rPr lang="en-GB" b="1" dirty="0">
                <a:solidFill>
                  <a:schemeClr val="tx1"/>
                </a:solidFill>
              </a:rPr>
              <a:t>” </a:t>
            </a:r>
            <a:r>
              <a:rPr lang="en-GB" b="1" dirty="0" err="1">
                <a:solidFill>
                  <a:schemeClr val="tx1"/>
                </a:solidFill>
              </a:rPr>
              <a:t>algoritm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FAAB10BD-E1C1-4A74-9EE6-652B5E9FCAA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9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/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Retângulo: Cantos Arredondados 84">
            <a:extLst>
              <a:ext uri="{FF2B5EF4-FFF2-40B4-BE49-F238E27FC236}">
                <a16:creationId xmlns:a16="http://schemas.microsoft.com/office/drawing/2014/main" id="{E56730E6-5338-4C41-A8F2-C7FA34DA3213}"/>
              </a:ext>
            </a:extLst>
          </p:cNvPr>
          <p:cNvSpPr/>
          <p:nvPr/>
        </p:nvSpPr>
        <p:spPr>
          <a:xfrm>
            <a:off x="10713783" y="656618"/>
            <a:ext cx="1188988" cy="2793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tângulo: Cantos Arredondados 85">
            <a:extLst>
              <a:ext uri="{FF2B5EF4-FFF2-40B4-BE49-F238E27FC236}">
                <a16:creationId xmlns:a16="http://schemas.microsoft.com/office/drawing/2014/main" id="{E815A061-AE17-4F6D-8F35-132136A4677E}"/>
              </a:ext>
            </a:extLst>
          </p:cNvPr>
          <p:cNvSpPr/>
          <p:nvPr/>
        </p:nvSpPr>
        <p:spPr>
          <a:xfrm>
            <a:off x="8170511" y="971170"/>
            <a:ext cx="1306685" cy="2851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7EF753E1-31C9-4735-ACBE-E688B4677BE1}"/>
              </a:ext>
            </a:extLst>
          </p:cNvPr>
          <p:cNvSpPr/>
          <p:nvPr/>
        </p:nvSpPr>
        <p:spPr>
          <a:xfrm>
            <a:off x="8109012" y="266307"/>
            <a:ext cx="38292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sv-SE" sz="2000" dirty="0" err="1">
                <a:solidFill>
                  <a:sysClr val="windowText" lastClr="000000"/>
                </a:solidFill>
              </a:rPr>
              <a:t>Rakendades</a:t>
            </a:r>
            <a:r>
              <a:rPr lang="sv-SE" sz="2000" dirty="0">
                <a:solidFill>
                  <a:sysClr val="windowText" lastClr="000000"/>
                </a:solidFill>
              </a:rPr>
              <a:t> RET </a:t>
            </a:r>
            <a:r>
              <a:rPr lang="sv-SE" sz="2000" dirty="0" err="1">
                <a:solidFill>
                  <a:sysClr val="windowText" lastClr="000000"/>
                </a:solidFill>
              </a:rPr>
              <a:t>teisenda</a:t>
            </a:r>
            <a:r>
              <a:rPr lang="sv-SE" sz="2000" dirty="0">
                <a:solidFill>
                  <a:sysClr val="windowText" lastClr="000000"/>
                </a:solidFill>
              </a:rPr>
              <a:t> </a:t>
            </a:r>
            <a:r>
              <a:rPr lang="sv-SE" sz="2000" dirty="0" err="1">
                <a:solidFill>
                  <a:sysClr val="windowText" lastClr="000000"/>
                </a:solidFill>
              </a:rPr>
              <a:t>maatriks</a:t>
            </a:r>
            <a:r>
              <a:rPr lang="sv-SE" sz="2000" dirty="0">
                <a:solidFill>
                  <a:sysClr val="windowText" lastClr="000000"/>
                </a:solidFill>
              </a:rPr>
              <a:t> </a:t>
            </a:r>
            <a:r>
              <a:rPr lang="sv-SE" sz="2000" dirty="0" err="1">
                <a:solidFill>
                  <a:sysClr val="windowText" lastClr="000000"/>
                </a:solidFill>
              </a:rPr>
              <a:t>treppkujuks</a:t>
            </a:r>
            <a:r>
              <a:rPr lang="sv-SE" sz="2000" dirty="0">
                <a:solidFill>
                  <a:sysClr val="windowText" lastClr="000000"/>
                </a:solidFill>
              </a:rPr>
              <a:t> ja </a:t>
            </a:r>
            <a:r>
              <a:rPr lang="sv-SE" sz="2000" dirty="0" err="1">
                <a:solidFill>
                  <a:sysClr val="windowText" lastClr="000000"/>
                </a:solidFill>
              </a:rPr>
              <a:t>seejärel</a:t>
            </a:r>
            <a:r>
              <a:rPr lang="sv-SE" sz="2000" dirty="0">
                <a:solidFill>
                  <a:sysClr val="windowText" lastClr="000000"/>
                </a:solidFill>
              </a:rPr>
              <a:t> </a:t>
            </a:r>
            <a:r>
              <a:rPr lang="sv-SE" sz="2000" dirty="0" err="1">
                <a:solidFill>
                  <a:sysClr val="windowText" lastClr="000000"/>
                </a:solidFill>
              </a:rPr>
              <a:t>taandatud</a:t>
            </a:r>
            <a:r>
              <a:rPr lang="sv-SE" sz="2000" dirty="0">
                <a:solidFill>
                  <a:sysClr val="windowText" lastClr="000000"/>
                </a:solidFill>
              </a:rPr>
              <a:t> </a:t>
            </a:r>
            <a:r>
              <a:rPr lang="sv-SE" sz="2000" dirty="0" err="1">
                <a:solidFill>
                  <a:sysClr val="windowText" lastClr="000000"/>
                </a:solidFill>
              </a:rPr>
              <a:t>treppkujuks</a:t>
            </a:r>
            <a:r>
              <a:rPr lang="sv-SE" sz="20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7" name="Freeform 26">
            <a:extLst>
              <a:ext uri="{FF2B5EF4-FFF2-40B4-BE49-F238E27FC236}">
                <a16:creationId xmlns:a16="http://schemas.microsoft.com/office/drawing/2014/main" id="{E581E592-3BA2-4155-9F47-B320D128C90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732106" y="1167468"/>
            <a:ext cx="396126" cy="622379"/>
          </a:xfrm>
          <a:custGeom>
            <a:avLst/>
            <a:gdLst>
              <a:gd name="T0" fmla="*/ 63 w 120"/>
              <a:gd name="T1" fmla="*/ 0 h 188"/>
              <a:gd name="T2" fmla="*/ 0 w 120"/>
              <a:gd name="T3" fmla="*/ 56 h 188"/>
              <a:gd name="T4" fmla="*/ 17 w 120"/>
              <a:gd name="T5" fmla="*/ 72 h 188"/>
              <a:gd name="T6" fmla="*/ 27 w 120"/>
              <a:gd name="T7" fmla="*/ 72 h 188"/>
              <a:gd name="T8" fmla="*/ 27 w 120"/>
              <a:gd name="T9" fmla="*/ 72 h 188"/>
              <a:gd name="T10" fmla="*/ 46 w 120"/>
              <a:gd name="T11" fmla="*/ 55 h 188"/>
              <a:gd name="T12" fmla="*/ 47 w 120"/>
              <a:gd name="T13" fmla="*/ 53 h 188"/>
              <a:gd name="T14" fmla="*/ 61 w 120"/>
              <a:gd name="T15" fmla="*/ 41 h 188"/>
              <a:gd name="T16" fmla="*/ 71 w 120"/>
              <a:gd name="T17" fmla="*/ 54 h 188"/>
              <a:gd name="T18" fmla="*/ 71 w 120"/>
              <a:gd name="T19" fmla="*/ 54 h 188"/>
              <a:gd name="T20" fmla="*/ 63 w 120"/>
              <a:gd name="T21" fmla="*/ 68 h 188"/>
              <a:gd name="T22" fmla="*/ 36 w 120"/>
              <a:gd name="T23" fmla="*/ 118 h 188"/>
              <a:gd name="T24" fmla="*/ 41 w 120"/>
              <a:gd name="T25" fmla="*/ 131 h 188"/>
              <a:gd name="T26" fmla="*/ 52 w 120"/>
              <a:gd name="T27" fmla="*/ 136 h 188"/>
              <a:gd name="T28" fmla="*/ 63 w 120"/>
              <a:gd name="T29" fmla="*/ 136 h 188"/>
              <a:gd name="T30" fmla="*/ 80 w 120"/>
              <a:gd name="T31" fmla="*/ 121 h 188"/>
              <a:gd name="T32" fmla="*/ 80 w 120"/>
              <a:gd name="T33" fmla="*/ 119 h 188"/>
              <a:gd name="T34" fmla="*/ 88 w 120"/>
              <a:gd name="T35" fmla="*/ 105 h 188"/>
              <a:gd name="T36" fmla="*/ 92 w 120"/>
              <a:gd name="T37" fmla="*/ 101 h 188"/>
              <a:gd name="T38" fmla="*/ 120 w 120"/>
              <a:gd name="T39" fmla="*/ 53 h 188"/>
              <a:gd name="T40" fmla="*/ 63 w 120"/>
              <a:gd name="T41" fmla="*/ 0 h 188"/>
              <a:gd name="T42" fmla="*/ 80 w 120"/>
              <a:gd name="T43" fmla="*/ 96 h 188"/>
              <a:gd name="T44" fmla="*/ 68 w 120"/>
              <a:gd name="T45" fmla="*/ 119 h 188"/>
              <a:gd name="T46" fmla="*/ 63 w 120"/>
              <a:gd name="T47" fmla="*/ 124 h 188"/>
              <a:gd name="T48" fmla="*/ 52 w 120"/>
              <a:gd name="T49" fmla="*/ 124 h 188"/>
              <a:gd name="T50" fmla="*/ 48 w 120"/>
              <a:gd name="T51" fmla="*/ 118 h 188"/>
              <a:gd name="T52" fmla="*/ 70 w 120"/>
              <a:gd name="T53" fmla="*/ 77 h 188"/>
              <a:gd name="T54" fmla="*/ 83 w 120"/>
              <a:gd name="T55" fmla="*/ 53 h 188"/>
              <a:gd name="T56" fmla="*/ 61 w 120"/>
              <a:gd name="T57" fmla="*/ 29 h 188"/>
              <a:gd name="T58" fmla="*/ 61 w 120"/>
              <a:gd name="T59" fmla="*/ 29 h 188"/>
              <a:gd name="T60" fmla="*/ 34 w 120"/>
              <a:gd name="T61" fmla="*/ 53 h 188"/>
              <a:gd name="T62" fmla="*/ 27 w 120"/>
              <a:gd name="T63" fmla="*/ 60 h 188"/>
              <a:gd name="T64" fmla="*/ 27 w 120"/>
              <a:gd name="T65" fmla="*/ 60 h 188"/>
              <a:gd name="T66" fmla="*/ 17 w 120"/>
              <a:gd name="T67" fmla="*/ 60 h 188"/>
              <a:gd name="T68" fmla="*/ 12 w 120"/>
              <a:gd name="T69" fmla="*/ 56 h 188"/>
              <a:gd name="T70" fmla="*/ 63 w 120"/>
              <a:gd name="T71" fmla="*/ 12 h 188"/>
              <a:gd name="T72" fmla="*/ 108 w 120"/>
              <a:gd name="T73" fmla="*/ 53 h 188"/>
              <a:gd name="T74" fmla="*/ 80 w 120"/>
              <a:gd name="T75" fmla="*/ 96 h 188"/>
              <a:gd name="T76" fmla="*/ 80 w 120"/>
              <a:gd name="T77" fmla="*/ 161 h 188"/>
              <a:gd name="T78" fmla="*/ 67 w 120"/>
              <a:gd name="T79" fmla="*/ 144 h 188"/>
              <a:gd name="T80" fmla="*/ 66 w 120"/>
              <a:gd name="T81" fmla="*/ 144 h 188"/>
              <a:gd name="T82" fmla="*/ 49 w 120"/>
              <a:gd name="T83" fmla="*/ 144 h 188"/>
              <a:gd name="T84" fmla="*/ 37 w 120"/>
              <a:gd name="T85" fmla="*/ 149 h 188"/>
              <a:gd name="T86" fmla="*/ 32 w 120"/>
              <a:gd name="T87" fmla="*/ 162 h 188"/>
              <a:gd name="T88" fmla="*/ 32 w 120"/>
              <a:gd name="T89" fmla="*/ 172 h 188"/>
              <a:gd name="T90" fmla="*/ 49 w 120"/>
              <a:gd name="T91" fmla="*/ 188 h 188"/>
              <a:gd name="T92" fmla="*/ 49 w 120"/>
              <a:gd name="T93" fmla="*/ 188 h 188"/>
              <a:gd name="T94" fmla="*/ 49 w 120"/>
              <a:gd name="T95" fmla="*/ 188 h 188"/>
              <a:gd name="T96" fmla="*/ 64 w 120"/>
              <a:gd name="T97" fmla="*/ 188 h 188"/>
              <a:gd name="T98" fmla="*/ 76 w 120"/>
              <a:gd name="T99" fmla="*/ 182 h 188"/>
              <a:gd name="T100" fmla="*/ 80 w 120"/>
              <a:gd name="T101" fmla="*/ 171 h 188"/>
              <a:gd name="T102" fmla="*/ 80 w 120"/>
              <a:gd name="T103" fmla="*/ 161 h 188"/>
              <a:gd name="T104" fmla="*/ 64 w 120"/>
              <a:gd name="T105" fmla="*/ 176 h 188"/>
              <a:gd name="T106" fmla="*/ 49 w 120"/>
              <a:gd name="T107" fmla="*/ 176 h 188"/>
              <a:gd name="T108" fmla="*/ 49 w 120"/>
              <a:gd name="T109" fmla="*/ 176 h 188"/>
              <a:gd name="T110" fmla="*/ 44 w 120"/>
              <a:gd name="T111" fmla="*/ 172 h 188"/>
              <a:gd name="T112" fmla="*/ 44 w 120"/>
              <a:gd name="T113" fmla="*/ 162 h 188"/>
              <a:gd name="T114" fmla="*/ 49 w 120"/>
              <a:gd name="T115" fmla="*/ 156 h 188"/>
              <a:gd name="T116" fmla="*/ 64 w 120"/>
              <a:gd name="T117" fmla="*/ 156 h 188"/>
              <a:gd name="T118" fmla="*/ 68 w 120"/>
              <a:gd name="T119" fmla="*/ 161 h 188"/>
              <a:gd name="T120" fmla="*/ 68 w 120"/>
              <a:gd name="T121" fmla="*/ 171 h 188"/>
              <a:gd name="T122" fmla="*/ 64 w 120"/>
              <a:gd name="T123" fmla="*/ 176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0" h="188">
                <a:moveTo>
                  <a:pt x="63" y="0"/>
                </a:moveTo>
                <a:cubicBezTo>
                  <a:pt x="23" y="0"/>
                  <a:pt x="0" y="19"/>
                  <a:pt x="0" y="56"/>
                </a:cubicBezTo>
                <a:cubicBezTo>
                  <a:pt x="0" y="64"/>
                  <a:pt x="6" y="72"/>
                  <a:pt x="17" y="72"/>
                </a:cubicBezTo>
                <a:cubicBezTo>
                  <a:pt x="27" y="72"/>
                  <a:pt x="27" y="72"/>
                  <a:pt x="27" y="72"/>
                </a:cubicBezTo>
                <a:cubicBezTo>
                  <a:pt x="27" y="72"/>
                  <a:pt x="27" y="72"/>
                  <a:pt x="27" y="72"/>
                </a:cubicBezTo>
                <a:cubicBezTo>
                  <a:pt x="35" y="72"/>
                  <a:pt x="44" y="67"/>
                  <a:pt x="46" y="55"/>
                </a:cubicBezTo>
                <a:cubicBezTo>
                  <a:pt x="46" y="54"/>
                  <a:pt x="46" y="54"/>
                  <a:pt x="47" y="53"/>
                </a:cubicBezTo>
                <a:cubicBezTo>
                  <a:pt x="48" y="44"/>
                  <a:pt x="49" y="41"/>
                  <a:pt x="61" y="41"/>
                </a:cubicBezTo>
                <a:cubicBezTo>
                  <a:pt x="65" y="41"/>
                  <a:pt x="71" y="43"/>
                  <a:pt x="71" y="54"/>
                </a:cubicBezTo>
                <a:cubicBezTo>
                  <a:pt x="71" y="54"/>
                  <a:pt x="71" y="54"/>
                  <a:pt x="71" y="54"/>
                </a:cubicBezTo>
                <a:cubicBezTo>
                  <a:pt x="71" y="56"/>
                  <a:pt x="71" y="61"/>
                  <a:pt x="63" y="68"/>
                </a:cubicBezTo>
                <a:cubicBezTo>
                  <a:pt x="43" y="82"/>
                  <a:pt x="36" y="95"/>
                  <a:pt x="36" y="118"/>
                </a:cubicBezTo>
                <a:cubicBezTo>
                  <a:pt x="36" y="120"/>
                  <a:pt x="36" y="126"/>
                  <a:pt x="41" y="131"/>
                </a:cubicBezTo>
                <a:cubicBezTo>
                  <a:pt x="44" y="134"/>
                  <a:pt x="48" y="136"/>
                  <a:pt x="52" y="136"/>
                </a:cubicBezTo>
                <a:cubicBezTo>
                  <a:pt x="63" y="136"/>
                  <a:pt x="63" y="136"/>
                  <a:pt x="63" y="136"/>
                </a:cubicBezTo>
                <a:cubicBezTo>
                  <a:pt x="71" y="136"/>
                  <a:pt x="78" y="131"/>
                  <a:pt x="80" y="121"/>
                </a:cubicBezTo>
                <a:cubicBezTo>
                  <a:pt x="80" y="120"/>
                  <a:pt x="80" y="120"/>
                  <a:pt x="80" y="119"/>
                </a:cubicBezTo>
                <a:cubicBezTo>
                  <a:pt x="81" y="114"/>
                  <a:pt x="81" y="111"/>
                  <a:pt x="88" y="105"/>
                </a:cubicBezTo>
                <a:cubicBezTo>
                  <a:pt x="89" y="104"/>
                  <a:pt x="91" y="103"/>
                  <a:pt x="92" y="101"/>
                </a:cubicBezTo>
                <a:cubicBezTo>
                  <a:pt x="103" y="93"/>
                  <a:pt x="120" y="80"/>
                  <a:pt x="120" y="53"/>
                </a:cubicBezTo>
                <a:cubicBezTo>
                  <a:pt x="120" y="24"/>
                  <a:pt x="105" y="0"/>
                  <a:pt x="63" y="0"/>
                </a:cubicBezTo>
                <a:close/>
                <a:moveTo>
                  <a:pt x="80" y="96"/>
                </a:moveTo>
                <a:cubicBezTo>
                  <a:pt x="69" y="106"/>
                  <a:pt x="69" y="114"/>
                  <a:pt x="68" y="119"/>
                </a:cubicBezTo>
                <a:cubicBezTo>
                  <a:pt x="67" y="124"/>
                  <a:pt x="63" y="124"/>
                  <a:pt x="63" y="124"/>
                </a:cubicBezTo>
                <a:cubicBezTo>
                  <a:pt x="63" y="124"/>
                  <a:pt x="57" y="124"/>
                  <a:pt x="52" y="124"/>
                </a:cubicBezTo>
                <a:cubicBezTo>
                  <a:pt x="48" y="124"/>
                  <a:pt x="48" y="118"/>
                  <a:pt x="48" y="118"/>
                </a:cubicBezTo>
                <a:cubicBezTo>
                  <a:pt x="48" y="97"/>
                  <a:pt x="55" y="89"/>
                  <a:pt x="70" y="77"/>
                </a:cubicBezTo>
                <a:cubicBezTo>
                  <a:pt x="85" y="66"/>
                  <a:pt x="83" y="53"/>
                  <a:pt x="83" y="53"/>
                </a:cubicBezTo>
                <a:cubicBezTo>
                  <a:pt x="82" y="29"/>
                  <a:pt x="62" y="29"/>
                  <a:pt x="61" y="29"/>
                </a:cubicBezTo>
                <a:cubicBezTo>
                  <a:pt x="61" y="29"/>
                  <a:pt x="61" y="29"/>
                  <a:pt x="61" y="29"/>
                </a:cubicBezTo>
                <a:cubicBezTo>
                  <a:pt x="37" y="29"/>
                  <a:pt x="36" y="45"/>
                  <a:pt x="34" y="53"/>
                </a:cubicBezTo>
                <a:cubicBezTo>
                  <a:pt x="33" y="60"/>
                  <a:pt x="28" y="60"/>
                  <a:pt x="27" y="60"/>
                </a:cubicBezTo>
                <a:cubicBezTo>
                  <a:pt x="27" y="60"/>
                  <a:pt x="27" y="60"/>
                  <a:pt x="27" y="60"/>
                </a:cubicBezTo>
                <a:cubicBezTo>
                  <a:pt x="17" y="60"/>
                  <a:pt x="17" y="60"/>
                  <a:pt x="17" y="60"/>
                </a:cubicBezTo>
                <a:cubicBezTo>
                  <a:pt x="12" y="60"/>
                  <a:pt x="12" y="56"/>
                  <a:pt x="12" y="56"/>
                </a:cubicBezTo>
                <a:cubicBezTo>
                  <a:pt x="12" y="25"/>
                  <a:pt x="30" y="12"/>
                  <a:pt x="63" y="12"/>
                </a:cubicBezTo>
                <a:cubicBezTo>
                  <a:pt x="95" y="12"/>
                  <a:pt x="108" y="28"/>
                  <a:pt x="108" y="53"/>
                </a:cubicBezTo>
                <a:cubicBezTo>
                  <a:pt x="108" y="77"/>
                  <a:pt x="91" y="87"/>
                  <a:pt x="80" y="96"/>
                </a:cubicBezTo>
                <a:close/>
                <a:moveTo>
                  <a:pt x="80" y="161"/>
                </a:moveTo>
                <a:cubicBezTo>
                  <a:pt x="80" y="151"/>
                  <a:pt x="73" y="146"/>
                  <a:pt x="67" y="144"/>
                </a:cubicBezTo>
                <a:cubicBezTo>
                  <a:pt x="66" y="144"/>
                  <a:pt x="66" y="144"/>
                  <a:pt x="66" y="144"/>
                </a:cubicBezTo>
                <a:cubicBezTo>
                  <a:pt x="49" y="144"/>
                  <a:pt x="49" y="144"/>
                  <a:pt x="49" y="144"/>
                </a:cubicBezTo>
                <a:cubicBezTo>
                  <a:pt x="44" y="144"/>
                  <a:pt x="40" y="146"/>
                  <a:pt x="37" y="149"/>
                </a:cubicBezTo>
                <a:cubicBezTo>
                  <a:pt x="32" y="154"/>
                  <a:pt x="32" y="159"/>
                  <a:pt x="32" y="162"/>
                </a:cubicBezTo>
                <a:cubicBezTo>
                  <a:pt x="32" y="164"/>
                  <a:pt x="32" y="168"/>
                  <a:pt x="32" y="172"/>
                </a:cubicBezTo>
                <a:cubicBezTo>
                  <a:pt x="32" y="181"/>
                  <a:pt x="39" y="188"/>
                  <a:pt x="49" y="188"/>
                </a:cubicBezTo>
                <a:cubicBezTo>
                  <a:pt x="49" y="188"/>
                  <a:pt x="49" y="188"/>
                  <a:pt x="49" y="188"/>
                </a:cubicBezTo>
                <a:cubicBezTo>
                  <a:pt x="49" y="188"/>
                  <a:pt x="49" y="188"/>
                  <a:pt x="49" y="188"/>
                </a:cubicBezTo>
                <a:cubicBezTo>
                  <a:pt x="64" y="188"/>
                  <a:pt x="64" y="188"/>
                  <a:pt x="64" y="188"/>
                </a:cubicBezTo>
                <a:cubicBezTo>
                  <a:pt x="69" y="188"/>
                  <a:pt x="73" y="186"/>
                  <a:pt x="76" y="182"/>
                </a:cubicBezTo>
                <a:cubicBezTo>
                  <a:pt x="80" y="178"/>
                  <a:pt x="80" y="174"/>
                  <a:pt x="80" y="171"/>
                </a:cubicBezTo>
                <a:lnTo>
                  <a:pt x="80" y="161"/>
                </a:lnTo>
                <a:close/>
                <a:moveTo>
                  <a:pt x="64" y="176"/>
                </a:moveTo>
                <a:cubicBezTo>
                  <a:pt x="58" y="176"/>
                  <a:pt x="49" y="176"/>
                  <a:pt x="49" y="176"/>
                </a:cubicBezTo>
                <a:cubicBezTo>
                  <a:pt x="49" y="176"/>
                  <a:pt x="49" y="176"/>
                  <a:pt x="49" y="176"/>
                </a:cubicBezTo>
                <a:cubicBezTo>
                  <a:pt x="48" y="176"/>
                  <a:pt x="44" y="176"/>
                  <a:pt x="44" y="172"/>
                </a:cubicBezTo>
                <a:cubicBezTo>
                  <a:pt x="44" y="167"/>
                  <a:pt x="44" y="162"/>
                  <a:pt x="44" y="162"/>
                </a:cubicBezTo>
                <a:cubicBezTo>
                  <a:pt x="44" y="162"/>
                  <a:pt x="44" y="156"/>
                  <a:pt x="49" y="156"/>
                </a:cubicBezTo>
                <a:cubicBezTo>
                  <a:pt x="54" y="156"/>
                  <a:pt x="64" y="156"/>
                  <a:pt x="64" y="156"/>
                </a:cubicBezTo>
                <a:cubicBezTo>
                  <a:pt x="64" y="156"/>
                  <a:pt x="68" y="157"/>
                  <a:pt x="68" y="161"/>
                </a:cubicBezTo>
                <a:cubicBezTo>
                  <a:pt x="68" y="165"/>
                  <a:pt x="68" y="171"/>
                  <a:pt x="68" y="171"/>
                </a:cubicBezTo>
                <a:cubicBezTo>
                  <a:pt x="68" y="171"/>
                  <a:pt x="69" y="176"/>
                  <a:pt x="64" y="176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7459584E-E4A8-476C-BD81-9F920ECFF624}"/>
              </a:ext>
            </a:extLst>
          </p:cNvPr>
          <p:cNvSpPr/>
          <p:nvPr/>
        </p:nvSpPr>
        <p:spPr>
          <a:xfrm>
            <a:off x="2118515" y="3542023"/>
            <a:ext cx="5759195" cy="773389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3E03291A-74C7-4D36-8379-E36142011028}"/>
              </a:ext>
            </a:extLst>
          </p:cNvPr>
          <p:cNvSpPr/>
          <p:nvPr/>
        </p:nvSpPr>
        <p:spPr>
          <a:xfrm>
            <a:off x="2146036" y="3535581"/>
            <a:ext cx="5779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t-EE" sz="2000" dirty="0">
                <a:solidFill>
                  <a:sysClr val="windowText" lastClr="000000"/>
                </a:solidFill>
              </a:rPr>
              <a:t>Kuna me soovime </a:t>
            </a:r>
            <a:r>
              <a:rPr lang="et-EE" sz="2000" b="1" dirty="0">
                <a:solidFill>
                  <a:sysClr val="windowText" lastClr="000000"/>
                </a:solidFill>
              </a:rPr>
              <a:t>taandatud treppkuju</a:t>
            </a:r>
            <a:r>
              <a:rPr lang="et-EE" sz="2000" dirty="0">
                <a:solidFill>
                  <a:sysClr val="windowText" lastClr="000000"/>
                </a:solidFill>
              </a:rPr>
              <a:t>, siis vajame ka </a:t>
            </a:r>
            <a:r>
              <a:rPr lang="et-EE" sz="2000" b="1" dirty="0">
                <a:solidFill>
                  <a:sysClr val="windowText" lastClr="000000"/>
                </a:solidFill>
              </a:rPr>
              <a:t>5.sammu</a:t>
            </a:r>
            <a:r>
              <a:rPr lang="en-GB" sz="2000" dirty="0">
                <a:solidFill>
                  <a:sysClr val="windowText" lastClr="000000"/>
                </a:solidFill>
              </a:rPr>
              <a:t>, </a:t>
            </a:r>
            <a:r>
              <a:rPr lang="et-EE" sz="2000" i="1" u="sng" dirty="0">
                <a:solidFill>
                  <a:sysClr val="windowText" lastClr="000000"/>
                </a:solidFill>
              </a:rPr>
              <a:t>kordame kui on vajadust</a:t>
            </a:r>
            <a:r>
              <a:rPr lang="en-GB" sz="20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91" name="Retângulo: Cantos Arredondados 90">
            <a:extLst>
              <a:ext uri="{FF2B5EF4-FFF2-40B4-BE49-F238E27FC236}">
                <a16:creationId xmlns:a16="http://schemas.microsoft.com/office/drawing/2014/main" id="{C17812AC-82BA-4BBB-ACC2-95DB2340EE72}"/>
              </a:ext>
            </a:extLst>
          </p:cNvPr>
          <p:cNvSpPr/>
          <p:nvPr/>
        </p:nvSpPr>
        <p:spPr>
          <a:xfrm>
            <a:off x="2073796" y="4438613"/>
            <a:ext cx="5847365" cy="2082767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92" name="Retângulo 91">
            <a:extLst>
              <a:ext uri="{FF2B5EF4-FFF2-40B4-BE49-F238E27FC236}">
                <a16:creationId xmlns:a16="http://schemas.microsoft.com/office/drawing/2014/main" id="{0BA14802-AAEA-4885-AEEB-9BAEABA0A615}"/>
              </a:ext>
            </a:extLst>
          </p:cNvPr>
          <p:cNvSpPr/>
          <p:nvPr/>
        </p:nvSpPr>
        <p:spPr>
          <a:xfrm>
            <a:off x="2157207" y="4510339"/>
            <a:ext cx="18144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>
                <a:solidFill>
                  <a:srgbClr val="F25E4F"/>
                </a:solidFill>
              </a:rPr>
              <a:t>S</a:t>
            </a:r>
            <a:r>
              <a:rPr lang="et-EE" sz="2400" b="1" u="sng" dirty="0">
                <a:solidFill>
                  <a:srgbClr val="F25E4F"/>
                </a:solidFill>
              </a:rPr>
              <a:t>amm</a:t>
            </a:r>
            <a:r>
              <a:rPr lang="en-GB" sz="2400" b="1" u="sng" dirty="0">
                <a:solidFill>
                  <a:srgbClr val="F25E4F"/>
                </a:solidFill>
              </a:rPr>
              <a:t> 5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7CF02B59-9588-4D75-92BB-1F2DBAE26826}"/>
              </a:ext>
            </a:extLst>
          </p:cNvPr>
          <p:cNvSpPr/>
          <p:nvPr/>
        </p:nvSpPr>
        <p:spPr>
          <a:xfrm>
            <a:off x="10254839" y="6111428"/>
            <a:ext cx="122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400" b="1" dirty="0">
                <a:solidFill>
                  <a:srgbClr val="F25E4F"/>
                </a:solidFill>
              </a:rPr>
              <a:t>Juhtelement</a:t>
            </a:r>
            <a:endParaRPr lang="en-GB" sz="1400" dirty="0">
              <a:solidFill>
                <a:srgbClr val="F25E4F"/>
              </a:solidFill>
            </a:endParaRPr>
          </a:p>
        </p:txBody>
      </p:sp>
      <p:sp>
        <p:nvSpPr>
          <p:cNvPr id="88" name="Retângulo: Cantos Arredondados 87">
            <a:extLst>
              <a:ext uri="{FF2B5EF4-FFF2-40B4-BE49-F238E27FC236}">
                <a16:creationId xmlns:a16="http://schemas.microsoft.com/office/drawing/2014/main" id="{44336A9B-EBE6-406C-9BDB-BD26BD2404F8}"/>
              </a:ext>
            </a:extLst>
          </p:cNvPr>
          <p:cNvSpPr/>
          <p:nvPr/>
        </p:nvSpPr>
        <p:spPr>
          <a:xfrm rot="5400000">
            <a:off x="10093962" y="5543096"/>
            <a:ext cx="830548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/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Oval 73">
            <a:extLst>
              <a:ext uri="{FF2B5EF4-FFF2-40B4-BE49-F238E27FC236}">
                <a16:creationId xmlns:a16="http://schemas.microsoft.com/office/drawing/2014/main" id="{2BC167EB-3190-4C01-B367-CA52036123FD}"/>
              </a:ext>
            </a:extLst>
          </p:cNvPr>
          <p:cNvSpPr/>
          <p:nvPr/>
        </p:nvSpPr>
        <p:spPr>
          <a:xfrm>
            <a:off x="10380425" y="5809287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tângulo: Cantos Arredondados 93">
            <a:extLst>
              <a:ext uri="{FF2B5EF4-FFF2-40B4-BE49-F238E27FC236}">
                <a16:creationId xmlns:a16="http://schemas.microsoft.com/office/drawing/2014/main" id="{98DDBABD-12FF-4495-9410-C450507CF36C}"/>
              </a:ext>
            </a:extLst>
          </p:cNvPr>
          <p:cNvSpPr/>
          <p:nvPr/>
        </p:nvSpPr>
        <p:spPr>
          <a:xfrm rot="10800000">
            <a:off x="4904509" y="5277184"/>
            <a:ext cx="2886951" cy="279172"/>
          </a:xfrm>
          <a:prstGeom prst="roundRect">
            <a:avLst>
              <a:gd name="adj" fmla="val 26019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tângulo: Cantos Arredondados 94">
            <a:extLst>
              <a:ext uri="{FF2B5EF4-FFF2-40B4-BE49-F238E27FC236}">
                <a16:creationId xmlns:a16="http://schemas.microsoft.com/office/drawing/2014/main" id="{CE3D0430-DE34-4016-B0D1-9977F8381013}"/>
              </a:ext>
            </a:extLst>
          </p:cNvPr>
          <p:cNvSpPr/>
          <p:nvPr/>
        </p:nvSpPr>
        <p:spPr>
          <a:xfrm rot="10800000">
            <a:off x="2208100" y="5610169"/>
            <a:ext cx="3370663" cy="319576"/>
          </a:xfrm>
          <a:prstGeom prst="roundRect">
            <a:avLst>
              <a:gd name="adj" fmla="val 26019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tângulo 92">
            <a:extLst>
              <a:ext uri="{FF2B5EF4-FFF2-40B4-BE49-F238E27FC236}">
                <a16:creationId xmlns:a16="http://schemas.microsoft.com/office/drawing/2014/main" id="{29ADFF31-BFCF-453E-B65B-0064FCC349B3}"/>
              </a:ext>
            </a:extLst>
          </p:cNvPr>
          <p:cNvSpPr/>
          <p:nvPr/>
        </p:nvSpPr>
        <p:spPr>
          <a:xfrm>
            <a:off x="2169729" y="4818766"/>
            <a:ext cx="57205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200" dirty="0" err="1">
                <a:solidFill>
                  <a:sysClr val="windowText" lastClr="000000"/>
                </a:solidFill>
              </a:rPr>
              <a:t>Alustades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u="sng" dirty="0" err="1">
                <a:solidFill>
                  <a:sysClr val="windowText" lastClr="000000"/>
                </a:solidFill>
              </a:rPr>
              <a:t>kõige</a:t>
            </a:r>
            <a:r>
              <a:rPr lang="en-GB" sz="2200" u="sng" dirty="0">
                <a:solidFill>
                  <a:sysClr val="windowText" lastClr="000000"/>
                </a:solidFill>
              </a:rPr>
              <a:t> </a:t>
            </a:r>
            <a:r>
              <a:rPr lang="en-GB" sz="2200" u="sng" dirty="0" err="1">
                <a:solidFill>
                  <a:sysClr val="windowText" lastClr="000000"/>
                </a:solidFill>
              </a:rPr>
              <a:t>parempoolsest</a:t>
            </a:r>
            <a:r>
              <a:rPr lang="en-GB" sz="2200" u="sng" dirty="0">
                <a:solidFill>
                  <a:sysClr val="windowText" lastClr="000000"/>
                </a:solidFill>
              </a:rPr>
              <a:t> </a:t>
            </a:r>
            <a:r>
              <a:rPr lang="en-GB" sz="2200" u="sng" dirty="0" err="1">
                <a:solidFill>
                  <a:sysClr val="windowText" lastClr="000000"/>
                </a:solidFill>
              </a:rPr>
              <a:t>juhtpositsioonist</a:t>
            </a:r>
            <a:r>
              <a:rPr lang="en-GB" sz="2200" u="sng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ja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liikudes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vasakule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nullita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juhtpositsioonist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ülespoole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jäävad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elemendid</a:t>
            </a:r>
            <a:r>
              <a:rPr lang="en-GB" sz="2200" dirty="0">
                <a:solidFill>
                  <a:sysClr val="windowText" lastClr="000000"/>
                </a:solidFill>
              </a:rPr>
              <a:t>. </a:t>
            </a:r>
            <a:r>
              <a:rPr lang="en-GB" sz="2200" dirty="0" err="1">
                <a:solidFill>
                  <a:sysClr val="windowText" lastClr="000000"/>
                </a:solidFill>
              </a:rPr>
              <a:t>Kui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juhtelement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ei</a:t>
            </a:r>
            <a:r>
              <a:rPr lang="en-GB" sz="2200" dirty="0">
                <a:solidFill>
                  <a:sysClr val="windowText" lastClr="000000"/>
                </a:solidFill>
              </a:rPr>
              <a:t> ole 1, </a:t>
            </a:r>
            <a:r>
              <a:rPr lang="en-GB" sz="2200" dirty="0" err="1">
                <a:solidFill>
                  <a:sysClr val="windowText" lastClr="000000"/>
                </a:solidFill>
              </a:rPr>
              <a:t>siis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teisenda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üheks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vastava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arvutusega</a:t>
            </a:r>
            <a:r>
              <a:rPr lang="en-GB" sz="2200" dirty="0">
                <a:solidFill>
                  <a:sysClr val="windowText" lastClr="000000"/>
                </a:solidFill>
              </a:rPr>
              <a:t> . . </a:t>
            </a:r>
          </a:p>
        </p:txBody>
      </p:sp>
      <p:sp>
        <p:nvSpPr>
          <p:cNvPr id="97" name="Retângulo: Cantos Arredondados 96">
            <a:extLst>
              <a:ext uri="{FF2B5EF4-FFF2-40B4-BE49-F238E27FC236}">
                <a16:creationId xmlns:a16="http://schemas.microsoft.com/office/drawing/2014/main" id="{BE985195-241A-4BD8-A6D1-22BFED57BE01}"/>
              </a:ext>
            </a:extLst>
          </p:cNvPr>
          <p:cNvSpPr/>
          <p:nvPr/>
        </p:nvSpPr>
        <p:spPr>
          <a:xfrm rot="10800000">
            <a:off x="3434341" y="4907448"/>
            <a:ext cx="4386267" cy="302705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Seta: Curvada Para a Esquerda 97">
            <a:extLst>
              <a:ext uri="{FF2B5EF4-FFF2-40B4-BE49-F238E27FC236}">
                <a16:creationId xmlns:a16="http://schemas.microsoft.com/office/drawing/2014/main" id="{BFE31035-F2C8-4199-9D57-A60871299B99}"/>
              </a:ext>
            </a:extLst>
          </p:cNvPr>
          <p:cNvSpPr/>
          <p:nvPr/>
        </p:nvSpPr>
        <p:spPr>
          <a:xfrm flipV="1">
            <a:off x="11287156" y="4525239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tângulo 98">
                <a:extLst>
                  <a:ext uri="{FF2B5EF4-FFF2-40B4-BE49-F238E27FC236}">
                    <a16:creationId xmlns:a16="http://schemas.microsoft.com/office/drawing/2014/main" id="{7720AC7E-5A49-408F-9174-552012E372FB}"/>
                  </a:ext>
                </a:extLst>
              </p:cNvPr>
              <p:cNvSpPr/>
              <p:nvPr/>
            </p:nvSpPr>
            <p:spPr>
              <a:xfrm>
                <a:off x="9940590" y="4727237"/>
                <a:ext cx="160806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sSub>
                        <m:sSubPr>
                          <m:ctrlPr>
                            <a:rPr lang="en-GB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pt-PT" sz="1600" b="1" dirty="0">
                  <a:solidFill>
                    <a:srgbClr val="0C2B8E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pt-PT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99" name="Retângulo 98">
                <a:extLst>
                  <a:ext uri="{FF2B5EF4-FFF2-40B4-BE49-F238E27FC236}">
                    <a16:creationId xmlns:a16="http://schemas.microsoft.com/office/drawing/2014/main" id="{7720AC7E-5A49-408F-9174-552012E372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590" y="4727237"/>
                <a:ext cx="1608068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tângulo 99">
                <a:extLst>
                  <a:ext uri="{FF2B5EF4-FFF2-40B4-BE49-F238E27FC236}">
                    <a16:creationId xmlns:a16="http://schemas.microsoft.com/office/drawing/2014/main" id="{A88CF962-27DB-4E58-A369-C77F3F9E9A35}"/>
                  </a:ext>
                </a:extLst>
              </p:cNvPr>
              <p:cNvSpPr/>
              <p:nvPr/>
            </p:nvSpPr>
            <p:spPr>
              <a:xfrm>
                <a:off x="8500548" y="3978698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100" name="Retângulo 99">
                <a:extLst>
                  <a:ext uri="{FF2B5EF4-FFF2-40B4-BE49-F238E27FC236}">
                    <a16:creationId xmlns:a16="http://schemas.microsoft.com/office/drawing/2014/main" id="{A88CF962-27DB-4E58-A369-C77F3F9E9A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548" y="3978698"/>
                <a:ext cx="2880084" cy="83054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844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91" grpId="0" animBg="1"/>
      <p:bldP spid="75" grpId="0"/>
      <p:bldP spid="88" grpId="0" animBg="1"/>
      <p:bldP spid="74" grpId="0" animBg="1"/>
      <p:bldP spid="94" grpId="0" animBg="1"/>
      <p:bldP spid="95" grpId="0" animBg="1"/>
      <p:bldP spid="97" grpId="0" animBg="1"/>
      <p:bldP spid="98" grpId="0" animBg="1"/>
      <p:bldP spid="99" grpId="0"/>
      <p:bldP spid="10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A37D6E39-FDED-4DC7-9B11-A7F8DB71A43A}"/>
              </a:ext>
            </a:extLst>
          </p:cNvPr>
          <p:cNvSpPr/>
          <p:nvPr/>
        </p:nvSpPr>
        <p:spPr>
          <a:xfrm>
            <a:off x="8014887" y="172260"/>
            <a:ext cx="3982835" cy="6343864"/>
          </a:xfrm>
          <a:prstGeom prst="roundRect">
            <a:avLst>
              <a:gd name="adj" fmla="val 2374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Retângulo: Cantos Arredondados 72">
            <a:extLst>
              <a:ext uri="{FF2B5EF4-FFF2-40B4-BE49-F238E27FC236}">
                <a16:creationId xmlns:a16="http://schemas.microsoft.com/office/drawing/2014/main" id="{25ACA875-5205-4CB8-B237-20964528F22C}"/>
              </a:ext>
            </a:extLst>
          </p:cNvPr>
          <p:cNvSpPr/>
          <p:nvPr/>
        </p:nvSpPr>
        <p:spPr>
          <a:xfrm rot="5400000">
            <a:off x="8787598" y="2842209"/>
            <a:ext cx="830548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4C620DE2-C824-44B8-B07E-FEDF6AC80EBD}"/>
              </a:ext>
            </a:extLst>
          </p:cNvPr>
          <p:cNvGrpSpPr/>
          <p:nvPr/>
        </p:nvGrpSpPr>
        <p:grpSpPr>
          <a:xfrm>
            <a:off x="8782259" y="5309998"/>
            <a:ext cx="2283889" cy="753293"/>
            <a:chOff x="2916568" y="1853128"/>
            <a:chExt cx="2283889" cy="876420"/>
          </a:xfrm>
        </p:grpSpPr>
        <p:sp>
          <p:nvSpPr>
            <p:cNvPr id="72" name="Retângulo 71">
              <a:extLst>
                <a:ext uri="{FF2B5EF4-FFF2-40B4-BE49-F238E27FC236}">
                  <a16:creationId xmlns:a16="http://schemas.microsoft.com/office/drawing/2014/main" id="{7FA0C7F0-4C30-4F17-B431-920D3D29F376}"/>
                </a:ext>
              </a:extLst>
            </p:cNvPr>
            <p:cNvSpPr/>
            <p:nvPr/>
          </p:nvSpPr>
          <p:spPr>
            <a:xfrm>
              <a:off x="2916568" y="1853128"/>
              <a:ext cx="2283889" cy="286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tângulo 75">
              <a:extLst>
                <a:ext uri="{FF2B5EF4-FFF2-40B4-BE49-F238E27FC236}">
                  <a16:creationId xmlns:a16="http://schemas.microsoft.com/office/drawing/2014/main" id="{05674070-E093-46E2-B0F9-0DF5C4DBB9D2}"/>
                </a:ext>
              </a:extLst>
            </p:cNvPr>
            <p:cNvSpPr/>
            <p:nvPr/>
          </p:nvSpPr>
          <p:spPr>
            <a:xfrm>
              <a:off x="3251106" y="2124808"/>
              <a:ext cx="1949351" cy="2882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tângulo 76">
              <a:extLst>
                <a:ext uri="{FF2B5EF4-FFF2-40B4-BE49-F238E27FC236}">
                  <a16:creationId xmlns:a16="http://schemas.microsoft.com/office/drawing/2014/main" id="{848FF09D-D798-4A7C-9A1F-B760FE3ED061}"/>
                </a:ext>
              </a:extLst>
            </p:cNvPr>
            <p:cNvSpPr/>
            <p:nvPr/>
          </p:nvSpPr>
          <p:spPr>
            <a:xfrm>
              <a:off x="4472309" y="2397620"/>
              <a:ext cx="728148" cy="3319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Harjuta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Ridade</a:t>
            </a:r>
            <a:r>
              <a:rPr lang="en-GB" b="1" dirty="0">
                <a:solidFill>
                  <a:schemeClr val="tx1"/>
                </a:solidFill>
              </a:rPr>
              <a:t> “</a:t>
            </a:r>
            <a:r>
              <a:rPr lang="en-GB" b="1" dirty="0" err="1">
                <a:solidFill>
                  <a:schemeClr val="tx1"/>
                </a:solidFill>
              </a:rPr>
              <a:t>taandamise</a:t>
            </a:r>
            <a:r>
              <a:rPr lang="en-GB" b="1" dirty="0">
                <a:solidFill>
                  <a:schemeClr val="tx1"/>
                </a:solidFill>
              </a:rPr>
              <a:t>” </a:t>
            </a:r>
            <a:r>
              <a:rPr lang="en-GB" b="1" dirty="0" err="1">
                <a:solidFill>
                  <a:schemeClr val="tx1"/>
                </a:solidFill>
              </a:rPr>
              <a:t>algoritm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FAAB10BD-E1C1-4A74-9EE6-652B5E9FCAA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9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/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−7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523C9220-5014-496A-97DF-6AA8BB8B14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860" y="1598171"/>
                <a:ext cx="2796727" cy="8305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Retângulo: Cantos Arredondados 84">
            <a:extLst>
              <a:ext uri="{FF2B5EF4-FFF2-40B4-BE49-F238E27FC236}">
                <a16:creationId xmlns:a16="http://schemas.microsoft.com/office/drawing/2014/main" id="{E56730E6-5338-4C41-A8F2-C7FA34DA3213}"/>
              </a:ext>
            </a:extLst>
          </p:cNvPr>
          <p:cNvSpPr/>
          <p:nvPr/>
        </p:nvSpPr>
        <p:spPr>
          <a:xfrm>
            <a:off x="10778836" y="651006"/>
            <a:ext cx="1151451" cy="2803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tângulo: Cantos Arredondados 85">
            <a:extLst>
              <a:ext uri="{FF2B5EF4-FFF2-40B4-BE49-F238E27FC236}">
                <a16:creationId xmlns:a16="http://schemas.microsoft.com/office/drawing/2014/main" id="{E815A061-AE17-4F6D-8F35-132136A4677E}"/>
              </a:ext>
            </a:extLst>
          </p:cNvPr>
          <p:cNvSpPr/>
          <p:nvPr/>
        </p:nvSpPr>
        <p:spPr>
          <a:xfrm>
            <a:off x="8174182" y="904442"/>
            <a:ext cx="1338239" cy="3055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7EF753E1-31C9-4735-ACBE-E688B4677BE1}"/>
              </a:ext>
            </a:extLst>
          </p:cNvPr>
          <p:cNvSpPr/>
          <p:nvPr/>
        </p:nvSpPr>
        <p:spPr>
          <a:xfrm>
            <a:off x="8122566" y="258764"/>
            <a:ext cx="38292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sv-SE" sz="2000" dirty="0" err="1">
                <a:solidFill>
                  <a:sysClr val="windowText" lastClr="000000"/>
                </a:solidFill>
              </a:rPr>
              <a:t>Rakendades</a:t>
            </a:r>
            <a:r>
              <a:rPr lang="sv-SE" sz="2000" dirty="0">
                <a:solidFill>
                  <a:sysClr val="windowText" lastClr="000000"/>
                </a:solidFill>
              </a:rPr>
              <a:t> RET </a:t>
            </a:r>
            <a:r>
              <a:rPr lang="sv-SE" sz="2000" dirty="0" err="1">
                <a:solidFill>
                  <a:sysClr val="windowText" lastClr="000000"/>
                </a:solidFill>
              </a:rPr>
              <a:t>teisenda</a:t>
            </a:r>
            <a:r>
              <a:rPr lang="sv-SE" sz="2000" dirty="0">
                <a:solidFill>
                  <a:sysClr val="windowText" lastClr="000000"/>
                </a:solidFill>
              </a:rPr>
              <a:t> </a:t>
            </a:r>
            <a:r>
              <a:rPr lang="sv-SE" sz="2000" dirty="0" err="1">
                <a:solidFill>
                  <a:sysClr val="windowText" lastClr="000000"/>
                </a:solidFill>
              </a:rPr>
              <a:t>maatriks</a:t>
            </a:r>
            <a:r>
              <a:rPr lang="sv-SE" sz="2000" dirty="0">
                <a:solidFill>
                  <a:sysClr val="windowText" lastClr="000000"/>
                </a:solidFill>
              </a:rPr>
              <a:t> </a:t>
            </a:r>
            <a:r>
              <a:rPr lang="sv-SE" sz="2000" dirty="0" err="1">
                <a:solidFill>
                  <a:sysClr val="windowText" lastClr="000000"/>
                </a:solidFill>
              </a:rPr>
              <a:t>treppkujuks</a:t>
            </a:r>
            <a:r>
              <a:rPr lang="sv-SE" sz="2000" dirty="0">
                <a:solidFill>
                  <a:sysClr val="windowText" lastClr="000000"/>
                </a:solidFill>
              </a:rPr>
              <a:t> ja </a:t>
            </a:r>
            <a:r>
              <a:rPr lang="sv-SE" sz="2000" dirty="0" err="1">
                <a:solidFill>
                  <a:sysClr val="windowText" lastClr="000000"/>
                </a:solidFill>
              </a:rPr>
              <a:t>seejärel</a:t>
            </a:r>
            <a:r>
              <a:rPr lang="sv-SE" sz="2000" dirty="0">
                <a:solidFill>
                  <a:sysClr val="windowText" lastClr="000000"/>
                </a:solidFill>
              </a:rPr>
              <a:t> </a:t>
            </a:r>
            <a:r>
              <a:rPr lang="sv-SE" sz="2000" dirty="0" err="1">
                <a:solidFill>
                  <a:sysClr val="windowText" lastClr="000000"/>
                </a:solidFill>
              </a:rPr>
              <a:t>taandatud</a:t>
            </a:r>
            <a:r>
              <a:rPr lang="sv-SE" sz="2000" dirty="0">
                <a:solidFill>
                  <a:sysClr val="windowText" lastClr="000000"/>
                </a:solidFill>
              </a:rPr>
              <a:t> </a:t>
            </a:r>
            <a:r>
              <a:rPr lang="sv-SE" sz="2000" dirty="0" err="1">
                <a:solidFill>
                  <a:sysClr val="windowText" lastClr="000000"/>
                </a:solidFill>
              </a:rPr>
              <a:t>treppkujuks</a:t>
            </a:r>
            <a:r>
              <a:rPr lang="sv-SE" sz="20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7459584E-E4A8-476C-BD81-9F920ECFF624}"/>
              </a:ext>
            </a:extLst>
          </p:cNvPr>
          <p:cNvSpPr/>
          <p:nvPr/>
        </p:nvSpPr>
        <p:spPr>
          <a:xfrm>
            <a:off x="2118515" y="3542023"/>
            <a:ext cx="5759195" cy="773389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3E03291A-74C7-4D36-8379-E36142011028}"/>
              </a:ext>
            </a:extLst>
          </p:cNvPr>
          <p:cNvSpPr/>
          <p:nvPr/>
        </p:nvSpPr>
        <p:spPr>
          <a:xfrm>
            <a:off x="2146036" y="3535581"/>
            <a:ext cx="5779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t-EE" sz="2000" dirty="0">
                <a:solidFill>
                  <a:sysClr val="windowText" lastClr="000000"/>
                </a:solidFill>
              </a:rPr>
              <a:t>Kuna me soovime </a:t>
            </a:r>
            <a:r>
              <a:rPr lang="et-EE" sz="2000" b="1" dirty="0">
                <a:solidFill>
                  <a:sysClr val="windowText" lastClr="000000"/>
                </a:solidFill>
              </a:rPr>
              <a:t>taandatud treppkuju</a:t>
            </a:r>
            <a:r>
              <a:rPr lang="et-EE" sz="2000" dirty="0">
                <a:solidFill>
                  <a:sysClr val="windowText" lastClr="000000"/>
                </a:solidFill>
              </a:rPr>
              <a:t>, siis vajame ka </a:t>
            </a:r>
            <a:r>
              <a:rPr lang="et-EE" sz="2000" b="1" dirty="0">
                <a:solidFill>
                  <a:sysClr val="windowText" lastClr="000000"/>
                </a:solidFill>
              </a:rPr>
              <a:t>5.sammu</a:t>
            </a:r>
            <a:r>
              <a:rPr lang="en-GB" sz="2000" dirty="0">
                <a:solidFill>
                  <a:sysClr val="windowText" lastClr="000000"/>
                </a:solidFill>
              </a:rPr>
              <a:t>, </a:t>
            </a:r>
            <a:r>
              <a:rPr lang="et-EE" sz="2000" i="1" u="sng" dirty="0">
                <a:solidFill>
                  <a:sysClr val="windowText" lastClr="000000"/>
                </a:solidFill>
              </a:rPr>
              <a:t>kordame kui on vajadust</a:t>
            </a:r>
            <a:r>
              <a:rPr lang="en-GB" sz="20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91" name="Retângulo: Cantos Arredondados 90">
            <a:extLst>
              <a:ext uri="{FF2B5EF4-FFF2-40B4-BE49-F238E27FC236}">
                <a16:creationId xmlns:a16="http://schemas.microsoft.com/office/drawing/2014/main" id="{C17812AC-82BA-4BBB-ACC2-95DB2340EE72}"/>
              </a:ext>
            </a:extLst>
          </p:cNvPr>
          <p:cNvSpPr/>
          <p:nvPr/>
        </p:nvSpPr>
        <p:spPr>
          <a:xfrm>
            <a:off x="2073796" y="4438613"/>
            <a:ext cx="5847365" cy="2082767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92" name="Retângulo 91">
            <a:extLst>
              <a:ext uri="{FF2B5EF4-FFF2-40B4-BE49-F238E27FC236}">
                <a16:creationId xmlns:a16="http://schemas.microsoft.com/office/drawing/2014/main" id="{0BA14802-AAEA-4885-AEEB-9BAEABA0A615}"/>
              </a:ext>
            </a:extLst>
          </p:cNvPr>
          <p:cNvSpPr/>
          <p:nvPr/>
        </p:nvSpPr>
        <p:spPr>
          <a:xfrm>
            <a:off x="2157207" y="4510339"/>
            <a:ext cx="1155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>
                <a:solidFill>
                  <a:srgbClr val="F25E4F"/>
                </a:solidFill>
              </a:rPr>
              <a:t>Step 5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7CF02B59-9588-4D75-92BB-1F2DBAE26826}"/>
              </a:ext>
            </a:extLst>
          </p:cNvPr>
          <p:cNvSpPr/>
          <p:nvPr/>
        </p:nvSpPr>
        <p:spPr>
          <a:xfrm>
            <a:off x="10254839" y="6111428"/>
            <a:ext cx="1675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400" b="1" dirty="0">
                <a:solidFill>
                  <a:srgbClr val="F25E4F"/>
                </a:solidFill>
              </a:rPr>
              <a:t>Juhtpositsioon</a:t>
            </a:r>
            <a:endParaRPr lang="en-GB" sz="1400" dirty="0">
              <a:solidFill>
                <a:srgbClr val="F25E4F"/>
              </a:solidFill>
            </a:endParaRPr>
          </a:p>
        </p:txBody>
      </p:sp>
      <p:sp>
        <p:nvSpPr>
          <p:cNvPr id="88" name="Retângulo: Cantos Arredondados 87">
            <a:extLst>
              <a:ext uri="{FF2B5EF4-FFF2-40B4-BE49-F238E27FC236}">
                <a16:creationId xmlns:a16="http://schemas.microsoft.com/office/drawing/2014/main" id="{44336A9B-EBE6-406C-9BDB-BD26BD2404F8}"/>
              </a:ext>
            </a:extLst>
          </p:cNvPr>
          <p:cNvSpPr/>
          <p:nvPr/>
        </p:nvSpPr>
        <p:spPr>
          <a:xfrm rot="5400000">
            <a:off x="10093962" y="5543096"/>
            <a:ext cx="830548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/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Oval 73">
            <a:extLst>
              <a:ext uri="{FF2B5EF4-FFF2-40B4-BE49-F238E27FC236}">
                <a16:creationId xmlns:a16="http://schemas.microsoft.com/office/drawing/2014/main" id="{2BC167EB-3190-4C01-B367-CA52036123FD}"/>
              </a:ext>
            </a:extLst>
          </p:cNvPr>
          <p:cNvSpPr/>
          <p:nvPr/>
        </p:nvSpPr>
        <p:spPr>
          <a:xfrm>
            <a:off x="10380425" y="5809287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tângulo: Cantos Arredondados 93">
            <a:extLst>
              <a:ext uri="{FF2B5EF4-FFF2-40B4-BE49-F238E27FC236}">
                <a16:creationId xmlns:a16="http://schemas.microsoft.com/office/drawing/2014/main" id="{98DDBABD-12FF-4495-9410-C450507CF36C}"/>
              </a:ext>
            </a:extLst>
          </p:cNvPr>
          <p:cNvSpPr/>
          <p:nvPr/>
        </p:nvSpPr>
        <p:spPr>
          <a:xfrm rot="10800000">
            <a:off x="4821382" y="5385621"/>
            <a:ext cx="3056328" cy="303919"/>
          </a:xfrm>
          <a:prstGeom prst="roundRect">
            <a:avLst>
              <a:gd name="adj" fmla="val 26019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tângulo: Cantos Arredondados 94">
            <a:extLst>
              <a:ext uri="{FF2B5EF4-FFF2-40B4-BE49-F238E27FC236}">
                <a16:creationId xmlns:a16="http://schemas.microsoft.com/office/drawing/2014/main" id="{CE3D0430-DE34-4016-B0D1-9977F8381013}"/>
              </a:ext>
            </a:extLst>
          </p:cNvPr>
          <p:cNvSpPr/>
          <p:nvPr/>
        </p:nvSpPr>
        <p:spPr>
          <a:xfrm rot="10800000">
            <a:off x="2208099" y="5721505"/>
            <a:ext cx="3395007" cy="341786"/>
          </a:xfrm>
          <a:prstGeom prst="roundRect">
            <a:avLst>
              <a:gd name="adj" fmla="val 26019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tângulo: Cantos Arredondados 96">
            <a:extLst>
              <a:ext uri="{FF2B5EF4-FFF2-40B4-BE49-F238E27FC236}">
                <a16:creationId xmlns:a16="http://schemas.microsoft.com/office/drawing/2014/main" id="{BE985195-241A-4BD8-A6D1-22BFED57BE01}"/>
              </a:ext>
            </a:extLst>
          </p:cNvPr>
          <p:cNvSpPr/>
          <p:nvPr/>
        </p:nvSpPr>
        <p:spPr>
          <a:xfrm rot="10800000">
            <a:off x="5641899" y="5741369"/>
            <a:ext cx="2221986" cy="321922"/>
          </a:xfrm>
          <a:prstGeom prst="roundRect">
            <a:avLst>
              <a:gd name="adj" fmla="val 26019"/>
            </a:avLst>
          </a:prstGeom>
          <a:solidFill>
            <a:srgbClr val="F68D82"/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Seta: Curvada Para a Esquerda 97">
            <a:extLst>
              <a:ext uri="{FF2B5EF4-FFF2-40B4-BE49-F238E27FC236}">
                <a16:creationId xmlns:a16="http://schemas.microsoft.com/office/drawing/2014/main" id="{BFE31035-F2C8-4199-9D57-A60871299B99}"/>
              </a:ext>
            </a:extLst>
          </p:cNvPr>
          <p:cNvSpPr/>
          <p:nvPr/>
        </p:nvSpPr>
        <p:spPr>
          <a:xfrm flipV="1">
            <a:off x="11287156" y="4525239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tângulo 98">
                <a:extLst>
                  <a:ext uri="{FF2B5EF4-FFF2-40B4-BE49-F238E27FC236}">
                    <a16:creationId xmlns:a16="http://schemas.microsoft.com/office/drawing/2014/main" id="{7720AC7E-5A49-408F-9174-552012E372FB}"/>
                  </a:ext>
                </a:extLst>
              </p:cNvPr>
              <p:cNvSpPr/>
              <p:nvPr/>
            </p:nvSpPr>
            <p:spPr>
              <a:xfrm>
                <a:off x="9940590" y="4727237"/>
                <a:ext cx="160806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sSub>
                        <m:sSubPr>
                          <m:ctrlPr>
                            <a:rPr lang="en-GB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pt-PT" sz="1600" b="1" dirty="0">
                  <a:solidFill>
                    <a:srgbClr val="0C2B8E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pt-PT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99" name="Retângulo 98">
                <a:extLst>
                  <a:ext uri="{FF2B5EF4-FFF2-40B4-BE49-F238E27FC236}">
                    <a16:creationId xmlns:a16="http://schemas.microsoft.com/office/drawing/2014/main" id="{7720AC7E-5A49-408F-9174-552012E372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590" y="4727237"/>
                <a:ext cx="1608068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tângulo 99">
                <a:extLst>
                  <a:ext uri="{FF2B5EF4-FFF2-40B4-BE49-F238E27FC236}">
                    <a16:creationId xmlns:a16="http://schemas.microsoft.com/office/drawing/2014/main" id="{A88CF962-27DB-4E58-A369-C77F3F9E9A35}"/>
                  </a:ext>
                </a:extLst>
              </p:cNvPr>
              <p:cNvSpPr/>
              <p:nvPr/>
            </p:nvSpPr>
            <p:spPr>
              <a:xfrm>
                <a:off x="8500548" y="3978698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100" name="Retângulo 99">
                <a:extLst>
                  <a:ext uri="{FF2B5EF4-FFF2-40B4-BE49-F238E27FC236}">
                    <a16:creationId xmlns:a16="http://schemas.microsoft.com/office/drawing/2014/main" id="{A88CF962-27DB-4E58-A369-C77F3F9E9A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548" y="3978698"/>
                <a:ext cx="2880084" cy="83054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etângulo 57">
            <a:extLst>
              <a:ext uri="{FF2B5EF4-FFF2-40B4-BE49-F238E27FC236}">
                <a16:creationId xmlns:a16="http://schemas.microsoft.com/office/drawing/2014/main" id="{5E93FE52-B54C-4175-91C9-EA628771901B}"/>
              </a:ext>
            </a:extLst>
          </p:cNvPr>
          <p:cNvSpPr/>
          <p:nvPr/>
        </p:nvSpPr>
        <p:spPr>
          <a:xfrm>
            <a:off x="8097650" y="4243467"/>
            <a:ext cx="12210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400" b="1" dirty="0">
                <a:solidFill>
                  <a:srgbClr val="F25E4F"/>
                </a:solidFill>
              </a:rPr>
              <a:t>Juht-</a:t>
            </a:r>
          </a:p>
          <a:p>
            <a:r>
              <a:rPr lang="et-EE" sz="1400" b="1" dirty="0" err="1">
                <a:solidFill>
                  <a:srgbClr val="F25E4F"/>
                </a:solidFill>
              </a:rPr>
              <a:t>posit</a:t>
            </a:r>
            <a:r>
              <a:rPr lang="et-EE" sz="1400" b="1" dirty="0">
                <a:solidFill>
                  <a:srgbClr val="F25E4F"/>
                </a:solidFill>
              </a:rPr>
              <a:t>-</a:t>
            </a:r>
          </a:p>
          <a:p>
            <a:r>
              <a:rPr lang="et-EE" sz="1400" b="1" dirty="0" err="1">
                <a:solidFill>
                  <a:srgbClr val="F25E4F"/>
                </a:solidFill>
              </a:rPr>
              <a:t>sioonid</a:t>
            </a:r>
            <a:endParaRPr lang="en-GB" sz="1400" dirty="0">
              <a:solidFill>
                <a:srgbClr val="F25E4F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91ADAA5-B197-43A9-B9AB-FC58015420DA}"/>
              </a:ext>
            </a:extLst>
          </p:cNvPr>
          <p:cNvSpPr/>
          <p:nvPr/>
        </p:nvSpPr>
        <p:spPr>
          <a:xfrm>
            <a:off x="9108359" y="4274059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EC9B545-A796-4006-8AC5-A32C003B02B0}"/>
              </a:ext>
            </a:extLst>
          </p:cNvPr>
          <p:cNvSpPr/>
          <p:nvPr/>
        </p:nvSpPr>
        <p:spPr>
          <a:xfrm>
            <a:off x="8726218" y="3995006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EB0F9A03-7EF6-42F2-8CAD-BE818CF434EB}"/>
              </a:ext>
            </a:extLst>
          </p:cNvPr>
          <p:cNvSpPr/>
          <p:nvPr/>
        </p:nvSpPr>
        <p:spPr>
          <a:xfrm rot="10800000">
            <a:off x="2201037" y="6095256"/>
            <a:ext cx="5424540" cy="268271"/>
          </a:xfrm>
          <a:prstGeom prst="roundRect">
            <a:avLst>
              <a:gd name="adj" fmla="val 0"/>
            </a:avLst>
          </a:prstGeom>
          <a:solidFill>
            <a:srgbClr val="F68D82"/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Seta: Curvada Para a Esquerda 65">
            <a:extLst>
              <a:ext uri="{FF2B5EF4-FFF2-40B4-BE49-F238E27FC236}">
                <a16:creationId xmlns:a16="http://schemas.microsoft.com/office/drawing/2014/main" id="{C3A618DE-E853-48F5-B9E3-CE5897B60B19}"/>
              </a:ext>
            </a:extLst>
          </p:cNvPr>
          <p:cNvSpPr/>
          <p:nvPr/>
        </p:nvSpPr>
        <p:spPr>
          <a:xfrm flipV="1">
            <a:off x="11307252" y="3188407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BEB08DCE-F11E-438C-8A61-10C4F432D76C}"/>
                  </a:ext>
                </a:extLst>
              </p:cNvPr>
              <p:cNvSpPr/>
              <p:nvPr/>
            </p:nvSpPr>
            <p:spPr>
              <a:xfrm>
                <a:off x="9319367" y="3390405"/>
                <a:ext cx="2266903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ox>
                            <m:boxPr>
                              <m:ctrlPr>
                                <a:rPr lang="en-GB" sz="1600" b="1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f>
                                <m:fPr>
                                  <m:ctrlPr>
                                    <a:rPr lang="en-GB" sz="16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PT" sz="16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pt-PT" sz="16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den>
                              </m:f>
                            </m:e>
                          </m:box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box>
                        <m:box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GB" sz="1600" b="1" i="1" dirty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sz="1600" b="1" i="1" dirty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pt-PT" sz="1600" b="1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</m:box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BEB08DCE-F11E-438C-8A61-10C4F432D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9367" y="3390405"/>
                <a:ext cx="2266903" cy="55496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C10FAF84-8AC9-4664-B0A4-85C8CF94B0CD}"/>
                  </a:ext>
                </a:extLst>
              </p:cNvPr>
              <p:cNvSpPr/>
              <p:nvPr/>
            </p:nvSpPr>
            <p:spPr>
              <a:xfrm>
                <a:off x="8502314" y="2594538"/>
                <a:ext cx="2796728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C10FAF84-8AC9-4664-B0A4-85C8CF94B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314" y="2594538"/>
                <a:ext cx="2796728" cy="8249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FD05AEF9-87A8-42E5-839C-65F17C095FB8}"/>
              </a:ext>
            </a:extLst>
          </p:cNvPr>
          <p:cNvSpPr/>
          <p:nvPr/>
        </p:nvSpPr>
        <p:spPr>
          <a:xfrm>
            <a:off x="9059697" y="2900571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D449E63-DBD2-4C3F-9F6F-6B6D73B67389}"/>
              </a:ext>
            </a:extLst>
          </p:cNvPr>
          <p:cNvSpPr/>
          <p:nvPr/>
        </p:nvSpPr>
        <p:spPr>
          <a:xfrm>
            <a:off x="8677556" y="2621518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tângulo 92">
            <a:extLst>
              <a:ext uri="{FF2B5EF4-FFF2-40B4-BE49-F238E27FC236}">
                <a16:creationId xmlns:a16="http://schemas.microsoft.com/office/drawing/2014/main" id="{29ADFF31-BFCF-453E-B65B-0064FCC349B3}"/>
              </a:ext>
            </a:extLst>
          </p:cNvPr>
          <p:cNvSpPr/>
          <p:nvPr/>
        </p:nvSpPr>
        <p:spPr>
          <a:xfrm>
            <a:off x="2183881" y="4972004"/>
            <a:ext cx="57205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200" dirty="0" err="1">
                <a:solidFill>
                  <a:sysClr val="windowText" lastClr="000000"/>
                </a:solidFill>
              </a:rPr>
              <a:t>Alustades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u="sng" dirty="0" err="1">
                <a:solidFill>
                  <a:sysClr val="windowText" lastClr="000000"/>
                </a:solidFill>
              </a:rPr>
              <a:t>kõige</a:t>
            </a:r>
            <a:r>
              <a:rPr lang="en-GB" sz="2200" u="sng" dirty="0">
                <a:solidFill>
                  <a:sysClr val="windowText" lastClr="000000"/>
                </a:solidFill>
              </a:rPr>
              <a:t> </a:t>
            </a:r>
            <a:r>
              <a:rPr lang="en-GB" sz="2200" u="sng" dirty="0" err="1">
                <a:solidFill>
                  <a:sysClr val="windowText" lastClr="000000"/>
                </a:solidFill>
              </a:rPr>
              <a:t>parempoolsest</a:t>
            </a:r>
            <a:r>
              <a:rPr lang="en-GB" sz="2200" u="sng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juhtpositsioonist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ja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liikudes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vasakule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nullita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juhtpositsioonist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ülespoole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jäävad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elemendid</a:t>
            </a:r>
            <a:r>
              <a:rPr lang="en-GB" sz="2200" dirty="0">
                <a:solidFill>
                  <a:sysClr val="windowText" lastClr="000000"/>
                </a:solidFill>
              </a:rPr>
              <a:t>. </a:t>
            </a:r>
            <a:r>
              <a:rPr lang="en-GB" sz="2200" dirty="0" err="1">
                <a:solidFill>
                  <a:sysClr val="windowText" lastClr="000000"/>
                </a:solidFill>
              </a:rPr>
              <a:t>Kui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juhtelement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ei</a:t>
            </a:r>
            <a:r>
              <a:rPr lang="en-GB" sz="2200" dirty="0">
                <a:solidFill>
                  <a:sysClr val="windowText" lastClr="000000"/>
                </a:solidFill>
              </a:rPr>
              <a:t> ole 1, </a:t>
            </a:r>
            <a:r>
              <a:rPr lang="en-GB" sz="2200" dirty="0" err="1">
                <a:solidFill>
                  <a:sysClr val="windowText" lastClr="000000"/>
                </a:solidFill>
              </a:rPr>
              <a:t>siis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teisenda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üheks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vastava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arvutusega</a:t>
            </a:r>
            <a:r>
              <a:rPr lang="en-GB" sz="2200" dirty="0">
                <a:solidFill>
                  <a:sysClr val="windowText" lastClr="000000"/>
                </a:solidFill>
              </a:rPr>
              <a:t> . . </a:t>
            </a:r>
          </a:p>
        </p:txBody>
      </p:sp>
    </p:spTree>
    <p:extLst>
      <p:ext uri="{BB962C8B-B14F-4D97-AF65-F5344CB8AC3E}">
        <p14:creationId xmlns:p14="http://schemas.microsoft.com/office/powerpoint/2010/main" val="364779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51" grpId="0"/>
      <p:bldP spid="94" grpId="0" animBg="1"/>
      <p:bldP spid="95" grpId="0" animBg="1"/>
      <p:bldP spid="97" grpId="0" animBg="1"/>
      <p:bldP spid="97" grpId="1" animBg="1"/>
      <p:bldP spid="58" grpId="0"/>
      <p:bldP spid="60" grpId="0" animBg="1"/>
      <p:bldP spid="61" grpId="0" animBg="1"/>
      <p:bldP spid="62" grpId="0" animBg="1"/>
      <p:bldP spid="62" grpId="1" animBg="1"/>
      <p:bldP spid="66" grpId="0" animBg="1"/>
      <p:bldP spid="67" grpId="0"/>
      <p:bldP spid="68" grpId="0"/>
      <p:bldP spid="70" grpId="0" animBg="1"/>
      <p:bldP spid="7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A37D6E39-FDED-4DC7-9B11-A7F8DB71A43A}"/>
              </a:ext>
            </a:extLst>
          </p:cNvPr>
          <p:cNvSpPr/>
          <p:nvPr/>
        </p:nvSpPr>
        <p:spPr>
          <a:xfrm>
            <a:off x="8014887" y="172260"/>
            <a:ext cx="3982835" cy="6343864"/>
          </a:xfrm>
          <a:prstGeom prst="roundRect">
            <a:avLst>
              <a:gd name="adj" fmla="val 2374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Retângulo: Cantos Arredondados 72">
            <a:extLst>
              <a:ext uri="{FF2B5EF4-FFF2-40B4-BE49-F238E27FC236}">
                <a16:creationId xmlns:a16="http://schemas.microsoft.com/office/drawing/2014/main" id="{25ACA875-5205-4CB8-B237-20964528F22C}"/>
              </a:ext>
            </a:extLst>
          </p:cNvPr>
          <p:cNvSpPr/>
          <p:nvPr/>
        </p:nvSpPr>
        <p:spPr>
          <a:xfrm rot="5400000">
            <a:off x="8787598" y="2842209"/>
            <a:ext cx="830548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4C620DE2-C824-44B8-B07E-FEDF6AC80EBD}"/>
              </a:ext>
            </a:extLst>
          </p:cNvPr>
          <p:cNvGrpSpPr/>
          <p:nvPr/>
        </p:nvGrpSpPr>
        <p:grpSpPr>
          <a:xfrm>
            <a:off x="8782259" y="5309998"/>
            <a:ext cx="2283889" cy="753293"/>
            <a:chOff x="2916568" y="1853128"/>
            <a:chExt cx="2283889" cy="876420"/>
          </a:xfrm>
        </p:grpSpPr>
        <p:sp>
          <p:nvSpPr>
            <p:cNvPr id="72" name="Retângulo 71">
              <a:extLst>
                <a:ext uri="{FF2B5EF4-FFF2-40B4-BE49-F238E27FC236}">
                  <a16:creationId xmlns:a16="http://schemas.microsoft.com/office/drawing/2014/main" id="{7FA0C7F0-4C30-4F17-B431-920D3D29F376}"/>
                </a:ext>
              </a:extLst>
            </p:cNvPr>
            <p:cNvSpPr/>
            <p:nvPr/>
          </p:nvSpPr>
          <p:spPr>
            <a:xfrm>
              <a:off x="2916568" y="1853128"/>
              <a:ext cx="2283889" cy="286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tângulo 75">
              <a:extLst>
                <a:ext uri="{FF2B5EF4-FFF2-40B4-BE49-F238E27FC236}">
                  <a16:creationId xmlns:a16="http://schemas.microsoft.com/office/drawing/2014/main" id="{05674070-E093-46E2-B0F9-0DF5C4DBB9D2}"/>
                </a:ext>
              </a:extLst>
            </p:cNvPr>
            <p:cNvSpPr/>
            <p:nvPr/>
          </p:nvSpPr>
          <p:spPr>
            <a:xfrm>
              <a:off x="3251106" y="2124808"/>
              <a:ext cx="1949351" cy="2882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tângulo 76">
              <a:extLst>
                <a:ext uri="{FF2B5EF4-FFF2-40B4-BE49-F238E27FC236}">
                  <a16:creationId xmlns:a16="http://schemas.microsoft.com/office/drawing/2014/main" id="{848FF09D-D798-4A7C-9A1F-B760FE3ED061}"/>
                </a:ext>
              </a:extLst>
            </p:cNvPr>
            <p:cNvSpPr/>
            <p:nvPr/>
          </p:nvSpPr>
          <p:spPr>
            <a:xfrm>
              <a:off x="4472309" y="2397620"/>
              <a:ext cx="728148" cy="3319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Harjuta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Ridade</a:t>
            </a:r>
            <a:r>
              <a:rPr lang="en-GB" b="1" dirty="0">
                <a:solidFill>
                  <a:schemeClr val="tx1"/>
                </a:solidFill>
              </a:rPr>
              <a:t> “</a:t>
            </a:r>
            <a:r>
              <a:rPr lang="en-GB" b="1" dirty="0" err="1">
                <a:solidFill>
                  <a:schemeClr val="tx1"/>
                </a:solidFill>
              </a:rPr>
              <a:t>taandamise</a:t>
            </a:r>
            <a:r>
              <a:rPr lang="en-GB" b="1" dirty="0">
                <a:solidFill>
                  <a:schemeClr val="tx1"/>
                </a:solidFill>
              </a:rPr>
              <a:t>” </a:t>
            </a:r>
            <a:r>
              <a:rPr lang="en-GB" b="1" dirty="0" err="1">
                <a:solidFill>
                  <a:schemeClr val="tx1"/>
                </a:solidFill>
              </a:rPr>
              <a:t>algoritm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FAAB10BD-E1C1-4A74-9EE6-652B5E9FCAA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9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5" name="Retângulo: Cantos Arredondados 84">
            <a:extLst>
              <a:ext uri="{FF2B5EF4-FFF2-40B4-BE49-F238E27FC236}">
                <a16:creationId xmlns:a16="http://schemas.microsoft.com/office/drawing/2014/main" id="{E56730E6-5338-4C41-A8F2-C7FA34DA3213}"/>
              </a:ext>
            </a:extLst>
          </p:cNvPr>
          <p:cNvSpPr/>
          <p:nvPr/>
        </p:nvSpPr>
        <p:spPr>
          <a:xfrm>
            <a:off x="10674696" y="654255"/>
            <a:ext cx="1224919" cy="2617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tângulo: Cantos Arredondados 85">
            <a:extLst>
              <a:ext uri="{FF2B5EF4-FFF2-40B4-BE49-F238E27FC236}">
                <a16:creationId xmlns:a16="http://schemas.microsoft.com/office/drawing/2014/main" id="{E815A061-AE17-4F6D-8F35-132136A4677E}"/>
              </a:ext>
            </a:extLst>
          </p:cNvPr>
          <p:cNvSpPr/>
          <p:nvPr/>
        </p:nvSpPr>
        <p:spPr>
          <a:xfrm>
            <a:off x="8145077" y="926807"/>
            <a:ext cx="1349905" cy="24929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7EF753E1-31C9-4735-ACBE-E688B4677BE1}"/>
              </a:ext>
            </a:extLst>
          </p:cNvPr>
          <p:cNvSpPr/>
          <p:nvPr/>
        </p:nvSpPr>
        <p:spPr>
          <a:xfrm>
            <a:off x="8091672" y="229197"/>
            <a:ext cx="38292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sv-SE" sz="2000" dirty="0" err="1">
                <a:solidFill>
                  <a:sysClr val="windowText" lastClr="000000"/>
                </a:solidFill>
              </a:rPr>
              <a:t>Rakendades</a:t>
            </a:r>
            <a:r>
              <a:rPr lang="sv-SE" sz="2000" dirty="0">
                <a:solidFill>
                  <a:sysClr val="windowText" lastClr="000000"/>
                </a:solidFill>
              </a:rPr>
              <a:t> RET </a:t>
            </a:r>
            <a:r>
              <a:rPr lang="sv-SE" sz="2000" dirty="0" err="1">
                <a:solidFill>
                  <a:sysClr val="windowText" lastClr="000000"/>
                </a:solidFill>
              </a:rPr>
              <a:t>teisenda</a:t>
            </a:r>
            <a:r>
              <a:rPr lang="sv-SE" sz="2000" dirty="0">
                <a:solidFill>
                  <a:sysClr val="windowText" lastClr="000000"/>
                </a:solidFill>
              </a:rPr>
              <a:t> </a:t>
            </a:r>
            <a:r>
              <a:rPr lang="sv-SE" sz="2000" dirty="0" err="1">
                <a:solidFill>
                  <a:sysClr val="windowText" lastClr="000000"/>
                </a:solidFill>
              </a:rPr>
              <a:t>maatriks</a:t>
            </a:r>
            <a:r>
              <a:rPr lang="sv-SE" sz="2000" dirty="0">
                <a:solidFill>
                  <a:sysClr val="windowText" lastClr="000000"/>
                </a:solidFill>
              </a:rPr>
              <a:t> </a:t>
            </a:r>
            <a:r>
              <a:rPr lang="sv-SE" sz="2000" dirty="0" err="1">
                <a:solidFill>
                  <a:sysClr val="windowText" lastClr="000000"/>
                </a:solidFill>
              </a:rPr>
              <a:t>treppkujuks</a:t>
            </a:r>
            <a:r>
              <a:rPr lang="sv-SE" sz="2000" dirty="0">
                <a:solidFill>
                  <a:sysClr val="windowText" lastClr="000000"/>
                </a:solidFill>
              </a:rPr>
              <a:t> ja </a:t>
            </a:r>
            <a:r>
              <a:rPr lang="sv-SE" sz="2000" dirty="0" err="1">
                <a:solidFill>
                  <a:sysClr val="windowText" lastClr="000000"/>
                </a:solidFill>
              </a:rPr>
              <a:t>seejärel</a:t>
            </a:r>
            <a:r>
              <a:rPr lang="sv-SE" sz="2000" dirty="0">
                <a:solidFill>
                  <a:sysClr val="windowText" lastClr="000000"/>
                </a:solidFill>
              </a:rPr>
              <a:t> </a:t>
            </a:r>
            <a:r>
              <a:rPr lang="sv-SE" sz="2000" dirty="0" err="1">
                <a:solidFill>
                  <a:sysClr val="windowText" lastClr="000000"/>
                </a:solidFill>
              </a:rPr>
              <a:t>taandatud</a:t>
            </a:r>
            <a:r>
              <a:rPr lang="sv-SE" sz="2000" dirty="0">
                <a:solidFill>
                  <a:sysClr val="windowText" lastClr="000000"/>
                </a:solidFill>
              </a:rPr>
              <a:t> </a:t>
            </a:r>
            <a:r>
              <a:rPr lang="sv-SE" sz="2000" dirty="0" err="1">
                <a:solidFill>
                  <a:sysClr val="windowText" lastClr="000000"/>
                </a:solidFill>
              </a:rPr>
              <a:t>treppkujuks</a:t>
            </a:r>
            <a:r>
              <a:rPr lang="sv-SE" sz="20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7459584E-E4A8-476C-BD81-9F920ECFF624}"/>
              </a:ext>
            </a:extLst>
          </p:cNvPr>
          <p:cNvSpPr/>
          <p:nvPr/>
        </p:nvSpPr>
        <p:spPr>
          <a:xfrm>
            <a:off x="2118515" y="3542023"/>
            <a:ext cx="5759195" cy="773389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3E03291A-74C7-4D36-8379-E36142011028}"/>
              </a:ext>
            </a:extLst>
          </p:cNvPr>
          <p:cNvSpPr/>
          <p:nvPr/>
        </p:nvSpPr>
        <p:spPr>
          <a:xfrm>
            <a:off x="2146036" y="3535581"/>
            <a:ext cx="5779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t-EE" sz="2000" dirty="0">
                <a:solidFill>
                  <a:sysClr val="windowText" lastClr="000000"/>
                </a:solidFill>
              </a:rPr>
              <a:t>Kuna me soovime </a:t>
            </a:r>
            <a:r>
              <a:rPr lang="et-EE" sz="2000" b="1" dirty="0">
                <a:solidFill>
                  <a:sysClr val="windowText" lastClr="000000"/>
                </a:solidFill>
              </a:rPr>
              <a:t>taandatud treppkuju</a:t>
            </a:r>
            <a:r>
              <a:rPr lang="et-EE" sz="2000" dirty="0">
                <a:solidFill>
                  <a:sysClr val="windowText" lastClr="000000"/>
                </a:solidFill>
              </a:rPr>
              <a:t>, siis vajame ka </a:t>
            </a:r>
            <a:r>
              <a:rPr lang="et-EE" sz="2000" b="1" dirty="0">
                <a:solidFill>
                  <a:sysClr val="windowText" lastClr="000000"/>
                </a:solidFill>
              </a:rPr>
              <a:t>5.sammu</a:t>
            </a:r>
            <a:r>
              <a:rPr lang="en-GB" sz="2000" dirty="0">
                <a:solidFill>
                  <a:sysClr val="windowText" lastClr="000000"/>
                </a:solidFill>
              </a:rPr>
              <a:t>, </a:t>
            </a:r>
            <a:r>
              <a:rPr lang="et-EE" sz="2000" i="1" u="sng" dirty="0">
                <a:solidFill>
                  <a:sysClr val="windowText" lastClr="000000"/>
                </a:solidFill>
              </a:rPr>
              <a:t>kordame kui on vajadust</a:t>
            </a:r>
            <a:r>
              <a:rPr lang="en-GB" sz="20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91" name="Retângulo: Cantos Arredondados 90">
            <a:extLst>
              <a:ext uri="{FF2B5EF4-FFF2-40B4-BE49-F238E27FC236}">
                <a16:creationId xmlns:a16="http://schemas.microsoft.com/office/drawing/2014/main" id="{C17812AC-82BA-4BBB-ACC2-95DB2340EE72}"/>
              </a:ext>
            </a:extLst>
          </p:cNvPr>
          <p:cNvSpPr/>
          <p:nvPr/>
        </p:nvSpPr>
        <p:spPr>
          <a:xfrm>
            <a:off x="2073796" y="4438613"/>
            <a:ext cx="5847365" cy="2082767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92" name="Retângulo 91">
            <a:extLst>
              <a:ext uri="{FF2B5EF4-FFF2-40B4-BE49-F238E27FC236}">
                <a16:creationId xmlns:a16="http://schemas.microsoft.com/office/drawing/2014/main" id="{0BA14802-AAEA-4885-AEEB-9BAEABA0A615}"/>
              </a:ext>
            </a:extLst>
          </p:cNvPr>
          <p:cNvSpPr/>
          <p:nvPr/>
        </p:nvSpPr>
        <p:spPr>
          <a:xfrm>
            <a:off x="2157207" y="4510339"/>
            <a:ext cx="1665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>
                <a:solidFill>
                  <a:srgbClr val="F25E4F"/>
                </a:solidFill>
              </a:rPr>
              <a:t>S</a:t>
            </a:r>
            <a:r>
              <a:rPr lang="et-EE" sz="2400" b="1" u="sng" dirty="0">
                <a:solidFill>
                  <a:srgbClr val="F25E4F"/>
                </a:solidFill>
              </a:rPr>
              <a:t>amm</a:t>
            </a:r>
            <a:r>
              <a:rPr lang="en-GB" sz="2400" b="1" u="sng" dirty="0">
                <a:solidFill>
                  <a:srgbClr val="F25E4F"/>
                </a:solidFill>
              </a:rPr>
              <a:t> 5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7CF02B59-9588-4D75-92BB-1F2DBAE26826}"/>
              </a:ext>
            </a:extLst>
          </p:cNvPr>
          <p:cNvSpPr/>
          <p:nvPr/>
        </p:nvSpPr>
        <p:spPr>
          <a:xfrm>
            <a:off x="10254839" y="6111428"/>
            <a:ext cx="14377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400" b="1" dirty="0" err="1">
                <a:solidFill>
                  <a:srgbClr val="F25E4F"/>
                </a:solidFill>
              </a:rPr>
              <a:t>Juhtppositsioon</a:t>
            </a:r>
            <a:endParaRPr lang="en-GB" sz="1400" dirty="0">
              <a:solidFill>
                <a:srgbClr val="F25E4F"/>
              </a:solidFill>
            </a:endParaRPr>
          </a:p>
        </p:txBody>
      </p:sp>
      <p:sp>
        <p:nvSpPr>
          <p:cNvPr id="88" name="Retângulo: Cantos Arredondados 87">
            <a:extLst>
              <a:ext uri="{FF2B5EF4-FFF2-40B4-BE49-F238E27FC236}">
                <a16:creationId xmlns:a16="http://schemas.microsoft.com/office/drawing/2014/main" id="{44336A9B-EBE6-406C-9BDB-BD26BD2404F8}"/>
              </a:ext>
            </a:extLst>
          </p:cNvPr>
          <p:cNvSpPr/>
          <p:nvPr/>
        </p:nvSpPr>
        <p:spPr>
          <a:xfrm rot="5400000">
            <a:off x="10093962" y="5543096"/>
            <a:ext cx="830548" cy="33520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/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Oval 73">
            <a:extLst>
              <a:ext uri="{FF2B5EF4-FFF2-40B4-BE49-F238E27FC236}">
                <a16:creationId xmlns:a16="http://schemas.microsoft.com/office/drawing/2014/main" id="{2BC167EB-3190-4C01-B367-CA52036123FD}"/>
              </a:ext>
            </a:extLst>
          </p:cNvPr>
          <p:cNvSpPr/>
          <p:nvPr/>
        </p:nvSpPr>
        <p:spPr>
          <a:xfrm>
            <a:off x="10380425" y="5809287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tângulo: Cantos Arredondados 93">
            <a:extLst>
              <a:ext uri="{FF2B5EF4-FFF2-40B4-BE49-F238E27FC236}">
                <a16:creationId xmlns:a16="http://schemas.microsoft.com/office/drawing/2014/main" id="{98DDBABD-12FF-4495-9410-C450507CF36C}"/>
              </a:ext>
            </a:extLst>
          </p:cNvPr>
          <p:cNvSpPr/>
          <p:nvPr/>
        </p:nvSpPr>
        <p:spPr>
          <a:xfrm rot="10800000">
            <a:off x="4978400" y="5385621"/>
            <a:ext cx="2899310" cy="303634"/>
          </a:xfrm>
          <a:prstGeom prst="roundRect">
            <a:avLst>
              <a:gd name="adj" fmla="val 26019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tângulo: Cantos Arredondados 94">
            <a:extLst>
              <a:ext uri="{FF2B5EF4-FFF2-40B4-BE49-F238E27FC236}">
                <a16:creationId xmlns:a16="http://schemas.microsoft.com/office/drawing/2014/main" id="{CE3D0430-DE34-4016-B0D1-9977F8381013}"/>
              </a:ext>
            </a:extLst>
          </p:cNvPr>
          <p:cNvSpPr/>
          <p:nvPr/>
        </p:nvSpPr>
        <p:spPr>
          <a:xfrm rot="10800000">
            <a:off x="2208100" y="5749213"/>
            <a:ext cx="3463026" cy="314078"/>
          </a:xfrm>
          <a:prstGeom prst="roundRect">
            <a:avLst>
              <a:gd name="adj" fmla="val 26019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Seta: Curvada Para a Esquerda 97">
            <a:extLst>
              <a:ext uri="{FF2B5EF4-FFF2-40B4-BE49-F238E27FC236}">
                <a16:creationId xmlns:a16="http://schemas.microsoft.com/office/drawing/2014/main" id="{BFE31035-F2C8-4199-9D57-A60871299B99}"/>
              </a:ext>
            </a:extLst>
          </p:cNvPr>
          <p:cNvSpPr/>
          <p:nvPr/>
        </p:nvSpPr>
        <p:spPr>
          <a:xfrm flipV="1">
            <a:off x="11287156" y="4525239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tângulo 98">
                <a:extLst>
                  <a:ext uri="{FF2B5EF4-FFF2-40B4-BE49-F238E27FC236}">
                    <a16:creationId xmlns:a16="http://schemas.microsoft.com/office/drawing/2014/main" id="{7720AC7E-5A49-408F-9174-552012E372FB}"/>
                  </a:ext>
                </a:extLst>
              </p:cNvPr>
              <p:cNvSpPr/>
              <p:nvPr/>
            </p:nvSpPr>
            <p:spPr>
              <a:xfrm>
                <a:off x="9940590" y="4727237"/>
                <a:ext cx="160806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sSub>
                        <m:sSubPr>
                          <m:ctrlPr>
                            <a:rPr lang="en-GB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pt-PT" sz="1600" b="1" dirty="0">
                  <a:solidFill>
                    <a:srgbClr val="0C2B8E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pt-PT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99" name="Retângulo 98">
                <a:extLst>
                  <a:ext uri="{FF2B5EF4-FFF2-40B4-BE49-F238E27FC236}">
                    <a16:creationId xmlns:a16="http://schemas.microsoft.com/office/drawing/2014/main" id="{7720AC7E-5A49-408F-9174-552012E372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590" y="4727237"/>
                <a:ext cx="1608068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tângulo 99">
                <a:extLst>
                  <a:ext uri="{FF2B5EF4-FFF2-40B4-BE49-F238E27FC236}">
                    <a16:creationId xmlns:a16="http://schemas.microsoft.com/office/drawing/2014/main" id="{A88CF962-27DB-4E58-A369-C77F3F9E9A35}"/>
                  </a:ext>
                </a:extLst>
              </p:cNvPr>
              <p:cNvSpPr/>
              <p:nvPr/>
            </p:nvSpPr>
            <p:spPr>
              <a:xfrm>
                <a:off x="8500548" y="3978698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100" name="Retângulo 99">
                <a:extLst>
                  <a:ext uri="{FF2B5EF4-FFF2-40B4-BE49-F238E27FC236}">
                    <a16:creationId xmlns:a16="http://schemas.microsoft.com/office/drawing/2014/main" id="{A88CF962-27DB-4E58-A369-C77F3F9E9A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548" y="3978698"/>
                <a:ext cx="2880084" cy="8305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etângulo 57">
            <a:extLst>
              <a:ext uri="{FF2B5EF4-FFF2-40B4-BE49-F238E27FC236}">
                <a16:creationId xmlns:a16="http://schemas.microsoft.com/office/drawing/2014/main" id="{5E93FE52-B54C-4175-91C9-EA628771901B}"/>
              </a:ext>
            </a:extLst>
          </p:cNvPr>
          <p:cNvSpPr/>
          <p:nvPr/>
        </p:nvSpPr>
        <p:spPr>
          <a:xfrm>
            <a:off x="8097650" y="4243467"/>
            <a:ext cx="12210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400" b="1" dirty="0">
                <a:solidFill>
                  <a:srgbClr val="F25E4F"/>
                </a:solidFill>
              </a:rPr>
              <a:t>Juht-</a:t>
            </a:r>
          </a:p>
          <a:p>
            <a:r>
              <a:rPr lang="et-EE" sz="1400" b="1" dirty="0" err="1">
                <a:solidFill>
                  <a:srgbClr val="F25E4F"/>
                </a:solidFill>
              </a:rPr>
              <a:t>posit</a:t>
            </a:r>
            <a:r>
              <a:rPr lang="et-EE" sz="1400" b="1" dirty="0">
                <a:solidFill>
                  <a:srgbClr val="F25E4F"/>
                </a:solidFill>
              </a:rPr>
              <a:t>-</a:t>
            </a:r>
          </a:p>
          <a:p>
            <a:r>
              <a:rPr lang="et-EE" sz="1400" b="1" dirty="0" err="1">
                <a:solidFill>
                  <a:srgbClr val="F25E4F"/>
                </a:solidFill>
              </a:rPr>
              <a:t>sioonid</a:t>
            </a:r>
            <a:endParaRPr lang="en-GB" sz="1400" dirty="0">
              <a:solidFill>
                <a:srgbClr val="F25E4F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91ADAA5-B197-43A9-B9AB-FC58015420DA}"/>
              </a:ext>
            </a:extLst>
          </p:cNvPr>
          <p:cNvSpPr/>
          <p:nvPr/>
        </p:nvSpPr>
        <p:spPr>
          <a:xfrm>
            <a:off x="9108359" y="4274059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EC9B545-A796-4006-8AC5-A32C003B02B0}"/>
              </a:ext>
            </a:extLst>
          </p:cNvPr>
          <p:cNvSpPr/>
          <p:nvPr/>
        </p:nvSpPr>
        <p:spPr>
          <a:xfrm>
            <a:off x="8726218" y="3995006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Seta: Curvada Para a Esquerda 65">
            <a:extLst>
              <a:ext uri="{FF2B5EF4-FFF2-40B4-BE49-F238E27FC236}">
                <a16:creationId xmlns:a16="http://schemas.microsoft.com/office/drawing/2014/main" id="{C3A618DE-E853-48F5-B9E3-CE5897B60B19}"/>
              </a:ext>
            </a:extLst>
          </p:cNvPr>
          <p:cNvSpPr/>
          <p:nvPr/>
        </p:nvSpPr>
        <p:spPr>
          <a:xfrm flipV="1">
            <a:off x="11307252" y="3188407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BEB08DCE-F11E-438C-8A61-10C4F432D76C}"/>
                  </a:ext>
                </a:extLst>
              </p:cNvPr>
              <p:cNvSpPr/>
              <p:nvPr/>
            </p:nvSpPr>
            <p:spPr>
              <a:xfrm>
                <a:off x="9319367" y="3390405"/>
                <a:ext cx="2266903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ox>
                            <m:boxPr>
                              <m:ctrlPr>
                                <a:rPr lang="en-GB" sz="1600" b="1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f>
                                <m:fPr>
                                  <m:ctrlPr>
                                    <a:rPr lang="en-GB" sz="16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PT" sz="16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pt-PT" sz="1600" b="1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den>
                              </m:f>
                            </m:e>
                          </m:box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box>
                        <m:box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GB" sz="1600" b="1" i="1" dirty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sz="1600" b="1" i="1" dirty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pt-PT" sz="1600" b="1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</m:box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BEB08DCE-F11E-438C-8A61-10C4F432D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9367" y="3390405"/>
                <a:ext cx="2266903" cy="55496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FD05AEF9-87A8-42E5-839C-65F17C095FB8}"/>
              </a:ext>
            </a:extLst>
          </p:cNvPr>
          <p:cNvSpPr/>
          <p:nvPr/>
        </p:nvSpPr>
        <p:spPr>
          <a:xfrm>
            <a:off x="9059697" y="2900571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D449E63-DBD2-4C3F-9F6F-6B6D73B67389}"/>
              </a:ext>
            </a:extLst>
          </p:cNvPr>
          <p:cNvSpPr/>
          <p:nvPr/>
        </p:nvSpPr>
        <p:spPr>
          <a:xfrm>
            <a:off x="8677556" y="2621518"/>
            <a:ext cx="277718" cy="275132"/>
          </a:xfrm>
          <a:prstGeom prst="ellipse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tângulo 92">
            <a:extLst>
              <a:ext uri="{FF2B5EF4-FFF2-40B4-BE49-F238E27FC236}">
                <a16:creationId xmlns:a16="http://schemas.microsoft.com/office/drawing/2014/main" id="{29ADFF31-BFCF-453E-B65B-0064FCC349B3}"/>
              </a:ext>
            </a:extLst>
          </p:cNvPr>
          <p:cNvSpPr/>
          <p:nvPr/>
        </p:nvSpPr>
        <p:spPr>
          <a:xfrm>
            <a:off x="2193552" y="4972655"/>
            <a:ext cx="57205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200" dirty="0" err="1">
                <a:solidFill>
                  <a:sysClr val="windowText" lastClr="000000"/>
                </a:solidFill>
              </a:rPr>
              <a:t>Alustades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u="sng" dirty="0" err="1">
                <a:solidFill>
                  <a:sysClr val="windowText" lastClr="000000"/>
                </a:solidFill>
              </a:rPr>
              <a:t>kõige</a:t>
            </a:r>
            <a:r>
              <a:rPr lang="en-GB" sz="2200" u="sng" dirty="0">
                <a:solidFill>
                  <a:sysClr val="windowText" lastClr="000000"/>
                </a:solidFill>
              </a:rPr>
              <a:t> </a:t>
            </a:r>
            <a:r>
              <a:rPr lang="en-GB" sz="2200" u="sng" dirty="0" err="1">
                <a:solidFill>
                  <a:sysClr val="windowText" lastClr="000000"/>
                </a:solidFill>
              </a:rPr>
              <a:t>parempoolsest</a:t>
            </a:r>
            <a:r>
              <a:rPr lang="en-GB" sz="2200" u="sng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juhtpositsioonist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ja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liikudes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vasakule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nullita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juhtpositsioonist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ülespoole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jäävad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elemendid</a:t>
            </a:r>
            <a:r>
              <a:rPr lang="en-GB" sz="2200" dirty="0">
                <a:solidFill>
                  <a:sysClr val="windowText" lastClr="000000"/>
                </a:solidFill>
              </a:rPr>
              <a:t>. </a:t>
            </a:r>
            <a:r>
              <a:rPr lang="en-GB" sz="2200" dirty="0" err="1">
                <a:solidFill>
                  <a:sysClr val="windowText" lastClr="000000"/>
                </a:solidFill>
              </a:rPr>
              <a:t>Kui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juhtelement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ei</a:t>
            </a:r>
            <a:r>
              <a:rPr lang="en-GB" sz="2200" dirty="0">
                <a:solidFill>
                  <a:sysClr val="windowText" lastClr="000000"/>
                </a:solidFill>
              </a:rPr>
              <a:t> ole 1, </a:t>
            </a:r>
            <a:r>
              <a:rPr lang="en-GB" sz="2200" dirty="0" err="1">
                <a:solidFill>
                  <a:sysClr val="windowText" lastClr="000000"/>
                </a:solidFill>
              </a:rPr>
              <a:t>siis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teisenda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üheks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vastava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arvutusega</a:t>
            </a:r>
            <a:r>
              <a:rPr lang="en-GB" sz="2200" dirty="0">
                <a:solidFill>
                  <a:sysClr val="windowText" lastClr="000000"/>
                </a:solidFill>
              </a:rPr>
              <a:t> . . </a:t>
            </a:r>
          </a:p>
        </p:txBody>
      </p:sp>
      <p:sp>
        <p:nvSpPr>
          <p:cNvPr id="80" name="Seta: Curvada Para a Esquerda 79">
            <a:extLst>
              <a:ext uri="{FF2B5EF4-FFF2-40B4-BE49-F238E27FC236}">
                <a16:creationId xmlns:a16="http://schemas.microsoft.com/office/drawing/2014/main" id="{B3E277B6-A46B-43E2-B5BA-49EC9E464B78}"/>
              </a:ext>
            </a:extLst>
          </p:cNvPr>
          <p:cNvSpPr/>
          <p:nvPr/>
        </p:nvSpPr>
        <p:spPr>
          <a:xfrm flipV="1">
            <a:off x="11287940" y="1914616"/>
            <a:ext cx="385330" cy="1100010"/>
          </a:xfrm>
          <a:prstGeom prst="curved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tângulo 80">
                <a:extLst>
                  <a:ext uri="{FF2B5EF4-FFF2-40B4-BE49-F238E27FC236}">
                    <a16:creationId xmlns:a16="http://schemas.microsoft.com/office/drawing/2014/main" id="{33CB855D-0C43-49C5-BFCC-6F198FDFB887}"/>
                  </a:ext>
                </a:extLst>
              </p:cNvPr>
              <p:cNvSpPr/>
              <p:nvPr/>
            </p:nvSpPr>
            <p:spPr>
              <a:xfrm>
                <a:off x="9941374" y="2329635"/>
                <a:ext cx="165615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sz="1600" b="1" i="1" dirty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GB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PT" sz="1600" b="1" i="1" dirty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sSub>
                        <m:sSubPr>
                          <m:ctrlPr>
                            <a:rPr lang="en-GB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600" b="1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PT" sz="1600" b="1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pt-PT" sz="1600" b="1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81" name="Retângulo 80">
                <a:extLst>
                  <a:ext uri="{FF2B5EF4-FFF2-40B4-BE49-F238E27FC236}">
                    <a16:creationId xmlns:a16="http://schemas.microsoft.com/office/drawing/2014/main" id="{33CB855D-0C43-49C5-BFCC-6F198FDFB8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1374" y="2329635"/>
                <a:ext cx="1656159" cy="33855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tângulo 81">
                <a:extLst>
                  <a:ext uri="{FF2B5EF4-FFF2-40B4-BE49-F238E27FC236}">
                    <a16:creationId xmlns:a16="http://schemas.microsoft.com/office/drawing/2014/main" id="{51F7D26E-2371-4302-9FAB-935A4CDDDB87}"/>
                  </a:ext>
                </a:extLst>
              </p:cNvPr>
              <p:cNvSpPr/>
              <p:nvPr/>
            </p:nvSpPr>
            <p:spPr>
              <a:xfrm>
                <a:off x="8502314" y="2594538"/>
                <a:ext cx="2796728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82" name="Retângulo 81">
                <a:extLst>
                  <a:ext uri="{FF2B5EF4-FFF2-40B4-BE49-F238E27FC236}">
                    <a16:creationId xmlns:a16="http://schemas.microsoft.com/office/drawing/2014/main" id="{51F7D26E-2371-4302-9FAB-935A4CDDDB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314" y="2594538"/>
                <a:ext cx="2796728" cy="8249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Agrupar 82">
            <a:extLst>
              <a:ext uri="{FF2B5EF4-FFF2-40B4-BE49-F238E27FC236}">
                <a16:creationId xmlns:a16="http://schemas.microsoft.com/office/drawing/2014/main" id="{93468640-565B-46F0-B8BB-49EEC2AFBB29}"/>
              </a:ext>
            </a:extLst>
          </p:cNvPr>
          <p:cNvGrpSpPr/>
          <p:nvPr/>
        </p:nvGrpSpPr>
        <p:grpSpPr>
          <a:xfrm>
            <a:off x="8758733" y="1544356"/>
            <a:ext cx="2283889" cy="753293"/>
            <a:chOff x="2916568" y="1853128"/>
            <a:chExt cx="2283889" cy="876420"/>
          </a:xfrm>
        </p:grpSpPr>
        <p:sp>
          <p:nvSpPr>
            <p:cNvPr id="84" name="Retângulo 83">
              <a:extLst>
                <a:ext uri="{FF2B5EF4-FFF2-40B4-BE49-F238E27FC236}">
                  <a16:creationId xmlns:a16="http://schemas.microsoft.com/office/drawing/2014/main" id="{4F9B4E57-12EA-48BA-A0E2-AF21E8A868CB}"/>
                </a:ext>
              </a:extLst>
            </p:cNvPr>
            <p:cNvSpPr/>
            <p:nvPr/>
          </p:nvSpPr>
          <p:spPr>
            <a:xfrm>
              <a:off x="2916568" y="1853128"/>
              <a:ext cx="2283889" cy="286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Retângulo 86">
              <a:extLst>
                <a:ext uri="{FF2B5EF4-FFF2-40B4-BE49-F238E27FC236}">
                  <a16:creationId xmlns:a16="http://schemas.microsoft.com/office/drawing/2014/main" id="{F9A13F16-76E0-4F92-8169-7ED003B06406}"/>
                </a:ext>
              </a:extLst>
            </p:cNvPr>
            <p:cNvSpPr/>
            <p:nvPr/>
          </p:nvSpPr>
          <p:spPr>
            <a:xfrm>
              <a:off x="3251106" y="2124808"/>
              <a:ext cx="1949351" cy="2882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Retângulo 95">
              <a:extLst>
                <a:ext uri="{FF2B5EF4-FFF2-40B4-BE49-F238E27FC236}">
                  <a16:creationId xmlns:a16="http://schemas.microsoft.com/office/drawing/2014/main" id="{A6F69698-4B1B-4D65-A84C-80BDB47AB3E6}"/>
                </a:ext>
              </a:extLst>
            </p:cNvPr>
            <p:cNvSpPr/>
            <p:nvPr/>
          </p:nvSpPr>
          <p:spPr>
            <a:xfrm>
              <a:off x="4472309" y="2397620"/>
              <a:ext cx="728148" cy="3319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C10FAF84-8AC9-4664-B0A4-85C8CF94B0CD}"/>
                  </a:ext>
                </a:extLst>
              </p:cNvPr>
              <p:cNvSpPr/>
              <p:nvPr/>
            </p:nvSpPr>
            <p:spPr>
              <a:xfrm>
                <a:off x="8502314" y="1508756"/>
                <a:ext cx="2739020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C10FAF84-8AC9-4664-B0A4-85C8CF94B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314" y="1508756"/>
                <a:ext cx="2739020" cy="82490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05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5" grpId="0"/>
      <p:bldP spid="88" grpId="0" animBg="1"/>
      <p:bldP spid="74" grpId="0" animBg="1"/>
      <p:bldP spid="94" grpId="0" animBg="1"/>
      <p:bldP spid="95" grpId="0" animBg="1"/>
      <p:bldP spid="98" grpId="0" animBg="1"/>
      <p:bldP spid="99" grpId="0"/>
      <p:bldP spid="100" grpId="0"/>
      <p:bldP spid="58" grpId="0"/>
      <p:bldP spid="60" grpId="0" animBg="1"/>
      <p:bldP spid="61" grpId="0" animBg="1"/>
      <p:bldP spid="66" grpId="0" animBg="1"/>
      <p:bldP spid="67" grpId="0"/>
      <p:bldP spid="70" grpId="0" animBg="1"/>
      <p:bldP spid="71" grpId="0" animBg="1"/>
      <p:bldP spid="80" grpId="0" animBg="1"/>
      <p:bldP spid="80" grpId="1" animBg="1"/>
      <p:bldP spid="81" grpId="0"/>
      <p:bldP spid="81" grpId="1"/>
      <p:bldP spid="82" grpId="0"/>
      <p:bldP spid="6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A37D6E39-FDED-4DC7-9B11-A7F8DB71A43A}"/>
              </a:ext>
            </a:extLst>
          </p:cNvPr>
          <p:cNvSpPr/>
          <p:nvPr/>
        </p:nvSpPr>
        <p:spPr>
          <a:xfrm>
            <a:off x="8014887" y="172260"/>
            <a:ext cx="3982835" cy="6343864"/>
          </a:xfrm>
          <a:prstGeom prst="roundRect">
            <a:avLst>
              <a:gd name="adj" fmla="val 2374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4C620DE2-C824-44B8-B07E-FEDF6AC80EBD}"/>
              </a:ext>
            </a:extLst>
          </p:cNvPr>
          <p:cNvGrpSpPr/>
          <p:nvPr/>
        </p:nvGrpSpPr>
        <p:grpSpPr>
          <a:xfrm>
            <a:off x="8782259" y="5309998"/>
            <a:ext cx="2283889" cy="753293"/>
            <a:chOff x="2916568" y="1853128"/>
            <a:chExt cx="2283889" cy="876420"/>
          </a:xfrm>
        </p:grpSpPr>
        <p:sp>
          <p:nvSpPr>
            <p:cNvPr id="72" name="Retângulo 71">
              <a:extLst>
                <a:ext uri="{FF2B5EF4-FFF2-40B4-BE49-F238E27FC236}">
                  <a16:creationId xmlns:a16="http://schemas.microsoft.com/office/drawing/2014/main" id="{7FA0C7F0-4C30-4F17-B431-920D3D29F376}"/>
                </a:ext>
              </a:extLst>
            </p:cNvPr>
            <p:cNvSpPr/>
            <p:nvPr/>
          </p:nvSpPr>
          <p:spPr>
            <a:xfrm>
              <a:off x="2916568" y="1853128"/>
              <a:ext cx="2283889" cy="286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tângulo 75">
              <a:extLst>
                <a:ext uri="{FF2B5EF4-FFF2-40B4-BE49-F238E27FC236}">
                  <a16:creationId xmlns:a16="http://schemas.microsoft.com/office/drawing/2014/main" id="{05674070-E093-46E2-B0F9-0DF5C4DBB9D2}"/>
                </a:ext>
              </a:extLst>
            </p:cNvPr>
            <p:cNvSpPr/>
            <p:nvPr/>
          </p:nvSpPr>
          <p:spPr>
            <a:xfrm>
              <a:off x="3251106" y="2124808"/>
              <a:ext cx="1949351" cy="2882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tângulo 76">
              <a:extLst>
                <a:ext uri="{FF2B5EF4-FFF2-40B4-BE49-F238E27FC236}">
                  <a16:creationId xmlns:a16="http://schemas.microsoft.com/office/drawing/2014/main" id="{848FF09D-D798-4A7C-9A1F-B760FE3ED061}"/>
                </a:ext>
              </a:extLst>
            </p:cNvPr>
            <p:cNvSpPr/>
            <p:nvPr/>
          </p:nvSpPr>
          <p:spPr>
            <a:xfrm>
              <a:off x="4472309" y="2397620"/>
              <a:ext cx="728148" cy="3319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Harjuta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Ridade</a:t>
            </a:r>
            <a:r>
              <a:rPr lang="en-GB" b="1" dirty="0">
                <a:solidFill>
                  <a:schemeClr val="tx1"/>
                </a:solidFill>
              </a:rPr>
              <a:t> “</a:t>
            </a:r>
            <a:r>
              <a:rPr lang="en-GB" b="1" dirty="0" err="1">
                <a:solidFill>
                  <a:schemeClr val="tx1"/>
                </a:solidFill>
              </a:rPr>
              <a:t>taandamise</a:t>
            </a:r>
            <a:r>
              <a:rPr lang="en-GB" b="1" dirty="0">
                <a:solidFill>
                  <a:schemeClr val="tx1"/>
                </a:solidFill>
              </a:rPr>
              <a:t>” </a:t>
            </a:r>
            <a:r>
              <a:rPr lang="en-GB" b="1" dirty="0" err="1">
                <a:solidFill>
                  <a:schemeClr val="tx1"/>
                </a:solidFill>
              </a:rPr>
              <a:t>algoritm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FAAB10BD-E1C1-4A74-9EE6-652B5E9FCAA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9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7EF753E1-31C9-4735-ACBE-E688B4677BE1}"/>
              </a:ext>
            </a:extLst>
          </p:cNvPr>
          <p:cNvSpPr/>
          <p:nvPr/>
        </p:nvSpPr>
        <p:spPr>
          <a:xfrm>
            <a:off x="8101023" y="246634"/>
            <a:ext cx="38292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sv-SE" sz="2000" dirty="0" err="1">
                <a:solidFill>
                  <a:sysClr val="windowText" lastClr="000000"/>
                </a:solidFill>
              </a:rPr>
              <a:t>Rakendades</a:t>
            </a:r>
            <a:r>
              <a:rPr lang="sv-SE" sz="2000" dirty="0">
                <a:solidFill>
                  <a:sysClr val="windowText" lastClr="000000"/>
                </a:solidFill>
              </a:rPr>
              <a:t> RET </a:t>
            </a:r>
            <a:r>
              <a:rPr lang="sv-SE" sz="2000" dirty="0" err="1">
                <a:solidFill>
                  <a:sysClr val="windowText" lastClr="000000"/>
                </a:solidFill>
              </a:rPr>
              <a:t>teisenda</a:t>
            </a:r>
            <a:r>
              <a:rPr lang="sv-SE" sz="2000" dirty="0">
                <a:solidFill>
                  <a:sysClr val="windowText" lastClr="000000"/>
                </a:solidFill>
              </a:rPr>
              <a:t> </a:t>
            </a:r>
            <a:r>
              <a:rPr lang="sv-SE" sz="2000" dirty="0" err="1">
                <a:solidFill>
                  <a:sysClr val="windowText" lastClr="000000"/>
                </a:solidFill>
              </a:rPr>
              <a:t>maatriks</a:t>
            </a:r>
            <a:r>
              <a:rPr lang="sv-SE" sz="2000" dirty="0">
                <a:solidFill>
                  <a:sysClr val="windowText" lastClr="000000"/>
                </a:solidFill>
              </a:rPr>
              <a:t> </a:t>
            </a:r>
            <a:r>
              <a:rPr lang="sv-SE" sz="2000" dirty="0" err="1">
                <a:solidFill>
                  <a:sysClr val="windowText" lastClr="000000"/>
                </a:solidFill>
              </a:rPr>
              <a:t>treppkujuks</a:t>
            </a:r>
            <a:r>
              <a:rPr lang="sv-SE" sz="2000" dirty="0">
                <a:solidFill>
                  <a:sysClr val="windowText" lastClr="000000"/>
                </a:solidFill>
              </a:rPr>
              <a:t> ja </a:t>
            </a:r>
            <a:r>
              <a:rPr lang="sv-SE" sz="2000" dirty="0" err="1">
                <a:solidFill>
                  <a:sysClr val="windowText" lastClr="000000"/>
                </a:solidFill>
              </a:rPr>
              <a:t>seejärel</a:t>
            </a:r>
            <a:r>
              <a:rPr lang="sv-SE" sz="2000" dirty="0">
                <a:solidFill>
                  <a:sysClr val="windowText" lastClr="000000"/>
                </a:solidFill>
              </a:rPr>
              <a:t> </a:t>
            </a:r>
            <a:r>
              <a:rPr lang="sv-SE" sz="2000" dirty="0" err="1">
                <a:solidFill>
                  <a:sysClr val="windowText" lastClr="000000"/>
                </a:solidFill>
              </a:rPr>
              <a:t>taandatud</a:t>
            </a:r>
            <a:r>
              <a:rPr lang="sv-SE" sz="2000" dirty="0">
                <a:solidFill>
                  <a:sysClr val="windowText" lastClr="000000"/>
                </a:solidFill>
              </a:rPr>
              <a:t> </a:t>
            </a:r>
            <a:r>
              <a:rPr lang="sv-SE" sz="2000" dirty="0" err="1">
                <a:solidFill>
                  <a:sysClr val="windowText" lastClr="000000"/>
                </a:solidFill>
              </a:rPr>
              <a:t>treppkujuks</a:t>
            </a:r>
            <a:r>
              <a:rPr lang="sv-SE" sz="20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7459584E-E4A8-476C-BD81-9F920ECFF624}"/>
              </a:ext>
            </a:extLst>
          </p:cNvPr>
          <p:cNvSpPr/>
          <p:nvPr/>
        </p:nvSpPr>
        <p:spPr>
          <a:xfrm>
            <a:off x="2118515" y="3542023"/>
            <a:ext cx="5759195" cy="773389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3E03291A-74C7-4D36-8379-E36142011028}"/>
              </a:ext>
            </a:extLst>
          </p:cNvPr>
          <p:cNvSpPr/>
          <p:nvPr/>
        </p:nvSpPr>
        <p:spPr>
          <a:xfrm>
            <a:off x="2146036" y="3535581"/>
            <a:ext cx="5779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t-EE" sz="2000" dirty="0">
                <a:solidFill>
                  <a:sysClr val="windowText" lastClr="000000"/>
                </a:solidFill>
              </a:rPr>
              <a:t>Kuna me soovime </a:t>
            </a:r>
            <a:r>
              <a:rPr lang="et-EE" sz="2000" b="1" dirty="0">
                <a:solidFill>
                  <a:sysClr val="windowText" lastClr="000000"/>
                </a:solidFill>
              </a:rPr>
              <a:t>taandatud treppkuju</a:t>
            </a:r>
            <a:r>
              <a:rPr lang="et-EE" sz="2000" dirty="0">
                <a:solidFill>
                  <a:sysClr val="windowText" lastClr="000000"/>
                </a:solidFill>
              </a:rPr>
              <a:t>, siis vajame ka </a:t>
            </a:r>
            <a:r>
              <a:rPr lang="et-EE" sz="2000" b="1" dirty="0">
                <a:solidFill>
                  <a:sysClr val="windowText" lastClr="000000"/>
                </a:solidFill>
              </a:rPr>
              <a:t>5.sammu</a:t>
            </a:r>
            <a:r>
              <a:rPr lang="en-GB" sz="2000" dirty="0">
                <a:solidFill>
                  <a:sysClr val="windowText" lastClr="000000"/>
                </a:solidFill>
              </a:rPr>
              <a:t>, </a:t>
            </a:r>
            <a:r>
              <a:rPr lang="et-EE" sz="2000" i="1" u="sng" dirty="0">
                <a:solidFill>
                  <a:sysClr val="windowText" lastClr="000000"/>
                </a:solidFill>
              </a:rPr>
              <a:t>kordame kui on vajadust</a:t>
            </a:r>
            <a:r>
              <a:rPr lang="en-GB" sz="20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91" name="Retângulo: Cantos Arredondados 90">
            <a:extLst>
              <a:ext uri="{FF2B5EF4-FFF2-40B4-BE49-F238E27FC236}">
                <a16:creationId xmlns:a16="http://schemas.microsoft.com/office/drawing/2014/main" id="{C17812AC-82BA-4BBB-ACC2-95DB2340EE72}"/>
              </a:ext>
            </a:extLst>
          </p:cNvPr>
          <p:cNvSpPr/>
          <p:nvPr/>
        </p:nvSpPr>
        <p:spPr>
          <a:xfrm>
            <a:off x="2073796" y="4438613"/>
            <a:ext cx="5847365" cy="2082767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92" name="Retângulo 91">
            <a:extLst>
              <a:ext uri="{FF2B5EF4-FFF2-40B4-BE49-F238E27FC236}">
                <a16:creationId xmlns:a16="http://schemas.microsoft.com/office/drawing/2014/main" id="{0BA14802-AAEA-4885-AEEB-9BAEABA0A615}"/>
              </a:ext>
            </a:extLst>
          </p:cNvPr>
          <p:cNvSpPr/>
          <p:nvPr/>
        </p:nvSpPr>
        <p:spPr>
          <a:xfrm>
            <a:off x="2157207" y="4510339"/>
            <a:ext cx="18329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t-EE" sz="2400" b="1" u="sng" dirty="0">
                <a:solidFill>
                  <a:srgbClr val="F25E4F"/>
                </a:solidFill>
              </a:rPr>
              <a:t>Samm</a:t>
            </a:r>
            <a:r>
              <a:rPr lang="en-GB" sz="2400" b="1" u="sng" dirty="0">
                <a:solidFill>
                  <a:srgbClr val="F25E4F"/>
                </a:solidFill>
              </a:rPr>
              <a:t> 5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/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−9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CF7CFD5B-8D18-4949-9084-08BE715F35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463" y="5246027"/>
                <a:ext cx="2880084" cy="8305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Retângulo 92">
            <a:extLst>
              <a:ext uri="{FF2B5EF4-FFF2-40B4-BE49-F238E27FC236}">
                <a16:creationId xmlns:a16="http://schemas.microsoft.com/office/drawing/2014/main" id="{29ADFF31-BFCF-453E-B65B-0064FCC349B3}"/>
              </a:ext>
            </a:extLst>
          </p:cNvPr>
          <p:cNvSpPr/>
          <p:nvPr/>
        </p:nvSpPr>
        <p:spPr>
          <a:xfrm>
            <a:off x="2157208" y="4931694"/>
            <a:ext cx="57205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200" dirty="0" err="1">
                <a:solidFill>
                  <a:sysClr val="windowText" lastClr="000000"/>
                </a:solidFill>
              </a:rPr>
              <a:t>Alustades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u="sng" dirty="0" err="1">
                <a:solidFill>
                  <a:sysClr val="windowText" lastClr="000000"/>
                </a:solidFill>
              </a:rPr>
              <a:t>kõige</a:t>
            </a:r>
            <a:r>
              <a:rPr lang="en-GB" sz="2200" u="sng" dirty="0">
                <a:solidFill>
                  <a:sysClr val="windowText" lastClr="000000"/>
                </a:solidFill>
              </a:rPr>
              <a:t> </a:t>
            </a:r>
            <a:r>
              <a:rPr lang="en-GB" sz="2200" u="sng" dirty="0" err="1">
                <a:solidFill>
                  <a:sysClr val="windowText" lastClr="000000"/>
                </a:solidFill>
              </a:rPr>
              <a:t>parempoolsest</a:t>
            </a:r>
            <a:r>
              <a:rPr lang="en-GB" sz="2200" u="sng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juhtpositsioonist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ja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liikudes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vasakule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nullita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juhtpositsioonist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ülespoole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jäävad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elemendid</a:t>
            </a:r>
            <a:r>
              <a:rPr lang="en-GB" sz="2200" dirty="0">
                <a:solidFill>
                  <a:sysClr val="windowText" lastClr="000000"/>
                </a:solidFill>
              </a:rPr>
              <a:t>. </a:t>
            </a:r>
            <a:r>
              <a:rPr lang="en-GB" sz="2200" dirty="0" err="1">
                <a:solidFill>
                  <a:sysClr val="windowText" lastClr="000000"/>
                </a:solidFill>
              </a:rPr>
              <a:t>Kui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juhtelement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ei</a:t>
            </a:r>
            <a:r>
              <a:rPr lang="en-GB" sz="2200" dirty="0">
                <a:solidFill>
                  <a:sysClr val="windowText" lastClr="000000"/>
                </a:solidFill>
              </a:rPr>
              <a:t> ole 1, </a:t>
            </a:r>
            <a:r>
              <a:rPr lang="en-GB" sz="2200" dirty="0" err="1">
                <a:solidFill>
                  <a:sysClr val="windowText" lastClr="000000"/>
                </a:solidFill>
              </a:rPr>
              <a:t>siis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teisenda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üheks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vastava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arvutusega</a:t>
            </a:r>
            <a:r>
              <a:rPr lang="en-GB" sz="2200" dirty="0">
                <a:solidFill>
                  <a:sysClr val="windowText" lastClr="000000"/>
                </a:solidFill>
              </a:rPr>
              <a:t> . . </a:t>
            </a:r>
          </a:p>
        </p:txBody>
      </p:sp>
      <p:grpSp>
        <p:nvGrpSpPr>
          <p:cNvPr id="83" name="Agrupar 82">
            <a:extLst>
              <a:ext uri="{FF2B5EF4-FFF2-40B4-BE49-F238E27FC236}">
                <a16:creationId xmlns:a16="http://schemas.microsoft.com/office/drawing/2014/main" id="{93468640-565B-46F0-B8BB-49EEC2AFBB29}"/>
              </a:ext>
            </a:extLst>
          </p:cNvPr>
          <p:cNvGrpSpPr/>
          <p:nvPr/>
        </p:nvGrpSpPr>
        <p:grpSpPr>
          <a:xfrm>
            <a:off x="8758733" y="1544356"/>
            <a:ext cx="2283889" cy="753293"/>
            <a:chOff x="2916568" y="1853128"/>
            <a:chExt cx="2283889" cy="876420"/>
          </a:xfrm>
        </p:grpSpPr>
        <p:sp>
          <p:nvSpPr>
            <p:cNvPr id="84" name="Retângulo 83">
              <a:extLst>
                <a:ext uri="{FF2B5EF4-FFF2-40B4-BE49-F238E27FC236}">
                  <a16:creationId xmlns:a16="http://schemas.microsoft.com/office/drawing/2014/main" id="{4F9B4E57-12EA-48BA-A0E2-AF21E8A868CB}"/>
                </a:ext>
              </a:extLst>
            </p:cNvPr>
            <p:cNvSpPr/>
            <p:nvPr/>
          </p:nvSpPr>
          <p:spPr>
            <a:xfrm>
              <a:off x="2916568" y="1853128"/>
              <a:ext cx="2283889" cy="2866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Retângulo 86">
              <a:extLst>
                <a:ext uri="{FF2B5EF4-FFF2-40B4-BE49-F238E27FC236}">
                  <a16:creationId xmlns:a16="http://schemas.microsoft.com/office/drawing/2014/main" id="{F9A13F16-76E0-4F92-8169-7ED003B06406}"/>
                </a:ext>
              </a:extLst>
            </p:cNvPr>
            <p:cNvSpPr/>
            <p:nvPr/>
          </p:nvSpPr>
          <p:spPr>
            <a:xfrm>
              <a:off x="3251106" y="2124808"/>
              <a:ext cx="1949351" cy="2882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Retângulo 95">
              <a:extLst>
                <a:ext uri="{FF2B5EF4-FFF2-40B4-BE49-F238E27FC236}">
                  <a16:creationId xmlns:a16="http://schemas.microsoft.com/office/drawing/2014/main" id="{A6F69698-4B1B-4D65-A84C-80BDB47AB3E6}"/>
                </a:ext>
              </a:extLst>
            </p:cNvPr>
            <p:cNvSpPr/>
            <p:nvPr/>
          </p:nvSpPr>
          <p:spPr>
            <a:xfrm>
              <a:off x="4472309" y="2397620"/>
              <a:ext cx="728148" cy="3319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C10FAF84-8AC9-4664-B0A4-85C8CF94B0CD}"/>
                  </a:ext>
                </a:extLst>
              </p:cNvPr>
              <p:cNvSpPr/>
              <p:nvPr/>
            </p:nvSpPr>
            <p:spPr>
              <a:xfrm>
                <a:off x="8502314" y="1508756"/>
                <a:ext cx="2739020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4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C10FAF84-8AC9-4664-B0A4-85C8CF94B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314" y="1508756"/>
                <a:ext cx="2739020" cy="8249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tângulo 53">
            <a:extLst>
              <a:ext uri="{FF2B5EF4-FFF2-40B4-BE49-F238E27FC236}">
                <a16:creationId xmlns:a16="http://schemas.microsoft.com/office/drawing/2014/main" id="{5507580C-B6BB-446F-8BA9-EDE1615B37E9}"/>
              </a:ext>
            </a:extLst>
          </p:cNvPr>
          <p:cNvSpPr/>
          <p:nvPr/>
        </p:nvSpPr>
        <p:spPr>
          <a:xfrm>
            <a:off x="8101023" y="2450868"/>
            <a:ext cx="3720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t-EE" b="1" dirty="0"/>
              <a:t>Taandatud treppkuju </a:t>
            </a:r>
            <a:r>
              <a:rPr lang="et-EE" b="1" dirty="0" err="1"/>
              <a:t>üldkuju</a:t>
            </a:r>
            <a:r>
              <a:rPr lang="et-EE" b="1" dirty="0"/>
              <a:t>:</a:t>
            </a:r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DF732F3D-C9F5-4F77-B506-8E57AD7D31AD}"/>
                  </a:ext>
                </a:extLst>
              </p:cNvPr>
              <p:cNvSpPr/>
              <p:nvPr/>
            </p:nvSpPr>
            <p:spPr>
              <a:xfrm>
                <a:off x="8726733" y="3889524"/>
                <a:ext cx="2347887" cy="8082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∎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∗</m:t>
                                  </m:r>
                                </m:e>
                                <m:e>
                                  <m: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∎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∎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DF732F3D-C9F5-4F77-B506-8E57AD7D31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6733" y="3889524"/>
                <a:ext cx="2347887" cy="80823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CDFB84F-4EE3-42A5-BC0B-895DA37B9ECB}"/>
                  </a:ext>
                </a:extLst>
              </p:cNvPr>
              <p:cNvSpPr/>
              <p:nvPr/>
            </p:nvSpPr>
            <p:spPr>
              <a:xfrm>
                <a:off x="8808673" y="2804055"/>
                <a:ext cx="2190792" cy="8469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eqArr>
                                <m:eqArrPr>
                                  <m:ctrlP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pt-PT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pt-PT" b="0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0   </m:t>
                                  </m:r>
                                </m:e>
                              </m:eqAr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pt-PT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pt-PT" i="1" dirty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0  </m:t>
                                  </m:r>
                                  <m:r>
                                    <a:rPr lang="pt-PT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eqAr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eqArr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eqArr>
                                <m:eqArrPr>
                                  <m:ctrlPr>
                                    <a:rPr lang="pt-PT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e>
                                  <m:r>
                                    <a:rPr lang="pt-PT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</m:eqArr>
                            </m:e>
                            <m:sup>
                              <m:r>
                                <a:rPr lang="pt-PT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CDFB84F-4EE3-42A5-BC0B-895DA37B9E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8673" y="2804055"/>
                <a:ext cx="2190792" cy="84696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tângulo 61">
            <a:extLst>
              <a:ext uri="{FF2B5EF4-FFF2-40B4-BE49-F238E27FC236}">
                <a16:creationId xmlns:a16="http://schemas.microsoft.com/office/drawing/2014/main" id="{63592F19-C613-4F7E-BC14-6C1A9FBDCC6E}"/>
              </a:ext>
            </a:extLst>
          </p:cNvPr>
          <p:cNvSpPr/>
          <p:nvPr/>
        </p:nvSpPr>
        <p:spPr>
          <a:xfrm>
            <a:off x="8277031" y="4787227"/>
            <a:ext cx="3294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t-EE" b="1" dirty="0"/>
              <a:t>Treppkuju </a:t>
            </a:r>
            <a:r>
              <a:rPr lang="et-EE" b="1" dirty="0" err="1"/>
              <a:t>ülfkuju</a:t>
            </a:r>
            <a:r>
              <a:rPr lang="et-EE" b="1" dirty="0"/>
              <a:t>:</a:t>
            </a:r>
            <a:endParaRPr lang="en-GB" b="1" dirty="0"/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35F0ABBF-B9FE-4C1D-AC63-862CEB2B8718}"/>
              </a:ext>
            </a:extLst>
          </p:cNvPr>
          <p:cNvSpPr/>
          <p:nvPr/>
        </p:nvSpPr>
        <p:spPr>
          <a:xfrm>
            <a:off x="8062444" y="3558273"/>
            <a:ext cx="2394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t-EE" dirty="0">
                <a:solidFill>
                  <a:schemeClr val="bg1">
                    <a:lumMod val="50000"/>
                  </a:schemeClr>
                </a:solidFill>
              </a:rPr>
              <a:t>Jäta meelde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!...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54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62" grpId="0"/>
      <p:bldP spid="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3922C657-C0FF-43C3-BB3E-B22BDC47A36C}"/>
              </a:ext>
            </a:extLst>
          </p:cNvPr>
          <p:cNvSpPr/>
          <p:nvPr/>
        </p:nvSpPr>
        <p:spPr>
          <a:xfrm>
            <a:off x="2066293" y="305859"/>
            <a:ext cx="9859639" cy="2216277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0B276B0D-B5BE-45A4-83DD-A09BF16BD29E}"/>
              </a:ext>
            </a:extLst>
          </p:cNvPr>
          <p:cNvSpPr/>
          <p:nvPr/>
        </p:nvSpPr>
        <p:spPr>
          <a:xfrm>
            <a:off x="2066293" y="305859"/>
            <a:ext cx="9859639" cy="2682141"/>
          </a:xfrm>
          <a:prstGeom prst="roundRect">
            <a:avLst>
              <a:gd name="adj" fmla="val 8084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0" name="Retângulo: Cantos Arredondados 79">
            <a:extLst>
              <a:ext uri="{FF2B5EF4-FFF2-40B4-BE49-F238E27FC236}">
                <a16:creationId xmlns:a16="http://schemas.microsoft.com/office/drawing/2014/main" id="{BD15A15B-DC14-4FB3-A86B-386065BC5459}"/>
              </a:ext>
            </a:extLst>
          </p:cNvPr>
          <p:cNvSpPr/>
          <p:nvPr/>
        </p:nvSpPr>
        <p:spPr>
          <a:xfrm>
            <a:off x="8063345" y="2229941"/>
            <a:ext cx="3660464" cy="28414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tângulo: Cantos Arredondados 80">
            <a:extLst>
              <a:ext uri="{FF2B5EF4-FFF2-40B4-BE49-F238E27FC236}">
                <a16:creationId xmlns:a16="http://schemas.microsoft.com/office/drawing/2014/main" id="{D76C3432-C2A2-4DC0-BACA-7C0E1F43627B}"/>
              </a:ext>
            </a:extLst>
          </p:cNvPr>
          <p:cNvSpPr/>
          <p:nvPr/>
        </p:nvSpPr>
        <p:spPr>
          <a:xfrm>
            <a:off x="2700345" y="2586913"/>
            <a:ext cx="6226610" cy="3690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tângulo: Cantos Arredondados 53">
            <a:extLst>
              <a:ext uri="{FF2B5EF4-FFF2-40B4-BE49-F238E27FC236}">
                <a16:creationId xmlns:a16="http://schemas.microsoft.com/office/drawing/2014/main" id="{482613C5-11F3-4031-BA18-807A48BB5CA3}"/>
              </a:ext>
            </a:extLst>
          </p:cNvPr>
          <p:cNvSpPr/>
          <p:nvPr/>
        </p:nvSpPr>
        <p:spPr>
          <a:xfrm>
            <a:off x="2700346" y="2226031"/>
            <a:ext cx="2922518" cy="3183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75">
            <a:hlinkClick r:id="rId4" action="ppaction://hlinksldjump"/>
            <a:extLst>
              <a:ext uri="{FF2B5EF4-FFF2-40B4-BE49-F238E27FC236}">
                <a16:creationId xmlns:a16="http://schemas.microsoft.com/office/drawing/2014/main" id="{E1366602-12C0-41CB-9EC1-3ADC612D6E4F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Harjuta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13</a:t>
            </a:r>
          </a:p>
        </p:txBody>
      </p:sp>
      <p:sp>
        <p:nvSpPr>
          <p:cNvPr id="16" name="Retângulo: Cantos Arredondados 15">
            <a:hlinkClick r:id="rId5" action="ppaction://hlinksldjump"/>
            <a:extLst>
              <a:ext uri="{FF2B5EF4-FFF2-40B4-BE49-F238E27FC236}">
                <a16:creationId xmlns:a16="http://schemas.microsoft.com/office/drawing/2014/main" id="{5E515757-F294-45EF-A788-3F2374202FFF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Ridade</a:t>
            </a:r>
            <a:r>
              <a:rPr lang="en-GB" b="1" dirty="0">
                <a:solidFill>
                  <a:schemeClr val="tx1"/>
                </a:solidFill>
              </a:rPr>
              <a:t> “</a:t>
            </a:r>
            <a:r>
              <a:rPr lang="en-GB" b="1" dirty="0" err="1">
                <a:solidFill>
                  <a:schemeClr val="tx1"/>
                </a:solidFill>
              </a:rPr>
              <a:t>taandamise</a:t>
            </a:r>
            <a:r>
              <a:rPr lang="en-GB" b="1" dirty="0">
                <a:solidFill>
                  <a:schemeClr val="tx1"/>
                </a:solidFill>
              </a:rPr>
              <a:t>” </a:t>
            </a:r>
            <a:r>
              <a:rPr lang="en-GB" b="1" dirty="0" err="1">
                <a:solidFill>
                  <a:schemeClr val="tx1"/>
                </a:solidFill>
              </a:rPr>
              <a:t>algoritm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6" action="ppaction://hlinksldjump"/>
            <a:extLst>
              <a:ext uri="{FF2B5EF4-FFF2-40B4-BE49-F238E27FC236}">
                <a16:creationId xmlns:a16="http://schemas.microsoft.com/office/drawing/2014/main" id="{148BC01D-E08E-4339-9F5B-17566B975E9D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etângulo: Cantos Arredondados 17">
            <a:hlinkClick r:id="rId7" action="ppaction://hlinksldjump"/>
            <a:extLst>
              <a:ext uri="{FF2B5EF4-FFF2-40B4-BE49-F238E27FC236}">
                <a16:creationId xmlns:a16="http://schemas.microsoft.com/office/drawing/2014/main" id="{7A67873D-3748-42A5-8011-2365F97F5601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etângulo: Cantos Arredondados 18">
            <a:hlinkClick r:id="rId8" action="ppaction://hlinksldjump"/>
            <a:extLst>
              <a:ext uri="{FF2B5EF4-FFF2-40B4-BE49-F238E27FC236}">
                <a16:creationId xmlns:a16="http://schemas.microsoft.com/office/drawing/2014/main" id="{AEDA9416-ADEF-4800-9E60-FC73AB3217B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A5EF4B7-B424-4701-9C10-220020AD6E70}"/>
              </a:ext>
            </a:extLst>
          </p:cNvPr>
          <p:cNvSpPr/>
          <p:nvPr/>
        </p:nvSpPr>
        <p:spPr>
          <a:xfrm>
            <a:off x="2301503" y="374798"/>
            <a:ext cx="1928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 err="1">
                <a:solidFill>
                  <a:srgbClr val="F25E4F"/>
                </a:solidFill>
              </a:rPr>
              <a:t>Definitsioon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17D4582-E3DB-496C-A0DC-177194CD694C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dirty="0" err="1">
                <a:solidFill>
                  <a:sysClr val="windowText" lastClr="000000"/>
                </a:solidFill>
              </a:rPr>
              <a:t>Ristkülikukujuline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maatriks</a:t>
            </a:r>
            <a:r>
              <a:rPr lang="en-GB" sz="2400" dirty="0">
                <a:solidFill>
                  <a:sysClr val="windowText" lastClr="000000"/>
                </a:solidFill>
              </a:rPr>
              <a:t> on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trep</a:t>
            </a:r>
            <a:r>
              <a:rPr lang="et-EE" sz="2400" b="1" dirty="0">
                <a:solidFill>
                  <a:sysClr val="windowText" lastClr="000000"/>
                </a:solidFill>
              </a:rPr>
              <a:t>p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kujul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dirty="0">
                <a:solidFill>
                  <a:sysClr val="windowText" lastClr="000000"/>
                </a:solidFill>
              </a:rPr>
              <a:t>(</a:t>
            </a:r>
            <a:r>
              <a:rPr lang="en-GB" sz="2400" dirty="0" err="1">
                <a:solidFill>
                  <a:sysClr val="windowText" lastClr="000000"/>
                </a:solidFill>
              </a:rPr>
              <a:t>ehk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teppmaatriks</a:t>
            </a:r>
            <a:r>
              <a:rPr lang="en-GB" sz="2400" dirty="0">
                <a:solidFill>
                  <a:sysClr val="windowText" lastClr="000000"/>
                </a:solidFill>
              </a:rPr>
              <a:t>), </a:t>
            </a:r>
            <a:r>
              <a:rPr lang="en-GB" sz="2400" dirty="0" err="1">
                <a:solidFill>
                  <a:sysClr val="windowText" lastClr="000000"/>
                </a:solidFill>
              </a:rPr>
              <a:t>kui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t-EE" sz="2400" dirty="0">
                <a:solidFill>
                  <a:sysClr val="windowText" lastClr="000000"/>
                </a:solidFill>
              </a:rPr>
              <a:t>see täidab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t-EE" sz="2400" dirty="0">
                <a:solidFill>
                  <a:sysClr val="windowText" lastClr="000000"/>
                </a:solidFill>
              </a:rPr>
              <a:t>tingimusi</a:t>
            </a:r>
            <a:r>
              <a:rPr lang="en-GB" sz="2400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EB5A526-EF16-4114-806A-8388211EA000}"/>
              </a:ext>
            </a:extLst>
          </p:cNvPr>
          <p:cNvSpPr/>
          <p:nvPr/>
        </p:nvSpPr>
        <p:spPr>
          <a:xfrm>
            <a:off x="2169553" y="1742119"/>
            <a:ext cx="91754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/>
            </a:pPr>
            <a:r>
              <a:rPr lang="en-GB" sz="2400" b="1" dirty="0">
                <a:solidFill>
                  <a:sysClr val="windowText" lastClr="000000"/>
                </a:solidFill>
              </a:rPr>
              <a:t>Read,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mis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koosnevad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nullidest</a:t>
            </a:r>
            <a:r>
              <a:rPr lang="en-GB" sz="2400" b="1" dirty="0">
                <a:solidFill>
                  <a:sysClr val="windowText" lastClr="000000"/>
                </a:solidFill>
              </a:rPr>
              <a:t> (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nullread</a:t>
            </a:r>
            <a:r>
              <a:rPr lang="en-GB" sz="2400" b="1" dirty="0">
                <a:solidFill>
                  <a:sysClr val="windowText" lastClr="000000"/>
                </a:solidFill>
              </a:rPr>
              <a:t>) on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maatriksi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põhjas</a:t>
            </a:r>
            <a:r>
              <a:rPr lang="en-GB" sz="2400" b="1" dirty="0">
                <a:solidFill>
                  <a:sysClr val="windowText" lastClr="000000"/>
                </a:solidFill>
              </a:rPr>
              <a:t> (all)</a:t>
            </a:r>
            <a:r>
              <a:rPr lang="et-EE" sz="24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7C886EB9-98F1-49AE-92F9-7E29E8E34FAA}"/>
              </a:ext>
            </a:extLst>
          </p:cNvPr>
          <p:cNvSpPr/>
          <p:nvPr/>
        </p:nvSpPr>
        <p:spPr>
          <a:xfrm>
            <a:off x="2066293" y="3767788"/>
            <a:ext cx="9835419" cy="1725691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E7FBD48-FD2B-4B52-A1D9-86DC345FA4D0}"/>
              </a:ext>
            </a:extLst>
          </p:cNvPr>
          <p:cNvSpPr/>
          <p:nvPr/>
        </p:nvSpPr>
        <p:spPr>
          <a:xfrm>
            <a:off x="2365066" y="3935272"/>
            <a:ext cx="1038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t-EE" sz="2400" b="1" u="sng" dirty="0">
                <a:solidFill>
                  <a:srgbClr val="29A6FF"/>
                </a:solidFill>
              </a:rPr>
              <a:t>Näited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9F25B3D-D4ED-4AC8-A746-3C045DFD8134}"/>
              </a:ext>
            </a:extLst>
          </p:cNvPr>
          <p:cNvSpPr/>
          <p:nvPr/>
        </p:nvSpPr>
        <p:spPr>
          <a:xfrm>
            <a:off x="3580974" y="3946027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000" dirty="0" err="1">
                <a:solidFill>
                  <a:sysClr val="windowText" lastClr="000000"/>
                </a:solidFill>
              </a:rPr>
              <a:t>Millised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antud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maatriksitest</a:t>
            </a:r>
            <a:r>
              <a:rPr lang="en-GB" sz="2000" dirty="0">
                <a:solidFill>
                  <a:sysClr val="windowText" lastClr="000000"/>
                </a:solidFill>
              </a:rPr>
              <a:t> on </a:t>
            </a:r>
            <a:r>
              <a:rPr lang="en-GB" sz="2000" dirty="0" err="1">
                <a:solidFill>
                  <a:sysClr val="windowText" lastClr="000000"/>
                </a:solidFill>
              </a:rPr>
              <a:t>trep</a:t>
            </a:r>
            <a:r>
              <a:rPr lang="et-EE" sz="2000" dirty="0">
                <a:solidFill>
                  <a:sysClr val="windowText" lastClr="000000"/>
                </a:solidFill>
              </a:rPr>
              <a:t>p</a:t>
            </a:r>
            <a:r>
              <a:rPr lang="en-GB" sz="2000" dirty="0" err="1">
                <a:solidFill>
                  <a:sysClr val="windowText" lastClr="000000"/>
                </a:solidFill>
              </a:rPr>
              <a:t>kujul</a:t>
            </a:r>
            <a:r>
              <a:rPr lang="en-GB" sz="2000" dirty="0">
                <a:solidFill>
                  <a:sysClr val="windowText" lastClr="000000"/>
                </a:solidFill>
              </a:rPr>
              <a:t>?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AA034AC1-9D82-4D56-A7E9-46D670EE83C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/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/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/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tângulo 36">
            <a:extLst>
              <a:ext uri="{FF2B5EF4-FFF2-40B4-BE49-F238E27FC236}">
                <a16:creationId xmlns:a16="http://schemas.microsoft.com/office/drawing/2014/main" id="{2344E329-306B-4CBB-B68C-A4086252EF60}"/>
              </a:ext>
            </a:extLst>
          </p:cNvPr>
          <p:cNvSpPr/>
          <p:nvPr/>
        </p:nvSpPr>
        <p:spPr>
          <a:xfrm>
            <a:off x="2148856" y="5683160"/>
            <a:ext cx="9777070" cy="8796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C81AA4EC-0E9B-4AB0-98E4-B467EAB3145C}"/>
              </a:ext>
            </a:extLst>
          </p:cNvPr>
          <p:cNvSpPr/>
          <p:nvPr/>
        </p:nvSpPr>
        <p:spPr>
          <a:xfrm>
            <a:off x="2309692" y="5706861"/>
            <a:ext cx="945931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400" b="1" dirty="0" err="1">
                <a:solidFill>
                  <a:srgbClr val="F25E4F"/>
                </a:solidFill>
              </a:rPr>
              <a:t>Märkus</a:t>
            </a:r>
            <a:r>
              <a:rPr lang="en-GB" sz="2400" b="1" dirty="0">
                <a:solidFill>
                  <a:srgbClr val="F25E4F"/>
                </a:solidFill>
              </a:rPr>
              <a:t>  - </a:t>
            </a:r>
            <a:r>
              <a:rPr lang="en-GB" b="1" dirty="0"/>
              <a:t>“</a:t>
            </a:r>
            <a:r>
              <a:rPr lang="en-GB" b="1" dirty="0" err="1">
                <a:solidFill>
                  <a:sysClr val="windowText" lastClr="000000"/>
                </a:solidFill>
              </a:rPr>
              <a:t>Nullist</a:t>
            </a:r>
            <a:r>
              <a:rPr lang="en-GB" b="1" dirty="0">
                <a:solidFill>
                  <a:sysClr val="windowText" lastClr="000000"/>
                </a:solidFill>
              </a:rPr>
              <a:t> </a:t>
            </a:r>
            <a:r>
              <a:rPr lang="en-GB" b="1" dirty="0" err="1">
                <a:solidFill>
                  <a:sysClr val="windowText" lastClr="000000"/>
                </a:solidFill>
              </a:rPr>
              <a:t>erinev</a:t>
            </a:r>
            <a:r>
              <a:rPr lang="en-GB" b="1" dirty="0">
                <a:solidFill>
                  <a:sysClr val="windowText" lastClr="000000"/>
                </a:solidFill>
              </a:rPr>
              <a:t>”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rida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või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veerg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tähendab</a:t>
            </a:r>
            <a:r>
              <a:rPr lang="en-GB" dirty="0">
                <a:solidFill>
                  <a:sysClr val="windowText" lastClr="000000"/>
                </a:solidFill>
              </a:rPr>
              <a:t>, et </a:t>
            </a:r>
            <a:r>
              <a:rPr lang="en-GB" i="1" u="sng" dirty="0">
                <a:solidFill>
                  <a:sysClr val="windowText" lastClr="000000"/>
                </a:solidFill>
              </a:rPr>
              <a:t>see </a:t>
            </a:r>
            <a:r>
              <a:rPr lang="en-GB" i="1" u="sng" dirty="0" err="1">
                <a:solidFill>
                  <a:sysClr val="windowText" lastClr="000000"/>
                </a:solidFill>
              </a:rPr>
              <a:t>sisaldab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vähemalt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ühte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nullist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erinevat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elementi</a:t>
            </a:r>
            <a:r>
              <a:rPr lang="en-GB" dirty="0">
                <a:solidFill>
                  <a:sysClr val="windowText" lastClr="000000"/>
                </a:solidFill>
              </a:rPr>
              <a:t>; rea </a:t>
            </a:r>
            <a:r>
              <a:rPr lang="et-EE" b="1" dirty="0">
                <a:solidFill>
                  <a:sysClr val="windowText" lastClr="000000"/>
                </a:solidFill>
              </a:rPr>
              <a:t>juhte</a:t>
            </a:r>
            <a:r>
              <a:rPr lang="en-GB" b="1" dirty="0" err="1">
                <a:solidFill>
                  <a:sysClr val="windowText" lastClr="000000"/>
                </a:solidFill>
              </a:rPr>
              <a:t>lement</a:t>
            </a:r>
            <a:r>
              <a:rPr lang="en-GB" b="1" dirty="0">
                <a:solidFill>
                  <a:sysClr val="windowText" lastClr="000000"/>
                </a:solidFill>
              </a:rPr>
              <a:t> </a:t>
            </a:r>
            <a:r>
              <a:rPr lang="en-GB" dirty="0">
                <a:solidFill>
                  <a:sysClr val="windowText" lastClr="000000"/>
                </a:solidFill>
              </a:rPr>
              <a:t>on </a:t>
            </a:r>
            <a:r>
              <a:rPr lang="en-GB" i="1" u="sng" dirty="0" err="1">
                <a:solidFill>
                  <a:sysClr val="windowText" lastClr="000000"/>
                </a:solidFill>
              </a:rPr>
              <a:t>vasakult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esimene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nullist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erinev</a:t>
            </a:r>
            <a:r>
              <a:rPr lang="en-GB" i="1" u="sng" dirty="0">
                <a:solidFill>
                  <a:sysClr val="windowText" lastClr="000000"/>
                </a:solidFill>
              </a:rPr>
              <a:t> element </a:t>
            </a:r>
            <a:r>
              <a:rPr lang="en-GB" sz="1600" dirty="0">
                <a:solidFill>
                  <a:sysClr val="windowText" lastClr="000000"/>
                </a:solidFill>
              </a:rPr>
              <a:t>(“</a:t>
            </a:r>
            <a:r>
              <a:rPr lang="en-GB" sz="1600" dirty="0" err="1">
                <a:solidFill>
                  <a:sysClr val="windowText" lastClr="000000"/>
                </a:solidFill>
              </a:rPr>
              <a:t>nullist</a:t>
            </a:r>
            <a:r>
              <a:rPr lang="en-GB" sz="1600" dirty="0">
                <a:solidFill>
                  <a:sysClr val="windowText" lastClr="000000"/>
                </a:solidFill>
              </a:rPr>
              <a:t> </a:t>
            </a:r>
            <a:r>
              <a:rPr lang="en-GB" sz="1600" dirty="0" err="1">
                <a:solidFill>
                  <a:sysClr val="windowText" lastClr="000000"/>
                </a:solidFill>
              </a:rPr>
              <a:t>erinevas</a:t>
            </a:r>
            <a:r>
              <a:rPr lang="en-GB" sz="1600" dirty="0">
                <a:solidFill>
                  <a:sysClr val="windowText" lastClr="000000"/>
                </a:solidFill>
              </a:rPr>
              <a:t>” </a:t>
            </a:r>
            <a:r>
              <a:rPr lang="en-GB" sz="1600" dirty="0" err="1">
                <a:solidFill>
                  <a:sysClr val="windowText" lastClr="000000"/>
                </a:solidFill>
              </a:rPr>
              <a:t>reas</a:t>
            </a:r>
            <a:r>
              <a:rPr lang="en-GB" dirty="0">
                <a:solidFill>
                  <a:sysClr val="windowText" lastClr="000000"/>
                </a:solidFill>
              </a:rPr>
              <a:t>)</a:t>
            </a:r>
            <a:endParaRPr lang="en-GB" b="1" dirty="0">
              <a:solidFill>
                <a:sysClr val="windowText" lastClr="000000"/>
              </a:solidFill>
            </a:endParaRPr>
          </a:p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/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/>
              <p:nvPr/>
            </p:nvSpPr>
            <p:spPr>
              <a:xfrm>
                <a:off x="10077634" y="4319104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634" y="4319104"/>
                <a:ext cx="1781577" cy="11269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/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tângulo 47">
            <a:extLst>
              <a:ext uri="{FF2B5EF4-FFF2-40B4-BE49-F238E27FC236}">
                <a16:creationId xmlns:a16="http://schemas.microsoft.com/office/drawing/2014/main" id="{6C95AB43-89B4-475A-AA04-E726823352BF}"/>
              </a:ext>
            </a:extLst>
          </p:cNvPr>
          <p:cNvSpPr/>
          <p:nvPr/>
        </p:nvSpPr>
        <p:spPr>
          <a:xfrm>
            <a:off x="2213178" y="2134178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2"/>
            </a:pPr>
            <a:r>
              <a:rPr lang="et-EE" sz="2400" b="1" dirty="0">
                <a:solidFill>
                  <a:sysClr val="windowText" lastClr="000000"/>
                </a:solidFill>
              </a:rPr>
              <a:t>Rea iga juht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element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asub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veerus</a:t>
            </a:r>
            <a:r>
              <a:rPr lang="fi-FI" sz="2400" b="1" dirty="0">
                <a:solidFill>
                  <a:sysClr val="windowText" lastClr="000000"/>
                </a:solidFill>
              </a:rPr>
              <a:t> nii, et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see</a:t>
            </a:r>
            <a:r>
              <a:rPr lang="et-EE" sz="2400" b="1" dirty="0">
                <a:solidFill>
                  <a:sysClr val="windowText" lastClr="000000"/>
                </a:solidFill>
              </a:rPr>
              <a:t> jääb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et-EE" sz="2400" b="1" dirty="0">
                <a:solidFill>
                  <a:sysClr val="windowText" lastClr="000000"/>
                </a:solidFill>
              </a:rPr>
              <a:t>ülemise</a:t>
            </a:r>
            <a:r>
              <a:rPr lang="fi-FI" sz="2400" b="1" dirty="0">
                <a:solidFill>
                  <a:sysClr val="windowText" lastClr="000000"/>
                </a:solidFill>
              </a:rPr>
              <a:t> rea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esimese</a:t>
            </a:r>
            <a:r>
              <a:rPr lang="et-EE" sz="2400" b="1" dirty="0">
                <a:solidFill>
                  <a:sysClr val="windowText" lastClr="000000"/>
                </a:solidFill>
              </a:rPr>
              <a:t>st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et-EE" sz="2400" b="1" dirty="0">
                <a:solidFill>
                  <a:sysClr val="windowText" lastClr="000000"/>
                </a:solidFill>
              </a:rPr>
              <a:t>nullist erinevast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elemendi</a:t>
            </a:r>
            <a:r>
              <a:rPr lang="et-EE" sz="2400" b="1" dirty="0">
                <a:solidFill>
                  <a:sysClr val="windowText" lastClr="000000"/>
                </a:solidFill>
              </a:rPr>
              <a:t>st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paremal</a:t>
            </a:r>
            <a:r>
              <a:rPr lang="et-EE" sz="2400" b="1" dirty="0">
                <a:solidFill>
                  <a:sysClr val="windowText" lastClr="000000"/>
                </a:solidFill>
              </a:rPr>
              <a:t>e</a:t>
            </a:r>
            <a:r>
              <a:rPr lang="fi-FI" sz="2400" b="1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2ACCD78-9A58-4068-BFD1-7FB116EAD0A1}"/>
              </a:ext>
            </a:extLst>
          </p:cNvPr>
          <p:cNvSpPr/>
          <p:nvPr/>
        </p:nvSpPr>
        <p:spPr>
          <a:xfrm>
            <a:off x="2218173" y="4487787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C18C2B4-9DC1-4895-BC40-F32F9F537A22}"/>
              </a:ext>
            </a:extLst>
          </p:cNvPr>
          <p:cNvSpPr/>
          <p:nvPr/>
        </p:nvSpPr>
        <p:spPr>
          <a:xfrm>
            <a:off x="2561487" y="475071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9FEE010-4C3D-4B2B-A4A5-21E1E7C9F64C}"/>
              </a:ext>
            </a:extLst>
          </p:cNvPr>
          <p:cNvSpPr/>
          <p:nvPr/>
        </p:nvSpPr>
        <p:spPr>
          <a:xfrm>
            <a:off x="8649237" y="441360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CBF18A2-EF2B-45E3-BD1B-33B3D669EA68}"/>
              </a:ext>
            </a:extLst>
          </p:cNvPr>
          <p:cNvSpPr/>
          <p:nvPr/>
        </p:nvSpPr>
        <p:spPr>
          <a:xfrm>
            <a:off x="8992551" y="465644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F307618-BBEB-493B-B54A-8842E576F347}"/>
              </a:ext>
            </a:extLst>
          </p:cNvPr>
          <p:cNvSpPr/>
          <p:nvPr/>
        </p:nvSpPr>
        <p:spPr>
          <a:xfrm>
            <a:off x="5001832" y="451234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EFBC394-C5F1-413E-B47D-29D213D39C75}"/>
              </a:ext>
            </a:extLst>
          </p:cNvPr>
          <p:cNvSpPr/>
          <p:nvPr/>
        </p:nvSpPr>
        <p:spPr>
          <a:xfrm>
            <a:off x="5345146" y="4755178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B94DF57-D341-4987-80DD-04FEB9B35E4B}"/>
              </a:ext>
            </a:extLst>
          </p:cNvPr>
          <p:cNvSpPr/>
          <p:nvPr/>
        </p:nvSpPr>
        <p:spPr>
          <a:xfrm>
            <a:off x="2562617" y="5022162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D2FE7FD-098D-4F87-B9E6-3D90C8EF49AA}"/>
              </a:ext>
            </a:extLst>
          </p:cNvPr>
          <p:cNvSpPr/>
          <p:nvPr/>
        </p:nvSpPr>
        <p:spPr>
          <a:xfrm>
            <a:off x="10989345" y="4630634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9A34D66-26A3-4DA6-B9E4-5CE959900954}"/>
              </a:ext>
            </a:extLst>
          </p:cNvPr>
          <p:cNvSpPr/>
          <p:nvPr/>
        </p:nvSpPr>
        <p:spPr>
          <a:xfrm>
            <a:off x="11332659" y="487346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76610B6-3B6F-498E-979E-03BF13E70203}"/>
              </a:ext>
            </a:extLst>
          </p:cNvPr>
          <p:cNvSpPr/>
          <p:nvPr/>
        </p:nvSpPr>
        <p:spPr>
          <a:xfrm>
            <a:off x="3043808" y="450728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F1C7BB9-BDBB-4A1B-81B3-A7983F0EADE2}"/>
              </a:ext>
            </a:extLst>
          </p:cNvPr>
          <p:cNvSpPr/>
          <p:nvPr/>
        </p:nvSpPr>
        <p:spPr>
          <a:xfrm>
            <a:off x="3738810" y="475012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1E2F0BC-59CF-4358-A745-73E274C2B43F}"/>
              </a:ext>
            </a:extLst>
          </p:cNvPr>
          <p:cNvSpPr/>
          <p:nvPr/>
        </p:nvSpPr>
        <p:spPr>
          <a:xfrm>
            <a:off x="3388252" y="5021568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775CB08-E35A-42B8-8166-3166CD3B424C}"/>
              </a:ext>
            </a:extLst>
          </p:cNvPr>
          <p:cNvSpPr/>
          <p:nvPr/>
        </p:nvSpPr>
        <p:spPr>
          <a:xfrm>
            <a:off x="5345146" y="503749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2C1098C-2A6C-4AB3-82EF-9DB65FCCF1DD}"/>
              </a:ext>
            </a:extLst>
          </p:cNvPr>
          <p:cNvSpPr/>
          <p:nvPr/>
        </p:nvSpPr>
        <p:spPr>
          <a:xfrm>
            <a:off x="9714007" y="487923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42B4A14-86B5-465D-814B-9259503CB181}"/>
              </a:ext>
            </a:extLst>
          </p:cNvPr>
          <p:cNvSpPr/>
          <p:nvPr/>
        </p:nvSpPr>
        <p:spPr>
          <a:xfrm>
            <a:off x="10292743" y="4369723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6F6368A7-1CC1-4C1C-9810-D54AC624E632}"/>
              </a:ext>
            </a:extLst>
          </p:cNvPr>
          <p:cNvSpPr txBox="1"/>
          <p:nvPr/>
        </p:nvSpPr>
        <p:spPr>
          <a:xfrm>
            <a:off x="2496624" y="3099210"/>
            <a:ext cx="279732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25E4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i-FI" dirty="0" err="1"/>
              <a:t>See</a:t>
            </a:r>
            <a:r>
              <a:rPr lang="fi-FI" dirty="0"/>
              <a:t> </a:t>
            </a:r>
            <a:r>
              <a:rPr lang="fi-FI" dirty="0" err="1"/>
              <a:t>ebaõnnestub</a:t>
            </a:r>
            <a:r>
              <a:rPr lang="fi-FI" dirty="0"/>
              <a:t>, </a:t>
            </a:r>
            <a:r>
              <a:rPr lang="fi-FI" dirty="0" err="1"/>
              <a:t>kuna</a:t>
            </a:r>
            <a:r>
              <a:rPr lang="fi-FI" dirty="0"/>
              <a:t> „1” ei ole „3”-st </a:t>
            </a:r>
            <a:r>
              <a:rPr lang="fi-FI" dirty="0" err="1"/>
              <a:t>paremal</a:t>
            </a:r>
            <a:endParaRPr lang="en-US" dirty="0"/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AEB0CDF3-29AC-48BD-B310-1A291C121BC3}"/>
              </a:ext>
            </a:extLst>
          </p:cNvPr>
          <p:cNvSpPr/>
          <p:nvPr/>
        </p:nvSpPr>
        <p:spPr>
          <a:xfrm>
            <a:off x="3425188" y="3752837"/>
            <a:ext cx="940193" cy="641935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 18">
            <a:extLst>
              <a:ext uri="{FF2B5EF4-FFF2-40B4-BE49-F238E27FC236}">
                <a16:creationId xmlns:a16="http://schemas.microsoft.com/office/drawing/2014/main" id="{764F304E-85C3-4C89-B2C4-3F670ACD4A8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70489" y="4587757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1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80" grpId="0" animBg="1"/>
      <p:bldP spid="81" grpId="0" animBg="1"/>
      <p:bldP spid="54" grpId="0" animBg="1"/>
      <p:bldP spid="3" grpId="0" animBg="1"/>
      <p:bldP spid="53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3" grpId="0" animBg="1"/>
      <p:bldP spid="64" grpId="0" animBg="1"/>
      <p:bldP spid="67" grpId="0" animBg="1"/>
      <p:bldP spid="68" grpId="0" animBg="1"/>
      <p:bldP spid="69" grpId="0" animBg="1"/>
      <p:bldP spid="70" grpId="0" animBg="1"/>
      <p:bldP spid="78" grpId="0" animBg="1"/>
      <p:bldP spid="79" grpId="0" animBg="1"/>
      <p:bldP spid="82" grpId="0" animBg="1"/>
      <p:bldP spid="7" grpId="0" animBg="1"/>
      <p:bldP spid="8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29C054B-382C-4CFF-B89A-1C2E5AFCE3F6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1B89273-F071-4097-A17C-E1A883AB0E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22DF1BAF-5A8A-41C9-A530-A100E6B27B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D21716BC-C9BB-481B-AF9F-27878A872CD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2E8A1205-C836-4249-ADB4-49B90F8DCB89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BB826678-5728-4664-8AA0-40F1B156271B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Harjuta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5D89ED8-B456-4A7B-8024-36ADE950A10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13</a:t>
            </a:r>
          </a:p>
        </p:txBody>
      </p:sp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06C1FE17-85E4-4556-8BE0-9293ADAB8FEA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Ridade</a:t>
            </a:r>
            <a:r>
              <a:rPr lang="en-GB" b="1" dirty="0">
                <a:solidFill>
                  <a:schemeClr val="tx1"/>
                </a:solidFill>
              </a:rPr>
              <a:t> “</a:t>
            </a:r>
            <a:r>
              <a:rPr lang="en-GB" b="1" dirty="0" err="1">
                <a:solidFill>
                  <a:schemeClr val="tx1"/>
                </a:solidFill>
              </a:rPr>
              <a:t>taandamise</a:t>
            </a:r>
            <a:r>
              <a:rPr lang="en-GB" b="1" dirty="0">
                <a:solidFill>
                  <a:schemeClr val="tx1"/>
                </a:solidFill>
              </a:rPr>
              <a:t>” </a:t>
            </a:r>
            <a:r>
              <a:rPr lang="en-GB" b="1" dirty="0" err="1">
                <a:solidFill>
                  <a:schemeClr val="tx1"/>
                </a:solidFill>
              </a:rPr>
              <a:t>algoritm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29AA353E-76FA-4B5A-BFF9-A0AA433BCA21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FAAB10BD-E1C1-4A74-9EE6-652B5E9FCAA5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9" action="ppaction://hlinksldjump"/>
            <a:extLst>
              <a:ext uri="{FF2B5EF4-FFF2-40B4-BE49-F238E27FC236}">
                <a16:creationId xmlns:a16="http://schemas.microsoft.com/office/drawing/2014/main" id="{3D45037E-D00D-41E0-A47A-F334822EA81C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7459584E-E4A8-476C-BD81-9F920ECFF624}"/>
              </a:ext>
            </a:extLst>
          </p:cNvPr>
          <p:cNvSpPr/>
          <p:nvPr/>
        </p:nvSpPr>
        <p:spPr>
          <a:xfrm>
            <a:off x="2118515" y="3542023"/>
            <a:ext cx="5759195" cy="773389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3E03291A-74C7-4D36-8379-E36142011028}"/>
              </a:ext>
            </a:extLst>
          </p:cNvPr>
          <p:cNvSpPr/>
          <p:nvPr/>
        </p:nvSpPr>
        <p:spPr>
          <a:xfrm>
            <a:off x="2146036" y="3535581"/>
            <a:ext cx="5779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t-EE" sz="2000" dirty="0">
                <a:solidFill>
                  <a:sysClr val="windowText" lastClr="000000"/>
                </a:solidFill>
              </a:rPr>
              <a:t>Kuna me soovime </a:t>
            </a:r>
            <a:r>
              <a:rPr lang="et-EE" sz="2000" b="1" dirty="0">
                <a:solidFill>
                  <a:sysClr val="windowText" lastClr="000000"/>
                </a:solidFill>
              </a:rPr>
              <a:t>taandatud treppkuju</a:t>
            </a:r>
            <a:r>
              <a:rPr lang="et-EE" sz="2000" dirty="0">
                <a:solidFill>
                  <a:sysClr val="windowText" lastClr="000000"/>
                </a:solidFill>
              </a:rPr>
              <a:t>, siis vajame ka </a:t>
            </a:r>
            <a:r>
              <a:rPr lang="et-EE" sz="2000" b="1" dirty="0">
                <a:solidFill>
                  <a:sysClr val="windowText" lastClr="000000"/>
                </a:solidFill>
              </a:rPr>
              <a:t>5.sammu</a:t>
            </a:r>
            <a:r>
              <a:rPr lang="en-GB" sz="2000" dirty="0">
                <a:solidFill>
                  <a:sysClr val="windowText" lastClr="000000"/>
                </a:solidFill>
              </a:rPr>
              <a:t>, </a:t>
            </a:r>
            <a:r>
              <a:rPr lang="et-EE" sz="2000" i="1" u="sng" dirty="0">
                <a:solidFill>
                  <a:sysClr val="windowText" lastClr="000000"/>
                </a:solidFill>
              </a:rPr>
              <a:t>kordame kui on vajadust</a:t>
            </a:r>
            <a:r>
              <a:rPr lang="en-GB" sz="20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91" name="Retângulo: Cantos Arredondados 90">
            <a:extLst>
              <a:ext uri="{FF2B5EF4-FFF2-40B4-BE49-F238E27FC236}">
                <a16:creationId xmlns:a16="http://schemas.microsoft.com/office/drawing/2014/main" id="{C17812AC-82BA-4BBB-ACC2-95DB2340EE72}"/>
              </a:ext>
            </a:extLst>
          </p:cNvPr>
          <p:cNvSpPr/>
          <p:nvPr/>
        </p:nvSpPr>
        <p:spPr>
          <a:xfrm>
            <a:off x="2073796" y="4438613"/>
            <a:ext cx="5847365" cy="2082767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92" name="Retângulo 91">
            <a:extLst>
              <a:ext uri="{FF2B5EF4-FFF2-40B4-BE49-F238E27FC236}">
                <a16:creationId xmlns:a16="http://schemas.microsoft.com/office/drawing/2014/main" id="{0BA14802-AAEA-4885-AEEB-9BAEABA0A615}"/>
              </a:ext>
            </a:extLst>
          </p:cNvPr>
          <p:cNvSpPr/>
          <p:nvPr/>
        </p:nvSpPr>
        <p:spPr>
          <a:xfrm>
            <a:off x="2157207" y="4510339"/>
            <a:ext cx="20545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>
                <a:solidFill>
                  <a:srgbClr val="F25E4F"/>
                </a:solidFill>
              </a:rPr>
              <a:t>S</a:t>
            </a:r>
            <a:r>
              <a:rPr lang="et-EE" sz="2400" b="1" u="sng" dirty="0">
                <a:solidFill>
                  <a:srgbClr val="F25E4F"/>
                </a:solidFill>
              </a:rPr>
              <a:t>amm</a:t>
            </a:r>
            <a:r>
              <a:rPr lang="en-GB" sz="2400" b="1" u="sng" dirty="0">
                <a:solidFill>
                  <a:srgbClr val="F25E4F"/>
                </a:solidFill>
              </a:rPr>
              <a:t> 5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93" name="Retângulo 92">
            <a:extLst>
              <a:ext uri="{FF2B5EF4-FFF2-40B4-BE49-F238E27FC236}">
                <a16:creationId xmlns:a16="http://schemas.microsoft.com/office/drawing/2014/main" id="{29ADFF31-BFCF-453E-B65B-0064FCC349B3}"/>
              </a:ext>
            </a:extLst>
          </p:cNvPr>
          <p:cNvSpPr/>
          <p:nvPr/>
        </p:nvSpPr>
        <p:spPr>
          <a:xfrm>
            <a:off x="2157208" y="4931694"/>
            <a:ext cx="57205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200" dirty="0" err="1">
                <a:solidFill>
                  <a:sysClr val="windowText" lastClr="000000"/>
                </a:solidFill>
              </a:rPr>
              <a:t>Alustades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u="sng" dirty="0" err="1">
                <a:solidFill>
                  <a:sysClr val="windowText" lastClr="000000"/>
                </a:solidFill>
              </a:rPr>
              <a:t>kõige</a:t>
            </a:r>
            <a:r>
              <a:rPr lang="en-GB" sz="2200" u="sng" dirty="0">
                <a:solidFill>
                  <a:sysClr val="windowText" lastClr="000000"/>
                </a:solidFill>
              </a:rPr>
              <a:t> </a:t>
            </a:r>
            <a:r>
              <a:rPr lang="en-GB" sz="2200" u="sng" dirty="0" err="1">
                <a:solidFill>
                  <a:sysClr val="windowText" lastClr="000000"/>
                </a:solidFill>
              </a:rPr>
              <a:t>parempoolsest</a:t>
            </a:r>
            <a:r>
              <a:rPr lang="en-GB" sz="2200" u="sng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juhtpositsioonist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ja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liikudes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vasakule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nullita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juhtpositsioonist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ülespoole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jäävad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elemendid</a:t>
            </a:r>
            <a:r>
              <a:rPr lang="en-GB" sz="2200" dirty="0">
                <a:solidFill>
                  <a:sysClr val="windowText" lastClr="000000"/>
                </a:solidFill>
              </a:rPr>
              <a:t>. </a:t>
            </a:r>
            <a:r>
              <a:rPr lang="en-GB" sz="2200" dirty="0" err="1">
                <a:solidFill>
                  <a:sysClr val="windowText" lastClr="000000"/>
                </a:solidFill>
              </a:rPr>
              <a:t>Kui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juhtelement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ei</a:t>
            </a:r>
            <a:r>
              <a:rPr lang="en-GB" sz="2200" dirty="0">
                <a:solidFill>
                  <a:sysClr val="windowText" lastClr="000000"/>
                </a:solidFill>
              </a:rPr>
              <a:t> ole 1, </a:t>
            </a:r>
            <a:r>
              <a:rPr lang="en-GB" sz="2200" dirty="0" err="1">
                <a:solidFill>
                  <a:sysClr val="windowText" lastClr="000000"/>
                </a:solidFill>
              </a:rPr>
              <a:t>siis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teisenda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üheks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vastava</a:t>
            </a:r>
            <a:r>
              <a:rPr lang="en-GB" sz="2200" dirty="0">
                <a:solidFill>
                  <a:sysClr val="windowText" lastClr="000000"/>
                </a:solidFill>
              </a:rPr>
              <a:t> </a:t>
            </a:r>
            <a:r>
              <a:rPr lang="en-GB" sz="2200" dirty="0" err="1">
                <a:solidFill>
                  <a:sysClr val="windowText" lastClr="000000"/>
                </a:solidFill>
              </a:rPr>
              <a:t>arvutusega</a:t>
            </a:r>
            <a:r>
              <a:rPr lang="en-GB" sz="2200" dirty="0">
                <a:solidFill>
                  <a:sysClr val="windowText" lastClr="000000"/>
                </a:solidFill>
              </a:rPr>
              <a:t> . . 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5417B1E0-E9C8-4A67-8A3D-821D61F52564}"/>
              </a:ext>
            </a:extLst>
          </p:cNvPr>
          <p:cNvSpPr/>
          <p:nvPr/>
        </p:nvSpPr>
        <p:spPr>
          <a:xfrm>
            <a:off x="2148856" y="176412"/>
            <a:ext cx="5759195" cy="555702"/>
          </a:xfrm>
          <a:prstGeom prst="rect">
            <a:avLst/>
          </a:prstGeom>
          <a:solidFill>
            <a:srgbClr val="F68D82">
              <a:alpha val="89804"/>
            </a:srgb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289C852B-B789-4F91-B331-6C4334CDC0BF}"/>
              </a:ext>
            </a:extLst>
          </p:cNvPr>
          <p:cNvSpPr/>
          <p:nvPr/>
        </p:nvSpPr>
        <p:spPr>
          <a:xfrm>
            <a:off x="2176377" y="270449"/>
            <a:ext cx="5779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pt-PT" sz="2400" dirty="0" err="1">
                <a:solidFill>
                  <a:sysClr val="windowText" lastClr="000000"/>
                </a:solidFill>
              </a:rPr>
              <a:t>Töötame</a:t>
            </a:r>
            <a:r>
              <a:rPr lang="pt-PT" sz="2400" dirty="0">
                <a:solidFill>
                  <a:sysClr val="windowText" lastClr="000000"/>
                </a:solidFill>
              </a:rPr>
              <a:t> </a:t>
            </a:r>
            <a:r>
              <a:rPr lang="pt-PT" sz="2400" dirty="0" err="1">
                <a:solidFill>
                  <a:sysClr val="windowText" lastClr="000000"/>
                </a:solidFill>
              </a:rPr>
              <a:t>algoritmi</a:t>
            </a:r>
            <a:r>
              <a:rPr lang="pt-PT" sz="2400" dirty="0">
                <a:solidFill>
                  <a:sysClr val="windowText" lastClr="000000"/>
                </a:solidFill>
              </a:rPr>
              <a:t> </a:t>
            </a:r>
            <a:r>
              <a:rPr lang="pt-PT" sz="2400" dirty="0" err="1">
                <a:solidFill>
                  <a:sysClr val="windowText" lastClr="000000"/>
                </a:solidFill>
              </a:rPr>
              <a:t>näitega</a:t>
            </a:r>
            <a:r>
              <a:rPr lang="et-EE" sz="2400" dirty="0">
                <a:solidFill>
                  <a:sysClr val="windowText" lastClr="000000"/>
                </a:solidFill>
              </a:rPr>
              <a:t> läbi</a:t>
            </a:r>
            <a:r>
              <a:rPr lang="en-GB" sz="2400" dirty="0">
                <a:solidFill>
                  <a:sysClr val="windowText" lastClr="000000"/>
                </a:solidFill>
              </a:rPr>
              <a:t>!</a:t>
            </a:r>
            <a:endParaRPr lang="en-GB" sz="2800" dirty="0">
              <a:solidFill>
                <a:sysClr val="windowText" lastClr="000000"/>
              </a:solidFill>
            </a:endParaRPr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E0E64D79-57DE-49B5-BDBF-AF0A69D745BE}"/>
              </a:ext>
            </a:extLst>
          </p:cNvPr>
          <p:cNvSpPr/>
          <p:nvPr/>
        </p:nvSpPr>
        <p:spPr>
          <a:xfrm>
            <a:off x="2078518" y="826151"/>
            <a:ext cx="2842060" cy="1150777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6C05EB73-9837-46A8-8B33-AEC1A98F3BC0}"/>
              </a:ext>
            </a:extLst>
          </p:cNvPr>
          <p:cNvSpPr/>
          <p:nvPr/>
        </p:nvSpPr>
        <p:spPr>
          <a:xfrm>
            <a:off x="2127748" y="871393"/>
            <a:ext cx="11142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t-EE" sz="1400" b="1" u="sng" dirty="0">
                <a:solidFill>
                  <a:srgbClr val="F25E4F"/>
                </a:solidFill>
              </a:rPr>
              <a:t>Samm</a:t>
            </a:r>
            <a:r>
              <a:rPr lang="en-GB" sz="1400" b="1" u="sng" dirty="0">
                <a:solidFill>
                  <a:srgbClr val="F25E4F"/>
                </a:solidFill>
              </a:rPr>
              <a:t> 1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FDF065DC-2A49-4A0D-8578-72728FBF974B}"/>
              </a:ext>
            </a:extLst>
          </p:cNvPr>
          <p:cNvSpPr/>
          <p:nvPr/>
        </p:nvSpPr>
        <p:spPr>
          <a:xfrm>
            <a:off x="2127749" y="1080399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nl-NL" sz="1400" dirty="0" err="1">
                <a:solidFill>
                  <a:sysClr val="windowText" lastClr="000000"/>
                </a:solidFill>
              </a:rPr>
              <a:t>Alusta</a:t>
            </a:r>
            <a:r>
              <a:rPr lang="nl-NL" sz="1400" dirty="0">
                <a:solidFill>
                  <a:sysClr val="windowText" lastClr="000000"/>
                </a:solidFill>
              </a:rPr>
              <a:t> </a:t>
            </a:r>
            <a:r>
              <a:rPr lang="nl-NL" sz="1400" u="sng" dirty="0" err="1">
                <a:solidFill>
                  <a:sysClr val="windowText" lastClr="000000"/>
                </a:solidFill>
              </a:rPr>
              <a:t>kõige</a:t>
            </a:r>
            <a:r>
              <a:rPr lang="nl-NL" sz="1400" u="sng" dirty="0">
                <a:solidFill>
                  <a:sysClr val="windowText" lastClr="000000"/>
                </a:solidFill>
              </a:rPr>
              <a:t> </a:t>
            </a:r>
            <a:r>
              <a:rPr lang="nl-NL" sz="1400" u="sng" dirty="0" err="1">
                <a:solidFill>
                  <a:sysClr val="windowText" lastClr="000000"/>
                </a:solidFill>
              </a:rPr>
              <a:t>vasakpoolsemast</a:t>
            </a:r>
            <a:r>
              <a:rPr lang="nl-NL" sz="1400" u="sng" dirty="0">
                <a:solidFill>
                  <a:sysClr val="windowText" lastClr="000000"/>
                </a:solidFill>
              </a:rPr>
              <a:t> </a:t>
            </a:r>
            <a:r>
              <a:rPr lang="et-EE" sz="1400" u="sng" dirty="0">
                <a:solidFill>
                  <a:sysClr val="windowText" lastClr="000000"/>
                </a:solidFill>
              </a:rPr>
              <a:t>„nullist erinevast“</a:t>
            </a:r>
            <a:r>
              <a:rPr lang="nl-NL" sz="1400" u="sng" dirty="0">
                <a:solidFill>
                  <a:sysClr val="windowText" lastClr="000000"/>
                </a:solidFill>
              </a:rPr>
              <a:t> </a:t>
            </a:r>
            <a:r>
              <a:rPr lang="nl-NL" sz="1400" u="sng" dirty="0" err="1">
                <a:solidFill>
                  <a:sysClr val="windowText" lastClr="000000"/>
                </a:solidFill>
              </a:rPr>
              <a:t>veerust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  <a:r>
              <a:rPr lang="et-EE" sz="1400" dirty="0">
                <a:solidFill>
                  <a:sysClr val="windowText" lastClr="000000"/>
                </a:solidFill>
              </a:rPr>
              <a:t>See on juhtveerg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  <a:r>
              <a:rPr lang="et-EE" sz="1400" dirty="0">
                <a:solidFill>
                  <a:sysClr val="windowText" lastClr="000000"/>
                </a:solidFill>
              </a:rPr>
              <a:t>Juhtpositsioon asub </a:t>
            </a:r>
            <a:r>
              <a:rPr lang="et-EE" sz="1400" dirty="0" err="1">
                <a:solidFill>
                  <a:sysClr val="windowText" lastClr="000000"/>
                </a:solidFill>
              </a:rPr>
              <a:t>ülalosas</a:t>
            </a:r>
            <a:r>
              <a:rPr lang="et-EE" sz="1400" dirty="0">
                <a:solidFill>
                  <a:sysClr val="windowText" lastClr="000000"/>
                </a:solidFill>
              </a:rPr>
              <a:t>.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7A1049E0-F461-471F-98B5-914A2DEE21FD}"/>
              </a:ext>
            </a:extLst>
          </p:cNvPr>
          <p:cNvSpPr/>
          <p:nvPr/>
        </p:nvSpPr>
        <p:spPr>
          <a:xfrm>
            <a:off x="5065993" y="826151"/>
            <a:ext cx="2842060" cy="134726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0308CE6C-D343-4144-BA1E-075551B0F6E1}"/>
              </a:ext>
            </a:extLst>
          </p:cNvPr>
          <p:cNvSpPr/>
          <p:nvPr/>
        </p:nvSpPr>
        <p:spPr>
          <a:xfrm>
            <a:off x="5115224" y="871393"/>
            <a:ext cx="9900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t-EE" sz="1400" b="1" u="sng" dirty="0">
                <a:solidFill>
                  <a:srgbClr val="F25E4F"/>
                </a:solidFill>
              </a:rPr>
              <a:t>Samm</a:t>
            </a:r>
            <a:r>
              <a:rPr lang="en-GB" sz="1400" b="1" u="sng" dirty="0">
                <a:solidFill>
                  <a:srgbClr val="F25E4F"/>
                </a:solidFill>
              </a:rPr>
              <a:t> 2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1274F148-975A-49CD-B51C-CE5929DCE884}"/>
              </a:ext>
            </a:extLst>
          </p:cNvPr>
          <p:cNvSpPr/>
          <p:nvPr/>
        </p:nvSpPr>
        <p:spPr>
          <a:xfrm>
            <a:off x="5115225" y="1137173"/>
            <a:ext cx="270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dirty="0">
                <a:solidFill>
                  <a:sysClr val="windowText" lastClr="000000"/>
                </a:solidFill>
              </a:rPr>
              <a:t>Vali </a:t>
            </a:r>
            <a:r>
              <a:rPr lang="en-GB" sz="1400" b="1" dirty="0" err="1">
                <a:solidFill>
                  <a:sysClr val="windowText" lastClr="000000"/>
                </a:solidFill>
              </a:rPr>
              <a:t>juhtveerus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nullist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erinev</a:t>
            </a:r>
            <a:r>
              <a:rPr lang="en-GB" sz="1400" dirty="0">
                <a:solidFill>
                  <a:sysClr val="windowText" lastClr="000000"/>
                </a:solidFill>
              </a:rPr>
              <a:t> element </a:t>
            </a:r>
            <a:r>
              <a:rPr lang="en-GB" sz="1400" b="1" dirty="0" err="1">
                <a:solidFill>
                  <a:sysClr val="windowText" lastClr="000000"/>
                </a:solidFill>
              </a:rPr>
              <a:t>juhtelem</a:t>
            </a:r>
            <a:r>
              <a:rPr lang="et-EE" sz="1400" b="1" dirty="0">
                <a:solidFill>
                  <a:sysClr val="windowText" lastClr="000000"/>
                </a:solidFill>
              </a:rPr>
              <a:t>e</a:t>
            </a:r>
            <a:r>
              <a:rPr lang="en-GB" sz="1400" b="1" dirty="0" err="1">
                <a:solidFill>
                  <a:sysClr val="windowText" lastClr="000000"/>
                </a:solidFill>
              </a:rPr>
              <a:t>ndina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  <a:r>
              <a:rPr lang="en-GB" sz="1400" dirty="0" err="1">
                <a:solidFill>
                  <a:sysClr val="windowText" lastClr="000000"/>
                </a:solidFill>
              </a:rPr>
              <a:t>Kui</a:t>
            </a:r>
            <a:r>
              <a:rPr lang="en-GB" sz="1400" dirty="0">
                <a:solidFill>
                  <a:sysClr val="windowText" lastClr="000000"/>
                </a:solidFill>
              </a:rPr>
              <a:t> on </a:t>
            </a:r>
            <a:r>
              <a:rPr lang="en-GB" sz="1400" dirty="0" err="1">
                <a:solidFill>
                  <a:sysClr val="windowText" lastClr="000000"/>
                </a:solidFill>
              </a:rPr>
              <a:t>vaja</a:t>
            </a:r>
            <a:r>
              <a:rPr lang="en-GB" sz="1400" dirty="0">
                <a:solidFill>
                  <a:sysClr val="windowText" lastClr="000000"/>
                </a:solidFill>
              </a:rPr>
              <a:t>, </a:t>
            </a:r>
            <a:r>
              <a:rPr lang="en-GB" sz="1400" u="sng" dirty="0" err="1">
                <a:solidFill>
                  <a:sysClr val="windowText" lastClr="000000"/>
                </a:solidFill>
              </a:rPr>
              <a:t>vaheta</a:t>
            </a:r>
            <a:r>
              <a:rPr lang="en-GB" sz="1400" u="sng" dirty="0">
                <a:solidFill>
                  <a:sysClr val="windowText" lastClr="000000"/>
                </a:solidFill>
              </a:rPr>
              <a:t> read</a:t>
            </a:r>
            <a:r>
              <a:rPr lang="en-GB" sz="1400" dirty="0">
                <a:solidFill>
                  <a:sysClr val="windowText" lastClr="000000"/>
                </a:solidFill>
              </a:rPr>
              <a:t>, et </a:t>
            </a:r>
            <a:r>
              <a:rPr lang="en-GB" sz="1400" dirty="0" err="1">
                <a:solidFill>
                  <a:sysClr val="windowText" lastClr="000000"/>
                </a:solidFill>
              </a:rPr>
              <a:t>viia</a:t>
            </a:r>
            <a:r>
              <a:rPr lang="en-GB" sz="1400" dirty="0">
                <a:solidFill>
                  <a:sysClr val="windowText" lastClr="000000"/>
                </a:solidFill>
              </a:rPr>
              <a:t> see element </a:t>
            </a:r>
            <a:r>
              <a:rPr lang="en-GB" sz="1400" dirty="0" err="1">
                <a:solidFill>
                  <a:sysClr val="windowText" lastClr="000000"/>
                </a:solidFill>
              </a:rPr>
              <a:t>juhtpositsiooni</a:t>
            </a:r>
            <a:r>
              <a:rPr lang="en-GB" sz="14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51" name="Retângulo: Cantos Arredondados 50">
            <a:extLst>
              <a:ext uri="{FF2B5EF4-FFF2-40B4-BE49-F238E27FC236}">
                <a16:creationId xmlns:a16="http://schemas.microsoft.com/office/drawing/2014/main" id="{3EA22FA3-FBF0-41C6-9CC3-568A86BE25EA}"/>
              </a:ext>
            </a:extLst>
          </p:cNvPr>
          <p:cNvSpPr/>
          <p:nvPr/>
        </p:nvSpPr>
        <p:spPr>
          <a:xfrm>
            <a:off x="5065993" y="2296685"/>
            <a:ext cx="2842060" cy="1157050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AF129A5B-74CF-4B94-9446-DCA03F545A43}"/>
              </a:ext>
            </a:extLst>
          </p:cNvPr>
          <p:cNvSpPr/>
          <p:nvPr/>
        </p:nvSpPr>
        <p:spPr>
          <a:xfrm>
            <a:off x="5115224" y="2341928"/>
            <a:ext cx="9008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>
                <a:solidFill>
                  <a:srgbClr val="F25E4F"/>
                </a:solidFill>
              </a:rPr>
              <a:t>S</a:t>
            </a:r>
            <a:r>
              <a:rPr lang="et-EE" sz="1400" b="1" u="sng" dirty="0">
                <a:solidFill>
                  <a:srgbClr val="F25E4F"/>
                </a:solidFill>
              </a:rPr>
              <a:t>amm</a:t>
            </a:r>
            <a:r>
              <a:rPr lang="en-GB" sz="1400" b="1" u="sng" dirty="0">
                <a:solidFill>
                  <a:srgbClr val="F25E4F"/>
                </a:solidFill>
              </a:rPr>
              <a:t> 3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BEDACECA-C41F-4D5C-9D39-689245908EC2}"/>
              </a:ext>
            </a:extLst>
          </p:cNvPr>
          <p:cNvSpPr/>
          <p:nvPr/>
        </p:nvSpPr>
        <p:spPr>
          <a:xfrm>
            <a:off x="5115225" y="2607707"/>
            <a:ext cx="27029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fi-FI" sz="1400" dirty="0" err="1">
                <a:solidFill>
                  <a:sysClr val="windowText" lastClr="000000"/>
                </a:solidFill>
              </a:rPr>
              <a:t>Kasuta</a:t>
            </a:r>
            <a:r>
              <a:rPr lang="fi-FI" sz="1400" dirty="0">
                <a:solidFill>
                  <a:sysClr val="windowText" lastClr="000000"/>
                </a:solidFill>
              </a:rPr>
              <a:t> RET- </a:t>
            </a:r>
            <a:r>
              <a:rPr lang="fi-FI" sz="1400" dirty="0" err="1">
                <a:solidFill>
                  <a:sysClr val="windowText" lastClr="000000"/>
                </a:solidFill>
              </a:rPr>
              <a:t>si</a:t>
            </a:r>
            <a:r>
              <a:rPr lang="et-EE" sz="1400" dirty="0">
                <a:solidFill>
                  <a:sysClr val="windowText" lastClr="000000"/>
                </a:solidFill>
              </a:rPr>
              <a:t> (</a:t>
            </a:r>
            <a:r>
              <a:rPr lang="et-EE" sz="1400" u="sng" dirty="0">
                <a:solidFill>
                  <a:sysClr val="windowText" lastClr="000000"/>
                </a:solidFill>
              </a:rPr>
              <a:t>s.h ka ridade </a:t>
            </a:r>
            <a:r>
              <a:rPr lang="et-EE" sz="1400" u="sng" dirty="0" err="1">
                <a:solidFill>
                  <a:sysClr val="windowText" lastClr="000000"/>
                </a:solidFill>
              </a:rPr>
              <a:t>vehetust</a:t>
            </a:r>
            <a:r>
              <a:rPr lang="et-EE" sz="1400" dirty="0">
                <a:solidFill>
                  <a:sysClr val="windowText" lastClr="000000"/>
                </a:solidFill>
              </a:rPr>
              <a:t>)</a:t>
            </a:r>
            <a:r>
              <a:rPr lang="fi-FI" sz="1400" dirty="0">
                <a:solidFill>
                  <a:sysClr val="windowText" lastClr="000000"/>
                </a:solidFill>
              </a:rPr>
              <a:t>, et </a:t>
            </a:r>
            <a:r>
              <a:rPr lang="fi-FI" sz="1400" dirty="0" err="1">
                <a:solidFill>
                  <a:sysClr val="windowText" lastClr="000000"/>
                </a:solidFill>
              </a:rPr>
              <a:t>nullitada</a:t>
            </a:r>
            <a:r>
              <a:rPr lang="fi-FI" sz="1400" dirty="0">
                <a:solidFill>
                  <a:sysClr val="windowText" lastClr="000000"/>
                </a:solidFill>
              </a:rPr>
              <a:t> </a:t>
            </a:r>
            <a:r>
              <a:rPr lang="fi-FI" sz="1400" dirty="0" err="1">
                <a:solidFill>
                  <a:sysClr val="windowText" lastClr="000000"/>
                </a:solidFill>
              </a:rPr>
              <a:t>kõiki</a:t>
            </a:r>
            <a:r>
              <a:rPr lang="fi-FI" sz="1400" dirty="0">
                <a:solidFill>
                  <a:sysClr val="windowText" lastClr="000000"/>
                </a:solidFill>
              </a:rPr>
              <a:t> </a:t>
            </a:r>
            <a:r>
              <a:rPr lang="fi-FI" sz="1400" dirty="0" err="1">
                <a:solidFill>
                  <a:sysClr val="windowText" lastClr="000000"/>
                </a:solidFill>
              </a:rPr>
              <a:t>elemente</a:t>
            </a:r>
            <a:r>
              <a:rPr lang="fi-FI" sz="1400" dirty="0">
                <a:solidFill>
                  <a:sysClr val="windowText" lastClr="000000"/>
                </a:solidFill>
              </a:rPr>
              <a:t> </a:t>
            </a:r>
            <a:r>
              <a:rPr lang="fi-FI" sz="1400" dirty="0" err="1">
                <a:solidFill>
                  <a:sysClr val="windowText" lastClr="000000"/>
                </a:solidFill>
              </a:rPr>
              <a:t>juhtelemendi</a:t>
            </a:r>
            <a:r>
              <a:rPr lang="fi-FI" sz="1400" dirty="0">
                <a:solidFill>
                  <a:sysClr val="windowText" lastClr="000000"/>
                </a:solidFill>
              </a:rPr>
              <a:t> all.</a:t>
            </a:r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58" name="Retângulo: Cantos Arredondados 57">
            <a:extLst>
              <a:ext uri="{FF2B5EF4-FFF2-40B4-BE49-F238E27FC236}">
                <a16:creationId xmlns:a16="http://schemas.microsoft.com/office/drawing/2014/main" id="{3E501E03-C3D1-4098-8564-1DEA299DBD51}"/>
              </a:ext>
            </a:extLst>
          </p:cNvPr>
          <p:cNvSpPr/>
          <p:nvPr/>
        </p:nvSpPr>
        <p:spPr>
          <a:xfrm>
            <a:off x="2078518" y="2116373"/>
            <a:ext cx="2842060" cy="1347262"/>
          </a:xfrm>
          <a:prstGeom prst="roundRect">
            <a:avLst>
              <a:gd name="adj" fmla="val 8023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71938880-AD23-40F1-B28C-CE1FE5B612F3}"/>
              </a:ext>
            </a:extLst>
          </p:cNvPr>
          <p:cNvSpPr/>
          <p:nvPr/>
        </p:nvSpPr>
        <p:spPr>
          <a:xfrm>
            <a:off x="2127749" y="2161616"/>
            <a:ext cx="9240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b="1" u="sng" dirty="0">
                <a:solidFill>
                  <a:srgbClr val="F25E4F"/>
                </a:solidFill>
              </a:rPr>
              <a:t>S</a:t>
            </a:r>
            <a:r>
              <a:rPr lang="et-EE" sz="1400" b="1" u="sng" dirty="0">
                <a:solidFill>
                  <a:srgbClr val="F25E4F"/>
                </a:solidFill>
              </a:rPr>
              <a:t>amm</a:t>
            </a:r>
            <a:r>
              <a:rPr lang="en-GB" sz="1400" b="1" u="sng" dirty="0">
                <a:solidFill>
                  <a:srgbClr val="F25E4F"/>
                </a:solidFill>
              </a:rPr>
              <a:t> 4</a:t>
            </a:r>
            <a:r>
              <a:rPr lang="en-GB" sz="1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6BD39018-9B60-4C60-814B-04AAB1D863AF}"/>
              </a:ext>
            </a:extLst>
          </p:cNvPr>
          <p:cNvSpPr/>
          <p:nvPr/>
        </p:nvSpPr>
        <p:spPr>
          <a:xfrm>
            <a:off x="2127749" y="2427395"/>
            <a:ext cx="27029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1400" dirty="0">
                <a:solidFill>
                  <a:sysClr val="windowText" lastClr="000000"/>
                </a:solidFill>
              </a:rPr>
              <a:t>Kat</a:t>
            </a:r>
            <a:r>
              <a:rPr lang="et-EE" sz="1400" dirty="0">
                <a:solidFill>
                  <a:sysClr val="windowText" lastClr="000000"/>
                </a:solidFill>
              </a:rPr>
              <a:t>a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kinni</a:t>
            </a:r>
            <a:r>
              <a:rPr lang="en-GB" sz="1400" dirty="0">
                <a:solidFill>
                  <a:sysClr val="windowText" lastClr="000000"/>
                </a:solidFill>
              </a:rPr>
              <a:t> see </a:t>
            </a:r>
            <a:r>
              <a:rPr lang="en-GB" sz="1400" dirty="0" err="1">
                <a:solidFill>
                  <a:sysClr val="windowText" lastClr="000000"/>
                </a:solidFill>
              </a:rPr>
              <a:t>rida</a:t>
            </a:r>
            <a:r>
              <a:rPr lang="en-GB" sz="1400" dirty="0">
                <a:solidFill>
                  <a:sysClr val="windowText" lastClr="000000"/>
                </a:solidFill>
              </a:rPr>
              <a:t>, </a:t>
            </a:r>
            <a:r>
              <a:rPr lang="en-GB" sz="1400" dirty="0" err="1">
                <a:solidFill>
                  <a:sysClr val="windowText" lastClr="000000"/>
                </a:solidFill>
              </a:rPr>
              <a:t>mis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sisaldab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juhtpositsiooni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ning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kõike</a:t>
            </a:r>
            <a:r>
              <a:rPr lang="en-GB" sz="1400" dirty="0">
                <a:solidFill>
                  <a:sysClr val="windowText" lastClr="000000"/>
                </a:solidFill>
              </a:rPr>
              <a:t> read </a:t>
            </a:r>
            <a:r>
              <a:rPr lang="en-GB" sz="1400" dirty="0" err="1">
                <a:solidFill>
                  <a:sysClr val="windowText" lastClr="000000"/>
                </a:solidFill>
              </a:rPr>
              <a:t>selle</a:t>
            </a:r>
            <a:r>
              <a:rPr lang="en-GB" sz="1400" dirty="0">
                <a:solidFill>
                  <a:sysClr val="windowText" lastClr="000000"/>
                </a:solidFill>
              </a:rPr>
              <a:t> </a:t>
            </a:r>
            <a:r>
              <a:rPr lang="en-GB" sz="1400" dirty="0" err="1">
                <a:solidFill>
                  <a:sysClr val="windowText" lastClr="000000"/>
                </a:solidFill>
              </a:rPr>
              <a:t>kohal</a:t>
            </a: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  <a:r>
              <a:rPr lang="en-GB" sz="1400" i="1" u="sng" dirty="0" err="1">
                <a:solidFill>
                  <a:sysClr val="windowText" lastClr="000000"/>
                </a:solidFill>
              </a:rPr>
              <a:t>Rakenda</a:t>
            </a:r>
            <a:r>
              <a:rPr lang="en-GB" sz="1400" i="1" u="sng" dirty="0">
                <a:solidFill>
                  <a:sysClr val="windowText" lastClr="000000"/>
                </a:solidFill>
              </a:rPr>
              <a:t> </a:t>
            </a:r>
            <a:r>
              <a:rPr lang="en-GB" sz="1400" i="1" u="sng" dirty="0" err="1">
                <a:solidFill>
                  <a:sysClr val="windowText" lastClr="000000"/>
                </a:solidFill>
              </a:rPr>
              <a:t>samme</a:t>
            </a:r>
            <a:r>
              <a:rPr lang="en-GB" sz="1400" i="1" u="sng" dirty="0">
                <a:solidFill>
                  <a:sysClr val="windowText" lastClr="000000"/>
                </a:solidFill>
              </a:rPr>
              <a:t> 1-3 </a:t>
            </a:r>
            <a:r>
              <a:rPr lang="en-GB" sz="1400" i="1" u="sng" dirty="0" err="1">
                <a:solidFill>
                  <a:sysClr val="windowText" lastClr="000000"/>
                </a:solidFill>
              </a:rPr>
              <a:t>ülejäänud</a:t>
            </a:r>
            <a:r>
              <a:rPr lang="en-GB" sz="1400" i="1" u="sng" dirty="0">
                <a:solidFill>
                  <a:sysClr val="windowText" lastClr="000000"/>
                </a:solidFill>
              </a:rPr>
              <a:t> </a:t>
            </a:r>
            <a:r>
              <a:rPr lang="en-GB" sz="1400" i="1" u="sng" dirty="0" err="1">
                <a:solidFill>
                  <a:sysClr val="windowText" lastClr="000000"/>
                </a:solidFill>
              </a:rPr>
              <a:t>alammaatriksile</a:t>
            </a:r>
            <a:r>
              <a:rPr lang="en-GB" sz="1400" i="1" u="sng" dirty="0">
                <a:solidFill>
                  <a:sysClr val="windowText" lastClr="000000"/>
                </a:solidFill>
              </a:rPr>
              <a:t>.</a:t>
            </a:r>
          </a:p>
          <a:p>
            <a:pPr algn="just">
              <a:spcAft>
                <a:spcPts val="1200"/>
              </a:spcAft>
            </a:pPr>
            <a:r>
              <a:rPr lang="en-GB" sz="1400" dirty="0">
                <a:solidFill>
                  <a:sysClr val="windowText" lastClr="000000"/>
                </a:solidFill>
              </a:rPr>
              <a:t>. </a:t>
            </a:r>
          </a:p>
        </p:txBody>
      </p:sp>
      <p:sp>
        <p:nvSpPr>
          <p:cNvPr id="64" name="Seta: Para a Direita 63">
            <a:extLst>
              <a:ext uri="{FF2B5EF4-FFF2-40B4-BE49-F238E27FC236}">
                <a16:creationId xmlns:a16="http://schemas.microsoft.com/office/drawing/2014/main" id="{CC7328CC-9CFF-41F5-AB6D-2AF0BE7F4626}"/>
              </a:ext>
            </a:extLst>
          </p:cNvPr>
          <p:cNvSpPr/>
          <p:nvPr/>
        </p:nvSpPr>
        <p:spPr>
          <a:xfrm>
            <a:off x="4849549" y="867638"/>
            <a:ext cx="265675" cy="344706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65" name="Seta: Para a Direita 64">
            <a:extLst>
              <a:ext uri="{FF2B5EF4-FFF2-40B4-BE49-F238E27FC236}">
                <a16:creationId xmlns:a16="http://schemas.microsoft.com/office/drawing/2014/main" id="{FB288454-EC16-4420-AD0A-DED431DE387D}"/>
              </a:ext>
            </a:extLst>
          </p:cNvPr>
          <p:cNvSpPr/>
          <p:nvPr/>
        </p:nvSpPr>
        <p:spPr>
          <a:xfrm rot="5400000">
            <a:off x="5712669" y="2087625"/>
            <a:ext cx="281060" cy="325837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66" name="Seta: Para a Direita 65">
            <a:extLst>
              <a:ext uri="{FF2B5EF4-FFF2-40B4-BE49-F238E27FC236}">
                <a16:creationId xmlns:a16="http://schemas.microsoft.com/office/drawing/2014/main" id="{372143A9-8D07-4F47-A906-FD6899DDD328}"/>
              </a:ext>
            </a:extLst>
          </p:cNvPr>
          <p:cNvSpPr/>
          <p:nvPr/>
        </p:nvSpPr>
        <p:spPr>
          <a:xfrm rot="10800000">
            <a:off x="4849589" y="2307218"/>
            <a:ext cx="265675" cy="344706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67" name="Seta: Para a Direita 66">
            <a:extLst>
              <a:ext uri="{FF2B5EF4-FFF2-40B4-BE49-F238E27FC236}">
                <a16:creationId xmlns:a16="http://schemas.microsoft.com/office/drawing/2014/main" id="{AC10E7D7-45FD-4E9B-A1BD-766C0A2B810F}"/>
              </a:ext>
            </a:extLst>
          </p:cNvPr>
          <p:cNvSpPr/>
          <p:nvPr/>
        </p:nvSpPr>
        <p:spPr>
          <a:xfrm rot="5400000" flipH="1" flipV="1">
            <a:off x="4128537" y="1850527"/>
            <a:ext cx="281060" cy="325837"/>
          </a:xfrm>
          <a:prstGeom prst="rightArrow">
            <a:avLst/>
          </a:prstGeom>
          <a:solidFill>
            <a:srgbClr val="F68D82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2" name="Parêntese direito 1">
            <a:extLst>
              <a:ext uri="{FF2B5EF4-FFF2-40B4-BE49-F238E27FC236}">
                <a16:creationId xmlns:a16="http://schemas.microsoft.com/office/drawing/2014/main" id="{817F1337-3250-4E91-9267-42F823C55FD9}"/>
              </a:ext>
            </a:extLst>
          </p:cNvPr>
          <p:cNvSpPr/>
          <p:nvPr/>
        </p:nvSpPr>
        <p:spPr>
          <a:xfrm>
            <a:off x="8017754" y="835766"/>
            <a:ext cx="325838" cy="2602849"/>
          </a:xfrm>
          <a:prstGeom prst="rightBracket">
            <a:avLst/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Parêntese direito 69">
            <a:extLst>
              <a:ext uri="{FF2B5EF4-FFF2-40B4-BE49-F238E27FC236}">
                <a16:creationId xmlns:a16="http://schemas.microsoft.com/office/drawing/2014/main" id="{DAF0C379-0132-4AE0-B8AA-842774F80D75}"/>
              </a:ext>
            </a:extLst>
          </p:cNvPr>
          <p:cNvSpPr/>
          <p:nvPr/>
        </p:nvSpPr>
        <p:spPr>
          <a:xfrm>
            <a:off x="8017754" y="4412671"/>
            <a:ext cx="325838" cy="2128806"/>
          </a:xfrm>
          <a:prstGeom prst="rightBracket">
            <a:avLst/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C9AAD152-4846-4077-96D0-04D3332FB161}"/>
              </a:ext>
            </a:extLst>
          </p:cNvPr>
          <p:cNvSpPr/>
          <p:nvPr/>
        </p:nvSpPr>
        <p:spPr>
          <a:xfrm>
            <a:off x="8660821" y="1548080"/>
            <a:ext cx="3042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t-EE" sz="2000" b="1" dirty="0"/>
              <a:t>algoritmi</a:t>
            </a:r>
            <a:endParaRPr lang="et-EE" sz="2000" b="1" dirty="0">
              <a:ln>
                <a:solidFill>
                  <a:srgbClr val="F25E4F"/>
                </a:solidFill>
              </a:ln>
            </a:endParaRPr>
          </a:p>
          <a:p>
            <a:pPr algn="ctr"/>
            <a:r>
              <a:rPr lang="et-EE" sz="2800" b="1" dirty="0">
                <a:ln>
                  <a:solidFill>
                    <a:srgbClr val="F25E4F"/>
                  </a:solidFill>
                </a:ln>
              </a:rPr>
              <a:t>„EDASIKÄIK“</a:t>
            </a:r>
            <a:endParaRPr lang="en-GB" sz="2800" b="1" dirty="0">
              <a:ln>
                <a:solidFill>
                  <a:srgbClr val="F25E4F"/>
                </a:solidFill>
              </a:ln>
            </a:endParaRPr>
          </a:p>
          <a:p>
            <a:pPr algn="ctr"/>
            <a:r>
              <a:rPr lang="et-EE" sz="2400" b="1" dirty="0"/>
              <a:t>Sammud</a:t>
            </a:r>
            <a:r>
              <a:rPr lang="en-GB" sz="2400" b="1" dirty="0"/>
              <a:t> 1-4</a:t>
            </a:r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0329BE08-9295-43B4-B657-267D3DE80199}"/>
              </a:ext>
            </a:extLst>
          </p:cNvPr>
          <p:cNvSpPr/>
          <p:nvPr/>
        </p:nvSpPr>
        <p:spPr>
          <a:xfrm>
            <a:off x="8660821" y="4655835"/>
            <a:ext cx="3042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t-EE" sz="2000" b="1" dirty="0"/>
              <a:t>algoritmi</a:t>
            </a:r>
            <a:endParaRPr lang="et-EE" sz="2000" b="1" dirty="0">
              <a:ln>
                <a:solidFill>
                  <a:srgbClr val="F25E4F"/>
                </a:solidFill>
              </a:ln>
            </a:endParaRPr>
          </a:p>
          <a:p>
            <a:pPr algn="ctr"/>
            <a:r>
              <a:rPr lang="et-EE" sz="2800" b="1" dirty="0">
                <a:ln>
                  <a:solidFill>
                    <a:srgbClr val="F25E4F"/>
                  </a:solidFill>
                </a:ln>
              </a:rPr>
              <a:t>„TAGASIKÄIK“</a:t>
            </a:r>
          </a:p>
          <a:p>
            <a:pPr algn="ctr"/>
            <a:r>
              <a:rPr lang="en-GB" sz="2400" b="1" dirty="0"/>
              <a:t>S</a:t>
            </a:r>
            <a:r>
              <a:rPr lang="et-EE" sz="2400" b="1" dirty="0"/>
              <a:t>amm</a:t>
            </a:r>
            <a:r>
              <a:rPr lang="en-GB" sz="2400" b="1" dirty="0"/>
              <a:t> 5</a:t>
            </a:r>
          </a:p>
        </p:txBody>
      </p:sp>
      <p:sp>
        <p:nvSpPr>
          <p:cNvPr id="74" name="Retângulo 73">
            <a:extLst>
              <a:ext uri="{FF2B5EF4-FFF2-40B4-BE49-F238E27FC236}">
                <a16:creationId xmlns:a16="http://schemas.microsoft.com/office/drawing/2014/main" id="{A92FC0A6-AF82-4B96-BFE5-32E00AE8AFF1}"/>
              </a:ext>
            </a:extLst>
          </p:cNvPr>
          <p:cNvSpPr/>
          <p:nvPr/>
        </p:nvSpPr>
        <p:spPr>
          <a:xfrm>
            <a:off x="9101695" y="2699572"/>
            <a:ext cx="21608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t-EE" sz="2400" b="1" u="sng" dirty="0">
                <a:solidFill>
                  <a:srgbClr val="F25E4F"/>
                </a:solidFill>
              </a:rPr>
              <a:t>Treppkuju</a:t>
            </a:r>
            <a:endParaRPr lang="en-GB" sz="2400" b="1" dirty="0">
              <a:solidFill>
                <a:srgbClr val="F25E4F"/>
              </a:solidFill>
            </a:endParaRP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AE7A3628-4983-4B39-8EF2-C4734422775F}"/>
              </a:ext>
            </a:extLst>
          </p:cNvPr>
          <p:cNvSpPr/>
          <p:nvPr/>
        </p:nvSpPr>
        <p:spPr>
          <a:xfrm>
            <a:off x="8582812" y="5791401"/>
            <a:ext cx="31986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t-EE" sz="2400" b="1" u="sng" dirty="0">
                <a:solidFill>
                  <a:srgbClr val="F25E4F"/>
                </a:solidFill>
              </a:rPr>
              <a:t>Taandatud treppkuju</a:t>
            </a:r>
            <a:endParaRPr lang="en-GB" sz="2400" b="1" dirty="0">
              <a:solidFill>
                <a:srgbClr val="F25E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28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0" grpId="0" animBg="1"/>
      <p:bldP spid="71" grpId="0"/>
      <p:bldP spid="73" grpId="0"/>
      <p:bldP spid="74" grpId="0"/>
      <p:bldP spid="7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5203F0D1-081D-49B7-814B-7B0C702DC05D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86D9DE7E-8163-4A4B-AEF8-F8967E46F93D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D925C60A-2E31-4D6C-8EAD-83703F95057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25" name="Conexão reta 24">
            <a:extLst>
              <a:ext uri="{FF2B5EF4-FFF2-40B4-BE49-F238E27FC236}">
                <a16:creationId xmlns:a16="http://schemas.microsoft.com/office/drawing/2014/main" id="{58211910-DAEA-4C65-A286-F938C62371ED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xão reta 30">
            <a:extLst>
              <a:ext uri="{FF2B5EF4-FFF2-40B4-BE49-F238E27FC236}">
                <a16:creationId xmlns:a16="http://schemas.microsoft.com/office/drawing/2014/main" id="{037880A7-324E-4E05-99DB-2A0EADDB625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ângulo: Cantos Arredondados 31">
            <a:hlinkClick r:id="rId8" action="ppaction://hlinksldjump"/>
            <a:extLst>
              <a:ext uri="{FF2B5EF4-FFF2-40B4-BE49-F238E27FC236}">
                <a16:creationId xmlns:a16="http://schemas.microsoft.com/office/drawing/2014/main" id="{3D9E068E-6BF4-41AD-8777-2556348637C4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Harjuta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7B8F371-A5F0-4822-BCB1-672E0CF2D4C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13</a:t>
            </a:r>
          </a:p>
        </p:txBody>
      </p:sp>
      <p:sp>
        <p:nvSpPr>
          <p:cNvPr id="14" name="Retângulo: Cantos Arredondados 13">
            <a:hlinkClick r:id="rId9" action="ppaction://hlinksldjump"/>
            <a:extLst>
              <a:ext uri="{FF2B5EF4-FFF2-40B4-BE49-F238E27FC236}">
                <a16:creationId xmlns:a16="http://schemas.microsoft.com/office/drawing/2014/main" id="{27CF901C-3E7A-4DE0-9DB7-F7655CA2CE0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Ridade</a:t>
            </a:r>
            <a:r>
              <a:rPr lang="en-GB" b="1" dirty="0">
                <a:solidFill>
                  <a:schemeClr val="tx1"/>
                </a:solidFill>
              </a:rPr>
              <a:t> “</a:t>
            </a:r>
            <a:r>
              <a:rPr lang="en-GB" b="1" dirty="0" err="1">
                <a:solidFill>
                  <a:schemeClr val="tx1"/>
                </a:solidFill>
              </a:rPr>
              <a:t>taandamise</a:t>
            </a:r>
            <a:r>
              <a:rPr lang="en-GB" b="1" dirty="0">
                <a:solidFill>
                  <a:schemeClr val="tx1"/>
                </a:solidFill>
              </a:rPr>
              <a:t>” </a:t>
            </a:r>
            <a:r>
              <a:rPr lang="en-GB" b="1" dirty="0" err="1">
                <a:solidFill>
                  <a:schemeClr val="tx1"/>
                </a:solidFill>
              </a:rPr>
              <a:t>algoritm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1" name="Retângulo: Cantos Arredondados 20">
            <a:hlinkClick r:id="rId10" action="ppaction://hlinksldjump"/>
            <a:extLst>
              <a:ext uri="{FF2B5EF4-FFF2-40B4-BE49-F238E27FC236}">
                <a16:creationId xmlns:a16="http://schemas.microsoft.com/office/drawing/2014/main" id="{987FA496-A4BE-4F40-B247-43B29DF64380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2" name="Retângulo: Cantos Arredondados 21">
            <a:hlinkClick r:id="rId11" action="ppaction://hlinksldjump"/>
            <a:extLst>
              <a:ext uri="{FF2B5EF4-FFF2-40B4-BE49-F238E27FC236}">
                <a16:creationId xmlns:a16="http://schemas.microsoft.com/office/drawing/2014/main" id="{A7726E5E-E3C1-4F47-8DCF-3B72396E275B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12" action="ppaction://hlinksldjump"/>
            <a:extLst>
              <a:ext uri="{FF2B5EF4-FFF2-40B4-BE49-F238E27FC236}">
                <a16:creationId xmlns:a16="http://schemas.microsoft.com/office/drawing/2014/main" id="{A63C7377-386A-4696-91BF-A990D48E57A4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16" name="Imagem 15" descr="Uma imagem com edifício&#10;&#10;Descrição gerada automaticamente">
            <a:extLst>
              <a:ext uri="{FF2B5EF4-FFF2-40B4-BE49-F238E27FC236}">
                <a16:creationId xmlns:a16="http://schemas.microsoft.com/office/drawing/2014/main" id="{987B432D-FF51-41D2-95FB-6FB399108B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32" y="936000"/>
            <a:ext cx="5402428" cy="511734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08BF120-C558-4B0B-ADE9-DC317C0E96A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911" y="1377000"/>
            <a:ext cx="1497330" cy="4572000"/>
          </a:xfrm>
          <a:prstGeom prst="rect">
            <a:avLst/>
          </a:prstGeom>
        </p:spPr>
      </p:pic>
      <p:sp>
        <p:nvSpPr>
          <p:cNvPr id="4" name="Bolha de Pensamento: Nuvem 3">
            <a:extLst>
              <a:ext uri="{FF2B5EF4-FFF2-40B4-BE49-F238E27FC236}">
                <a16:creationId xmlns:a16="http://schemas.microsoft.com/office/drawing/2014/main" id="{43A5FC8D-AC2D-4AF7-9ACC-685D6D11D5AE}"/>
              </a:ext>
            </a:extLst>
          </p:cNvPr>
          <p:cNvSpPr/>
          <p:nvPr/>
        </p:nvSpPr>
        <p:spPr>
          <a:xfrm>
            <a:off x="7836812" y="81178"/>
            <a:ext cx="3015915" cy="1446963"/>
          </a:xfrm>
          <a:prstGeom prst="cloudCallout">
            <a:avLst>
              <a:gd name="adj1" fmla="val 36599"/>
              <a:gd name="adj2" fmla="val 50695"/>
            </a:avLst>
          </a:prstGeom>
          <a:solidFill>
            <a:srgbClr val="F68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 err="1"/>
              <a:t>Seda</a:t>
            </a:r>
            <a:r>
              <a:rPr lang="fi-FI" sz="2000" b="1" dirty="0"/>
              <a:t> on liiga palju…Ma </a:t>
            </a:r>
            <a:r>
              <a:rPr lang="fi-FI" sz="2000" b="1" dirty="0" err="1"/>
              <a:t>lahkun</a:t>
            </a:r>
            <a:r>
              <a:rPr lang="fi-FI" sz="2000" b="1" dirty="0"/>
              <a:t>…</a:t>
            </a:r>
            <a:endParaRPr lang="en-GB" sz="20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93F1747-A81B-433F-807E-D17AA3BFAF5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974" y="1376999"/>
            <a:ext cx="1640392" cy="470363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89A4912-4105-4FE8-8C15-4106B3CDDDA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315" y="1336806"/>
            <a:ext cx="1425654" cy="4822510"/>
          </a:xfrm>
          <a:prstGeom prst="rect">
            <a:avLst/>
          </a:prstGeom>
        </p:spPr>
      </p:pic>
      <p:sp>
        <p:nvSpPr>
          <p:cNvPr id="24" name="Bolha de Pensamento: Nuvem 23">
            <a:extLst>
              <a:ext uri="{FF2B5EF4-FFF2-40B4-BE49-F238E27FC236}">
                <a16:creationId xmlns:a16="http://schemas.microsoft.com/office/drawing/2014/main" id="{5D08B2FF-6BDD-462A-ABB7-EC0F03041FAA}"/>
              </a:ext>
            </a:extLst>
          </p:cNvPr>
          <p:cNvSpPr/>
          <p:nvPr/>
        </p:nvSpPr>
        <p:spPr>
          <a:xfrm>
            <a:off x="7836812" y="25704"/>
            <a:ext cx="2974311" cy="1446963"/>
          </a:xfrm>
          <a:prstGeom prst="cloudCallout">
            <a:avLst>
              <a:gd name="adj1" fmla="val 36599"/>
              <a:gd name="adj2" fmla="val 50695"/>
            </a:avLst>
          </a:prstGeom>
          <a:solidFill>
            <a:srgbClr val="F6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rgbClr val="0C2B8E"/>
                </a:solidFill>
              </a:rPr>
              <a:t>Tegin</a:t>
            </a:r>
            <a:r>
              <a:rPr lang="en-GB" sz="2000" dirty="0">
                <a:solidFill>
                  <a:srgbClr val="0C2B8E"/>
                </a:solidFill>
              </a:rPr>
              <a:t> </a:t>
            </a:r>
            <a:r>
              <a:rPr lang="en-GB" sz="2000" dirty="0" err="1">
                <a:solidFill>
                  <a:srgbClr val="0C2B8E"/>
                </a:solidFill>
              </a:rPr>
              <a:t>nalja</a:t>
            </a:r>
            <a:r>
              <a:rPr lang="en-GB" sz="2000" dirty="0">
                <a:solidFill>
                  <a:srgbClr val="0C2B8E"/>
                </a:solidFill>
              </a:rPr>
              <a:t>…</a:t>
            </a:r>
            <a:endParaRPr lang="et-EE" sz="2000" dirty="0">
              <a:solidFill>
                <a:srgbClr val="0C2B8E"/>
              </a:solidFill>
            </a:endParaRPr>
          </a:p>
          <a:p>
            <a:pPr algn="ctr"/>
            <a:r>
              <a:rPr lang="en-GB" sz="2000" dirty="0" err="1">
                <a:solidFill>
                  <a:srgbClr val="0C2B8E"/>
                </a:solidFill>
              </a:rPr>
              <a:t>Lähme</a:t>
            </a:r>
            <a:r>
              <a:rPr lang="en-GB" sz="2000" dirty="0">
                <a:solidFill>
                  <a:srgbClr val="0C2B8E"/>
                </a:solidFill>
              </a:rPr>
              <a:t>!!!!</a:t>
            </a:r>
            <a:endParaRPr lang="en-GB" sz="2000" b="1" dirty="0">
              <a:solidFill>
                <a:srgbClr val="0C2B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31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5203F0D1-081D-49B7-814B-7B0C702DC05D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86D9DE7E-8163-4A4B-AEF8-F8967E46F93D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D925C60A-2E31-4D6C-8EAD-83703F95057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25" name="Conexão reta 24">
            <a:extLst>
              <a:ext uri="{FF2B5EF4-FFF2-40B4-BE49-F238E27FC236}">
                <a16:creationId xmlns:a16="http://schemas.microsoft.com/office/drawing/2014/main" id="{58211910-DAEA-4C65-A286-F938C62371ED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xão reta 30">
            <a:extLst>
              <a:ext uri="{FF2B5EF4-FFF2-40B4-BE49-F238E27FC236}">
                <a16:creationId xmlns:a16="http://schemas.microsoft.com/office/drawing/2014/main" id="{037880A7-324E-4E05-99DB-2A0EADDB625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ângulo: Cantos Arredondados 31">
            <a:hlinkClick r:id="rId6" action="ppaction://hlinksldjump"/>
            <a:extLst>
              <a:ext uri="{FF2B5EF4-FFF2-40B4-BE49-F238E27FC236}">
                <a16:creationId xmlns:a16="http://schemas.microsoft.com/office/drawing/2014/main" id="{3D9E068E-6BF4-41AD-8777-2556348637C4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Harjuta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7B8F371-A5F0-4822-BCB1-672E0CF2D4C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13</a:t>
            </a:r>
          </a:p>
        </p:txBody>
      </p:sp>
      <p:sp>
        <p:nvSpPr>
          <p:cNvPr id="14" name="Retângulo: Cantos Arredondados 13">
            <a:hlinkClick r:id="rId7" action="ppaction://hlinksldjump"/>
            <a:extLst>
              <a:ext uri="{FF2B5EF4-FFF2-40B4-BE49-F238E27FC236}">
                <a16:creationId xmlns:a16="http://schemas.microsoft.com/office/drawing/2014/main" id="{27CF901C-3E7A-4DE0-9DB7-F7655CA2CE0E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Ridade</a:t>
            </a:r>
            <a:r>
              <a:rPr lang="en-GB" b="1" dirty="0">
                <a:solidFill>
                  <a:schemeClr val="tx1"/>
                </a:solidFill>
              </a:rPr>
              <a:t> “</a:t>
            </a:r>
            <a:r>
              <a:rPr lang="en-GB" b="1" dirty="0" err="1">
                <a:solidFill>
                  <a:schemeClr val="tx1"/>
                </a:solidFill>
              </a:rPr>
              <a:t>taandamise</a:t>
            </a:r>
            <a:r>
              <a:rPr lang="en-GB" b="1" dirty="0">
                <a:solidFill>
                  <a:schemeClr val="tx1"/>
                </a:solidFill>
              </a:rPr>
              <a:t>” </a:t>
            </a:r>
            <a:r>
              <a:rPr lang="en-GB" b="1" dirty="0" err="1">
                <a:solidFill>
                  <a:schemeClr val="tx1"/>
                </a:solidFill>
              </a:rPr>
              <a:t>algoritm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1" name="Retângulo: Cantos Arredondados 20">
            <a:hlinkClick r:id="rId8" action="ppaction://hlinksldjump"/>
            <a:extLst>
              <a:ext uri="{FF2B5EF4-FFF2-40B4-BE49-F238E27FC236}">
                <a16:creationId xmlns:a16="http://schemas.microsoft.com/office/drawing/2014/main" id="{987FA496-A4BE-4F40-B247-43B29DF64380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2" name="Retângulo: Cantos Arredondados 21">
            <a:hlinkClick r:id="rId9" action="ppaction://hlinksldjump"/>
            <a:extLst>
              <a:ext uri="{FF2B5EF4-FFF2-40B4-BE49-F238E27FC236}">
                <a16:creationId xmlns:a16="http://schemas.microsoft.com/office/drawing/2014/main" id="{A7726E5E-E3C1-4F47-8DCF-3B72396E275B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10" action="ppaction://hlinksldjump"/>
            <a:extLst>
              <a:ext uri="{FF2B5EF4-FFF2-40B4-BE49-F238E27FC236}">
                <a16:creationId xmlns:a16="http://schemas.microsoft.com/office/drawing/2014/main" id="{A63C7377-386A-4696-91BF-A990D48E57A4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5" name="ISPRING_QUIZ_SHAPE1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8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t-EE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et-EE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2410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D7D4C189-D4AD-4072-A44D-852924A69E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82" t="16195" r="27479" b="12835"/>
          <a:stretch/>
        </p:blipFill>
        <p:spPr>
          <a:xfrm>
            <a:off x="5184027" y="1676255"/>
            <a:ext cx="3658410" cy="3532979"/>
          </a:xfrm>
          <a:prstGeom prst="ellipse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C22A69B5-E165-4874-A7D7-F428BD26C31C}"/>
              </a:ext>
            </a:extLst>
          </p:cNvPr>
          <p:cNvSpPr txBox="1"/>
          <p:nvPr/>
        </p:nvSpPr>
        <p:spPr>
          <a:xfrm>
            <a:off x="5760743" y="5206344"/>
            <a:ext cx="3346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en-GB" sz="1600" dirty="0"/>
              <a:t> </a:t>
            </a:r>
            <a:r>
              <a:rPr lang="et-EE" sz="1600" dirty="0"/>
              <a:t>MEESKONNALT</a:t>
            </a:r>
            <a:endParaRPr lang="en-GB" sz="1600" dirty="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E56DD0D-E871-463E-99CA-7B57B9FCDAFE}"/>
              </a:ext>
            </a:extLst>
          </p:cNvPr>
          <p:cNvSpPr txBox="1"/>
          <p:nvPr/>
        </p:nvSpPr>
        <p:spPr>
          <a:xfrm>
            <a:off x="4974167" y="450644"/>
            <a:ext cx="537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/>
              <a:t>Looda</a:t>
            </a:r>
            <a:r>
              <a:rPr lang="et-EE" sz="3600" dirty="0"/>
              <a:t>me</a:t>
            </a:r>
            <a:r>
              <a:rPr lang="en-GB" sz="3600" dirty="0"/>
              <a:t>, et </a:t>
            </a:r>
            <a:r>
              <a:rPr lang="et-EE" sz="3600" dirty="0"/>
              <a:t>Sulle</a:t>
            </a:r>
            <a:r>
              <a:rPr lang="en-GB" sz="3600" dirty="0"/>
              <a:t> </a:t>
            </a:r>
            <a:r>
              <a:rPr lang="en-GB" sz="3600" dirty="0" err="1"/>
              <a:t>meeldis</a:t>
            </a:r>
            <a:r>
              <a:rPr lang="en-GB" sz="3600" dirty="0"/>
              <a:t>!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1453A01F-A6BB-4D35-A06F-191DF89876B5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1712018A-90AA-465E-AEAF-09DCA4CB9149}"/>
              </a:ext>
            </a:extLst>
          </p:cNvPr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 13 on läbi</a:t>
            </a:r>
            <a:endParaRPr lang="en-GB" sz="2800" b="1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</a:endParaRPr>
          </a:p>
        </p:txBody>
      </p:sp>
      <p:cxnSp>
        <p:nvCxnSpPr>
          <p:cNvPr id="34" name="Conexão reta 33">
            <a:extLst>
              <a:ext uri="{FF2B5EF4-FFF2-40B4-BE49-F238E27FC236}">
                <a16:creationId xmlns:a16="http://schemas.microsoft.com/office/drawing/2014/main" id="{3DF20537-CF5C-4FF6-A1FD-3BC6FC03A77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xão reta 34">
            <a:extLst>
              <a:ext uri="{FF2B5EF4-FFF2-40B4-BE49-F238E27FC236}">
                <a16:creationId xmlns:a16="http://schemas.microsoft.com/office/drawing/2014/main" id="{48DF5382-3DC3-46AC-B24F-CF1E82BBEB83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40">
            <a:extLst>
              <a:ext uri="{FF2B5EF4-FFF2-40B4-BE49-F238E27FC236}">
                <a16:creationId xmlns:a16="http://schemas.microsoft.com/office/drawing/2014/main" id="{DEE2C1EE-B7BD-454F-A133-9A5E91071864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Imagem 41">
            <a:extLst>
              <a:ext uri="{FF2B5EF4-FFF2-40B4-BE49-F238E27FC236}">
                <a16:creationId xmlns:a16="http://schemas.microsoft.com/office/drawing/2014/main" id="{2DB13659-BE35-40DF-938F-36079C34032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43" name="Retângulo: Cantos Arredondados 42">
            <a:hlinkClick r:id="rId7" action="ppaction://hlinksldjump"/>
            <a:extLst>
              <a:ext uri="{FF2B5EF4-FFF2-40B4-BE49-F238E27FC236}">
                <a16:creationId xmlns:a16="http://schemas.microsoft.com/office/drawing/2014/main" id="{7B186728-68FB-4E3D-B290-52D9840674A1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Harjuta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8" action="ppaction://hlinksldjump"/>
            <a:extLst>
              <a:ext uri="{FF2B5EF4-FFF2-40B4-BE49-F238E27FC236}">
                <a16:creationId xmlns:a16="http://schemas.microsoft.com/office/drawing/2014/main" id="{B569757A-0F75-4E26-823C-AB38619F0E08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Ridade</a:t>
            </a:r>
            <a:r>
              <a:rPr lang="en-GB" b="1" dirty="0">
                <a:solidFill>
                  <a:schemeClr val="tx1"/>
                </a:solidFill>
              </a:rPr>
              <a:t> “</a:t>
            </a:r>
            <a:r>
              <a:rPr lang="en-GB" b="1" dirty="0" err="1">
                <a:solidFill>
                  <a:schemeClr val="tx1"/>
                </a:solidFill>
              </a:rPr>
              <a:t>taandamise</a:t>
            </a:r>
            <a:r>
              <a:rPr lang="en-GB" b="1" dirty="0">
                <a:solidFill>
                  <a:schemeClr val="tx1"/>
                </a:solidFill>
              </a:rPr>
              <a:t>” </a:t>
            </a:r>
            <a:r>
              <a:rPr lang="en-GB" b="1" dirty="0" err="1">
                <a:solidFill>
                  <a:schemeClr val="tx1"/>
                </a:solidFill>
              </a:rPr>
              <a:t>algoritm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Retângulo: Cantos Arredondados 24">
            <a:hlinkClick r:id="rId9" action="ppaction://hlinksldjump"/>
            <a:extLst>
              <a:ext uri="{FF2B5EF4-FFF2-40B4-BE49-F238E27FC236}">
                <a16:creationId xmlns:a16="http://schemas.microsoft.com/office/drawing/2014/main" id="{D0982ABC-5748-4605-A819-8D4A77FB63EF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7" name="Retângulo: Cantos Arredondados 26">
            <a:hlinkClick r:id="rId10" action="ppaction://hlinksldjump"/>
            <a:extLst>
              <a:ext uri="{FF2B5EF4-FFF2-40B4-BE49-F238E27FC236}">
                <a16:creationId xmlns:a16="http://schemas.microsoft.com/office/drawing/2014/main" id="{DA2D930F-E1D3-4AAB-B8FE-0AD5301C6F72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7">
            <a:hlinkClick r:id="rId11" action="ppaction://hlinksldjump"/>
            <a:extLst>
              <a:ext uri="{FF2B5EF4-FFF2-40B4-BE49-F238E27FC236}">
                <a16:creationId xmlns:a16="http://schemas.microsoft.com/office/drawing/2014/main" id="{C9A65C13-9727-45C6-B38D-E818041520F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A600791D-E381-47A5-A8DE-74BAD1D5F9B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621" y="1377000"/>
            <a:ext cx="1708785" cy="4572000"/>
          </a:xfrm>
          <a:prstGeom prst="rect">
            <a:avLst/>
          </a:prstGeom>
        </p:spPr>
      </p:pic>
      <p:pic>
        <p:nvPicPr>
          <p:cNvPr id="2" name="Imagem 20">
            <a:extLst>
              <a:ext uri="{FF2B5EF4-FFF2-40B4-BE49-F238E27FC236}">
                <a16:creationId xmlns:a16="http://schemas.microsoft.com/office/drawing/2014/main" id="{03C33967-3BCB-4A3B-AB85-4AE594A3466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5138699" y="1688106"/>
            <a:ext cx="3749065" cy="351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4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3922C657-C0FF-43C3-BB3E-B22BDC47A36C}"/>
              </a:ext>
            </a:extLst>
          </p:cNvPr>
          <p:cNvSpPr/>
          <p:nvPr/>
        </p:nvSpPr>
        <p:spPr>
          <a:xfrm>
            <a:off x="2066293" y="305859"/>
            <a:ext cx="9859639" cy="2216277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0B276B0D-B5BE-45A4-83DD-A09BF16BD29E}"/>
              </a:ext>
            </a:extLst>
          </p:cNvPr>
          <p:cNvSpPr/>
          <p:nvPr/>
        </p:nvSpPr>
        <p:spPr>
          <a:xfrm>
            <a:off x="2066293" y="305859"/>
            <a:ext cx="9859639" cy="2682141"/>
          </a:xfrm>
          <a:prstGeom prst="roundRect">
            <a:avLst>
              <a:gd name="adj" fmla="val 8084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0" name="Retângulo: Cantos Arredondados 79">
            <a:extLst>
              <a:ext uri="{FF2B5EF4-FFF2-40B4-BE49-F238E27FC236}">
                <a16:creationId xmlns:a16="http://schemas.microsoft.com/office/drawing/2014/main" id="{BD15A15B-DC14-4FB3-A86B-386065BC5459}"/>
              </a:ext>
            </a:extLst>
          </p:cNvPr>
          <p:cNvSpPr/>
          <p:nvPr/>
        </p:nvSpPr>
        <p:spPr>
          <a:xfrm>
            <a:off x="8238836" y="2229941"/>
            <a:ext cx="3484973" cy="3495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tângulo: Cantos Arredondados 80">
            <a:extLst>
              <a:ext uri="{FF2B5EF4-FFF2-40B4-BE49-F238E27FC236}">
                <a16:creationId xmlns:a16="http://schemas.microsoft.com/office/drawing/2014/main" id="{D76C3432-C2A2-4DC0-BACA-7C0E1F43627B}"/>
              </a:ext>
            </a:extLst>
          </p:cNvPr>
          <p:cNvSpPr/>
          <p:nvPr/>
        </p:nvSpPr>
        <p:spPr>
          <a:xfrm>
            <a:off x="2700345" y="2613300"/>
            <a:ext cx="6378999" cy="3302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tângulo: Cantos Arredondados 53">
            <a:extLst>
              <a:ext uri="{FF2B5EF4-FFF2-40B4-BE49-F238E27FC236}">
                <a16:creationId xmlns:a16="http://schemas.microsoft.com/office/drawing/2014/main" id="{482613C5-11F3-4031-BA18-807A48BB5CA3}"/>
              </a:ext>
            </a:extLst>
          </p:cNvPr>
          <p:cNvSpPr/>
          <p:nvPr/>
        </p:nvSpPr>
        <p:spPr>
          <a:xfrm>
            <a:off x="2700346" y="2210965"/>
            <a:ext cx="3007728" cy="35809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75">
            <a:hlinkClick r:id="rId4" action="ppaction://hlinksldjump"/>
            <a:extLst>
              <a:ext uri="{FF2B5EF4-FFF2-40B4-BE49-F238E27FC236}">
                <a16:creationId xmlns:a16="http://schemas.microsoft.com/office/drawing/2014/main" id="{E1366602-12C0-41CB-9EC1-3ADC612D6E4F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Harjuta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13</a:t>
            </a:r>
          </a:p>
        </p:txBody>
      </p:sp>
      <p:sp>
        <p:nvSpPr>
          <p:cNvPr id="16" name="Retângulo: Cantos Arredondados 15">
            <a:hlinkClick r:id="rId5" action="ppaction://hlinksldjump"/>
            <a:extLst>
              <a:ext uri="{FF2B5EF4-FFF2-40B4-BE49-F238E27FC236}">
                <a16:creationId xmlns:a16="http://schemas.microsoft.com/office/drawing/2014/main" id="{5E515757-F294-45EF-A788-3F2374202FFF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Ridade</a:t>
            </a:r>
            <a:r>
              <a:rPr lang="en-GB" b="1" dirty="0">
                <a:solidFill>
                  <a:schemeClr val="tx1"/>
                </a:solidFill>
              </a:rPr>
              <a:t> “</a:t>
            </a:r>
            <a:r>
              <a:rPr lang="en-GB" b="1" dirty="0" err="1">
                <a:solidFill>
                  <a:schemeClr val="tx1"/>
                </a:solidFill>
              </a:rPr>
              <a:t>taandamise</a:t>
            </a:r>
            <a:r>
              <a:rPr lang="en-GB" b="1" dirty="0">
                <a:solidFill>
                  <a:schemeClr val="tx1"/>
                </a:solidFill>
              </a:rPr>
              <a:t>” </a:t>
            </a:r>
            <a:r>
              <a:rPr lang="en-GB" b="1" dirty="0" err="1">
                <a:solidFill>
                  <a:schemeClr val="tx1"/>
                </a:solidFill>
              </a:rPr>
              <a:t>algoritm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6" action="ppaction://hlinksldjump"/>
            <a:extLst>
              <a:ext uri="{FF2B5EF4-FFF2-40B4-BE49-F238E27FC236}">
                <a16:creationId xmlns:a16="http://schemas.microsoft.com/office/drawing/2014/main" id="{148BC01D-E08E-4339-9F5B-17566B975E9D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etângulo: Cantos Arredondados 17">
            <a:hlinkClick r:id="rId7" action="ppaction://hlinksldjump"/>
            <a:extLst>
              <a:ext uri="{FF2B5EF4-FFF2-40B4-BE49-F238E27FC236}">
                <a16:creationId xmlns:a16="http://schemas.microsoft.com/office/drawing/2014/main" id="{7A67873D-3748-42A5-8011-2365F97F5601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etângulo: Cantos Arredondados 18">
            <a:hlinkClick r:id="rId8" action="ppaction://hlinksldjump"/>
            <a:extLst>
              <a:ext uri="{FF2B5EF4-FFF2-40B4-BE49-F238E27FC236}">
                <a16:creationId xmlns:a16="http://schemas.microsoft.com/office/drawing/2014/main" id="{AEDA9416-ADEF-4800-9E60-FC73AB3217B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A5EF4B7-B424-4701-9C10-220020AD6E70}"/>
              </a:ext>
            </a:extLst>
          </p:cNvPr>
          <p:cNvSpPr/>
          <p:nvPr/>
        </p:nvSpPr>
        <p:spPr>
          <a:xfrm>
            <a:off x="2301503" y="374798"/>
            <a:ext cx="25057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t-EE" sz="2400" b="1" u="sng" dirty="0">
                <a:solidFill>
                  <a:srgbClr val="F25E4F"/>
                </a:solidFill>
              </a:rPr>
              <a:t>Definitsioon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17D4582-E3DB-496C-A0DC-177194CD694C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dirty="0" err="1">
                <a:solidFill>
                  <a:sysClr val="windowText" lastClr="000000"/>
                </a:solidFill>
              </a:rPr>
              <a:t>Ristkülikukujuline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maatriks</a:t>
            </a:r>
            <a:r>
              <a:rPr lang="en-GB" sz="2400" dirty="0">
                <a:solidFill>
                  <a:sysClr val="windowText" lastClr="000000"/>
                </a:solidFill>
              </a:rPr>
              <a:t> on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trep</a:t>
            </a:r>
            <a:r>
              <a:rPr lang="et-EE" sz="2400" b="1" dirty="0">
                <a:solidFill>
                  <a:sysClr val="windowText" lastClr="000000"/>
                </a:solidFill>
              </a:rPr>
              <a:t>p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kujul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dirty="0">
                <a:solidFill>
                  <a:sysClr val="windowText" lastClr="000000"/>
                </a:solidFill>
              </a:rPr>
              <a:t>(</a:t>
            </a:r>
            <a:r>
              <a:rPr lang="en-GB" sz="2400" dirty="0" err="1">
                <a:solidFill>
                  <a:sysClr val="windowText" lastClr="000000"/>
                </a:solidFill>
              </a:rPr>
              <a:t>ehk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teppmaatriks</a:t>
            </a:r>
            <a:r>
              <a:rPr lang="en-GB" sz="2400" dirty="0">
                <a:solidFill>
                  <a:sysClr val="windowText" lastClr="000000"/>
                </a:solidFill>
              </a:rPr>
              <a:t>), </a:t>
            </a:r>
            <a:r>
              <a:rPr lang="en-GB" sz="2400" dirty="0" err="1">
                <a:solidFill>
                  <a:sysClr val="windowText" lastClr="000000"/>
                </a:solidFill>
              </a:rPr>
              <a:t>kui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t-EE" sz="2400" dirty="0">
                <a:solidFill>
                  <a:sysClr val="windowText" lastClr="000000"/>
                </a:solidFill>
              </a:rPr>
              <a:t>see täidab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t-EE" sz="2400" dirty="0">
                <a:solidFill>
                  <a:sysClr val="windowText" lastClr="000000"/>
                </a:solidFill>
              </a:rPr>
              <a:t>tingimusi</a:t>
            </a:r>
            <a:r>
              <a:rPr lang="en-GB" sz="2400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EB5A526-EF16-4114-806A-8388211EA000}"/>
              </a:ext>
            </a:extLst>
          </p:cNvPr>
          <p:cNvSpPr/>
          <p:nvPr/>
        </p:nvSpPr>
        <p:spPr>
          <a:xfrm>
            <a:off x="2268414" y="1742119"/>
            <a:ext cx="95005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/>
            </a:pPr>
            <a:r>
              <a:rPr lang="en-GB" sz="2400" b="1" dirty="0">
                <a:solidFill>
                  <a:sysClr val="windowText" lastClr="000000"/>
                </a:solidFill>
              </a:rPr>
              <a:t>Read,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mis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koosnevad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nullidest</a:t>
            </a:r>
            <a:r>
              <a:rPr lang="en-GB" sz="2400" b="1" dirty="0">
                <a:solidFill>
                  <a:sysClr val="windowText" lastClr="000000"/>
                </a:solidFill>
              </a:rPr>
              <a:t> (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nullread</a:t>
            </a:r>
            <a:r>
              <a:rPr lang="en-GB" sz="2400" b="1" dirty="0">
                <a:solidFill>
                  <a:sysClr val="windowText" lastClr="000000"/>
                </a:solidFill>
              </a:rPr>
              <a:t>) on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maatriksi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põhjas</a:t>
            </a:r>
            <a:r>
              <a:rPr lang="en-GB" sz="2400" b="1" dirty="0">
                <a:solidFill>
                  <a:sysClr val="windowText" lastClr="000000"/>
                </a:solidFill>
              </a:rPr>
              <a:t> (all)</a:t>
            </a:r>
            <a:r>
              <a:rPr lang="et-EE" sz="24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7C886EB9-98F1-49AE-92F9-7E29E8E34FAA}"/>
              </a:ext>
            </a:extLst>
          </p:cNvPr>
          <p:cNvSpPr/>
          <p:nvPr/>
        </p:nvSpPr>
        <p:spPr>
          <a:xfrm>
            <a:off x="2066293" y="3813201"/>
            <a:ext cx="9835419" cy="1725691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E7FBD48-FD2B-4B52-A1D9-86DC345FA4D0}"/>
              </a:ext>
            </a:extLst>
          </p:cNvPr>
          <p:cNvSpPr/>
          <p:nvPr/>
        </p:nvSpPr>
        <p:spPr>
          <a:xfrm>
            <a:off x="2365066" y="3935272"/>
            <a:ext cx="1038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t-EE" sz="2400" b="1" u="sng" dirty="0">
                <a:solidFill>
                  <a:srgbClr val="29A6FF"/>
                </a:solidFill>
              </a:rPr>
              <a:t>Näited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9F25B3D-D4ED-4AC8-A746-3C045DFD8134}"/>
              </a:ext>
            </a:extLst>
          </p:cNvPr>
          <p:cNvSpPr/>
          <p:nvPr/>
        </p:nvSpPr>
        <p:spPr>
          <a:xfrm>
            <a:off x="3580974" y="3946027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000" dirty="0" err="1">
                <a:solidFill>
                  <a:sysClr val="windowText" lastClr="000000"/>
                </a:solidFill>
              </a:rPr>
              <a:t>Millised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antud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maatriksitest</a:t>
            </a:r>
            <a:r>
              <a:rPr lang="en-GB" sz="2000" dirty="0">
                <a:solidFill>
                  <a:sysClr val="windowText" lastClr="000000"/>
                </a:solidFill>
              </a:rPr>
              <a:t> on </a:t>
            </a:r>
            <a:r>
              <a:rPr lang="en-GB" sz="2000" dirty="0" err="1">
                <a:solidFill>
                  <a:sysClr val="windowText" lastClr="000000"/>
                </a:solidFill>
              </a:rPr>
              <a:t>trep</a:t>
            </a:r>
            <a:r>
              <a:rPr lang="et-EE" sz="2000" dirty="0">
                <a:solidFill>
                  <a:sysClr val="windowText" lastClr="000000"/>
                </a:solidFill>
              </a:rPr>
              <a:t>p</a:t>
            </a:r>
            <a:r>
              <a:rPr lang="en-GB" sz="2000" dirty="0" err="1">
                <a:solidFill>
                  <a:sysClr val="windowText" lastClr="000000"/>
                </a:solidFill>
              </a:rPr>
              <a:t>kujul</a:t>
            </a:r>
            <a:r>
              <a:rPr lang="en-GB" sz="2000" dirty="0">
                <a:solidFill>
                  <a:sysClr val="windowText" lastClr="000000"/>
                </a:solidFill>
              </a:rPr>
              <a:t>?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AA034AC1-9D82-4D56-A7E9-46D670EE83C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/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/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/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tângulo 36">
            <a:extLst>
              <a:ext uri="{FF2B5EF4-FFF2-40B4-BE49-F238E27FC236}">
                <a16:creationId xmlns:a16="http://schemas.microsoft.com/office/drawing/2014/main" id="{2344E329-306B-4CBB-B68C-A4086252EF60}"/>
              </a:ext>
            </a:extLst>
          </p:cNvPr>
          <p:cNvSpPr/>
          <p:nvPr/>
        </p:nvSpPr>
        <p:spPr>
          <a:xfrm>
            <a:off x="2148856" y="5683160"/>
            <a:ext cx="9777070" cy="8796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C81AA4EC-0E9B-4AB0-98E4-B467EAB3145C}"/>
              </a:ext>
            </a:extLst>
          </p:cNvPr>
          <p:cNvSpPr/>
          <p:nvPr/>
        </p:nvSpPr>
        <p:spPr>
          <a:xfrm>
            <a:off x="2309692" y="5706861"/>
            <a:ext cx="945931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b="1" dirty="0" err="1">
                <a:solidFill>
                  <a:srgbClr val="F25E4F"/>
                </a:solidFill>
              </a:rPr>
              <a:t>Märkus</a:t>
            </a:r>
            <a:r>
              <a:rPr lang="en-GB" sz="2000" b="1" dirty="0">
                <a:solidFill>
                  <a:srgbClr val="F25E4F"/>
                </a:solidFill>
              </a:rPr>
              <a:t>  </a:t>
            </a:r>
            <a:r>
              <a:rPr lang="en-GB" b="1" dirty="0">
                <a:solidFill>
                  <a:srgbClr val="F25E4F"/>
                </a:solidFill>
              </a:rPr>
              <a:t>- </a:t>
            </a:r>
            <a:r>
              <a:rPr lang="en-GB" b="1" dirty="0"/>
              <a:t>“</a:t>
            </a:r>
            <a:r>
              <a:rPr lang="en-GB" b="1" dirty="0" err="1">
                <a:solidFill>
                  <a:sysClr val="windowText" lastClr="000000"/>
                </a:solidFill>
              </a:rPr>
              <a:t>Nullist</a:t>
            </a:r>
            <a:r>
              <a:rPr lang="en-GB" b="1" dirty="0">
                <a:solidFill>
                  <a:sysClr val="windowText" lastClr="000000"/>
                </a:solidFill>
              </a:rPr>
              <a:t> </a:t>
            </a:r>
            <a:r>
              <a:rPr lang="en-GB" b="1" dirty="0" err="1">
                <a:solidFill>
                  <a:sysClr val="windowText" lastClr="000000"/>
                </a:solidFill>
              </a:rPr>
              <a:t>erinev</a:t>
            </a:r>
            <a:r>
              <a:rPr lang="en-GB" b="1" dirty="0">
                <a:solidFill>
                  <a:sysClr val="windowText" lastClr="000000"/>
                </a:solidFill>
              </a:rPr>
              <a:t>”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rida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või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veerg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tähendab</a:t>
            </a:r>
            <a:r>
              <a:rPr lang="en-GB" dirty="0">
                <a:solidFill>
                  <a:sysClr val="windowText" lastClr="000000"/>
                </a:solidFill>
              </a:rPr>
              <a:t>, et </a:t>
            </a:r>
            <a:r>
              <a:rPr lang="en-GB" i="1" u="sng" dirty="0">
                <a:solidFill>
                  <a:sysClr val="windowText" lastClr="000000"/>
                </a:solidFill>
              </a:rPr>
              <a:t>see </a:t>
            </a:r>
            <a:r>
              <a:rPr lang="en-GB" i="1" u="sng" dirty="0" err="1">
                <a:solidFill>
                  <a:sysClr val="windowText" lastClr="000000"/>
                </a:solidFill>
              </a:rPr>
              <a:t>sisaldab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vähemalt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ühte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nullist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erinevat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elementi</a:t>
            </a:r>
            <a:r>
              <a:rPr lang="en-GB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55CAEB96-B8CB-4914-B354-60D4087A9F7F}"/>
              </a:ext>
            </a:extLst>
          </p:cNvPr>
          <p:cNvSpPr/>
          <p:nvPr/>
        </p:nvSpPr>
        <p:spPr>
          <a:xfrm>
            <a:off x="3271228" y="6005302"/>
            <a:ext cx="8373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dirty="0">
                <a:solidFill>
                  <a:sysClr val="windowText" lastClr="000000"/>
                </a:solidFill>
              </a:rPr>
              <a:t>rea </a:t>
            </a:r>
            <a:r>
              <a:rPr lang="et-EE" b="1" dirty="0">
                <a:solidFill>
                  <a:sysClr val="windowText" lastClr="000000"/>
                </a:solidFill>
              </a:rPr>
              <a:t>juht</a:t>
            </a:r>
            <a:r>
              <a:rPr lang="en-GB" b="1" dirty="0">
                <a:solidFill>
                  <a:sysClr val="windowText" lastClr="000000"/>
                </a:solidFill>
              </a:rPr>
              <a:t>element </a:t>
            </a:r>
            <a:r>
              <a:rPr lang="en-GB" dirty="0">
                <a:solidFill>
                  <a:sysClr val="windowText" lastClr="000000"/>
                </a:solidFill>
              </a:rPr>
              <a:t>on </a:t>
            </a:r>
            <a:r>
              <a:rPr lang="en-GB" i="1" u="sng" dirty="0" err="1">
                <a:solidFill>
                  <a:sysClr val="windowText" lastClr="000000"/>
                </a:solidFill>
              </a:rPr>
              <a:t>vasakult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esimene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nullist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erinev</a:t>
            </a:r>
            <a:r>
              <a:rPr lang="en-GB" i="1" u="sng" dirty="0">
                <a:solidFill>
                  <a:sysClr val="windowText" lastClr="000000"/>
                </a:solidFill>
              </a:rPr>
              <a:t> element </a:t>
            </a:r>
            <a:r>
              <a:rPr lang="en-GB" sz="1600" dirty="0">
                <a:solidFill>
                  <a:sysClr val="windowText" lastClr="000000"/>
                </a:solidFill>
              </a:rPr>
              <a:t>(“</a:t>
            </a:r>
            <a:r>
              <a:rPr lang="en-GB" sz="1600" dirty="0" err="1">
                <a:solidFill>
                  <a:sysClr val="windowText" lastClr="000000"/>
                </a:solidFill>
              </a:rPr>
              <a:t>nullist</a:t>
            </a:r>
            <a:r>
              <a:rPr lang="en-GB" sz="1600" dirty="0">
                <a:solidFill>
                  <a:sysClr val="windowText" lastClr="000000"/>
                </a:solidFill>
              </a:rPr>
              <a:t> </a:t>
            </a:r>
            <a:r>
              <a:rPr lang="en-GB" sz="1600" dirty="0" err="1">
                <a:solidFill>
                  <a:sysClr val="windowText" lastClr="000000"/>
                </a:solidFill>
              </a:rPr>
              <a:t>erinevas</a:t>
            </a:r>
            <a:r>
              <a:rPr lang="en-GB" sz="1600" dirty="0">
                <a:solidFill>
                  <a:sysClr val="windowText" lastClr="000000"/>
                </a:solidFill>
              </a:rPr>
              <a:t>” </a:t>
            </a:r>
            <a:r>
              <a:rPr lang="en-GB" sz="1600" dirty="0" err="1">
                <a:solidFill>
                  <a:sysClr val="windowText" lastClr="000000"/>
                </a:solidFill>
              </a:rPr>
              <a:t>reas</a:t>
            </a:r>
            <a:r>
              <a:rPr lang="en-GB" sz="1600" dirty="0">
                <a:solidFill>
                  <a:sysClr val="windowText" lastClr="000000"/>
                </a:solidFill>
              </a:rPr>
              <a:t>)</a:t>
            </a:r>
            <a:endParaRPr lang="en-GB" sz="1600" b="1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/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/>
              <p:nvPr/>
            </p:nvSpPr>
            <p:spPr>
              <a:xfrm>
                <a:off x="10077634" y="4319104"/>
                <a:ext cx="178157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634" y="4319104"/>
                <a:ext cx="1781578" cy="11269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/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tângulo 47">
            <a:extLst>
              <a:ext uri="{FF2B5EF4-FFF2-40B4-BE49-F238E27FC236}">
                <a16:creationId xmlns:a16="http://schemas.microsoft.com/office/drawing/2014/main" id="{6C95AB43-89B4-475A-AA04-E726823352BF}"/>
              </a:ext>
            </a:extLst>
          </p:cNvPr>
          <p:cNvSpPr/>
          <p:nvPr/>
        </p:nvSpPr>
        <p:spPr>
          <a:xfrm>
            <a:off x="2313611" y="216375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2"/>
            </a:pPr>
            <a:r>
              <a:rPr lang="et-EE" sz="2400" b="1" dirty="0">
                <a:solidFill>
                  <a:sysClr val="windowText" lastClr="000000"/>
                </a:solidFill>
              </a:rPr>
              <a:t>Rea iga juht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element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asub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veerus</a:t>
            </a:r>
            <a:r>
              <a:rPr lang="fi-FI" sz="2400" b="1" dirty="0">
                <a:solidFill>
                  <a:sysClr val="windowText" lastClr="000000"/>
                </a:solidFill>
              </a:rPr>
              <a:t> nii, et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see</a:t>
            </a:r>
            <a:r>
              <a:rPr lang="et-EE" sz="2400" b="1" dirty="0">
                <a:solidFill>
                  <a:sysClr val="windowText" lastClr="000000"/>
                </a:solidFill>
              </a:rPr>
              <a:t> jääb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et-EE" sz="2400" b="1" dirty="0">
                <a:solidFill>
                  <a:sysClr val="windowText" lastClr="000000"/>
                </a:solidFill>
              </a:rPr>
              <a:t>ülemise</a:t>
            </a:r>
            <a:r>
              <a:rPr lang="fi-FI" sz="2400" b="1" dirty="0">
                <a:solidFill>
                  <a:sysClr val="windowText" lastClr="000000"/>
                </a:solidFill>
              </a:rPr>
              <a:t> rea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esimese</a:t>
            </a:r>
            <a:r>
              <a:rPr lang="et-EE" sz="2400" b="1" dirty="0">
                <a:solidFill>
                  <a:sysClr val="windowText" lastClr="000000"/>
                </a:solidFill>
              </a:rPr>
              <a:t>st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et-EE" sz="2400" b="1" dirty="0">
                <a:solidFill>
                  <a:sysClr val="windowText" lastClr="000000"/>
                </a:solidFill>
              </a:rPr>
              <a:t>nullist erinevast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elemendi</a:t>
            </a:r>
            <a:r>
              <a:rPr lang="et-EE" sz="2400" b="1" dirty="0">
                <a:solidFill>
                  <a:sysClr val="windowText" lastClr="000000"/>
                </a:solidFill>
              </a:rPr>
              <a:t>st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paremal</a:t>
            </a:r>
            <a:r>
              <a:rPr lang="et-EE" sz="2400" b="1" dirty="0">
                <a:solidFill>
                  <a:sysClr val="windowText" lastClr="000000"/>
                </a:solidFill>
              </a:rPr>
              <a:t>e</a:t>
            </a:r>
            <a:r>
              <a:rPr lang="fi-FI" sz="2400" b="1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2ACCD78-9A58-4068-BFD1-7FB116EAD0A1}"/>
              </a:ext>
            </a:extLst>
          </p:cNvPr>
          <p:cNvSpPr/>
          <p:nvPr/>
        </p:nvSpPr>
        <p:spPr>
          <a:xfrm>
            <a:off x="2218173" y="4487787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C18C2B4-9DC1-4895-BC40-F32F9F537A22}"/>
              </a:ext>
            </a:extLst>
          </p:cNvPr>
          <p:cNvSpPr/>
          <p:nvPr/>
        </p:nvSpPr>
        <p:spPr>
          <a:xfrm>
            <a:off x="2561487" y="475071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9FEE010-4C3D-4B2B-A4A5-21E1E7C9F64C}"/>
              </a:ext>
            </a:extLst>
          </p:cNvPr>
          <p:cNvSpPr/>
          <p:nvPr/>
        </p:nvSpPr>
        <p:spPr>
          <a:xfrm>
            <a:off x="8649237" y="441360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CBF18A2-EF2B-45E3-BD1B-33B3D669EA68}"/>
              </a:ext>
            </a:extLst>
          </p:cNvPr>
          <p:cNvSpPr/>
          <p:nvPr/>
        </p:nvSpPr>
        <p:spPr>
          <a:xfrm>
            <a:off x="8992551" y="465644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F307618-BBEB-493B-B54A-8842E576F347}"/>
              </a:ext>
            </a:extLst>
          </p:cNvPr>
          <p:cNvSpPr/>
          <p:nvPr/>
        </p:nvSpPr>
        <p:spPr>
          <a:xfrm>
            <a:off x="5001832" y="451234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EFBC394-C5F1-413E-B47D-29D213D39C75}"/>
              </a:ext>
            </a:extLst>
          </p:cNvPr>
          <p:cNvSpPr/>
          <p:nvPr/>
        </p:nvSpPr>
        <p:spPr>
          <a:xfrm>
            <a:off x="5345146" y="4755178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B94DF57-D341-4987-80DD-04FEB9B35E4B}"/>
              </a:ext>
            </a:extLst>
          </p:cNvPr>
          <p:cNvSpPr/>
          <p:nvPr/>
        </p:nvSpPr>
        <p:spPr>
          <a:xfrm>
            <a:off x="2562617" y="5022162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D2FE7FD-098D-4F87-B9E6-3D90C8EF49AA}"/>
              </a:ext>
            </a:extLst>
          </p:cNvPr>
          <p:cNvSpPr/>
          <p:nvPr/>
        </p:nvSpPr>
        <p:spPr>
          <a:xfrm>
            <a:off x="10989345" y="4630634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9A34D66-26A3-4DA6-B9E4-5CE959900954}"/>
              </a:ext>
            </a:extLst>
          </p:cNvPr>
          <p:cNvSpPr/>
          <p:nvPr/>
        </p:nvSpPr>
        <p:spPr>
          <a:xfrm>
            <a:off x="11332659" y="487346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76610B6-3B6F-498E-979E-03BF13E70203}"/>
              </a:ext>
            </a:extLst>
          </p:cNvPr>
          <p:cNvSpPr/>
          <p:nvPr/>
        </p:nvSpPr>
        <p:spPr>
          <a:xfrm>
            <a:off x="3043808" y="450728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F1C7BB9-BDBB-4A1B-81B3-A7983F0EADE2}"/>
              </a:ext>
            </a:extLst>
          </p:cNvPr>
          <p:cNvSpPr/>
          <p:nvPr/>
        </p:nvSpPr>
        <p:spPr>
          <a:xfrm>
            <a:off x="3738810" y="475012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1E2F0BC-59CF-4358-A745-73E274C2B43F}"/>
              </a:ext>
            </a:extLst>
          </p:cNvPr>
          <p:cNvSpPr/>
          <p:nvPr/>
        </p:nvSpPr>
        <p:spPr>
          <a:xfrm>
            <a:off x="3388252" y="5021568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775CB08-E35A-42B8-8166-3166CD3B424C}"/>
              </a:ext>
            </a:extLst>
          </p:cNvPr>
          <p:cNvSpPr/>
          <p:nvPr/>
        </p:nvSpPr>
        <p:spPr>
          <a:xfrm>
            <a:off x="5345146" y="503749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2C1098C-2A6C-4AB3-82EF-9DB65FCCF1DD}"/>
              </a:ext>
            </a:extLst>
          </p:cNvPr>
          <p:cNvSpPr/>
          <p:nvPr/>
        </p:nvSpPr>
        <p:spPr>
          <a:xfrm>
            <a:off x="9714007" y="487923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42B4A14-86B5-465D-814B-9259503CB181}"/>
              </a:ext>
            </a:extLst>
          </p:cNvPr>
          <p:cNvSpPr/>
          <p:nvPr/>
        </p:nvSpPr>
        <p:spPr>
          <a:xfrm>
            <a:off x="10292743" y="4369723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6F6368A7-1CC1-4C1C-9810-D54AC624E632}"/>
              </a:ext>
            </a:extLst>
          </p:cNvPr>
          <p:cNvSpPr txBox="1"/>
          <p:nvPr/>
        </p:nvSpPr>
        <p:spPr>
          <a:xfrm>
            <a:off x="2496624" y="3099210"/>
            <a:ext cx="279732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25E4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i-FI" dirty="0" err="1"/>
              <a:t>See</a:t>
            </a:r>
            <a:r>
              <a:rPr lang="fi-FI" dirty="0"/>
              <a:t> </a:t>
            </a:r>
            <a:r>
              <a:rPr lang="fi-FI" dirty="0" err="1"/>
              <a:t>ebaõnnestub</a:t>
            </a:r>
            <a:r>
              <a:rPr lang="fi-FI" dirty="0"/>
              <a:t>, </a:t>
            </a:r>
            <a:r>
              <a:rPr lang="fi-FI" dirty="0" err="1"/>
              <a:t>kuna</a:t>
            </a:r>
            <a:r>
              <a:rPr lang="fi-FI" dirty="0"/>
              <a:t> „1” ei ole „3”-st </a:t>
            </a:r>
            <a:r>
              <a:rPr lang="fi-FI" dirty="0" err="1"/>
              <a:t>paremal</a:t>
            </a:r>
            <a:endParaRPr lang="en-US" dirty="0"/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AEB0CDF3-29AC-48BD-B310-1A291C121BC3}"/>
              </a:ext>
            </a:extLst>
          </p:cNvPr>
          <p:cNvSpPr/>
          <p:nvPr/>
        </p:nvSpPr>
        <p:spPr>
          <a:xfrm>
            <a:off x="3425188" y="3752837"/>
            <a:ext cx="940193" cy="641935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 18">
            <a:extLst>
              <a:ext uri="{FF2B5EF4-FFF2-40B4-BE49-F238E27FC236}">
                <a16:creationId xmlns:a16="http://schemas.microsoft.com/office/drawing/2014/main" id="{764F304E-85C3-4C89-B2C4-3F670ACD4A8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70489" y="4587757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3FBFA501-1D06-4C05-9B49-AA650B00D775}"/>
              </a:ext>
            </a:extLst>
          </p:cNvPr>
          <p:cNvSpPr txBox="1"/>
          <p:nvPr/>
        </p:nvSpPr>
        <p:spPr>
          <a:xfrm>
            <a:off x="4505996" y="3099553"/>
            <a:ext cx="279732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25E4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i-FI" dirty="0" err="1"/>
              <a:t>See</a:t>
            </a:r>
            <a:r>
              <a:rPr lang="fi-FI" dirty="0"/>
              <a:t> </a:t>
            </a:r>
            <a:r>
              <a:rPr lang="fi-FI" dirty="0" err="1"/>
              <a:t>ebaõnnestub</a:t>
            </a:r>
            <a:r>
              <a:rPr lang="fi-FI" dirty="0"/>
              <a:t>, </a:t>
            </a:r>
            <a:r>
              <a:rPr lang="fi-FI" dirty="0" err="1"/>
              <a:t>kuna</a:t>
            </a:r>
            <a:r>
              <a:rPr lang="fi-FI" dirty="0"/>
              <a:t> „</a:t>
            </a:r>
            <a:r>
              <a:rPr lang="et-EE" dirty="0"/>
              <a:t>2</a:t>
            </a:r>
            <a:r>
              <a:rPr lang="fi-FI" dirty="0"/>
              <a:t>” ei ole „</a:t>
            </a:r>
            <a:r>
              <a:rPr lang="et-EE" dirty="0"/>
              <a:t>1</a:t>
            </a:r>
            <a:r>
              <a:rPr lang="fi-FI" dirty="0"/>
              <a:t>”-st </a:t>
            </a:r>
            <a:r>
              <a:rPr lang="fi-FI" dirty="0" err="1"/>
              <a:t>paremal</a:t>
            </a:r>
            <a:endParaRPr lang="en-US" dirty="0"/>
          </a:p>
        </p:txBody>
      </p:sp>
      <p:sp>
        <p:nvSpPr>
          <p:cNvPr id="84" name="Seta: Para Baixo 83">
            <a:extLst>
              <a:ext uri="{FF2B5EF4-FFF2-40B4-BE49-F238E27FC236}">
                <a16:creationId xmlns:a16="http://schemas.microsoft.com/office/drawing/2014/main" id="{6A5E490D-3C30-4066-90C0-EEE33D78E44B}"/>
              </a:ext>
            </a:extLst>
          </p:cNvPr>
          <p:cNvSpPr/>
          <p:nvPr/>
        </p:nvSpPr>
        <p:spPr>
          <a:xfrm>
            <a:off x="5434560" y="3743132"/>
            <a:ext cx="940193" cy="641935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Freeform 18">
            <a:extLst>
              <a:ext uri="{FF2B5EF4-FFF2-40B4-BE49-F238E27FC236}">
                <a16:creationId xmlns:a16="http://schemas.microsoft.com/office/drawing/2014/main" id="{17FA2294-9ED7-4832-9B5A-D2EE5C9EDEB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79861" y="4588100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71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7" grpId="0" animBg="1"/>
      <p:bldP spid="71" grpId="0" animBg="1"/>
      <p:bldP spid="84" grpId="0" animBg="1"/>
      <p:bldP spid="8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3922C657-C0FF-43C3-BB3E-B22BDC47A36C}"/>
              </a:ext>
            </a:extLst>
          </p:cNvPr>
          <p:cNvSpPr/>
          <p:nvPr/>
        </p:nvSpPr>
        <p:spPr>
          <a:xfrm>
            <a:off x="2066293" y="305859"/>
            <a:ext cx="9859639" cy="2216277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0B276B0D-B5BE-45A4-83DD-A09BF16BD29E}"/>
              </a:ext>
            </a:extLst>
          </p:cNvPr>
          <p:cNvSpPr/>
          <p:nvPr/>
        </p:nvSpPr>
        <p:spPr>
          <a:xfrm>
            <a:off x="2066293" y="305859"/>
            <a:ext cx="9859639" cy="2682141"/>
          </a:xfrm>
          <a:prstGeom prst="roundRect">
            <a:avLst>
              <a:gd name="adj" fmla="val 8084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0" name="Retângulo: Cantos Arredondados 79">
            <a:extLst>
              <a:ext uri="{FF2B5EF4-FFF2-40B4-BE49-F238E27FC236}">
                <a16:creationId xmlns:a16="http://schemas.microsoft.com/office/drawing/2014/main" id="{BD15A15B-DC14-4FB3-A86B-386065BC5459}"/>
              </a:ext>
            </a:extLst>
          </p:cNvPr>
          <p:cNvSpPr/>
          <p:nvPr/>
        </p:nvSpPr>
        <p:spPr>
          <a:xfrm>
            <a:off x="8155709" y="2229942"/>
            <a:ext cx="3568100" cy="3010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tângulo: Cantos Arredondados 80">
            <a:extLst>
              <a:ext uri="{FF2B5EF4-FFF2-40B4-BE49-F238E27FC236}">
                <a16:creationId xmlns:a16="http://schemas.microsoft.com/office/drawing/2014/main" id="{D76C3432-C2A2-4DC0-BACA-7C0E1F43627B}"/>
              </a:ext>
            </a:extLst>
          </p:cNvPr>
          <p:cNvSpPr/>
          <p:nvPr/>
        </p:nvSpPr>
        <p:spPr>
          <a:xfrm>
            <a:off x="2700345" y="2566165"/>
            <a:ext cx="6360527" cy="3641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tângulo: Cantos Arredondados 53">
            <a:extLst>
              <a:ext uri="{FF2B5EF4-FFF2-40B4-BE49-F238E27FC236}">
                <a16:creationId xmlns:a16="http://schemas.microsoft.com/office/drawing/2014/main" id="{482613C5-11F3-4031-BA18-807A48BB5CA3}"/>
              </a:ext>
            </a:extLst>
          </p:cNvPr>
          <p:cNvSpPr/>
          <p:nvPr/>
        </p:nvSpPr>
        <p:spPr>
          <a:xfrm>
            <a:off x="2700346" y="2163952"/>
            <a:ext cx="2922519" cy="2994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75">
            <a:hlinkClick r:id="rId4" action="ppaction://hlinksldjump"/>
            <a:extLst>
              <a:ext uri="{FF2B5EF4-FFF2-40B4-BE49-F238E27FC236}">
                <a16:creationId xmlns:a16="http://schemas.microsoft.com/office/drawing/2014/main" id="{E1366602-12C0-41CB-9EC1-3ADC612D6E4F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Harjuta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13</a:t>
            </a:r>
          </a:p>
        </p:txBody>
      </p:sp>
      <p:sp>
        <p:nvSpPr>
          <p:cNvPr id="16" name="Retângulo: Cantos Arredondados 15">
            <a:hlinkClick r:id="rId5" action="ppaction://hlinksldjump"/>
            <a:extLst>
              <a:ext uri="{FF2B5EF4-FFF2-40B4-BE49-F238E27FC236}">
                <a16:creationId xmlns:a16="http://schemas.microsoft.com/office/drawing/2014/main" id="{5E515757-F294-45EF-A788-3F2374202FFF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Ridade</a:t>
            </a:r>
            <a:r>
              <a:rPr lang="en-GB" b="1" dirty="0">
                <a:solidFill>
                  <a:schemeClr val="tx1"/>
                </a:solidFill>
              </a:rPr>
              <a:t> “</a:t>
            </a:r>
            <a:r>
              <a:rPr lang="en-GB" b="1" dirty="0" err="1">
                <a:solidFill>
                  <a:schemeClr val="tx1"/>
                </a:solidFill>
              </a:rPr>
              <a:t>taandamise</a:t>
            </a:r>
            <a:r>
              <a:rPr lang="en-GB" b="1" dirty="0">
                <a:solidFill>
                  <a:schemeClr val="tx1"/>
                </a:solidFill>
              </a:rPr>
              <a:t>” </a:t>
            </a:r>
            <a:r>
              <a:rPr lang="en-GB" b="1" dirty="0" err="1">
                <a:solidFill>
                  <a:schemeClr val="tx1"/>
                </a:solidFill>
              </a:rPr>
              <a:t>algoritm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6" action="ppaction://hlinksldjump"/>
            <a:extLst>
              <a:ext uri="{FF2B5EF4-FFF2-40B4-BE49-F238E27FC236}">
                <a16:creationId xmlns:a16="http://schemas.microsoft.com/office/drawing/2014/main" id="{148BC01D-E08E-4339-9F5B-17566B975E9D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etângulo: Cantos Arredondados 17">
            <a:hlinkClick r:id="rId7" action="ppaction://hlinksldjump"/>
            <a:extLst>
              <a:ext uri="{FF2B5EF4-FFF2-40B4-BE49-F238E27FC236}">
                <a16:creationId xmlns:a16="http://schemas.microsoft.com/office/drawing/2014/main" id="{7A67873D-3748-42A5-8011-2365F97F5601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etângulo: Cantos Arredondados 18">
            <a:hlinkClick r:id="rId8" action="ppaction://hlinksldjump"/>
            <a:extLst>
              <a:ext uri="{FF2B5EF4-FFF2-40B4-BE49-F238E27FC236}">
                <a16:creationId xmlns:a16="http://schemas.microsoft.com/office/drawing/2014/main" id="{AEDA9416-ADEF-4800-9E60-FC73AB3217B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A5EF4B7-B424-4701-9C10-220020AD6E70}"/>
              </a:ext>
            </a:extLst>
          </p:cNvPr>
          <p:cNvSpPr/>
          <p:nvPr/>
        </p:nvSpPr>
        <p:spPr>
          <a:xfrm>
            <a:off x="2301503" y="374798"/>
            <a:ext cx="23259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t-EE" sz="2400" b="1" u="sng" dirty="0">
                <a:solidFill>
                  <a:srgbClr val="F25E4F"/>
                </a:solidFill>
              </a:rPr>
              <a:t>Definitsioon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17D4582-E3DB-496C-A0DC-177194CD694C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dirty="0" err="1">
                <a:solidFill>
                  <a:sysClr val="windowText" lastClr="000000"/>
                </a:solidFill>
              </a:rPr>
              <a:t>Ristkülikukujuline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maatriks</a:t>
            </a:r>
            <a:r>
              <a:rPr lang="en-GB" sz="2400" dirty="0">
                <a:solidFill>
                  <a:sysClr val="windowText" lastClr="000000"/>
                </a:solidFill>
              </a:rPr>
              <a:t> on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trep</a:t>
            </a:r>
            <a:r>
              <a:rPr lang="et-EE" sz="2400" b="1" dirty="0">
                <a:solidFill>
                  <a:sysClr val="windowText" lastClr="000000"/>
                </a:solidFill>
              </a:rPr>
              <a:t>p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kujul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dirty="0">
                <a:solidFill>
                  <a:sysClr val="windowText" lastClr="000000"/>
                </a:solidFill>
              </a:rPr>
              <a:t>(</a:t>
            </a:r>
            <a:r>
              <a:rPr lang="en-GB" sz="2400" dirty="0" err="1">
                <a:solidFill>
                  <a:sysClr val="windowText" lastClr="000000"/>
                </a:solidFill>
              </a:rPr>
              <a:t>ehk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teppmaatriks</a:t>
            </a:r>
            <a:r>
              <a:rPr lang="en-GB" sz="2400" dirty="0">
                <a:solidFill>
                  <a:sysClr val="windowText" lastClr="000000"/>
                </a:solidFill>
              </a:rPr>
              <a:t>), </a:t>
            </a:r>
            <a:r>
              <a:rPr lang="en-GB" sz="2400" dirty="0" err="1">
                <a:solidFill>
                  <a:sysClr val="windowText" lastClr="000000"/>
                </a:solidFill>
              </a:rPr>
              <a:t>kui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t-EE" sz="2400" dirty="0">
                <a:solidFill>
                  <a:sysClr val="windowText" lastClr="000000"/>
                </a:solidFill>
              </a:rPr>
              <a:t>see täidab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t-EE" sz="2400" dirty="0">
                <a:solidFill>
                  <a:sysClr val="windowText" lastClr="000000"/>
                </a:solidFill>
              </a:rPr>
              <a:t>tingimusi</a:t>
            </a:r>
            <a:r>
              <a:rPr lang="en-GB" sz="2400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EB5A526-EF16-4114-806A-8388211EA000}"/>
              </a:ext>
            </a:extLst>
          </p:cNvPr>
          <p:cNvSpPr/>
          <p:nvPr/>
        </p:nvSpPr>
        <p:spPr>
          <a:xfrm>
            <a:off x="2163987" y="1732952"/>
            <a:ext cx="93419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/>
            </a:pPr>
            <a:r>
              <a:rPr lang="en-GB" sz="2400" b="1" dirty="0">
                <a:solidFill>
                  <a:sysClr val="windowText" lastClr="000000"/>
                </a:solidFill>
              </a:rPr>
              <a:t>Read,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mis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koosnevad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nullidest</a:t>
            </a:r>
            <a:r>
              <a:rPr lang="en-GB" sz="2400" b="1" dirty="0">
                <a:solidFill>
                  <a:sysClr val="windowText" lastClr="000000"/>
                </a:solidFill>
              </a:rPr>
              <a:t> (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nullread</a:t>
            </a:r>
            <a:r>
              <a:rPr lang="en-GB" sz="2400" b="1" dirty="0">
                <a:solidFill>
                  <a:sysClr val="windowText" lastClr="000000"/>
                </a:solidFill>
              </a:rPr>
              <a:t>) on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maatriksi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põhjas</a:t>
            </a:r>
            <a:r>
              <a:rPr lang="en-GB" sz="2400" b="1" dirty="0">
                <a:solidFill>
                  <a:sysClr val="windowText" lastClr="000000"/>
                </a:solidFill>
              </a:rPr>
              <a:t> (all)</a:t>
            </a:r>
            <a:r>
              <a:rPr lang="et-EE" sz="24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7C886EB9-98F1-49AE-92F9-7E29E8E34FAA}"/>
              </a:ext>
            </a:extLst>
          </p:cNvPr>
          <p:cNvSpPr/>
          <p:nvPr/>
        </p:nvSpPr>
        <p:spPr>
          <a:xfrm>
            <a:off x="2066293" y="3813201"/>
            <a:ext cx="9835419" cy="1725691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E7FBD48-FD2B-4B52-A1D9-86DC345FA4D0}"/>
              </a:ext>
            </a:extLst>
          </p:cNvPr>
          <p:cNvSpPr/>
          <p:nvPr/>
        </p:nvSpPr>
        <p:spPr>
          <a:xfrm>
            <a:off x="2365066" y="3935272"/>
            <a:ext cx="1038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t-EE" sz="2400" b="1" u="sng" dirty="0">
                <a:solidFill>
                  <a:srgbClr val="29A6FF"/>
                </a:solidFill>
              </a:rPr>
              <a:t>Näited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9F25B3D-D4ED-4AC8-A746-3C045DFD8134}"/>
              </a:ext>
            </a:extLst>
          </p:cNvPr>
          <p:cNvSpPr/>
          <p:nvPr/>
        </p:nvSpPr>
        <p:spPr>
          <a:xfrm>
            <a:off x="3580974" y="3946027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000" dirty="0" err="1">
                <a:solidFill>
                  <a:sysClr val="windowText" lastClr="000000"/>
                </a:solidFill>
              </a:rPr>
              <a:t>Millised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antud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maatriksitest</a:t>
            </a:r>
            <a:r>
              <a:rPr lang="en-GB" sz="2000" dirty="0">
                <a:solidFill>
                  <a:sysClr val="windowText" lastClr="000000"/>
                </a:solidFill>
              </a:rPr>
              <a:t> on </a:t>
            </a:r>
            <a:r>
              <a:rPr lang="en-GB" sz="2000" dirty="0" err="1">
                <a:solidFill>
                  <a:sysClr val="windowText" lastClr="000000"/>
                </a:solidFill>
              </a:rPr>
              <a:t>trep</a:t>
            </a:r>
            <a:r>
              <a:rPr lang="et-EE" sz="2000" dirty="0">
                <a:solidFill>
                  <a:sysClr val="windowText" lastClr="000000"/>
                </a:solidFill>
              </a:rPr>
              <a:t>p</a:t>
            </a:r>
            <a:r>
              <a:rPr lang="en-GB" sz="2000" dirty="0" err="1">
                <a:solidFill>
                  <a:sysClr val="windowText" lastClr="000000"/>
                </a:solidFill>
              </a:rPr>
              <a:t>kujul</a:t>
            </a:r>
            <a:r>
              <a:rPr lang="en-GB" sz="2000" dirty="0">
                <a:solidFill>
                  <a:sysClr val="windowText" lastClr="000000"/>
                </a:solidFill>
              </a:rPr>
              <a:t>?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AA034AC1-9D82-4D56-A7E9-46D670EE83C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/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/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/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tângulo 36">
            <a:extLst>
              <a:ext uri="{FF2B5EF4-FFF2-40B4-BE49-F238E27FC236}">
                <a16:creationId xmlns:a16="http://schemas.microsoft.com/office/drawing/2014/main" id="{2344E329-306B-4CBB-B68C-A4086252EF60}"/>
              </a:ext>
            </a:extLst>
          </p:cNvPr>
          <p:cNvSpPr/>
          <p:nvPr/>
        </p:nvSpPr>
        <p:spPr>
          <a:xfrm>
            <a:off x="2148856" y="5683160"/>
            <a:ext cx="9777070" cy="8796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C81AA4EC-0E9B-4AB0-98E4-B467EAB3145C}"/>
              </a:ext>
            </a:extLst>
          </p:cNvPr>
          <p:cNvSpPr/>
          <p:nvPr/>
        </p:nvSpPr>
        <p:spPr>
          <a:xfrm>
            <a:off x="2105311" y="5672088"/>
            <a:ext cx="94593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sz="2000" b="1" dirty="0" err="1">
                <a:solidFill>
                  <a:srgbClr val="F25E4F"/>
                </a:solidFill>
              </a:rPr>
              <a:t>Märkus</a:t>
            </a:r>
            <a:r>
              <a:rPr lang="en-GB" sz="2000" b="1" dirty="0">
                <a:solidFill>
                  <a:srgbClr val="F25E4F"/>
                </a:solidFill>
              </a:rPr>
              <a:t>  - </a:t>
            </a:r>
            <a:r>
              <a:rPr lang="en-GB" sz="2000" b="1" dirty="0"/>
              <a:t>“</a:t>
            </a:r>
            <a:r>
              <a:rPr lang="en-GB" sz="2000" b="1" dirty="0" err="1">
                <a:solidFill>
                  <a:sysClr val="windowText" lastClr="000000"/>
                </a:solidFill>
              </a:rPr>
              <a:t>Nullist</a:t>
            </a:r>
            <a:r>
              <a:rPr lang="en-GB" sz="2000" b="1" dirty="0">
                <a:solidFill>
                  <a:sysClr val="windowText" lastClr="000000"/>
                </a:solidFill>
              </a:rPr>
              <a:t> </a:t>
            </a:r>
            <a:r>
              <a:rPr lang="en-GB" sz="2000" b="1" dirty="0" err="1">
                <a:solidFill>
                  <a:sysClr val="windowText" lastClr="000000"/>
                </a:solidFill>
              </a:rPr>
              <a:t>erinev</a:t>
            </a:r>
            <a:r>
              <a:rPr lang="en-GB" sz="2000" b="1" dirty="0">
                <a:solidFill>
                  <a:sysClr val="windowText" lastClr="000000"/>
                </a:solidFill>
              </a:rPr>
              <a:t>”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rida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või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veerg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tähendab</a:t>
            </a:r>
            <a:r>
              <a:rPr lang="en-GB" sz="2000" dirty="0">
                <a:solidFill>
                  <a:sysClr val="windowText" lastClr="000000"/>
                </a:solidFill>
              </a:rPr>
              <a:t>, et 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see </a:t>
            </a:r>
            <a:r>
              <a:rPr lang="en-GB" sz="2000" i="1" u="sng" dirty="0" err="1">
                <a:solidFill>
                  <a:sysClr val="windowText" lastClr="000000"/>
                </a:solidFill>
              </a:rPr>
              <a:t>sisaldab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 </a:t>
            </a:r>
            <a:r>
              <a:rPr lang="en-GB" sz="2000" i="1" u="sng" dirty="0" err="1">
                <a:solidFill>
                  <a:sysClr val="windowText" lastClr="000000"/>
                </a:solidFill>
              </a:rPr>
              <a:t>vähemalt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 </a:t>
            </a:r>
            <a:r>
              <a:rPr lang="en-GB" sz="2000" i="1" u="sng" dirty="0" err="1">
                <a:solidFill>
                  <a:sysClr val="windowText" lastClr="000000"/>
                </a:solidFill>
              </a:rPr>
              <a:t>ühte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 </a:t>
            </a:r>
            <a:r>
              <a:rPr lang="en-GB" sz="2000" i="1" u="sng" dirty="0" err="1">
                <a:solidFill>
                  <a:sysClr val="windowText" lastClr="000000"/>
                </a:solidFill>
              </a:rPr>
              <a:t>nullist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 </a:t>
            </a:r>
            <a:r>
              <a:rPr lang="en-GB" sz="2000" i="1" u="sng" dirty="0" err="1">
                <a:solidFill>
                  <a:sysClr val="windowText" lastClr="000000"/>
                </a:solidFill>
              </a:rPr>
              <a:t>erinevat</a:t>
            </a:r>
            <a:r>
              <a:rPr lang="en-GB" sz="2000" i="1" u="sng" dirty="0">
                <a:solidFill>
                  <a:sysClr val="windowText" lastClr="000000"/>
                </a:solidFill>
              </a:rPr>
              <a:t> </a:t>
            </a:r>
            <a:r>
              <a:rPr lang="en-GB" sz="2000" i="1" u="sng" dirty="0" err="1">
                <a:solidFill>
                  <a:sysClr val="windowText" lastClr="000000"/>
                </a:solidFill>
              </a:rPr>
              <a:t>elementi</a:t>
            </a:r>
            <a:r>
              <a:rPr lang="en-GB" sz="2000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55CAEB96-B8CB-4914-B354-60D4087A9F7F}"/>
              </a:ext>
            </a:extLst>
          </p:cNvPr>
          <p:cNvSpPr/>
          <p:nvPr/>
        </p:nvSpPr>
        <p:spPr>
          <a:xfrm>
            <a:off x="4016528" y="5981878"/>
            <a:ext cx="8373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dirty="0">
                <a:solidFill>
                  <a:sysClr val="windowText" lastClr="000000"/>
                </a:solidFill>
              </a:rPr>
              <a:t>rea </a:t>
            </a:r>
            <a:r>
              <a:rPr lang="et-EE" b="1" dirty="0">
                <a:solidFill>
                  <a:sysClr val="windowText" lastClr="000000"/>
                </a:solidFill>
              </a:rPr>
              <a:t>juht</a:t>
            </a:r>
            <a:r>
              <a:rPr lang="en-GB" b="1" dirty="0">
                <a:solidFill>
                  <a:sysClr val="windowText" lastClr="000000"/>
                </a:solidFill>
              </a:rPr>
              <a:t>element </a:t>
            </a:r>
            <a:r>
              <a:rPr lang="en-GB" dirty="0">
                <a:solidFill>
                  <a:sysClr val="windowText" lastClr="000000"/>
                </a:solidFill>
              </a:rPr>
              <a:t>on </a:t>
            </a:r>
            <a:r>
              <a:rPr lang="en-GB" i="1" u="sng" dirty="0" err="1">
                <a:solidFill>
                  <a:sysClr val="windowText" lastClr="000000"/>
                </a:solidFill>
              </a:rPr>
              <a:t>vasakult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esimene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nullist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erinev</a:t>
            </a:r>
            <a:r>
              <a:rPr lang="en-GB" i="1" u="sng" dirty="0">
                <a:solidFill>
                  <a:sysClr val="windowText" lastClr="000000"/>
                </a:solidFill>
              </a:rPr>
              <a:t> element </a:t>
            </a:r>
            <a:r>
              <a:rPr lang="en-GB" sz="1600" dirty="0">
                <a:solidFill>
                  <a:sysClr val="windowText" lastClr="000000"/>
                </a:solidFill>
              </a:rPr>
              <a:t>(“</a:t>
            </a:r>
            <a:r>
              <a:rPr lang="en-GB" sz="1600" dirty="0" err="1">
                <a:solidFill>
                  <a:sysClr val="windowText" lastClr="000000"/>
                </a:solidFill>
              </a:rPr>
              <a:t>nullist</a:t>
            </a:r>
            <a:r>
              <a:rPr lang="en-GB" sz="1600" dirty="0">
                <a:solidFill>
                  <a:sysClr val="windowText" lastClr="000000"/>
                </a:solidFill>
              </a:rPr>
              <a:t> </a:t>
            </a:r>
            <a:r>
              <a:rPr lang="en-GB" sz="1600" dirty="0" err="1">
                <a:solidFill>
                  <a:sysClr val="windowText" lastClr="000000"/>
                </a:solidFill>
              </a:rPr>
              <a:t>erinevas</a:t>
            </a:r>
            <a:r>
              <a:rPr lang="en-GB" sz="1600" dirty="0">
                <a:solidFill>
                  <a:sysClr val="windowText" lastClr="000000"/>
                </a:solidFill>
              </a:rPr>
              <a:t>” </a:t>
            </a:r>
            <a:r>
              <a:rPr lang="en-GB" sz="1600" dirty="0" err="1">
                <a:solidFill>
                  <a:sysClr val="windowText" lastClr="000000"/>
                </a:solidFill>
              </a:rPr>
              <a:t>reas</a:t>
            </a:r>
            <a:r>
              <a:rPr lang="en-GB" sz="1600" dirty="0">
                <a:solidFill>
                  <a:sysClr val="windowText" lastClr="000000"/>
                </a:solidFill>
              </a:rPr>
              <a:t>)</a:t>
            </a:r>
            <a:endParaRPr lang="en-GB" sz="1600" b="1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/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/>
              <p:nvPr/>
            </p:nvSpPr>
            <p:spPr>
              <a:xfrm>
                <a:off x="10077634" y="4319104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634" y="4319104"/>
                <a:ext cx="1781577" cy="11269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/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tângulo 47">
            <a:extLst>
              <a:ext uri="{FF2B5EF4-FFF2-40B4-BE49-F238E27FC236}">
                <a16:creationId xmlns:a16="http://schemas.microsoft.com/office/drawing/2014/main" id="{6C95AB43-89B4-475A-AA04-E726823352BF}"/>
              </a:ext>
            </a:extLst>
          </p:cNvPr>
          <p:cNvSpPr/>
          <p:nvPr/>
        </p:nvSpPr>
        <p:spPr>
          <a:xfrm>
            <a:off x="2256303" y="2092194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2"/>
            </a:pPr>
            <a:r>
              <a:rPr lang="et-EE" sz="2400" b="1" dirty="0">
                <a:solidFill>
                  <a:sysClr val="windowText" lastClr="000000"/>
                </a:solidFill>
              </a:rPr>
              <a:t>Rea iga juht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element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asub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veerus</a:t>
            </a:r>
            <a:r>
              <a:rPr lang="fi-FI" sz="2400" b="1" dirty="0">
                <a:solidFill>
                  <a:sysClr val="windowText" lastClr="000000"/>
                </a:solidFill>
              </a:rPr>
              <a:t> nii, et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see</a:t>
            </a:r>
            <a:r>
              <a:rPr lang="et-EE" sz="2400" b="1" dirty="0">
                <a:solidFill>
                  <a:sysClr val="windowText" lastClr="000000"/>
                </a:solidFill>
              </a:rPr>
              <a:t> jääb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et-EE" sz="2400" b="1" dirty="0">
                <a:solidFill>
                  <a:sysClr val="windowText" lastClr="000000"/>
                </a:solidFill>
              </a:rPr>
              <a:t>ülemise</a:t>
            </a:r>
            <a:r>
              <a:rPr lang="fi-FI" sz="2400" b="1" dirty="0">
                <a:solidFill>
                  <a:sysClr val="windowText" lastClr="000000"/>
                </a:solidFill>
              </a:rPr>
              <a:t> rea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esimese</a:t>
            </a:r>
            <a:r>
              <a:rPr lang="et-EE" sz="2400" b="1" dirty="0">
                <a:solidFill>
                  <a:sysClr val="windowText" lastClr="000000"/>
                </a:solidFill>
              </a:rPr>
              <a:t>st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et-EE" sz="2400" b="1" dirty="0">
                <a:solidFill>
                  <a:sysClr val="windowText" lastClr="000000"/>
                </a:solidFill>
              </a:rPr>
              <a:t>nullist erinevast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elemendi</a:t>
            </a:r>
            <a:r>
              <a:rPr lang="et-EE" sz="2400" b="1" dirty="0">
                <a:solidFill>
                  <a:sysClr val="windowText" lastClr="000000"/>
                </a:solidFill>
              </a:rPr>
              <a:t>st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paremal</a:t>
            </a:r>
            <a:r>
              <a:rPr lang="et-EE" sz="2400" b="1" dirty="0">
                <a:solidFill>
                  <a:sysClr val="windowText" lastClr="000000"/>
                </a:solidFill>
              </a:rPr>
              <a:t>e</a:t>
            </a:r>
            <a:r>
              <a:rPr lang="fi-FI" sz="2400" b="1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2ACCD78-9A58-4068-BFD1-7FB116EAD0A1}"/>
              </a:ext>
            </a:extLst>
          </p:cNvPr>
          <p:cNvSpPr/>
          <p:nvPr/>
        </p:nvSpPr>
        <p:spPr>
          <a:xfrm>
            <a:off x="2218173" y="4487787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C18C2B4-9DC1-4895-BC40-F32F9F537A22}"/>
              </a:ext>
            </a:extLst>
          </p:cNvPr>
          <p:cNvSpPr/>
          <p:nvPr/>
        </p:nvSpPr>
        <p:spPr>
          <a:xfrm>
            <a:off x="2561487" y="475071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9FEE010-4C3D-4B2B-A4A5-21E1E7C9F64C}"/>
              </a:ext>
            </a:extLst>
          </p:cNvPr>
          <p:cNvSpPr/>
          <p:nvPr/>
        </p:nvSpPr>
        <p:spPr>
          <a:xfrm>
            <a:off x="8649237" y="441360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CBF18A2-EF2B-45E3-BD1B-33B3D669EA68}"/>
              </a:ext>
            </a:extLst>
          </p:cNvPr>
          <p:cNvSpPr/>
          <p:nvPr/>
        </p:nvSpPr>
        <p:spPr>
          <a:xfrm>
            <a:off x="8992551" y="465644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F307618-BBEB-493B-B54A-8842E576F347}"/>
              </a:ext>
            </a:extLst>
          </p:cNvPr>
          <p:cNvSpPr/>
          <p:nvPr/>
        </p:nvSpPr>
        <p:spPr>
          <a:xfrm>
            <a:off x="5001832" y="451234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EFBC394-C5F1-413E-B47D-29D213D39C75}"/>
              </a:ext>
            </a:extLst>
          </p:cNvPr>
          <p:cNvSpPr/>
          <p:nvPr/>
        </p:nvSpPr>
        <p:spPr>
          <a:xfrm>
            <a:off x="5345146" y="4755178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B94DF57-D341-4987-80DD-04FEB9B35E4B}"/>
              </a:ext>
            </a:extLst>
          </p:cNvPr>
          <p:cNvSpPr/>
          <p:nvPr/>
        </p:nvSpPr>
        <p:spPr>
          <a:xfrm>
            <a:off x="2562617" y="5022162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D2FE7FD-098D-4F87-B9E6-3D90C8EF49AA}"/>
              </a:ext>
            </a:extLst>
          </p:cNvPr>
          <p:cNvSpPr/>
          <p:nvPr/>
        </p:nvSpPr>
        <p:spPr>
          <a:xfrm>
            <a:off x="10989345" y="4630634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9A34D66-26A3-4DA6-B9E4-5CE959900954}"/>
              </a:ext>
            </a:extLst>
          </p:cNvPr>
          <p:cNvSpPr/>
          <p:nvPr/>
        </p:nvSpPr>
        <p:spPr>
          <a:xfrm>
            <a:off x="11332659" y="487346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76610B6-3B6F-498E-979E-03BF13E70203}"/>
              </a:ext>
            </a:extLst>
          </p:cNvPr>
          <p:cNvSpPr/>
          <p:nvPr/>
        </p:nvSpPr>
        <p:spPr>
          <a:xfrm>
            <a:off x="3043808" y="450728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F1C7BB9-BDBB-4A1B-81B3-A7983F0EADE2}"/>
              </a:ext>
            </a:extLst>
          </p:cNvPr>
          <p:cNvSpPr/>
          <p:nvPr/>
        </p:nvSpPr>
        <p:spPr>
          <a:xfrm>
            <a:off x="3738810" y="475012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1E2F0BC-59CF-4358-A745-73E274C2B43F}"/>
              </a:ext>
            </a:extLst>
          </p:cNvPr>
          <p:cNvSpPr/>
          <p:nvPr/>
        </p:nvSpPr>
        <p:spPr>
          <a:xfrm>
            <a:off x="3388252" y="5021568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775CB08-E35A-42B8-8166-3166CD3B424C}"/>
              </a:ext>
            </a:extLst>
          </p:cNvPr>
          <p:cNvSpPr/>
          <p:nvPr/>
        </p:nvSpPr>
        <p:spPr>
          <a:xfrm>
            <a:off x="5345146" y="503749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2C1098C-2A6C-4AB3-82EF-9DB65FCCF1DD}"/>
              </a:ext>
            </a:extLst>
          </p:cNvPr>
          <p:cNvSpPr/>
          <p:nvPr/>
        </p:nvSpPr>
        <p:spPr>
          <a:xfrm>
            <a:off x="9714007" y="487923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42B4A14-86B5-465D-814B-9259503CB181}"/>
              </a:ext>
            </a:extLst>
          </p:cNvPr>
          <p:cNvSpPr/>
          <p:nvPr/>
        </p:nvSpPr>
        <p:spPr>
          <a:xfrm>
            <a:off x="10292743" y="4369723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 18">
            <a:extLst>
              <a:ext uri="{FF2B5EF4-FFF2-40B4-BE49-F238E27FC236}">
                <a16:creationId xmlns:a16="http://schemas.microsoft.com/office/drawing/2014/main" id="{764F304E-85C3-4C89-B2C4-3F670ACD4A8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70489" y="4587757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3FBFA501-1D06-4C05-9B49-AA650B00D775}"/>
              </a:ext>
            </a:extLst>
          </p:cNvPr>
          <p:cNvSpPr txBox="1"/>
          <p:nvPr/>
        </p:nvSpPr>
        <p:spPr>
          <a:xfrm>
            <a:off x="4505996" y="3099553"/>
            <a:ext cx="279732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25E4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i-FI" dirty="0" err="1"/>
              <a:t>See</a:t>
            </a:r>
            <a:r>
              <a:rPr lang="fi-FI" dirty="0"/>
              <a:t> </a:t>
            </a:r>
            <a:r>
              <a:rPr lang="fi-FI" dirty="0" err="1"/>
              <a:t>ebaõnnestub</a:t>
            </a:r>
            <a:r>
              <a:rPr lang="fi-FI" dirty="0"/>
              <a:t>, </a:t>
            </a:r>
            <a:r>
              <a:rPr lang="fi-FI" dirty="0" err="1"/>
              <a:t>kuna</a:t>
            </a:r>
            <a:r>
              <a:rPr lang="fi-FI" dirty="0"/>
              <a:t> „</a:t>
            </a:r>
            <a:r>
              <a:rPr lang="et-EE" dirty="0"/>
              <a:t>2</a:t>
            </a:r>
            <a:r>
              <a:rPr lang="fi-FI" dirty="0"/>
              <a:t>” ei ole „</a:t>
            </a:r>
            <a:r>
              <a:rPr lang="et-EE" dirty="0"/>
              <a:t>1</a:t>
            </a:r>
            <a:r>
              <a:rPr lang="fi-FI" dirty="0"/>
              <a:t>”-st </a:t>
            </a:r>
            <a:r>
              <a:rPr lang="fi-FI" dirty="0" err="1"/>
              <a:t>paremal</a:t>
            </a:r>
            <a:endParaRPr lang="en-US" dirty="0"/>
          </a:p>
        </p:txBody>
      </p:sp>
      <p:sp>
        <p:nvSpPr>
          <p:cNvPr id="84" name="Seta: Para Baixo 83">
            <a:extLst>
              <a:ext uri="{FF2B5EF4-FFF2-40B4-BE49-F238E27FC236}">
                <a16:creationId xmlns:a16="http://schemas.microsoft.com/office/drawing/2014/main" id="{6A5E490D-3C30-4066-90C0-EEE33D78E44B}"/>
              </a:ext>
            </a:extLst>
          </p:cNvPr>
          <p:cNvSpPr/>
          <p:nvPr/>
        </p:nvSpPr>
        <p:spPr>
          <a:xfrm>
            <a:off x="5434560" y="3743132"/>
            <a:ext cx="940193" cy="641935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Freeform 18">
            <a:extLst>
              <a:ext uri="{FF2B5EF4-FFF2-40B4-BE49-F238E27FC236}">
                <a16:creationId xmlns:a16="http://schemas.microsoft.com/office/drawing/2014/main" id="{17FA2294-9ED7-4832-9B5A-D2EE5C9EDEB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79861" y="4588100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5EC44C02-3126-4A88-9193-4B8FAE2B09E8}"/>
              </a:ext>
            </a:extLst>
          </p:cNvPr>
          <p:cNvSpPr txBox="1"/>
          <p:nvPr/>
        </p:nvSpPr>
        <p:spPr>
          <a:xfrm>
            <a:off x="8816717" y="3100422"/>
            <a:ext cx="279732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t-EE" dirty="0"/>
              <a:t>Kõik juhtelemendid rahuldavad 2.tingimust</a:t>
            </a:r>
            <a:endParaRPr lang="en-US" dirty="0"/>
          </a:p>
        </p:txBody>
      </p:sp>
      <p:sp>
        <p:nvSpPr>
          <p:cNvPr id="61" name="Seta: Para Baixo 60">
            <a:extLst>
              <a:ext uri="{FF2B5EF4-FFF2-40B4-BE49-F238E27FC236}">
                <a16:creationId xmlns:a16="http://schemas.microsoft.com/office/drawing/2014/main" id="{0D3A13C7-0B44-4F6B-ABB8-9FDF7E088624}"/>
              </a:ext>
            </a:extLst>
          </p:cNvPr>
          <p:cNvSpPr/>
          <p:nvPr/>
        </p:nvSpPr>
        <p:spPr>
          <a:xfrm>
            <a:off x="8872771" y="3744001"/>
            <a:ext cx="940193" cy="641935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Freeform 23">
            <a:extLst>
              <a:ext uri="{FF2B5EF4-FFF2-40B4-BE49-F238E27FC236}">
                <a16:creationId xmlns:a16="http://schemas.microsoft.com/office/drawing/2014/main" id="{740BD6BF-551E-46AC-B4A1-CA6FEAF1F26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52979" y="4584763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" name="Seta: Para Baixo 86">
            <a:extLst>
              <a:ext uri="{FF2B5EF4-FFF2-40B4-BE49-F238E27FC236}">
                <a16:creationId xmlns:a16="http://schemas.microsoft.com/office/drawing/2014/main" id="{52FB0DC7-AF4B-4929-84AE-223A8E0BF593}"/>
              </a:ext>
            </a:extLst>
          </p:cNvPr>
          <p:cNvSpPr/>
          <p:nvPr/>
        </p:nvSpPr>
        <p:spPr>
          <a:xfrm>
            <a:off x="10530563" y="3745226"/>
            <a:ext cx="940193" cy="641935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Freeform 23">
            <a:extLst>
              <a:ext uri="{FF2B5EF4-FFF2-40B4-BE49-F238E27FC236}">
                <a16:creationId xmlns:a16="http://schemas.microsoft.com/office/drawing/2014/main" id="{56FB94A1-F1D2-407D-8398-A26C1768F0B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95523" y="4584763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79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84" grpId="0" animBg="1"/>
      <p:bldP spid="60" grpId="0" animBg="1"/>
      <p:bldP spid="61" grpId="0" animBg="1"/>
      <p:bldP spid="86" grpId="0" animBg="1"/>
      <p:bldP spid="87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3922C657-C0FF-43C3-BB3E-B22BDC47A36C}"/>
              </a:ext>
            </a:extLst>
          </p:cNvPr>
          <p:cNvSpPr/>
          <p:nvPr/>
        </p:nvSpPr>
        <p:spPr>
          <a:xfrm>
            <a:off x="2066293" y="305859"/>
            <a:ext cx="9859639" cy="2216277"/>
          </a:xfrm>
          <a:prstGeom prst="roundRect">
            <a:avLst>
              <a:gd name="adj" fmla="val 9957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0B276B0D-B5BE-45A4-83DD-A09BF16BD29E}"/>
              </a:ext>
            </a:extLst>
          </p:cNvPr>
          <p:cNvSpPr/>
          <p:nvPr/>
        </p:nvSpPr>
        <p:spPr>
          <a:xfrm>
            <a:off x="2066293" y="305859"/>
            <a:ext cx="9859639" cy="2682141"/>
          </a:xfrm>
          <a:prstGeom prst="roundRect">
            <a:avLst>
              <a:gd name="adj" fmla="val 8084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0" name="Retângulo: Cantos Arredondados 79">
            <a:extLst>
              <a:ext uri="{FF2B5EF4-FFF2-40B4-BE49-F238E27FC236}">
                <a16:creationId xmlns:a16="http://schemas.microsoft.com/office/drawing/2014/main" id="{BD15A15B-DC14-4FB3-A86B-386065BC5459}"/>
              </a:ext>
            </a:extLst>
          </p:cNvPr>
          <p:cNvSpPr/>
          <p:nvPr/>
        </p:nvSpPr>
        <p:spPr>
          <a:xfrm>
            <a:off x="8118764" y="2229942"/>
            <a:ext cx="3605045" cy="3198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tângulo: Cantos Arredondados 80">
            <a:extLst>
              <a:ext uri="{FF2B5EF4-FFF2-40B4-BE49-F238E27FC236}">
                <a16:creationId xmlns:a16="http://schemas.microsoft.com/office/drawing/2014/main" id="{D76C3432-C2A2-4DC0-BACA-7C0E1F43627B}"/>
              </a:ext>
            </a:extLst>
          </p:cNvPr>
          <p:cNvSpPr/>
          <p:nvPr/>
        </p:nvSpPr>
        <p:spPr>
          <a:xfrm>
            <a:off x="2700345" y="2563806"/>
            <a:ext cx="6172426" cy="3740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tângulo: Cantos Arredondados 53">
            <a:extLst>
              <a:ext uri="{FF2B5EF4-FFF2-40B4-BE49-F238E27FC236}">
                <a16:creationId xmlns:a16="http://schemas.microsoft.com/office/drawing/2014/main" id="{482613C5-11F3-4031-BA18-807A48BB5CA3}"/>
              </a:ext>
            </a:extLst>
          </p:cNvPr>
          <p:cNvSpPr/>
          <p:nvPr/>
        </p:nvSpPr>
        <p:spPr>
          <a:xfrm>
            <a:off x="2700346" y="2229942"/>
            <a:ext cx="2879515" cy="3266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75">
            <a:hlinkClick r:id="rId4" action="ppaction://hlinksldjump"/>
            <a:extLst>
              <a:ext uri="{FF2B5EF4-FFF2-40B4-BE49-F238E27FC236}">
                <a16:creationId xmlns:a16="http://schemas.microsoft.com/office/drawing/2014/main" id="{E1366602-12C0-41CB-9EC1-3ADC612D6E4F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Harjuta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13</a:t>
            </a:r>
          </a:p>
        </p:txBody>
      </p:sp>
      <p:sp>
        <p:nvSpPr>
          <p:cNvPr id="16" name="Retângulo: Cantos Arredondados 15">
            <a:hlinkClick r:id="rId5" action="ppaction://hlinksldjump"/>
            <a:extLst>
              <a:ext uri="{FF2B5EF4-FFF2-40B4-BE49-F238E27FC236}">
                <a16:creationId xmlns:a16="http://schemas.microsoft.com/office/drawing/2014/main" id="{5E515757-F294-45EF-A788-3F2374202FFF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Ridade</a:t>
            </a:r>
            <a:r>
              <a:rPr lang="en-GB" b="1" dirty="0">
                <a:solidFill>
                  <a:schemeClr val="tx1"/>
                </a:solidFill>
              </a:rPr>
              <a:t> “</a:t>
            </a:r>
            <a:r>
              <a:rPr lang="en-GB" b="1" dirty="0" err="1">
                <a:solidFill>
                  <a:schemeClr val="tx1"/>
                </a:solidFill>
              </a:rPr>
              <a:t>taandamise</a:t>
            </a:r>
            <a:r>
              <a:rPr lang="en-GB" b="1" dirty="0">
                <a:solidFill>
                  <a:schemeClr val="tx1"/>
                </a:solidFill>
              </a:rPr>
              <a:t>” </a:t>
            </a:r>
            <a:r>
              <a:rPr lang="en-GB" b="1" dirty="0" err="1">
                <a:solidFill>
                  <a:schemeClr val="tx1"/>
                </a:solidFill>
              </a:rPr>
              <a:t>algoritm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6" action="ppaction://hlinksldjump"/>
            <a:extLst>
              <a:ext uri="{FF2B5EF4-FFF2-40B4-BE49-F238E27FC236}">
                <a16:creationId xmlns:a16="http://schemas.microsoft.com/office/drawing/2014/main" id="{148BC01D-E08E-4339-9F5B-17566B975E9D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etângulo: Cantos Arredondados 17">
            <a:hlinkClick r:id="rId7" action="ppaction://hlinksldjump"/>
            <a:extLst>
              <a:ext uri="{FF2B5EF4-FFF2-40B4-BE49-F238E27FC236}">
                <a16:creationId xmlns:a16="http://schemas.microsoft.com/office/drawing/2014/main" id="{7A67873D-3748-42A5-8011-2365F97F5601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etângulo: Cantos Arredondados 18">
            <a:hlinkClick r:id="rId8" action="ppaction://hlinksldjump"/>
            <a:extLst>
              <a:ext uri="{FF2B5EF4-FFF2-40B4-BE49-F238E27FC236}">
                <a16:creationId xmlns:a16="http://schemas.microsoft.com/office/drawing/2014/main" id="{AEDA9416-ADEF-4800-9E60-FC73AB3217B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A5EF4B7-B424-4701-9C10-220020AD6E70}"/>
              </a:ext>
            </a:extLst>
          </p:cNvPr>
          <p:cNvSpPr/>
          <p:nvPr/>
        </p:nvSpPr>
        <p:spPr>
          <a:xfrm>
            <a:off x="2301503" y="374798"/>
            <a:ext cx="2630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>
                <a:solidFill>
                  <a:srgbClr val="F25E4F"/>
                </a:solidFill>
              </a:rPr>
              <a:t>D</a:t>
            </a:r>
            <a:r>
              <a:rPr lang="et-EE" sz="2400" b="1" u="sng" dirty="0" err="1">
                <a:solidFill>
                  <a:srgbClr val="F25E4F"/>
                </a:solidFill>
              </a:rPr>
              <a:t>efinitsioon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17D4582-E3DB-496C-A0DC-177194CD694C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dirty="0" err="1">
                <a:solidFill>
                  <a:sysClr val="windowText" lastClr="000000"/>
                </a:solidFill>
              </a:rPr>
              <a:t>Ristkülikukujuline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maatriks</a:t>
            </a:r>
            <a:r>
              <a:rPr lang="en-GB" sz="2400" dirty="0">
                <a:solidFill>
                  <a:sysClr val="windowText" lastClr="000000"/>
                </a:solidFill>
              </a:rPr>
              <a:t> on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trep</a:t>
            </a:r>
            <a:r>
              <a:rPr lang="et-EE" sz="2400" b="1" dirty="0">
                <a:solidFill>
                  <a:sysClr val="windowText" lastClr="000000"/>
                </a:solidFill>
              </a:rPr>
              <a:t>p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kujul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dirty="0">
                <a:solidFill>
                  <a:sysClr val="windowText" lastClr="000000"/>
                </a:solidFill>
              </a:rPr>
              <a:t>(</a:t>
            </a:r>
            <a:r>
              <a:rPr lang="en-GB" sz="2400" dirty="0" err="1">
                <a:solidFill>
                  <a:sysClr val="windowText" lastClr="000000"/>
                </a:solidFill>
              </a:rPr>
              <a:t>ehk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teppmaatriks</a:t>
            </a:r>
            <a:r>
              <a:rPr lang="en-GB" sz="2400" dirty="0">
                <a:solidFill>
                  <a:sysClr val="windowText" lastClr="000000"/>
                </a:solidFill>
              </a:rPr>
              <a:t>), </a:t>
            </a:r>
            <a:r>
              <a:rPr lang="en-GB" sz="2400" dirty="0" err="1">
                <a:solidFill>
                  <a:sysClr val="windowText" lastClr="000000"/>
                </a:solidFill>
              </a:rPr>
              <a:t>kui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t-EE" sz="2400" dirty="0">
                <a:solidFill>
                  <a:sysClr val="windowText" lastClr="000000"/>
                </a:solidFill>
              </a:rPr>
              <a:t>see täidab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t-EE" sz="2400" dirty="0">
                <a:solidFill>
                  <a:sysClr val="windowText" lastClr="000000"/>
                </a:solidFill>
              </a:rPr>
              <a:t>tingimusi</a:t>
            </a:r>
            <a:r>
              <a:rPr lang="en-GB" sz="2400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EB5A526-EF16-4114-806A-8388211EA000}"/>
              </a:ext>
            </a:extLst>
          </p:cNvPr>
          <p:cNvSpPr/>
          <p:nvPr/>
        </p:nvSpPr>
        <p:spPr>
          <a:xfrm>
            <a:off x="2148856" y="1742599"/>
            <a:ext cx="9202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/>
            </a:pPr>
            <a:r>
              <a:rPr lang="en-GB" sz="2400" b="1" dirty="0">
                <a:solidFill>
                  <a:sysClr val="windowText" lastClr="000000"/>
                </a:solidFill>
              </a:rPr>
              <a:t>Read,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mis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koosnevad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nullidest</a:t>
            </a:r>
            <a:r>
              <a:rPr lang="en-GB" sz="2400" b="1" dirty="0">
                <a:solidFill>
                  <a:sysClr val="windowText" lastClr="000000"/>
                </a:solidFill>
              </a:rPr>
              <a:t> (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nullread</a:t>
            </a:r>
            <a:r>
              <a:rPr lang="en-GB" sz="2400" b="1" dirty="0">
                <a:solidFill>
                  <a:sysClr val="windowText" lastClr="000000"/>
                </a:solidFill>
              </a:rPr>
              <a:t>) on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maatriksi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põhjas</a:t>
            </a:r>
            <a:r>
              <a:rPr lang="en-GB" sz="2400" b="1" dirty="0">
                <a:solidFill>
                  <a:sysClr val="windowText" lastClr="000000"/>
                </a:solidFill>
              </a:rPr>
              <a:t> (all)</a:t>
            </a:r>
            <a:r>
              <a:rPr lang="et-EE" sz="24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7C886EB9-98F1-49AE-92F9-7E29E8E34FAA}"/>
              </a:ext>
            </a:extLst>
          </p:cNvPr>
          <p:cNvSpPr/>
          <p:nvPr/>
        </p:nvSpPr>
        <p:spPr>
          <a:xfrm>
            <a:off x="2066293" y="3813201"/>
            <a:ext cx="9835419" cy="1725691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E7FBD48-FD2B-4B52-A1D9-86DC345FA4D0}"/>
              </a:ext>
            </a:extLst>
          </p:cNvPr>
          <p:cNvSpPr/>
          <p:nvPr/>
        </p:nvSpPr>
        <p:spPr>
          <a:xfrm>
            <a:off x="2365064" y="3935272"/>
            <a:ext cx="1038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t-EE" sz="2400" b="1" u="sng" dirty="0">
                <a:solidFill>
                  <a:srgbClr val="29A6FF"/>
                </a:solidFill>
              </a:rPr>
              <a:t>Näited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9F25B3D-D4ED-4AC8-A746-3C045DFD8134}"/>
              </a:ext>
            </a:extLst>
          </p:cNvPr>
          <p:cNvSpPr/>
          <p:nvPr/>
        </p:nvSpPr>
        <p:spPr>
          <a:xfrm>
            <a:off x="3580974" y="3946027"/>
            <a:ext cx="836023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000" dirty="0" err="1">
                <a:solidFill>
                  <a:sysClr val="windowText" lastClr="000000"/>
                </a:solidFill>
              </a:rPr>
              <a:t>Millised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antud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maatriksitest</a:t>
            </a:r>
            <a:r>
              <a:rPr lang="en-GB" sz="2000" dirty="0">
                <a:solidFill>
                  <a:sysClr val="windowText" lastClr="000000"/>
                </a:solidFill>
              </a:rPr>
              <a:t> on </a:t>
            </a:r>
            <a:r>
              <a:rPr lang="en-GB" sz="2000" dirty="0" err="1">
                <a:solidFill>
                  <a:sysClr val="windowText" lastClr="000000"/>
                </a:solidFill>
              </a:rPr>
              <a:t>trep</a:t>
            </a:r>
            <a:r>
              <a:rPr lang="et-EE" sz="2000" dirty="0">
                <a:solidFill>
                  <a:sysClr val="windowText" lastClr="000000"/>
                </a:solidFill>
              </a:rPr>
              <a:t>p</a:t>
            </a:r>
            <a:r>
              <a:rPr lang="en-GB" sz="2000" dirty="0" err="1">
                <a:solidFill>
                  <a:sysClr val="windowText" lastClr="000000"/>
                </a:solidFill>
              </a:rPr>
              <a:t>kujul</a:t>
            </a:r>
            <a:r>
              <a:rPr lang="en-GB" sz="2000" dirty="0">
                <a:solidFill>
                  <a:sysClr val="windowText" lastClr="000000"/>
                </a:solidFill>
              </a:rPr>
              <a:t>?</a:t>
            </a:r>
          </a:p>
          <a:p>
            <a:pPr algn="just">
              <a:spcAft>
                <a:spcPts val="1200"/>
              </a:spcAft>
            </a:pPr>
            <a:endParaRPr lang="en-GB" sz="2000" dirty="0">
              <a:solidFill>
                <a:sysClr val="windowText" lastClr="000000"/>
              </a:solidFill>
            </a:endParaRP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AA034AC1-9D82-4D56-A7E9-46D670EE83C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/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/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/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tângulo 36">
            <a:extLst>
              <a:ext uri="{FF2B5EF4-FFF2-40B4-BE49-F238E27FC236}">
                <a16:creationId xmlns:a16="http://schemas.microsoft.com/office/drawing/2014/main" id="{2344E329-306B-4CBB-B68C-A4086252EF60}"/>
              </a:ext>
            </a:extLst>
          </p:cNvPr>
          <p:cNvSpPr/>
          <p:nvPr/>
        </p:nvSpPr>
        <p:spPr>
          <a:xfrm>
            <a:off x="2148856" y="5683160"/>
            <a:ext cx="9777070" cy="8796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C81AA4EC-0E9B-4AB0-98E4-B467EAB3145C}"/>
              </a:ext>
            </a:extLst>
          </p:cNvPr>
          <p:cNvSpPr/>
          <p:nvPr/>
        </p:nvSpPr>
        <p:spPr>
          <a:xfrm>
            <a:off x="2309692" y="5706861"/>
            <a:ext cx="9459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b="1" dirty="0" err="1">
                <a:solidFill>
                  <a:srgbClr val="F25E4F"/>
                </a:solidFill>
              </a:rPr>
              <a:t>Märkus</a:t>
            </a:r>
            <a:r>
              <a:rPr lang="en-GB" b="1" dirty="0">
                <a:solidFill>
                  <a:srgbClr val="F25E4F"/>
                </a:solidFill>
              </a:rPr>
              <a:t>  - </a:t>
            </a:r>
            <a:r>
              <a:rPr lang="en-GB" b="1" dirty="0"/>
              <a:t>“</a:t>
            </a:r>
            <a:r>
              <a:rPr lang="en-GB" b="1" dirty="0" err="1">
                <a:solidFill>
                  <a:sysClr val="windowText" lastClr="000000"/>
                </a:solidFill>
              </a:rPr>
              <a:t>Nullist</a:t>
            </a:r>
            <a:r>
              <a:rPr lang="en-GB" b="1" dirty="0">
                <a:solidFill>
                  <a:sysClr val="windowText" lastClr="000000"/>
                </a:solidFill>
              </a:rPr>
              <a:t> </a:t>
            </a:r>
            <a:r>
              <a:rPr lang="en-GB" b="1" dirty="0" err="1">
                <a:solidFill>
                  <a:sysClr val="windowText" lastClr="000000"/>
                </a:solidFill>
              </a:rPr>
              <a:t>erinev</a:t>
            </a:r>
            <a:r>
              <a:rPr lang="en-GB" b="1" dirty="0">
                <a:solidFill>
                  <a:sysClr val="windowText" lastClr="000000"/>
                </a:solidFill>
              </a:rPr>
              <a:t>”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rida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või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veerg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tähendab</a:t>
            </a:r>
            <a:r>
              <a:rPr lang="en-GB" dirty="0">
                <a:solidFill>
                  <a:sysClr val="windowText" lastClr="000000"/>
                </a:solidFill>
              </a:rPr>
              <a:t>, et </a:t>
            </a:r>
            <a:r>
              <a:rPr lang="en-GB" i="1" u="sng" dirty="0">
                <a:solidFill>
                  <a:sysClr val="windowText" lastClr="000000"/>
                </a:solidFill>
              </a:rPr>
              <a:t>see </a:t>
            </a:r>
            <a:r>
              <a:rPr lang="en-GB" i="1" u="sng" dirty="0" err="1">
                <a:solidFill>
                  <a:sysClr val="windowText" lastClr="000000"/>
                </a:solidFill>
              </a:rPr>
              <a:t>sisaldab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vähemalt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ühte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nullist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erinevat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elementi</a:t>
            </a:r>
            <a:r>
              <a:rPr lang="en-GB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55CAEB96-B8CB-4914-B354-60D4087A9F7F}"/>
              </a:ext>
            </a:extLst>
          </p:cNvPr>
          <p:cNvSpPr/>
          <p:nvPr/>
        </p:nvSpPr>
        <p:spPr>
          <a:xfrm>
            <a:off x="3295359" y="5961054"/>
            <a:ext cx="8373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dirty="0">
                <a:solidFill>
                  <a:sysClr val="windowText" lastClr="000000"/>
                </a:solidFill>
              </a:rPr>
              <a:t>rea </a:t>
            </a:r>
            <a:r>
              <a:rPr lang="et-EE" b="1" dirty="0">
                <a:solidFill>
                  <a:sysClr val="windowText" lastClr="000000"/>
                </a:solidFill>
              </a:rPr>
              <a:t>juht</a:t>
            </a:r>
            <a:r>
              <a:rPr lang="en-GB" b="1" dirty="0">
                <a:solidFill>
                  <a:sysClr val="windowText" lastClr="000000"/>
                </a:solidFill>
              </a:rPr>
              <a:t>element </a:t>
            </a:r>
            <a:r>
              <a:rPr lang="en-GB" dirty="0">
                <a:solidFill>
                  <a:sysClr val="windowText" lastClr="000000"/>
                </a:solidFill>
              </a:rPr>
              <a:t>on </a:t>
            </a:r>
            <a:r>
              <a:rPr lang="en-GB" i="1" u="sng" dirty="0" err="1">
                <a:solidFill>
                  <a:sysClr val="windowText" lastClr="000000"/>
                </a:solidFill>
              </a:rPr>
              <a:t>vasakult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esimene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nullist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erinev</a:t>
            </a:r>
            <a:r>
              <a:rPr lang="en-GB" i="1" u="sng" dirty="0">
                <a:solidFill>
                  <a:sysClr val="windowText" lastClr="000000"/>
                </a:solidFill>
              </a:rPr>
              <a:t> element </a:t>
            </a:r>
            <a:r>
              <a:rPr lang="en-GB" sz="1600" dirty="0">
                <a:solidFill>
                  <a:sysClr val="windowText" lastClr="000000"/>
                </a:solidFill>
              </a:rPr>
              <a:t>(“</a:t>
            </a:r>
            <a:r>
              <a:rPr lang="en-GB" sz="1600" dirty="0" err="1">
                <a:solidFill>
                  <a:sysClr val="windowText" lastClr="000000"/>
                </a:solidFill>
              </a:rPr>
              <a:t>nullist</a:t>
            </a:r>
            <a:r>
              <a:rPr lang="en-GB" sz="1600" dirty="0">
                <a:solidFill>
                  <a:sysClr val="windowText" lastClr="000000"/>
                </a:solidFill>
              </a:rPr>
              <a:t> </a:t>
            </a:r>
            <a:r>
              <a:rPr lang="en-GB" sz="1600" dirty="0" err="1">
                <a:solidFill>
                  <a:sysClr val="windowText" lastClr="000000"/>
                </a:solidFill>
              </a:rPr>
              <a:t>erinevas</a:t>
            </a:r>
            <a:r>
              <a:rPr lang="en-GB" sz="1600" dirty="0">
                <a:solidFill>
                  <a:sysClr val="windowText" lastClr="000000"/>
                </a:solidFill>
              </a:rPr>
              <a:t>” </a:t>
            </a:r>
            <a:r>
              <a:rPr lang="en-GB" sz="1600" dirty="0" err="1">
                <a:solidFill>
                  <a:sysClr val="windowText" lastClr="000000"/>
                </a:solidFill>
              </a:rPr>
              <a:t>reas</a:t>
            </a:r>
            <a:r>
              <a:rPr lang="en-GB" sz="1600" dirty="0">
                <a:solidFill>
                  <a:sysClr val="windowText" lastClr="000000"/>
                </a:solidFill>
              </a:rPr>
              <a:t>)</a:t>
            </a:r>
            <a:endParaRPr lang="en-GB" sz="1600" b="1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/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/>
              <p:nvPr/>
            </p:nvSpPr>
            <p:spPr>
              <a:xfrm>
                <a:off x="10077634" y="4319104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634" y="4319104"/>
                <a:ext cx="1781577" cy="11269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/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tângulo 47">
            <a:extLst>
              <a:ext uri="{FF2B5EF4-FFF2-40B4-BE49-F238E27FC236}">
                <a16:creationId xmlns:a16="http://schemas.microsoft.com/office/drawing/2014/main" id="{6C95AB43-89B4-475A-AA04-E726823352BF}"/>
              </a:ext>
            </a:extLst>
          </p:cNvPr>
          <p:cNvSpPr/>
          <p:nvPr/>
        </p:nvSpPr>
        <p:spPr>
          <a:xfrm>
            <a:off x="2218173" y="2106479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2"/>
            </a:pPr>
            <a:r>
              <a:rPr lang="et-EE" sz="2400" b="1" dirty="0">
                <a:solidFill>
                  <a:sysClr val="windowText" lastClr="000000"/>
                </a:solidFill>
              </a:rPr>
              <a:t>Rea iga juht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element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asub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veerus</a:t>
            </a:r>
            <a:r>
              <a:rPr lang="fi-FI" sz="2400" b="1" dirty="0">
                <a:solidFill>
                  <a:sysClr val="windowText" lastClr="000000"/>
                </a:solidFill>
              </a:rPr>
              <a:t> nii, et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see</a:t>
            </a:r>
            <a:r>
              <a:rPr lang="et-EE" sz="2400" b="1" dirty="0">
                <a:solidFill>
                  <a:sysClr val="windowText" lastClr="000000"/>
                </a:solidFill>
              </a:rPr>
              <a:t> jääb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et-EE" sz="2400" b="1" dirty="0">
                <a:solidFill>
                  <a:sysClr val="windowText" lastClr="000000"/>
                </a:solidFill>
              </a:rPr>
              <a:t>ülemise</a:t>
            </a:r>
            <a:r>
              <a:rPr lang="fi-FI" sz="2400" b="1" dirty="0">
                <a:solidFill>
                  <a:sysClr val="windowText" lastClr="000000"/>
                </a:solidFill>
              </a:rPr>
              <a:t> rea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esimese</a:t>
            </a:r>
            <a:r>
              <a:rPr lang="et-EE" sz="2400" b="1" dirty="0">
                <a:solidFill>
                  <a:sysClr val="windowText" lastClr="000000"/>
                </a:solidFill>
              </a:rPr>
              <a:t>st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et-EE" sz="2400" b="1" dirty="0">
                <a:solidFill>
                  <a:sysClr val="windowText" lastClr="000000"/>
                </a:solidFill>
              </a:rPr>
              <a:t>nullist erinevast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elemendi</a:t>
            </a:r>
            <a:r>
              <a:rPr lang="et-EE" sz="2400" b="1" dirty="0">
                <a:solidFill>
                  <a:sysClr val="windowText" lastClr="000000"/>
                </a:solidFill>
              </a:rPr>
              <a:t>st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paremal</a:t>
            </a:r>
            <a:r>
              <a:rPr lang="et-EE" sz="2400" b="1" dirty="0">
                <a:solidFill>
                  <a:sysClr val="windowText" lastClr="000000"/>
                </a:solidFill>
              </a:rPr>
              <a:t>e</a:t>
            </a:r>
            <a:r>
              <a:rPr lang="fi-FI" sz="2400" b="1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2ACCD78-9A58-4068-BFD1-7FB116EAD0A1}"/>
              </a:ext>
            </a:extLst>
          </p:cNvPr>
          <p:cNvSpPr/>
          <p:nvPr/>
        </p:nvSpPr>
        <p:spPr>
          <a:xfrm>
            <a:off x="2218173" y="4487787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C18C2B4-9DC1-4895-BC40-F32F9F537A22}"/>
              </a:ext>
            </a:extLst>
          </p:cNvPr>
          <p:cNvSpPr/>
          <p:nvPr/>
        </p:nvSpPr>
        <p:spPr>
          <a:xfrm>
            <a:off x="2561487" y="475071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9FEE010-4C3D-4B2B-A4A5-21E1E7C9F64C}"/>
              </a:ext>
            </a:extLst>
          </p:cNvPr>
          <p:cNvSpPr/>
          <p:nvPr/>
        </p:nvSpPr>
        <p:spPr>
          <a:xfrm>
            <a:off x="8649237" y="441360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CBF18A2-EF2B-45E3-BD1B-33B3D669EA68}"/>
              </a:ext>
            </a:extLst>
          </p:cNvPr>
          <p:cNvSpPr/>
          <p:nvPr/>
        </p:nvSpPr>
        <p:spPr>
          <a:xfrm>
            <a:off x="8992551" y="465644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F307618-BBEB-493B-B54A-8842E576F347}"/>
              </a:ext>
            </a:extLst>
          </p:cNvPr>
          <p:cNvSpPr/>
          <p:nvPr/>
        </p:nvSpPr>
        <p:spPr>
          <a:xfrm>
            <a:off x="5001832" y="451234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EFBC394-C5F1-413E-B47D-29D213D39C75}"/>
              </a:ext>
            </a:extLst>
          </p:cNvPr>
          <p:cNvSpPr/>
          <p:nvPr/>
        </p:nvSpPr>
        <p:spPr>
          <a:xfrm>
            <a:off x="5345146" y="4755178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B94DF57-D341-4987-80DD-04FEB9B35E4B}"/>
              </a:ext>
            </a:extLst>
          </p:cNvPr>
          <p:cNvSpPr/>
          <p:nvPr/>
        </p:nvSpPr>
        <p:spPr>
          <a:xfrm>
            <a:off x="2562617" y="5022162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D2FE7FD-098D-4F87-B9E6-3D90C8EF49AA}"/>
              </a:ext>
            </a:extLst>
          </p:cNvPr>
          <p:cNvSpPr/>
          <p:nvPr/>
        </p:nvSpPr>
        <p:spPr>
          <a:xfrm>
            <a:off x="10989345" y="4630634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9A34D66-26A3-4DA6-B9E4-5CE959900954}"/>
              </a:ext>
            </a:extLst>
          </p:cNvPr>
          <p:cNvSpPr/>
          <p:nvPr/>
        </p:nvSpPr>
        <p:spPr>
          <a:xfrm>
            <a:off x="11332659" y="487346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76610B6-3B6F-498E-979E-03BF13E70203}"/>
              </a:ext>
            </a:extLst>
          </p:cNvPr>
          <p:cNvSpPr/>
          <p:nvPr/>
        </p:nvSpPr>
        <p:spPr>
          <a:xfrm>
            <a:off x="3043808" y="450728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F1C7BB9-BDBB-4A1B-81B3-A7983F0EADE2}"/>
              </a:ext>
            </a:extLst>
          </p:cNvPr>
          <p:cNvSpPr/>
          <p:nvPr/>
        </p:nvSpPr>
        <p:spPr>
          <a:xfrm>
            <a:off x="3738810" y="475012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1E2F0BC-59CF-4358-A745-73E274C2B43F}"/>
              </a:ext>
            </a:extLst>
          </p:cNvPr>
          <p:cNvSpPr/>
          <p:nvPr/>
        </p:nvSpPr>
        <p:spPr>
          <a:xfrm>
            <a:off x="3388252" y="5021568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775CB08-E35A-42B8-8166-3166CD3B424C}"/>
              </a:ext>
            </a:extLst>
          </p:cNvPr>
          <p:cNvSpPr/>
          <p:nvPr/>
        </p:nvSpPr>
        <p:spPr>
          <a:xfrm>
            <a:off x="5345146" y="503749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2C1098C-2A6C-4AB3-82EF-9DB65FCCF1DD}"/>
              </a:ext>
            </a:extLst>
          </p:cNvPr>
          <p:cNvSpPr/>
          <p:nvPr/>
        </p:nvSpPr>
        <p:spPr>
          <a:xfrm>
            <a:off x="9714007" y="487923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42B4A14-86B5-465D-814B-9259503CB181}"/>
              </a:ext>
            </a:extLst>
          </p:cNvPr>
          <p:cNvSpPr/>
          <p:nvPr/>
        </p:nvSpPr>
        <p:spPr>
          <a:xfrm>
            <a:off x="10292743" y="4369723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 18">
            <a:extLst>
              <a:ext uri="{FF2B5EF4-FFF2-40B4-BE49-F238E27FC236}">
                <a16:creationId xmlns:a16="http://schemas.microsoft.com/office/drawing/2014/main" id="{764F304E-85C3-4C89-B2C4-3F670ACD4A8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70489" y="4587757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5" name="Freeform 18">
            <a:extLst>
              <a:ext uri="{FF2B5EF4-FFF2-40B4-BE49-F238E27FC236}">
                <a16:creationId xmlns:a16="http://schemas.microsoft.com/office/drawing/2014/main" id="{17FA2294-9ED7-4832-9B5A-D2EE5C9EDEB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79861" y="4588100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5EC44C02-3126-4A88-9193-4B8FAE2B09E8}"/>
              </a:ext>
            </a:extLst>
          </p:cNvPr>
          <p:cNvSpPr txBox="1"/>
          <p:nvPr/>
        </p:nvSpPr>
        <p:spPr>
          <a:xfrm>
            <a:off x="8816717" y="3100422"/>
            <a:ext cx="279732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t-EE" dirty="0"/>
              <a:t>Kõik juhtelemendid rahuldavad 2.tingimust</a:t>
            </a:r>
            <a:endParaRPr lang="en-US" dirty="0"/>
          </a:p>
        </p:txBody>
      </p:sp>
      <p:sp>
        <p:nvSpPr>
          <p:cNvPr id="61" name="Seta: Para Baixo 60">
            <a:extLst>
              <a:ext uri="{FF2B5EF4-FFF2-40B4-BE49-F238E27FC236}">
                <a16:creationId xmlns:a16="http://schemas.microsoft.com/office/drawing/2014/main" id="{0D3A13C7-0B44-4F6B-ABB8-9FDF7E088624}"/>
              </a:ext>
            </a:extLst>
          </p:cNvPr>
          <p:cNvSpPr/>
          <p:nvPr/>
        </p:nvSpPr>
        <p:spPr>
          <a:xfrm>
            <a:off x="8872771" y="3744001"/>
            <a:ext cx="940193" cy="641935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Freeform 23">
            <a:extLst>
              <a:ext uri="{FF2B5EF4-FFF2-40B4-BE49-F238E27FC236}">
                <a16:creationId xmlns:a16="http://schemas.microsoft.com/office/drawing/2014/main" id="{740BD6BF-551E-46AC-B4A1-CA6FEAF1F26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52979" y="4584763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" name="Seta: Para Baixo 86">
            <a:extLst>
              <a:ext uri="{FF2B5EF4-FFF2-40B4-BE49-F238E27FC236}">
                <a16:creationId xmlns:a16="http://schemas.microsoft.com/office/drawing/2014/main" id="{52FB0DC7-AF4B-4929-84AE-223A8E0BF593}"/>
              </a:ext>
            </a:extLst>
          </p:cNvPr>
          <p:cNvSpPr/>
          <p:nvPr/>
        </p:nvSpPr>
        <p:spPr>
          <a:xfrm>
            <a:off x="10530563" y="3745226"/>
            <a:ext cx="940193" cy="641935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Freeform 23">
            <a:extLst>
              <a:ext uri="{FF2B5EF4-FFF2-40B4-BE49-F238E27FC236}">
                <a16:creationId xmlns:a16="http://schemas.microsoft.com/office/drawing/2014/main" id="{56FB94A1-F1D2-407D-8398-A26C1768F0B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95523" y="4584763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" name="Seta: Para Baixo 64">
            <a:extLst>
              <a:ext uri="{FF2B5EF4-FFF2-40B4-BE49-F238E27FC236}">
                <a16:creationId xmlns:a16="http://schemas.microsoft.com/office/drawing/2014/main" id="{F46FAA5A-4D82-4BA2-B7E4-8375997677B9}"/>
              </a:ext>
            </a:extLst>
          </p:cNvPr>
          <p:cNvSpPr/>
          <p:nvPr/>
        </p:nvSpPr>
        <p:spPr>
          <a:xfrm>
            <a:off x="2098414" y="3752837"/>
            <a:ext cx="940193" cy="641935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1F2E8C7A-E949-4511-B835-FBE6419D8832}"/>
              </a:ext>
            </a:extLst>
          </p:cNvPr>
          <p:cNvSpPr txBox="1"/>
          <p:nvPr/>
        </p:nvSpPr>
        <p:spPr>
          <a:xfrm>
            <a:off x="2128448" y="3099210"/>
            <a:ext cx="714181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Tundub</a:t>
            </a:r>
            <a:r>
              <a:rPr lang="en-US" dirty="0"/>
              <a:t>, et see </a:t>
            </a:r>
            <a:r>
              <a:rPr lang="en-US" dirty="0" err="1"/>
              <a:t>ebaõnnestub</a:t>
            </a:r>
            <a:r>
              <a:rPr lang="en-US" dirty="0"/>
              <a:t>, </a:t>
            </a:r>
            <a:r>
              <a:rPr lang="en-US" dirty="0" err="1"/>
              <a:t>sest</a:t>
            </a:r>
            <a:r>
              <a:rPr lang="en-US" dirty="0"/>
              <a:t> „3” </a:t>
            </a:r>
            <a:r>
              <a:rPr lang="en-US" dirty="0" err="1"/>
              <a:t>ei</a:t>
            </a:r>
            <a:r>
              <a:rPr lang="en-US" dirty="0"/>
              <a:t> ole „4 ”-</a:t>
            </a:r>
            <a:r>
              <a:rPr lang="en-US" dirty="0" err="1"/>
              <a:t>st</a:t>
            </a:r>
            <a:r>
              <a:rPr lang="en-US" dirty="0"/>
              <a:t> </a:t>
            </a:r>
            <a:r>
              <a:rPr lang="en-US" dirty="0" err="1"/>
              <a:t>paremal</a:t>
            </a:r>
            <a:r>
              <a:rPr lang="en-US" dirty="0"/>
              <a:t>… </a:t>
            </a:r>
            <a:r>
              <a:rPr lang="en-US" dirty="0" err="1"/>
              <a:t>Paremal</a:t>
            </a:r>
            <a:r>
              <a:rPr lang="en-US" dirty="0"/>
              <a:t> </a:t>
            </a:r>
            <a:r>
              <a:rPr lang="en-US" dirty="0" err="1"/>
              <a:t>aga</a:t>
            </a:r>
            <a:r>
              <a:rPr lang="en-US" dirty="0"/>
              <a:t> pole </a:t>
            </a:r>
            <a:r>
              <a:rPr lang="en-US" dirty="0" err="1"/>
              <a:t>veergu</a:t>
            </a:r>
            <a:r>
              <a:rPr lang="en-US" dirty="0"/>
              <a:t>! ... </a:t>
            </a:r>
            <a:r>
              <a:rPr lang="en-US" dirty="0" err="1"/>
              <a:t>Niisiis</a:t>
            </a:r>
            <a:r>
              <a:rPr lang="en-US" dirty="0"/>
              <a:t>, </a:t>
            </a:r>
            <a:r>
              <a:rPr lang="en-US" dirty="0" err="1"/>
              <a:t>vaatame</a:t>
            </a:r>
            <a:r>
              <a:rPr lang="en-US" dirty="0"/>
              <a:t> </a:t>
            </a:r>
            <a:r>
              <a:rPr lang="en-US" dirty="0" err="1"/>
              <a:t>järgmist</a:t>
            </a:r>
            <a:r>
              <a:rPr lang="en-US" dirty="0"/>
              <a:t> </a:t>
            </a:r>
            <a:r>
              <a:rPr lang="en-US" dirty="0" err="1"/>
              <a:t>tingimust</a:t>
            </a:r>
            <a:r>
              <a:rPr lang="en-US" dirty="0"/>
              <a:t> ...</a:t>
            </a:r>
          </a:p>
        </p:txBody>
      </p:sp>
      <p:sp>
        <p:nvSpPr>
          <p:cNvPr id="88" name="Freeform 26">
            <a:extLst>
              <a:ext uri="{FF2B5EF4-FFF2-40B4-BE49-F238E27FC236}">
                <a16:creationId xmlns:a16="http://schemas.microsoft.com/office/drawing/2014/main" id="{22DA003B-8BE6-4BCD-8415-1700FD728C1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375517" y="4613843"/>
            <a:ext cx="343535" cy="539750"/>
          </a:xfrm>
          <a:custGeom>
            <a:avLst/>
            <a:gdLst>
              <a:gd name="T0" fmla="*/ 63 w 120"/>
              <a:gd name="T1" fmla="*/ 0 h 188"/>
              <a:gd name="T2" fmla="*/ 0 w 120"/>
              <a:gd name="T3" fmla="*/ 56 h 188"/>
              <a:gd name="T4" fmla="*/ 17 w 120"/>
              <a:gd name="T5" fmla="*/ 72 h 188"/>
              <a:gd name="T6" fmla="*/ 27 w 120"/>
              <a:gd name="T7" fmla="*/ 72 h 188"/>
              <a:gd name="T8" fmla="*/ 27 w 120"/>
              <a:gd name="T9" fmla="*/ 72 h 188"/>
              <a:gd name="T10" fmla="*/ 46 w 120"/>
              <a:gd name="T11" fmla="*/ 55 h 188"/>
              <a:gd name="T12" fmla="*/ 47 w 120"/>
              <a:gd name="T13" fmla="*/ 53 h 188"/>
              <a:gd name="T14" fmla="*/ 61 w 120"/>
              <a:gd name="T15" fmla="*/ 41 h 188"/>
              <a:gd name="T16" fmla="*/ 71 w 120"/>
              <a:gd name="T17" fmla="*/ 54 h 188"/>
              <a:gd name="T18" fmla="*/ 71 w 120"/>
              <a:gd name="T19" fmla="*/ 54 h 188"/>
              <a:gd name="T20" fmla="*/ 63 w 120"/>
              <a:gd name="T21" fmla="*/ 68 h 188"/>
              <a:gd name="T22" fmla="*/ 36 w 120"/>
              <a:gd name="T23" fmla="*/ 118 h 188"/>
              <a:gd name="T24" fmla="*/ 41 w 120"/>
              <a:gd name="T25" fmla="*/ 131 h 188"/>
              <a:gd name="T26" fmla="*/ 52 w 120"/>
              <a:gd name="T27" fmla="*/ 136 h 188"/>
              <a:gd name="T28" fmla="*/ 63 w 120"/>
              <a:gd name="T29" fmla="*/ 136 h 188"/>
              <a:gd name="T30" fmla="*/ 80 w 120"/>
              <a:gd name="T31" fmla="*/ 121 h 188"/>
              <a:gd name="T32" fmla="*/ 80 w 120"/>
              <a:gd name="T33" fmla="*/ 119 h 188"/>
              <a:gd name="T34" fmla="*/ 88 w 120"/>
              <a:gd name="T35" fmla="*/ 105 h 188"/>
              <a:gd name="T36" fmla="*/ 92 w 120"/>
              <a:gd name="T37" fmla="*/ 101 h 188"/>
              <a:gd name="T38" fmla="*/ 120 w 120"/>
              <a:gd name="T39" fmla="*/ 53 h 188"/>
              <a:gd name="T40" fmla="*/ 63 w 120"/>
              <a:gd name="T41" fmla="*/ 0 h 188"/>
              <a:gd name="T42" fmla="*/ 80 w 120"/>
              <a:gd name="T43" fmla="*/ 96 h 188"/>
              <a:gd name="T44" fmla="*/ 68 w 120"/>
              <a:gd name="T45" fmla="*/ 119 h 188"/>
              <a:gd name="T46" fmla="*/ 63 w 120"/>
              <a:gd name="T47" fmla="*/ 124 h 188"/>
              <a:gd name="T48" fmla="*/ 52 w 120"/>
              <a:gd name="T49" fmla="*/ 124 h 188"/>
              <a:gd name="T50" fmla="*/ 48 w 120"/>
              <a:gd name="T51" fmla="*/ 118 h 188"/>
              <a:gd name="T52" fmla="*/ 70 w 120"/>
              <a:gd name="T53" fmla="*/ 77 h 188"/>
              <a:gd name="T54" fmla="*/ 83 w 120"/>
              <a:gd name="T55" fmla="*/ 53 h 188"/>
              <a:gd name="T56" fmla="*/ 61 w 120"/>
              <a:gd name="T57" fmla="*/ 29 h 188"/>
              <a:gd name="T58" fmla="*/ 61 w 120"/>
              <a:gd name="T59" fmla="*/ 29 h 188"/>
              <a:gd name="T60" fmla="*/ 34 w 120"/>
              <a:gd name="T61" fmla="*/ 53 h 188"/>
              <a:gd name="T62" fmla="*/ 27 w 120"/>
              <a:gd name="T63" fmla="*/ 60 h 188"/>
              <a:gd name="T64" fmla="*/ 27 w 120"/>
              <a:gd name="T65" fmla="*/ 60 h 188"/>
              <a:gd name="T66" fmla="*/ 17 w 120"/>
              <a:gd name="T67" fmla="*/ 60 h 188"/>
              <a:gd name="T68" fmla="*/ 12 w 120"/>
              <a:gd name="T69" fmla="*/ 56 h 188"/>
              <a:gd name="T70" fmla="*/ 63 w 120"/>
              <a:gd name="T71" fmla="*/ 12 h 188"/>
              <a:gd name="T72" fmla="*/ 108 w 120"/>
              <a:gd name="T73" fmla="*/ 53 h 188"/>
              <a:gd name="T74" fmla="*/ 80 w 120"/>
              <a:gd name="T75" fmla="*/ 96 h 188"/>
              <a:gd name="T76" fmla="*/ 80 w 120"/>
              <a:gd name="T77" fmla="*/ 161 h 188"/>
              <a:gd name="T78" fmla="*/ 67 w 120"/>
              <a:gd name="T79" fmla="*/ 144 h 188"/>
              <a:gd name="T80" fmla="*/ 66 w 120"/>
              <a:gd name="T81" fmla="*/ 144 h 188"/>
              <a:gd name="T82" fmla="*/ 49 w 120"/>
              <a:gd name="T83" fmla="*/ 144 h 188"/>
              <a:gd name="T84" fmla="*/ 37 w 120"/>
              <a:gd name="T85" fmla="*/ 149 h 188"/>
              <a:gd name="T86" fmla="*/ 32 w 120"/>
              <a:gd name="T87" fmla="*/ 162 h 188"/>
              <a:gd name="T88" fmla="*/ 32 w 120"/>
              <a:gd name="T89" fmla="*/ 172 h 188"/>
              <a:gd name="T90" fmla="*/ 49 w 120"/>
              <a:gd name="T91" fmla="*/ 188 h 188"/>
              <a:gd name="T92" fmla="*/ 49 w 120"/>
              <a:gd name="T93" fmla="*/ 188 h 188"/>
              <a:gd name="T94" fmla="*/ 49 w 120"/>
              <a:gd name="T95" fmla="*/ 188 h 188"/>
              <a:gd name="T96" fmla="*/ 64 w 120"/>
              <a:gd name="T97" fmla="*/ 188 h 188"/>
              <a:gd name="T98" fmla="*/ 76 w 120"/>
              <a:gd name="T99" fmla="*/ 182 h 188"/>
              <a:gd name="T100" fmla="*/ 80 w 120"/>
              <a:gd name="T101" fmla="*/ 171 h 188"/>
              <a:gd name="T102" fmla="*/ 80 w 120"/>
              <a:gd name="T103" fmla="*/ 161 h 188"/>
              <a:gd name="T104" fmla="*/ 64 w 120"/>
              <a:gd name="T105" fmla="*/ 176 h 188"/>
              <a:gd name="T106" fmla="*/ 49 w 120"/>
              <a:gd name="T107" fmla="*/ 176 h 188"/>
              <a:gd name="T108" fmla="*/ 49 w 120"/>
              <a:gd name="T109" fmla="*/ 176 h 188"/>
              <a:gd name="T110" fmla="*/ 44 w 120"/>
              <a:gd name="T111" fmla="*/ 172 h 188"/>
              <a:gd name="T112" fmla="*/ 44 w 120"/>
              <a:gd name="T113" fmla="*/ 162 h 188"/>
              <a:gd name="T114" fmla="*/ 49 w 120"/>
              <a:gd name="T115" fmla="*/ 156 h 188"/>
              <a:gd name="T116" fmla="*/ 64 w 120"/>
              <a:gd name="T117" fmla="*/ 156 h 188"/>
              <a:gd name="T118" fmla="*/ 68 w 120"/>
              <a:gd name="T119" fmla="*/ 161 h 188"/>
              <a:gd name="T120" fmla="*/ 68 w 120"/>
              <a:gd name="T121" fmla="*/ 171 h 188"/>
              <a:gd name="T122" fmla="*/ 64 w 120"/>
              <a:gd name="T123" fmla="*/ 176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0" h="188">
                <a:moveTo>
                  <a:pt x="63" y="0"/>
                </a:moveTo>
                <a:cubicBezTo>
                  <a:pt x="23" y="0"/>
                  <a:pt x="0" y="19"/>
                  <a:pt x="0" y="56"/>
                </a:cubicBezTo>
                <a:cubicBezTo>
                  <a:pt x="0" y="64"/>
                  <a:pt x="6" y="72"/>
                  <a:pt x="17" y="72"/>
                </a:cubicBezTo>
                <a:cubicBezTo>
                  <a:pt x="27" y="72"/>
                  <a:pt x="27" y="72"/>
                  <a:pt x="27" y="72"/>
                </a:cubicBezTo>
                <a:cubicBezTo>
                  <a:pt x="27" y="72"/>
                  <a:pt x="27" y="72"/>
                  <a:pt x="27" y="72"/>
                </a:cubicBezTo>
                <a:cubicBezTo>
                  <a:pt x="35" y="72"/>
                  <a:pt x="44" y="67"/>
                  <a:pt x="46" y="55"/>
                </a:cubicBezTo>
                <a:cubicBezTo>
                  <a:pt x="46" y="54"/>
                  <a:pt x="46" y="54"/>
                  <a:pt x="47" y="53"/>
                </a:cubicBezTo>
                <a:cubicBezTo>
                  <a:pt x="48" y="44"/>
                  <a:pt x="49" y="41"/>
                  <a:pt x="61" y="41"/>
                </a:cubicBezTo>
                <a:cubicBezTo>
                  <a:pt x="65" y="41"/>
                  <a:pt x="71" y="43"/>
                  <a:pt x="71" y="54"/>
                </a:cubicBezTo>
                <a:cubicBezTo>
                  <a:pt x="71" y="54"/>
                  <a:pt x="71" y="54"/>
                  <a:pt x="71" y="54"/>
                </a:cubicBezTo>
                <a:cubicBezTo>
                  <a:pt x="71" y="56"/>
                  <a:pt x="71" y="61"/>
                  <a:pt x="63" y="68"/>
                </a:cubicBezTo>
                <a:cubicBezTo>
                  <a:pt x="43" y="82"/>
                  <a:pt x="36" y="95"/>
                  <a:pt x="36" y="118"/>
                </a:cubicBezTo>
                <a:cubicBezTo>
                  <a:pt x="36" y="120"/>
                  <a:pt x="36" y="126"/>
                  <a:pt x="41" y="131"/>
                </a:cubicBezTo>
                <a:cubicBezTo>
                  <a:pt x="44" y="134"/>
                  <a:pt x="48" y="136"/>
                  <a:pt x="52" y="136"/>
                </a:cubicBezTo>
                <a:cubicBezTo>
                  <a:pt x="63" y="136"/>
                  <a:pt x="63" y="136"/>
                  <a:pt x="63" y="136"/>
                </a:cubicBezTo>
                <a:cubicBezTo>
                  <a:pt x="71" y="136"/>
                  <a:pt x="78" y="131"/>
                  <a:pt x="80" y="121"/>
                </a:cubicBezTo>
                <a:cubicBezTo>
                  <a:pt x="80" y="120"/>
                  <a:pt x="80" y="120"/>
                  <a:pt x="80" y="119"/>
                </a:cubicBezTo>
                <a:cubicBezTo>
                  <a:pt x="81" y="114"/>
                  <a:pt x="81" y="111"/>
                  <a:pt x="88" y="105"/>
                </a:cubicBezTo>
                <a:cubicBezTo>
                  <a:pt x="89" y="104"/>
                  <a:pt x="91" y="103"/>
                  <a:pt x="92" y="101"/>
                </a:cubicBezTo>
                <a:cubicBezTo>
                  <a:pt x="103" y="93"/>
                  <a:pt x="120" y="80"/>
                  <a:pt x="120" y="53"/>
                </a:cubicBezTo>
                <a:cubicBezTo>
                  <a:pt x="120" y="24"/>
                  <a:pt x="105" y="0"/>
                  <a:pt x="63" y="0"/>
                </a:cubicBezTo>
                <a:close/>
                <a:moveTo>
                  <a:pt x="80" y="96"/>
                </a:moveTo>
                <a:cubicBezTo>
                  <a:pt x="69" y="106"/>
                  <a:pt x="69" y="114"/>
                  <a:pt x="68" y="119"/>
                </a:cubicBezTo>
                <a:cubicBezTo>
                  <a:pt x="67" y="124"/>
                  <a:pt x="63" y="124"/>
                  <a:pt x="63" y="124"/>
                </a:cubicBezTo>
                <a:cubicBezTo>
                  <a:pt x="63" y="124"/>
                  <a:pt x="57" y="124"/>
                  <a:pt x="52" y="124"/>
                </a:cubicBezTo>
                <a:cubicBezTo>
                  <a:pt x="48" y="124"/>
                  <a:pt x="48" y="118"/>
                  <a:pt x="48" y="118"/>
                </a:cubicBezTo>
                <a:cubicBezTo>
                  <a:pt x="48" y="97"/>
                  <a:pt x="55" y="89"/>
                  <a:pt x="70" y="77"/>
                </a:cubicBezTo>
                <a:cubicBezTo>
                  <a:pt x="85" y="66"/>
                  <a:pt x="83" y="53"/>
                  <a:pt x="83" y="53"/>
                </a:cubicBezTo>
                <a:cubicBezTo>
                  <a:pt x="82" y="29"/>
                  <a:pt x="62" y="29"/>
                  <a:pt x="61" y="29"/>
                </a:cubicBezTo>
                <a:cubicBezTo>
                  <a:pt x="61" y="29"/>
                  <a:pt x="61" y="29"/>
                  <a:pt x="61" y="29"/>
                </a:cubicBezTo>
                <a:cubicBezTo>
                  <a:pt x="37" y="29"/>
                  <a:pt x="36" y="45"/>
                  <a:pt x="34" y="53"/>
                </a:cubicBezTo>
                <a:cubicBezTo>
                  <a:pt x="33" y="60"/>
                  <a:pt x="28" y="60"/>
                  <a:pt x="27" y="60"/>
                </a:cubicBezTo>
                <a:cubicBezTo>
                  <a:pt x="27" y="60"/>
                  <a:pt x="27" y="60"/>
                  <a:pt x="27" y="60"/>
                </a:cubicBezTo>
                <a:cubicBezTo>
                  <a:pt x="17" y="60"/>
                  <a:pt x="17" y="60"/>
                  <a:pt x="17" y="60"/>
                </a:cubicBezTo>
                <a:cubicBezTo>
                  <a:pt x="12" y="60"/>
                  <a:pt x="12" y="56"/>
                  <a:pt x="12" y="56"/>
                </a:cubicBezTo>
                <a:cubicBezTo>
                  <a:pt x="12" y="25"/>
                  <a:pt x="30" y="12"/>
                  <a:pt x="63" y="12"/>
                </a:cubicBezTo>
                <a:cubicBezTo>
                  <a:pt x="95" y="12"/>
                  <a:pt x="108" y="28"/>
                  <a:pt x="108" y="53"/>
                </a:cubicBezTo>
                <a:cubicBezTo>
                  <a:pt x="108" y="77"/>
                  <a:pt x="91" y="87"/>
                  <a:pt x="80" y="96"/>
                </a:cubicBezTo>
                <a:close/>
                <a:moveTo>
                  <a:pt x="80" y="161"/>
                </a:moveTo>
                <a:cubicBezTo>
                  <a:pt x="80" y="151"/>
                  <a:pt x="73" y="146"/>
                  <a:pt x="67" y="144"/>
                </a:cubicBezTo>
                <a:cubicBezTo>
                  <a:pt x="66" y="144"/>
                  <a:pt x="66" y="144"/>
                  <a:pt x="66" y="144"/>
                </a:cubicBezTo>
                <a:cubicBezTo>
                  <a:pt x="49" y="144"/>
                  <a:pt x="49" y="144"/>
                  <a:pt x="49" y="144"/>
                </a:cubicBezTo>
                <a:cubicBezTo>
                  <a:pt x="44" y="144"/>
                  <a:pt x="40" y="146"/>
                  <a:pt x="37" y="149"/>
                </a:cubicBezTo>
                <a:cubicBezTo>
                  <a:pt x="32" y="154"/>
                  <a:pt x="32" y="159"/>
                  <a:pt x="32" y="162"/>
                </a:cubicBezTo>
                <a:cubicBezTo>
                  <a:pt x="32" y="164"/>
                  <a:pt x="32" y="168"/>
                  <a:pt x="32" y="172"/>
                </a:cubicBezTo>
                <a:cubicBezTo>
                  <a:pt x="32" y="181"/>
                  <a:pt x="39" y="188"/>
                  <a:pt x="49" y="188"/>
                </a:cubicBezTo>
                <a:cubicBezTo>
                  <a:pt x="49" y="188"/>
                  <a:pt x="49" y="188"/>
                  <a:pt x="49" y="188"/>
                </a:cubicBezTo>
                <a:cubicBezTo>
                  <a:pt x="49" y="188"/>
                  <a:pt x="49" y="188"/>
                  <a:pt x="49" y="188"/>
                </a:cubicBezTo>
                <a:cubicBezTo>
                  <a:pt x="64" y="188"/>
                  <a:pt x="64" y="188"/>
                  <a:pt x="64" y="188"/>
                </a:cubicBezTo>
                <a:cubicBezTo>
                  <a:pt x="69" y="188"/>
                  <a:pt x="73" y="186"/>
                  <a:pt x="76" y="182"/>
                </a:cubicBezTo>
                <a:cubicBezTo>
                  <a:pt x="80" y="178"/>
                  <a:pt x="80" y="174"/>
                  <a:pt x="80" y="171"/>
                </a:cubicBezTo>
                <a:lnTo>
                  <a:pt x="80" y="161"/>
                </a:lnTo>
                <a:close/>
                <a:moveTo>
                  <a:pt x="64" y="176"/>
                </a:moveTo>
                <a:cubicBezTo>
                  <a:pt x="58" y="176"/>
                  <a:pt x="49" y="176"/>
                  <a:pt x="49" y="176"/>
                </a:cubicBezTo>
                <a:cubicBezTo>
                  <a:pt x="49" y="176"/>
                  <a:pt x="49" y="176"/>
                  <a:pt x="49" y="176"/>
                </a:cubicBezTo>
                <a:cubicBezTo>
                  <a:pt x="48" y="176"/>
                  <a:pt x="44" y="176"/>
                  <a:pt x="44" y="172"/>
                </a:cubicBezTo>
                <a:cubicBezTo>
                  <a:pt x="44" y="167"/>
                  <a:pt x="44" y="162"/>
                  <a:pt x="44" y="162"/>
                </a:cubicBezTo>
                <a:cubicBezTo>
                  <a:pt x="44" y="162"/>
                  <a:pt x="44" y="156"/>
                  <a:pt x="49" y="156"/>
                </a:cubicBezTo>
                <a:cubicBezTo>
                  <a:pt x="54" y="156"/>
                  <a:pt x="64" y="156"/>
                  <a:pt x="64" y="156"/>
                </a:cubicBezTo>
                <a:cubicBezTo>
                  <a:pt x="64" y="156"/>
                  <a:pt x="68" y="157"/>
                  <a:pt x="68" y="161"/>
                </a:cubicBezTo>
                <a:cubicBezTo>
                  <a:pt x="68" y="165"/>
                  <a:pt x="68" y="171"/>
                  <a:pt x="68" y="171"/>
                </a:cubicBezTo>
                <a:cubicBezTo>
                  <a:pt x="68" y="171"/>
                  <a:pt x="69" y="176"/>
                  <a:pt x="64" y="176"/>
                </a:cubicBezTo>
                <a:close/>
              </a:path>
            </a:pathLst>
          </a:custGeom>
          <a:solidFill>
            <a:srgbClr val="F89A3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0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87" grpId="0" animBg="1"/>
      <p:bldP spid="65" grpId="0" animBg="1"/>
      <p:bldP spid="82" grpId="0" animBg="1"/>
      <p:bldP spid="8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0B276B0D-B5BE-45A4-83DD-A09BF16BD29E}"/>
              </a:ext>
            </a:extLst>
          </p:cNvPr>
          <p:cNvSpPr/>
          <p:nvPr/>
        </p:nvSpPr>
        <p:spPr>
          <a:xfrm>
            <a:off x="2066293" y="305859"/>
            <a:ext cx="9859639" cy="2682141"/>
          </a:xfrm>
          <a:prstGeom prst="roundRect">
            <a:avLst>
              <a:gd name="adj" fmla="val 8084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93A192B3-8142-4ED5-BFC7-7263BBE4F303}"/>
              </a:ext>
            </a:extLst>
          </p:cNvPr>
          <p:cNvSpPr/>
          <p:nvPr/>
        </p:nvSpPr>
        <p:spPr>
          <a:xfrm>
            <a:off x="2066293" y="305859"/>
            <a:ext cx="9859639" cy="3297703"/>
          </a:xfrm>
          <a:prstGeom prst="roundRect">
            <a:avLst>
              <a:gd name="adj" fmla="val 6195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4" name="Retângulo: Cantos Arredondados 83">
            <a:extLst>
              <a:ext uri="{FF2B5EF4-FFF2-40B4-BE49-F238E27FC236}">
                <a16:creationId xmlns:a16="http://schemas.microsoft.com/office/drawing/2014/main" id="{317A7BD1-BD59-4A19-B9F2-87AED503152A}"/>
              </a:ext>
            </a:extLst>
          </p:cNvPr>
          <p:cNvSpPr/>
          <p:nvPr/>
        </p:nvSpPr>
        <p:spPr>
          <a:xfrm>
            <a:off x="3642497" y="2983933"/>
            <a:ext cx="4226885" cy="3444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75">
            <a:hlinkClick r:id="rId4" action="ppaction://hlinksldjump"/>
            <a:extLst>
              <a:ext uri="{FF2B5EF4-FFF2-40B4-BE49-F238E27FC236}">
                <a16:creationId xmlns:a16="http://schemas.microsoft.com/office/drawing/2014/main" id="{E1366602-12C0-41CB-9EC1-3ADC612D6E4F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Harjuta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13</a:t>
            </a:r>
          </a:p>
        </p:txBody>
      </p:sp>
      <p:sp>
        <p:nvSpPr>
          <p:cNvPr id="16" name="Retângulo: Cantos Arredondados 15">
            <a:hlinkClick r:id="rId5" action="ppaction://hlinksldjump"/>
            <a:extLst>
              <a:ext uri="{FF2B5EF4-FFF2-40B4-BE49-F238E27FC236}">
                <a16:creationId xmlns:a16="http://schemas.microsoft.com/office/drawing/2014/main" id="{5E515757-F294-45EF-A788-3F2374202FFF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Ridade</a:t>
            </a:r>
            <a:r>
              <a:rPr lang="en-GB" b="1" dirty="0">
                <a:solidFill>
                  <a:schemeClr val="tx1"/>
                </a:solidFill>
              </a:rPr>
              <a:t> “</a:t>
            </a:r>
            <a:r>
              <a:rPr lang="en-GB" b="1" dirty="0" err="1">
                <a:solidFill>
                  <a:schemeClr val="tx1"/>
                </a:solidFill>
              </a:rPr>
              <a:t>taandamise</a:t>
            </a:r>
            <a:r>
              <a:rPr lang="en-GB" b="1" dirty="0">
                <a:solidFill>
                  <a:schemeClr val="tx1"/>
                </a:solidFill>
              </a:rPr>
              <a:t>” </a:t>
            </a:r>
            <a:r>
              <a:rPr lang="en-GB" b="1" dirty="0" err="1">
                <a:solidFill>
                  <a:schemeClr val="tx1"/>
                </a:solidFill>
              </a:rPr>
              <a:t>algoritm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6" action="ppaction://hlinksldjump"/>
            <a:extLst>
              <a:ext uri="{FF2B5EF4-FFF2-40B4-BE49-F238E27FC236}">
                <a16:creationId xmlns:a16="http://schemas.microsoft.com/office/drawing/2014/main" id="{148BC01D-E08E-4339-9F5B-17566B975E9D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etângulo: Cantos Arredondados 17">
            <a:hlinkClick r:id="rId7" action="ppaction://hlinksldjump"/>
            <a:extLst>
              <a:ext uri="{FF2B5EF4-FFF2-40B4-BE49-F238E27FC236}">
                <a16:creationId xmlns:a16="http://schemas.microsoft.com/office/drawing/2014/main" id="{7A67873D-3748-42A5-8011-2365F97F5601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etângulo: Cantos Arredondados 18">
            <a:hlinkClick r:id="rId8" action="ppaction://hlinksldjump"/>
            <a:extLst>
              <a:ext uri="{FF2B5EF4-FFF2-40B4-BE49-F238E27FC236}">
                <a16:creationId xmlns:a16="http://schemas.microsoft.com/office/drawing/2014/main" id="{AEDA9416-ADEF-4800-9E60-FC73AB3217B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A5EF4B7-B424-4701-9C10-220020AD6E70}"/>
              </a:ext>
            </a:extLst>
          </p:cNvPr>
          <p:cNvSpPr/>
          <p:nvPr/>
        </p:nvSpPr>
        <p:spPr>
          <a:xfrm>
            <a:off x="2301503" y="374798"/>
            <a:ext cx="2187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t-EE" sz="2400" b="1" u="sng" dirty="0">
                <a:solidFill>
                  <a:srgbClr val="F25E4F"/>
                </a:solidFill>
              </a:rPr>
              <a:t>Definitsioon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17D4582-E3DB-496C-A0DC-177194CD694C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dirty="0" err="1">
                <a:solidFill>
                  <a:sysClr val="windowText" lastClr="000000"/>
                </a:solidFill>
              </a:rPr>
              <a:t>Ristkülikukujuline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dirty="0" err="1">
                <a:solidFill>
                  <a:sysClr val="windowText" lastClr="000000"/>
                </a:solidFill>
              </a:rPr>
              <a:t>maatriks</a:t>
            </a:r>
            <a:r>
              <a:rPr lang="en-GB" sz="2400" dirty="0">
                <a:solidFill>
                  <a:sysClr val="windowText" lastClr="000000"/>
                </a:solidFill>
              </a:rPr>
              <a:t> on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trep</a:t>
            </a:r>
            <a:r>
              <a:rPr lang="et-EE" sz="2400" b="1" dirty="0">
                <a:solidFill>
                  <a:sysClr val="windowText" lastClr="000000"/>
                </a:solidFill>
              </a:rPr>
              <a:t>p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kujul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dirty="0">
                <a:solidFill>
                  <a:sysClr val="windowText" lastClr="000000"/>
                </a:solidFill>
              </a:rPr>
              <a:t>(</a:t>
            </a:r>
            <a:r>
              <a:rPr lang="en-GB" sz="2400" dirty="0" err="1">
                <a:solidFill>
                  <a:sysClr val="windowText" lastClr="000000"/>
                </a:solidFill>
              </a:rPr>
              <a:t>ehk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teppmaatriks</a:t>
            </a:r>
            <a:r>
              <a:rPr lang="en-GB" sz="2400" dirty="0">
                <a:solidFill>
                  <a:sysClr val="windowText" lastClr="000000"/>
                </a:solidFill>
              </a:rPr>
              <a:t>), </a:t>
            </a:r>
            <a:r>
              <a:rPr lang="en-GB" sz="2400" dirty="0" err="1">
                <a:solidFill>
                  <a:sysClr val="windowText" lastClr="000000"/>
                </a:solidFill>
              </a:rPr>
              <a:t>kui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t-EE" sz="2400" dirty="0">
                <a:solidFill>
                  <a:sysClr val="windowText" lastClr="000000"/>
                </a:solidFill>
              </a:rPr>
              <a:t>see täidab</a:t>
            </a:r>
            <a:r>
              <a:rPr lang="en-GB" sz="2400" dirty="0">
                <a:solidFill>
                  <a:sysClr val="windowText" lastClr="000000"/>
                </a:solidFill>
              </a:rPr>
              <a:t> </a:t>
            </a:r>
            <a:r>
              <a:rPr lang="et-EE" sz="2400" dirty="0">
                <a:solidFill>
                  <a:sysClr val="windowText" lastClr="000000"/>
                </a:solidFill>
              </a:rPr>
              <a:t>tingimusi</a:t>
            </a:r>
            <a:r>
              <a:rPr lang="en-GB" sz="2400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EB5A526-EF16-4114-806A-8388211EA000}"/>
              </a:ext>
            </a:extLst>
          </p:cNvPr>
          <p:cNvSpPr/>
          <p:nvPr/>
        </p:nvSpPr>
        <p:spPr>
          <a:xfrm>
            <a:off x="2268414" y="1742119"/>
            <a:ext cx="94001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/>
            </a:pPr>
            <a:r>
              <a:rPr lang="en-GB" sz="2400" b="1" dirty="0">
                <a:solidFill>
                  <a:sysClr val="windowText" lastClr="000000"/>
                </a:solidFill>
              </a:rPr>
              <a:t>Read,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mis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koosnevad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nullidest</a:t>
            </a:r>
            <a:r>
              <a:rPr lang="en-GB" sz="2400" b="1" dirty="0">
                <a:solidFill>
                  <a:sysClr val="windowText" lastClr="000000"/>
                </a:solidFill>
              </a:rPr>
              <a:t> (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nullread</a:t>
            </a:r>
            <a:r>
              <a:rPr lang="en-GB" sz="2400" b="1" dirty="0">
                <a:solidFill>
                  <a:sysClr val="windowText" lastClr="000000"/>
                </a:solidFill>
              </a:rPr>
              <a:t>) on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maatriksi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põhjas</a:t>
            </a:r>
            <a:r>
              <a:rPr lang="en-GB" sz="2400" b="1" dirty="0">
                <a:solidFill>
                  <a:sysClr val="windowText" lastClr="000000"/>
                </a:solidFill>
              </a:rPr>
              <a:t> (all)</a:t>
            </a:r>
            <a:r>
              <a:rPr lang="et-EE" sz="24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7C886EB9-98F1-49AE-92F9-7E29E8E34FAA}"/>
              </a:ext>
            </a:extLst>
          </p:cNvPr>
          <p:cNvSpPr/>
          <p:nvPr/>
        </p:nvSpPr>
        <p:spPr>
          <a:xfrm>
            <a:off x="2066293" y="3813201"/>
            <a:ext cx="9835419" cy="1725691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E7FBD48-FD2B-4B52-A1D9-86DC345FA4D0}"/>
              </a:ext>
            </a:extLst>
          </p:cNvPr>
          <p:cNvSpPr/>
          <p:nvPr/>
        </p:nvSpPr>
        <p:spPr>
          <a:xfrm>
            <a:off x="2365066" y="3935272"/>
            <a:ext cx="1038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t-EE" sz="2400" b="1" u="sng" dirty="0">
                <a:solidFill>
                  <a:srgbClr val="29A6FF"/>
                </a:solidFill>
              </a:rPr>
              <a:t>Näited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9F25B3D-D4ED-4AC8-A746-3C045DFD8134}"/>
              </a:ext>
            </a:extLst>
          </p:cNvPr>
          <p:cNvSpPr/>
          <p:nvPr/>
        </p:nvSpPr>
        <p:spPr>
          <a:xfrm>
            <a:off x="3580974" y="3946027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000" dirty="0" err="1">
                <a:solidFill>
                  <a:sysClr val="windowText" lastClr="000000"/>
                </a:solidFill>
              </a:rPr>
              <a:t>Millised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antud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maatriksitest</a:t>
            </a:r>
            <a:r>
              <a:rPr lang="en-GB" sz="2000" dirty="0">
                <a:solidFill>
                  <a:sysClr val="windowText" lastClr="000000"/>
                </a:solidFill>
              </a:rPr>
              <a:t> on </a:t>
            </a:r>
            <a:r>
              <a:rPr lang="en-GB" sz="2000" dirty="0" err="1">
                <a:solidFill>
                  <a:sysClr val="windowText" lastClr="000000"/>
                </a:solidFill>
              </a:rPr>
              <a:t>trep</a:t>
            </a:r>
            <a:r>
              <a:rPr lang="et-EE" sz="2000" dirty="0">
                <a:solidFill>
                  <a:sysClr val="windowText" lastClr="000000"/>
                </a:solidFill>
              </a:rPr>
              <a:t>p</a:t>
            </a:r>
            <a:r>
              <a:rPr lang="en-GB" sz="2000" dirty="0" err="1">
                <a:solidFill>
                  <a:sysClr val="windowText" lastClr="000000"/>
                </a:solidFill>
              </a:rPr>
              <a:t>kujul</a:t>
            </a:r>
            <a:r>
              <a:rPr lang="en-GB" sz="2000" dirty="0">
                <a:solidFill>
                  <a:sysClr val="windowText" lastClr="000000"/>
                </a:solidFill>
              </a:rPr>
              <a:t>?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AA034AC1-9D82-4D56-A7E9-46D670EE83C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/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7ADC3FBD-C58B-468E-A7A9-99FB8D3EF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780" y="4327927"/>
                <a:ext cx="1781577" cy="11269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/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BFD97E48-6E68-4334-8784-6EEB61ED7F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424" y="4478963"/>
                <a:ext cx="2083455" cy="8249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/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chemeClr val="accent2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20000"/>
                                              <a:lumOff val="8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FD064A2D-59E6-4401-AB9D-FB76C55E7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264" y="4487787"/>
                <a:ext cx="2083455" cy="8249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tângulo 36">
            <a:extLst>
              <a:ext uri="{FF2B5EF4-FFF2-40B4-BE49-F238E27FC236}">
                <a16:creationId xmlns:a16="http://schemas.microsoft.com/office/drawing/2014/main" id="{2344E329-306B-4CBB-B68C-A4086252EF60}"/>
              </a:ext>
            </a:extLst>
          </p:cNvPr>
          <p:cNvSpPr/>
          <p:nvPr/>
        </p:nvSpPr>
        <p:spPr>
          <a:xfrm>
            <a:off x="2148856" y="5683160"/>
            <a:ext cx="9777070" cy="8796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C81AA4EC-0E9B-4AB0-98E4-B467EAB3145C}"/>
              </a:ext>
            </a:extLst>
          </p:cNvPr>
          <p:cNvSpPr/>
          <p:nvPr/>
        </p:nvSpPr>
        <p:spPr>
          <a:xfrm>
            <a:off x="2309692" y="5706861"/>
            <a:ext cx="9459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b="1" dirty="0" err="1">
                <a:solidFill>
                  <a:srgbClr val="F25E4F"/>
                </a:solidFill>
              </a:rPr>
              <a:t>Märkus</a:t>
            </a:r>
            <a:r>
              <a:rPr lang="en-GB" b="1" dirty="0">
                <a:solidFill>
                  <a:srgbClr val="F25E4F"/>
                </a:solidFill>
              </a:rPr>
              <a:t>  - </a:t>
            </a:r>
            <a:r>
              <a:rPr lang="en-GB" b="1" dirty="0"/>
              <a:t>“</a:t>
            </a:r>
            <a:r>
              <a:rPr lang="en-GB" b="1" dirty="0" err="1">
                <a:solidFill>
                  <a:sysClr val="windowText" lastClr="000000"/>
                </a:solidFill>
              </a:rPr>
              <a:t>Nullist</a:t>
            </a:r>
            <a:r>
              <a:rPr lang="en-GB" b="1" dirty="0">
                <a:solidFill>
                  <a:sysClr val="windowText" lastClr="000000"/>
                </a:solidFill>
              </a:rPr>
              <a:t> </a:t>
            </a:r>
            <a:r>
              <a:rPr lang="en-GB" b="1" dirty="0" err="1">
                <a:solidFill>
                  <a:sysClr val="windowText" lastClr="000000"/>
                </a:solidFill>
              </a:rPr>
              <a:t>erinev</a:t>
            </a:r>
            <a:r>
              <a:rPr lang="en-GB" b="1" dirty="0">
                <a:solidFill>
                  <a:sysClr val="windowText" lastClr="000000"/>
                </a:solidFill>
              </a:rPr>
              <a:t>”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rida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või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veerg</a:t>
            </a:r>
            <a:r>
              <a:rPr lang="en-GB" dirty="0">
                <a:solidFill>
                  <a:sysClr val="windowText" lastClr="000000"/>
                </a:solidFill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</a:rPr>
              <a:t>tähendab</a:t>
            </a:r>
            <a:r>
              <a:rPr lang="en-GB" dirty="0">
                <a:solidFill>
                  <a:sysClr val="windowText" lastClr="000000"/>
                </a:solidFill>
              </a:rPr>
              <a:t>, et </a:t>
            </a:r>
            <a:r>
              <a:rPr lang="en-GB" i="1" u="sng" dirty="0">
                <a:solidFill>
                  <a:sysClr val="windowText" lastClr="000000"/>
                </a:solidFill>
              </a:rPr>
              <a:t>see </a:t>
            </a:r>
            <a:r>
              <a:rPr lang="en-GB" i="1" u="sng" dirty="0" err="1">
                <a:solidFill>
                  <a:sysClr val="windowText" lastClr="000000"/>
                </a:solidFill>
              </a:rPr>
              <a:t>sisaldab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vähemalt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ühte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nullist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erinevat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elementi</a:t>
            </a:r>
            <a:r>
              <a:rPr lang="en-GB" dirty="0">
                <a:solidFill>
                  <a:sysClr val="windowText" lastClr="000000"/>
                </a:solidFill>
              </a:rPr>
              <a:t>;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55CAEB96-B8CB-4914-B354-60D4087A9F7F}"/>
              </a:ext>
            </a:extLst>
          </p:cNvPr>
          <p:cNvSpPr/>
          <p:nvPr/>
        </p:nvSpPr>
        <p:spPr>
          <a:xfrm>
            <a:off x="3295359" y="5990971"/>
            <a:ext cx="8373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n-GB" dirty="0">
                <a:solidFill>
                  <a:sysClr val="windowText" lastClr="000000"/>
                </a:solidFill>
              </a:rPr>
              <a:t>rea </a:t>
            </a:r>
            <a:r>
              <a:rPr lang="et-EE" b="1" dirty="0">
                <a:solidFill>
                  <a:sysClr val="windowText" lastClr="000000"/>
                </a:solidFill>
              </a:rPr>
              <a:t>juht</a:t>
            </a:r>
            <a:r>
              <a:rPr lang="en-GB" b="1" dirty="0">
                <a:solidFill>
                  <a:sysClr val="windowText" lastClr="000000"/>
                </a:solidFill>
              </a:rPr>
              <a:t>element </a:t>
            </a:r>
            <a:r>
              <a:rPr lang="en-GB" dirty="0">
                <a:solidFill>
                  <a:sysClr val="windowText" lastClr="000000"/>
                </a:solidFill>
              </a:rPr>
              <a:t>on </a:t>
            </a:r>
            <a:r>
              <a:rPr lang="en-GB" i="1" u="sng" dirty="0" err="1">
                <a:solidFill>
                  <a:sysClr val="windowText" lastClr="000000"/>
                </a:solidFill>
              </a:rPr>
              <a:t>vasakult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esimene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nullist</a:t>
            </a:r>
            <a:r>
              <a:rPr lang="en-GB" i="1" u="sng" dirty="0">
                <a:solidFill>
                  <a:sysClr val="windowText" lastClr="000000"/>
                </a:solidFill>
              </a:rPr>
              <a:t> </a:t>
            </a:r>
            <a:r>
              <a:rPr lang="en-GB" i="1" u="sng" dirty="0" err="1">
                <a:solidFill>
                  <a:sysClr val="windowText" lastClr="000000"/>
                </a:solidFill>
              </a:rPr>
              <a:t>erinev</a:t>
            </a:r>
            <a:r>
              <a:rPr lang="en-GB" i="1" u="sng" dirty="0">
                <a:solidFill>
                  <a:sysClr val="windowText" lastClr="000000"/>
                </a:solidFill>
              </a:rPr>
              <a:t> element </a:t>
            </a:r>
            <a:r>
              <a:rPr lang="en-GB" sz="1600" dirty="0">
                <a:solidFill>
                  <a:sysClr val="windowText" lastClr="000000"/>
                </a:solidFill>
              </a:rPr>
              <a:t>(“</a:t>
            </a:r>
            <a:r>
              <a:rPr lang="en-GB" sz="1600" dirty="0" err="1">
                <a:solidFill>
                  <a:sysClr val="windowText" lastClr="000000"/>
                </a:solidFill>
              </a:rPr>
              <a:t>nullist</a:t>
            </a:r>
            <a:r>
              <a:rPr lang="en-GB" sz="1600" dirty="0">
                <a:solidFill>
                  <a:sysClr val="windowText" lastClr="000000"/>
                </a:solidFill>
              </a:rPr>
              <a:t> </a:t>
            </a:r>
            <a:r>
              <a:rPr lang="en-GB" sz="1600" dirty="0" err="1">
                <a:solidFill>
                  <a:sysClr val="windowText" lastClr="000000"/>
                </a:solidFill>
              </a:rPr>
              <a:t>erinevas</a:t>
            </a:r>
            <a:r>
              <a:rPr lang="en-GB" sz="1600" dirty="0">
                <a:solidFill>
                  <a:sysClr val="windowText" lastClr="000000"/>
                </a:solidFill>
              </a:rPr>
              <a:t>” </a:t>
            </a:r>
            <a:r>
              <a:rPr lang="en-GB" sz="1600" dirty="0" err="1">
                <a:solidFill>
                  <a:sysClr val="windowText" lastClr="000000"/>
                </a:solidFill>
              </a:rPr>
              <a:t>reas</a:t>
            </a:r>
            <a:r>
              <a:rPr lang="en-GB" dirty="0">
                <a:solidFill>
                  <a:sysClr val="windowText" lastClr="000000"/>
                </a:solidFill>
              </a:rPr>
              <a:t>)</a:t>
            </a:r>
            <a:endParaRPr lang="en-GB" b="1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/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932E241-BC78-497C-8304-55A90D3258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7207" y="4327927"/>
                <a:ext cx="1781578" cy="11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/>
              <p:nvPr/>
            </p:nvSpPr>
            <p:spPr>
              <a:xfrm>
                <a:off x="10077634" y="4319104"/>
                <a:ext cx="178157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0E69281D-C237-4666-8A06-8C7347DF3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7634" y="4319104"/>
                <a:ext cx="1781577" cy="11269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/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73E3E941-14DD-4F18-814C-7158E66C4E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539" y="4465730"/>
                <a:ext cx="1006236" cy="8249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tângulo 47">
            <a:extLst>
              <a:ext uri="{FF2B5EF4-FFF2-40B4-BE49-F238E27FC236}">
                <a16:creationId xmlns:a16="http://schemas.microsoft.com/office/drawing/2014/main" id="{6C95AB43-89B4-475A-AA04-E726823352BF}"/>
              </a:ext>
            </a:extLst>
          </p:cNvPr>
          <p:cNvSpPr/>
          <p:nvPr/>
        </p:nvSpPr>
        <p:spPr>
          <a:xfrm>
            <a:off x="2268413" y="2154912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2"/>
            </a:pPr>
            <a:r>
              <a:rPr lang="et-EE" sz="2400" b="1" dirty="0">
                <a:solidFill>
                  <a:sysClr val="windowText" lastClr="000000"/>
                </a:solidFill>
              </a:rPr>
              <a:t>Rea iga juht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element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asub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veerus</a:t>
            </a:r>
            <a:r>
              <a:rPr lang="fi-FI" sz="2400" b="1" dirty="0">
                <a:solidFill>
                  <a:sysClr val="windowText" lastClr="000000"/>
                </a:solidFill>
              </a:rPr>
              <a:t> nii, et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see</a:t>
            </a:r>
            <a:r>
              <a:rPr lang="et-EE" sz="2400" b="1" dirty="0">
                <a:solidFill>
                  <a:sysClr val="windowText" lastClr="000000"/>
                </a:solidFill>
              </a:rPr>
              <a:t> jääb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et-EE" sz="2400" b="1" dirty="0">
                <a:solidFill>
                  <a:sysClr val="windowText" lastClr="000000"/>
                </a:solidFill>
              </a:rPr>
              <a:t>ülemise</a:t>
            </a:r>
            <a:r>
              <a:rPr lang="fi-FI" sz="2400" b="1" dirty="0">
                <a:solidFill>
                  <a:sysClr val="windowText" lastClr="000000"/>
                </a:solidFill>
              </a:rPr>
              <a:t> rea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esimese</a:t>
            </a:r>
            <a:r>
              <a:rPr lang="et-EE" sz="2400" b="1" dirty="0">
                <a:solidFill>
                  <a:sysClr val="windowText" lastClr="000000"/>
                </a:solidFill>
              </a:rPr>
              <a:t>st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et-EE" sz="2400" b="1" dirty="0">
                <a:solidFill>
                  <a:sysClr val="windowText" lastClr="000000"/>
                </a:solidFill>
              </a:rPr>
              <a:t>nullist erinevast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elemendi</a:t>
            </a:r>
            <a:r>
              <a:rPr lang="et-EE" sz="2400" b="1" dirty="0">
                <a:solidFill>
                  <a:sysClr val="windowText" lastClr="000000"/>
                </a:solidFill>
              </a:rPr>
              <a:t>st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paremal</a:t>
            </a:r>
            <a:r>
              <a:rPr lang="et-EE" sz="2400" b="1" dirty="0">
                <a:solidFill>
                  <a:sysClr val="windowText" lastClr="000000"/>
                </a:solidFill>
              </a:rPr>
              <a:t>e</a:t>
            </a:r>
            <a:r>
              <a:rPr lang="fi-FI" sz="2400" b="1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2ACCD78-9A58-4068-BFD1-7FB116EAD0A1}"/>
              </a:ext>
            </a:extLst>
          </p:cNvPr>
          <p:cNvSpPr/>
          <p:nvPr/>
        </p:nvSpPr>
        <p:spPr>
          <a:xfrm>
            <a:off x="2218173" y="4487787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C18C2B4-9DC1-4895-BC40-F32F9F537A22}"/>
              </a:ext>
            </a:extLst>
          </p:cNvPr>
          <p:cNvSpPr/>
          <p:nvPr/>
        </p:nvSpPr>
        <p:spPr>
          <a:xfrm>
            <a:off x="2561487" y="475071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9FEE010-4C3D-4B2B-A4A5-21E1E7C9F64C}"/>
              </a:ext>
            </a:extLst>
          </p:cNvPr>
          <p:cNvSpPr/>
          <p:nvPr/>
        </p:nvSpPr>
        <p:spPr>
          <a:xfrm>
            <a:off x="8649237" y="4413609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CBF18A2-EF2B-45E3-BD1B-33B3D669EA68}"/>
              </a:ext>
            </a:extLst>
          </p:cNvPr>
          <p:cNvSpPr/>
          <p:nvPr/>
        </p:nvSpPr>
        <p:spPr>
          <a:xfrm>
            <a:off x="8992551" y="4656441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B94DF57-D341-4987-80DD-04FEB9B35E4B}"/>
              </a:ext>
            </a:extLst>
          </p:cNvPr>
          <p:cNvSpPr/>
          <p:nvPr/>
        </p:nvSpPr>
        <p:spPr>
          <a:xfrm>
            <a:off x="2562617" y="5022162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D2FE7FD-098D-4F87-B9E6-3D90C8EF49AA}"/>
              </a:ext>
            </a:extLst>
          </p:cNvPr>
          <p:cNvSpPr/>
          <p:nvPr/>
        </p:nvSpPr>
        <p:spPr>
          <a:xfrm>
            <a:off x="10989345" y="4630634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9A34D66-26A3-4DA6-B9E4-5CE959900954}"/>
              </a:ext>
            </a:extLst>
          </p:cNvPr>
          <p:cNvSpPr/>
          <p:nvPr/>
        </p:nvSpPr>
        <p:spPr>
          <a:xfrm>
            <a:off x="11332659" y="4873466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2C1098C-2A6C-4AB3-82EF-9DB65FCCF1DD}"/>
              </a:ext>
            </a:extLst>
          </p:cNvPr>
          <p:cNvSpPr/>
          <p:nvPr/>
        </p:nvSpPr>
        <p:spPr>
          <a:xfrm>
            <a:off x="9714007" y="4879235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42B4A14-86B5-465D-814B-9259503CB181}"/>
              </a:ext>
            </a:extLst>
          </p:cNvPr>
          <p:cNvSpPr/>
          <p:nvPr/>
        </p:nvSpPr>
        <p:spPr>
          <a:xfrm>
            <a:off x="10292743" y="4369723"/>
            <a:ext cx="277718" cy="275132"/>
          </a:xfrm>
          <a:prstGeom prst="ellipse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08A13E3B-46AA-4894-9A86-E3FBBAC2BE86}"/>
              </a:ext>
            </a:extLst>
          </p:cNvPr>
          <p:cNvSpPr/>
          <p:nvPr/>
        </p:nvSpPr>
        <p:spPr>
          <a:xfrm>
            <a:off x="2218173" y="2892907"/>
            <a:ext cx="92031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3"/>
            </a:pPr>
            <a:r>
              <a:rPr lang="nl-NL" sz="2400" b="1" dirty="0" err="1">
                <a:solidFill>
                  <a:sysClr val="windowText" lastClr="000000"/>
                </a:solidFill>
              </a:rPr>
              <a:t>Kõik</a:t>
            </a:r>
            <a:r>
              <a:rPr lang="nl-NL" sz="2400" b="1" dirty="0">
                <a:solidFill>
                  <a:sysClr val="windowText" lastClr="000000"/>
                </a:solidFill>
              </a:rPr>
              <a:t>  </a:t>
            </a:r>
            <a:r>
              <a:rPr lang="nl-NL" sz="2400" b="1" dirty="0" err="1">
                <a:solidFill>
                  <a:sysClr val="windowText" lastClr="000000"/>
                </a:solidFill>
              </a:rPr>
              <a:t>juhtelemendist</a:t>
            </a:r>
            <a:r>
              <a:rPr lang="nl-NL" sz="2400" b="1" dirty="0">
                <a:solidFill>
                  <a:sysClr val="windowText" lastClr="000000"/>
                </a:solidFill>
              </a:rPr>
              <a:t> (</a:t>
            </a:r>
            <a:r>
              <a:rPr lang="nl-NL" sz="2400" b="1" dirty="0" err="1">
                <a:solidFill>
                  <a:sysClr val="windowText" lastClr="000000"/>
                </a:solidFill>
              </a:rPr>
              <a:t>veerus</a:t>
            </a:r>
            <a:r>
              <a:rPr lang="nl-NL" sz="2400" b="1" dirty="0">
                <a:solidFill>
                  <a:sysClr val="windowText" lastClr="000000"/>
                </a:solidFill>
              </a:rPr>
              <a:t>) </a:t>
            </a:r>
            <a:r>
              <a:rPr lang="nl-NL" sz="2400" b="1" dirty="0" err="1">
                <a:solidFill>
                  <a:sysClr val="windowText" lastClr="000000"/>
                </a:solidFill>
              </a:rPr>
              <a:t>allpool</a:t>
            </a:r>
            <a:r>
              <a:rPr lang="nl-NL" sz="2400" b="1" dirty="0">
                <a:solidFill>
                  <a:sysClr val="windowText" lastClr="000000"/>
                </a:solidFill>
              </a:rPr>
              <a:t> </a:t>
            </a:r>
            <a:r>
              <a:rPr lang="nl-NL" sz="2400" b="1" dirty="0" err="1">
                <a:solidFill>
                  <a:sysClr val="windowText" lastClr="000000"/>
                </a:solidFill>
              </a:rPr>
              <a:t>paiknevad</a:t>
            </a:r>
            <a:r>
              <a:rPr lang="nl-NL" sz="2400" b="1" dirty="0">
                <a:solidFill>
                  <a:sysClr val="windowText" lastClr="000000"/>
                </a:solidFill>
              </a:rPr>
              <a:t> </a:t>
            </a:r>
            <a:r>
              <a:rPr lang="nl-NL" sz="2400" b="1" dirty="0" err="1">
                <a:solidFill>
                  <a:sysClr val="windowText" lastClr="000000"/>
                </a:solidFill>
              </a:rPr>
              <a:t>elemendid</a:t>
            </a:r>
            <a:r>
              <a:rPr lang="nl-NL" sz="2400" b="1" dirty="0">
                <a:solidFill>
                  <a:sysClr val="windowText" lastClr="000000"/>
                </a:solidFill>
              </a:rPr>
              <a:t> on </a:t>
            </a:r>
            <a:r>
              <a:rPr lang="nl-NL" sz="2400" b="1" dirty="0" err="1">
                <a:solidFill>
                  <a:sysClr val="windowText" lastClr="000000"/>
                </a:solidFill>
              </a:rPr>
              <a:t>nullid</a:t>
            </a:r>
            <a:r>
              <a:rPr lang="nl-NL" sz="2400" b="1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91" name="Freeform 18">
            <a:extLst>
              <a:ext uri="{FF2B5EF4-FFF2-40B4-BE49-F238E27FC236}">
                <a16:creationId xmlns:a16="http://schemas.microsoft.com/office/drawing/2014/main" id="{9C6C1897-223C-4DD8-BDE6-510BF771965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264398" y="4588100"/>
            <a:ext cx="538480" cy="539750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DB5A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" name="Freeform 23">
            <a:extLst>
              <a:ext uri="{FF2B5EF4-FFF2-40B4-BE49-F238E27FC236}">
                <a16:creationId xmlns:a16="http://schemas.microsoft.com/office/drawing/2014/main" id="{9F02B845-AB8C-4E0A-855F-CB685D1E8C8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059256" y="3881637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3" name="Freeform 23">
            <a:extLst>
              <a:ext uri="{FF2B5EF4-FFF2-40B4-BE49-F238E27FC236}">
                <a16:creationId xmlns:a16="http://schemas.microsoft.com/office/drawing/2014/main" id="{F15F1FD3-54D0-48A9-A06A-2F83B8A430B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401800" y="3881637"/>
            <a:ext cx="727075" cy="539750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80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84" grpId="0" animBg="1"/>
      <p:bldP spid="91" grpId="0" animBg="1"/>
      <p:bldP spid="92" grpId="0" animBg="1"/>
      <p:bldP spid="9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7C886EB9-98F1-49AE-92F9-7E29E8E34FAA}"/>
              </a:ext>
            </a:extLst>
          </p:cNvPr>
          <p:cNvSpPr/>
          <p:nvPr/>
        </p:nvSpPr>
        <p:spPr>
          <a:xfrm>
            <a:off x="2066293" y="3813201"/>
            <a:ext cx="9835419" cy="2848856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85" name="Agrupar 84">
            <a:extLst>
              <a:ext uri="{FF2B5EF4-FFF2-40B4-BE49-F238E27FC236}">
                <a16:creationId xmlns:a16="http://schemas.microsoft.com/office/drawing/2014/main" id="{66FDE549-8044-4A09-BBD1-B7D8CBF34197}"/>
              </a:ext>
            </a:extLst>
          </p:cNvPr>
          <p:cNvGrpSpPr/>
          <p:nvPr/>
        </p:nvGrpSpPr>
        <p:grpSpPr>
          <a:xfrm>
            <a:off x="5310720" y="4679099"/>
            <a:ext cx="3370682" cy="1314960"/>
            <a:chOff x="5310720" y="4679099"/>
            <a:chExt cx="3370682" cy="1314960"/>
          </a:xfrm>
        </p:grpSpPr>
        <p:sp>
          <p:nvSpPr>
            <p:cNvPr id="90" name="Retângulo 89">
              <a:extLst>
                <a:ext uri="{FF2B5EF4-FFF2-40B4-BE49-F238E27FC236}">
                  <a16:creationId xmlns:a16="http://schemas.microsoft.com/office/drawing/2014/main" id="{CA528B28-C1D7-4997-9D91-F5485247BA39}"/>
                </a:ext>
              </a:extLst>
            </p:cNvPr>
            <p:cNvSpPr/>
            <p:nvPr/>
          </p:nvSpPr>
          <p:spPr>
            <a:xfrm>
              <a:off x="5310720" y="4679099"/>
              <a:ext cx="3370682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Retângulo 93">
              <a:extLst>
                <a:ext uri="{FF2B5EF4-FFF2-40B4-BE49-F238E27FC236}">
                  <a16:creationId xmlns:a16="http://schemas.microsoft.com/office/drawing/2014/main" id="{D3A22993-571A-4E9F-B2D7-2E561F00DE41}"/>
                </a:ext>
              </a:extLst>
            </p:cNvPr>
            <p:cNvSpPr/>
            <p:nvPr/>
          </p:nvSpPr>
          <p:spPr>
            <a:xfrm>
              <a:off x="7734685" y="5633336"/>
              <a:ext cx="946717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Retângulo 97">
              <a:extLst>
                <a:ext uri="{FF2B5EF4-FFF2-40B4-BE49-F238E27FC236}">
                  <a16:creationId xmlns:a16="http://schemas.microsoft.com/office/drawing/2014/main" id="{10E605CE-494B-4181-8DD1-945CFC64326A}"/>
                </a:ext>
              </a:extLst>
            </p:cNvPr>
            <p:cNvSpPr/>
            <p:nvPr/>
          </p:nvSpPr>
          <p:spPr>
            <a:xfrm>
              <a:off x="6251980" y="5000094"/>
              <a:ext cx="2429422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etângulo 98">
              <a:extLst>
                <a:ext uri="{FF2B5EF4-FFF2-40B4-BE49-F238E27FC236}">
                  <a16:creationId xmlns:a16="http://schemas.microsoft.com/office/drawing/2014/main" id="{9744CC33-9BBB-463D-9ECA-C5DCC6E8428F}"/>
                </a:ext>
              </a:extLst>
            </p:cNvPr>
            <p:cNvSpPr/>
            <p:nvPr/>
          </p:nvSpPr>
          <p:spPr>
            <a:xfrm>
              <a:off x="6819112" y="5301464"/>
              <a:ext cx="1862290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3" name="Agrupar 82">
            <a:extLst>
              <a:ext uri="{FF2B5EF4-FFF2-40B4-BE49-F238E27FC236}">
                <a16:creationId xmlns:a16="http://schemas.microsoft.com/office/drawing/2014/main" id="{69F8FD89-8747-4BFB-8E2A-BB79A4C8C935}"/>
              </a:ext>
            </a:extLst>
          </p:cNvPr>
          <p:cNvGrpSpPr/>
          <p:nvPr/>
        </p:nvGrpSpPr>
        <p:grpSpPr>
          <a:xfrm>
            <a:off x="2542233" y="4653403"/>
            <a:ext cx="1752299" cy="653337"/>
            <a:chOff x="2542233" y="4653403"/>
            <a:chExt cx="1752299" cy="653337"/>
          </a:xfrm>
        </p:grpSpPr>
        <p:sp>
          <p:nvSpPr>
            <p:cNvPr id="70" name="Retângulo 69">
              <a:extLst>
                <a:ext uri="{FF2B5EF4-FFF2-40B4-BE49-F238E27FC236}">
                  <a16:creationId xmlns:a16="http://schemas.microsoft.com/office/drawing/2014/main" id="{24E4E3FD-7653-4253-B9B8-6DDC0596E831}"/>
                </a:ext>
              </a:extLst>
            </p:cNvPr>
            <p:cNvSpPr/>
            <p:nvPr/>
          </p:nvSpPr>
          <p:spPr>
            <a:xfrm>
              <a:off x="2542233" y="4653403"/>
              <a:ext cx="1752299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Retângulo 86">
              <a:extLst>
                <a:ext uri="{FF2B5EF4-FFF2-40B4-BE49-F238E27FC236}">
                  <a16:creationId xmlns:a16="http://schemas.microsoft.com/office/drawing/2014/main" id="{C6CCB20D-0C21-4A21-9111-F9EC8A83E8AD}"/>
                </a:ext>
              </a:extLst>
            </p:cNvPr>
            <p:cNvSpPr/>
            <p:nvPr/>
          </p:nvSpPr>
          <p:spPr>
            <a:xfrm>
              <a:off x="3039841" y="4946017"/>
              <a:ext cx="1254691" cy="3607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0B276B0D-B5BE-45A4-83DD-A09BF16BD29E}"/>
              </a:ext>
            </a:extLst>
          </p:cNvPr>
          <p:cNvSpPr/>
          <p:nvPr/>
        </p:nvSpPr>
        <p:spPr>
          <a:xfrm>
            <a:off x="2066293" y="305859"/>
            <a:ext cx="9859639" cy="2682141"/>
          </a:xfrm>
          <a:prstGeom prst="roundRect">
            <a:avLst>
              <a:gd name="adj" fmla="val 8084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93A192B3-8142-4ED5-BFC7-7263BBE4F303}"/>
              </a:ext>
            </a:extLst>
          </p:cNvPr>
          <p:cNvSpPr/>
          <p:nvPr/>
        </p:nvSpPr>
        <p:spPr>
          <a:xfrm>
            <a:off x="2066293" y="305859"/>
            <a:ext cx="9859639" cy="3297703"/>
          </a:xfrm>
          <a:prstGeom prst="roundRect">
            <a:avLst>
              <a:gd name="adj" fmla="val 6195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75">
            <a:hlinkClick r:id="rId4" action="ppaction://hlinksldjump"/>
            <a:extLst>
              <a:ext uri="{FF2B5EF4-FFF2-40B4-BE49-F238E27FC236}">
                <a16:creationId xmlns:a16="http://schemas.microsoft.com/office/drawing/2014/main" id="{E1366602-12C0-41CB-9EC1-3ADC612D6E4F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Harjuta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13</a:t>
            </a:r>
          </a:p>
        </p:txBody>
      </p:sp>
      <p:sp>
        <p:nvSpPr>
          <p:cNvPr id="16" name="Retângulo: Cantos Arredondados 15">
            <a:hlinkClick r:id="rId5" action="ppaction://hlinksldjump"/>
            <a:extLst>
              <a:ext uri="{FF2B5EF4-FFF2-40B4-BE49-F238E27FC236}">
                <a16:creationId xmlns:a16="http://schemas.microsoft.com/office/drawing/2014/main" id="{5E515757-F294-45EF-A788-3F2374202FFF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Ridade</a:t>
            </a:r>
            <a:r>
              <a:rPr lang="en-GB" b="1" dirty="0">
                <a:solidFill>
                  <a:schemeClr val="tx1"/>
                </a:solidFill>
              </a:rPr>
              <a:t> “</a:t>
            </a:r>
            <a:r>
              <a:rPr lang="en-GB" b="1" dirty="0" err="1">
                <a:solidFill>
                  <a:schemeClr val="tx1"/>
                </a:solidFill>
              </a:rPr>
              <a:t>taandamise</a:t>
            </a:r>
            <a:r>
              <a:rPr lang="en-GB" b="1" dirty="0">
                <a:solidFill>
                  <a:schemeClr val="tx1"/>
                </a:solidFill>
              </a:rPr>
              <a:t>” </a:t>
            </a:r>
            <a:r>
              <a:rPr lang="en-GB" b="1" dirty="0" err="1">
                <a:solidFill>
                  <a:schemeClr val="tx1"/>
                </a:solidFill>
              </a:rPr>
              <a:t>algoritm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6" action="ppaction://hlinksldjump"/>
            <a:extLst>
              <a:ext uri="{FF2B5EF4-FFF2-40B4-BE49-F238E27FC236}">
                <a16:creationId xmlns:a16="http://schemas.microsoft.com/office/drawing/2014/main" id="{148BC01D-E08E-4339-9F5B-17566B975E9D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etângulo: Cantos Arredondados 17">
            <a:hlinkClick r:id="rId7" action="ppaction://hlinksldjump"/>
            <a:extLst>
              <a:ext uri="{FF2B5EF4-FFF2-40B4-BE49-F238E27FC236}">
                <a16:creationId xmlns:a16="http://schemas.microsoft.com/office/drawing/2014/main" id="{7A67873D-3748-42A5-8011-2365F97F5601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etângulo: Cantos Arredondados 18">
            <a:hlinkClick r:id="rId8" action="ppaction://hlinksldjump"/>
            <a:extLst>
              <a:ext uri="{FF2B5EF4-FFF2-40B4-BE49-F238E27FC236}">
                <a16:creationId xmlns:a16="http://schemas.microsoft.com/office/drawing/2014/main" id="{AEDA9416-ADEF-4800-9E60-FC73AB3217B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A5EF4B7-B424-4701-9C10-220020AD6E70}"/>
              </a:ext>
            </a:extLst>
          </p:cNvPr>
          <p:cNvSpPr/>
          <p:nvPr/>
        </p:nvSpPr>
        <p:spPr>
          <a:xfrm>
            <a:off x="2301503" y="374798"/>
            <a:ext cx="1476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b="1" u="sng" dirty="0">
                <a:solidFill>
                  <a:srgbClr val="F25E4F"/>
                </a:solidFill>
              </a:rPr>
              <a:t>Definition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A17D4582-E3DB-496C-A0DC-177194CD694C}"/>
              </a:ext>
            </a:extLst>
          </p:cNvPr>
          <p:cNvSpPr/>
          <p:nvPr/>
        </p:nvSpPr>
        <p:spPr>
          <a:xfrm>
            <a:off x="2301503" y="886236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A rectangular matrix is in </a:t>
            </a:r>
            <a:r>
              <a:rPr lang="en-GB" sz="2400" b="1" dirty="0">
                <a:solidFill>
                  <a:sysClr val="windowText" lastClr="000000"/>
                </a:solidFill>
              </a:rPr>
              <a:t>echelon form </a:t>
            </a:r>
            <a:r>
              <a:rPr lang="en-GB" sz="2400" dirty="0">
                <a:solidFill>
                  <a:sysClr val="windowText" lastClr="000000"/>
                </a:solidFill>
              </a:rPr>
              <a:t>(or </a:t>
            </a:r>
            <a:r>
              <a:rPr lang="en-GB" sz="2400" b="1" dirty="0">
                <a:solidFill>
                  <a:sysClr val="windowText" lastClr="000000"/>
                </a:solidFill>
              </a:rPr>
              <a:t>row echelon form</a:t>
            </a:r>
            <a:r>
              <a:rPr lang="en-GB" sz="2400" dirty="0">
                <a:solidFill>
                  <a:sysClr val="windowText" lastClr="000000"/>
                </a:solidFill>
              </a:rPr>
              <a:t>) if it has the following properties: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EB5A526-EF16-4114-806A-8388211EA000}"/>
              </a:ext>
            </a:extLst>
          </p:cNvPr>
          <p:cNvSpPr/>
          <p:nvPr/>
        </p:nvSpPr>
        <p:spPr>
          <a:xfrm>
            <a:off x="2268414" y="1742119"/>
            <a:ext cx="9120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/>
            </a:pPr>
            <a:r>
              <a:rPr lang="en-GB" sz="2400" b="1" dirty="0">
                <a:solidFill>
                  <a:sysClr val="windowText" lastClr="000000"/>
                </a:solidFill>
              </a:rPr>
              <a:t>Read,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mis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koosnevad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nullidest</a:t>
            </a:r>
            <a:r>
              <a:rPr lang="en-GB" sz="2400" b="1" dirty="0">
                <a:solidFill>
                  <a:sysClr val="windowText" lastClr="000000"/>
                </a:solidFill>
              </a:rPr>
              <a:t> (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nullread</a:t>
            </a:r>
            <a:r>
              <a:rPr lang="en-GB" sz="2400" b="1" dirty="0">
                <a:solidFill>
                  <a:sysClr val="windowText" lastClr="000000"/>
                </a:solidFill>
              </a:rPr>
              <a:t>) on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maatriksi</a:t>
            </a:r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  <a:r>
              <a:rPr lang="en-GB" sz="2400" b="1" dirty="0" err="1">
                <a:solidFill>
                  <a:sysClr val="windowText" lastClr="000000"/>
                </a:solidFill>
              </a:rPr>
              <a:t>põhjas</a:t>
            </a:r>
            <a:r>
              <a:rPr lang="en-GB" sz="2400" b="1" dirty="0">
                <a:solidFill>
                  <a:sysClr val="windowText" lastClr="000000"/>
                </a:solidFill>
              </a:rPr>
              <a:t> (all)</a:t>
            </a:r>
            <a:r>
              <a:rPr lang="et-EE" sz="2400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E7FBD48-FD2B-4B52-A1D9-86DC345FA4D0}"/>
              </a:ext>
            </a:extLst>
          </p:cNvPr>
          <p:cNvSpPr/>
          <p:nvPr/>
        </p:nvSpPr>
        <p:spPr>
          <a:xfrm>
            <a:off x="2365066" y="3935272"/>
            <a:ext cx="1038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t-EE" sz="2400" b="1" u="sng" dirty="0">
                <a:solidFill>
                  <a:srgbClr val="29A6FF"/>
                </a:solidFill>
              </a:rPr>
              <a:t>Näited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9F25B3D-D4ED-4AC8-A746-3C045DFD8134}"/>
              </a:ext>
            </a:extLst>
          </p:cNvPr>
          <p:cNvSpPr/>
          <p:nvPr/>
        </p:nvSpPr>
        <p:spPr>
          <a:xfrm>
            <a:off x="3580974" y="3946027"/>
            <a:ext cx="836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t-EE" sz="2000" dirty="0" err="1">
                <a:solidFill>
                  <a:srgbClr val="0C2B8E"/>
                </a:solidFill>
              </a:rPr>
              <a:t>Maatriskid</a:t>
            </a:r>
            <a:r>
              <a:rPr lang="et-EE" sz="2000" dirty="0">
                <a:solidFill>
                  <a:srgbClr val="0C2B8E"/>
                </a:solidFill>
              </a:rPr>
              <a:t> on treppkujul</a:t>
            </a:r>
            <a:r>
              <a:rPr lang="en-GB" sz="2000" dirty="0">
                <a:solidFill>
                  <a:srgbClr val="0C2B8E"/>
                </a:solidFill>
              </a:rPr>
              <a:t>.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AA034AC1-9D82-4D56-A7E9-46D670EE83C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48" name="Retângulo 47">
            <a:extLst>
              <a:ext uri="{FF2B5EF4-FFF2-40B4-BE49-F238E27FC236}">
                <a16:creationId xmlns:a16="http://schemas.microsoft.com/office/drawing/2014/main" id="{6C95AB43-89B4-475A-AA04-E726823352BF}"/>
              </a:ext>
            </a:extLst>
          </p:cNvPr>
          <p:cNvSpPr/>
          <p:nvPr/>
        </p:nvSpPr>
        <p:spPr>
          <a:xfrm>
            <a:off x="2268413" y="2154912"/>
            <a:ext cx="9455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2"/>
            </a:pPr>
            <a:r>
              <a:rPr lang="et-EE" sz="2400" b="1" dirty="0">
                <a:solidFill>
                  <a:sysClr val="windowText" lastClr="000000"/>
                </a:solidFill>
              </a:rPr>
              <a:t>Rea iga juht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element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asub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veerus</a:t>
            </a:r>
            <a:r>
              <a:rPr lang="fi-FI" sz="2400" b="1" dirty="0">
                <a:solidFill>
                  <a:sysClr val="windowText" lastClr="000000"/>
                </a:solidFill>
              </a:rPr>
              <a:t> nii, et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see</a:t>
            </a:r>
            <a:r>
              <a:rPr lang="et-EE" sz="2400" b="1" dirty="0">
                <a:solidFill>
                  <a:sysClr val="windowText" lastClr="000000"/>
                </a:solidFill>
              </a:rPr>
              <a:t> jääb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et-EE" sz="2400" b="1" dirty="0">
                <a:solidFill>
                  <a:sysClr val="windowText" lastClr="000000"/>
                </a:solidFill>
              </a:rPr>
              <a:t>ülemise</a:t>
            </a:r>
            <a:r>
              <a:rPr lang="fi-FI" sz="2400" b="1" dirty="0">
                <a:solidFill>
                  <a:sysClr val="windowText" lastClr="000000"/>
                </a:solidFill>
              </a:rPr>
              <a:t> rea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esimese</a:t>
            </a:r>
            <a:r>
              <a:rPr lang="et-EE" sz="2400" b="1" dirty="0">
                <a:solidFill>
                  <a:sysClr val="windowText" lastClr="000000"/>
                </a:solidFill>
              </a:rPr>
              <a:t>st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et-EE" sz="2400" b="1" dirty="0">
                <a:solidFill>
                  <a:sysClr val="windowText" lastClr="000000"/>
                </a:solidFill>
              </a:rPr>
              <a:t>nullist erinevast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elemendi</a:t>
            </a:r>
            <a:r>
              <a:rPr lang="et-EE" sz="2400" b="1" dirty="0">
                <a:solidFill>
                  <a:sysClr val="windowText" lastClr="000000"/>
                </a:solidFill>
              </a:rPr>
              <a:t>st</a:t>
            </a:r>
            <a:r>
              <a:rPr lang="fi-FI" sz="2400" b="1" dirty="0">
                <a:solidFill>
                  <a:sysClr val="windowText" lastClr="000000"/>
                </a:solidFill>
              </a:rPr>
              <a:t> </a:t>
            </a:r>
            <a:r>
              <a:rPr lang="fi-FI" sz="2400" b="1" dirty="0" err="1">
                <a:solidFill>
                  <a:sysClr val="windowText" lastClr="000000"/>
                </a:solidFill>
              </a:rPr>
              <a:t>paremal</a:t>
            </a:r>
            <a:r>
              <a:rPr lang="et-EE" sz="2400" b="1" dirty="0">
                <a:solidFill>
                  <a:sysClr val="windowText" lastClr="000000"/>
                </a:solidFill>
              </a:rPr>
              <a:t>e</a:t>
            </a:r>
            <a:r>
              <a:rPr lang="fi-FI" sz="2400" b="1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08A13E3B-46AA-4894-9A86-E3FBBAC2BE86}"/>
              </a:ext>
            </a:extLst>
          </p:cNvPr>
          <p:cNvSpPr/>
          <p:nvPr/>
        </p:nvSpPr>
        <p:spPr>
          <a:xfrm>
            <a:off x="2268412" y="2929754"/>
            <a:ext cx="9400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rgbClr val="F25E4F"/>
              </a:buClr>
              <a:buSzPct val="100000"/>
              <a:buFont typeface="+mj-lt"/>
              <a:buAutoNum type="arabicPeriod" startAt="3"/>
            </a:pPr>
            <a:r>
              <a:rPr lang="nl-NL" sz="2400" b="1" dirty="0" err="1">
                <a:solidFill>
                  <a:sysClr val="windowText" lastClr="000000"/>
                </a:solidFill>
              </a:rPr>
              <a:t>Kõik</a:t>
            </a:r>
            <a:r>
              <a:rPr lang="nl-NL" sz="2400" b="1" dirty="0">
                <a:solidFill>
                  <a:sysClr val="windowText" lastClr="000000"/>
                </a:solidFill>
              </a:rPr>
              <a:t>  </a:t>
            </a:r>
            <a:r>
              <a:rPr lang="nl-NL" sz="2400" b="1" dirty="0" err="1">
                <a:solidFill>
                  <a:sysClr val="windowText" lastClr="000000"/>
                </a:solidFill>
              </a:rPr>
              <a:t>juhtelemendist</a:t>
            </a:r>
            <a:r>
              <a:rPr lang="nl-NL" sz="2400" b="1" dirty="0">
                <a:solidFill>
                  <a:sysClr val="windowText" lastClr="000000"/>
                </a:solidFill>
              </a:rPr>
              <a:t> (</a:t>
            </a:r>
            <a:r>
              <a:rPr lang="nl-NL" sz="2400" b="1" dirty="0" err="1">
                <a:solidFill>
                  <a:sysClr val="windowText" lastClr="000000"/>
                </a:solidFill>
              </a:rPr>
              <a:t>veerus</a:t>
            </a:r>
            <a:r>
              <a:rPr lang="nl-NL" sz="2400" b="1" dirty="0">
                <a:solidFill>
                  <a:sysClr val="windowText" lastClr="000000"/>
                </a:solidFill>
              </a:rPr>
              <a:t>) </a:t>
            </a:r>
            <a:r>
              <a:rPr lang="nl-NL" sz="2400" b="1" dirty="0" err="1">
                <a:solidFill>
                  <a:sysClr val="windowText" lastClr="000000"/>
                </a:solidFill>
              </a:rPr>
              <a:t>allpool</a:t>
            </a:r>
            <a:r>
              <a:rPr lang="nl-NL" sz="2400" b="1" dirty="0">
                <a:solidFill>
                  <a:sysClr val="windowText" lastClr="000000"/>
                </a:solidFill>
              </a:rPr>
              <a:t> </a:t>
            </a:r>
            <a:r>
              <a:rPr lang="nl-NL" sz="2400" b="1" dirty="0" err="1">
                <a:solidFill>
                  <a:sysClr val="windowText" lastClr="000000"/>
                </a:solidFill>
              </a:rPr>
              <a:t>paiknevad</a:t>
            </a:r>
            <a:r>
              <a:rPr lang="nl-NL" sz="2400" b="1" dirty="0">
                <a:solidFill>
                  <a:sysClr val="windowText" lastClr="000000"/>
                </a:solidFill>
              </a:rPr>
              <a:t> </a:t>
            </a:r>
            <a:r>
              <a:rPr lang="nl-NL" sz="2400" b="1" dirty="0" err="1">
                <a:solidFill>
                  <a:sysClr val="windowText" lastClr="000000"/>
                </a:solidFill>
              </a:rPr>
              <a:t>elemendid</a:t>
            </a:r>
            <a:r>
              <a:rPr lang="nl-NL" sz="2400" b="1" dirty="0">
                <a:solidFill>
                  <a:sysClr val="windowText" lastClr="000000"/>
                </a:solidFill>
              </a:rPr>
              <a:t> on </a:t>
            </a:r>
            <a:r>
              <a:rPr lang="nl-NL" sz="2400" b="1" dirty="0" err="1">
                <a:solidFill>
                  <a:sysClr val="windowText" lastClr="000000"/>
                </a:solidFill>
              </a:rPr>
              <a:t>nullid</a:t>
            </a:r>
            <a:r>
              <a:rPr lang="nl-NL" sz="2400" b="1" dirty="0">
                <a:solidFill>
                  <a:sysClr val="windowText" lastClr="000000"/>
                </a:solidFill>
              </a:rPr>
              <a:t>.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307B6B1E-BA32-4CF6-B99B-8489561D3310}"/>
                  </a:ext>
                </a:extLst>
              </p:cNvPr>
              <p:cNvSpPr/>
              <p:nvPr/>
            </p:nvSpPr>
            <p:spPr>
              <a:xfrm>
                <a:off x="2211616" y="4653404"/>
                <a:ext cx="2417265" cy="13267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sz="240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4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∎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∎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307B6B1E-BA32-4CF6-B99B-8489561D33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616" y="4653404"/>
                <a:ext cx="2417265" cy="132677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54DF2EE9-174C-47D8-86AC-81189DB4B4A0}"/>
                  </a:ext>
                </a:extLst>
              </p:cNvPr>
              <p:cNvSpPr/>
              <p:nvPr/>
            </p:nvSpPr>
            <p:spPr>
              <a:xfrm>
                <a:off x="4506824" y="4607779"/>
                <a:ext cx="4508927" cy="1471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sz="240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4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∎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∎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  <m:r>
                            <a:rPr lang="pt-PT" sz="24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4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∎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sz="24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sz="2400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∎</m:t>
                                      </m:r>
                                    </m:e>
                                    <m:e>
                                      <m:r>
                                        <a:rPr lang="pt-PT" sz="2400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54DF2EE9-174C-47D8-86AC-81189DB4B4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6824" y="4607779"/>
                <a:ext cx="4508927" cy="14719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F328E334-5034-4187-B259-E8C609C21F9A}"/>
                  </a:ext>
                </a:extLst>
              </p:cNvPr>
              <p:cNvSpPr/>
              <p:nvPr/>
            </p:nvSpPr>
            <p:spPr>
              <a:xfrm>
                <a:off x="9015751" y="4428133"/>
                <a:ext cx="2588043" cy="1292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975" indent="-180975"/>
                <a14:m>
                  <m:oMath xmlns:m="http://schemas.openxmlformats.org/officeDocument/2006/math">
                    <m:r>
                      <a:rPr lang="pt-PT" sz="24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∎</m:t>
                    </m:r>
                  </m:oMath>
                </a14:m>
                <a:r>
                  <a:rPr lang="en-GB" sz="2400" dirty="0"/>
                  <a:t> </a:t>
                </a:r>
                <a:r>
                  <a:rPr lang="et-EE" dirty="0"/>
                  <a:t>on </a:t>
                </a:r>
                <a:r>
                  <a:rPr lang="et-EE" dirty="0" err="1"/>
                  <a:t>juhtelementid</a:t>
                </a:r>
                <a:r>
                  <a:rPr lang="et-EE" dirty="0"/>
                  <a:t>, võivad olla mistahes nullist erinevad arvud/avaldised</a:t>
                </a:r>
                <a:endParaRPr lang="en-GB" dirty="0"/>
              </a:p>
            </p:txBody>
          </p:sp>
        </mc:Choice>
        <mc:Fallback xmlns="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F328E334-5034-4187-B259-E8C609C21F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5751" y="4428133"/>
                <a:ext cx="2588043" cy="1292662"/>
              </a:xfrm>
              <a:prstGeom prst="rect">
                <a:avLst/>
              </a:prstGeom>
              <a:blipFill>
                <a:blip r:embed="rId12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68E71E6E-3CFF-4BF3-A926-B0FD1062E674}"/>
                  </a:ext>
                </a:extLst>
              </p:cNvPr>
              <p:cNvSpPr/>
              <p:nvPr/>
            </p:nvSpPr>
            <p:spPr>
              <a:xfrm>
                <a:off x="9026531" y="5633336"/>
                <a:ext cx="2697279" cy="7301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975" indent="-180975"/>
                <a14:m>
                  <m:oMath xmlns:m="http://schemas.openxmlformats.org/officeDocument/2006/math"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et-EE" dirty="0"/>
                  <a:t> on mistahes väärtusega (k.a null) elemendid</a:t>
                </a:r>
                <a:endParaRPr lang="en-GB" dirty="0"/>
              </a:p>
            </p:txBody>
          </p:sp>
        </mc:Choice>
        <mc:Fallback xmlns="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68E71E6E-3CFF-4BF3-A926-B0FD1062E6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531" y="5633336"/>
                <a:ext cx="2697279" cy="730136"/>
              </a:xfrm>
              <a:prstGeom prst="rect">
                <a:avLst/>
              </a:prstGeom>
              <a:blipFill>
                <a:blip r:embed="rId13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Retângulo 101">
            <a:extLst>
              <a:ext uri="{FF2B5EF4-FFF2-40B4-BE49-F238E27FC236}">
                <a16:creationId xmlns:a16="http://schemas.microsoft.com/office/drawing/2014/main" id="{67A58A31-31B5-4769-9A3A-8AFE1D633024}"/>
              </a:ext>
            </a:extLst>
          </p:cNvPr>
          <p:cNvSpPr/>
          <p:nvPr/>
        </p:nvSpPr>
        <p:spPr>
          <a:xfrm>
            <a:off x="2066292" y="241697"/>
            <a:ext cx="9874909" cy="14611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tângulo 102">
            <a:extLst>
              <a:ext uri="{FF2B5EF4-FFF2-40B4-BE49-F238E27FC236}">
                <a16:creationId xmlns:a16="http://schemas.microsoft.com/office/drawing/2014/main" id="{698E2703-1AAA-431D-B833-178AABD24C8B}"/>
              </a:ext>
            </a:extLst>
          </p:cNvPr>
          <p:cNvSpPr/>
          <p:nvPr/>
        </p:nvSpPr>
        <p:spPr>
          <a:xfrm>
            <a:off x="2149498" y="345783"/>
            <a:ext cx="9667689" cy="1238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  <a:buClr>
                <a:srgbClr val="F25E4F"/>
              </a:buClr>
              <a:buSzPct val="120000"/>
            </a:pPr>
            <a:r>
              <a:rPr lang="et-EE" sz="2400" b="1" u="sng" dirty="0"/>
              <a:t>Tingimus</a:t>
            </a:r>
            <a:r>
              <a:rPr lang="en-GB" sz="2400" b="1" u="sng" dirty="0"/>
              <a:t> 2</a:t>
            </a:r>
            <a:r>
              <a:rPr lang="en-GB" sz="2400" b="1" dirty="0"/>
              <a:t> </a:t>
            </a:r>
            <a:r>
              <a:rPr lang="et-EE" sz="2400" dirty="0"/>
              <a:t>ütleb, et juhtelemendid </a:t>
            </a:r>
            <a:r>
              <a:rPr lang="et-EE" sz="2400" b="1" i="1" dirty="0"/>
              <a:t>treppkujust</a:t>
            </a:r>
            <a:r>
              <a:rPr lang="en-GB" sz="2400" dirty="0"/>
              <a:t> </a:t>
            </a:r>
            <a:r>
              <a:rPr lang="et-EE" sz="2400" dirty="0"/>
              <a:t>liiguvad läbi </a:t>
            </a:r>
            <a:r>
              <a:rPr lang="et-EE" sz="2400" i="1" u="sng" dirty="0"/>
              <a:t>maatriksi alla ja paremale</a:t>
            </a:r>
            <a:r>
              <a:rPr lang="et-EE" sz="2400" dirty="0"/>
              <a:t>.</a:t>
            </a:r>
          </a:p>
          <a:p>
            <a:pPr algn="just">
              <a:spcAft>
                <a:spcPts val="300"/>
              </a:spcAft>
              <a:buClr>
                <a:srgbClr val="F25E4F"/>
              </a:buClr>
              <a:buSzPct val="120000"/>
            </a:pPr>
            <a:r>
              <a:rPr lang="et-EE" sz="2400" b="1" u="sng" dirty="0"/>
              <a:t>Tingimus </a:t>
            </a:r>
            <a:r>
              <a:rPr lang="en-GB" sz="2400" b="1" u="sng" dirty="0"/>
              <a:t> 3</a:t>
            </a:r>
            <a:r>
              <a:rPr lang="en-GB" sz="2400" b="1" dirty="0"/>
              <a:t> </a:t>
            </a:r>
            <a:r>
              <a:rPr lang="et-EE" sz="2400" b="1" dirty="0"/>
              <a:t>on </a:t>
            </a:r>
            <a:r>
              <a:rPr lang="fi-FI" sz="2400" dirty="0"/>
              <a:t>2. </a:t>
            </a:r>
            <a:r>
              <a:rPr lang="fi-FI" sz="2400" dirty="0" err="1"/>
              <a:t>tingimuse</a:t>
            </a:r>
            <a:r>
              <a:rPr lang="fi-FI" sz="2400" dirty="0"/>
              <a:t> </a:t>
            </a:r>
            <a:r>
              <a:rPr lang="fi-FI" sz="2400" dirty="0" err="1"/>
              <a:t>tagajärg</a:t>
            </a:r>
            <a:r>
              <a:rPr lang="en-GB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661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  <p:bldP spid="46" grpId="0"/>
      <p:bldP spid="6" grpId="0"/>
      <p:bldP spid="7" grpId="0"/>
      <p:bldP spid="54" grpId="0"/>
      <p:bldP spid="102" grpId="0" animBg="1"/>
      <p:bldP spid="10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93A192B3-8142-4ED5-BFC7-7263BBE4F303}"/>
              </a:ext>
            </a:extLst>
          </p:cNvPr>
          <p:cNvSpPr/>
          <p:nvPr/>
        </p:nvSpPr>
        <p:spPr>
          <a:xfrm>
            <a:off x="2066293" y="305859"/>
            <a:ext cx="9859639" cy="1607201"/>
          </a:xfrm>
          <a:prstGeom prst="roundRect">
            <a:avLst>
              <a:gd name="adj" fmla="val 6195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75">
            <a:hlinkClick r:id="rId4" action="ppaction://hlinksldjump"/>
            <a:extLst>
              <a:ext uri="{FF2B5EF4-FFF2-40B4-BE49-F238E27FC236}">
                <a16:creationId xmlns:a16="http://schemas.microsoft.com/office/drawing/2014/main" id="{E1366602-12C0-41CB-9EC1-3ADC612D6E4F}"/>
              </a:ext>
            </a:extLst>
          </p:cNvPr>
          <p:cNvSpPr/>
          <p:nvPr/>
        </p:nvSpPr>
        <p:spPr>
          <a:xfrm>
            <a:off x="36000" y="5310000"/>
            <a:ext cx="1728000" cy="99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err="1">
                <a:solidFill>
                  <a:schemeClr val="tx1"/>
                </a:solidFill>
              </a:rPr>
              <a:t>Harjuta</a:t>
            </a:r>
            <a:r>
              <a:rPr lang="pt-PT" sz="2000" b="1" dirty="0">
                <a:solidFill>
                  <a:schemeClr val="tx1"/>
                </a:solidFill>
              </a:rPr>
              <a:t>!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t-EE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Tund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13</a:t>
            </a:r>
          </a:p>
        </p:txBody>
      </p:sp>
      <p:sp>
        <p:nvSpPr>
          <p:cNvPr id="16" name="Retângulo: Cantos Arredondados 15">
            <a:hlinkClick r:id="rId5" action="ppaction://hlinksldjump"/>
            <a:extLst>
              <a:ext uri="{FF2B5EF4-FFF2-40B4-BE49-F238E27FC236}">
                <a16:creationId xmlns:a16="http://schemas.microsoft.com/office/drawing/2014/main" id="{5E515757-F294-45EF-A788-3F2374202FFF}"/>
              </a:ext>
            </a:extLst>
          </p:cNvPr>
          <p:cNvSpPr/>
          <p:nvPr/>
        </p:nvSpPr>
        <p:spPr>
          <a:xfrm>
            <a:off x="36000" y="423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Ridade</a:t>
            </a:r>
            <a:r>
              <a:rPr lang="en-GB" b="1" dirty="0">
                <a:solidFill>
                  <a:schemeClr val="tx1"/>
                </a:solidFill>
              </a:rPr>
              <a:t> “</a:t>
            </a:r>
            <a:r>
              <a:rPr lang="en-GB" b="1" dirty="0" err="1">
                <a:solidFill>
                  <a:schemeClr val="tx1"/>
                </a:solidFill>
              </a:rPr>
              <a:t>taandamise</a:t>
            </a:r>
            <a:r>
              <a:rPr lang="en-GB" b="1" dirty="0">
                <a:solidFill>
                  <a:schemeClr val="tx1"/>
                </a:solidFill>
              </a:rPr>
              <a:t>” </a:t>
            </a:r>
            <a:r>
              <a:rPr lang="en-GB" b="1" dirty="0" err="1">
                <a:solidFill>
                  <a:schemeClr val="tx1"/>
                </a:solidFill>
              </a:rPr>
              <a:t>algoritm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6" action="ppaction://hlinksldjump"/>
            <a:extLst>
              <a:ext uri="{FF2B5EF4-FFF2-40B4-BE49-F238E27FC236}">
                <a16:creationId xmlns:a16="http://schemas.microsoft.com/office/drawing/2014/main" id="{148BC01D-E08E-4339-9F5B-17566B975E9D}"/>
              </a:ext>
            </a:extLst>
          </p:cNvPr>
          <p:cNvSpPr/>
          <p:nvPr/>
        </p:nvSpPr>
        <p:spPr>
          <a:xfrm>
            <a:off x="36000" y="990000"/>
            <a:ext cx="1728000" cy="102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maatriksi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astak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etângulo: Cantos Arredondados 17">
            <a:hlinkClick r:id="rId7" action="ppaction://hlinksldjump"/>
            <a:extLst>
              <a:ext uri="{FF2B5EF4-FFF2-40B4-BE49-F238E27FC236}">
                <a16:creationId xmlns:a16="http://schemas.microsoft.com/office/drawing/2014/main" id="{7A67873D-3748-42A5-8011-2365F97F5601}"/>
              </a:ext>
            </a:extLst>
          </p:cNvPr>
          <p:cNvSpPr/>
          <p:nvPr/>
        </p:nvSpPr>
        <p:spPr>
          <a:xfrm>
            <a:off x="36000" y="207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Taandatud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treppkuju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etângulo: Cantos Arredondados 18">
            <a:hlinkClick r:id="rId8" action="ppaction://hlinksldjump"/>
            <a:extLst>
              <a:ext uri="{FF2B5EF4-FFF2-40B4-BE49-F238E27FC236}">
                <a16:creationId xmlns:a16="http://schemas.microsoft.com/office/drawing/2014/main" id="{AEDA9416-ADEF-4800-9E60-FC73AB3217BA}"/>
              </a:ext>
            </a:extLst>
          </p:cNvPr>
          <p:cNvSpPr/>
          <p:nvPr/>
        </p:nvSpPr>
        <p:spPr>
          <a:xfrm>
            <a:off x="36000" y="3150000"/>
            <a:ext cx="1728000" cy="102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Juht</a:t>
            </a:r>
            <a:r>
              <a:rPr lang="en-GB" b="1" dirty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GB" b="1" dirty="0" err="1">
                <a:solidFill>
                  <a:schemeClr val="tx1"/>
                </a:solidFill>
              </a:rPr>
              <a:t>positsioon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juhtveerg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A5EF4B7-B424-4701-9C10-220020AD6E70}"/>
              </a:ext>
            </a:extLst>
          </p:cNvPr>
          <p:cNvSpPr/>
          <p:nvPr/>
        </p:nvSpPr>
        <p:spPr>
          <a:xfrm>
            <a:off x="2301503" y="374798"/>
            <a:ext cx="22889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t-EE" sz="2400" b="1" u="sng" dirty="0">
                <a:solidFill>
                  <a:srgbClr val="F25E4F"/>
                </a:solidFill>
              </a:rPr>
              <a:t>Definitsioon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A17D4582-E3DB-496C-A0DC-177194CD694C}"/>
                  </a:ext>
                </a:extLst>
              </p:cNvPr>
              <p:cNvSpPr/>
              <p:nvPr/>
            </p:nvSpPr>
            <p:spPr>
              <a:xfrm>
                <a:off x="2269885" y="867579"/>
                <a:ext cx="945539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t-EE" sz="2400" dirty="0">
                    <a:solidFill>
                      <a:sysClr val="windowText" lastClr="000000"/>
                    </a:solidFill>
                  </a:rPr>
                  <a:t>Kui maatriks on </a:t>
                </a:r>
                <a:r>
                  <a:rPr lang="et-EE" sz="2400" u="sng" dirty="0">
                    <a:solidFill>
                      <a:sysClr val="windowText" lastClr="000000"/>
                    </a:solidFill>
                  </a:rPr>
                  <a:t>treppkujul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, siis 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selle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400" b="1" dirty="0">
                    <a:solidFill>
                      <a:sysClr val="windowText" lastClr="000000"/>
                    </a:solidFill>
                  </a:rPr>
                  <a:t>astak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t-EE" sz="2400" dirty="0">
                    <a:solidFill>
                      <a:sysClr val="windowText" lastClr="000000"/>
                    </a:solidFill>
                  </a:rPr>
                  <a:t>on nullist erinevate ridade arv, tähistatakse </a:t>
                </a:r>
                <a:r>
                  <a:rPr lang="et-EE" sz="2400" b="1" dirty="0">
                    <a:solidFill>
                      <a:sysClr val="windowText" lastClr="000000"/>
                    </a:solidFill>
                  </a:rPr>
                  <a:t>R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d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A17D4582-E3DB-496C-A0DC-177194CD69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885" y="867579"/>
                <a:ext cx="9455397" cy="830997"/>
              </a:xfrm>
              <a:prstGeom prst="rect">
                <a:avLst/>
              </a:prstGeom>
              <a:blipFill>
                <a:blip r:embed="rId9"/>
                <a:stretch>
                  <a:fillRect l="-967" t="-5839" r="-1032" b="-15328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Imagem 32">
            <a:extLst>
              <a:ext uri="{FF2B5EF4-FFF2-40B4-BE49-F238E27FC236}">
                <a16:creationId xmlns:a16="http://schemas.microsoft.com/office/drawing/2014/main" id="{AA034AC1-9D82-4D56-A7E9-46D670EE83C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41" name="Retângulo 40">
            <a:extLst>
              <a:ext uri="{FF2B5EF4-FFF2-40B4-BE49-F238E27FC236}">
                <a16:creationId xmlns:a16="http://schemas.microsoft.com/office/drawing/2014/main" id="{29D0202F-AF8C-4402-B899-12AA5A8EA675}"/>
              </a:ext>
            </a:extLst>
          </p:cNvPr>
          <p:cNvSpPr/>
          <p:nvPr/>
        </p:nvSpPr>
        <p:spPr>
          <a:xfrm>
            <a:off x="2066293" y="2118906"/>
            <a:ext cx="9874909" cy="30158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A3CB304B-8A80-4A05-98E5-9455B45F954A}"/>
              </a:ext>
            </a:extLst>
          </p:cNvPr>
          <p:cNvSpPr/>
          <p:nvPr/>
        </p:nvSpPr>
        <p:spPr>
          <a:xfrm>
            <a:off x="2211616" y="2647658"/>
            <a:ext cx="94553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Clr>
                <a:srgbClr val="F25E4F"/>
              </a:buClr>
              <a:buSzPct val="100000"/>
              <a:buFont typeface="Arial" panose="020B0604020202020204" pitchFamily="34" charset="0"/>
              <a:buChar char="•"/>
            </a:pPr>
            <a:r>
              <a:rPr lang="et-EE" sz="2000" dirty="0">
                <a:solidFill>
                  <a:sysClr val="windowText" lastClr="000000"/>
                </a:solidFill>
              </a:rPr>
              <a:t>Astaku formaalne definitsioon</a:t>
            </a:r>
            <a:r>
              <a:rPr lang="en-GB" sz="2000" dirty="0">
                <a:solidFill>
                  <a:sysClr val="windowText" lastClr="000000"/>
                </a:solidFill>
              </a:rPr>
              <a:t>: </a:t>
            </a:r>
            <a:r>
              <a:rPr lang="et-EE" sz="2000" b="1" dirty="0">
                <a:solidFill>
                  <a:sysClr val="windowText" lastClr="000000"/>
                </a:solidFill>
              </a:rPr>
              <a:t>maatriksi astak </a:t>
            </a:r>
            <a:r>
              <a:rPr lang="et-EE" sz="2000" dirty="0">
                <a:solidFill>
                  <a:sysClr val="windowText" lastClr="000000"/>
                </a:solidFill>
              </a:rPr>
              <a:t>on lineaarselt sõltumatute ridade või veergude arv. </a:t>
            </a:r>
            <a:endParaRPr lang="en-GB" sz="2000" dirty="0">
              <a:solidFill>
                <a:sysClr val="windowText" lastClr="000000"/>
              </a:solidFill>
            </a:endParaRP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2E5A9CD3-27B5-4BFC-ADA3-7CAAFBB7F490}"/>
              </a:ext>
            </a:extLst>
          </p:cNvPr>
          <p:cNvSpPr/>
          <p:nvPr/>
        </p:nvSpPr>
        <p:spPr>
          <a:xfrm>
            <a:off x="2213178" y="2280120"/>
            <a:ext cx="94553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  <a:buSzPct val="120000"/>
            </a:pPr>
            <a:r>
              <a:rPr lang="et-EE" sz="2000" b="1" dirty="0">
                <a:solidFill>
                  <a:srgbClr val="F25E4F"/>
                </a:solidFill>
              </a:rPr>
              <a:t>Märkus: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5B9215EC-849D-4FCF-B1E3-8F19C3FA2818}"/>
              </a:ext>
            </a:extLst>
          </p:cNvPr>
          <p:cNvSpPr/>
          <p:nvPr/>
        </p:nvSpPr>
        <p:spPr>
          <a:xfrm>
            <a:off x="2562328" y="3408581"/>
            <a:ext cx="9104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000" dirty="0">
                <a:solidFill>
                  <a:sysClr val="windowText" lastClr="000000"/>
                </a:solidFill>
              </a:rPr>
              <a:t>Kuna see </a:t>
            </a:r>
            <a:r>
              <a:rPr lang="en-GB" sz="2000" dirty="0" err="1">
                <a:solidFill>
                  <a:sysClr val="windowText" lastClr="000000"/>
                </a:solidFill>
              </a:rPr>
              <a:t>definitsioon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u="sng" dirty="0" err="1">
                <a:solidFill>
                  <a:sysClr val="windowText" lastClr="000000"/>
                </a:solidFill>
              </a:rPr>
              <a:t>väljub</a:t>
            </a:r>
            <a:r>
              <a:rPr lang="en-GB" sz="2000" u="sng" dirty="0">
                <a:solidFill>
                  <a:sysClr val="windowText" lastClr="000000"/>
                </a:solidFill>
              </a:rPr>
              <a:t> </a:t>
            </a:r>
            <a:r>
              <a:rPr lang="en-GB" sz="2000" u="sng" dirty="0" err="1">
                <a:solidFill>
                  <a:sysClr val="windowText" lastClr="000000"/>
                </a:solidFill>
              </a:rPr>
              <a:t>siin</a:t>
            </a:r>
            <a:r>
              <a:rPr lang="en-GB" sz="2000" u="sng" dirty="0">
                <a:solidFill>
                  <a:sysClr val="windowText" lastClr="000000"/>
                </a:solidFill>
              </a:rPr>
              <a:t> </a:t>
            </a:r>
            <a:r>
              <a:rPr lang="en-GB" sz="2000" u="sng" dirty="0" err="1">
                <a:solidFill>
                  <a:sysClr val="windowText" lastClr="000000"/>
                </a:solidFill>
              </a:rPr>
              <a:t>toodud</a:t>
            </a:r>
            <a:r>
              <a:rPr lang="en-GB" sz="2000" u="sng" dirty="0">
                <a:solidFill>
                  <a:sysClr val="windowText" lastClr="000000"/>
                </a:solidFill>
              </a:rPr>
              <a:t> </a:t>
            </a:r>
            <a:r>
              <a:rPr lang="en-GB" sz="2000" u="sng" dirty="0" err="1">
                <a:solidFill>
                  <a:sysClr val="windowText" lastClr="000000"/>
                </a:solidFill>
              </a:rPr>
              <a:t>tundide</a:t>
            </a:r>
            <a:r>
              <a:rPr lang="en-GB" sz="2000" u="sng" dirty="0">
                <a:solidFill>
                  <a:sysClr val="windowText" lastClr="000000"/>
                </a:solidFill>
              </a:rPr>
              <a:t> </a:t>
            </a:r>
            <a:r>
              <a:rPr lang="en-GB" sz="2000" u="sng" dirty="0" err="1">
                <a:solidFill>
                  <a:sysClr val="windowText" lastClr="000000"/>
                </a:solidFill>
              </a:rPr>
              <a:t>raamest</a:t>
            </a:r>
            <a:r>
              <a:rPr lang="en-GB" sz="2000" dirty="0">
                <a:solidFill>
                  <a:sysClr val="windowText" lastClr="000000"/>
                </a:solidFill>
              </a:rPr>
              <a:t>, </a:t>
            </a:r>
            <a:r>
              <a:rPr lang="en-GB" sz="2000" dirty="0" err="1">
                <a:solidFill>
                  <a:sysClr val="windowText" lastClr="000000"/>
                </a:solidFill>
              </a:rPr>
              <a:t>siis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siin</a:t>
            </a:r>
            <a:r>
              <a:rPr lang="en-GB" sz="2000" dirty="0">
                <a:solidFill>
                  <a:sysClr val="windowText" lastClr="000000"/>
                </a:solidFill>
              </a:rPr>
              <a:t> on </a:t>
            </a:r>
            <a:r>
              <a:rPr lang="en-GB" sz="2000" dirty="0" err="1">
                <a:solidFill>
                  <a:sysClr val="windowText" lastClr="000000"/>
                </a:solidFill>
              </a:rPr>
              <a:t>toodud</a:t>
            </a:r>
            <a:r>
              <a:rPr lang="en-GB" sz="2000" dirty="0">
                <a:solidFill>
                  <a:sysClr val="windowText" lastClr="000000"/>
                </a:solidFill>
              </a:rPr>
              <a:t> "</a:t>
            </a:r>
            <a:r>
              <a:rPr lang="en-GB" sz="2000" dirty="0" err="1">
                <a:solidFill>
                  <a:sysClr val="windowText" lastClr="000000"/>
                </a:solidFill>
              </a:rPr>
              <a:t>samaväärne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praktiline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versioon</a:t>
            </a:r>
            <a:r>
              <a:rPr lang="en-GB" sz="2000" dirty="0">
                <a:solidFill>
                  <a:sysClr val="windowText" lastClr="000000"/>
                </a:solidFill>
              </a:rPr>
              <a:t>", </a:t>
            </a:r>
            <a:r>
              <a:rPr lang="en-GB" sz="2000" dirty="0" err="1">
                <a:solidFill>
                  <a:sysClr val="windowText" lastClr="000000"/>
                </a:solidFill>
              </a:rPr>
              <a:t>selline</a:t>
            </a:r>
            <a:r>
              <a:rPr lang="en-GB" sz="2000" dirty="0">
                <a:solidFill>
                  <a:sysClr val="windowText" lastClr="000000"/>
                </a:solidFill>
              </a:rPr>
              <a:t>, </a:t>
            </a:r>
            <a:r>
              <a:rPr lang="en-GB" sz="2000" dirty="0" err="1">
                <a:solidFill>
                  <a:sysClr val="windowText" lastClr="000000"/>
                </a:solidFill>
              </a:rPr>
              <a:t>mida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tavaliselt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praktikas</a:t>
            </a:r>
            <a:r>
              <a:rPr lang="en-GB" sz="2000" dirty="0">
                <a:solidFill>
                  <a:sysClr val="windowText" lastClr="000000"/>
                </a:solidFill>
              </a:rPr>
              <a:t> </a:t>
            </a:r>
            <a:r>
              <a:rPr lang="en-GB" sz="2000" dirty="0" err="1">
                <a:solidFill>
                  <a:sysClr val="windowText" lastClr="000000"/>
                </a:solidFill>
              </a:rPr>
              <a:t>kasutatakse</a:t>
            </a:r>
            <a:r>
              <a:rPr lang="en-GB" sz="20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E23BD914-11D9-4DDE-9DDC-4A7367E9D4F8}"/>
              </a:ext>
            </a:extLst>
          </p:cNvPr>
          <p:cNvSpPr/>
          <p:nvPr/>
        </p:nvSpPr>
        <p:spPr>
          <a:xfrm>
            <a:off x="2211616" y="4258381"/>
            <a:ext cx="94553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Clr>
                <a:srgbClr val="F25E4F"/>
              </a:buClr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ysClr val="windowText" lastClr="000000"/>
                </a:solidFill>
              </a:rPr>
              <a:t>On </a:t>
            </a:r>
            <a:r>
              <a:rPr lang="fi-FI" sz="2000" dirty="0" err="1">
                <a:solidFill>
                  <a:sysClr val="windowText" lastClr="000000"/>
                </a:solidFill>
              </a:rPr>
              <a:t>olemas</a:t>
            </a:r>
            <a:r>
              <a:rPr lang="fi-FI" sz="2000" dirty="0">
                <a:solidFill>
                  <a:sysClr val="windowText" lastClr="000000"/>
                </a:solidFill>
              </a:rPr>
              <a:t> ka </a:t>
            </a:r>
            <a:r>
              <a:rPr lang="fi-FI" sz="2000" dirty="0" err="1">
                <a:solidFill>
                  <a:sysClr val="windowText" lastClr="000000"/>
                </a:solidFill>
              </a:rPr>
              <a:t>teisi</a:t>
            </a:r>
            <a:r>
              <a:rPr lang="fi-FI" sz="2000" dirty="0">
                <a:solidFill>
                  <a:sysClr val="windowText" lastClr="000000"/>
                </a:solidFill>
              </a:rPr>
              <a:t> </a:t>
            </a:r>
            <a:r>
              <a:rPr lang="fi-FI" sz="2000" dirty="0" err="1">
                <a:solidFill>
                  <a:sysClr val="windowText" lastClr="000000"/>
                </a:solidFill>
              </a:rPr>
              <a:t>meetmeid</a:t>
            </a:r>
            <a:r>
              <a:rPr lang="fi-FI" sz="2000" dirty="0">
                <a:solidFill>
                  <a:sysClr val="windowText" lastClr="000000"/>
                </a:solidFill>
              </a:rPr>
              <a:t> </a:t>
            </a:r>
            <a:r>
              <a:rPr lang="fi-FI" sz="2000" dirty="0" err="1">
                <a:solidFill>
                  <a:sysClr val="windowText" lastClr="000000"/>
                </a:solidFill>
              </a:rPr>
              <a:t>kudias</a:t>
            </a:r>
            <a:r>
              <a:rPr lang="fi-FI" sz="2000" dirty="0">
                <a:solidFill>
                  <a:sysClr val="windowText" lastClr="000000"/>
                </a:solidFill>
              </a:rPr>
              <a:t> </a:t>
            </a:r>
            <a:r>
              <a:rPr lang="fi-FI" sz="2000" dirty="0" err="1">
                <a:solidFill>
                  <a:sysClr val="windowText" lastClr="000000"/>
                </a:solidFill>
              </a:rPr>
              <a:t>astaku</a:t>
            </a:r>
            <a:r>
              <a:rPr lang="fi-FI" sz="2000" dirty="0">
                <a:solidFill>
                  <a:sysClr val="windowText" lastClr="000000"/>
                </a:solidFill>
              </a:rPr>
              <a:t> </a:t>
            </a:r>
            <a:r>
              <a:rPr lang="fi-FI" sz="2000" dirty="0" err="1">
                <a:solidFill>
                  <a:sysClr val="windowText" lastClr="000000"/>
                </a:solidFill>
              </a:rPr>
              <a:t>same</a:t>
            </a:r>
            <a:r>
              <a:rPr lang="fi-FI" sz="2000" dirty="0">
                <a:solidFill>
                  <a:sysClr val="windowText" lastClr="000000"/>
                </a:solidFill>
              </a:rPr>
              <a:t> </a:t>
            </a:r>
            <a:r>
              <a:rPr lang="fi-FI" sz="2000" dirty="0" err="1">
                <a:solidFill>
                  <a:sysClr val="windowText" lastClr="000000"/>
                </a:solidFill>
              </a:rPr>
              <a:t>leida</a:t>
            </a:r>
            <a:r>
              <a:rPr lang="fi-FI" sz="2000" dirty="0">
                <a:solidFill>
                  <a:sysClr val="windowText" lastClr="000000"/>
                </a:solidFill>
              </a:rPr>
              <a:t>.</a:t>
            </a:r>
            <a:endParaRPr lang="en-GB" sz="2000" dirty="0">
              <a:solidFill>
                <a:sysClr val="windowText" lastClr="000000"/>
              </a:solidFill>
            </a:endParaRPr>
          </a:p>
        </p:txBody>
      </p:sp>
      <p:cxnSp>
        <p:nvCxnSpPr>
          <p:cNvPr id="3" name="Conexão reta 2">
            <a:extLst>
              <a:ext uri="{FF2B5EF4-FFF2-40B4-BE49-F238E27FC236}">
                <a16:creationId xmlns:a16="http://schemas.microsoft.com/office/drawing/2014/main" id="{A4834B5E-07FB-4B51-B53A-5FF755730028}"/>
              </a:ext>
            </a:extLst>
          </p:cNvPr>
          <p:cNvCxnSpPr>
            <a:cxnSpLocks/>
          </p:cNvCxnSpPr>
          <p:nvPr/>
        </p:nvCxnSpPr>
        <p:spPr>
          <a:xfrm>
            <a:off x="5958876" y="3001601"/>
            <a:ext cx="554963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xão reta 48">
            <a:extLst>
              <a:ext uri="{FF2B5EF4-FFF2-40B4-BE49-F238E27FC236}">
                <a16:creationId xmlns:a16="http://schemas.microsoft.com/office/drawing/2014/main" id="{DC01EC49-FEF7-42C4-8751-3C1A08636111}"/>
              </a:ext>
            </a:extLst>
          </p:cNvPr>
          <p:cNvCxnSpPr>
            <a:cxnSpLocks/>
          </p:cNvCxnSpPr>
          <p:nvPr/>
        </p:nvCxnSpPr>
        <p:spPr>
          <a:xfrm>
            <a:off x="2634343" y="3277437"/>
            <a:ext cx="1337293" cy="302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02C14300-BF0D-4BAA-B030-6EBB6799E3C5}"/>
              </a:ext>
            </a:extLst>
          </p:cNvPr>
          <p:cNvSpPr/>
          <p:nvPr/>
        </p:nvSpPr>
        <p:spPr>
          <a:xfrm>
            <a:off x="2105783" y="5339645"/>
            <a:ext cx="9835419" cy="1497030"/>
          </a:xfrm>
          <a:prstGeom prst="roundRect">
            <a:avLst>
              <a:gd name="adj" fmla="val 7242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38185E0D-F13B-434B-AB89-97907E0B28D3}"/>
              </a:ext>
            </a:extLst>
          </p:cNvPr>
          <p:cNvSpPr/>
          <p:nvPr/>
        </p:nvSpPr>
        <p:spPr>
          <a:xfrm>
            <a:off x="2404556" y="5329404"/>
            <a:ext cx="1038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t-EE" sz="2400" b="1" u="sng" dirty="0">
                <a:solidFill>
                  <a:srgbClr val="29A6FF"/>
                </a:solidFill>
              </a:rPr>
              <a:t>Näited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tângulo 57">
                <a:extLst>
                  <a:ext uri="{FF2B5EF4-FFF2-40B4-BE49-F238E27FC236}">
                    <a16:creationId xmlns:a16="http://schemas.microsoft.com/office/drawing/2014/main" id="{223AD711-BC03-4E5A-8EA9-7C4F03D6A498}"/>
                  </a:ext>
                </a:extLst>
              </p:cNvPr>
              <p:cNvSpPr/>
              <p:nvPr/>
            </p:nvSpPr>
            <p:spPr>
              <a:xfrm>
                <a:off x="4907361" y="5686497"/>
                <a:ext cx="224144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8" name="Retângulo 57">
                <a:extLst>
                  <a:ext uri="{FF2B5EF4-FFF2-40B4-BE49-F238E27FC236}">
                    <a16:creationId xmlns:a16="http://schemas.microsoft.com/office/drawing/2014/main" id="{223AD711-BC03-4E5A-8EA9-7C4F03D6A4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361" y="5686497"/>
                <a:ext cx="2241447" cy="11269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43EAF212-4747-4BF7-B8D9-3B16595C94E5}"/>
                  </a:ext>
                </a:extLst>
              </p:cNvPr>
              <p:cNvSpPr/>
              <p:nvPr/>
            </p:nvSpPr>
            <p:spPr>
              <a:xfrm>
                <a:off x="2395416" y="5837531"/>
                <a:ext cx="2532937" cy="8249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b="0" i="1" smtClean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43EAF212-4747-4BF7-B8D9-3B16595C94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416" y="5837531"/>
                <a:ext cx="2532937" cy="8249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tângulo 59">
                <a:extLst>
                  <a:ext uri="{FF2B5EF4-FFF2-40B4-BE49-F238E27FC236}">
                    <a16:creationId xmlns:a16="http://schemas.microsoft.com/office/drawing/2014/main" id="{6415CDB0-3399-440C-ABA3-7DF862CF4A3E}"/>
                  </a:ext>
                </a:extLst>
              </p:cNvPr>
              <p:cNvSpPr/>
              <p:nvPr/>
            </p:nvSpPr>
            <p:spPr>
              <a:xfrm>
                <a:off x="7209995" y="5686497"/>
                <a:ext cx="2230932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0" name="Retângulo 59">
                <a:extLst>
                  <a:ext uri="{FF2B5EF4-FFF2-40B4-BE49-F238E27FC236}">
                    <a16:creationId xmlns:a16="http://schemas.microsoft.com/office/drawing/2014/main" id="{6415CDB0-3399-440C-ABA3-7DF862CF4A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995" y="5686497"/>
                <a:ext cx="2230932" cy="11269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0395676D-E6F6-49E5-BFE0-8E6C469481B6}"/>
                  </a:ext>
                </a:extLst>
              </p:cNvPr>
              <p:cNvSpPr/>
              <p:nvPr/>
            </p:nvSpPr>
            <p:spPr>
              <a:xfrm>
                <a:off x="9440927" y="5654024"/>
                <a:ext cx="2333331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PT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0395676D-E6F6-49E5-BFE0-8E6C469481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0927" y="5654024"/>
                <a:ext cx="2333331" cy="11269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tângulo 62">
            <a:extLst>
              <a:ext uri="{FF2B5EF4-FFF2-40B4-BE49-F238E27FC236}">
                <a16:creationId xmlns:a16="http://schemas.microsoft.com/office/drawing/2014/main" id="{7B48ED66-6917-4E4D-98A6-ABCEE8709BDE}"/>
              </a:ext>
            </a:extLst>
          </p:cNvPr>
          <p:cNvSpPr/>
          <p:nvPr/>
        </p:nvSpPr>
        <p:spPr>
          <a:xfrm>
            <a:off x="3768607" y="5392682"/>
            <a:ext cx="4138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F25E4F"/>
              </a:buClr>
            </a:pPr>
            <a:r>
              <a:rPr lang="et-EE" dirty="0">
                <a:solidFill>
                  <a:srgbClr val="0C2B8E"/>
                </a:solidFill>
              </a:rPr>
              <a:t>Kliki , et näha kui millega võrdub astak.</a:t>
            </a:r>
            <a:endParaRPr lang="en-GB" dirty="0">
              <a:solidFill>
                <a:srgbClr val="0C2B8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C2CEC997-89EC-47C0-899D-D576BEC9EC33}"/>
                  </a:ext>
                </a:extLst>
              </p:cNvPr>
              <p:cNvSpPr/>
              <p:nvPr/>
            </p:nvSpPr>
            <p:spPr>
              <a:xfrm>
                <a:off x="10045756" y="5350690"/>
                <a:ext cx="1107547" cy="369332"/>
              </a:xfrm>
              <a:prstGeom prst="rect">
                <a:avLst/>
              </a:prstGeom>
              <a:solidFill>
                <a:srgbClr val="29A6FF"/>
              </a:solidFill>
            </p:spPr>
            <p:txBody>
              <a:bodyPr wrap="none">
                <a:spAutoFit/>
              </a:bodyPr>
              <a:lstStyle/>
              <a:p>
                <a:r>
                  <a:rPr lang="et-EE" dirty="0">
                    <a:solidFill>
                      <a:sysClr val="windowText" lastClr="000000"/>
                    </a:solidFill>
                  </a:rPr>
                  <a:t>R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pt-PT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C2CEC997-89EC-47C0-899D-D576BEC9EC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5756" y="5350690"/>
                <a:ext cx="1107547" cy="369332"/>
              </a:xfrm>
              <a:prstGeom prst="rect">
                <a:avLst/>
              </a:prstGeom>
              <a:blipFill>
                <a:blip r:embed="rId16"/>
                <a:stretch>
                  <a:fillRect l="-4945" t="-10000" b="-26667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FB5386D0-B80B-44F7-8464-3C2135796F69}"/>
                  </a:ext>
                </a:extLst>
              </p:cNvPr>
              <p:cNvSpPr/>
              <p:nvPr/>
            </p:nvSpPr>
            <p:spPr>
              <a:xfrm>
                <a:off x="7858705" y="5350690"/>
                <a:ext cx="1003544" cy="369332"/>
              </a:xfrm>
              <a:prstGeom prst="rect">
                <a:avLst/>
              </a:prstGeom>
              <a:solidFill>
                <a:srgbClr val="29A6FF"/>
              </a:solidFill>
            </p:spPr>
            <p:txBody>
              <a:bodyPr wrap="none">
                <a:spAutoFit/>
              </a:bodyPr>
              <a:lstStyle/>
              <a:p>
                <a:r>
                  <a:rPr lang="et-EE" dirty="0">
                    <a:solidFill>
                      <a:sysClr val="windowText" lastClr="000000"/>
                    </a:solidFill>
                  </a:rPr>
                  <a:t>R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pt-PT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/>
                  <a:t>4</a:t>
                </a:r>
              </a:p>
            </p:txBody>
          </p:sp>
        </mc:Choice>
        <mc:Fallback xmlns=""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FB5386D0-B80B-44F7-8464-3C2135796F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705" y="5350690"/>
                <a:ext cx="1003544" cy="369332"/>
              </a:xfrm>
              <a:prstGeom prst="rect">
                <a:avLst/>
              </a:prstGeom>
              <a:blipFill>
                <a:blip r:embed="rId17"/>
                <a:stretch>
                  <a:fillRect l="-4848" t="-10000" r="-4848" b="-26667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3AEEC880-A890-43A4-907D-2546E04CA104}"/>
                  </a:ext>
                </a:extLst>
              </p:cNvPr>
              <p:cNvSpPr/>
              <p:nvPr/>
            </p:nvSpPr>
            <p:spPr>
              <a:xfrm>
                <a:off x="5504039" y="5350690"/>
                <a:ext cx="1089401" cy="369332"/>
              </a:xfrm>
              <a:prstGeom prst="rect">
                <a:avLst/>
              </a:prstGeom>
              <a:solidFill>
                <a:srgbClr val="29A6FF"/>
              </a:solidFill>
            </p:spPr>
            <p:txBody>
              <a:bodyPr wrap="none">
                <a:spAutoFit/>
              </a:bodyPr>
              <a:lstStyle/>
              <a:p>
                <a:r>
                  <a:rPr lang="et-EE" dirty="0">
                    <a:solidFill>
                      <a:sysClr val="windowText" lastClr="000000"/>
                    </a:solidFill>
                  </a:rPr>
                  <a:t>R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pt-PT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3AEEC880-A890-43A4-907D-2546E04CA1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4039" y="5350690"/>
                <a:ext cx="1089401" cy="369332"/>
              </a:xfrm>
              <a:prstGeom prst="rect">
                <a:avLst/>
              </a:prstGeom>
              <a:blipFill>
                <a:blip r:embed="rId18"/>
                <a:stretch>
                  <a:fillRect l="-5028" t="-10000" b="-26667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AC49784B-1636-4CBB-AA1C-2E9FA9626564}"/>
                  </a:ext>
                </a:extLst>
              </p:cNvPr>
              <p:cNvSpPr/>
              <p:nvPr/>
            </p:nvSpPr>
            <p:spPr>
              <a:xfrm>
                <a:off x="3078672" y="5350690"/>
                <a:ext cx="1088631" cy="369332"/>
              </a:xfrm>
              <a:prstGeom prst="rect">
                <a:avLst/>
              </a:prstGeom>
              <a:solidFill>
                <a:srgbClr val="29A6FF"/>
              </a:solidFill>
            </p:spPr>
            <p:txBody>
              <a:bodyPr wrap="none">
                <a:spAutoFit/>
              </a:bodyPr>
              <a:lstStyle/>
              <a:p>
                <a:r>
                  <a:rPr lang="et-EE" dirty="0">
                    <a:solidFill>
                      <a:sysClr val="windowText" lastClr="000000"/>
                    </a:solidFill>
                  </a:rPr>
                  <a:t>R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b="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pt-PT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AC49784B-1636-4CBB-AA1C-2E9FA96265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672" y="5350690"/>
                <a:ext cx="1088631" cy="369332"/>
              </a:xfrm>
              <a:prstGeom prst="rect">
                <a:avLst/>
              </a:prstGeom>
              <a:blipFill>
                <a:blip r:embed="rId19"/>
                <a:stretch>
                  <a:fillRect l="-4469" t="-10000" b="-26667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231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62" grpId="0" animBg="1"/>
      <p:bldP spid="21" grpId="0"/>
      <p:bldP spid="22" grpId="0"/>
      <p:bldP spid="41" grpId="0" animBg="1"/>
      <p:bldP spid="42" grpId="0"/>
      <p:bldP spid="43" grpId="0"/>
      <p:bldP spid="44" grpId="0"/>
      <p:bldP spid="45" grpId="0"/>
      <p:bldP spid="55" grpId="0" animBg="1"/>
      <p:bldP spid="56" grpId="0"/>
      <p:bldP spid="58" grpId="0"/>
      <p:bldP spid="59" grpId="0"/>
      <p:bldP spid="60" grpId="0"/>
      <p:bldP spid="61" grpId="0"/>
      <p:bldP spid="63" grpId="0"/>
      <p:bldP spid="12" grpId="0" animBg="1"/>
      <p:bldP spid="12" grpId="1" animBg="1"/>
      <p:bldP spid="65" grpId="0" animBg="1"/>
      <p:bldP spid="65" grpId="1" animBg="1"/>
      <p:bldP spid="67" grpId="0" animBg="1"/>
      <p:bldP spid="67" grpId="1" animBg="1"/>
      <p:bldP spid="68" grpId="0" animBg="1"/>
      <p:bldP spid="6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FIRST_PUBLISH" val="1"/>
  <p:tag name="ISPRING_LMS_API_VERSION" val="SCORM 1.2"/>
  <p:tag name="ISPRING_ULTRA_SCORM_COURSE_ID" val="1659377C-373D-46B5-8979-918BB94479B4"/>
  <p:tag name="ISPRING_CMI5_LAUNCH_METHOD" val="any window"/>
  <p:tag name="ISPRINGCLOUDFOLDERID" val="1"/>
  <p:tag name="ISPRINGONLINEFOLDERID" val="1"/>
  <p:tag name="ISPRING_SCORM_RATE_SLIDES" val="0"/>
  <p:tag name="ISPRING_CURRENT_PLAYER_ID" val="universal"/>
  <p:tag name="ISPRING_PRESENTATION_COURSE_TITLE" val="L1 version 1"/>
  <p:tag name="ISPRING_PLAYERS_CUSTOMIZATION_2" val="UEsDBBQAAgAIABJEbE5rXzME1QIAAPcHAAAPAAAAbm9uZS9wbGF5ZXIueG1spVVbb9owFH6mUv9D5PfaMLStQqHVVAntYa0qdbe3yCQm8erYnu2Qsl+/Y+cCSYFtGhLIOTnfd26fD/HtSymiLTOWK7lEMzxFEZOpyrjMl+jL59XVNbq9ubyItaA7ZiKeLZFUkqEoYzY1XDvAPVJXLNGBAQMpirThynC3A9op0PZB5lN0eTEBF2mXqHBOLwip6xpzCwiZWyUqT2JxqkqiDbNMOmZIkwGKOuzC/RkN31JJ4naa2QOkdv8euCXpOV4sH5DUc6xMTt5MpzPy/f7TU1qwkl5xaR2VKfQLmjgJXVzT9PleZZVg1tsmcZPkE3POJxFsk9gt+OxaRtakS9Q4JCWzlubMYiFzRHq/jrMjaDCdNaEySyTd8pz62hLbeoUR7UlsoYxLK9ein9lurajJkt5+4B+TIxnHG0Ft0fLZQS2B/5m3xQS/xD8fzSVUVK0FtwW8OoTsrceLIMOocRl6HBT7AIpdeRIUGfaz4oZl4fFrr/vpDDWxZCVEyA7bOgUbnFY0dcrs7gABgm3Fgnt94EYfOIA8PBwe4PDYTWZPgroqN4y6yrCuRZN4yzOmHqgxYU43Gyosi8nI2oLJEB2TptZ2OvtJxIUrxdu/GIr3G83khz03kgD4z4l8BI6+H1xm7GXF4bVjJXTUMWi1t2GnBfbh9unYal0eXKCBaa9+GAnUEDlqcgb3PaOOkr2dnIKujaot6KLSGqT/muL1+z4vMk5sNJh+GjE5sgjitLJOlfxXGPVgQ7hFmOkZ8V5eRKc+HeiD5j3k/fQcorkIMKFkkFJ3LTbnsHAttpzVTx3FVWvAGpbWkd3mT6OF5k2P/nZ128gbEt1YxnuLuUo3Xp18Kz3yydiGVsLdHdYyXJYBOqr1+J48xvUNdKrqJ/6LRTXP/F/hbA4NjgrG8wJk8+56fsAgVErFMHwwnYq4UbLrA8YkPDW/YRLdRm4V0ojrhJDiVv5w/A1QSwMEFAACAAgAqZp6Trj5mLriAgAAZwoAABgAAABub25lL2NvbW1vbl9tZXNzYWdlcy5sbmetVl1v2jAUfa/U/2BF6tvWbm97gKAAbmU1JDQxpd2L5SYuWE1iFjt07NfvxoEOtqEArYQibOd+nXPudTq9n3mGlqLUUhVd5+vlFweJIlGpLGZdZ0KvP39zkDa8SHmmCtF1CuWgnnt+1sl4Mav4TMD/8zOEOrnQGpbarVd/1kimXWfcZ31vcMtoyLzxmPUnlIYB870+9h23z5OXztX69T3WgzCgUeizsRdgnwX4gTpu/TzObhzhe8etn612kyjCAWWxT4aYkZgFIQVno7GPKR467qOq0JwvBTIKLaV4RWYuADcjS4F0JlN7kCjYKCrRFmwYjjwSsAjHNCIDSsLAcWNVlqtP1i2vzFyVEE6jVGr+lInUxgSG7PmiFBpCcwMMIviZuYQ3Vc5lcdkWGmrEEaATx9MwgrpwYUSJOFpwrV9Vme7Utx2ozTEJBiFAOKBbzmntY+MYcpSgs7IUiWl3Bll6Fpk1I1MSDMMpo1YINRl5pQ0Ani8yYYTNVtal8MSi8iSeFTCTCb5sUIPolqZWgEY4jr0bzPrhA2gARBceYxHeOm54e4zFI46hIBy32QTePbnxLCKgzo10NtJMeK2EbIV4koBdzdxSqkrDTs0mCMhWry+PCxPjuwkohnj+ng5ovAL0djWTSwF5lKkoWwNBUw7wkAQ37G5CvrNrj/h4+B+a+QoVyiCeLnmRCCA24ZUWaAVnqUztWS0xG/9HJX8hbtYNebHu5WCIHy6OzWen/feojxsj8oVpC10Dtk7/lCzqdtqbwiGlnxY/HuDAi0j4McxomVdZM7Dezc9bZsdy1JrEO5E6nK0PzcQq5eApaYVy+njcurN2xhgl1McwLcHhrCkMXGYyl0akB/icjHCNaAzDphk+O5VMVZWlVliZfLEDCC6mKhf/3obPpcrtbsb1BthmAPbek0VTXNQEHR9xK75p42B+tqRxOkuUQCUf8nnBm9bJVQ5bf8V9W2n7Sdi52vpC/A1QSwMEFAACAAgAqZp6Tray98ilAAAAggEAACkAAABub25lL3BsYXliYWNrX2FuZF9uYXZpZ2F0aW9uX3NldHRpbmdzLnhtbHWQwQqDMBBE736Ff1DoOQR6Lm2F+gMrjhKIiWRXwb9vImpLmx533swuO4ohYlzPuihLRZP4p1AQLWGCOr3nRJlmXJwZSIx3URbw5suRlLDej1UAw8mKdEeWo/9H349XlpZjEe/2DMkHajNAn3OBlaSQo9n0q1YvI3QXEA98ickHR43FFUvjKbT3w7B9/BenbPxsGnDzLTSn9h4zgjp9qEWsbO/9BVBLAwQUAAIACACpmnpOH1SKajADAADHDgAAIgAAAG5vbmUvZmxhc2hfcHVibGlzaGluZ19zZXR0aW5ncy54bWzll91P2zAQwN/7V1iZeFwD2iZNKC1i/ZCqjYJIYfCE3NhtTjh25o925a/fOW5L2coWviS2PVRN7Lvfne/O5zg5+F4IMuPagJKtaK+5GxEuM8VATlvR2aj/9mNEjKWSUaEkb0VSReSg3UhKNxZg8pRbi6KGIEaa/dK2otzacj+O5/N5E0yp/awSziLfNDNVxKXmhkvLdVwKusA/uyi5iZaEGgD8FUou1dqNBiFJIB0p5gQnwFrREJ3tC2ryKA4SY5pdT7VyknWUUJro6bgVven0unvddyuZQOlCwaUPh2njoB+2+5Qx8A5QkcINJzmHaY6eYrDmwGzun2IvncS/MipyWDP1jI7CxUu7hOOEcjrjS2M4Qq2lWY761rQnVBiexJtDKzHwIaSZhRl6dqse/J04IVJXlkrbttUOET8NrijxPZhkojaMLd/JWAmMbeUUlkkx5mxICx6inV6D7KPQXkQmtACxaEXHJZckpRKTC5YKyNa6xo2NBVsltb+UPtRABTmTgNXHyVEa3VoPi8pyqg3f9Go1Y3xks/ZX5QQjC+WIgGtOrCIYXVfgU87JZgrIRKuiGsUSscQIQIsz4HPODqpQLYH3GbpEE4VDTSzFUnAbLHxzcEPGfKI0cjmdYeHiOJjAbz4IXFJjbqF05eNO+mXQ7V0Nht3exY5fIGUzKrMHwrGceFHaF+HTBZHKrvQwHBl1hldJYcCquTpraz4+DeuKxjw/Uzbu8A0UTtDnxK8DsoF+wZS/jJWHJP6PHtQ2m9NZtdH95q3QuMUBUxKYOJFhSwK57IA1gBmVREmxIDTDpmx825iBcgZHQoMIaPN4D4M+lmn1NoUZNkmlGde/R7KFxEaZ9ZUufDIZ8edfK+p2RhizUe/0sDManA9Gl1ej3sUonEZr9Xhr90xi39S393h/aLzGFn9y2juvE/khBqFWhnppLdxxHanjz3WkTsOZdLJxHtVyAXvMNOwZ7DICCsAieEUV85SvglBtz1wxf82G+QdW//o+CWuvP+0dDT4df+n+77vgqXEIb6s7U3znXpPEWy9AfqYACQVeq/yhuL41tT+8303i7VONBtLuXj7bjR9QSwMEFAACAAgAqZp6TkKBxMUYAQAA1AIAABwAAABub25lL2ZsYXNoX3NraW5fc2V0dGluZ3MueG1sjZLRToMwFIbvfQqC95BNjZp0TdzQG6Mu2V7gAAfSrPSQtpDw9naFjakQx1X5///rac8pMwehgha1EaRW4SLkN0HAMpKkd2itUKU5KictEPkqTBtrSUUZKYvKRop0BTLkt2/+Y7FP/keRq3ktU0CGY5mH5dM6uQoZatyvH5PN8xxQQ4lRCtmh1NSo3OU3r8kiubvID8vLhjDzszvQWNpZ0JZb3SCLx//eN9DiixIVWNdnZ1g0Q3LK6RlJVG81Gtcub/ICpHHEH308wlZCd97MnIAJZw7Ziwr5cgrxTo8paEXp1X1XIy80uiK/xD6JClKJ79ilBDr/PEeGu8/aPe3u2FT4QTlyc+zll5sniy9UP5txEm7tXjP/BlBLAwQUAAIACACpmnpO15twlisDAABvDgAAIQAAAG5vbmUvaHRtbF9wdWJsaXNoaW5nX3NldHRpbmdzLnhtbN1XTU8bMRC951dYW3FstqiXCiVBNB9qVEgQGyickLN2siO89tYfScOv73idhEADXSgRqIco2fHMm/Gb8XO2cfgrF2TGtQElm9F+/VNEuEwVAzltRuej3scvETGWSkaFkrwZSRWRw1atUbixAJMl3Fp0NQRhpDkobDPKrC0O4ng+n9fBFNqvKuEs4pt6qvK40NxwabmOC0EX+GUXBTfREqECAH5yJZdhrVqNkEZAOlHMCU6ANaMBFvvN5iKKg8OYpjdTrZxkbSWUJno6bkYf2t3OfufzyieAdCDn0rNhWmj0ZntAGQOfn4oEbjnJOEwzLBS5mgOzmf8Ve+9G/CdGiRy2TD1GW+HepV2C44JyOuXLZGih1tI0w3hrWhMqDG/Em6aVG3gGaWphhpXdhYd6J06IxBWF0rZltUOIB8YVSvwITGOiNpItn8lYCaS2LAqnJB9zNqA5zsRpT0ZkQnMQi2Y0LLgkCZXYUbBUQLqOMG5sLNiyk72l95EGKsi5BBw5Tk6S6C5n2EqaUW34Zi2rFeP5TFs/lBOMLJQjAm44sYogpy7HXxknm8STiVZ5aRXUWGIEYMYZ8DlnhyVBS8DHEl1hitxhJM5fIbgNGX46uCVjPlEacTmd4bSiHUzArz8LuKDG3IHSVY17yXG/073uDzrdyz2/QcpmVKbPBMch4nlhd4JPF0Qqu4pDOlLqDC+bwoCVa1X2Vn95G9ZzjH1+pW7cwzeQO0FfE35NyAb0Dlu+myzPafxfK6icNqOz8qD7w1tC4xEHbEnAxIUU1QrkUvcqAKZUEiXFgtAUpdh42ZiBcgYtQSACtHl5hSEex7R8msIMRVJpxvXTkGwhUSjTntK5byYj/tJrRp32CDkbdc+O2qP+RX90dT3qXo7CHbQOj7eqZyP2Ur5d2f1V8VDYx2+n7Kdn3YsqhA9w75Ua000qwQ2reA2/V/E6C1fR6cY1VKkElJZpOCooLgJywN6/o0HZ+hcAnpyUMFuvPCjv4Hj897ve2muzTRZIwnPwQbvWh8oEJN2T/tfhcWenTEA1Kt52FP6VifC0eiWK7722NOKt7zc1tN9/SWzVfgNQSwMEFAACAAgAqZp6To5z9vpqAAAA5QAAABoAAABub25lL2h0bWxfc2tpbl9zZXR0aW5ncy5qc6vmUgACpRwlBSuFajAbzE8qLSnJz9NLzs8rSc0r0cvLL8pNBKtRUnYDAyUdnIrzy1KLCChNS0xORTHU1MjCyQWnSoSJJk7mLs6WyOoKEtNT9ZISk7PTi/JL81IgypxdXQxdjJXAqmq5agFQSwMEFAACAAgAsJp6Trx9NfdKAAAASQAAABcAAABub25lL2xvY2FsX3NldHRpbmdzLnhtbLOxr8jNUShLLSrOzM+zVTLUM1BSSM1Lzk/JzEu3VQoNcdO1UFIoLknMS0nMyc9LtVXKy1dSsLfjssnJT07MCU4tKQEqLNa34wIAUEsDBBQAAgAIABFEbE4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OXdBOkEkmJSgFAAD2EwAAHQAAAHVuaXZlcnNhbC9jb21tb25fbWVzc2FnZXMubG5nrVj/bts2EP6/QN+BEFBgA7q0HdBgGBIXtMTEQmTJFemk2TAIjMTYRCTR1Q8n3l97mj3YnmRHSnbttoGkpEAcmJLvuyP5fXdHnnx4yFK0FkUpVX5qvTt6ayGRxyqR+eLUmrOzX36zUFnxPOGpysWplSsLfRi9fHGS8nxR84WA7y9fIHSSibKEYTnSoy9jJJNTazaOxti+iFgQ4dksGs8ZC/zIw2PiWaMxj+9O3rQ/f8TaDqYz7F9HXnAeRGP33BrZKlvxfIM8tVA//Xp8/PDu/fHPg2DoFHveIRAySO/f9gDyWRh4EaARL/LJJ2aN9P9hdsGcea5PrFH7ZZj1LCSX1kj/77SbhyHxWUQ91yGRSyM/YGYtPMKIY42uVY2WfC1QpdBaintULQWwoJKFQGUqE/MiVvAgr0WXMyeYYtePQkJZ6NrMDXxrRFVRbF4bWF5XS1WAuxIlsuQ3qUiMT+Cbeb8qRAmueQV8RPBXLSX8UmVc5kfdrq98L8COIdmUUIrPYXHZblKAdAB/L6slvEuEeg0u7vNU8QTdFgIAA4r4apXKuPmlpKtCRzhL+aYzihBfuf45kD3waER8Z/vEGpE8QU7B9WQHooSYkhAACl6K4gm2keG6MUc4TYchTNzziQcfpkOYyMUyhU81NI4ZASbMRN5lBUwlIXCc0qsgdPSigSvE0YqX5b0qkgOW7u9nF7Dr2wEIwWZ74ExjbIGBHxJyX1GIuOoGgyix4XerK5gqEDBiJhloSWV1WYFsslUqKmGilXoqPDaUuhG3CvSVCr5uuA/ejdg6ae7huW9PojHbpVCP13m87GkH4vyuPvbVUANN9jnfGVOLFo2DT5BdIBkGQyyCC8iBF0MsrgmFRSa0y8bHl+45NrsEeW+blLZJL+Y6x6QbxOMY7DSb1lLVJTzRSwKpyexIeTTMDSUf58BiF3uP5NYGFehgRgu5FhBHkYii0xGke5s4WlQf5+4f0Rl2PeJ8h3p8g3JVIZ6seR4LIFvM9Z5u4F0iE/NO0974/1zLvxGv2lT/qq0SvkM+vRoaz0FheUQRvKpEtqq6XOsFa8N/ShRa4o+G0GfqT/NPbeLj0A1+zM6UMqvTpgI9e392kQ3do84gnrlS/XfrR0dCm1JDoGHRxRF6jLS/1US7HbuBroiJ6G/n+mdgM2vqFhQ2N79V/a39oAXwFXoqBp3AGpvIKbQ6GVSh/raXMOuD8C91wehvf0XG1GVQda7ETSmrTs9Gz73rq5Hz0wvrXs96UGyYyzwI2QfARdsPliiVGcSf9MCcT8l2BZoScTCTK1WniZF/Ku9MmYC1rTPxbTd8W6jMPE15uaV/U6Y+PCeKZnJh43Q2oJ/aKbj3/uwJ+Om7RAkOoY2xsW/r3sfWak97GoF89FJ4jG5bJ9BRxqt4CeX4VtV50hOoOYI55AwDWDtnKnjR3YW1AF+F0TxF7dPfB4Hojg6SKNmB/emrSpR/DQbR09hh0ObgJx6qTiCGx4cBmEEfq/bgu7XreQ5mLnD5hxwweVPiMpXBo6NuvyCVdusxY9ieTEFN1IhH1QW0kEMQtuSxg3kIB7RWhzYAQTvAZJUKRB64Vs8Q1CkOLyDPmiOXNZry4g6SNFMqHRSb2UAtjmrYnL7caNRVKvNBkT+vROoJM3cWYccx1zuwknB6v2s6ggSOj3F7z5OqRW8we4J9qAFf4YlEVkMBQ0J21zf6isJcB3iK63u2//75t8velN1thoUk1oy/pLD1t1V4NyrNDd3Jm70Lu/8BUEsDBBQAAgAIAI5d0E5msqLVpQAAAIMBAAAuAAAAdW5pdmVyc2FsL3BsYXliYWNrX2FuZF9uYXZpZ2F0aW9uX3NldHRpbmdzLnhtbHWQwQqDMBBE736FfyD0HAI9l7ZC/YEVRwnERLKr4N83kWpLmx533swuO4ohYtzAuihLRbP4h1AQLWGGqt5zokwLzs6MJMa7KAtY92Q5GnMoRaz3Ux3AcLKh3f+j79drS+ux6FifIflAY0boUy6wkRRytJhh05p1gu4D4oEvMfngqLW4YG09he52GF7V/MUpGz+bR1x9B82pvvuCoKoPtYiV7cU/AVBLAwQUAAIACACOXdBO0L0vtE4EAACHFQAAJwAAAHVuaXZlcnNhbC9mbGFzaF9wdWJsaXNoaW5nX3NldHRpbmdzLnhtbOVY3W7bNhS+91MQGnpZK2mTJTVkB5ktI0YdO7OUrsEwBLREW1woUhUpp+7VnmYPtifZoWgrduK0dBYD6XoRJDo85zuH3/khQ+/kc8rQjOSSCt509ut7DiI8EjHl06ZzGXZfHztIKsxjzAQnTYcLB520al5WjBmVSUCUAlWJAIbLRqaaTqJU1nDd29vbOpVZrlcFKxTgy3okUjfLiSRckdzNGJ7DLzXPiHQWCBYA8JMKvjBr1WoIeQbpXMQFI4jGEDmnelOYdRmWieMatTGObqa5KHjcFkzkKJ+Om85Pbb+z33m71DFQHZoSrjmRLRBqsWrgOKY6CswC+oWghNBpAuEeHTjolsYqaTpvDjQKaLsPUUpss3WsUdoCOOBqAZ8ShWOssPk0/hT5rORSYETxnOOURiGsIL3/ptMJr4N+r+NfD4ahH1yfhed9E8MWRqH/MdzCKOyFfX8bfVv4s6sLf9TvDd5fh8NhP+xd3FkBo2uEeO46Yx4wK4o8IhVhnkqKdMwxZVCj92iUREGVM5xPSSi6FJI4wUwSB/2ZkemvBWZUzaEZ9qAZbgjJTmVGIjXSaWs6Ki+IcwdnACEwyGVVEofvqpI4Ol7bumu8321rY5QeVgpHCRQPyMrQPHdVtFSjuo1wpOgMCpPc2+SkYCwoskzkqqWDLn2vCqsYHoHxJoKvMae/0ViwuOKLpGMSD3BKVjouuKG8C5r7DppAjhkwOcwIRwHm0OVUAbtRBSCLsVRUld3dXWif5hQzBHgwhgg6Dx6wHSU4l2tJrRKreytq/T4Qisg/DNtG9KhqwCh40aVlpf+bKFiM5qJAjN6AnUBQeUUKfyUErfY3muQiLaUwgRSSpZsZJbckPrFxdAUu0gIsYdxljCjj4VNBv6AxmYgccAmewXAEOZUGv74VcIalvAPFyxhfma7tDTr+x1d6gzieYR5tCQ7lStJM7QQfzxEXamkHdES4kKRMSkzjcs1mb/Wnp6HqGMjzM2VjDV/StGD4OeErQlagd5jy3XjZJvHfjMDabYJnZaPr5i2hocUppMRgwkIE047yxYS1AIwwR4KzOcIRHFhSj40ZFYUEiRkQBlo+PUJjD2Vafk1hMoPHPCa5FeTe/pu3B4c/Hx2/a9Tdf/76+/VXjRZH+QXD2p05y9uP3hXsrO7dGL5h9JV7wwPbrshTXajxA6eb70IW5r1B6I9O22HvQy+82gBQsvfwzPJcfZ5uPl7LS8ZLPV0D/3TUPkMjP7jsh0HDpqIGAppXRQnU5ERfv21sLkb+BytsINxGb3gZQo34Vj3lB1aeh1Z+39tojcwt4mLlBmEVApwKUzPl4FxgNKVQm99Fj1u125PGw/fR4v/5Bm1mxI5anOA8SnZWRz/GEN5lgv7HtL/sfy2fjfh15gL/vPfLsN/5AWbLC2XQfFXPS2vvSZ678eVOr6SU0xRo1Rfu6rmvdXiw57mbl2o1QFt/PG3V/gVQSwMEFAACAAgAjl3QTlNeBo9zAwAAoQwAACEAAAB1bml2ZXJzYWwvZmxhc2hfc2tpbl9zZXR0aW5ncy54bWyVV11PIjEUffdXEPZdVnQXTUYSBEzMsmpW1/cOc4HGTjtpO7j8+72dtjMtzAhKTOi957T34/RWE/VOeW8LUlHBb/vD/vis10uWpZTA9SvkBSMaeilR8JDd9u//Lhb9gYUIJuQLaE35WhmLt/UoAtNSa8HPl4Jr3OecC5kT1h9/u69+kkGFPMYSGNapnBVZQnPMj+H13ewkijvj6m40m950EZYiLwjfLcRanKdk+b6WouSZCe3SfLpom10BklH+fjQiRpV+0JBHMc0v5sP58DRKIUEpMCHdzCbDyc+jLEZSYHX2o6vrq8mJnOaozxuzR9tSRXVFGw1Hl6OrLlpB1hAXeTqfXcwuu/Ecd4+78mlclqDhnz6aOYp/B/JLm4uiLL6ikUKKtSnoHmdkPkc5TJAMrx8SZjfmc5RgEjIHHRWkYjTDNgiZWSl+N58ucFct3ddwSCTmbkvBnk0T9qaHUUjKYKxlCcnAr6xPbcTHU6nxMnl/aGkwz5jgMykVjFeEKQdrjA3wD3xQngV7OUODeBOszGFq4w2Asb3BT6d31VwJT65tQYQSts7Y7BkYG+QjlvUAGRgb5Ivp1hNnuwP4vsdyvB7uiGtmUH0XfVR+dAMnuPQF8yvvNUctzDVXwdnO4DG5yGBc6eqV5mD6lgwqm41pcBBUwsmWronGh+m3waW7Fw2FSgZ7dqe0dl0lmmoGbXJbilIqjAXdb3HuLR5LsQ+HmugFrLRHx8amKea1CLVQrc+O1tofUtfNrnsaH5Pbfk7kO8hXIZjq9xwPLyDW3D7LhwwzrvExBfnAV+JEDhcawv2rOLvAwl7CU+FEa7Lc5BhSVwZ1SW1n2xuYuGPbOsvLPAU5R0FQ8IKMbRa3oesNw1/9RuEDspjQ4bRMvcHtOKG13gODUwAQudz422AX1pOXTFMGW/BDJTBUCXdllii8O235GnXFmgwsJwnSzaBGKNH4jBwthDeMS8TTLHScoHlNUlVlFk0UP96DWKKJ7+ekUWs4Iqu1k1K0M/rbSojNiupJSi1eNJHabdqsXfJkCxNO82oEocMc52NscVkSE6JwhamcnnFgb2Iw71a9WX1Ei6eLYgbteNhGqTz7U/YVL+h4JQHCEVsZz4I34BfsUkFk9lhDokehxW3ZmCO+m9XEVqaYT/i3ZzIIrLZBdSvwO/5rMv4PUEsDBBQAAgAIAI5d0E7mRcYRSAQAABEVAAAmAAAAdW5pdmVyc2FsL2h0bWxfcHVibGlzaGluZ19zZXR0aW5ncy54bWzdWN1y2jgUvs9TaLzTy+KkTTcpY8hkwUyYEqDY6Tazs5MRtsDayJJryVB6tU+zD9Yn2SMLCASSikzYTvYiQ3x8zneOvvOnsXf2NWVoQnJJBa85R5VDBxEeiZjycc25CluvTx0kFeYxZoKTmsOFg87qB15WDBmVSUCUAlWJAIbLaqZqTqJUVnXd6XRaoTLL9VvBCgX4shKJ1M1yIglXJHczhmfwo2YZkc4cwQIA/lLB52b1gwOEPIN0KeKCEURjiJxTfSjMLlTKHNdoDXF0O85FweOGYCJH+XhYc35p+M2j5tuFjkFq0pRwTYmsg1CLVRXHMdVBYBbQbwQlhI4TiPbk2EFTGquk5rw51iig7W6ilNjm5FijNARQwNUcPiUKx1hh82j8KfJVyYXAiOIZxymNQniD9PFrTjO8CTrtpn/T7YV+cHMRXnZMDDsYhf7ncAejsB12/F30beEvrvv+oNPufrgJe71O2O7fWQGja4R47jpjHjArijwiS8I8lRTpkGPKoETv0SiJgiJnOB+TULQoJHGEmSQO+isj448FZlTNoBcOoRduCcnOZUYiNdBpqzkqL4hzB2cAITDI5bIk3r1flsTJ6drRXeP97lhbo/SwUjhKoHhAVobmuauihRrVXYQjRSdQmOTeIUcFY0GRZSJXdR106XtVuIzhARhvJPgac/oZDQWLl3yRdEjiLk4hf/0Wd9AIksqAul5GOAowh66mCuiMlhayGEpFVdnNrbn2eU4xQ9CxMHYIugw26I0SnMu1LC4zqZspqv/RFYrIPw29RvSgasAoeNG1ZKX/uyhYjGaiQIzegp1AUGpFCv8lBK02NBrlIi2lDEuFZOlmQsmUxGc2jq7BRVqAJYy3jBFlPHwp6Dc0JCORAy7BExiGIKfS4Fd2As6wlHegeBHjK9Om7W7T//xKHxDHE8yjHcGhPkmaqb3g4xniQi3sgI4IF5KUSYlpXL6zOVvl6WlYtgjk+ZmysYYvaVow/JzwS0JWoPeY8v142SXxP4zA2m2CJ2Wj6+YtoaHFKaTEYMKLCAYh5fORagEYYY4EZzOEI9hQUo+NCRWFBIkZEAZaPj1CYw9lWj6N4e4DHvOY5FaQh0dv3h6/+/Xk9H214n7/+5/XjxrNd3efYe3OLO/Gg5cDO6t7V4QfGD1yUdiwbYk81YUabzjdfvmxMG93Q39w3gjbn9rh9RaAkr3NneW5eoFu36flreLeOh3+vH0a+OeDxgUa+MFVJwyqNjXUFdCuKkqgCkf6hm1j0x/4n6ywgWIbvd5VCFXhW3WRH1h57ln5/WCjNTD3hv7KncEqBNgDYzPXYBMwmlKoxhfR1VYN9qSB8DKaeuslmT7a1WYO7KmpCc6jZG+V84IH7c/Lyf+Y6a3VL7ctNRSQlGqj/2i7PRvp66wF/mX7t16nuVf6qB1/L6Jmn5c+87T8PrT2Qchzt356OwD5+mfM+sG/UEsDBBQAAgAIAI5d0E6Q9/7LtwEAAH0GAAAfAAAAdW5pdmVyc2FsL2h0bWxfc2tpbl9zZXR0aW5ncy5qc42UwU/CMBTG7/wVZF4N0YFOvAHDhISDidyMh248xkLX17QFRcP/7joEu+5NWS/rl1++1/e2fl+dbvkEadB97H5V79X+ub6vNLCaUVu4ruu8RS+sHmieL2GRF8BzAYGH7CyyYlzDWT/8IpRzICrXZP9iQGrHL0AClmd/R1QEqAltR2jvhPZBFfk8gR2nqWNDzpiTrTEoeikKA8L0BKqCVUxw9VQ9boMejDtQ/6ArlkLN9C58GMet5K/jYBzFk6HLpVhIJvZzzLCXsHSTKdyK5U/9vl0uvd5LUOUH37SV5bk2MwOFX3h6Ow2nYTspFWgNP3WH8Sgc3ZMwZwlwt6Fo8DAY/YHWjJsD9ehdrnNzoqMw6kcDl5Ysg8aUJtP4Nu7XMVF6NabZKH7kDHyYtmYkZ3tQl1ih3MoLPqBUmNmJNNHILhLlyJa5yI5cPLSL5OxhrW3bv1ElRi9BtTz/FTd2uUxjGLVrht41WxO3tmjLlguSwZCXW3tV51QucEqk6iIFknnmhejpOMbPGrt/LRtnagNqgcjL+LSfBXQZJ6BmYoVWYMawdF2UWtnQmxsV5NnTi7v0z9k5fANQSwMEFAACAAgAjl3QTpQTsyJpAAAAbgAAABwAAAB1bml2ZXJzYWwvbG9jYWxfc2V0dGluZ3MueG1sDcwxDoMwDEDRnVNY3int1oHAxlaW0gNYxEWRHBuRgOD2ZPvD02/7MwocvKVg6vD1eCKwzuaDLg5/01C/EVIm9SSm7FANoe+qVmwm+XLOBSZYhS7eJo4lMo8Uixx2EajhU17/wB6brroBUEsDBBQAAgAIAI9d0E6D5MijhQoAAMAZAAAXAAAAdW5pdmVyc2FsL3VuaXZlcnNhbC5wbmftV3lUU1cevlaU6GCJntpOJCVaxrGjdUmfBlkjShusrda2miIBtJGkKkEoYhISEgpULYaktEUJEGLrdLSNEoGySVgKNVEJSdWyxIQEJhpElhACLyxZ5qHTnjk9PTNn5t/hj/t759773eV89/st79O3d5OWLF6xGACwZGdU5DsAzM8B4Jl7qIXIyO4KdTPymZf6Dmk7KNNgB5COFz3irQgAykV/cB5agPQXJUdFpwKw7MRsm2ek4VgAYPbtjIx4jxU33FN+dt1gRmafM+/be5eY0vDPNLGLs3cx/+IzMLSht0US8oLwi4MtqynLqH7UrKC++vD4Qh/p5rtRqZUqq71ZFFZfhDlCut+qWHEV3hg+D4DP/oRC7NdeqwDY9uVKLwDOLEMuC/ZmoQFY+Qb6GQAiF20HIPPlCBQA6NW/BaevRfGn2uJXUAV45R+pgqkL9iuXspGlmSLSf1z7Xx00B54Dz4HnwHPgOfAceA48B54Dz4HnwHPg/2ew6Q30r7+eLPtEVzx/Q40qbPnsnHMK/W/2mziBdsMOvnM8mz+t3cO3Z/M94118z3Gpe8zqntqhrl1vJuTpCUkBAMQSnQPypiAC1k42uc4/tF0MKrVyPWTTUKvVbeZzp2+Q+ZMKpjRQqG1yXJR7HOHRsefZSZZG7MxEgZu9FtU0Lfe4X+JdUDKwNctBZulSvIwaaZ92PuhvmlGcxwVuf+fL+BCqp3QJfCkrORS6dn0eLkXJWAAuJJRgKC/6FTnUKBHdNUzkVhnOsa0CF1f5bsTk6gKX2HsdAPGEjSQFjwfLmzyKGlzl/VN1NA1rLYpMns73BpnPb3yhgVeaoXt01M9SFBSAy7HyviipPJ5kPgmAIgnLvCLcqZ5RYlpEIfS/Zo8+DryF0fMetDMMz4JMBzqnS7TSWZv6ejCqKS/wFvt3xuWhfgQ6RbW0Zj7oDfPqmwhAEUdK8p9t6Qgmq/N/MT6ged8vc6tQTZ8EVRzozw0aUwfLFYrnQO/arNHppTk4pgad4w25m82sYz22ZqJfBGn/IAVP8o/t7zBt8QK1t0Oyk/3CzSZZQm4ASqvtEH0LbVjScmSiCqrWsw8Lr3SKIfep9o2N0639qz2HnQM5HRWk1MNVmjuG6+sd1cwH+WmakexhACgPYyMmG3AZLvZZ/nQlResMKsO5x7tM2CERZs3zStu9wmGCstxCoakptFBbY2wSF2maWmG5wcmdiEMT3brjjXWJJb3d8fBtASOcWpVHptXzHSa9QU4VT1VxZpKHaqameDFmO1vHorTzTUXD12toBrqeeIPgT5c91GgwWcl488flLjvKbDLvNkoxfsze2kSuy+hXgY2+mnrMkg13ptc0hltuBgwKvEdl/NHlCEtWVEvKlcqJxLfbqVUNKdgtIoxqWJHgBwUsI9My1dROV8pjlOiIX6G1MMZkWi9jKF7VD+JMHriiLr7fjUn93lfl9of1RTMnKTyru6h60FhsY91Pn+hOD6Gzbj36oNq3wgYOrIdooebKLaWfRPd8RYLbTEW2bYbwi9caEnnhxDLLzYY0pYPA8EAhEABkNgmdFL+aIHTsbzMUs18JEkqVP3gIUcou5av65sK2RFEN7cf2NBVjxaBarCqBaJaT/YJtWGW6Xt5ErVbdFr3PMBfo4j0wK2OkC8OhCuE++PBPhk4KnZtBCaeV1YRxFD1GRSOJpl9qVYgQddSLiaGtbu9jxJpE3JeOc8XVbSP9pa6P9CJZ0EfHJFOCeydNAu8R3cuzYqn0tsyIV20qyVjGXdgGFyYrjT4FKSGX6tSFR3g4O5w4nx5if7O39qperu3tlgZxVUPZQzeP+snVCvdUSpolrb4JuU8huzMp8dhMhaZD1xfj6IGgJKtCeMjkS+/3iagtnmqFpEveRxjjf8c0fGUWUiSfEyvieSEOdRsZR56VnpuYb3vz9mScqiSsYQlILiBnJXMuEEt6On0K9qE1kFB2uZvH4J9KxhYL+VqdsdoW6dpkTsC27qZnwR9aHI7LHYQ4MdtlHnoEJ0jMFXW+5AjWcZxQd7J5k1XmujJSD1X2aK41hdEtAl9XSI5+QqPO5wyqvTuu6krv4kYkj8MqDtA1YfaxDlUHoqzKoqVZdGryrDvGBV0uPbTFkPsxibawDXXWZmVsa1+jd+CvVWUU3BeIG2wTdWruInMoT7JmQ9yU/0g7PMP+8Sk95b7Va468Hql1BZ8TtxErfFUCs/5qjKpeP5OUNgVBASdYql0kLTonsFNH3AZDuEy9d/fROjzizeo6elzjdG1RgCzNX9IhvhMz/wknowXM53s0awuVcPUabNKCPjf5nKXccuaTck3JMMPP4/96plDb/+nZdXEbgi0BC/pg+1JyalNZ1qgxHAuNSK/GrDljSfORteEkKS5zCr7B/CJJO/r5Hb9BrGRVSWVG75UNuNm3KOFYHsoQpSCxJx/jGbgStz19MBoJxjJB9kSHTXXRLoQI0NtK/F2ByLUr0LEXfzEB+y7jvCTetFBz1KJrL+/BYMgKygm10+1fdV+5DpLzF/bBamMotXZxC+L09Xl1zmvBpT0mJp1upLfWayylq1BMCHfQjjl3Ucx80ODZNBujUrW8uuEnr5G6WY87w3hOKDLbXWNUAMpeFb61X4UTac5cxrzXKhDSabhXZNGv3Qgt4xJoSnWgp1jfLT3C7VdbrXtnvVvmCtlzV23ycE7iNC5Ca2I4/lqwkk9Ca/Sbh6RerISnDvNmawPu73h91yumkBschIaj1b4lhzg6J5dHaUdis0h9UprnPT7JdZOuH/BHoox8YV/hMN54LXjXieP7f6iQ7ntPvebn0+zEOqK7GE6Bsj44xvXVt5mC7DOcn2f1cNQzsoNXz0ecRcH1o+mHh60qcnayQRtjVcg1k5817aiNdRcgpNPVXNqhbiKwCEKSwqOqfUufUHBMOT85zvp4LCb+yRtdrMxrudpR8TS2CMVNpwMFlZEO4QRcuficy5CbO8URmFnHnULdXnUivbRjxeDIRs6vfNTAVph1op4/Mtw6bLXlTZD1xY4bzul1EVv9SfbEB6MjUB0d1XIjUSrBKCUE/6jUavl6nPA7982jEg7kHyXzeCkNeiPCiVb9+DSjCot4iXF5DpKNOJ/33nGcf1ntYaJ5tyozPPm2yXTLp6dIFp+NmAa8OTqT0SAXfMh9QJQgwi4rfKLujMg9soR5oGysbOXmGhKaZwjagTaK9w6Zv3fBuq8OccMf8ziPJ42zHNxAjP2mIfeHQ1Whv5soZ808UJu7UsHz6lNJoLsRkyNdQ2W030m7rpBFsfgaY0ZqG5LoWL4RLBfqn5k9lwnrNN2w2+FL/m0OP23b/TXZqcJXs8c3fBOT5A2aB8u2CvEe5pPTxpBiqVn661ahy3PIjSWjPVASUnqsNyk5L/3cr4uflz6+p0rcRRvqh0oXt2wc8FYXnwdg3DlJb4r2n61fxI/QAybEn6WXspAi40V2F8u+DGSWzVZRbf9aCjm+2fzj+VD5uPbdiK2Uib8FWFccj3sG/ATrTZ470d8GardCrD8vvCQyouPHFPeJe7yRahDw/f/HCjJqenyAD7TWDznbD57FIevAztd2R5ZtP5j1D1BLAwQUAAIACACPXdBO5WXGsUsAAABqAAAAGwAAAHVuaXZlcnNhbC91bml2ZXJzYWwucG5nLnhtbLOxr8jNUShLLSrOzM+zVTLUM1Cyt+PlsikoSi3LTC1XqACKAQUhQEmhEsg1QnDLM1NKMmyVLMzNEGIZqZnpGSW2Smam5nBBfaCRAFBLAQIAABQAAgAIABJEbE5rXzME1QIAAPcHAAAPAAAAAAAAAAEAAAAAAAAAAABub25lL3BsYXllci54bWxQSwECAAAUAAIACACpmnpOuPmYuuICAABnCgAAGAAAAAAAAAABAAAAAAACAwAAbm9uZS9jb21tb25fbWVzc2FnZXMubG5nUEsBAgAAFAACAAgAqZp6Tray98ilAAAAggEAACkAAAAAAAAAAQAAAAAAGgYAAG5vbmUvcGxheWJhY2tfYW5kX25hdmlnYXRpb25fc2V0dGluZ3MueG1sUEsBAgAAFAACAAgAqZp6Th9UimowAwAAxw4AACIAAAAAAAAAAQAAAAAABgcAAG5vbmUvZmxhc2hfcHVibGlzaGluZ19zZXR0aW5ncy54bWxQSwECAAAUAAIACACpmnpOQoHExRgBAADUAgAAHAAAAAAAAAABAAAAAAB2CgAAbm9uZS9mbGFzaF9za2luX3NldHRpbmdzLnhtbFBLAQIAABQAAgAIAKmaek7Xm3CWKwMAAG8OAAAhAAAAAAAAAAEAAAAAAMgLAABub25lL2h0bWxfcHVibGlzaGluZ19zZXR0aW5ncy54bWxQSwECAAAUAAIACACpmnpOjnP2+moAAADlAAAAGgAAAAAAAAABAAAAAAAyDwAAbm9uZS9odG1sX3NraW5fc2V0dGluZ3MuanNQSwECAAAUAAIACACwmnpOvH0190oAAABJAAAAFwAAAAAAAAABAAAAAADUDwAAbm9uZS9sb2NhbF9zZXR0aW5ncy54bWxQSwECAAAUAAIACAARRGxONmFYAkcDAADhCQAAFAAAAAAAAAABAAAAAABTEAAAdW5pdmVyc2FsL3BsYXllci54bWxQSwECAAAUAAIACACOXdBOkEkmJSgFAAD2EwAAHQAAAAAAAAABAAAAAADMEwAAdW5pdmVyc2FsL2NvbW1vbl9tZXNzYWdlcy5sbmdQSwECAAAUAAIACACOXdBOZrKi1aUAAACDAQAALgAAAAAAAAABAAAAAAAvGQAAdW5pdmVyc2FsL3BsYXliYWNrX2FuZF9uYXZpZ2F0aW9uX3NldHRpbmdzLnhtbFBLAQIAABQAAgAIAI5d0E7QvS+0TgQAAIcVAAAnAAAAAAAAAAEAAAAAACAaAAB1bml2ZXJzYWwvZmxhc2hfcHVibGlzaGluZ19zZXR0aW5ncy54bWxQSwECAAAUAAIACACOXdBOU14Gj3MDAAChDAAAIQAAAAAAAAABAAAAAACzHgAAdW5pdmVyc2FsL2ZsYXNoX3NraW5fc2V0dGluZ3MueG1sUEsBAgAAFAACAAgAjl3QTuZFxhFIBAAAERUAACYAAAAAAAAAAQAAAAAAZSIAAHVuaXZlcnNhbC9odG1sX3B1Ymxpc2hpbmdfc2V0dGluZ3MueG1sUEsBAgAAFAACAAgAjl3QTpD3/su3AQAAfQYAAB8AAAAAAAAAAQAAAAAA8SYAAHVuaXZlcnNhbC9odG1sX3NraW5fc2V0dGluZ3MuanNQSwECAAAUAAIACACOXdBOlBOzImkAAABuAAAAHAAAAAAAAAABAAAAAADlKAAAdW5pdmVyc2FsL2xvY2FsX3NldHRpbmdzLnhtbFBLAQIAABQAAgAIAI9d0E6D5MijhQoAAMAZAAAXAAAAAAAAAAAAAAAAAIgpAAB1bml2ZXJzYWwvdW5pdmVyc2FsLnBuZ1BLAQIAABQAAgAIAI9d0E7lZcaxSwAAAGoAAAAbAAAAAAAAAAEAAAAAAEI0AAB1bml2ZXJzYWwvdW5pdmVyc2FsLnBuZy54bWxQSwUGAAAAABIAEgBWBQAAxjQAAAAA"/>
  <p:tag name="ISPRING_ULTRA_SCORM_COURCE_TITLE" val="Lesson_13_Q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100,&quot;optimizeImageForResolution&quot;:&quot;T_TRUE&quot;,&quot;optimizeImageForResolutionWidth&quot;:2048,&quot;optimizeImageForResolutionHeight&quot;:1536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SCORM_RATE_QUIZZES" val="1"/>
  <p:tag name="ISPRING_SCORM_PASSING_SCORE" val="80.000000"/>
  <p:tag name="ISPRING_PRESENTATION_TITLE" val="Lesson_13_Q1"/>
  <p:tag name="ISPRING_UUID" val="{B3C26993-4D9A-45A0-BF52-B36E678DE35B}"/>
  <p:tag name="ISPRING_RESOURCE_FOLDER" val="C:\Users\olabanov\Desktop\EngiMath\iSpring teooria\Lesson_13_Q1 ÕIGE\"/>
  <p:tag name="ISPRING_PRESENTATION_PATH" val="C:\Users\olabanov\Desktop\EngiMath\iSpring teooria\Lesson_13_Q1 ÕIGE.pptx"/>
  <p:tag name="ISPRING_SCREEN_RECS_UPDATED" val="C:\Users\olabanov\Desktop\EngiMath\iSpring teooria\Lesson_13_Q1 ÕIGE\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q\uFFFDf\uFFFD{C4D6D3BE-AC21-436A-8459-73050BF2A405}&quot;,&quot;C:\\Users\\olabanov\\Desktop\\EngiMath\\iSpring teooria&quot;],[&quot;*\uFFFD\uFFFD\uFFFD{BB4CDCA5-F38E-475C-8C53-186BBAA01A72}&quot;,&quot;C:\\Users\\filom\\Documents\\ENGIMATH\\LESSONS\\MATRICES\\LESSON 13&quot;]]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5i33WfqIVbX15uVYC8Zi5A&quot;,&quot;gi&quot;:&quot;Kw65In8iFJPdfKJJI3p3GA&quot;,&quot;ti&quot;:&quot;characters&quot;,&quot;vs&quot;:{&quot;f&quot;:[825,674],&quot;i&quot;:{&quot;d&quot;:&quot;5i33WfqIVbX15uVYC8Zi5A&quot;,&quot;p&quot;:true}}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5i33WfqIVbX15uVYC8Zi5A&quot;,&quot;gi&quot;:&quot;Kw65In8iFJPdfKJJI3p3GA&quot;,&quot;ti&quot;:&quot;characters&quot;,&quot;vs&quot;:{&quot;f&quot;:[825,674],&quot;i&quot;:{&quot;d&quot;:&quot;5i33WfqIVbX15uVYC8Zi5A&quot;,&quot;p&quot;:true}}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5i33WfqIVbX15uVYC8Zi5A&quot;,&quot;gi&quot;:&quot;Kw65In8iFJPdfKJJI3p3GA&quot;,&quot;ti&quot;:&quot;characters&quot;,&quot;vs&quot;:{&quot;f&quot;:[825,674],&quot;i&quot;:{&quot;d&quot;:&quot;5i33WfqIVbX15uVYC8Zi5A&quot;,&quot;p&quot;:true}}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5i33WfqIVbX15uVYC8Zi5A&quot;,&quot;gi&quot;:&quot;Kw65In8iFJPdfKJJI3p3GA&quot;,&quot;ti&quot;:&quot;characters&quot;,&quot;vs&quot;:{&quot;f&quot;:[825,674],&quot;i&quot;:{&quot;d&quot;:&quot;5i33WfqIVbX15uVYC8Zi5A&quot;,&quot;p&quot;:true}}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8XdjRW2yHEkjwDoHpAu2QQ&quot;,&quot;gi&quot;:&quot;Kw65In8iFJPdfKJJI3p3GA&quot;,&quot;ti&quot;:&quot;characters&quot;,&quot;vs&quot;:{&quot;f&quot;:[825,674],&quot;i&quot;:{&quot;d&quot;:&quot;8XdjRW2yHEkjwDoHpAu2QQ&quot;,&quot;p&quot;:true}}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FSa4MbUyQF5A-0I0l5u1uQ&quot;,&quot;gi&quot;:&quot;Kw65In8iFJPdfKJJI3p3GA&quot;,&quot;ti&quot;:&quot;characters&quot;,&quot;vs&quot;:{&quot;f&quot;:[825,674],&quot;i&quot;:{&quot;d&quot;:&quot;FSa4MbUyQF5A-0I0l5u1uQ&quot;,&quot;p&quot;:true}}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FSa4MbUyQF5A-0I0l5u1uQ&quot;,&quot;gi&quot;:&quot;Kw65In8iFJPdfKJJI3p3GA&quot;,&quot;ti&quot;:&quot;characters&quot;,&quot;vs&quot;:{&quot;f&quot;:[825,674],&quot;i&quot;:{&quot;d&quot;:&quot;FSa4MbUyQF5A-0I0l5u1uQ&quot;,&quot;p&quot;:true}}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qeudhJAylAlOqi75tVggog&quot;,&quot;gi&quot;:&quot;Kw65In8iFJPdfKJJI3p3GA&quot;,&quot;ti&quot;:&quot;characters&quot;,&quot;vs&quot;:{&quot;f&quot;:[825,674],&quot;i&quot;:{&quot;d&quot;:&quot;qeudhJAylAlOqi75tVggog&quot;,&quot;p&quot;:true}}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2w-yjZrHF3K-sXWSbWuK7w&quot;,&quot;gi&quot;:&quot;Kw65In8iFJPdfKJJI3p3GA&quot;,&quot;ti&quot;:&quot;characters&quot;,&quot;vs&quot;:{&quot;f&quot;:[825,674],&quot;i&quot;:{&quot;d&quot;:&quot;2w-yjZrHF3K-sXWSbWuK7w&quot;,&quot;p&quot;:true}}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5E-TW_DJUNY74pBoBW9dkQ&quot;,&quot;gi&quot;:&quot;Kw65In8iFJPdfKJJI3p3GA&quot;,&quot;ti&quot;:&quot;characters&quot;,&quot;vs&quot;:{&quot;f&quot;:[825,674],&quot;i&quot;:{&quot;d&quot;:&quot;5E-TW_DJUNY74pBoBW9dkQ&quot;,&quot;p&quot;:true}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cMWdtpb5NHOHQtoCVGmxOA&quot;,&quot;gi&quot;:&quot;Kw65In8iFJPdfKJJI3p3GA&quot;,&quot;ti&quot;:&quot;characters&quot;,&quot;vs&quot;:{&quot;f&quot;:[825,674],&quot;i&quot;:{&quot;d&quot;:&quot;cMWdtpb5NHOHQtoCVGmxOA&quot;,&quot;p&quot;:true}}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ZXNEKIOWf2iHQ3rRlZcUBw&quot;,&quot;gi&quot;:&quot;Kw65In8iFJPdfKJJI3p3GA&quot;,&quot;ti&quot;:&quot;characters&quot;,&quot;vs&quot;:{&quot;f&quot;:[825,674],&quot;i&quot;:{&quot;d&quot;:&quot;ZXNEKIOWf2iHQ3rRlZcUBw&quot;,&quot;p&quot;:true}}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QUIZ_FULL_PATH" val="C:\Users\olabanov\Desktop\EngiMath\iSpring teooria\Lesson_13_Q1 ÕIGE\quiz\quiz2.quiz"/>
  <p:tag name="ISPRING_QUIZ_RELATIVE_PATH" val="Lesson_13_Q1 ÕIGE\quiz\quiz2.quiz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ZC2vQzN5AFJvtyUKL3Xzgw&quot;,&quot;gi&quot;:&quot;Kw65In8iFJPdfKJJI3p3GA&quot;,&quot;ti&quot;:&quot;characters&quot;,&quot;vs&quot;:{&quot;f&quot;:[825,674,501],&quot;i&quot;:{&quot;d&quot;:&quot;ZC2vQzN5AFJvtyUKL3Xzgw&quot;,&quot;p&quot;:true}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rtDyTNUl0L6WWD8tFhvsDQ&quot;,&quot;gi&quot;:&quot;Kw65In8iFJPdfKJJI3p3GA&quot;,&quot;ti&quot;:&quot;characters&quot;,&quot;vs&quot;:{&quot;f&quot;:[825,674,501],&quot;i&quot;:{&quot;d&quot;:&quot;rtDyTNUl0L6WWD8tFhvsDQ&quot;,&quot;p&quot;:true}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mpj619g3jGqmHG2cpY0qXw&quot;,&quot;gi&quot;:&quot;Kw65In8iFJPdfKJJI3p3GA&quot;,&quot;ti&quot;:&quot;characters&quot;,&quot;vs&quot;:{&quot;f&quot;:[825,674,551,580,592,607],&quot;i&quot;:{&quot;d&quot;:&quot;mpj619g3jGqmHG2cpY0qXw&quot;,&quot;p&quot;:true}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ZRaFFeXNQ46DieqbkZwtpQ&quot;,&quot;gi&quot;:&quot;Kw65In8iFJPdfKJJI3p3GA&quot;,&quot;ti&quot;:&quot;characters&quot;,&quot;vs&quot;:{&quot;f&quot;:[825,674],&quot;i&quot;:{&quot;d&quot;:&quot;ZRaFFeXNQ46DieqbkZwtpQ&quot;,&quot;p&quot;:true}}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qeudhJAylAlOqi75tVggog&quot;,&quot;gi&quot;:&quot;Kw65In8iFJPdfKJJI3p3GA&quot;,&quot;ti&quot;:&quot;characters&quot;,&quot;vs&quot;:{&quot;f&quot;:[825,674,529],&quot;i&quot;:{&quot;d&quot;:&quot;qeudhJAylAlOqi75tVggog&quot;,&quot;p&quot;:true}}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C:\Users\olabanov\Desktop\EngiMath\iSpring teooria\Lesson_13_Q1 ÕIGE\quiz\quiz1.quiz"/>
  <p:tag name="ISPRING_QUIZ_RELATIVE_PATH" val="Lesson_13_Q1 ÕIGE\quiz\quiz1.quiz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_SX6HGp20MgJuszxzX-Pyg&quot;,&quot;gi&quot;:&quot;Kw65In8iFJPdfKJJI3p3GA&quot;,&quot;ti&quot;:&quot;characters&quot;,&quot;vs&quot;:{&quot;f&quot;:[825,674,529],&quot;i&quot;:{&quot;d&quot;:&quot;_SX6HGp20MgJuszxzX-Pyg&quot;,&quot;p&quot;:true}}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3yxMuppQNgNPGDc-Lt_cMQ&quot;,&quot;gi&quot;:&quot;Kw65In8iFJPdfKJJI3p3GA&quot;,&quot;ti&quot;:&quot;characters&quot;,&quot;vs&quot;:{&quot;f&quot;:[825,674,529],&quot;i&quot;:{&quot;d&quot;:&quot;3yxMuppQNgNPGDc-Lt_cMQ&quot;,&quot;p&quot;:true}}}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17358</TotalTime>
  <Words>3883</Words>
  <Application>Microsoft Office PowerPoint</Application>
  <PresentationFormat>Widescreen</PresentationFormat>
  <Paragraphs>701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Segoe UI</vt:lpstr>
      <vt:lpstr>Segoe UI Semibold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Lesson_13_Q1</dc:title>
  <dc:creator>Filomena Soares</dc:creator>
  <cp:lastModifiedBy>Elena Safiulina</cp:lastModifiedBy>
  <cp:revision>534</cp:revision>
  <dcterms:created xsi:type="dcterms:W3CDTF">2019-03-25T06:42:45Z</dcterms:created>
  <dcterms:modified xsi:type="dcterms:W3CDTF">2025-07-15T03:42:13Z</dcterms:modified>
</cp:coreProperties>
</file>