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7" r:id="rId3"/>
    <p:sldId id="286" r:id="rId4"/>
    <p:sldId id="284" r:id="rId5"/>
    <p:sldId id="288" r:id="rId6"/>
    <p:sldId id="278" r:id="rId7"/>
    <p:sldId id="287" r:id="rId8"/>
    <p:sldId id="285" r:id="rId9"/>
    <p:sldId id="279" r:id="rId10"/>
    <p:sldId id="289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B8E"/>
    <a:srgbClr val="DEDCE1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349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221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57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7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650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910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913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2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13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031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60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0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1.jp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jp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7.png"/><Relationship Id="rId5" Type="http://schemas.openxmlformats.org/officeDocument/2006/relationships/slide" Target="slide2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1.jp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9.png"/><Relationship Id="rId5" Type="http://schemas.openxmlformats.org/officeDocument/2006/relationships/image" Target="../media/image260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.jpg"/><Relationship Id="rId21" Type="http://schemas.openxmlformats.org/officeDocument/2006/relationships/image" Target="../media/image39.png"/><Relationship Id="rId7" Type="http://schemas.openxmlformats.org/officeDocument/2006/relationships/slide" Target="slide2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60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9.xml"/><Relationship Id="rId7" Type="http://schemas.openxmlformats.org/officeDocument/2006/relationships/slide" Target="slide6.xml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46.png"/><Relationship Id="rId4" Type="http://schemas.openxmlformats.org/officeDocument/2006/relationships/image" Target="../media/image1.jp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7 Plano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Propriedades</a:t>
            </a:r>
            <a:r>
              <a:rPr lang="en-GB" b="1" dirty="0">
                <a:solidFill>
                  <a:schemeClr val="tx1"/>
                </a:solidFill>
              </a:rPr>
              <a:t> da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7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Propriedades</a:t>
            </a:r>
            <a:r>
              <a:rPr lang="en-GB" b="1" dirty="0">
                <a:solidFill>
                  <a:schemeClr val="tx1"/>
                </a:solidFill>
              </a:rPr>
              <a:t> da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18" name="ISPRING_QUIZ_SHAPE0">
            <a:extLst>
              <a:ext uri="{FF2B5EF4-FFF2-40B4-BE49-F238E27FC236}">
                <a16:creationId xmlns:a16="http://schemas.microsoft.com/office/drawing/2014/main" id="{52E8C7E1-1AED-487F-B16B-7EF354C75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DBBF8034-1E5C-48BF-8D68-AD629CD2C71A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1" name="ISPRING_QUIZ_SHAPE2">
            <a:extLst>
              <a:ext uri="{FF2B5EF4-FFF2-40B4-BE49-F238E27FC236}">
                <a16:creationId xmlns:a16="http://schemas.microsoft.com/office/drawing/2014/main" id="{B9B12737-6B7B-4C59-98F8-366C3B4FFBEE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23" name="ISPRING_QUIZ_SHAPE3">
            <a:extLst>
              <a:ext uri="{FF2B5EF4-FFF2-40B4-BE49-F238E27FC236}">
                <a16:creationId xmlns:a16="http://schemas.microsoft.com/office/drawing/2014/main" id="{3B682571-156F-406B-80AB-C76A93D1AACC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4" name="ISPRING_QUIZ_SHAPE4">
            <a:extLst>
              <a:ext uri="{FF2B5EF4-FFF2-40B4-BE49-F238E27FC236}">
                <a16:creationId xmlns:a16="http://schemas.microsoft.com/office/drawing/2014/main" id="{9F846C7C-395E-4D1F-BDB4-092A58E6464B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44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25226" y="450644"/>
            <a:ext cx="615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7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022C639-08B0-45A3-99E1-FE2BB6EBFE2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EDD47357-2A3B-4BC0-80BC-A39ABCA7AECD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Propriedades</a:t>
            </a:r>
            <a:r>
              <a:rPr lang="en-GB" b="1" dirty="0">
                <a:solidFill>
                  <a:schemeClr val="tx1"/>
                </a:solidFill>
              </a:rPr>
              <a:t> da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08C39A05-E45C-4D09-B86F-7D38B98ABC6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F79E82-BBD3-407D-AB3C-036D1B3517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0360" y="1658868"/>
            <a:ext cx="13173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Transposta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representada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é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que 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obtém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trocando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as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colunas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isto é as linhas (colunas)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são as colunas (linhas) de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  <a:blipFill>
                <a:blip r:embed="rId4"/>
                <a:stretch>
                  <a:fillRect l="-966" t="-3089" r="-966" b="-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: Cantos Arredondados 47">
            <a:hlinkClick r:id="rId5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6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Propriedades</a:t>
            </a:r>
            <a:r>
              <a:rPr lang="en-GB" b="1" dirty="0">
                <a:solidFill>
                  <a:schemeClr val="tx1"/>
                </a:solidFill>
              </a:rPr>
              <a:t> da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7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050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7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67792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5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6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Propriedades</a:t>
            </a:r>
            <a:r>
              <a:rPr lang="en-GB" b="1" dirty="0">
                <a:solidFill>
                  <a:schemeClr val="tx1"/>
                </a:solidFill>
              </a:rPr>
              <a:t> da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7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/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/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/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1558B18-5A9F-4CB1-A96E-98D807AD2B64}"/>
              </a:ext>
            </a:extLst>
          </p:cNvPr>
          <p:cNvSpPr/>
          <p:nvPr/>
        </p:nvSpPr>
        <p:spPr>
          <a:xfrm>
            <a:off x="5401160" y="3477329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/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/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/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F2C686E5-33C3-47A4-A32E-094E8807104A}"/>
              </a:ext>
            </a:extLst>
          </p:cNvPr>
          <p:cNvCxnSpPr>
            <a:cxnSpLocks/>
          </p:cNvCxnSpPr>
          <p:nvPr/>
        </p:nvCxnSpPr>
        <p:spPr>
          <a:xfrm>
            <a:off x="4927859" y="394125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/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282A8776-24F4-492D-A800-E9076F80E990}"/>
              </a:ext>
            </a:extLst>
          </p:cNvPr>
          <p:cNvCxnSpPr>
            <a:cxnSpLocks/>
          </p:cNvCxnSpPr>
          <p:nvPr/>
        </p:nvCxnSpPr>
        <p:spPr>
          <a:xfrm>
            <a:off x="7465573" y="3961775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C550D54F-B9A0-44C5-AB78-3656975D7A1E}"/>
              </a:ext>
            </a:extLst>
          </p:cNvPr>
          <p:cNvCxnSpPr>
            <a:cxnSpLocks/>
          </p:cNvCxnSpPr>
          <p:nvPr/>
        </p:nvCxnSpPr>
        <p:spPr>
          <a:xfrm rot="16200000">
            <a:off x="7011369" y="3506774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77F86E18-248A-4377-A097-1E7A91A0ED11}"/>
              </a:ext>
            </a:extLst>
          </p:cNvPr>
          <p:cNvSpPr/>
          <p:nvPr/>
        </p:nvSpPr>
        <p:spPr>
          <a:xfrm>
            <a:off x="5440969" y="3092603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1</a:t>
            </a:r>
            <a:r>
              <a:rPr lang="en-GB" b="1" baseline="30000" dirty="0">
                <a:solidFill>
                  <a:srgbClr val="C00000"/>
                </a:solidFill>
              </a:rPr>
              <a:t>ª</a:t>
            </a:r>
            <a:r>
              <a:rPr lang="en-GB" b="1" dirty="0">
                <a:solidFill>
                  <a:srgbClr val="C00000"/>
                </a:solidFill>
              </a:rPr>
              <a:t>  </a:t>
            </a:r>
            <a:r>
              <a:rPr lang="en-GB" b="1" dirty="0" err="1">
                <a:solidFill>
                  <a:srgbClr val="C00000"/>
                </a:solidFill>
              </a:rPr>
              <a:t>Linha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E1DFD4DD-5607-47AF-9E2F-AC60B9C08221}"/>
              </a:ext>
            </a:extLst>
          </p:cNvPr>
          <p:cNvSpPr/>
          <p:nvPr/>
        </p:nvSpPr>
        <p:spPr>
          <a:xfrm>
            <a:off x="7711607" y="276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1</a:t>
            </a:r>
            <a:r>
              <a:rPr lang="en-GB" b="1" baseline="30000" dirty="0">
                <a:solidFill>
                  <a:srgbClr val="C00000"/>
                </a:solidFill>
              </a:rPr>
              <a:t>ª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Coluna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224D9911-BAC3-4F0F-B636-A2D9694D6728}"/>
              </a:ext>
            </a:extLst>
          </p:cNvPr>
          <p:cNvSpPr/>
          <p:nvPr/>
        </p:nvSpPr>
        <p:spPr>
          <a:xfrm>
            <a:off x="5400651" y="3743160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/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/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/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tângulo 90">
            <a:extLst>
              <a:ext uri="{FF2B5EF4-FFF2-40B4-BE49-F238E27FC236}">
                <a16:creationId xmlns:a16="http://schemas.microsoft.com/office/drawing/2014/main" id="{59ABE285-51FE-44FC-A41E-F9E1277D9F2F}"/>
              </a:ext>
            </a:extLst>
          </p:cNvPr>
          <p:cNvSpPr/>
          <p:nvPr/>
        </p:nvSpPr>
        <p:spPr>
          <a:xfrm>
            <a:off x="5441332" y="4150837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2</a:t>
            </a:r>
            <a:r>
              <a:rPr lang="en-GB" b="1" baseline="30000" dirty="0">
                <a:solidFill>
                  <a:srgbClr val="C00000"/>
                </a:solidFill>
              </a:rPr>
              <a:t>ª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Linha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60E80239-9460-471D-8F78-34904506BFE3}"/>
              </a:ext>
            </a:extLst>
          </p:cNvPr>
          <p:cNvSpPr/>
          <p:nvPr/>
        </p:nvSpPr>
        <p:spPr>
          <a:xfrm>
            <a:off x="8175918" y="443853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2</a:t>
            </a:r>
            <a:r>
              <a:rPr lang="en-GB" b="1" baseline="30000" dirty="0">
                <a:solidFill>
                  <a:srgbClr val="C00000"/>
                </a:solidFill>
              </a:rPr>
              <a:t>ª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Coluna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797768" y="5521201"/>
            <a:ext cx="2394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Notação</a:t>
            </a:r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  <a:r>
              <a:rPr lang="en-GB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Matemática</a:t>
            </a:r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
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1F9CBFEA-7A70-4C7A-9B52-A750EE6CA0F8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22A58FC7-54EF-45EC-831D-7449CE2668E9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Transposta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representada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é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que 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obtém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trocando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as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colunas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isto é as linhas (colunas)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são as colunas (linhas) de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22A58FC7-54EF-45EC-831D-7449CE266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  <a:blipFill>
                <a:blip r:embed="rId20"/>
                <a:stretch>
                  <a:fillRect l="-966" t="-3089" r="-966" b="-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91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2877 -0.0372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187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9244 0.0185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9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L 0.15625 0.075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375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19257 0.02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26745 -0.076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-38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3112 -0.021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-106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19506 0.035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175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3138 -0.01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4" grpId="0" animBg="1"/>
      <p:bldP spid="51" grpId="0"/>
      <p:bldP spid="54" grpId="0"/>
      <p:bldP spid="67" grpId="0" animBg="1"/>
      <p:bldP spid="67" grpId="1" animBg="1"/>
      <p:bldP spid="67" grpId="2" animBg="1"/>
      <p:bldP spid="71" grpId="0"/>
      <p:bldP spid="71" grpId="1"/>
      <p:bldP spid="76" grpId="0"/>
      <p:bldP spid="76" grpId="1"/>
      <p:bldP spid="78" grpId="0"/>
      <p:bldP spid="78" grpId="1"/>
      <p:bldP spid="81" grpId="0" animBg="1"/>
      <p:bldP spid="13" grpId="0"/>
      <p:bldP spid="13" grpId="1"/>
      <p:bldP spid="84" grpId="0"/>
      <p:bldP spid="84" grpId="1"/>
      <p:bldP spid="85" grpId="0" animBg="1"/>
      <p:bldP spid="85" grpId="1" animBg="1"/>
      <p:bldP spid="85" grpId="2" animBg="1"/>
      <p:bldP spid="86" grpId="0"/>
      <p:bldP spid="86" grpId="1"/>
      <p:bldP spid="87" grpId="0"/>
      <p:bldP spid="87" grpId="1"/>
      <p:bldP spid="88" grpId="0"/>
      <p:bldP spid="88" grpId="1"/>
      <p:bldP spid="91" grpId="0"/>
      <p:bldP spid="92" grpId="0"/>
      <p:bldP spid="93" grpId="0" animBg="1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050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7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5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6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Propriedades</a:t>
            </a:r>
            <a:r>
              <a:rPr lang="en-GB" b="1" dirty="0">
                <a:solidFill>
                  <a:schemeClr val="tx1"/>
                </a:solidFill>
              </a:rPr>
              <a:t> da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7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616532" y="5521201"/>
            <a:ext cx="2757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NOTAÇÃO MATEMÁTICA
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0AF176B-4C75-41AE-B5D1-946457FB1BB8}"/>
              </a:ext>
            </a:extLst>
          </p:cNvPr>
          <p:cNvSpPr/>
          <p:nvPr/>
        </p:nvSpPr>
        <p:spPr>
          <a:xfrm>
            <a:off x="2358959" y="2812307"/>
            <a:ext cx="3080340" cy="408623"/>
          </a:xfrm>
          <a:prstGeom prst="round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ysClr val="windowText" lastClr="000000"/>
                </a:solidFill>
              </a:rPr>
              <a:t>Como é que </a:t>
            </a:r>
            <a:r>
              <a:rPr lang="en-GB" dirty="0" err="1">
                <a:solidFill>
                  <a:sysClr val="windowText" lastClr="000000"/>
                </a:solidFill>
              </a:rPr>
              <a:t>isto</a:t>
            </a:r>
            <a:r>
              <a:rPr lang="en-GB" dirty="0">
                <a:solidFill>
                  <a:sysClr val="windowText" lastClr="000000"/>
                </a:solidFill>
              </a:rPr>
              <a:t> “</a:t>
            </a:r>
            <a:r>
              <a:rPr lang="en-GB" dirty="0" err="1">
                <a:solidFill>
                  <a:sysClr val="windowText" lastClr="000000"/>
                </a:solidFill>
              </a:rPr>
              <a:t>funciona</a:t>
            </a:r>
            <a:r>
              <a:rPr lang="en-GB" dirty="0">
                <a:solidFill>
                  <a:sysClr val="windowText" lastClr="000000"/>
                </a:solidFill>
              </a:rPr>
              <a:t>”?...</a:t>
            </a:r>
            <a:endParaRPr lang="en-GB" dirty="0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B8406435-933E-48F0-B381-5D8034E70DC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899129" y="3220930"/>
            <a:ext cx="484435" cy="2544931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/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=1,2,3</m:t>
                              </m:r>
                            </m: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=1,2,3,4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/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7CBB729D-C740-4859-96D5-58B667CFE987}"/>
              </a:ext>
            </a:extLst>
          </p:cNvPr>
          <p:cNvCxnSpPr>
            <a:cxnSpLocks/>
          </p:cNvCxnSpPr>
          <p:nvPr/>
        </p:nvCxnSpPr>
        <p:spPr>
          <a:xfrm>
            <a:off x="5603631" y="3288466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/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A12760A7-3210-49FD-9674-15216A92ED57}"/>
              </a:ext>
            </a:extLst>
          </p:cNvPr>
          <p:cNvCxnSpPr>
            <a:cxnSpLocks/>
          </p:cNvCxnSpPr>
          <p:nvPr/>
        </p:nvCxnSpPr>
        <p:spPr>
          <a:xfrm rot="16200000">
            <a:off x="7383158" y="289591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43B36DA1-6D29-4B67-8F31-2CAEA6EE315A}"/>
              </a:ext>
            </a:extLst>
          </p:cNvPr>
          <p:cNvCxnSpPr>
            <a:cxnSpLocks/>
          </p:cNvCxnSpPr>
          <p:nvPr/>
        </p:nvCxnSpPr>
        <p:spPr>
          <a:xfrm>
            <a:off x="8951407" y="3638578"/>
            <a:ext cx="0" cy="410908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/>
              <p:nvPr/>
            </p:nvSpPr>
            <p:spPr>
              <a:xfrm>
                <a:off x="7574487" y="4118160"/>
                <a:ext cx="2274854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87" y="4118160"/>
                <a:ext cx="2274854" cy="11269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>
            <a:extLst>
              <a:ext uri="{FF2B5EF4-FFF2-40B4-BE49-F238E27FC236}">
                <a16:creationId xmlns:a16="http://schemas.microsoft.com/office/drawing/2014/main" id="{AB32E0C3-255D-4B08-A1CA-18AB3E561611}"/>
              </a:ext>
            </a:extLst>
          </p:cNvPr>
          <p:cNvSpPr/>
          <p:nvPr/>
        </p:nvSpPr>
        <p:spPr>
          <a:xfrm>
            <a:off x="9257808" y="3552307"/>
            <a:ext cx="1848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ysClr val="windowText" lastClr="000000"/>
                </a:solidFill>
              </a:rPr>
              <a:t>Trocar as </a:t>
            </a:r>
            <a:r>
              <a:rPr lang="en-GB" sz="1600" b="1" dirty="0" err="1">
                <a:solidFill>
                  <a:sysClr val="windowText" lastClr="000000"/>
                </a:solidFill>
              </a:rPr>
              <a:t>Linhas</a:t>
            </a:r>
            <a:r>
              <a:rPr lang="en-GB" sz="1600" b="1" dirty="0">
                <a:solidFill>
                  <a:sysClr val="windowText" lastClr="000000"/>
                </a:solidFill>
              </a:rPr>
              <a:t> por </a:t>
            </a:r>
            <a:r>
              <a:rPr lang="en-GB" sz="1600" b="1" dirty="0" err="1">
                <a:solidFill>
                  <a:sysClr val="windowText" lastClr="000000"/>
                </a:solidFill>
              </a:rPr>
              <a:t>Colunas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/>
              <p:nvPr/>
            </p:nvSpPr>
            <p:spPr>
              <a:xfrm>
                <a:off x="9093096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096" y="4161079"/>
                <a:ext cx="565604" cy="10773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/>
              <p:nvPr/>
            </p:nvSpPr>
            <p:spPr>
              <a:xfrm>
                <a:off x="8329038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038" y="4161079"/>
                <a:ext cx="565604" cy="10773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/>
              <p:nvPr/>
            </p:nvSpPr>
            <p:spPr>
              <a:xfrm>
                <a:off x="8710346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46" y="4161079"/>
                <a:ext cx="565604" cy="10773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/>
              <p:nvPr/>
            </p:nvSpPr>
            <p:spPr>
              <a:xfrm>
                <a:off x="7408207" y="4958426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207" y="4958426"/>
                <a:ext cx="78098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BED2DC8B-3990-4D0C-85A8-FB6368E9B379}"/>
              </a:ext>
            </a:extLst>
          </p:cNvPr>
          <p:cNvCxnSpPr>
            <a:cxnSpLocks/>
          </p:cNvCxnSpPr>
          <p:nvPr/>
        </p:nvCxnSpPr>
        <p:spPr>
          <a:xfrm>
            <a:off x="7789080" y="4783015"/>
            <a:ext cx="0" cy="194631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26A0CBB-9C09-4FB9-823D-0386EF28EA72}"/>
              </a:ext>
            </a:extLst>
          </p:cNvPr>
          <p:cNvSpPr/>
          <p:nvPr/>
        </p:nvSpPr>
        <p:spPr>
          <a:xfrm>
            <a:off x="9184193" y="4421276"/>
            <a:ext cx="400864" cy="32154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320A6BC0-FD74-401E-924F-290E4E7A89C1}"/>
              </a:ext>
            </a:extLst>
          </p:cNvPr>
          <p:cNvCxnSpPr>
            <a:cxnSpLocks/>
          </p:cNvCxnSpPr>
          <p:nvPr/>
        </p:nvCxnSpPr>
        <p:spPr>
          <a:xfrm flipH="1">
            <a:off x="9608460" y="4576192"/>
            <a:ext cx="45998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/>
              <p:nvPr/>
            </p:nvSpPr>
            <p:spPr>
              <a:xfrm>
                <a:off x="9661578" y="4237181"/>
                <a:ext cx="2430499" cy="58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b="1" dirty="0" err="1">
                    <a:solidFill>
                      <a:srgbClr val="C00000"/>
                    </a:solidFill>
                  </a:rPr>
                  <a:t>Em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1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b="1" dirty="0" err="1">
                    <a:solidFill>
                      <a:srgbClr val="C00000"/>
                    </a:solidFill>
                  </a:rPr>
                  <a:t>este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 err="1">
                    <a:solidFill>
                      <a:srgbClr val="C00000"/>
                    </a:solidFill>
                  </a:rPr>
                  <a:t>elemento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 err="1">
                    <a:solidFill>
                      <a:srgbClr val="C00000"/>
                    </a:solidFill>
                  </a:rPr>
                  <a:t>está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 err="1">
                    <a:solidFill>
                      <a:srgbClr val="C00000"/>
                    </a:solidFill>
                  </a:rPr>
                  <a:t>na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2ª </a:t>
                </a:r>
                <a:r>
                  <a:rPr lang="en-GB" sz="1600" b="1" dirty="0" err="1">
                    <a:solidFill>
                      <a:srgbClr val="C00000"/>
                    </a:solidFill>
                  </a:rPr>
                  <a:t>Linha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, 3ª </a:t>
                </a:r>
                <a:r>
                  <a:rPr lang="en-GB" sz="1600" b="1" dirty="0" err="1">
                    <a:solidFill>
                      <a:srgbClr val="C00000"/>
                    </a:solidFill>
                  </a:rPr>
                  <a:t>Coluna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! </a:t>
                </a:r>
                <a:endParaRPr lang="pt-PT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578" y="4237181"/>
                <a:ext cx="2430499" cy="589200"/>
              </a:xfrm>
              <a:prstGeom prst="rect">
                <a:avLst/>
              </a:prstGeom>
              <a:blipFill>
                <a:blip r:embed="rId18"/>
                <a:stretch>
                  <a:fillRect t="-2062" b="-12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xão reta unidirecional 67">
            <a:extLst>
              <a:ext uri="{FF2B5EF4-FFF2-40B4-BE49-F238E27FC236}">
                <a16:creationId xmlns:a16="http://schemas.microsoft.com/office/drawing/2014/main" id="{82DB2B11-2CDA-41AC-9A63-24B2AB2D2CE4}"/>
              </a:ext>
            </a:extLst>
          </p:cNvPr>
          <p:cNvCxnSpPr>
            <a:cxnSpLocks/>
          </p:cNvCxnSpPr>
          <p:nvPr/>
        </p:nvCxnSpPr>
        <p:spPr>
          <a:xfrm flipH="1">
            <a:off x="9275950" y="5208848"/>
            <a:ext cx="1245413" cy="8302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C56F98BD-6D79-4CCE-96BA-D51B2BFB5482}"/>
              </a:ext>
            </a:extLst>
          </p:cNvPr>
          <p:cNvCxnSpPr>
            <a:cxnSpLocks/>
          </p:cNvCxnSpPr>
          <p:nvPr/>
        </p:nvCxnSpPr>
        <p:spPr>
          <a:xfrm>
            <a:off x="10855013" y="4785147"/>
            <a:ext cx="0" cy="2751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/>
              <p:nvPr/>
            </p:nvSpPr>
            <p:spPr>
              <a:xfrm>
                <a:off x="10521363" y="4973815"/>
                <a:ext cx="6088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pt-PT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363" y="4973815"/>
                <a:ext cx="608885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D97CA430-BDB5-4D2F-BCF2-C57D720DC626}"/>
              </a:ext>
            </a:extLst>
          </p:cNvPr>
          <p:cNvSpPr/>
          <p:nvPr/>
        </p:nvSpPr>
        <p:spPr>
          <a:xfrm>
            <a:off x="2393958" y="4308471"/>
            <a:ext cx="2459486" cy="7825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Relevante ao trabalhar com matrizes genéricas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0F4B5D60-31CF-49D8-B1F8-D116380E2D49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B510564A-1FF6-4079-904C-5B651AA2F3D4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Transposta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representada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é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que 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obtém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trocando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as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colunas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isto é as linhas (colunas)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são as colunas (linhas) de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B510564A-1FF6-4079-904C-5B651AA2F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  <a:blipFill>
                <a:blip r:embed="rId20"/>
                <a:stretch>
                  <a:fillRect l="-966" t="-3089" r="-966" b="-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46" grpId="0" animBg="1"/>
      <p:bldP spid="52" grpId="0"/>
      <p:bldP spid="56" grpId="0"/>
      <p:bldP spid="12" grpId="0"/>
      <p:bldP spid="17" grpId="0"/>
      <p:bldP spid="58" grpId="0"/>
      <p:bldP spid="59" grpId="0"/>
      <p:bldP spid="60" grpId="0" animBg="1"/>
      <p:bldP spid="19" grpId="0" animBg="1"/>
      <p:bldP spid="24" grpId="0"/>
      <p:bldP spid="30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7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7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Propriedades</a:t>
            </a:r>
            <a:r>
              <a:rPr lang="en-GB" b="1" dirty="0">
                <a:solidFill>
                  <a:schemeClr val="tx1"/>
                </a:solidFill>
              </a:rPr>
              <a:t> da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14" name="ISPRING_QUIZ_SHAPE0">
            <a:extLst>
              <a:ext uri="{FF2B5EF4-FFF2-40B4-BE49-F238E27FC236}">
                <a16:creationId xmlns:a16="http://schemas.microsoft.com/office/drawing/2014/main" id="{9DDA5ED8-DEDB-4ADA-AAF5-E946F36499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SPRING_QUIZ_SHAPE1">
            <a:extLst>
              <a:ext uri="{FF2B5EF4-FFF2-40B4-BE49-F238E27FC236}">
                <a16:creationId xmlns:a16="http://schemas.microsoft.com/office/drawing/2014/main" id="{F6BB0E47-CC9D-4756-84A7-3DD83D921BDF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7" name="ISPRING_QUIZ_SHAPE2">
            <a:extLst>
              <a:ext uri="{FF2B5EF4-FFF2-40B4-BE49-F238E27FC236}">
                <a16:creationId xmlns:a16="http://schemas.microsoft.com/office/drawing/2014/main" id="{371F712A-4BB5-4FC3-80D6-EAE31A841913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9" name="ISPRING_QUIZ_SHAPE3">
            <a:extLst>
              <a:ext uri="{FF2B5EF4-FFF2-40B4-BE49-F238E27FC236}">
                <a16:creationId xmlns:a16="http://schemas.microsoft.com/office/drawing/2014/main" id="{9FCEC69B-2DD6-4318-A524-51B328FEB1D9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0" name="ISPRING_QUIZ_SHAPE4">
            <a:extLst>
              <a:ext uri="{FF2B5EF4-FFF2-40B4-BE49-F238E27FC236}">
                <a16:creationId xmlns:a16="http://schemas.microsoft.com/office/drawing/2014/main" id="{5F11CCA6-FA23-47CF-BFDF-597D0608CCBC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87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Proposições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Se os tipos das matrizes são tais que as operações indicadas podem ser executadas, temos</a:t>
            </a:r>
            <a:r>
              <a:rPr lang="en-GB" sz="2000" dirty="0"/>
              <a:t>:</a:t>
            </a:r>
            <a:endParaRPr lang="en-GB" sz="2000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hlinkClick r:id="rId6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7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Propriedades</a:t>
            </a:r>
            <a:r>
              <a:rPr lang="en-GB" b="1" dirty="0">
                <a:solidFill>
                  <a:schemeClr val="tx1"/>
                </a:solidFill>
              </a:rPr>
              <a:t> da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8DE27-9BCD-4667-84F9-5AE47DA0F962}"/>
              </a:ext>
            </a:extLst>
          </p:cNvPr>
          <p:cNvSpPr txBox="1"/>
          <p:nvPr/>
        </p:nvSpPr>
        <p:spPr>
          <a:xfrm>
            <a:off x="7104029" y="1566524"/>
            <a:ext cx="239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25E4F"/>
                </a:solidFill>
              </a:rPr>
              <a:t>Aplica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duas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vezes</a:t>
            </a:r>
            <a:r>
              <a:rPr lang="en-GB" b="1" dirty="0">
                <a:solidFill>
                  <a:srgbClr val="F25E4F"/>
                </a:solidFill>
              </a:rPr>
              <a:t>… Voltas </a:t>
            </a:r>
            <a:r>
              <a:rPr lang="en-GB" b="1" dirty="0" err="1">
                <a:solidFill>
                  <a:srgbClr val="F25E4F"/>
                </a:solidFill>
              </a:rPr>
              <a:t>ao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início</a:t>
            </a:r>
            <a:r>
              <a:rPr lang="en-GB" b="1" dirty="0">
                <a:solidFill>
                  <a:srgbClr val="F25E4F"/>
                </a:solidFill>
              </a:rPr>
              <a:t>!...</a:t>
            </a: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E6EF859-BAD9-45E1-8CAE-B8CA77EE533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213901" y="1889690"/>
            <a:ext cx="1890128" cy="1243341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  <p:bldP spid="4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Proposições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Se os tipos das matrizes são tais que as operações indicadas podem ser executadas, temos</a:t>
            </a:r>
            <a:r>
              <a:rPr lang="en-GB" sz="2000" dirty="0"/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717586" cy="1831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OBSERVAÇÃO</a:t>
            </a:r>
            <a:r>
              <a:rPr lang="en-GB" dirty="0"/>
              <a:t> – </a:t>
            </a:r>
            <a:r>
              <a:rPr lang="pt-PT" dirty="0"/>
              <a:t>As três primeiras proposições são evidentes</a:t>
            </a:r>
            <a:r>
              <a:rPr lang="en-GB" dirty="0"/>
              <a:t>. </a:t>
            </a:r>
            <a:r>
              <a:rPr lang="pt-PT" dirty="0"/>
              <a:t>No entanto, a quarta não é</a:t>
            </a:r>
            <a:r>
              <a:rPr lang="en-GB" dirty="0"/>
              <a:t>…  e </a:t>
            </a:r>
            <a:r>
              <a:rPr lang="en-GB" dirty="0" err="1"/>
              <a:t>pode</a:t>
            </a:r>
            <a:r>
              <a:rPr lang="en-GB" dirty="0"/>
              <a:t> ser </a:t>
            </a:r>
            <a:r>
              <a:rPr lang="en-GB" dirty="0" err="1"/>
              <a:t>generalizada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:</a:t>
            </a:r>
          </a:p>
          <a:p>
            <a:pPr algn="just">
              <a:spcAft>
                <a:spcPts val="600"/>
              </a:spcAft>
            </a:pPr>
            <a:r>
              <a:rPr lang="pt-PT" b="1" i="1" dirty="0"/>
              <a:t>A transposta do produto de qualquer número de matrizes é igual ao produto das suas transpostas por ordem inversa</a:t>
            </a:r>
            <a:r>
              <a:rPr lang="en-GB" dirty="0"/>
              <a:t>.</a:t>
            </a: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Propriedades</a:t>
            </a:r>
            <a:r>
              <a:rPr lang="en-GB" b="1" dirty="0">
                <a:solidFill>
                  <a:schemeClr val="tx1"/>
                </a:solidFill>
              </a:rPr>
              <a:t> da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261325" y="5704389"/>
                <a:ext cx="2117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/>
                  <a:t>onde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é um escalar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25" y="5704389"/>
                <a:ext cx="2117887" cy="369332"/>
              </a:xfrm>
              <a:prstGeom prst="rect">
                <a:avLst/>
              </a:prstGeom>
              <a:blipFill>
                <a:blip r:embed="rId12"/>
                <a:stretch>
                  <a:fillRect l="-2594" t="-10000" r="-576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8DE27-9BCD-4667-84F9-5AE47DA0F962}"/>
              </a:ext>
            </a:extLst>
          </p:cNvPr>
          <p:cNvSpPr txBox="1"/>
          <p:nvPr/>
        </p:nvSpPr>
        <p:spPr>
          <a:xfrm>
            <a:off x="7104028" y="1566524"/>
            <a:ext cx="250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25E4F"/>
                </a:solidFill>
              </a:rPr>
              <a:t>Aplica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duas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vezes</a:t>
            </a:r>
            <a:r>
              <a:rPr lang="en-GB" b="1" dirty="0">
                <a:solidFill>
                  <a:srgbClr val="F25E4F"/>
                </a:solidFill>
              </a:rPr>
              <a:t>… Voltas </a:t>
            </a:r>
            <a:r>
              <a:rPr lang="en-GB" b="1" dirty="0" err="1">
                <a:solidFill>
                  <a:srgbClr val="F25E4F"/>
                </a:solidFill>
              </a:rPr>
              <a:t>ao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início</a:t>
            </a:r>
            <a:r>
              <a:rPr lang="en-GB" b="1" dirty="0">
                <a:solidFill>
                  <a:srgbClr val="F25E4F"/>
                </a:solidFill>
              </a:rPr>
              <a:t>...</a:t>
            </a: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E6EF859-BAD9-45E1-8CAE-B8CA77EE533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213900" y="1889690"/>
            <a:ext cx="1890128" cy="1243341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F737DCF-F414-4F50-89EA-FF966034B4F5}"/>
              </a:ext>
            </a:extLst>
          </p:cNvPr>
          <p:cNvSpPr txBox="1"/>
          <p:nvPr/>
        </p:nvSpPr>
        <p:spPr>
          <a:xfrm>
            <a:off x="7721872" y="2295603"/>
            <a:ext cx="433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25E4F"/>
                </a:solidFill>
              </a:rPr>
              <a:t>Adicionar e transpor a soma é o mesmo que adicionar as </a:t>
            </a:r>
            <a:r>
              <a:rPr lang="pt-PT" b="1" dirty="0" err="1">
                <a:solidFill>
                  <a:srgbClr val="F25E4F"/>
                </a:solidFill>
              </a:rPr>
              <a:t>respectivas</a:t>
            </a:r>
            <a:r>
              <a:rPr lang="pt-PT" b="1" dirty="0">
                <a:solidFill>
                  <a:srgbClr val="F25E4F"/>
                </a:solidFill>
              </a:rPr>
              <a:t> transpostas</a:t>
            </a:r>
            <a:r>
              <a:rPr lang="en-GB" b="1" dirty="0">
                <a:solidFill>
                  <a:srgbClr val="F25E4F"/>
                </a:solidFill>
              </a:rPr>
              <a:t>! </a:t>
            </a:r>
          </a:p>
        </p:txBody>
      </p:sp>
      <p:cxnSp>
        <p:nvCxnSpPr>
          <p:cNvPr id="74" name="Conexão reta unidirecional 73">
            <a:extLst>
              <a:ext uri="{FF2B5EF4-FFF2-40B4-BE49-F238E27FC236}">
                <a16:creationId xmlns:a16="http://schemas.microsoft.com/office/drawing/2014/main" id="{177BE7D4-9F5F-467A-A5E7-48CF0A56D4DA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5749404" y="2618769"/>
            <a:ext cx="1972468" cy="1129368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1146C1B-9BC6-43AD-B836-6C199772C17D}"/>
              </a:ext>
            </a:extLst>
          </p:cNvPr>
          <p:cNvSpPr txBox="1"/>
          <p:nvPr/>
        </p:nvSpPr>
        <p:spPr>
          <a:xfrm>
            <a:off x="7523646" y="3105066"/>
            <a:ext cx="471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25E4F"/>
                </a:solidFill>
              </a:rPr>
              <a:t>Transpor o produto de uma matriz por um escalar é o mesmo que multiplicar a transposta</a:t>
            </a:r>
            <a:r>
              <a:rPr lang="en-GB" b="1" dirty="0">
                <a:solidFill>
                  <a:srgbClr val="F25E4F"/>
                </a:solidFill>
              </a:rPr>
              <a:t>!</a:t>
            </a:r>
          </a:p>
        </p:txBody>
      </p: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D48B2433-8304-4F10-AC33-B7F3373A9204}"/>
              </a:ext>
            </a:extLst>
          </p:cNvPr>
          <p:cNvCxnSpPr>
            <a:cxnSpLocks/>
            <a:stCxn id="82" idx="1"/>
          </p:cNvCxnSpPr>
          <p:nvPr/>
        </p:nvCxnSpPr>
        <p:spPr>
          <a:xfrm flipH="1">
            <a:off x="5305352" y="3428232"/>
            <a:ext cx="2218294" cy="1129368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7" grpId="0" animBg="1"/>
      <p:bldP spid="41" grpId="0" animBg="1"/>
      <p:bldP spid="42" grpId="0" animBg="1"/>
      <p:bldP spid="2" grpId="0"/>
      <p:bldP spid="18" grpId="0" animBg="1"/>
      <p:bldP spid="73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Proposições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Se os tipos das matrizes são tais que as operações indicadas podem ser executadas, temos</a:t>
            </a:r>
            <a:r>
              <a:rPr lang="en-GB" sz="2000" dirty="0"/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717586" cy="1831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OBSERVAÇÃO</a:t>
            </a:r>
            <a:r>
              <a:rPr lang="en-GB" dirty="0"/>
              <a:t> – </a:t>
            </a:r>
            <a:r>
              <a:rPr lang="pt-PT" dirty="0"/>
              <a:t>As três primeiras proposições são evidentes</a:t>
            </a:r>
            <a:r>
              <a:rPr lang="en-GB" dirty="0"/>
              <a:t>. </a:t>
            </a:r>
            <a:r>
              <a:rPr lang="pt-PT" dirty="0"/>
              <a:t>No entanto, a quarta não é</a:t>
            </a:r>
            <a:r>
              <a:rPr lang="en-GB" dirty="0"/>
              <a:t>…  e </a:t>
            </a:r>
            <a:r>
              <a:rPr lang="en-GB" dirty="0" err="1"/>
              <a:t>pode</a:t>
            </a:r>
            <a:r>
              <a:rPr lang="en-GB" dirty="0"/>
              <a:t> ser </a:t>
            </a:r>
            <a:r>
              <a:rPr lang="en-GB" dirty="0" err="1"/>
              <a:t>generalizada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:</a:t>
            </a:r>
          </a:p>
          <a:p>
            <a:pPr algn="just">
              <a:spcAft>
                <a:spcPts val="600"/>
              </a:spcAft>
            </a:pPr>
            <a:r>
              <a:rPr lang="pt-PT" b="1" i="1" dirty="0"/>
              <a:t>A transposta do produto de qualquer número de matrizes é igual ao produto das suas transpostas por ordem inversa</a:t>
            </a:r>
            <a:r>
              <a:rPr lang="en-GB" dirty="0"/>
              <a:t>.</a:t>
            </a: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Propriedades</a:t>
            </a:r>
            <a:r>
              <a:rPr lang="en-GB" b="1" dirty="0">
                <a:solidFill>
                  <a:schemeClr val="tx1"/>
                </a:solidFill>
              </a:rPr>
              <a:t> da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261325" y="5704389"/>
                <a:ext cx="2087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onde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é um escalar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25" y="5704389"/>
                <a:ext cx="2087431" cy="369332"/>
              </a:xfrm>
              <a:prstGeom prst="rect">
                <a:avLst/>
              </a:prstGeom>
              <a:blipFill>
                <a:blip r:embed="rId12"/>
                <a:stretch>
                  <a:fillRect l="-2632" t="-10000" r="-204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/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/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sz="3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32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pt-PT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3200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pt-PT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164C146F-B4FE-4375-9654-5744662CF101}"/>
              </a:ext>
            </a:extLst>
          </p:cNvPr>
          <p:cNvSpPr/>
          <p:nvPr/>
        </p:nvSpPr>
        <p:spPr>
          <a:xfrm>
            <a:off x="7887968" y="119595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E1411B64-00DE-4C32-BF25-3A0D1C37234A}"/>
              </a:ext>
            </a:extLst>
          </p:cNvPr>
          <p:cNvCxnSpPr/>
          <p:nvPr/>
        </p:nvCxnSpPr>
        <p:spPr>
          <a:xfrm>
            <a:off x="10741452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2D1F37B-B6C9-47C7-B829-10BA663BDBC8}"/>
              </a:ext>
            </a:extLst>
          </p:cNvPr>
          <p:cNvGrpSpPr/>
          <p:nvPr/>
        </p:nvGrpSpPr>
        <p:grpSpPr>
          <a:xfrm>
            <a:off x="7429647" y="1951840"/>
            <a:ext cx="2056845" cy="377030"/>
            <a:chOff x="7429647" y="2022176"/>
            <a:chExt cx="2056845" cy="37703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A2291E5-BE18-45A7-9591-2D31D13DB47E}"/>
                </a:ext>
              </a:extLst>
            </p:cNvPr>
            <p:cNvGrpSpPr/>
            <p:nvPr/>
          </p:nvGrpSpPr>
          <p:grpSpPr>
            <a:xfrm>
              <a:off x="7429647" y="2022176"/>
              <a:ext cx="2056845" cy="374050"/>
              <a:chOff x="7692211" y="2250300"/>
              <a:chExt cx="2056845" cy="3740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/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/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/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0419B5EE-BE15-4A52-AF6B-D90079438726}"/>
                </a:ext>
              </a:extLst>
            </p:cNvPr>
            <p:cNvSpPr/>
            <p:nvPr/>
          </p:nvSpPr>
          <p:spPr>
            <a:xfrm>
              <a:off x="7510965" y="2023914"/>
              <a:ext cx="1894304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D2DA77-5E24-4E44-81C9-5710E1B30548}"/>
              </a:ext>
            </a:extLst>
          </p:cNvPr>
          <p:cNvSpPr/>
          <p:nvPr/>
        </p:nvSpPr>
        <p:spPr>
          <a:xfrm>
            <a:off x="8164781" y="1976548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5B28561-94DF-4460-BAEA-1AF36052BCB9}"/>
              </a:ext>
            </a:extLst>
          </p:cNvPr>
          <p:cNvSpPr/>
          <p:nvPr/>
        </p:nvSpPr>
        <p:spPr>
          <a:xfrm>
            <a:off x="8487820" y="1989629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7209D30-DC3A-4405-944D-9D00B24B1F18}"/>
              </a:ext>
            </a:extLst>
          </p:cNvPr>
          <p:cNvGrpSpPr/>
          <p:nvPr/>
        </p:nvGrpSpPr>
        <p:grpSpPr>
          <a:xfrm>
            <a:off x="7826869" y="2496995"/>
            <a:ext cx="1338700" cy="378912"/>
            <a:chOff x="7826869" y="2567331"/>
            <a:chExt cx="1338700" cy="378912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7F20E85-9B4F-4D73-833E-8A6647465DBE}"/>
                </a:ext>
              </a:extLst>
            </p:cNvPr>
            <p:cNvGrpSpPr/>
            <p:nvPr/>
          </p:nvGrpSpPr>
          <p:grpSpPr>
            <a:xfrm>
              <a:off x="7826869" y="257691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8384D206-854E-461B-8F2A-67E15F146592}"/>
                </a:ext>
              </a:extLst>
            </p:cNvPr>
            <p:cNvSpPr/>
            <p:nvPr/>
          </p:nvSpPr>
          <p:spPr>
            <a:xfrm>
              <a:off x="7874633" y="2567331"/>
              <a:ext cx="119575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F7D2AAC0-8259-44FF-8928-1C702984D4F6}"/>
              </a:ext>
            </a:extLst>
          </p:cNvPr>
          <p:cNvCxnSpPr/>
          <p:nvPr/>
        </p:nvCxnSpPr>
        <p:spPr>
          <a:xfrm>
            <a:off x="8478119" y="2872287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92FF7B-BC8D-4C0E-9E44-82D05D777C87}"/>
              </a:ext>
            </a:extLst>
          </p:cNvPr>
          <p:cNvGrpSpPr/>
          <p:nvPr/>
        </p:nvGrpSpPr>
        <p:grpSpPr>
          <a:xfrm>
            <a:off x="7958433" y="3036236"/>
            <a:ext cx="1036498" cy="384803"/>
            <a:chOff x="7958433" y="3106572"/>
            <a:chExt cx="1036498" cy="384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/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68B4D81B-8769-4C4F-A9D7-1694A03E0DA8}"/>
                </a:ext>
              </a:extLst>
            </p:cNvPr>
            <p:cNvSpPr/>
            <p:nvPr/>
          </p:nvSpPr>
          <p:spPr>
            <a:xfrm>
              <a:off x="7958433" y="3106572"/>
              <a:ext cx="103182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Retângulo 94">
            <a:extLst>
              <a:ext uri="{FF2B5EF4-FFF2-40B4-BE49-F238E27FC236}">
                <a16:creationId xmlns:a16="http://schemas.microsoft.com/office/drawing/2014/main" id="{540A2D15-3177-4E9C-BC1A-1D442493A67A}"/>
              </a:ext>
            </a:extLst>
          </p:cNvPr>
          <p:cNvSpPr/>
          <p:nvPr/>
        </p:nvSpPr>
        <p:spPr>
          <a:xfrm>
            <a:off x="10139790" y="119297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89DAF42B-B5BA-4388-A14E-489DBFE90865}"/>
              </a:ext>
            </a:extLst>
          </p:cNvPr>
          <p:cNvCxnSpPr/>
          <p:nvPr/>
        </p:nvCxnSpPr>
        <p:spPr>
          <a:xfrm>
            <a:off x="8470534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7751C02F-1E7A-4519-97CB-06A34BDD3311}"/>
              </a:ext>
            </a:extLst>
          </p:cNvPr>
          <p:cNvCxnSpPr/>
          <p:nvPr/>
        </p:nvCxnSpPr>
        <p:spPr>
          <a:xfrm>
            <a:off x="10741470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413DB32-A584-4F07-8BDE-FA445F6F8EAB}"/>
              </a:ext>
            </a:extLst>
          </p:cNvPr>
          <p:cNvGrpSpPr/>
          <p:nvPr/>
        </p:nvGrpSpPr>
        <p:grpSpPr>
          <a:xfrm>
            <a:off x="9505965" y="1945880"/>
            <a:ext cx="2311523" cy="382687"/>
            <a:chOff x="9505965" y="2016216"/>
            <a:chExt cx="2311523" cy="382687"/>
          </a:xfrm>
        </p:grpSpPr>
        <p:grpSp>
          <p:nvGrpSpPr>
            <p:cNvPr id="97" name="Agrupar 96">
              <a:extLst>
                <a:ext uri="{FF2B5EF4-FFF2-40B4-BE49-F238E27FC236}">
                  <a16:creationId xmlns:a16="http://schemas.microsoft.com/office/drawing/2014/main" id="{4E2D8765-FB45-4FA7-863B-6328F7ADD5DB}"/>
                </a:ext>
              </a:extLst>
            </p:cNvPr>
            <p:cNvGrpSpPr/>
            <p:nvPr/>
          </p:nvGrpSpPr>
          <p:grpSpPr>
            <a:xfrm>
              <a:off x="9505965" y="202957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A4BB9A60-6871-48A1-83DD-E3A10AB9EF00}"/>
                </a:ext>
              </a:extLst>
            </p:cNvPr>
            <p:cNvGrpSpPr/>
            <p:nvPr/>
          </p:nvGrpSpPr>
          <p:grpSpPr>
            <a:xfrm>
              <a:off x="10581380" y="2029571"/>
              <a:ext cx="1236108" cy="369332"/>
              <a:chOff x="10551236" y="2260675"/>
              <a:chExt cx="1236108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/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/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EF6A7788-12B3-4E1D-ABA4-62CE42407B0D}"/>
                </a:ext>
              </a:extLst>
            </p:cNvPr>
            <p:cNvSpPr/>
            <p:nvPr/>
          </p:nvSpPr>
          <p:spPr>
            <a:xfrm>
              <a:off x="9600537" y="2016216"/>
              <a:ext cx="2096745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4" name="Conexão reta unidirecional 103">
            <a:extLst>
              <a:ext uri="{FF2B5EF4-FFF2-40B4-BE49-F238E27FC236}">
                <a16:creationId xmlns:a16="http://schemas.microsoft.com/office/drawing/2014/main" id="{A229A383-FF9D-4D61-B9E4-35674F0EFA1C}"/>
              </a:ext>
            </a:extLst>
          </p:cNvPr>
          <p:cNvCxnSpPr/>
          <p:nvPr/>
        </p:nvCxnSpPr>
        <p:spPr>
          <a:xfrm>
            <a:off x="8470534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425D3FF-C3FE-4070-9D13-37AACEABC6F0}"/>
              </a:ext>
            </a:extLst>
          </p:cNvPr>
          <p:cNvGrpSpPr/>
          <p:nvPr/>
        </p:nvGrpSpPr>
        <p:grpSpPr>
          <a:xfrm>
            <a:off x="9835009" y="2506575"/>
            <a:ext cx="1790921" cy="384803"/>
            <a:chOff x="9835009" y="2576911"/>
            <a:chExt cx="1790921" cy="384803"/>
          </a:xfrm>
        </p:grpSpPr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733B8B8A-F43B-4E92-8B50-F0CC31920747}"/>
                </a:ext>
              </a:extLst>
            </p:cNvPr>
            <p:cNvSpPr/>
            <p:nvPr/>
          </p:nvSpPr>
          <p:spPr>
            <a:xfrm>
              <a:off x="9914621" y="2576911"/>
              <a:ext cx="1620877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9917CE63-9C5A-40D4-910D-E8639144AD7E}"/>
                </a:ext>
              </a:extLst>
            </p:cNvPr>
            <p:cNvGrpSpPr/>
            <p:nvPr/>
          </p:nvGrpSpPr>
          <p:grpSpPr>
            <a:xfrm>
              <a:off x="9835009" y="2592382"/>
              <a:ext cx="1790921" cy="369332"/>
              <a:chOff x="9613953" y="2823486"/>
              <a:chExt cx="179092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/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/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E1242DCA-D881-47E5-ADA6-B5E2EBB83282}"/>
              </a:ext>
            </a:extLst>
          </p:cNvPr>
          <p:cNvSpPr/>
          <p:nvPr/>
        </p:nvSpPr>
        <p:spPr>
          <a:xfrm>
            <a:off x="10426144" y="2539291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CE5EE95-8D16-4D61-B08D-53F028C49FB3}"/>
              </a:ext>
            </a:extLst>
          </p:cNvPr>
          <p:cNvSpPr/>
          <p:nvPr/>
        </p:nvSpPr>
        <p:spPr>
          <a:xfrm>
            <a:off x="10749183" y="2552372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C7EA267-FF87-4A17-9C5A-1E134D42502D}"/>
              </a:ext>
            </a:extLst>
          </p:cNvPr>
          <p:cNvSpPr/>
          <p:nvPr/>
        </p:nvSpPr>
        <p:spPr>
          <a:xfrm>
            <a:off x="10143594" y="2913168"/>
            <a:ext cx="119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</a:rPr>
              <a:t>Impossível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3EF9C6C-D5F5-492B-9F56-24FA36667BD1}"/>
              </a:ext>
            </a:extLst>
          </p:cNvPr>
          <p:cNvSpPr/>
          <p:nvPr/>
        </p:nvSpPr>
        <p:spPr>
          <a:xfrm>
            <a:off x="7649095" y="3392784"/>
            <a:ext cx="39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</a:rPr>
              <a:t>Observa</a:t>
            </a:r>
            <a:r>
              <a:rPr lang="en-GB" sz="1400" b="1" dirty="0">
                <a:solidFill>
                  <a:srgbClr val="C00000"/>
                </a:solidFill>
              </a:rPr>
              <a:t> que </a:t>
            </a:r>
            <a:r>
              <a:rPr lang="pt-PT" sz="1400" dirty="0"/>
              <a:t>mesmo para matrizes quadradas o resultado é apenas o mesmo se A e B comutarem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624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5" grpId="0" animBg="1"/>
      <p:bldP spid="12" grpId="0" animBg="1"/>
      <p:bldP spid="80" grpId="0" animBg="1"/>
      <p:bldP spid="95" grpId="0" animBg="1"/>
      <p:bldP spid="108" grpId="0" animBg="1"/>
      <p:bldP spid="109" grpId="0" animBg="1"/>
      <p:bldP spid="1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7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Propriedades</a:t>
            </a:r>
            <a:r>
              <a:rPr lang="en-GB" b="1" dirty="0">
                <a:solidFill>
                  <a:schemeClr val="tx1"/>
                </a:solidFill>
              </a:rPr>
              <a:t> da </a:t>
            </a:r>
            <a:r>
              <a:rPr lang="en-GB" b="1" dirty="0" err="1">
                <a:solidFill>
                  <a:schemeClr val="tx1"/>
                </a:solidFill>
              </a:rPr>
              <a:t>Transposta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4C9B214F-F503-42F4-AFCB-4F0384D13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8" y="865664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AFD9C5-C9DB-4CE1-8D1D-250CEB5D2B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71" y="1162740"/>
            <a:ext cx="2550265" cy="500052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C96E2D-9AA4-4654-8672-4C891FA4C20C}"/>
              </a:ext>
            </a:extLst>
          </p:cNvPr>
          <p:cNvSpPr txBox="1"/>
          <p:nvPr/>
        </p:nvSpPr>
        <p:spPr>
          <a:xfrm rot="19954382">
            <a:off x="2422133" y="2335993"/>
            <a:ext cx="3076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Acompanhas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?...</a:t>
            </a:r>
          </a:p>
          <a:p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…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apenas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4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perguntas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!…     </a:t>
            </a:r>
          </a:p>
          <a:p>
            <a:pPr algn="ctr"/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Ready… get set…</a:t>
            </a:r>
          </a:p>
          <a:p>
            <a:pPr algn="ctr"/>
            <a:r>
              <a:rPr lang="en-GB" sz="2400" b="1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GO!</a:t>
            </a:r>
          </a:p>
          <a:p>
            <a:pPr algn="ctr"/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0181407-BF8E-45B4-9BB9-108080DFB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672">
            <a:off x="2670427" y="2426906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861EA9DD-F502-4BEC-8C54-762377520EEC}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AULA 7&quot;]]"/>
  <p:tag name="ISPRING_RESOURCE_FOLDER" val="C:\Users\filom\Documents\ENGIMATH\LESSONS\MATRICES\AULA 7\Aula_07_N1\"/>
  <p:tag name="ISPRING_PRESENTATION_PATH" val="C:\Users\filom\Documents\ENGIMATH\LESSONS\MATRICES\AULA 7\Aula_07_N1.pptx"/>
  <p:tag name="ISPRING_SCREEN_RECS_UPDATED" val="C:\Users\filom\Documents\ENGIMATH\LESSONS\MATRICES\AULA 7\Aula_07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IlU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SJV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EiV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BIlU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BIlU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BIlU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EiVRVKUE7MiaQAAAG4AAAAcAAAAdW5pdmVyc2FsL2xvY2FsX3NldHRpbmdzLnhtbA3MMQ6DMAxA0Z1TWN4p7daBwMZWltIDWMRFkRwbkYDg9mT7w9Nv+zMKHLylYOrw9XgisM7mgy4Of9NQvxFSJvUkpuxQDaHvqlZsJvlyzgUmWIUu3iaOJTKPFIscdhGo4VNe/8Aem666AVBLAwQUAAIACABIlU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SJV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SJVFUpxeMggUBgAANxcAAB0AAAAAAAAAAQAAAAAAzBMAAHVuaXZlcnNhbC9jb21tb25fbWVzc2FnZXMubG5nUEsBAgAAFAACAAgASJVFUmayotWlAAAAgwEAAC4AAAAAAAAAAQAAAAAAGxoAAHVuaXZlcnNhbC9wbGF5YmFja19hbmRfbmF2aWdhdGlvbl9zZXR0aW5ncy54bWxQSwECAAAUAAIACABIlUVS0L0vtE4EAACHFQAAJwAAAAAAAAABAAAAAAAMGwAAdW5pdmVyc2FsL2ZsYXNoX3B1Ymxpc2hpbmdfc2V0dGluZ3MueG1sUEsBAgAAFAACAAgASJVFUprDbSdyAwAAogwAACEAAAAAAAAAAQAAAAAAnx8AAHVuaXZlcnNhbC9mbGFzaF9za2luX3NldHRpbmdzLnhtbFBLAQIAABQAAgAIAEiVRVLmRcYRSAQAABEVAAAmAAAAAAAAAAEAAAAAAFAjAAB1bml2ZXJzYWwvaHRtbF9wdWJsaXNoaW5nX3NldHRpbmdzLnhtbFBLAQIAABQAAgAIAEiVRVInFvORtwEAAH4GAAAfAAAAAAAAAAEAAAAAANwnAAB1bml2ZXJzYWwvaHRtbF9za2luX3NldHRpbmdzLmpzUEsBAgAAFAACAAgASJVFUpQTsyJpAAAAbgAAABwAAAAAAAAAAQAAAAAA0CkAAHVuaXZlcnNhbC9sb2NhbF9zZXR0aW5ncy54bWxQSwECAAAUAAIACABIlUVSqp+OWRYKAAAWGQAAFwAAAAAAAAAAAAAAAABzKgAAdW5pdmVyc2FsL3VuaXZlcnNhbC5wbmdQSwECAAAUAAIACABIlUVS5WXGsUsAAABqAAAAGwAAAAAAAAABAAAAAAC+NAAAdW5pdmVyc2FsL3VuaXZlcnNhbC5wbmcueG1sUEsFBgAAAAASABIAVgUAAEI1AAAAAA=="/>
  <p:tag name="ISPRING_ULTRA_SCORM_COURCE_TITLE" val="Aula_07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_07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AULA 7\Aula_07_N1\quiz\quiz1.quiz"/>
  <p:tag name="ISPRING_QUIZ_RELATIVE_PATH" val="Aula_07_N1\quiz\quiz1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Byqg1awK_PyPvJDyODGIA&quot;,&quot;gi&quot;:&quot;kx-MzJHSVZMmQ8FuizRvVA&quot;,&quot;ti&quot;:&quot;characters&quot;,&quot;vs&quot;:{&quot;f&quot;:[1409,832,544],&quot;i&quot;:{&quot;d&quot;:&quot;0Byqg1awK_PyPvJDyODGI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filom\Documents\ENGIMATH\LESSONS\MATRICES\AULA 7\Aula_07_N1\quiz\quiz2.quiz"/>
  <p:tag name="ISPRING_QUIZ_RELATIVE_PATH" val="Aula_07_N1\quiz\quiz2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x7XlYtTsMDSCw4ubKE_FQ&quot;,&quot;gi&quot;:&quot;kx-MzJHSVZMmQ8FuizRvVA&quot;,&quot;ti&quot;:&quot;characters&quot;,&quot;vs&quot;:{&quot;f&quot;:[1409,832,501],&quot;i&quot;:{&quot;d&quot;:&quot;Ix7XlYtTsMDSCw4ubKE_F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BFFAEF-1EC1-4937-9CA1-BB3D66B04EDF}"/>
</file>

<file path=customXml/itemProps2.xml><?xml version="1.0" encoding="utf-8"?>
<ds:datastoreItem xmlns:ds="http://schemas.openxmlformats.org/officeDocument/2006/customXml" ds:itemID="{85D268B9-7BC3-45FB-AB4E-F78C6037064E}"/>
</file>

<file path=customXml/itemProps3.xml><?xml version="1.0" encoding="utf-8"?>
<ds:datastoreItem xmlns:ds="http://schemas.openxmlformats.org/officeDocument/2006/customXml" ds:itemID="{A03DB474-700B-40D6-89C2-2054956522C7}"/>
</file>

<file path=docProps/app.xml><?xml version="1.0" encoding="utf-8"?>
<Properties xmlns="http://schemas.openxmlformats.org/officeDocument/2006/extended-properties" xmlns:vt="http://schemas.openxmlformats.org/officeDocument/2006/docPropsVTypes">
  <TotalTime>9408</TotalTime>
  <Words>827</Words>
  <Application>Microsoft Office PowerPoint</Application>
  <PresentationFormat>Ecrã Panorâmico</PresentationFormat>
  <Paragraphs>148</Paragraphs>
  <Slides>11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Aula_07_N1</dc:title>
  <dc:creator>Filomena Soares</dc:creator>
  <cp:lastModifiedBy>Filomena Soares</cp:lastModifiedBy>
  <cp:revision>304</cp:revision>
  <dcterms:created xsi:type="dcterms:W3CDTF">2019-03-25T06:42:45Z</dcterms:created>
  <dcterms:modified xsi:type="dcterms:W3CDTF">2021-02-05T18:51:13Z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