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89" r:id="rId4"/>
    <p:sldId id="288" r:id="rId5"/>
    <p:sldId id="278" r:id="rId6"/>
    <p:sldId id="290" r:id="rId7"/>
    <p:sldId id="291" r:id="rId8"/>
    <p:sldId id="287" r:id="rId9"/>
    <p:sldId id="279" r:id="rId10"/>
    <p:sldId id="283" r:id="rId11"/>
  </p:sldIdLst>
  <p:sldSz cx="12192000" cy="6858000"/>
  <p:notesSz cx="6858000" cy="9144000"/>
  <p:custDataLst>
    <p:tags r:id="rId1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E4F"/>
    <a:srgbClr val="29A6FF"/>
    <a:srgbClr val="0C2B8E"/>
    <a:srgbClr val="DED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4A1AD-DC69-4A0C-A2FB-BDE39E177F4F}" v="2" dt="2025-05-03T21:54:20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092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63E4A1AD-DC69-4A0C-A2FB-BDE39E177F4F}"/>
    <pc:docChg chg="custSel modSld">
      <pc:chgData name="Elena Safiulina" userId="46398a00-a311-4d71-ab86-ad085cba44dd" providerId="ADAL" clId="{63E4A1AD-DC69-4A0C-A2FB-BDE39E177F4F}" dt="2025-05-03T21:54:20.426" v="3"/>
      <pc:docMkLst>
        <pc:docMk/>
      </pc:docMkLst>
      <pc:sldChg chg="addSp delSp modSp mod delAnim">
        <pc:chgData name="Elena Safiulina" userId="46398a00-a311-4d71-ab86-ad085cba44dd" providerId="ADAL" clId="{63E4A1AD-DC69-4A0C-A2FB-BDE39E177F4F}" dt="2025-05-03T21:37:40.526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63E4A1AD-DC69-4A0C-A2FB-BDE39E177F4F}" dt="2025-05-03T21:37:40.526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63E4A1AD-DC69-4A0C-A2FB-BDE39E177F4F}" dt="2025-05-03T21:37:33.942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">
        <pc:chgData name="Elena Safiulina" userId="46398a00-a311-4d71-ab86-ad085cba44dd" providerId="ADAL" clId="{63E4A1AD-DC69-4A0C-A2FB-BDE39E177F4F}" dt="2025-05-03T21:54:20.426" v="3"/>
        <pc:sldMkLst>
          <pc:docMk/>
          <pc:sldMk cId="2434340358" sldId="283"/>
        </pc:sldMkLst>
        <pc:picChg chg="add mod">
          <ac:chgData name="Elena Safiulina" userId="46398a00-a311-4d71-ab86-ad085cba44dd" providerId="ADAL" clId="{63E4A1AD-DC69-4A0C-A2FB-BDE39E177F4F}" dt="2025-05-03T21:54:20.426" v="3"/>
          <ac:picMkLst>
            <pc:docMk/>
            <pc:sldMk cId="2434340358" sldId="283"/>
            <ac:picMk id="2" creationId="{7F921F68-124A-A8D9-F608-223EDB8D14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349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257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72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369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560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2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4197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6313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13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5560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3.png"/><Relationship Id="rId11" Type="http://schemas.openxmlformats.org/officeDocument/2006/relationships/image" Target="../media/image64.png"/><Relationship Id="rId5" Type="http://schemas.openxmlformats.org/officeDocument/2006/relationships/image" Target="../media/image62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5.png"/><Relationship Id="rId5" Type="http://schemas.openxmlformats.org/officeDocument/2006/relationships/slide" Target="slide5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.jpg"/><Relationship Id="rId21" Type="http://schemas.openxmlformats.org/officeDocument/2006/relationships/image" Target="../media/image33.png"/><Relationship Id="rId7" Type="http://schemas.openxmlformats.org/officeDocument/2006/relationships/slide" Target="slide9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23.png"/><Relationship Id="rId24" Type="http://schemas.openxmlformats.org/officeDocument/2006/relationships/image" Target="../media/image36.svg"/><Relationship Id="rId5" Type="http://schemas.openxmlformats.org/officeDocument/2006/relationships/slide" Target="slide2.xml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8.png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3.png"/><Relationship Id="rId7" Type="http://schemas.openxmlformats.org/officeDocument/2006/relationships/slide" Target="slide2.xml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tags" Target="../tags/tag3.xml"/><Relationship Id="rId16" Type="http://schemas.openxmlformats.org/officeDocument/2006/relationships/image" Target="../media/image26.png"/><Relationship Id="rId20" Type="http://schemas.openxmlformats.org/officeDocument/2006/relationships/image" Target="../media/image42.png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1.jpg"/><Relationship Id="rId15" Type="http://schemas.openxmlformats.org/officeDocument/2006/relationships/image" Target="../media/image39.png"/><Relationship Id="rId10" Type="http://schemas.openxmlformats.org/officeDocument/2006/relationships/image" Target="../media/image20.png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6.xml"/><Relationship Id="rId9" Type="http://schemas.openxmlformats.org/officeDocument/2006/relationships/slide" Target="slide9.xml"/><Relationship Id="rId14" Type="http://schemas.openxmlformats.org/officeDocument/2006/relationships/image" Target="../media/image24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45.png"/><Relationship Id="rId5" Type="http://schemas.openxmlformats.org/officeDocument/2006/relationships/slide" Target="slide2.xml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1.jpg"/><Relationship Id="rId21" Type="http://schemas.openxmlformats.org/officeDocument/2006/relationships/image" Target="../media/image59.png"/><Relationship Id="rId7" Type="http://schemas.openxmlformats.org/officeDocument/2006/relationships/slide" Target="slide9.xml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49.png"/><Relationship Id="rId5" Type="http://schemas.openxmlformats.org/officeDocument/2006/relationships/slide" Target="slide2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9.xml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61.png"/><Relationship Id="rId4" Type="http://schemas.openxmlformats.org/officeDocument/2006/relationships/image" Target="../media/image1.jp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14 Plan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EROs and Matrix Inverse</a:t>
            </a: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Algorithm for finding the Inverse</a:t>
            </a: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71731" y="116269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14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6022C639-08B0-45A3-99E1-FE2BB6EBFE2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EROs and Matrix Inverse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EDD47357-2A3B-4BC0-80BC-A39ABCA7AECD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Algorithm for finding the Inverse</a:t>
            </a:r>
          </a:p>
        </p:txBody>
      </p:sp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08C39A05-E45C-4D09-B86F-7D38B98ABC6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54D70C-A734-4F6A-8E6B-D543CDA6BA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931" y="1464547"/>
            <a:ext cx="1605915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7F921F68-124A-A8D9-F608-223EDB8D14A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1579" y="166988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E1285BC-8273-4BA3-B842-2B5610753248}"/>
              </a:ext>
            </a:extLst>
          </p:cNvPr>
          <p:cNvSpPr/>
          <p:nvPr/>
        </p:nvSpPr>
        <p:spPr>
          <a:xfrm>
            <a:off x="2061189" y="4925741"/>
            <a:ext cx="9859639" cy="1512791"/>
          </a:xfrm>
          <a:prstGeom prst="roundRect">
            <a:avLst>
              <a:gd name="adj" fmla="val 1691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14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01C2BC5-ABE6-424A-8BF6-18B2A3D6A220}"/>
              </a:ext>
            </a:extLst>
          </p:cNvPr>
          <p:cNvSpPr/>
          <p:nvPr/>
        </p:nvSpPr>
        <p:spPr>
          <a:xfrm>
            <a:off x="2066293" y="413929"/>
            <a:ext cx="9859639" cy="6030141"/>
          </a:xfrm>
          <a:prstGeom prst="roundRect">
            <a:avLst>
              <a:gd name="adj" fmla="val 429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91DBC3F-952A-48AF-8103-94201CFAD3DA}"/>
              </a:ext>
            </a:extLst>
          </p:cNvPr>
          <p:cNvSpPr/>
          <p:nvPr/>
        </p:nvSpPr>
        <p:spPr>
          <a:xfrm>
            <a:off x="2301503" y="531509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Remember </a:t>
            </a:r>
            <a:endParaRPr lang="en-GB" sz="2400" b="1" dirty="0">
              <a:solidFill>
                <a:srgbClr val="F25E4F"/>
              </a:solidFill>
            </a:endParaRP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EROs and Matrix Inverse</a:t>
            </a: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Algorithm for finding the Inverse</a:t>
            </a: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7ACC7F9-6052-4C64-AE3F-1C5FE77C86CF}"/>
              </a:ext>
            </a:extLst>
          </p:cNvPr>
          <p:cNvSpPr/>
          <p:nvPr/>
        </p:nvSpPr>
        <p:spPr>
          <a:xfrm>
            <a:off x="2301503" y="993174"/>
            <a:ext cx="9455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In Lesson 12 we worked </a:t>
            </a:r>
            <a:r>
              <a:rPr lang="en-GB" sz="2400" b="1" dirty="0">
                <a:solidFill>
                  <a:sysClr val="windowText" lastClr="000000"/>
                </a:solidFill>
              </a:rPr>
              <a:t>Elementary Row Operations </a:t>
            </a:r>
            <a:r>
              <a:rPr lang="en-GB" sz="2400" dirty="0">
                <a:solidFill>
                  <a:sysClr val="windowText" lastClr="000000"/>
                </a:solidFill>
              </a:rPr>
              <a:t>and </a:t>
            </a:r>
            <a:r>
              <a:rPr lang="en-GB" sz="2400" b="1" dirty="0">
                <a:solidFill>
                  <a:sysClr val="windowText" lastClr="000000"/>
                </a:solidFill>
              </a:rPr>
              <a:t>Elementary Matrices</a:t>
            </a:r>
            <a:r>
              <a:rPr lang="en-GB" sz="2400" dirty="0">
                <a:solidFill>
                  <a:sysClr val="windowText" lastClr="000000"/>
                </a:solidFill>
              </a:rPr>
              <a:t>. It is important to remember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6FD3F9-32BD-4946-AFA6-C7E67C59AAC0}"/>
                  </a:ext>
                </a:extLst>
              </p:cNvPr>
              <p:cNvSpPr/>
              <p:nvPr/>
            </p:nvSpPr>
            <p:spPr>
              <a:xfrm>
                <a:off x="2301503" y="1971071"/>
                <a:ext cx="9455396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Two matrices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are said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row equivalent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if there is a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sequence of row elementary operations that transforms one matrix into another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and we write: </a:t>
                </a:r>
                <a14:m>
                  <m:oMath xmlns:m="http://schemas.openxmlformats.org/officeDocument/2006/math">
                    <m:r>
                      <a:rPr lang="pt-PT" sz="280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800" b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8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PT" sz="28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F76FD3F9-32BD-4946-AFA6-C7E67C59A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1971071"/>
                <a:ext cx="9455396" cy="1261884"/>
              </a:xfrm>
              <a:prstGeom prst="rect">
                <a:avLst/>
              </a:prstGeom>
              <a:blipFill>
                <a:blip r:embed="rId7"/>
                <a:stretch>
                  <a:fillRect l="-1225" t="-7729" r="-967" b="-9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035BDD2-EF39-4C83-917C-A76834EF51C2}"/>
                  </a:ext>
                </a:extLst>
              </p:cNvPr>
              <p:cNvSpPr/>
              <p:nvPr/>
            </p:nvSpPr>
            <p:spPr>
              <a:xfrm>
                <a:off x="2301503" y="3355280"/>
                <a:ext cx="9455396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an elementary matrix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results from preforming a certain elementary row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if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matrix, then the product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row equivalent matrix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that results when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this same row operation is performed on </a:t>
                </a:r>
                <a14:m>
                  <m:oMath xmlns:m="http://schemas.openxmlformats.org/officeDocument/2006/math">
                    <m:r>
                      <a:rPr lang="en-GB" sz="2400" i="1" u="sng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3035BDD2-EF39-4C83-917C-A76834EF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3355280"/>
                <a:ext cx="9455396" cy="2092881"/>
              </a:xfrm>
              <a:prstGeom prst="rect">
                <a:avLst/>
              </a:prstGeom>
              <a:blipFill>
                <a:blip r:embed="rId8"/>
                <a:stretch>
                  <a:fillRect l="-1225" t="-4651" r="-9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/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an elementary row operation is applied to an identity matrix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to produce an elementary matrix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then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there is a second row operation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that, when applied to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produces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back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  <a:blipFill>
                <a:blip r:embed="rId9"/>
                <a:stretch>
                  <a:fillRect l="-1225" t="-8629" r="-967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56DF07D-C5EA-4B23-A705-62B9748B8FF1}"/>
              </a:ext>
            </a:extLst>
          </p:cNvPr>
          <p:cNvSpPr/>
          <p:nvPr/>
        </p:nvSpPr>
        <p:spPr>
          <a:xfrm>
            <a:off x="2301503" y="398641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As a consequence of this last statement we have the following result: 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4" grpId="1" animBg="1"/>
      <p:bldP spid="15" grpId="0" build="allAtOnce"/>
      <p:bldP spid="2" grpId="0"/>
      <p:bldP spid="2" grpId="1"/>
      <p:bldP spid="4" grpId="0"/>
      <p:bldP spid="4" grpId="1"/>
      <p:bldP spid="16" grpId="0"/>
      <p:bldP spid="16" grpId="1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E1285BC-8273-4BA3-B842-2B5610753248}"/>
              </a:ext>
            </a:extLst>
          </p:cNvPr>
          <p:cNvSpPr/>
          <p:nvPr/>
        </p:nvSpPr>
        <p:spPr>
          <a:xfrm>
            <a:off x="2061189" y="4925741"/>
            <a:ext cx="9859639" cy="1512791"/>
          </a:xfrm>
          <a:prstGeom prst="roundRect">
            <a:avLst>
              <a:gd name="adj" fmla="val 16919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14</a:t>
            </a: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EROs and Matrix Inverse</a:t>
            </a: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Algorithm for finding the Inverse</a:t>
            </a: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/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an elementary row operation is applied to an identity matrix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to produce an elementary matrix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then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there is a second row operation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that, when applied to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produces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back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193311-E839-4558-854C-146D9FC5E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5059075"/>
                <a:ext cx="9455396" cy="1200329"/>
              </a:xfrm>
              <a:prstGeom prst="rect">
                <a:avLst/>
              </a:prstGeom>
              <a:blipFill>
                <a:blip r:embed="rId7"/>
                <a:stretch>
                  <a:fillRect l="-1225" t="-8629" r="-967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956DF07D-C5EA-4B23-A705-62B9748B8FF1}"/>
              </a:ext>
            </a:extLst>
          </p:cNvPr>
          <p:cNvSpPr/>
          <p:nvPr/>
        </p:nvSpPr>
        <p:spPr>
          <a:xfrm>
            <a:off x="2301503" y="207939"/>
            <a:ext cx="945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As a consequence of this last statement we have the following result: 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BF063DB-F980-4790-AEA9-82FF084C80C3}"/>
              </a:ext>
            </a:extLst>
          </p:cNvPr>
          <p:cNvSpPr/>
          <p:nvPr/>
        </p:nvSpPr>
        <p:spPr>
          <a:xfrm>
            <a:off x="2061189" y="708151"/>
            <a:ext cx="9859639" cy="1553086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1A60C933-CD4C-479C-8F5D-D83F1578E12F}"/>
                  </a:ext>
                </a:extLst>
              </p:cNvPr>
              <p:cNvSpPr/>
              <p:nvPr/>
            </p:nvSpPr>
            <p:spPr>
              <a:xfrm>
                <a:off x="2138875" y="825729"/>
                <a:ext cx="961292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Proposition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Each elementary matrix 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invertible. The inverse of 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is the elementary matrix of the same type that transforms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back to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1A60C933-CD4C-479C-8F5D-D83F1578E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75" y="825729"/>
                <a:ext cx="9612922" cy="1200329"/>
              </a:xfrm>
              <a:prstGeom prst="rect">
                <a:avLst/>
              </a:prstGeom>
              <a:blipFill>
                <a:blip r:embed="rId9"/>
                <a:stretch>
                  <a:fillRect l="-1015" t="-4061" r="-95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544449D3-9C75-433F-9EE1-67817C0B6ECD}"/>
              </a:ext>
            </a:extLst>
          </p:cNvPr>
          <p:cNvSpPr/>
          <p:nvPr/>
        </p:nvSpPr>
        <p:spPr>
          <a:xfrm>
            <a:off x="2061188" y="2362331"/>
            <a:ext cx="9859639" cy="2467375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BC8B897-8F92-45B8-A6DD-3FF683B9D159}"/>
              </a:ext>
            </a:extLst>
          </p:cNvPr>
          <p:cNvSpPr/>
          <p:nvPr/>
        </p:nvSpPr>
        <p:spPr>
          <a:xfrm>
            <a:off x="2138874" y="245492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17AC289-70D6-4D47-8920-4869F1D534D4}"/>
              </a:ext>
            </a:extLst>
          </p:cNvPr>
          <p:cNvSpPr/>
          <p:nvPr/>
        </p:nvSpPr>
        <p:spPr>
          <a:xfrm>
            <a:off x="2143973" y="2889143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Find the inverse of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F88D0C6-629C-44B9-A927-9AC260CB3C56}"/>
                  </a:ext>
                </a:extLst>
              </p:cNvPr>
              <p:cNvSpPr/>
              <p:nvPr/>
            </p:nvSpPr>
            <p:spPr>
              <a:xfrm>
                <a:off x="4597172" y="2585501"/>
                <a:ext cx="235859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7F88D0C6-629C-44B9-A927-9AC260CB3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72" y="2585501"/>
                <a:ext cx="2358594" cy="10689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F410005B-D8DA-46E6-BCBA-5C497DD54D1E}"/>
                  </a:ext>
                </a:extLst>
              </p:cNvPr>
              <p:cNvSpPr/>
              <p:nvPr/>
            </p:nvSpPr>
            <p:spPr>
              <a:xfrm>
                <a:off x="7483302" y="2628444"/>
                <a:ext cx="4346430" cy="783193"/>
              </a:xfrm>
              <a:prstGeom prst="roundRect">
                <a:avLst/>
              </a:prstGeom>
              <a:ln w="12700"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000" dirty="0">
                    <a:solidFill>
                      <a:srgbClr val="0C2B8E"/>
                    </a:solidFill>
                  </a:rPr>
                  <a:t>The corresponding ERO is: to add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times 3</a:t>
                </a:r>
                <a:r>
                  <a:rPr lang="en-GB" sz="2000" baseline="30000" dirty="0">
                    <a:solidFill>
                      <a:srgbClr val="0C2B8E"/>
                    </a:solidFill>
                  </a:rPr>
                  <a:t>rd</a:t>
                </a:r>
                <a:r>
                  <a:rPr lang="en-GB" sz="2000" dirty="0">
                    <a:solidFill>
                      <a:srgbClr val="0C2B8E"/>
                    </a:solidFill>
                  </a:rPr>
                  <a:t> row the 1</a:t>
                </a:r>
                <a:r>
                  <a:rPr lang="en-GB" sz="2000" baseline="30000" dirty="0">
                    <a:solidFill>
                      <a:srgbClr val="0C2B8E"/>
                    </a:solidFill>
                  </a:rPr>
                  <a:t>st</a:t>
                </a:r>
                <a:r>
                  <a:rPr lang="en-GB" sz="2000" dirty="0">
                    <a:solidFill>
                      <a:srgbClr val="0C2B8E"/>
                    </a:solidFill>
                  </a:rPr>
                  <a:t> row</a:t>
                </a:r>
              </a:p>
            </p:txBody>
          </p:sp>
        </mc:Choice>
        <mc:Fallback xmlns=""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F410005B-D8DA-46E6-BCBA-5C497DD54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02" y="2628444"/>
                <a:ext cx="4346430" cy="783193"/>
              </a:xfrm>
              <a:prstGeom prst="roundRect">
                <a:avLst/>
              </a:prstGeom>
              <a:blipFill>
                <a:blip r:embed="rId11"/>
                <a:stretch>
                  <a:fillRect l="-559" b="-6870"/>
                </a:stretch>
              </a:blipFill>
              <a:ln w="12700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84CDBC0E-C318-4BD3-BE69-E2B2572499D9}"/>
              </a:ext>
            </a:extLst>
          </p:cNvPr>
          <p:cNvCxnSpPr>
            <a:cxnSpLocks/>
          </p:cNvCxnSpPr>
          <p:nvPr/>
        </p:nvCxnSpPr>
        <p:spPr>
          <a:xfrm>
            <a:off x="9564357" y="3441938"/>
            <a:ext cx="0" cy="31106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5EC685BF-27EA-4A05-B16A-54045DFE1581}"/>
              </a:ext>
            </a:extLst>
          </p:cNvPr>
          <p:cNvCxnSpPr>
            <a:cxnSpLocks/>
          </p:cNvCxnSpPr>
          <p:nvPr/>
        </p:nvCxnSpPr>
        <p:spPr>
          <a:xfrm rot="16200000">
            <a:off x="7162953" y="2856206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9E7F5EB4-3A0A-447D-AD92-4B992E6D0CA0}"/>
                  </a:ext>
                </a:extLst>
              </p:cNvPr>
              <p:cNvSpPr/>
              <p:nvPr/>
            </p:nvSpPr>
            <p:spPr>
              <a:xfrm>
                <a:off x="7483302" y="3817942"/>
                <a:ext cx="4346430" cy="783193"/>
              </a:xfrm>
              <a:prstGeom prst="roundRect">
                <a:avLst/>
              </a:prstGeom>
              <a:ln w="12700"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000" dirty="0">
                    <a:solidFill>
                      <a:srgbClr val="0C2B8E"/>
                    </a:solidFill>
                  </a:rPr>
                  <a:t>To reverse this ERO we must is: to add </a:t>
                </a:r>
                <a14:m>
                  <m:oMath xmlns:m="http://schemas.openxmlformats.org/officeDocument/2006/math">
                    <m:r>
                      <a:rPr lang="pt-PT" sz="2000" b="0" i="0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times 3</a:t>
                </a:r>
                <a:r>
                  <a:rPr lang="en-GB" sz="2000" baseline="30000" dirty="0">
                    <a:solidFill>
                      <a:srgbClr val="0C2B8E"/>
                    </a:solidFill>
                  </a:rPr>
                  <a:t>rd</a:t>
                </a:r>
                <a:r>
                  <a:rPr lang="en-GB" sz="2000" dirty="0">
                    <a:solidFill>
                      <a:srgbClr val="0C2B8E"/>
                    </a:solidFill>
                  </a:rPr>
                  <a:t> row the 1</a:t>
                </a:r>
                <a:r>
                  <a:rPr lang="en-GB" sz="2000" baseline="30000" dirty="0">
                    <a:solidFill>
                      <a:srgbClr val="0C2B8E"/>
                    </a:solidFill>
                  </a:rPr>
                  <a:t>st</a:t>
                </a:r>
                <a:r>
                  <a:rPr lang="en-GB" sz="2000" dirty="0">
                    <a:solidFill>
                      <a:srgbClr val="0C2B8E"/>
                    </a:solidFill>
                  </a:rPr>
                  <a:t> row</a:t>
                </a:r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9E7F5EB4-3A0A-447D-AD92-4B992E6D0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3302" y="3817942"/>
                <a:ext cx="4346430" cy="783193"/>
              </a:xfrm>
              <a:prstGeom prst="roundRect">
                <a:avLst/>
              </a:prstGeom>
              <a:blipFill>
                <a:blip r:embed="rId12"/>
                <a:stretch>
                  <a:fillRect l="-559" r="-280" b="-7634"/>
                </a:stretch>
              </a:blipFill>
              <a:ln w="12700"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exão reta unidirecional 30">
            <a:extLst>
              <a:ext uri="{FF2B5EF4-FFF2-40B4-BE49-F238E27FC236}">
                <a16:creationId xmlns:a16="http://schemas.microsoft.com/office/drawing/2014/main" id="{304058CB-3F3B-4938-843A-4E3AA190C1D6}"/>
              </a:ext>
            </a:extLst>
          </p:cNvPr>
          <p:cNvCxnSpPr>
            <a:cxnSpLocks/>
          </p:cNvCxnSpPr>
          <p:nvPr/>
        </p:nvCxnSpPr>
        <p:spPr>
          <a:xfrm rot="5400000" flipH="1">
            <a:off x="7162953" y="3945770"/>
            <a:ext cx="0" cy="527536"/>
          </a:xfrm>
          <a:prstGeom prst="straightConnector1">
            <a:avLst/>
          </a:prstGeom>
          <a:ln w="57150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7E1A8F2-D7DD-4159-AEA1-BC17284F59FF}"/>
                  </a:ext>
                </a:extLst>
              </p:cNvPr>
              <p:cNvSpPr/>
              <p:nvPr/>
            </p:nvSpPr>
            <p:spPr>
              <a:xfrm>
                <a:off x="4104719" y="3622532"/>
                <a:ext cx="2893934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7E1A8F2-D7DD-4159-AEA1-BC17284F5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19" y="3622532"/>
                <a:ext cx="2893934" cy="10689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5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6" grpId="0"/>
      <p:bldP spid="27" grpId="0" animBg="1"/>
      <p:bldP spid="30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14</a:t>
            </a:r>
          </a:p>
        </p:txBody>
      </p:sp>
      <p:sp>
        <p:nvSpPr>
          <p:cNvPr id="48" name="Retângulo: Cantos Arredondados 47">
            <a:hlinkClick r:id="rId4" action="ppaction://hlinksldjump"/>
            <a:extLst>
              <a:ext uri="{FF2B5EF4-FFF2-40B4-BE49-F238E27FC236}">
                <a16:creationId xmlns:a16="http://schemas.microsoft.com/office/drawing/2014/main" id="{2CCC4297-06AF-4086-999E-F142AF74DFD6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EROs and Matrix Inverse</a:t>
            </a:r>
          </a:p>
        </p:txBody>
      </p:sp>
      <p:sp>
        <p:nvSpPr>
          <p:cNvPr id="49" name="Retângulo: Cantos Arredondados 48">
            <a:hlinkClick r:id="rId5" action="ppaction://hlinksldjump"/>
            <a:extLst>
              <a:ext uri="{FF2B5EF4-FFF2-40B4-BE49-F238E27FC236}">
                <a16:creationId xmlns:a16="http://schemas.microsoft.com/office/drawing/2014/main" id="{AAA3E24D-A8A9-4067-BCCA-F07F600E702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Algorithm for finding the Inverse</a:t>
            </a:r>
          </a:p>
        </p:txBody>
      </p:sp>
      <p:sp>
        <p:nvSpPr>
          <p:cNvPr id="50" name="Retângulo: Cantos Arredondados 49">
            <a:hlinkClick r:id="rId6" action="ppaction://hlinksldjump"/>
            <a:extLst>
              <a:ext uri="{FF2B5EF4-FFF2-40B4-BE49-F238E27FC236}">
                <a16:creationId xmlns:a16="http://schemas.microsoft.com/office/drawing/2014/main" id="{A2DABEFE-9E2B-4D6D-8BBE-11B80B9A775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4AB4FF5-6EFC-4EF2-8774-1405D376C9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352ADE8-026F-4C3B-8A73-A002EE1AFE07}"/>
              </a:ext>
            </a:extLst>
          </p:cNvPr>
          <p:cNvSpPr/>
          <p:nvPr/>
        </p:nvSpPr>
        <p:spPr>
          <a:xfrm>
            <a:off x="2163108" y="305859"/>
            <a:ext cx="9859639" cy="2085649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568560C-4BFB-46C3-A642-FC11936F0FA8}"/>
                  </a:ext>
                </a:extLst>
              </p:cNvPr>
              <p:cNvSpPr/>
              <p:nvPr/>
            </p:nvSpPr>
            <p:spPr>
              <a:xfrm>
                <a:off x="2398319" y="423438"/>
                <a:ext cx="938839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>
                    <a:solidFill>
                      <a:srgbClr val="F25E4F"/>
                    </a:solidFill>
                  </a:rPr>
                  <a:t>Theorem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is invertible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if and only if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is row equivalent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and, in this case, any sequence of elementary row operations that reduces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also transforms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B568560C-4BFB-46C3-A642-FC11936F0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319" y="423438"/>
                <a:ext cx="9388398" cy="1569660"/>
              </a:xfrm>
              <a:prstGeom prst="rect">
                <a:avLst/>
              </a:prstGeom>
              <a:blipFill>
                <a:blip r:embed="rId8"/>
                <a:stretch>
                  <a:fillRect l="-973" t="-3101" r="-973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6EE65F67-D110-4A52-9E30-68A654491F39}"/>
              </a:ext>
            </a:extLst>
          </p:cNvPr>
          <p:cNvSpPr/>
          <p:nvPr/>
        </p:nvSpPr>
        <p:spPr>
          <a:xfrm>
            <a:off x="2163106" y="2640769"/>
            <a:ext cx="9859639" cy="380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64F30CE-43BC-47F2-B98D-F842A3FEA855}"/>
              </a:ext>
            </a:extLst>
          </p:cNvPr>
          <p:cNvSpPr/>
          <p:nvPr/>
        </p:nvSpPr>
        <p:spPr>
          <a:xfrm>
            <a:off x="2324055" y="2724757"/>
            <a:ext cx="9539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>
                <a:solidFill>
                  <a:sysClr val="windowText" lastClr="000000"/>
                </a:solidFill>
              </a:rPr>
              <a:t>Just to better understand the practical procedure given in the next section of this lesson, let us see one part of this theorem demonstration. 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FB1E5D3-771F-412D-9AD1-123F6C1C2191}"/>
                  </a:ext>
                </a:extLst>
              </p:cNvPr>
              <p:cNvSpPr/>
              <p:nvPr/>
            </p:nvSpPr>
            <p:spPr>
              <a:xfrm>
                <a:off x="2324055" y="3585437"/>
                <a:ext cx="95392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and that this row reduction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is done in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u="sng" dirty="0">
                    <a:solidFill>
                      <a:sysClr val="windowText" lastClr="000000"/>
                    </a:solidFill>
                  </a:rPr>
                  <a:t> steps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(using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EROs).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BFB1E5D3-771F-412D-9AD1-123F6C1C2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055" y="3585437"/>
                <a:ext cx="9539202" cy="830997"/>
              </a:xfrm>
              <a:prstGeom prst="rect">
                <a:avLst/>
              </a:prstGeom>
              <a:blipFill>
                <a:blip r:embed="rId9"/>
                <a:stretch>
                  <a:fillRect l="-958" t="-5882" r="-128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AA976FD-847F-4306-AFB0-D83E825CC352}"/>
                  </a:ext>
                </a:extLst>
              </p:cNvPr>
              <p:cNvSpPr/>
              <p:nvPr/>
            </p:nvSpPr>
            <p:spPr>
              <a:xfrm>
                <a:off x="2322917" y="3967179"/>
                <a:ext cx="953920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              Since each of these steps correspond to a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left multiplication of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by an elementary matrix, there exist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elementary matrices,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such that:                    </a:t>
                </a: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AA976FD-847F-4306-AFB0-D83E825CC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917" y="3967179"/>
                <a:ext cx="9539202" cy="1200329"/>
              </a:xfrm>
              <a:prstGeom prst="rect">
                <a:avLst/>
              </a:prstGeom>
              <a:blipFill>
                <a:blip r:embed="rId10"/>
                <a:stretch>
                  <a:fillRect l="-958" t="-4061" r="-192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B79FC5-637B-4757-B918-D9B2D57AB1DC}"/>
                  </a:ext>
                </a:extLst>
              </p:cNvPr>
              <p:cNvSpPr/>
              <p:nvPr/>
            </p:nvSpPr>
            <p:spPr>
              <a:xfrm>
                <a:off x="3800738" y="4705843"/>
                <a:ext cx="17326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, 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3EB79FC5-637B-4757-B918-D9B2D57AB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738" y="4705843"/>
                <a:ext cx="1732692" cy="461665"/>
              </a:xfrm>
              <a:prstGeom prst="rect">
                <a:avLst/>
              </a:prstGeom>
              <a:blipFill>
                <a:blip r:embed="rId11"/>
                <a:stretch>
                  <a:fillRect l="-70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13CE4571-FA8E-4A2F-AAF5-F76BCE987954}"/>
              </a:ext>
            </a:extLst>
          </p:cNvPr>
          <p:cNvGrpSpPr/>
          <p:nvPr/>
        </p:nvGrpSpPr>
        <p:grpSpPr>
          <a:xfrm>
            <a:off x="3957671" y="5120314"/>
            <a:ext cx="819135" cy="506462"/>
            <a:chOff x="3800738" y="5144756"/>
            <a:chExt cx="819135" cy="506462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CA23C866-CD13-4B1B-9FE8-0D2FADB94F8E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6A0CDC2-3FD5-47FB-85F0-DD9C7A77A40D}"/>
                </a:ext>
              </a:extLst>
            </p:cNvPr>
            <p:cNvSpPr/>
            <p:nvPr/>
          </p:nvSpPr>
          <p:spPr>
            <a:xfrm>
              <a:off x="3800738" y="5312664"/>
              <a:ext cx="8191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>
                  <a:solidFill>
                    <a:srgbClr val="C00000"/>
                  </a:solidFill>
                </a:rPr>
                <a:t>1</a:t>
              </a:r>
              <a:r>
                <a:rPr lang="en-GB" sz="1600" b="1" baseline="30000" dirty="0">
                  <a:solidFill>
                    <a:srgbClr val="C00000"/>
                  </a:solidFill>
                </a:rPr>
                <a:t>st </a:t>
              </a:r>
              <a:r>
                <a:rPr lang="en-GB" sz="1600" b="1" dirty="0">
                  <a:solidFill>
                    <a:srgbClr val="C00000"/>
                  </a:solidFill>
                </a:rPr>
                <a:t> ERO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71D5DA4-0F34-474B-B697-58798F6AF176}"/>
              </a:ext>
            </a:extLst>
          </p:cNvPr>
          <p:cNvGrpSpPr/>
          <p:nvPr/>
        </p:nvGrpSpPr>
        <p:grpSpPr>
          <a:xfrm>
            <a:off x="5492551" y="5147025"/>
            <a:ext cx="835100" cy="506462"/>
            <a:chOff x="3800738" y="5144756"/>
            <a:chExt cx="835100" cy="506462"/>
          </a:xfrm>
        </p:grpSpPr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9C01DC93-E892-4AE6-97E3-BC56E63544CB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D24D831-BB6E-4EEB-867A-1938643A10EF}"/>
                </a:ext>
              </a:extLst>
            </p:cNvPr>
            <p:cNvSpPr/>
            <p:nvPr/>
          </p:nvSpPr>
          <p:spPr>
            <a:xfrm>
              <a:off x="3800738" y="5312664"/>
              <a:ext cx="8351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>
                  <a:solidFill>
                    <a:srgbClr val="C00000"/>
                  </a:solidFill>
                </a:rPr>
                <a:t>2</a:t>
              </a:r>
              <a:r>
                <a:rPr lang="en-GB" sz="1600" b="1" baseline="30000" dirty="0">
                  <a:solidFill>
                    <a:srgbClr val="C00000"/>
                  </a:solidFill>
                </a:rPr>
                <a:t>nd</a:t>
              </a:r>
              <a:r>
                <a:rPr lang="en-GB" sz="1600" b="1" dirty="0">
                  <a:solidFill>
                    <a:srgbClr val="C00000"/>
                  </a:solidFill>
                </a:rPr>
                <a:t> ERO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B52E3410-1E0A-42C4-AD2D-BCEE7AFDA58B}"/>
              </a:ext>
            </a:extLst>
          </p:cNvPr>
          <p:cNvGrpSpPr/>
          <p:nvPr/>
        </p:nvGrpSpPr>
        <p:grpSpPr>
          <a:xfrm>
            <a:off x="7159027" y="5170296"/>
            <a:ext cx="848502" cy="506462"/>
            <a:chOff x="3800738" y="5144756"/>
            <a:chExt cx="848502" cy="506462"/>
          </a:xfrm>
        </p:grpSpPr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9ADCFF0E-4203-4275-A2B7-630946BEFE14}"/>
                </a:ext>
              </a:extLst>
            </p:cNvPr>
            <p:cNvSpPr/>
            <p:nvPr/>
          </p:nvSpPr>
          <p:spPr>
            <a:xfrm>
              <a:off x="3969099" y="5144756"/>
              <a:ext cx="552659" cy="173654"/>
            </a:xfrm>
            <a:custGeom>
              <a:avLst/>
              <a:gdLst>
                <a:gd name="connsiteX0" fmla="*/ 0 w 552659"/>
                <a:gd name="connsiteY0" fmla="*/ 90435 h 173654"/>
                <a:gd name="connsiteX1" fmla="*/ 180870 w 552659"/>
                <a:gd name="connsiteY1" fmla="*/ 170822 h 173654"/>
                <a:gd name="connsiteX2" fmla="*/ 552659 w 552659"/>
                <a:gd name="connsiteY2" fmla="*/ 0 h 17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659" h="173654">
                  <a:moveTo>
                    <a:pt x="0" y="90435"/>
                  </a:moveTo>
                  <a:cubicBezTo>
                    <a:pt x="44380" y="138164"/>
                    <a:pt x="88760" y="185894"/>
                    <a:pt x="180870" y="170822"/>
                  </a:cubicBezTo>
                  <a:cubicBezTo>
                    <a:pt x="272980" y="155750"/>
                    <a:pt x="412819" y="77875"/>
                    <a:pt x="552659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39FB55E6-639A-4C8A-BA76-5D6EE1DA4DF9}"/>
                </a:ext>
              </a:extLst>
            </p:cNvPr>
            <p:cNvSpPr/>
            <p:nvPr/>
          </p:nvSpPr>
          <p:spPr>
            <a:xfrm>
              <a:off x="3800738" y="5312664"/>
              <a:ext cx="8485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b="1" dirty="0">
                  <a:solidFill>
                    <a:srgbClr val="C00000"/>
                  </a:solidFill>
                </a:rPr>
                <a:t>k</a:t>
              </a:r>
              <a:r>
                <a:rPr lang="en-GB" sz="1600" b="1" baseline="30000" dirty="0">
                  <a:solidFill>
                    <a:srgbClr val="C00000"/>
                  </a:solidFill>
                </a:rPr>
                <a:t>th</a:t>
              </a:r>
              <a:r>
                <a:rPr lang="en-GB" sz="1600" b="1" dirty="0">
                  <a:solidFill>
                    <a:srgbClr val="C00000"/>
                  </a:solidFill>
                </a:rPr>
                <a:t>  ERO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2F86AED-E635-4A52-B543-F89FC2621015}"/>
                  </a:ext>
                </a:extLst>
              </p:cNvPr>
              <p:cNvSpPr/>
              <p:nvPr/>
            </p:nvSpPr>
            <p:spPr>
              <a:xfrm>
                <a:off x="5242846" y="4705843"/>
                <a:ext cx="25848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, 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E2F86AED-E635-4A52-B543-F89FC2621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846" y="4705843"/>
                <a:ext cx="2584820" cy="461665"/>
              </a:xfrm>
              <a:prstGeom prst="rect">
                <a:avLst/>
              </a:prstGeom>
              <a:blipFill>
                <a:blip r:embed="rId12"/>
                <a:stretch>
                  <a:fillRect l="-47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B8C0A25-6EC4-43DD-97C7-80F0E140FC09}"/>
                  </a:ext>
                </a:extLst>
              </p:cNvPr>
              <p:cNvSpPr/>
              <p:nvPr/>
            </p:nvSpPr>
            <p:spPr>
              <a:xfrm>
                <a:off x="7092273" y="4712602"/>
                <a:ext cx="30189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B8C0A25-6EC4-43DD-97C7-80F0E140F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73" y="4712602"/>
                <a:ext cx="3018969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ACC07612-171F-4DC8-BB70-13FF3D08659E}"/>
                  </a:ext>
                </a:extLst>
              </p:cNvPr>
              <p:cNvSpPr/>
              <p:nvPr/>
            </p:nvSpPr>
            <p:spPr>
              <a:xfrm>
                <a:off x="2973495" y="5719989"/>
                <a:ext cx="2305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ACC07612-171F-4DC8-BB70-13FF3D086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95" y="5719989"/>
                <a:ext cx="2305074" cy="461665"/>
              </a:xfrm>
              <a:prstGeom prst="rect">
                <a:avLst/>
              </a:prstGeom>
              <a:blipFill>
                <a:blip r:embed="rId14"/>
                <a:stretch>
                  <a:fillRect l="-794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40">
            <a:extLst>
              <a:ext uri="{FF2B5EF4-FFF2-40B4-BE49-F238E27FC236}">
                <a16:creationId xmlns:a16="http://schemas.microsoft.com/office/drawing/2014/main" id="{9E314AEB-D771-443A-A210-9D2E05E0F372}"/>
              </a:ext>
            </a:extLst>
          </p:cNvPr>
          <p:cNvSpPr/>
          <p:nvPr/>
        </p:nvSpPr>
        <p:spPr>
          <a:xfrm>
            <a:off x="2322917" y="5229540"/>
            <a:ext cx="95392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400" dirty="0">
                <a:solidFill>
                  <a:sysClr val="windowText" lastClr="000000"/>
                </a:solidFill>
              </a:rPr>
              <a:t>As </a:t>
            </a:r>
            <a:r>
              <a:rPr lang="en-GB" sz="2400" dirty="0">
                <a:solidFill>
                  <a:sysClr val="windowText" lastClr="000000"/>
                </a:solidFill>
              </a:rPr>
              <a:t>the inverse, when existing, is unique if A is invertible then, from: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Parêntese direito 8">
            <a:extLst>
              <a:ext uri="{FF2B5EF4-FFF2-40B4-BE49-F238E27FC236}">
                <a16:creationId xmlns:a16="http://schemas.microsoft.com/office/drawing/2014/main" id="{7B8CAF9F-2AA5-4C39-B363-BE65F5EB95AD}"/>
              </a:ext>
            </a:extLst>
          </p:cNvPr>
          <p:cNvSpPr/>
          <p:nvPr/>
        </p:nvSpPr>
        <p:spPr>
          <a:xfrm rot="5400000">
            <a:off x="3597205" y="5446661"/>
            <a:ext cx="156266" cy="1311002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BCE2301-AA80-402D-97BD-2BF545BC8730}"/>
                  </a:ext>
                </a:extLst>
              </p:cNvPr>
              <p:cNvSpPr/>
              <p:nvPr/>
            </p:nvSpPr>
            <p:spPr>
              <a:xfrm>
                <a:off x="6996113" y="5718630"/>
                <a:ext cx="244631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EBCE2301-AA80-402D-97BD-2BF545BC8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5718630"/>
                <a:ext cx="2446315" cy="461665"/>
              </a:xfrm>
              <a:prstGeom prst="rect">
                <a:avLst/>
              </a:prstGeom>
              <a:blipFill>
                <a:blip r:embed="rId15"/>
                <a:stretch>
                  <a:fillRect l="-748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0ED989ED-91E1-4B42-9ED0-F23E530AA984}"/>
              </a:ext>
            </a:extLst>
          </p:cNvPr>
          <p:cNvSpPr/>
          <p:nvPr/>
        </p:nvSpPr>
        <p:spPr>
          <a:xfrm>
            <a:off x="5444571" y="5723649"/>
            <a:ext cx="2446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pt-PT" sz="2400" dirty="0">
                <a:solidFill>
                  <a:sysClr val="windowText" lastClr="000000"/>
                </a:solidFill>
              </a:rPr>
              <a:t>we </a:t>
            </a:r>
            <a:r>
              <a:rPr lang="pt-PT" sz="2400" dirty="0" err="1">
                <a:solidFill>
                  <a:sysClr val="windowText" lastClr="000000"/>
                </a:solidFill>
              </a:rPr>
              <a:t>get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776FAEAB-C3C7-4DAA-B9B5-12CED453FCF7}"/>
              </a:ext>
            </a:extLst>
          </p:cNvPr>
          <p:cNvSpPr/>
          <p:nvPr/>
        </p:nvSpPr>
        <p:spPr>
          <a:xfrm>
            <a:off x="6996113" y="5718630"/>
            <a:ext cx="2305074" cy="53144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9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0BB2E7F-17BA-4367-AADF-15F4C401D8B9}"/>
              </a:ext>
            </a:extLst>
          </p:cNvPr>
          <p:cNvSpPr/>
          <p:nvPr/>
        </p:nvSpPr>
        <p:spPr>
          <a:xfrm>
            <a:off x="2066293" y="3544309"/>
            <a:ext cx="9859639" cy="3007736"/>
          </a:xfrm>
          <a:prstGeom prst="roundRect">
            <a:avLst>
              <a:gd name="adj" fmla="val 696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FFE251FE-5B0E-4724-B024-8A49C73FB30F}"/>
              </a:ext>
            </a:extLst>
          </p:cNvPr>
          <p:cNvSpPr/>
          <p:nvPr/>
        </p:nvSpPr>
        <p:spPr>
          <a:xfrm rot="5400000">
            <a:off x="3390968" y="5562097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30DDE7A-AB09-4890-A76E-6A2C4BF47931}"/>
              </a:ext>
            </a:extLst>
          </p:cNvPr>
          <p:cNvSpPr/>
          <p:nvPr/>
        </p:nvSpPr>
        <p:spPr>
          <a:xfrm rot="5400000">
            <a:off x="5931518" y="4483686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EROs and Matrix Inverse</a:t>
            </a: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Algorithm for finding the Inverse</a:t>
            </a: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309914"/>
            <a:ext cx="9859639" cy="2965849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855845"/>
                <a:ext cx="96261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Place matrices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side-by-side to form a two block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The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row operations on this matrix produce identical operations on </a:t>
                </a:r>
                <a14:m>
                  <m:oMath xmlns:m="http://schemas.openxmlformats.org/officeDocument/2006/math">
                    <m:r>
                      <a:rPr lang="pt-PT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u="sng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855845"/>
                <a:ext cx="9626145" cy="830997"/>
              </a:xfrm>
              <a:prstGeom prst="rect">
                <a:avLst/>
              </a:prstGeom>
              <a:blipFill>
                <a:blip r:embed="rId8"/>
                <a:stretch>
                  <a:fillRect l="-1203" t="-11679" r="-1013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Row reduce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  <a:blipFill>
                <a:blip r:embed="rId9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FBD3769D-55E4-4446-8149-112E4D62C4F0}"/>
              </a:ext>
            </a:extLst>
          </p:cNvPr>
          <p:cNvSpPr/>
          <p:nvPr/>
        </p:nvSpPr>
        <p:spPr>
          <a:xfrm>
            <a:off x="2143979" y="3632946"/>
            <a:ext cx="18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Exemplifying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87F1C0-9499-46EA-8E32-462254EF2024}"/>
              </a:ext>
            </a:extLst>
          </p:cNvPr>
          <p:cNvSpPr/>
          <p:nvPr/>
        </p:nvSpPr>
        <p:spPr>
          <a:xfrm>
            <a:off x="3949996" y="3637139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Find, if possible, the inverse of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/>
              <p:nvPr/>
            </p:nvSpPr>
            <p:spPr>
              <a:xfrm>
                <a:off x="7827799" y="3515085"/>
                <a:ext cx="180171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99" y="3515085"/>
                <a:ext cx="1801711" cy="7057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381547"/>
            <a:ext cx="1493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25E4F"/>
                </a:solidFill>
              </a:rPr>
              <a:t>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/>
              <p:nvPr/>
            </p:nvSpPr>
            <p:spPr>
              <a:xfrm>
                <a:off x="2208964" y="4308902"/>
                <a:ext cx="330866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64" y="4308902"/>
                <a:ext cx="3308663" cy="708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/>
              <p:nvPr/>
            </p:nvSpPr>
            <p:spPr>
              <a:xfrm>
                <a:off x="5111424" y="4467642"/>
                <a:ext cx="1257780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24" y="4467642"/>
                <a:ext cx="1257780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/>
              <p:nvPr/>
            </p:nvSpPr>
            <p:spPr>
              <a:xfrm>
                <a:off x="5883625" y="4308901"/>
                <a:ext cx="2135265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25" y="4308901"/>
                <a:ext cx="2135265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/>
              <p:nvPr/>
            </p:nvSpPr>
            <p:spPr>
              <a:xfrm>
                <a:off x="7644758" y="4467642"/>
                <a:ext cx="1883849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8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58" y="4467642"/>
                <a:ext cx="1883849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/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6512661-2E71-4FAC-B630-75862A84B68B}"/>
              </a:ext>
            </a:extLst>
          </p:cNvPr>
          <p:cNvSpPr/>
          <p:nvPr/>
        </p:nvSpPr>
        <p:spPr>
          <a:xfrm>
            <a:off x="6140674" y="4366109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4BDD5FD-443D-4084-90C5-64E982601A8D}"/>
              </a:ext>
            </a:extLst>
          </p:cNvPr>
          <p:cNvSpPr/>
          <p:nvPr/>
        </p:nvSpPr>
        <p:spPr>
          <a:xfrm>
            <a:off x="5918456" y="408049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643D4198-BD94-480A-9FA2-9D23C4170BDC}"/>
                  </a:ext>
                </a:extLst>
              </p:cNvPr>
              <p:cNvSpPr/>
              <p:nvPr/>
            </p:nvSpPr>
            <p:spPr>
              <a:xfrm>
                <a:off x="1995957" y="5491392"/>
                <a:ext cx="1387624" cy="906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box>
                                <m:box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80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8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sz="28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643D4198-BD94-480A-9FA2-9D23C4170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57" y="5491392"/>
                <a:ext cx="1387624" cy="9065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B45DDF2-5689-4B70-92FB-1C7B8E7D203F}"/>
                  </a:ext>
                </a:extLst>
              </p:cNvPr>
              <p:cNvSpPr/>
              <p:nvPr/>
            </p:nvSpPr>
            <p:spPr>
              <a:xfrm>
                <a:off x="2856925" y="5251373"/>
                <a:ext cx="255057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B45DDF2-5689-4B70-92FB-1C7B8E7D2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25" y="5251373"/>
                <a:ext cx="2550570" cy="9221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5EF63CEA-8405-43AC-9C94-8E5E9573C8A8}"/>
              </a:ext>
            </a:extLst>
          </p:cNvPr>
          <p:cNvSpPr/>
          <p:nvPr/>
        </p:nvSpPr>
        <p:spPr>
          <a:xfrm>
            <a:off x="3604291" y="5772517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5AC85122-7867-486E-8747-573B0C12A364}"/>
              </a:ext>
            </a:extLst>
          </p:cNvPr>
          <p:cNvSpPr/>
          <p:nvPr/>
        </p:nvSpPr>
        <p:spPr>
          <a:xfrm>
            <a:off x="3384169" y="603961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F0D6D036-A675-44D9-BD48-FDD5FA1F9057}"/>
                  </a:ext>
                </a:extLst>
              </p:cNvPr>
              <p:cNvSpPr/>
              <p:nvPr/>
            </p:nvSpPr>
            <p:spPr>
              <a:xfrm>
                <a:off x="5035633" y="5486728"/>
                <a:ext cx="1731564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8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F0D6D036-A675-44D9-BD48-FDD5FA1F9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33" y="5486728"/>
                <a:ext cx="1731564" cy="70436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DA14DE0-BD80-4BA5-B610-549306B4F42F}"/>
                  </a:ext>
                </a:extLst>
              </p:cNvPr>
              <p:cNvSpPr/>
              <p:nvPr/>
            </p:nvSpPr>
            <p:spPr>
              <a:xfrm>
                <a:off x="6294695" y="5231277"/>
                <a:ext cx="2303131" cy="1046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pt-PT" sz="24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pc="-300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EDA14DE0-BD80-4BA5-B610-549306B4F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95" y="5231277"/>
                <a:ext cx="2303131" cy="104689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201F57-C4D7-4727-B02B-99BEF4F4636D}"/>
                  </a:ext>
                </a:extLst>
              </p:cNvPr>
              <p:cNvSpPr/>
              <p:nvPr/>
            </p:nvSpPr>
            <p:spPr>
              <a:xfrm>
                <a:off x="9629509" y="5287493"/>
                <a:ext cx="2202229" cy="104689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pt-PT" sz="24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 spc="-30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74201F57-C4D7-4727-B02B-99BEF4F46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509" y="5287493"/>
                <a:ext cx="2202229" cy="104689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F1B1E82-BE54-417C-A403-7955A8684C97}"/>
              </a:ext>
            </a:extLst>
          </p:cNvPr>
          <p:cNvSpPr/>
          <p:nvPr/>
        </p:nvSpPr>
        <p:spPr>
          <a:xfrm>
            <a:off x="10359847" y="2232772"/>
            <a:ext cx="1014883" cy="484441"/>
          </a:xfrm>
          <a:prstGeom prst="roundRect">
            <a:avLst>
              <a:gd name="adj" fmla="val 3201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row equivalent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row equivalent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Otherwise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singular (does not have an inverse)   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  <a:blipFill>
                <a:blip r:embed="rId21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DFF3D3A0-73AA-41D6-84A0-D75A5A0AD40E}"/>
              </a:ext>
            </a:extLst>
          </p:cNvPr>
          <p:cNvCxnSpPr>
            <a:cxnSpLocks/>
          </p:cNvCxnSpPr>
          <p:nvPr/>
        </p:nvCxnSpPr>
        <p:spPr>
          <a:xfrm flipH="1">
            <a:off x="9112815" y="2742919"/>
            <a:ext cx="1607175" cy="280783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74DEF5-52A5-4DDB-BB67-65F35192BB08}"/>
                  </a:ext>
                </a:extLst>
              </p:cNvPr>
              <p:cNvSpPr/>
              <p:nvPr/>
            </p:nvSpPr>
            <p:spPr>
              <a:xfrm>
                <a:off x="8373055" y="5550758"/>
                <a:ext cx="12872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PT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4974DEF5-52A5-4DDB-BB67-65F35192B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055" y="5550758"/>
                <a:ext cx="1287275" cy="461665"/>
              </a:xfrm>
              <a:prstGeom prst="rect">
                <a:avLst/>
              </a:prstGeom>
              <a:blipFill>
                <a:blip r:embed="rId2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5B3C74E2-26B2-4E2F-8D46-FF561A8ADEB8}"/>
              </a:ext>
            </a:extLst>
          </p:cNvPr>
          <p:cNvSpPr/>
          <p:nvPr/>
        </p:nvSpPr>
        <p:spPr>
          <a:xfrm>
            <a:off x="9112815" y="5964040"/>
            <a:ext cx="744073" cy="314127"/>
          </a:xfrm>
          <a:custGeom>
            <a:avLst/>
            <a:gdLst>
              <a:gd name="connsiteX0" fmla="*/ 0 w 552659"/>
              <a:gd name="connsiteY0" fmla="*/ 90435 h 173654"/>
              <a:gd name="connsiteX1" fmla="*/ 180870 w 552659"/>
              <a:gd name="connsiteY1" fmla="*/ 170822 h 173654"/>
              <a:gd name="connsiteX2" fmla="*/ 552659 w 552659"/>
              <a:gd name="connsiteY2" fmla="*/ 0 h 1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73654">
                <a:moveTo>
                  <a:pt x="0" y="90435"/>
                </a:moveTo>
                <a:cubicBezTo>
                  <a:pt x="44380" y="138164"/>
                  <a:pt x="88760" y="185894"/>
                  <a:pt x="180870" y="170822"/>
                </a:cubicBezTo>
                <a:cubicBezTo>
                  <a:pt x="272980" y="155750"/>
                  <a:pt x="412819" y="77875"/>
                  <a:pt x="552659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012923" y="3638192"/>
            <a:ext cx="796262" cy="7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36" grpId="0" animBg="1"/>
      <p:bldP spid="15" grpId="0" animBg="1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 animBg="1"/>
      <p:bldP spid="30" grpId="0"/>
      <p:bldP spid="32" grpId="0"/>
      <p:bldP spid="33" grpId="0"/>
      <p:bldP spid="34" grpId="0" animBg="1"/>
      <p:bldP spid="35" grpId="0"/>
      <p:bldP spid="41" grpId="0"/>
      <p:bldP spid="42" grpId="0"/>
      <p:bldP spid="43" grpId="0" animBg="1"/>
      <p:bldP spid="44" grpId="0" animBg="1"/>
      <p:bldP spid="25" grpId="0"/>
      <p:bldP spid="4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0BB2E7F-17BA-4367-AADF-15F4C401D8B9}"/>
              </a:ext>
            </a:extLst>
          </p:cNvPr>
          <p:cNvSpPr/>
          <p:nvPr/>
        </p:nvSpPr>
        <p:spPr>
          <a:xfrm>
            <a:off x="2066293" y="3544309"/>
            <a:ext cx="9859639" cy="3007736"/>
          </a:xfrm>
          <a:prstGeom prst="roundRect">
            <a:avLst>
              <a:gd name="adj" fmla="val 696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B93290AF-D229-4530-BEC9-2F8826B698C9}"/>
              </a:ext>
            </a:extLst>
          </p:cNvPr>
          <p:cNvSpPr/>
          <p:nvPr/>
        </p:nvSpPr>
        <p:spPr>
          <a:xfrm rot="5400000">
            <a:off x="9266135" y="4260163"/>
            <a:ext cx="690872" cy="849359"/>
          </a:xfrm>
          <a:prstGeom prst="roundRect">
            <a:avLst>
              <a:gd name="adj" fmla="val 32014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B30DDE7A-AB09-4890-A76E-6A2C4BF47931}"/>
              </a:ext>
            </a:extLst>
          </p:cNvPr>
          <p:cNvSpPr/>
          <p:nvPr/>
        </p:nvSpPr>
        <p:spPr>
          <a:xfrm rot="5400000">
            <a:off x="5911422" y="4483686"/>
            <a:ext cx="704361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EROs and Matrix Inverse</a:t>
            </a:r>
          </a:p>
        </p:txBody>
      </p:sp>
      <p:sp>
        <p:nvSpPr>
          <p:cNvPr id="39" name="Retângulo: Cantos Arredondados 38">
            <a:hlinkClick r:id="rId8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Algorithm for finding the Inverse</a:t>
            </a:r>
          </a:p>
        </p:txBody>
      </p:sp>
      <p:sp>
        <p:nvSpPr>
          <p:cNvPr id="40" name="Retângulo: Cantos Arredondados 39">
            <a:hlinkClick r:id="rId9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309914"/>
            <a:ext cx="9859639" cy="2965849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855845"/>
                <a:ext cx="96261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Place matrices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side-by-side to form a two block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The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row operations on this matrix produce identical operations on </a:t>
                </a:r>
                <a14:m>
                  <m:oMath xmlns:m="http://schemas.openxmlformats.org/officeDocument/2006/math">
                    <m:r>
                      <a:rPr lang="pt-PT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u="sng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855845"/>
                <a:ext cx="9626145" cy="830997"/>
              </a:xfrm>
              <a:prstGeom prst="rect">
                <a:avLst/>
              </a:prstGeom>
              <a:blipFill>
                <a:blip r:embed="rId10"/>
                <a:stretch>
                  <a:fillRect l="-1203" t="-11679" r="-1013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Row reduce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  <a:blipFill>
                <a:blip r:embed="rId11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FBD3769D-55E4-4446-8149-112E4D62C4F0}"/>
              </a:ext>
            </a:extLst>
          </p:cNvPr>
          <p:cNvSpPr/>
          <p:nvPr/>
        </p:nvSpPr>
        <p:spPr>
          <a:xfrm>
            <a:off x="2143979" y="3632946"/>
            <a:ext cx="18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Exemplifying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587F1C0-9499-46EA-8E32-462254EF2024}"/>
              </a:ext>
            </a:extLst>
          </p:cNvPr>
          <p:cNvSpPr/>
          <p:nvPr/>
        </p:nvSpPr>
        <p:spPr>
          <a:xfrm>
            <a:off x="3949996" y="3637139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Find, if possible, the inverse of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/>
              <p:nvPr/>
            </p:nvSpPr>
            <p:spPr>
              <a:xfrm>
                <a:off x="7827799" y="3515085"/>
                <a:ext cx="1801711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BB4E331-61AA-4236-A2DE-33832D988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799" y="3515085"/>
                <a:ext cx="1801711" cy="70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381547"/>
            <a:ext cx="1493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25E4F"/>
                </a:solidFill>
              </a:rPr>
              <a:t>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/>
              <p:nvPr/>
            </p:nvSpPr>
            <p:spPr>
              <a:xfrm>
                <a:off x="2229060" y="4308902"/>
                <a:ext cx="3323089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2BF1AAA-2F05-48CA-A7BE-B7388EED7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4308902"/>
                <a:ext cx="3323089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/>
              <p:nvPr/>
            </p:nvSpPr>
            <p:spPr>
              <a:xfrm>
                <a:off x="5111424" y="4467642"/>
                <a:ext cx="1257780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563B3894-E259-4688-9BA5-BE4FE82D0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24" y="4467642"/>
                <a:ext cx="1257780" cy="7043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/>
              <p:nvPr/>
            </p:nvSpPr>
            <p:spPr>
              <a:xfrm>
                <a:off x="5883625" y="4308901"/>
                <a:ext cx="206793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404450AA-C651-43F6-B605-F168F30CA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25" y="4308901"/>
                <a:ext cx="2067938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/>
              <p:nvPr/>
            </p:nvSpPr>
            <p:spPr>
              <a:xfrm>
                <a:off x="7644758" y="4467642"/>
                <a:ext cx="1883849" cy="704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sz="28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8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8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GB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8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8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89FEFC87-ABD7-4FDD-B5D8-FED041FEB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758" y="4467642"/>
                <a:ext cx="1883849" cy="7043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/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FBB1CBBA-8DB2-4434-9CBD-B35709751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141" y="4322256"/>
                <a:ext cx="2364493" cy="7081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B6512661-2E71-4FAC-B630-75862A84B68B}"/>
              </a:ext>
            </a:extLst>
          </p:cNvPr>
          <p:cNvSpPr/>
          <p:nvPr/>
        </p:nvSpPr>
        <p:spPr>
          <a:xfrm>
            <a:off x="6110530" y="4366109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4BDD5FD-443D-4084-90C5-64E982601A8D}"/>
              </a:ext>
            </a:extLst>
          </p:cNvPr>
          <p:cNvSpPr/>
          <p:nvPr/>
        </p:nvSpPr>
        <p:spPr>
          <a:xfrm>
            <a:off x="5918456" y="4080494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F1B1E82-BE54-417C-A403-7955A8684C97}"/>
              </a:ext>
            </a:extLst>
          </p:cNvPr>
          <p:cNvSpPr/>
          <p:nvPr/>
        </p:nvSpPr>
        <p:spPr>
          <a:xfrm>
            <a:off x="3019870" y="2646140"/>
            <a:ext cx="2989044" cy="484441"/>
          </a:xfrm>
          <a:prstGeom prst="roundRect">
            <a:avLst>
              <a:gd name="adj" fmla="val 32014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row equivalent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row equivalent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Otherwise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singular (does not have an inverse)   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  <a:blipFill>
                <a:blip r:embed="rId18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xão reta unidirecional 44">
            <a:extLst>
              <a:ext uri="{FF2B5EF4-FFF2-40B4-BE49-F238E27FC236}">
                <a16:creationId xmlns:a16="http://schemas.microsoft.com/office/drawing/2014/main" id="{DFF3D3A0-73AA-41D6-84A0-D75A5A0AD40E}"/>
              </a:ext>
            </a:extLst>
          </p:cNvPr>
          <p:cNvCxnSpPr>
            <a:cxnSpLocks/>
          </p:cNvCxnSpPr>
          <p:nvPr/>
        </p:nvCxnSpPr>
        <p:spPr>
          <a:xfrm>
            <a:off x="5976470" y="3130581"/>
            <a:ext cx="3254734" cy="303078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14929BF7-FE4F-4502-803D-3DE6F08EA581}"/>
                  </a:ext>
                </a:extLst>
              </p:cNvPr>
              <p:cNvSpPr/>
              <p:nvPr/>
            </p:nvSpPr>
            <p:spPr>
              <a:xfrm>
                <a:off x="7922142" y="5403748"/>
                <a:ext cx="3784081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not row equivalent to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14929BF7-FE4F-4502-803D-3DE6F08EA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142" y="5403748"/>
                <a:ext cx="3784081" cy="461665"/>
              </a:xfrm>
              <a:prstGeom prst="rect">
                <a:avLst/>
              </a:prstGeom>
              <a:blipFill>
                <a:blip r:embed="rId19"/>
                <a:stretch>
                  <a:fillRect l="-484" t="-10526" r="-241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84AF8AAF-DB02-416B-90F4-D2D51B778701}"/>
              </a:ext>
            </a:extLst>
          </p:cNvPr>
          <p:cNvCxnSpPr>
            <a:cxnSpLocks/>
          </p:cNvCxnSpPr>
          <p:nvPr/>
        </p:nvCxnSpPr>
        <p:spPr>
          <a:xfrm>
            <a:off x="9587222" y="5072586"/>
            <a:ext cx="0" cy="31106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74A46AF-2794-4D5A-8086-C43A238F1EF0}"/>
                  </a:ext>
                </a:extLst>
              </p:cNvPr>
              <p:cNvSpPr/>
              <p:nvPr/>
            </p:nvSpPr>
            <p:spPr>
              <a:xfrm>
                <a:off x="9286715" y="5951298"/>
                <a:ext cx="801041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sSup>
                      <m:sSupPr>
                        <m:ctrlPr>
                          <a:rPr lang="pt-PT" sz="24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774A46AF-2794-4D5A-8086-C43A238F1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715" y="5951298"/>
                <a:ext cx="801041" cy="461665"/>
              </a:xfrm>
              <a:prstGeom prst="rect">
                <a:avLst/>
              </a:prstGeom>
              <a:blipFill>
                <a:blip r:embed="rId20"/>
                <a:stretch>
                  <a:fillRect l="-3788" r="-3030"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9A92A112-B6A3-4F55-98D6-24FF455CDEC9}"/>
              </a:ext>
            </a:extLst>
          </p:cNvPr>
          <p:cNvCxnSpPr/>
          <p:nvPr/>
        </p:nvCxnSpPr>
        <p:spPr>
          <a:xfrm>
            <a:off x="3089366" y="2471895"/>
            <a:ext cx="809444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991F7D2A-7E1C-47FE-8DCB-702FF107AB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1"/>
          <a:srcRect b="63219"/>
          <a:stretch/>
        </p:blipFill>
        <p:spPr>
          <a:xfrm>
            <a:off x="3987640" y="4872516"/>
            <a:ext cx="1082993" cy="1681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5EEF80A-412F-4B52-8ECA-E8137769002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2"/>
          <a:srcRect b="62423"/>
          <a:stretch/>
        </p:blipFill>
        <p:spPr>
          <a:xfrm>
            <a:off x="3082023" y="4838206"/>
            <a:ext cx="2808922" cy="17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6" grpId="0" animBg="1"/>
      <p:bldP spid="20" grpId="0"/>
      <p:bldP spid="21" grpId="0"/>
      <p:bldP spid="23" grpId="0"/>
      <p:bldP spid="24" grpId="0"/>
      <p:bldP spid="26" grpId="0"/>
      <p:bldP spid="27" grpId="0"/>
      <p:bldP spid="28" grpId="0"/>
      <p:bldP spid="29" grpId="0" animBg="1"/>
      <p:bldP spid="30" grpId="0"/>
      <p:bldP spid="44" grpId="0" animBg="1"/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EROs and Matrix Inverse</a:t>
            </a: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Algorithm for finding the Inverse</a:t>
            </a: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27D0F1F-3917-48AA-A88E-AAF72CA84D99}"/>
              </a:ext>
            </a:extLst>
          </p:cNvPr>
          <p:cNvSpPr/>
          <p:nvPr/>
        </p:nvSpPr>
        <p:spPr>
          <a:xfrm>
            <a:off x="2066293" y="309914"/>
            <a:ext cx="9859639" cy="2965849"/>
          </a:xfrm>
          <a:prstGeom prst="roundRect">
            <a:avLst>
              <a:gd name="adj" fmla="val 758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/>
              <p:nvPr/>
            </p:nvSpPr>
            <p:spPr>
              <a:xfrm>
                <a:off x="2183040" y="855845"/>
                <a:ext cx="96261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Place matrices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side-by-side to form a two block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The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row operations on this matrix produce identical operations on </a:t>
                </a:r>
                <a14:m>
                  <m:oMath xmlns:m="http://schemas.openxmlformats.org/officeDocument/2006/math">
                    <m:r>
                      <a:rPr lang="pt-PT" sz="2400" i="1" u="sng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u="sng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400" i="1" u="sng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F64A7548-88D6-4144-9A86-DF71BAEBC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040" y="855845"/>
                <a:ext cx="9626145" cy="830997"/>
              </a:xfrm>
              <a:prstGeom prst="rect">
                <a:avLst/>
              </a:prstGeom>
              <a:blipFill>
                <a:blip r:embed="rId8"/>
                <a:stretch>
                  <a:fillRect l="-1203" t="-11679" r="-1013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/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Row reduce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32058061-FC7E-4EEC-A2F6-1307E97C98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1811013"/>
                <a:ext cx="9442064" cy="461665"/>
              </a:xfrm>
              <a:prstGeom prst="rect">
                <a:avLst/>
              </a:prstGeom>
              <a:blipFill>
                <a:blip r:embed="rId9"/>
                <a:stretch>
                  <a:fillRect l="-1227" t="-22368" b="-3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7127BF7E-3C2F-432D-A2BC-0AB945F0CB1B}"/>
              </a:ext>
            </a:extLst>
          </p:cNvPr>
          <p:cNvSpPr/>
          <p:nvPr/>
        </p:nvSpPr>
        <p:spPr>
          <a:xfrm>
            <a:off x="2143979" y="381547"/>
            <a:ext cx="1493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F25E4F"/>
                </a:solidFill>
              </a:rPr>
              <a:t>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/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row equivalent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row equivalent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|</m:t>
                        </m:r>
                        <m:sSup>
                          <m:sSupPr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  <a:p>
                <a:pPr marL="800100" lvl="1" indent="-342900" algn="just">
                  <a:spcAft>
                    <a:spcPts val="6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Otherwise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singular (does not have an inverse)   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DC8B3AE-1892-49E1-A4B4-A9B119961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0" y="2222640"/>
                <a:ext cx="9442064" cy="907941"/>
              </a:xfrm>
              <a:prstGeom prst="rect">
                <a:avLst/>
              </a:prstGeom>
              <a:blipFill>
                <a:blip r:embed="rId10"/>
                <a:stretch>
                  <a:fillRect t="-11409" b="-16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08536A0-0152-4275-9729-F508058723C7}"/>
                  </a:ext>
                </a:extLst>
              </p:cNvPr>
              <p:cNvSpPr/>
              <p:nvPr/>
            </p:nvSpPr>
            <p:spPr>
              <a:xfrm>
                <a:off x="2119515" y="3582238"/>
                <a:ext cx="9753196" cy="15696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400" b="1" dirty="0">
                    <a:solidFill>
                      <a:srgbClr val="F25E4F"/>
                    </a:solidFill>
                  </a:rPr>
                  <a:t>REMARK</a:t>
                </a:r>
                <a:r>
                  <a:rPr lang="en-GB" sz="2400" dirty="0"/>
                  <a:t> – Often it will not be known in advance whether a given matrix is invertible. If an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/>
                  <a:t>matrix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 is not invertible it cannot be reduced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/>
                  <a:t> by elementary row operations – the reduced row-echelon form of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/>
                  <a:t> has at least one row of zeros. So: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08536A0-0152-4275-9729-F50805872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15" y="3582238"/>
                <a:ext cx="9753196" cy="1569660"/>
              </a:xfrm>
              <a:prstGeom prst="rect">
                <a:avLst/>
              </a:prstGeom>
              <a:blipFill>
                <a:blip r:embed="rId11"/>
                <a:stretch>
                  <a:fillRect l="-1000" t="-3113" r="-938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41">
            <a:extLst>
              <a:ext uri="{FF2B5EF4-FFF2-40B4-BE49-F238E27FC236}">
                <a16:creationId xmlns:a16="http://schemas.microsoft.com/office/drawing/2014/main" id="{B98C7CDB-7389-4D25-B97F-5C4D87363FAE}"/>
              </a:ext>
            </a:extLst>
          </p:cNvPr>
          <p:cNvSpPr/>
          <p:nvPr/>
        </p:nvSpPr>
        <p:spPr>
          <a:xfrm>
            <a:off x="2119515" y="5095851"/>
            <a:ext cx="975319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400" b="1" i="1" dirty="0"/>
              <a:t>If at some point in the practical procedure presented, a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row of zeros occurs </a:t>
            </a:r>
            <a:r>
              <a:rPr lang="en-GB" sz="2400" b="1" i="1" u="sng" dirty="0"/>
              <a:t>on the left side</a:t>
            </a:r>
            <a:r>
              <a:rPr lang="en-GB" sz="2400" b="1" i="1" dirty="0"/>
              <a:t> – A side – it can be concluded that the given matrix is 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rgbClr val="F25E4F"/>
                </a:solidFill>
              </a:rPr>
              <a:t>not invertible</a:t>
            </a:r>
            <a:r>
              <a:rPr lang="en-GB" sz="2400" b="1" i="1" dirty="0"/>
              <a:t> and the computations may be stopped!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4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14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8" name="Retângulo: Cantos Arredondados 37">
            <a:hlinkClick r:id="rId5" action="ppaction://hlinksldjump"/>
            <a:extLst>
              <a:ext uri="{FF2B5EF4-FFF2-40B4-BE49-F238E27FC236}">
                <a16:creationId xmlns:a16="http://schemas.microsoft.com/office/drawing/2014/main" id="{564B1C6D-9331-4530-B72F-3BFFBF23B07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EROs and Matrix Inverse</a:t>
            </a:r>
          </a:p>
        </p:txBody>
      </p:sp>
      <p:sp>
        <p:nvSpPr>
          <p:cNvPr id="39" name="Retângulo: Cantos Arredondados 38">
            <a:hlinkClick r:id="rId6" action="ppaction://hlinksldjump"/>
            <a:extLst>
              <a:ext uri="{FF2B5EF4-FFF2-40B4-BE49-F238E27FC236}">
                <a16:creationId xmlns:a16="http://schemas.microsoft.com/office/drawing/2014/main" id="{86C56FB6-DDE1-413D-9A26-7ED4EC1A6E2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Algorithm for finding the Inverse</a:t>
            </a: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EFD65D4E-3BA5-4299-8C67-F27B21B89633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186922C-B46D-44B0-A109-D78430513148}"/>
              </a:ext>
            </a:extLst>
          </p:cNvPr>
          <p:cNvSpPr/>
          <p:nvPr/>
        </p:nvSpPr>
        <p:spPr>
          <a:xfrm>
            <a:off x="2066293" y="313313"/>
            <a:ext cx="9859639" cy="6358791"/>
          </a:xfrm>
          <a:prstGeom prst="roundRect">
            <a:avLst>
              <a:gd name="adj" fmla="val 396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4603D84-838B-453F-B62F-8DABEA79F8EC}"/>
              </a:ext>
            </a:extLst>
          </p:cNvPr>
          <p:cNvSpPr/>
          <p:nvPr/>
        </p:nvSpPr>
        <p:spPr>
          <a:xfrm>
            <a:off x="2143979" y="401951"/>
            <a:ext cx="2612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One more example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1F13FB0-13C1-4523-AB80-75A7A99A1A08}"/>
              </a:ext>
            </a:extLst>
          </p:cNvPr>
          <p:cNvSpPr/>
          <p:nvPr/>
        </p:nvSpPr>
        <p:spPr>
          <a:xfrm rot="5400000">
            <a:off x="3816628" y="3786666"/>
            <a:ext cx="906210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E8CD2904-DBC4-4AC6-A115-298F03469589}"/>
              </a:ext>
            </a:extLst>
          </p:cNvPr>
          <p:cNvSpPr/>
          <p:nvPr/>
        </p:nvSpPr>
        <p:spPr>
          <a:xfrm>
            <a:off x="2111328" y="976255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Find, if possible, the inverse of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3A76119-9B12-4A8B-8DA6-4B82768ACF30}"/>
                  </a:ext>
                </a:extLst>
              </p:cNvPr>
              <p:cNvSpPr/>
              <p:nvPr/>
            </p:nvSpPr>
            <p:spPr>
              <a:xfrm>
                <a:off x="5971053" y="666912"/>
                <a:ext cx="2352759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93A76119-9B12-4A8B-8DA6-4B82768A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53" y="666912"/>
                <a:ext cx="2352759" cy="10689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A2F52DB-D158-487F-9020-B5D8CA3B48CE}"/>
                  </a:ext>
                </a:extLst>
              </p:cNvPr>
              <p:cNvSpPr/>
              <p:nvPr/>
            </p:nvSpPr>
            <p:spPr>
              <a:xfrm>
                <a:off x="4740539" y="2213513"/>
                <a:ext cx="1642180" cy="1081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GB" sz="240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b="0" i="1" dirty="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400" i="1" dirty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9A2F52DB-D158-487F-9020-B5D8CA3B4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39" y="2213513"/>
                <a:ext cx="1642180" cy="10818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89670A05-49D7-4294-B252-4BBD04685663}"/>
                  </a:ext>
                </a:extLst>
              </p:cNvPr>
              <p:cNvSpPr/>
              <p:nvPr/>
            </p:nvSpPr>
            <p:spPr>
              <a:xfrm>
                <a:off x="5802699" y="1866085"/>
                <a:ext cx="2673744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89670A05-49D7-4294-B252-4BBD04685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699" y="1866085"/>
                <a:ext cx="2673744" cy="9062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3564F82-A2F0-4E4D-BB20-A6B1D40FB6B3}"/>
                  </a:ext>
                </a:extLst>
              </p:cNvPr>
              <p:cNvSpPr/>
              <p:nvPr/>
            </p:nvSpPr>
            <p:spPr>
              <a:xfrm>
                <a:off x="8136212" y="2202532"/>
                <a:ext cx="1105046" cy="84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C3564F82-A2F0-4E4D-BB20-A6B1D40FB6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212" y="2202532"/>
                <a:ext cx="1105046" cy="846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E55A590-5A46-4181-B7EB-6F78B792BB34}"/>
                  </a:ext>
                </a:extLst>
              </p:cNvPr>
              <p:cNvSpPr/>
              <p:nvPr/>
            </p:nvSpPr>
            <p:spPr>
              <a:xfrm>
                <a:off x="3178607" y="3502362"/>
                <a:ext cx="2800382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E55A590-5A46-4181-B7EB-6F78B792B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07" y="3502362"/>
                <a:ext cx="2800382" cy="9062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F2F2A755-E67F-42FD-8EDB-83DF9CBF99B3}"/>
              </a:ext>
            </a:extLst>
          </p:cNvPr>
          <p:cNvSpPr/>
          <p:nvPr/>
        </p:nvSpPr>
        <p:spPr>
          <a:xfrm>
            <a:off x="4128454" y="4120536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5F69DFC7-BC3F-4FC3-8FCA-2F89E1D40CF0}"/>
              </a:ext>
            </a:extLst>
          </p:cNvPr>
          <p:cNvSpPr/>
          <p:nvPr/>
        </p:nvSpPr>
        <p:spPr>
          <a:xfrm>
            <a:off x="3908332" y="4387633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32431E9-FAAD-4C5C-9350-3B1B6D5C2633}"/>
                  </a:ext>
                </a:extLst>
              </p:cNvPr>
              <p:cNvSpPr/>
              <p:nvPr/>
            </p:nvSpPr>
            <p:spPr>
              <a:xfrm>
                <a:off x="5561629" y="3766563"/>
                <a:ext cx="1642180" cy="846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32431E9-FAAD-4C5C-9350-3B1B6D5C2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29" y="3766563"/>
                <a:ext cx="1642180" cy="8462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BC25345-9C13-494A-A466-EEE8FABEDC89}"/>
                  </a:ext>
                </a:extLst>
              </p:cNvPr>
              <p:cNvSpPr/>
              <p:nvPr/>
            </p:nvSpPr>
            <p:spPr>
              <a:xfrm>
                <a:off x="8119815" y="4873665"/>
                <a:ext cx="3275016" cy="106894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4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PT" sz="24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pt-PT" sz="24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BC25345-9C13-494A-A466-EEE8FABED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15" y="4873665"/>
                <a:ext cx="3275016" cy="10689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F205379E-D894-4BFA-BC19-358F8276D78D}"/>
                  </a:ext>
                </a:extLst>
              </p:cNvPr>
              <p:cNvSpPr/>
              <p:nvPr/>
            </p:nvSpPr>
            <p:spPr>
              <a:xfrm>
                <a:off x="6167687" y="5099079"/>
                <a:ext cx="15469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GB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t-PT" sz="2400" b="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PT" sz="24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|   </m:t>
                              </m:r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F205379E-D894-4BFA-BC19-358F8276D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687" y="5099079"/>
                <a:ext cx="154696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D9B124F7-80BE-416C-BCD0-DE1D6B00CACF}"/>
              </a:ext>
            </a:extLst>
          </p:cNvPr>
          <p:cNvSpPr/>
          <p:nvPr/>
        </p:nvSpPr>
        <p:spPr>
          <a:xfrm>
            <a:off x="7285465" y="5560744"/>
            <a:ext cx="744073" cy="314127"/>
          </a:xfrm>
          <a:custGeom>
            <a:avLst/>
            <a:gdLst>
              <a:gd name="connsiteX0" fmla="*/ 0 w 552659"/>
              <a:gd name="connsiteY0" fmla="*/ 90435 h 173654"/>
              <a:gd name="connsiteX1" fmla="*/ 180870 w 552659"/>
              <a:gd name="connsiteY1" fmla="*/ 170822 h 173654"/>
              <a:gd name="connsiteX2" fmla="*/ 552659 w 552659"/>
              <a:gd name="connsiteY2" fmla="*/ 0 h 17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173654">
                <a:moveTo>
                  <a:pt x="0" y="90435"/>
                </a:moveTo>
                <a:cubicBezTo>
                  <a:pt x="44380" y="138164"/>
                  <a:pt x="88760" y="185894"/>
                  <a:pt x="180870" y="170822"/>
                </a:cubicBezTo>
                <a:cubicBezTo>
                  <a:pt x="272980" y="155750"/>
                  <a:pt x="412819" y="77875"/>
                  <a:pt x="552659" y="0"/>
                </a:cubicBezTo>
              </a:path>
            </a:pathLst>
          </a:custGeom>
          <a:noFill/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29372926-C94A-41E3-9A1D-541808C3E721}"/>
              </a:ext>
            </a:extLst>
          </p:cNvPr>
          <p:cNvSpPr/>
          <p:nvPr/>
        </p:nvSpPr>
        <p:spPr>
          <a:xfrm rot="5400000">
            <a:off x="2883830" y="2140646"/>
            <a:ext cx="855507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669845F-23A4-4C70-A4A9-E58787A2C3B7}"/>
              </a:ext>
            </a:extLst>
          </p:cNvPr>
          <p:cNvSpPr/>
          <p:nvPr/>
        </p:nvSpPr>
        <p:spPr>
          <a:xfrm>
            <a:off x="3178607" y="1907303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20B5253-DFCC-4A40-84F6-9D9875CC7A2F}"/>
              </a:ext>
            </a:extLst>
          </p:cNvPr>
          <p:cNvSpPr/>
          <p:nvPr/>
        </p:nvSpPr>
        <p:spPr>
          <a:xfrm>
            <a:off x="2946341" y="1661880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327F23AD-AD2B-4C3C-88D1-A458C3FF3C07}"/>
                  </a:ext>
                </a:extLst>
              </p:cNvPr>
              <p:cNvSpPr/>
              <p:nvPr/>
            </p:nvSpPr>
            <p:spPr>
              <a:xfrm>
                <a:off x="2227415" y="1852772"/>
                <a:ext cx="3078535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pt-PT" sz="20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0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327F23AD-AD2B-4C3C-88D1-A458C3FF3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415" y="1852772"/>
                <a:ext cx="3078535" cy="906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2D64BA3-8586-420B-B90A-3570954C0DF0}"/>
                  </a:ext>
                </a:extLst>
              </p:cNvPr>
              <p:cNvSpPr/>
              <p:nvPr/>
            </p:nvSpPr>
            <p:spPr>
              <a:xfrm>
                <a:off x="8773584" y="1880719"/>
                <a:ext cx="2800382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72D64BA3-8586-420B-B90A-3570954C0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584" y="1880719"/>
                <a:ext cx="2800382" cy="9062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F6C3DD7-D147-4C6E-971B-D89C90047539}"/>
                  </a:ext>
                </a:extLst>
              </p:cNvPr>
              <p:cNvSpPr/>
              <p:nvPr/>
            </p:nvSpPr>
            <p:spPr>
              <a:xfrm>
                <a:off x="2414986" y="3766563"/>
                <a:ext cx="1249316" cy="844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F6C3DD7-D147-4C6E-971B-D89C90047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86" y="3766563"/>
                <a:ext cx="1249316" cy="8445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132EC050-B5DE-4D2D-9B74-11060FAA27DC}"/>
              </a:ext>
            </a:extLst>
          </p:cNvPr>
          <p:cNvSpPr/>
          <p:nvPr/>
        </p:nvSpPr>
        <p:spPr>
          <a:xfrm rot="5400000">
            <a:off x="6976165" y="3751836"/>
            <a:ext cx="906210" cy="335206"/>
          </a:xfrm>
          <a:prstGeom prst="roundRect">
            <a:avLst>
              <a:gd name="adj" fmla="val 32014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2AD069A-AF2D-44BB-A65F-7D93FCCC57A2}"/>
              </a:ext>
            </a:extLst>
          </p:cNvPr>
          <p:cNvSpPr/>
          <p:nvPr/>
        </p:nvSpPr>
        <p:spPr>
          <a:xfrm>
            <a:off x="7287991" y="3804800"/>
            <a:ext cx="277718" cy="275132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CF13BA5B-5551-418D-90C4-CFBA8759718A}"/>
              </a:ext>
            </a:extLst>
          </p:cNvPr>
          <p:cNvSpPr/>
          <p:nvPr/>
        </p:nvSpPr>
        <p:spPr>
          <a:xfrm>
            <a:off x="7067869" y="4352803"/>
            <a:ext cx="71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25E4F"/>
                </a:solidFill>
              </a:rPr>
              <a:t>Pivot</a:t>
            </a:r>
            <a:endParaRPr lang="en-GB" sz="1400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456A79AE-8F3F-43E0-9A2B-2F46C20697A1}"/>
                  </a:ext>
                </a:extLst>
              </p:cNvPr>
              <p:cNvSpPr/>
              <p:nvPr/>
            </p:nvSpPr>
            <p:spPr>
              <a:xfrm>
                <a:off x="6629420" y="3486119"/>
                <a:ext cx="3030909" cy="91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456A79AE-8F3F-43E0-9A2B-2F46C2069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20" y="3486119"/>
                <a:ext cx="3030909" cy="9124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524810-845D-4DC2-B513-B1000F9608C5}"/>
                  </a:ext>
                </a:extLst>
              </p:cNvPr>
              <p:cNvSpPr/>
              <p:nvPr/>
            </p:nvSpPr>
            <p:spPr>
              <a:xfrm>
                <a:off x="2288471" y="5154109"/>
                <a:ext cx="1512337" cy="8445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eqArr>
                                <m:eqArr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e/>
                              </m:eqArr>
                            </m:e>
                            <m:lim>
                              <m:sSub>
                                <m:sSubPr>
                                  <m:ctrlPr>
                                    <a:rPr lang="en-GB" sz="240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240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400" b="0" i="1" dirty="0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35524810-845D-4DC2-B513-B1000F960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71" y="5154109"/>
                <a:ext cx="1512337" cy="8445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B7A90F34-3587-4BB9-B3C6-0B0EAD02E197}"/>
                  </a:ext>
                </a:extLst>
              </p:cNvPr>
              <p:cNvSpPr/>
              <p:nvPr/>
            </p:nvSpPr>
            <p:spPr>
              <a:xfrm>
                <a:off x="3356262" y="4873665"/>
                <a:ext cx="3030909" cy="91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PT" sz="20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pc="-30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pc="-300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 spc="-30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pt-PT" sz="2000" b="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d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pt-PT" sz="20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B7A90F34-3587-4BB9-B3C6-0B0EAD02E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262" y="4873665"/>
                <a:ext cx="3030909" cy="9124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3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 animBg="1"/>
      <p:bldP spid="35" grpId="0"/>
      <p:bldP spid="37" grpId="0"/>
      <p:bldP spid="43" grpId="0"/>
      <p:bldP spid="44" grpId="0"/>
      <p:bldP spid="50" grpId="0"/>
      <p:bldP spid="51" grpId="0" animBg="1"/>
      <p:bldP spid="52" grpId="0"/>
      <p:bldP spid="53" grpId="0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36" grpId="0"/>
      <p:bldP spid="64" grpId="0"/>
      <p:bldP spid="66" grpId="0"/>
      <p:bldP spid="67" grpId="0" animBg="1"/>
      <p:bldP spid="68" grpId="0" animBg="1"/>
      <p:bldP spid="71" grpId="0"/>
      <p:bldP spid="54" grpId="0"/>
      <p:bldP spid="72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14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tângulo: Cantos Arredondados 11">
            <a:hlinkClick r:id="rId6" action="ppaction://hlinksldjump"/>
            <a:extLst>
              <a:ext uri="{FF2B5EF4-FFF2-40B4-BE49-F238E27FC236}">
                <a16:creationId xmlns:a16="http://schemas.microsoft.com/office/drawing/2014/main" id="{5B4030D9-C908-4746-AA47-6398543E527D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EROs and Matrix Inverse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FEE9446B-90E2-41FF-8C9A-218A25D1AE75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Algorithm for finding the Inverse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A7FB9E14-85A1-4B4A-B263-3593D666C85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15" name="Imagem 14" descr="Uma imagem com edifício&#10;&#10;Descrição gerada automaticamente">
            <a:extLst>
              <a:ext uri="{FF2B5EF4-FFF2-40B4-BE49-F238E27FC236}">
                <a16:creationId xmlns:a16="http://schemas.microsoft.com/office/drawing/2014/main" id="{4C9B214F-F503-42F4-AFCB-4F0384D13D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58" y="865664"/>
            <a:ext cx="5402428" cy="51173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651389-3C6D-4ED8-8582-7EAE4966A2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23478" y="1213338"/>
            <a:ext cx="2680335" cy="4572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9CAC24C-3D93-4112-8EB1-50268397E093}"/>
              </a:ext>
            </a:extLst>
          </p:cNvPr>
          <p:cNvSpPr txBox="1"/>
          <p:nvPr/>
        </p:nvSpPr>
        <p:spPr>
          <a:xfrm>
            <a:off x="3374528" y="2035650"/>
            <a:ext cx="1929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   Keeping up?...</a:t>
            </a:r>
          </a:p>
          <a:p>
            <a:r>
              <a:rPr lang="en-GB" sz="2000" dirty="0">
                <a:solidFill>
                  <a:srgbClr val="0C2B8E"/>
                </a:solidFill>
                <a:latin typeface="Freestyle Script" panose="030804020302050B0404" pitchFamily="66" charset="0"/>
              </a:rPr>
              <a:t>…just a couple of questions before you go!...</a:t>
            </a:r>
            <a:endParaRPr lang="en-GB" sz="2000" b="1" dirty="0">
              <a:solidFill>
                <a:srgbClr val="0C2B8E"/>
              </a:solidFill>
              <a:latin typeface="Freestyle Script" panose="030804020302050B0404" pitchFamily="66" charset="0"/>
            </a:endParaRPr>
          </a:p>
          <a:p>
            <a:pPr algn="ctr"/>
            <a:endParaRPr lang="en-GB" sz="20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861EA9DD-F502-4BEC-8C54-762377520EEC}"/>
  <p:tag name="ISPRING_SCORM_RATE_QUIZZES" val="1"/>
  <p:tag name="ISPRING_SCORM_PASSING_SCORE" val="80.000000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REEN_RECS_UPDATED" val="C:\Users\filom\Documents\ENGIMATH\LESSONS\MATRICES\LESSON 14\Lesson_14_Q1\"/>
  <p:tag name="ISPRING_RESOURCE_FOLDER" val="C:\Users\filom\Documents\ENGIMATH\LESSONS\MATRICES\LESSON 14\Lesson_14_Q1\"/>
  <p:tag name="ISPRING_PRESENTATION_PATH" val="C:\Users\filom\Documents\ENGIMATH\LESSONS\MATRICES\LESSON 14\Lesson_14_Q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MDtF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EwO0U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BMDtF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TA7R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EwO0U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EwO0U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TA7RTpQTsyJpAAAAbgAAABwAAAB1bml2ZXJzYWwvbG9jYWxfc2V0dGluZ3MueG1sDcwxDoMwDEDRnVNY3int1oHAxlaW0gNYxEWRHBuRgOD2ZPvD02/7MwocvKVg6vD1eCKwzuaDLg5/01C/EVIm9SSm7FANoe+qVmwm+XLOBSZYhS7eJo4lMo8Uixx2EajhU17/wB6brroBUEsDBBQAAgAIAE0O0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BNDtF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BMDtFOkEkmJSgFAAD2EwAAHQAAAAAAAAABAAAAAADMEwAAdW5pdmVyc2FsL2NvbW1vbl9tZXNzYWdlcy5sbmdQSwECAAAUAAIACABMDtFOZrKi1aUAAACDAQAALgAAAAAAAAABAAAAAAAvGQAAdW5pdmVyc2FsL3BsYXliYWNrX2FuZF9uYXZpZ2F0aW9uX3NldHRpbmdzLnhtbFBLAQIAABQAAgAIAEwO0U7QvS+0TgQAAIcVAAAnAAAAAAAAAAEAAAAAACAaAAB1bml2ZXJzYWwvZmxhc2hfcHVibGlzaGluZ19zZXR0aW5ncy54bWxQSwECAAAUAAIACABMDtFOU14Gj3MDAAChDAAAIQAAAAAAAAABAAAAAACzHgAAdW5pdmVyc2FsL2ZsYXNoX3NraW5fc2V0dGluZ3MueG1sUEsBAgAAFAACAAgATA7RTuZFxhFIBAAAERUAACYAAAAAAAAAAQAAAAAAZSIAAHVuaXZlcnNhbC9odG1sX3B1Ymxpc2hpbmdfc2V0dGluZ3MueG1sUEsBAgAAFAACAAgATA7RTpD3/su3AQAAfQYAAB8AAAAAAAAAAQAAAAAA8SYAAHVuaXZlcnNhbC9odG1sX3NraW5fc2V0dGluZ3MuanNQSwECAAAUAAIACABMDtFOlBOzImkAAABuAAAAHAAAAAAAAAABAAAAAADlKAAAdW5pdmVyc2FsL2xvY2FsX3NldHRpbmdzLnhtbFBLAQIAABQAAgAIAE0O0U6D5MijhQoAAMAZAAAXAAAAAAAAAAAAAAAAAIgpAAB1bml2ZXJzYWwvdW5pdmVyc2FsLnBuZ1BLAQIAABQAAgAIAE0O0U7lZcaxSwAAAGoAAAAbAAAAAAAAAAEAAAAAAEI0AAB1bml2ZXJzYWwvdW5pdmVyc2FsLnBuZy54bWxQSwUGAAAAABIAEgBWBQAAxjQAAAAA"/>
  <p:tag name="ISPRING_ULTRA_SCORM_COURCE_TITLE" val="Lesson_14_Q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*\uFFFD\uFFFD\uFFFD{BB4CDCA5-F38E-475C-8C53-186BBAA01A72}&quot;,&quot;C:\\Users\\filom\\Documents\\ENGIMATH\\LESSONS\\MATRICES\\LESSON 14&quot;]]"/>
  <p:tag name="ISPRING_PRESENTATION_TITLE" val="Lesson_14_Q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UPaZ--mIJtwDwUPrLUDzQ&quot;,&quot;gi&quot;:&quot;LnJk1dPFHq3p3KH254ZuEg&quot;,&quot;ti&quot;:&quot;characters&quot;,&quot;vs&quot;:{&quot;f&quot;:[850,674],&quot;i&quot;:{&quot;d&quot;:&quot;pUPaZ--mIJtwDwUPrLUDz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x-o6zK1GzUnYjuP_BDrvw&quot;,&quot;gi&quot;:&quot;LnJk1dPFHq3p3KH254ZuEg&quot;,&quot;ti&quot;:&quot;characters&quot;,&quot;vs&quot;:{&quot;f&quot;:[850,674],&quot;i&quot;:{&quot;d&quot;:&quot;ex-o6zK1GzUnYjuP_BDrv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2GNO9cSBVVfqADoH_FfLw&quot;,&quot;gi&quot;:&quot;LnJk1dPFHq3p3KH254ZuEg&quot;,&quot;ti&quot;:&quot;characters&quot;,&quot;vs&quot;:{&quot;f&quot;:[850,674,544],&quot;i&quot;:{&quot;d&quot;:&quot;A2GNO9cSBVVfqADoH_FfL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d0-a_LUnDxzCWTl4HAg2g&quot;,&quot;gi&quot;:&quot;LnJk1dPFHq3p3KH254ZuEg&quot;,&quot;ti&quot;:&quot;characters&quot;,&quot;vs&quot;:{&quot;f&quot;:[850,674,501],&quot;i&quot;:{&quot;d&quot;:&quot;Hd0-a_LUnDxzCWTl4HAg2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9671</TotalTime>
  <Words>1075</Words>
  <Application>Microsoft Office PowerPoint</Application>
  <PresentationFormat>Widescreen</PresentationFormat>
  <Paragraphs>152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Freestyle Script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Lesson_14_Q1</dc:title>
  <dc:creator>Filomena Soares</dc:creator>
  <cp:lastModifiedBy>Elena Safiulina</cp:lastModifiedBy>
  <cp:revision>327</cp:revision>
  <dcterms:created xsi:type="dcterms:W3CDTF">2019-03-25T06:42:45Z</dcterms:created>
  <dcterms:modified xsi:type="dcterms:W3CDTF">2025-05-03T21:54:24Z</dcterms:modified>
</cp:coreProperties>
</file>