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9" r:id="rId4"/>
    <p:sldId id="288" r:id="rId5"/>
    <p:sldId id="278" r:id="rId6"/>
    <p:sldId id="290" r:id="rId7"/>
    <p:sldId id="291" r:id="rId8"/>
    <p:sldId id="287" r:id="rId9"/>
    <p:sldId id="279" r:id="rId10"/>
    <p:sldId id="292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DE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F3490-84C2-4D6C-B67B-6006C1C56FE8}" v="9" dt="2025-07-15T03:40:54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96"/>
      </p:cViewPr>
      <p:guideLst>
        <p:guide orient="horz" pos="2092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12CF3490-84C2-4D6C-B67B-6006C1C56FE8}"/>
    <pc:docChg chg="undo custSel modSld sldOrd">
      <pc:chgData name="Elena Safiulina" userId="46398a00-a311-4d71-ab86-ad085cba44dd" providerId="ADAL" clId="{12CF3490-84C2-4D6C-B67B-6006C1C56FE8}" dt="2025-07-15T03:40:54.058" v="14" actId="255"/>
      <pc:docMkLst>
        <pc:docMk/>
      </pc:docMkLst>
      <pc:sldChg chg="modSp mod ord">
        <pc:chgData name="Elena Safiulina" userId="46398a00-a311-4d71-ab86-ad085cba44dd" providerId="ADAL" clId="{12CF3490-84C2-4D6C-B67B-6006C1C56FE8}" dt="2025-07-15T03:40:54.058" v="14" actId="255"/>
        <pc:sldMkLst>
          <pc:docMk/>
          <pc:sldMk cId="2526353159" sldId="278"/>
        </pc:sldMkLst>
        <pc:spChg chg="mod">
          <ac:chgData name="Elena Safiulina" userId="46398a00-a311-4d71-ab86-ad085cba44dd" providerId="ADAL" clId="{12CF3490-84C2-4D6C-B67B-6006C1C56FE8}" dt="2025-07-15T03:40:54.058" v="14" actId="255"/>
          <ac:spMkLst>
            <pc:docMk/>
            <pc:sldMk cId="2526353159" sldId="278"/>
            <ac:spMk id="16" creationId="{F64A7548-88D6-4144-9A86-DF71BAEBCE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543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36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560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19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631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3.png"/><Relationship Id="rId4" Type="http://schemas.openxmlformats.org/officeDocument/2006/relationships/image" Target="../media/image1.jp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jpg"/><Relationship Id="rId21" Type="http://schemas.openxmlformats.org/officeDocument/2006/relationships/image" Target="../media/image33.png"/><Relationship Id="rId7" Type="http://schemas.openxmlformats.org/officeDocument/2006/relationships/slide" Target="slide9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slide" Target="slide2.xml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8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tags" Target="../tags/tag3.xml"/><Relationship Id="rId16" Type="http://schemas.openxmlformats.org/officeDocument/2006/relationships/image" Target="../media/image26.png"/><Relationship Id="rId20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1.jpg"/><Relationship Id="rId15" Type="http://schemas.openxmlformats.org/officeDocument/2006/relationships/image" Target="../media/image39.png"/><Relationship Id="rId10" Type="http://schemas.openxmlformats.org/officeDocument/2006/relationships/image" Target="../media/image200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6.xml"/><Relationship Id="rId9" Type="http://schemas.openxmlformats.org/officeDocument/2006/relationships/slide" Target="slide9.xml"/><Relationship Id="rId14" Type="http://schemas.openxmlformats.org/officeDocument/2006/relationships/image" Target="../media/image24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5.png"/><Relationship Id="rId5" Type="http://schemas.openxmlformats.org/officeDocument/2006/relationships/slide" Target="slide2.xml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.jpg"/><Relationship Id="rId21" Type="http://schemas.openxmlformats.org/officeDocument/2006/relationships/image" Target="../media/image59.png"/><Relationship Id="rId7" Type="http://schemas.openxmlformats.org/officeDocument/2006/relationships/slide" Target="slide9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9.png"/><Relationship Id="rId5" Type="http://schemas.openxmlformats.org/officeDocument/2006/relationships/slide" Target="slide2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1.jp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dirty="0">
                <a:solidFill>
                  <a:srgbClr val="F25E4F"/>
                </a:solidFill>
              </a:rPr>
              <a:t>Pidage meeles!</a:t>
            </a:r>
            <a:r>
              <a:rPr lang="en-GB" dirty="0"/>
              <a:t> </a:t>
            </a:r>
          </a:p>
          <a:p>
            <a:pPr algn="l" rtl="0"/>
            <a:r>
              <a:rPr lang="en-GB" dirty="0">
                <a:solidFill>
                  <a:srgbClr val="0C2B8E"/>
                </a:solidFill>
              </a:rPr>
              <a:t>Sa saad </a:t>
            </a:r>
            <a:r>
              <a:rPr lang="en-GB" b="1" dirty="0">
                <a:solidFill>
                  <a:srgbClr val="0C2B8E"/>
                </a:solidFill>
              </a:rPr>
              <a:t>reisida läbi kõik lõigud </a:t>
            </a:r>
            <a:r>
              <a:rPr lang="en-GB" dirty="0">
                <a:solidFill>
                  <a:srgbClr val="0C2B8E"/>
                </a:solidFill>
              </a:rPr>
              <a:t>(sisestusklahv või hiireklõps) või </a:t>
            </a:r>
            <a:r>
              <a:rPr lang="en-GB" b="1" dirty="0">
                <a:solidFill>
                  <a:srgbClr val="0C2B8E"/>
                </a:solidFill>
              </a:rPr>
              <a:t>vali oma jaotis </a:t>
            </a:r>
            <a:r>
              <a:rPr lang="en-GB" dirty="0">
                <a:solidFill>
                  <a:srgbClr val="0C2B8E"/>
                </a:solidFill>
              </a:rPr>
              <a:t>klõpsates sellel.</a:t>
            </a:r>
          </a:p>
          <a:p>
            <a:pPr algn="l" rtl="0"/>
            <a:r>
              <a:rPr lang="en-GB" dirty="0">
                <a:solidFill>
                  <a:srgbClr val="0C2B8E"/>
                </a:solidFill>
              </a:rPr>
              <a:t>Peaksite ainult "</a:t>
            </a:r>
            <a:r>
              <a:rPr lang="en-GB" b="1" dirty="0">
                <a:solidFill>
                  <a:srgbClr val="0C2B8E"/>
                </a:solidFill>
              </a:rPr>
              <a:t>Proovi seda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pärast kogu tunni sisu uurimist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1600" dirty="0"/>
              <a:t>Kõrval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MEESKOND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un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 14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laan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C5C8195B-6092-439C-800A-56382CE038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E82DE4EB-7BCE-4478-A608-0B38094908F4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1" name="ISPRING_QUIZ_SHAPE2">
            <a:extLst>
              <a:ext uri="{FF2B5EF4-FFF2-40B4-BE49-F238E27FC236}">
                <a16:creationId xmlns:a16="http://schemas.microsoft.com/office/drawing/2014/main" id="{25C6B313-2408-4064-9540-B313A96AFFA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 rtl="0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Viktoriin</a:t>
            </a:r>
          </a:p>
        </p:txBody>
      </p:sp>
      <p:pic>
        <p:nvPicPr>
          <p:cNvPr id="23" name="ISPRING_QUIZ_SHAPE3">
            <a:extLst>
              <a:ext uri="{FF2B5EF4-FFF2-40B4-BE49-F238E27FC236}">
                <a16:creationId xmlns:a16="http://schemas.microsoft.com/office/drawing/2014/main" id="{EF278735-71B5-41FF-B3B3-8D4DFFC5A972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4" name="ISPRING_QUIZ_SHAPE4">
            <a:extLst>
              <a:ext uri="{FF2B5EF4-FFF2-40B4-BE49-F238E27FC236}">
                <a16:creationId xmlns:a16="http://schemas.microsoft.com/office/drawing/2014/main" id="{D01D5D6B-F5A8-4320-865F-EB1F45C8CA9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 rtl="0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Klõpsake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Viktoriin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nuppu selle objekti muutmiseks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01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600" dirty="0"/>
              <a:t>Kõrval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MEESKOND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3600" dirty="0"/>
              <a:t>Loodan, et teile meeldis!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14. tunni lõpp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4D70C-A734-4F6A-8E6B-D543CDA6BA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931" y="1464547"/>
            <a:ext cx="16059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066293" y="413929"/>
            <a:ext cx="9859639" cy="6030141"/>
          </a:xfrm>
          <a:prstGeom prst="roundRect">
            <a:avLst>
              <a:gd name="adj" fmla="val 429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91DBC3F-952A-48AF-8103-94201CFAD3DA}"/>
              </a:ext>
            </a:extLst>
          </p:cNvPr>
          <p:cNvSpPr/>
          <p:nvPr/>
        </p:nvSpPr>
        <p:spPr>
          <a:xfrm>
            <a:off x="2301503" y="53150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F25E4F"/>
                </a:solidFill>
              </a:rPr>
              <a:t>Pidage meeles 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ACC7F9-6052-4C64-AE3F-1C5FE77C86CF}"/>
              </a:ext>
            </a:extLst>
          </p:cNvPr>
          <p:cNvSpPr/>
          <p:nvPr/>
        </p:nvSpPr>
        <p:spPr>
          <a:xfrm>
            <a:off x="2301503" y="993174"/>
            <a:ext cx="945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dirty="0">
                <a:solidFill>
                  <a:sysClr val="windowText" lastClr="000000"/>
                </a:solidFill>
              </a:rPr>
              <a:t>12. õppetunnis töötasime </a:t>
            </a:r>
            <a:r>
              <a:rPr lang="en-GB" sz="2400" b="1" dirty="0">
                <a:solidFill>
                  <a:sysClr val="windowText" lastClr="000000"/>
                </a:solidFill>
              </a:rPr>
              <a:t>Elementaarne reaoperatsioon </a:t>
            </a:r>
            <a:r>
              <a:rPr lang="en-GB" sz="2400" dirty="0">
                <a:solidFill>
                  <a:sysClr val="windowText" lastClr="000000"/>
                </a:solidFill>
              </a:rPr>
              <a:t>ja </a:t>
            </a:r>
            <a:r>
              <a:rPr lang="en-GB" sz="2400" b="1" dirty="0">
                <a:solidFill>
                  <a:sysClr val="windowText" lastClr="000000"/>
                </a:solidFill>
              </a:rPr>
              <a:t>Elementaarsed maatriksid</a:t>
            </a:r>
            <a:r>
              <a:rPr lang="en-GB" sz="2400" dirty="0">
                <a:solidFill>
                  <a:sysClr val="windowText" lastClr="000000"/>
                </a:solidFill>
              </a:rPr>
              <a:t>. Oluline on meeles pidada, 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/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Kaks maatriksit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öeldakse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rea ekvivalent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kui on olemas a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rea elementaarsete toimingute jada, mis muudab ühe maatriksi teiseks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ja me kirjutame: </a:t>
                </a:r>
                <a14:m>
                  <m:oMath xmlns:m="http://schemas.openxmlformats.org/officeDocument/2006/math">
                    <m:r>
                      <a:rPr lang="pt-PT" sz="280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800" b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8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8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  <a:blipFill>
                <a:blip r:embed="rId7"/>
                <a:stretch>
                  <a:fillRect l="-1225" t="-7729" r="-967" b="-9179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/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elementaarne maatriks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tuleneb teatud elementaarse rea eelvormistamisest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ja kui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on an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maatriks, seejärel toode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rea ekvivalentmaatriks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mis tuleneb sellest, millal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tehakse sama rea ​​toiming </a:t>
                </a:r>
                <a14:m>
                  <m:oMath xmlns:m="http://schemas.openxmlformats.org/officeDocument/2006/math">
                    <m:r>
                      <a:rPr lang="en-GB" sz="2400" i="1" u="sng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  <a:blipFill>
                <a:blip r:embed="rId8"/>
                <a:stretch>
                  <a:fillRect l="-1225" t="-4651" r="-96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identiteedimaatriksile rakendatakse elementaarne reaoperatsioon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toota elementaarset maatriksit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siis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on teise rea toiming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et kui seda rakendatakse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toodab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tagasi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9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398641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dirty="0">
                <a:solidFill>
                  <a:sysClr val="windowText" lastClr="000000"/>
                </a:solidFill>
              </a:rPr>
              <a:t>Selle viimase avalduse tulemusena on meil järgmine tulemus: 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4" grpId="1" animBg="1"/>
      <p:bldP spid="15" grpId="0" build="allAtOnce"/>
      <p:bldP spid="2" grpId="0"/>
      <p:bldP spid="2" grpId="1"/>
      <p:bldP spid="4" grpId="0"/>
      <p:bldP spid="4" grpId="1"/>
      <p:bldP spid="16" grpId="0"/>
      <p:bldP spid="16" grpId="1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identiteedimaatriksile rakendatakse elementaarne reaoperatsioon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toota elementaarset maatriksit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siis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on teise rea toiming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et kui seda rakendatakse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toodab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tagasi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7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20793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dirty="0">
                <a:solidFill>
                  <a:sysClr val="windowText" lastClr="000000"/>
                </a:solidFill>
              </a:rPr>
              <a:t>Selle viimase avalduse tulemusena on meil järgmine tulemus: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BF063DB-F980-4790-AEA9-82FF084C80C3}"/>
              </a:ext>
            </a:extLst>
          </p:cNvPr>
          <p:cNvSpPr/>
          <p:nvPr/>
        </p:nvSpPr>
        <p:spPr>
          <a:xfrm>
            <a:off x="2061189" y="708151"/>
            <a:ext cx="9859639" cy="15530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/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GB" sz="2400" b="1" u="sng" dirty="0">
                    <a:solidFill>
                      <a:srgbClr val="F25E4F"/>
                    </a:solidFill>
                  </a:rPr>
                  <a:t>Ettepanek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l" rtl="0"/>
                <a:r>
                  <a:rPr lang="en-GB" sz="2400" dirty="0">
                    <a:solidFill>
                      <a:sysClr val="windowText" lastClr="000000"/>
                    </a:solidFill>
                  </a:rPr>
                  <a:t>Iga elementaarne maatriks 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on pöördumatu. Vastupidine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on sama tüüpi elementaarne maatriks, mis teisendub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tagasi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  <a:blipFill>
                <a:blip r:embed="rId9"/>
                <a:stretch>
                  <a:fillRect l="-1015" t="-4061" r="-951" b="-10660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44449D3-9C75-433F-9EE1-67817C0B6ECD}"/>
              </a:ext>
            </a:extLst>
          </p:cNvPr>
          <p:cNvSpPr/>
          <p:nvPr/>
        </p:nvSpPr>
        <p:spPr>
          <a:xfrm>
            <a:off x="2061188" y="2362331"/>
            <a:ext cx="9859639" cy="246737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BC8B897-8F92-45B8-A6DD-3FF683B9D159}"/>
              </a:ext>
            </a:extLst>
          </p:cNvPr>
          <p:cNvSpPr/>
          <p:nvPr/>
        </p:nvSpPr>
        <p:spPr>
          <a:xfrm>
            <a:off x="2138874" y="245492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29A6FF"/>
                </a:solidFill>
              </a:rPr>
              <a:t>Näide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7AC289-70D6-4D47-8920-4869F1D534D4}"/>
              </a:ext>
            </a:extLst>
          </p:cNvPr>
          <p:cNvSpPr/>
          <p:nvPr/>
        </p:nvSpPr>
        <p:spPr>
          <a:xfrm>
            <a:off x="2143973" y="2889143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Leidke pöördväärtus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/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/>
              <p:nvPr/>
            </p:nvSpPr>
            <p:spPr>
              <a:xfrm>
                <a:off x="7483302" y="2628444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C2B8E"/>
                    </a:solidFill>
                  </a:rPr>
                  <a:t>Vastav ERO on: lisamiseks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korda 3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rd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rida 1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st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rida</a:t>
                </a:r>
              </a:p>
            </p:txBody>
          </p:sp>
        </mc:Choice>
        <mc:Fallback xmlns="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2628444"/>
                <a:ext cx="4346430" cy="783193"/>
              </a:xfrm>
              <a:prstGeom prst="roundRect">
                <a:avLst/>
              </a:prstGeom>
              <a:blipFill>
                <a:blip r:embed="rId11"/>
                <a:stretch>
                  <a:fillRect l="-559" b="-6870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84CDBC0E-C318-4BD3-BE69-E2B2572499D9}"/>
              </a:ext>
            </a:extLst>
          </p:cNvPr>
          <p:cNvCxnSpPr>
            <a:cxnSpLocks/>
          </p:cNvCxnSpPr>
          <p:nvPr/>
        </p:nvCxnSpPr>
        <p:spPr>
          <a:xfrm>
            <a:off x="9564357" y="3441938"/>
            <a:ext cx="0" cy="31106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5EC685BF-27EA-4A05-B16A-54045DFE1581}"/>
              </a:ext>
            </a:extLst>
          </p:cNvPr>
          <p:cNvCxnSpPr>
            <a:cxnSpLocks/>
          </p:cNvCxnSpPr>
          <p:nvPr/>
        </p:nvCxnSpPr>
        <p:spPr>
          <a:xfrm rot="16200000">
            <a:off x="7162953" y="285620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/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C2B8E"/>
                    </a:solidFill>
                  </a:rPr>
                  <a:t>Selle ERO tagasipööramiseks peame: lisama </a:t>
                </a:r>
                <a14:m>
                  <m:oMath xmlns:m="http://schemas.openxmlformats.org/officeDocument/2006/math">
                    <m:r>
                      <a:rPr lang="pt-PT" sz="2000" b="0" i="0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korda 3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rd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rida 1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st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rida</a:t>
                </a: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blipFill>
                <a:blip r:embed="rId12"/>
                <a:stretch>
                  <a:fillRect l="-559" r="-280" b="-7634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304058CB-3F3B-4938-843A-4E3AA190C1D6}"/>
              </a:ext>
            </a:extLst>
          </p:cNvPr>
          <p:cNvCxnSpPr>
            <a:cxnSpLocks/>
          </p:cNvCxnSpPr>
          <p:nvPr/>
        </p:nvCxnSpPr>
        <p:spPr>
          <a:xfrm rot="5400000" flipH="1">
            <a:off x="7162953" y="3945770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/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6" grpId="0"/>
      <p:bldP spid="27" grpId="0" animBg="1"/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352ADE8-026F-4C3B-8A73-A002EE1AFE07}"/>
              </a:ext>
            </a:extLst>
          </p:cNvPr>
          <p:cNvSpPr/>
          <p:nvPr/>
        </p:nvSpPr>
        <p:spPr>
          <a:xfrm>
            <a:off x="2163108" y="305859"/>
            <a:ext cx="9859639" cy="208564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/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GB" sz="2400" b="1" u="sng" dirty="0">
                    <a:solidFill>
                      <a:srgbClr val="F25E4F"/>
                    </a:solidFill>
                  </a:rPr>
                  <a:t>Teoreem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l" rtl="0"/>
                <a:r>
                  <a:rPr lang="en-GB" sz="2400" dirty="0">
                    <a:solidFill>
                      <a:sysClr val="windowText" lastClr="00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maatriks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on pöördumatu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kui ja ainult kui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ja sel juhul mis tahes elementaarsete reaoperatsioonide jada, mis vähendab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sisse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muudab 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sisse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  <a:blipFill>
                <a:blip r:embed="rId8"/>
                <a:stretch>
                  <a:fillRect l="-973" t="-3101" r="-973" b="-7752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6EE65F67-D110-4A52-9E30-68A654491F39}"/>
              </a:ext>
            </a:extLst>
          </p:cNvPr>
          <p:cNvSpPr/>
          <p:nvPr/>
        </p:nvSpPr>
        <p:spPr>
          <a:xfrm>
            <a:off x="2163106" y="2640769"/>
            <a:ext cx="9859639" cy="380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64F30CE-43BC-47F2-B98D-F842A3FEA855}"/>
              </a:ext>
            </a:extLst>
          </p:cNvPr>
          <p:cNvSpPr/>
          <p:nvPr/>
        </p:nvSpPr>
        <p:spPr>
          <a:xfrm>
            <a:off x="2324055" y="2724757"/>
            <a:ext cx="9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ysClr val="windowText" lastClr="000000"/>
                </a:solidFill>
              </a:rPr>
              <a:t>Lihtsalt selle õppetunni järgmises osas antud praktilise protseduuri paremaks mõistmiseks vaatame selle teoreemi demonstratsiooni ühte osa. 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/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Oletame, et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ja et see rea vähendamine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aastal tehtud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sammud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(kasutades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ERO -d).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  <a:blipFill>
                <a:blip r:embed="rId9"/>
                <a:stretch>
                  <a:fillRect l="-958" t="-5882" r="-128" b="-16176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/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 Kuna kõik need sammud vastavad a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vasakpoolne korrutamine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elementaarse maatriksi abil on olemas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elementaarsed maatriksid,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selline, et: 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  <a:blipFill>
                <a:blip r:embed="rId10"/>
                <a:stretch>
                  <a:fillRect l="-958" t="-4061" r="-192" b="-10660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/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, 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  <a:blipFill>
                <a:blip r:embed="rId11"/>
                <a:stretch>
                  <a:fillRect l="-702" t="-10526" b="-2894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13CE4571-FA8E-4A2F-AAF5-F76BCE987954}"/>
              </a:ext>
            </a:extLst>
          </p:cNvPr>
          <p:cNvGrpSpPr/>
          <p:nvPr/>
        </p:nvGrpSpPr>
        <p:grpSpPr>
          <a:xfrm>
            <a:off x="3957671" y="5120314"/>
            <a:ext cx="819135" cy="506462"/>
            <a:chOff x="3800738" y="5144756"/>
            <a:chExt cx="819135" cy="506462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A23C866-CD13-4B1B-9FE8-0D2FADB94F8E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6A0CDC2-3FD5-47FB-85F0-DD9C7A77A40D}"/>
                </a:ext>
              </a:extLst>
            </p:cNvPr>
            <p:cNvSpPr/>
            <p:nvPr/>
          </p:nvSpPr>
          <p:spPr>
            <a:xfrm>
              <a:off x="3800738" y="5312664"/>
              <a:ext cx="81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GB" sz="1600" b="1" dirty="0">
                  <a:solidFill>
                    <a:srgbClr val="C00000"/>
                  </a:solidFill>
                </a:rPr>
                <a:t>1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st </a:t>
              </a:r>
              <a:r>
                <a:rPr lang="en-GB" sz="1600" b="1" dirty="0">
                  <a:solidFill>
                    <a:srgbClr val="C00000"/>
                  </a:solidFill>
                </a:rPr>
                <a:t> ERO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71D5DA4-0F34-474B-B697-58798F6AF176}"/>
              </a:ext>
            </a:extLst>
          </p:cNvPr>
          <p:cNvGrpSpPr/>
          <p:nvPr/>
        </p:nvGrpSpPr>
        <p:grpSpPr>
          <a:xfrm>
            <a:off x="5492551" y="5147025"/>
            <a:ext cx="835100" cy="506462"/>
            <a:chOff x="3800738" y="5144756"/>
            <a:chExt cx="835100" cy="506462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9C01DC93-E892-4AE6-97E3-BC56E63544CB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D24D831-BB6E-4EEB-867A-1938643A10EF}"/>
                </a:ext>
              </a:extLst>
            </p:cNvPr>
            <p:cNvSpPr/>
            <p:nvPr/>
          </p:nvSpPr>
          <p:spPr>
            <a:xfrm>
              <a:off x="3800738" y="5312664"/>
              <a:ext cx="8351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GB" sz="1600" b="1" dirty="0">
                  <a:solidFill>
                    <a:srgbClr val="C00000"/>
                  </a:solidFill>
                </a:rPr>
                <a:t>2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nd</a:t>
              </a:r>
              <a:r>
                <a:rPr lang="en-GB" sz="1600" b="1" dirty="0">
                  <a:solidFill>
                    <a:srgbClr val="C00000"/>
                  </a:solidFill>
                </a:rPr>
                <a:t> ERO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52E3410-1E0A-42C4-AD2D-BCEE7AFDA58B}"/>
              </a:ext>
            </a:extLst>
          </p:cNvPr>
          <p:cNvGrpSpPr/>
          <p:nvPr/>
        </p:nvGrpSpPr>
        <p:grpSpPr>
          <a:xfrm>
            <a:off x="7159027" y="5170296"/>
            <a:ext cx="848502" cy="506462"/>
            <a:chOff x="3800738" y="5144756"/>
            <a:chExt cx="848502" cy="506462"/>
          </a:xfrm>
        </p:grpSpPr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9ADCFF0E-4203-4275-A2B7-630946BEFE14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9FB55E6-639A-4C8A-BA76-5D6EE1DA4DF9}"/>
                </a:ext>
              </a:extLst>
            </p:cNvPr>
            <p:cNvSpPr/>
            <p:nvPr/>
          </p:nvSpPr>
          <p:spPr>
            <a:xfrm>
              <a:off x="3800738" y="5312664"/>
              <a:ext cx="8485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GB" sz="1600" b="1" dirty="0">
                  <a:solidFill>
                    <a:srgbClr val="C00000"/>
                  </a:solidFill>
                </a:rPr>
                <a:t>k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th</a:t>
              </a:r>
              <a:r>
                <a:rPr lang="en-GB" sz="1600" b="1" dirty="0">
                  <a:solidFill>
                    <a:srgbClr val="C00000"/>
                  </a:solidFill>
                </a:rPr>
                <a:t> 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/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, 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  <a:blipFill>
                <a:blip r:embed="rId12"/>
                <a:stretch>
                  <a:fillRect l="-472" t="-10526" b="-2894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/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/>
              <p:nvPr/>
            </p:nvSpPr>
            <p:spPr>
              <a:xfrm>
                <a:off x="2973495" y="5719989"/>
                <a:ext cx="2305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95" y="5719989"/>
                <a:ext cx="2305074" cy="461665"/>
              </a:xfrm>
              <a:prstGeom prst="rect">
                <a:avLst/>
              </a:prstGeom>
              <a:blipFill>
                <a:blip r:embed="rId14"/>
                <a:stretch>
                  <a:fillRect l="-794" b="-2632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9E314AEB-D771-443A-A210-9D2E05E0F372}"/>
              </a:ext>
            </a:extLst>
          </p:cNvPr>
          <p:cNvSpPr/>
          <p:nvPr/>
        </p:nvSpPr>
        <p:spPr>
          <a:xfrm>
            <a:off x="2322917" y="5229540"/>
            <a:ext cx="9539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Nagu </a:t>
            </a:r>
            <a:r>
              <a:rPr lang="en-GB" sz="2400" dirty="0">
                <a:solidFill>
                  <a:sysClr val="windowText" lastClr="000000"/>
                </a:solidFill>
              </a:rPr>
              <a:t>vastupidine, kui see on olemas, on ainulaadne, kui A on pööratav, alates: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Parêntese direito 8">
            <a:extLst>
              <a:ext uri="{FF2B5EF4-FFF2-40B4-BE49-F238E27FC236}">
                <a16:creationId xmlns:a16="http://schemas.microsoft.com/office/drawing/2014/main" id="{7B8CAF9F-2AA5-4C39-B363-BE65F5EB95AD}"/>
              </a:ext>
            </a:extLst>
          </p:cNvPr>
          <p:cNvSpPr/>
          <p:nvPr/>
        </p:nvSpPr>
        <p:spPr>
          <a:xfrm rot="5400000">
            <a:off x="3597205" y="5446661"/>
            <a:ext cx="156266" cy="131100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/>
              <p:nvPr/>
            </p:nvSpPr>
            <p:spPr>
              <a:xfrm>
                <a:off x="6996113" y="5718630"/>
                <a:ext cx="2446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5718630"/>
                <a:ext cx="2446315" cy="461665"/>
              </a:xfrm>
              <a:prstGeom prst="rect">
                <a:avLst/>
              </a:prstGeom>
              <a:blipFill>
                <a:blip r:embed="rId15"/>
                <a:stretch>
                  <a:fillRect l="-748" b="-2632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0ED989ED-91E1-4B42-9ED0-F23E530AA984}"/>
              </a:ext>
            </a:extLst>
          </p:cNvPr>
          <p:cNvSpPr/>
          <p:nvPr/>
        </p:nvSpPr>
        <p:spPr>
          <a:xfrm>
            <a:off x="5444571" y="5723649"/>
            <a:ext cx="24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meie </a:t>
            </a:r>
            <a:r>
              <a:rPr lang="pt-PT" sz="2400" dirty="0" err="1">
                <a:solidFill>
                  <a:sysClr val="windowText" lastClr="000000"/>
                </a:solidFill>
              </a:rPr>
              <a:t>saada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76FAEAB-C3C7-4DAA-B9B5-12CED453FCF7}"/>
              </a:ext>
            </a:extLst>
          </p:cNvPr>
          <p:cNvSpPr/>
          <p:nvPr/>
        </p:nvSpPr>
        <p:spPr>
          <a:xfrm>
            <a:off x="6996113" y="5718630"/>
            <a:ext cx="2305074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FE251FE-5B0E-4724-B024-8A49C73FB30F}"/>
              </a:ext>
            </a:extLst>
          </p:cNvPr>
          <p:cNvSpPr/>
          <p:nvPr/>
        </p:nvSpPr>
        <p:spPr>
          <a:xfrm rot="5400000">
            <a:off x="3390968" y="5562097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31518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2965849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066293" y="806367"/>
                <a:ext cx="99373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Asetage maatriksid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kõrvuti kahe plokiga maatriksi moodustamiseks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n-GB" sz="2350" dirty="0" err="1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350" u="sng" dirty="0" err="1">
                    <a:solidFill>
                      <a:sysClr val="windowText" lastClr="000000"/>
                    </a:solidFill>
                  </a:rPr>
                  <a:t>elle</a:t>
                </a:r>
                <a:r>
                  <a:rPr lang="en-GB" sz="2350" u="sng" dirty="0">
                    <a:solidFill>
                      <a:sysClr val="windowText" lastClr="000000"/>
                    </a:solidFill>
                  </a:rPr>
                  <a:t> maatriksi reaoperatsioonid tekitavad identseid toiminguid </a:t>
                </a:r>
                <a14:m>
                  <m:oMath xmlns:m="http://schemas.openxmlformats.org/officeDocument/2006/math">
                    <m:r>
                      <a:rPr lang="pt-PT" sz="235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350" u="sng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35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35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93" y="806367"/>
                <a:ext cx="9937325" cy="830997"/>
              </a:xfrm>
              <a:prstGeom prst="rect">
                <a:avLst/>
              </a:prstGeom>
              <a:blipFill>
                <a:blip r:embed="rId8"/>
                <a:stretch>
                  <a:fillRect l="-1166" t="-11679" r="-429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Rida vähendamise maatriks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18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29A6FF"/>
                </a:solidFill>
              </a:rPr>
              <a:t>Eeskujuks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3949996" y="363713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Leidke võimaluse korral vastupidine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4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F25E4F"/>
                </a:solidFill>
              </a:rPr>
              <a:t>Menetlus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40674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/>
              <p:nvPr/>
            </p:nvSpPr>
            <p:spPr>
              <a:xfrm>
                <a:off x="1995957" y="5491392"/>
                <a:ext cx="1387624" cy="90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box>
                                <m:box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8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8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28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57" y="5491392"/>
                <a:ext cx="1387624" cy="9065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/>
              <p:nvPr/>
            </p:nvSpPr>
            <p:spPr>
              <a:xfrm>
                <a:off x="2856925" y="5251373"/>
                <a:ext cx="255057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25" y="5251373"/>
                <a:ext cx="2550570" cy="922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5EF63CEA-8405-43AC-9C94-8E5E9573C8A8}"/>
              </a:ext>
            </a:extLst>
          </p:cNvPr>
          <p:cNvSpPr/>
          <p:nvPr/>
        </p:nvSpPr>
        <p:spPr>
          <a:xfrm>
            <a:off x="3604291" y="5772517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AC85122-7867-486E-8747-573B0C12A364}"/>
              </a:ext>
            </a:extLst>
          </p:cNvPr>
          <p:cNvSpPr/>
          <p:nvPr/>
        </p:nvSpPr>
        <p:spPr>
          <a:xfrm>
            <a:off x="3384169" y="603961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/>
              <p:nvPr/>
            </p:nvSpPr>
            <p:spPr>
              <a:xfrm>
                <a:off x="5035633" y="5486728"/>
                <a:ext cx="173156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33" y="5486728"/>
                <a:ext cx="1731564" cy="70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/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/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10359847" y="2232772"/>
            <a:ext cx="1014883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Vastasel juhul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ainsus (ei ole pöördvõrdeline)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21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 flipH="1">
            <a:off x="9112815" y="2742919"/>
            <a:ext cx="1607175" cy="280783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/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  <a:blipFill>
                <a:blip r:embed="rId22"/>
                <a:stretch>
                  <a:fillRect b="-1866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5B3C74E2-26B2-4E2F-8D46-FF561A8ADEB8}"/>
              </a:ext>
            </a:extLst>
          </p:cNvPr>
          <p:cNvSpPr/>
          <p:nvPr/>
        </p:nvSpPr>
        <p:spPr>
          <a:xfrm>
            <a:off x="9112815" y="5964040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0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12923" y="3638192"/>
            <a:ext cx="796262" cy="7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6" grpId="0" animBg="1"/>
      <p:bldP spid="15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41" grpId="0"/>
      <p:bldP spid="42" grpId="0"/>
      <p:bldP spid="43" grpId="0" animBg="1"/>
      <p:bldP spid="44" grpId="0" animBg="1"/>
      <p:bldP spid="25" grpId="0"/>
      <p:bldP spid="4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B93290AF-D229-4530-BEC9-2F8826B698C9}"/>
              </a:ext>
            </a:extLst>
          </p:cNvPr>
          <p:cNvSpPr/>
          <p:nvPr/>
        </p:nvSpPr>
        <p:spPr>
          <a:xfrm rot="5400000">
            <a:off x="9266135" y="4260163"/>
            <a:ext cx="690872" cy="849359"/>
          </a:xfrm>
          <a:prstGeom prst="roundRect">
            <a:avLst>
              <a:gd name="adj" fmla="val 3201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11422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2965849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Asetage maatriksid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kõrvuti kahe plokiga maatriksi moodustamiseks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selle maatriksi reaoperatsioonid tekitavad identseid toiminguid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  <a:blipFill>
                <a:blip r:embed="rId10"/>
                <a:stretch>
                  <a:fillRect l="-1203" t="-11679" r="-1013" b="-15328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Rida vähendamise maatriks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11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18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29A6FF"/>
                </a:solidFill>
              </a:rPr>
              <a:t>Eeskujuks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3949996" y="363713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Leidke võimaluse korral vastupidine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4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F25E4F"/>
                </a:solidFill>
              </a:rPr>
              <a:t>Menetlus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10530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3019870" y="2646140"/>
            <a:ext cx="2989044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Vastasel juhul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ainsus (ei ole pöördvõrdeline)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18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>
            <a:off x="5976470" y="3130581"/>
            <a:ext cx="3254734" cy="303078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/>
              <p:nvPr/>
            </p:nvSpPr>
            <p:spPr>
              <a:xfrm>
                <a:off x="7922142" y="5403748"/>
                <a:ext cx="378408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ei ole rida samaväärne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142" y="5403748"/>
                <a:ext cx="3784081" cy="461665"/>
              </a:xfrm>
              <a:prstGeom prst="rect">
                <a:avLst/>
              </a:prstGeom>
              <a:blipFill>
                <a:blip r:embed="rId19"/>
                <a:stretch>
                  <a:fillRect l="-484" t="-10526" r="-2419" b="-2894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84AF8AAF-DB02-416B-90F4-D2D51B778701}"/>
              </a:ext>
            </a:extLst>
          </p:cNvPr>
          <p:cNvCxnSpPr>
            <a:cxnSpLocks/>
          </p:cNvCxnSpPr>
          <p:nvPr/>
        </p:nvCxnSpPr>
        <p:spPr>
          <a:xfrm>
            <a:off x="9587222" y="5072586"/>
            <a:ext cx="0" cy="3110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/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p>
                      <m:sSupPr>
                        <m:ctrlP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blipFill>
                <a:blip r:embed="rId20"/>
                <a:stretch>
                  <a:fillRect l="-3788" r="-3030" b="-394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9A92A112-B6A3-4F55-98D6-24FF455CDEC9}"/>
              </a:ext>
            </a:extLst>
          </p:cNvPr>
          <p:cNvCxnSpPr/>
          <p:nvPr/>
        </p:nvCxnSpPr>
        <p:spPr>
          <a:xfrm>
            <a:off x="3089366" y="2471895"/>
            <a:ext cx="809444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91F7D2A-7E1C-47FE-8DCB-702FF107AB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/>
          <a:srcRect b="63219"/>
          <a:stretch/>
        </p:blipFill>
        <p:spPr>
          <a:xfrm>
            <a:off x="3987640" y="4872516"/>
            <a:ext cx="1082993" cy="1681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5EEF80A-412F-4B52-8ECA-E813776900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/>
          <a:srcRect b="62423"/>
          <a:stretch/>
        </p:blipFill>
        <p:spPr>
          <a:xfrm>
            <a:off x="3082023" y="4838206"/>
            <a:ext cx="2808922" cy="17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44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2965849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 rtl="0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Asetage maatriksid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kõrvuti kahe plokiga maatriksi moodustamiseks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selle maatriksi reaoperatsioonid tekitavad identseid toiminguid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  <a:blipFill>
                <a:blip r:embed="rId8"/>
                <a:stretch>
                  <a:fillRect l="-1203" t="-11679" r="-1013" b="-15328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Rida vähendamise maatriks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4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F25E4F"/>
                </a:solidFill>
              </a:rPr>
              <a:t>Menetlus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siis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rida samaväärne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l" rtl="0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Vastasel juhul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ainsus (ei ole pöördvõrdeline)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10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/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 rtl="0">
                  <a:spcAft>
                    <a:spcPts val="600"/>
                  </a:spcAft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sz="2400" dirty="0"/>
                  <a:t>- Sageli ei ole ette teada, kas antud maatriks on pööratav. Kui an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/>
                  <a:t>maatriks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ei ole pööratav, seda ei saa taandada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 elementaarsete reaoperatsioonide abil-vähendatud rea-ešeloni vorm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sisaldab vähemalt ühte rida nulle. Niisiis: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blipFill>
                <a:blip r:embed="rId11"/>
                <a:stretch>
                  <a:fillRect l="-1000" t="-3113" r="-938" b="-8171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2" name="Retângulo 41">
            <a:extLst>
              <a:ext uri="{FF2B5EF4-FFF2-40B4-BE49-F238E27FC236}">
                <a16:creationId xmlns:a16="http://schemas.microsoft.com/office/drawing/2014/main" id="{B98C7CDB-7389-4D25-B97F-5C4D87363FAE}"/>
              </a:ext>
            </a:extLst>
          </p:cNvPr>
          <p:cNvSpPr/>
          <p:nvPr/>
        </p:nvSpPr>
        <p:spPr>
          <a:xfrm>
            <a:off x="2119515" y="5095851"/>
            <a:ext cx="97531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en-GB" sz="2400" b="1" i="1" dirty="0"/>
              <a:t>Kui esitatava praktilise protseduuri mingil hetkel, a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tekib nullide rida </a:t>
            </a:r>
            <a:r>
              <a:rPr lang="en-GB" sz="2400" b="1" i="1" u="sng" dirty="0"/>
              <a:t>vasakul pool</a:t>
            </a:r>
            <a:r>
              <a:rPr lang="en-GB" sz="2400" b="1" i="1" dirty="0"/>
              <a:t> - Külg - võib järeldada, et antud maatriks on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mitte pööratav</a:t>
            </a:r>
            <a:r>
              <a:rPr lang="en-GB" sz="2400" b="1" i="1" dirty="0"/>
              <a:t> ja arvutused võidakse peatada!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186922C-B46D-44B0-A109-D78430513148}"/>
              </a:ext>
            </a:extLst>
          </p:cNvPr>
          <p:cNvSpPr/>
          <p:nvPr/>
        </p:nvSpPr>
        <p:spPr>
          <a:xfrm>
            <a:off x="2066293" y="313313"/>
            <a:ext cx="9859639" cy="6358791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603D84-838B-453F-B62F-8DABEA79F8EC}"/>
              </a:ext>
            </a:extLst>
          </p:cNvPr>
          <p:cNvSpPr/>
          <p:nvPr/>
        </p:nvSpPr>
        <p:spPr>
          <a:xfrm>
            <a:off x="2143979" y="401951"/>
            <a:ext cx="2612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u="sng" dirty="0">
                <a:solidFill>
                  <a:srgbClr val="29A6FF"/>
                </a:solidFill>
              </a:rPr>
              <a:t>Veel üks näide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1F13FB0-13C1-4523-AB80-75A7A99A1A08}"/>
              </a:ext>
            </a:extLst>
          </p:cNvPr>
          <p:cNvSpPr/>
          <p:nvPr/>
        </p:nvSpPr>
        <p:spPr>
          <a:xfrm rot="5400000">
            <a:off x="3816628" y="378666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8CD2904-DBC4-4AC6-A115-298F03469589}"/>
              </a:ext>
            </a:extLst>
          </p:cNvPr>
          <p:cNvSpPr/>
          <p:nvPr/>
        </p:nvSpPr>
        <p:spPr>
          <a:xfrm>
            <a:off x="2111328" y="976255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Leidke võimaluse korral vastupidine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/>
              <p:nvPr/>
            </p:nvSpPr>
            <p:spPr>
              <a:xfrm>
                <a:off x="5971053" y="666912"/>
                <a:ext cx="2352759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53" y="666912"/>
                <a:ext cx="2352759" cy="1068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/>
              <p:nvPr/>
            </p:nvSpPr>
            <p:spPr>
              <a:xfrm>
                <a:off x="4740539" y="2213513"/>
                <a:ext cx="1642180" cy="1081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39" y="2213513"/>
                <a:ext cx="1642180" cy="1081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/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/>
              <p:nvPr/>
            </p:nvSpPr>
            <p:spPr>
              <a:xfrm>
                <a:off x="8136212" y="2202532"/>
                <a:ext cx="1105046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12" y="2202532"/>
                <a:ext cx="1105046" cy="846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/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F2F2A755-E67F-42FD-8EDB-83DF9CBF99B3}"/>
              </a:ext>
            </a:extLst>
          </p:cNvPr>
          <p:cNvSpPr/>
          <p:nvPr/>
        </p:nvSpPr>
        <p:spPr>
          <a:xfrm>
            <a:off x="4128454" y="4120536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F69DFC7-BC3F-4FC3-8FCA-2F89E1D40CF0}"/>
              </a:ext>
            </a:extLst>
          </p:cNvPr>
          <p:cNvSpPr/>
          <p:nvPr/>
        </p:nvSpPr>
        <p:spPr>
          <a:xfrm>
            <a:off x="3908332" y="438763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/>
              <p:nvPr/>
            </p:nvSpPr>
            <p:spPr>
              <a:xfrm>
                <a:off x="5561629" y="3766563"/>
                <a:ext cx="1642180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29" y="3766563"/>
                <a:ext cx="1642180" cy="846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/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/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PT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   </m:t>
                              </m:r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D9B124F7-80BE-416C-BCD0-DE1D6B00CACF}"/>
              </a:ext>
            </a:extLst>
          </p:cNvPr>
          <p:cNvSpPr/>
          <p:nvPr/>
        </p:nvSpPr>
        <p:spPr>
          <a:xfrm>
            <a:off x="7285465" y="5560744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29372926-C94A-41E3-9A1D-541808C3E721}"/>
              </a:ext>
            </a:extLst>
          </p:cNvPr>
          <p:cNvSpPr/>
          <p:nvPr/>
        </p:nvSpPr>
        <p:spPr>
          <a:xfrm rot="5400000">
            <a:off x="2883830" y="2140646"/>
            <a:ext cx="855507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9845F-23A4-4C70-A4A9-E58787A2C3B7}"/>
              </a:ext>
            </a:extLst>
          </p:cNvPr>
          <p:cNvSpPr/>
          <p:nvPr/>
        </p:nvSpPr>
        <p:spPr>
          <a:xfrm>
            <a:off x="3178607" y="1907303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20B5253-DFCC-4A40-84F6-9D9875CC7A2F}"/>
              </a:ext>
            </a:extLst>
          </p:cNvPr>
          <p:cNvSpPr/>
          <p:nvPr/>
        </p:nvSpPr>
        <p:spPr>
          <a:xfrm>
            <a:off x="2946341" y="1661880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/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0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/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/>
              <p:nvPr/>
            </p:nvSpPr>
            <p:spPr>
              <a:xfrm>
                <a:off x="2414986" y="3766563"/>
                <a:ext cx="1249316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6" y="3766563"/>
                <a:ext cx="1249316" cy="8445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32EC050-B5DE-4D2D-9B74-11060FAA27DC}"/>
              </a:ext>
            </a:extLst>
          </p:cNvPr>
          <p:cNvSpPr/>
          <p:nvPr/>
        </p:nvSpPr>
        <p:spPr>
          <a:xfrm rot="5400000">
            <a:off x="6976165" y="375183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AD069A-AF2D-44BB-A65F-7D93FCCC57A2}"/>
              </a:ext>
            </a:extLst>
          </p:cNvPr>
          <p:cNvSpPr/>
          <p:nvPr/>
        </p:nvSpPr>
        <p:spPr>
          <a:xfrm>
            <a:off x="7287991" y="3804800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F13BA5B-5551-418D-90C4-CFBA8759718A}"/>
              </a:ext>
            </a:extLst>
          </p:cNvPr>
          <p:cNvSpPr/>
          <p:nvPr/>
        </p:nvSpPr>
        <p:spPr>
          <a:xfrm>
            <a:off x="7067869" y="435280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/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/>
              <p:nvPr/>
            </p:nvSpPr>
            <p:spPr>
              <a:xfrm>
                <a:off x="2288471" y="5154109"/>
                <a:ext cx="1512337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71" y="5154109"/>
                <a:ext cx="1512337" cy="8445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/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pPr rtl="0" algn="l"/>
                <a:r>
                  <a:rPr lang="en-GB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 animBg="1"/>
      <p:bldP spid="35" grpId="0"/>
      <p:bldP spid="37" grpId="0"/>
      <p:bldP spid="43" grpId="0"/>
      <p:bldP spid="44" grpId="0"/>
      <p:bldP spid="50" grpId="0"/>
      <p:bldP spid="51" grpId="0" animBg="1"/>
      <p:bldP spid="52" grpId="0"/>
      <p:bldP spid="53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36" grpId="0"/>
      <p:bldP spid="64" grpId="0"/>
      <p:bldP spid="66" grpId="0"/>
      <p:bldP spid="67" grpId="0" animBg="1"/>
      <p:bldP spid="68" grpId="0" animBg="1"/>
      <p:bldP spid="71" grpId="0"/>
      <p:bldP spid="54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 rtl="0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 -d ja maatriksi pöördvõrded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Pöördfunktsiooni leidmise algoritm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>
                <a:solidFill>
                  <a:schemeClr val="tx1"/>
                </a:solidFill>
              </a:rPr>
              <a:t>Proovi seda!</a:t>
            </a:r>
          </a:p>
        </p:txBody>
      </p:sp>
      <p:pic>
        <p:nvPicPr>
          <p:cNvPr id="15" name="Imagem 14" descr="Uma imagem com edifício  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51389-3C6D-4ED8-8582-7EAE4966A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23478" y="1213338"/>
            <a:ext cx="2680335" cy="4572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CAC24C-3D93-4112-8EB1-50268397E093}"/>
              </a:ext>
            </a:extLst>
          </p:cNvPr>
          <p:cNvSpPr txBox="1"/>
          <p:nvPr/>
        </p:nvSpPr>
        <p:spPr>
          <a:xfrm>
            <a:off x="3374528" y="2035650"/>
            <a:ext cx="1929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Sammu pidama?...</a:t>
            </a:r>
          </a:p>
          <a:p>
            <a:pPr algn="l" rtl="0"/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... paar küsimust enne minekut! ...</a:t>
            </a:r>
            <a:endParaRPr lang="en-GB" sz="2000" b="1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 rtl="0"/>
            <a:endParaRPr lang="en-GB" sz="20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861EA9DD-F502-4BEC-8C54-762377520EEC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LESSO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filom\Documents\ENGIMATH\LESSONS\MATRICES\LESSON 14\Lesson_14_N1\"/>
  <p:tag name="ISPRING_PRESENTATION_PATH" val="C:\Users\filom\Documents\ENGIMATH\LESSONS\MATRICES\LESSON 14\Lesson_14_N1.pptx"/>
  <p:tag name="ISPRING_SCREEN_RECS_UPDATED" val="C:\Users\filom\Documents\ENGIMATH\LESSONS\MATRICES\LESSON 14\Lesson_14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HX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x11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Mdd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HXU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x11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x11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HXURSlBOzImkAAABuAAAAHAAAAHVuaXZlcnNhbC9sb2NhbF9zZXR0aW5ncy54bWwNzDEOgzAMQNGdU1jeKe3WgcDGVpbSA1jERZEcG5GA4PZk+8PTb/szChy8pWDq8PV4IrDO5oMuDn/TUL8RUib1JKbsUA2h76pWbCb5cs4FJliFLt4mjiUyjxSLHHYRqOFTXv/AHpuuugFQSwMEFAACAAgA7Zx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O2c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MddRFKcXjIIFAYAADcXAAAdAAAAAAAAAAEAAAAAAMwTAAB1bml2ZXJzYWwvY29tbW9uX21lc3NhZ2VzLmxuZ1BLAQIAABQAAgAIAMddRFJmsqLVpQAAAIMBAAAuAAAAAAAAAAEAAAAAABsaAAB1bml2ZXJzYWwvcGxheWJhY2tfYW5kX25hdmlnYXRpb25fc2V0dGluZ3MueG1sUEsBAgAAFAACAAgAx11EUtC9L7ROBAAAhxUAACcAAAAAAAAAAQAAAAAADBsAAHVuaXZlcnNhbC9mbGFzaF9wdWJsaXNoaW5nX3NldHRpbmdzLnhtbFBLAQIAABQAAgAIAMddRFI14uDDfAMAAAAMAAAhAAAAAAAAAAEAAAAAAJ8fAAB1bml2ZXJzYWwvZmxhc2hfc2tpbl9zZXR0aW5ncy54bWxQSwECAAAUAAIACADHXURS5kXGEUgEAAARFQAAJgAAAAAAAAABAAAAAABaIwAAdW5pdmVyc2FsL2h0bWxfcHVibGlzaGluZ19zZXR0aW5ncy54bWxQSwECAAAUAAIACADHXURSxqzoMsABAAB+BgAAHwAAAAAAAAABAAAAAADmJwAAdW5pdmVyc2FsL2h0bWxfc2tpbl9zZXR0aW5ncy5qc1BLAQIAABQAAgAIAMddRFKUE7MiaQAAAG4AAAAcAAAAAAAAAAEAAAAAAOMpAAB1bml2ZXJzYWwvbG9jYWxfc2V0dGluZ3MueG1sUEsBAgAAFAACAAgA7ZxCUqqfjlkWCgAAFhkAABcAAAAAAAAAAAAAAAAAhioAAHVuaXZlcnNhbC91bml2ZXJzYWwucG5nUEsBAgAAFAACAAgA7ZxCUuVlxrFLAAAAagAAABsAAAAAAAAAAQAAAAAA0TQAAHVuaXZlcnNhbC91bml2ZXJzYWwucG5nLnhtbFBLBQYAAAAAEgASAFYFAABVNQAAAAA="/>
  <p:tag name="ISPRING_ULTRA_SCORM_COURCE_TITLE" val="Lesson_14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_14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PaZ--mIJtwDwUPrLUDzQ&quot;,&quot;gi&quot;:&quot;LnJk1dPFHq3p3KH254ZuEg&quot;,&quot;ti&quot;:&quot;characters&quot;,&quot;vs&quot;:{&quot;f&quot;:[850,674],&quot;i&quot;:{&quot;d&quot;:&quot;pUPaZ--mIJtwDwUPrLUDz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x-o6zK1GzUnYjuP_BDrvw&quot;,&quot;gi&quot;:&quot;LnJk1dPFHq3p3KH254ZuEg&quot;,&quot;ti&quot;:&quot;characters&quot;,&quot;vs&quot;:{&quot;f&quot;:[850,674],&quot;i&quot;:{&quot;d&quot;:&quot;ex-o6zK1GzUnYjuP_BDrv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2GNO9cSBVVfqADoH_FfLw&quot;,&quot;gi&quot;:&quot;LnJk1dPFHq3p3KH254ZuEg&quot;,&quot;ti&quot;:&quot;characters&quot;,&quot;vs&quot;:{&quot;f&quot;:[850,674,544],&quot;i&quot;:{&quot;d&quot;:&quot;A2GNO9cSBVVfqADoH_FfL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filom\Documents\ENGIMATH\LESSONS\MATRICES\LESSON 14\Lesson_14_N1\quiz\quiz3.quiz"/>
  <p:tag name="ISPRING_QUIZ_RELATIVE_PATH" val="Lesson_14_N1\quiz\quiz3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d0-a_LUnDxzCWTl4HAg2g&quot;,&quot;gi&quot;:&quot;LnJk1dPFHq3p3KH254ZuEg&quot;,&quot;ti&quot;:&quot;characters&quot;,&quot;vs&quot;:{&quot;f&quot;:[850,674,501],&quot;i&quot;:{&quot;d&quot;:&quot;Hd0-a_LUnDxzCWTl4HAg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9680</TotalTime>
  <Words>966</Words>
  <Application>Microsoft Office PowerPoint</Application>
  <PresentationFormat>Widescreen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Lesson_14_N1</dc:title>
  <dc:creator>Filomena Soares</dc:creator>
  <cp:lastModifiedBy>Elena Safiulina</cp:lastModifiedBy>
  <cp:revision>345</cp:revision>
  <dcterms:created xsi:type="dcterms:W3CDTF">2019-03-25T06:42:45Z</dcterms:created>
  <dcterms:modified xsi:type="dcterms:W3CDTF">2025-07-15T03:41:04Z</dcterms:modified>
</cp:coreProperties>
</file>