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5" r:id="rId2"/>
    <p:sldId id="277" r:id="rId3"/>
    <p:sldId id="278" r:id="rId4"/>
    <p:sldId id="279" r:id="rId5"/>
    <p:sldId id="280" r:id="rId6"/>
    <p:sldId id="286" r:id="rId7"/>
    <p:sldId id="287" r:id="rId8"/>
    <p:sldId id="291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D71C1-730F-4523-982C-CD6BC8F1E87B}" v="2" dt="2025-05-03T21:53:49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68" y="72"/>
      </p:cViewPr>
      <p:guideLst>
        <p:guide orient="horz" pos="2137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624D71C1-730F-4523-982C-CD6BC8F1E87B}"/>
    <pc:docChg chg="custSel modSld">
      <pc:chgData name="Elena Safiulina" userId="46398a00-a311-4d71-ab86-ad085cba44dd" providerId="ADAL" clId="{624D71C1-730F-4523-982C-CD6BC8F1E87B}" dt="2025-05-03T21:53:49.326" v="3"/>
      <pc:docMkLst>
        <pc:docMk/>
      </pc:docMkLst>
      <pc:sldChg chg="addSp delSp modSp mod delAnim">
        <pc:chgData name="Elena Safiulina" userId="46398a00-a311-4d71-ab86-ad085cba44dd" providerId="ADAL" clId="{624D71C1-730F-4523-982C-CD6BC8F1E87B}" dt="2025-05-03T21:37:53.170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624D71C1-730F-4523-982C-CD6BC8F1E87B}" dt="2025-05-03T21:37:53.170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624D71C1-730F-4523-982C-CD6BC8F1E87B}" dt="2025-05-03T21:37:47.344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">
        <pc:chgData name="Elena Safiulina" userId="46398a00-a311-4d71-ab86-ad085cba44dd" providerId="ADAL" clId="{624D71C1-730F-4523-982C-CD6BC8F1E87B}" dt="2025-05-03T21:53:49.326" v="3"/>
        <pc:sldMkLst>
          <pc:docMk/>
          <pc:sldMk cId="2434340358" sldId="283"/>
        </pc:sldMkLst>
        <pc:picChg chg="add mod">
          <ac:chgData name="Elena Safiulina" userId="46398a00-a311-4d71-ab86-ad085cba44dd" providerId="ADAL" clId="{624D71C1-730F-4523-982C-CD6BC8F1E87B}" dt="2025-05-03T21:53:49.326" v="3"/>
          <ac:picMkLst>
            <pc:docMk/>
            <pc:sldMk cId="2434340358" sldId="283"/>
            <ac:picMk id="3" creationId="{236E5337-6523-EA49-EA3D-894B1F0E7B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236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28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5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560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208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42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271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7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6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27.png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slide" Target="slide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1.png"/><Relationship Id="rId5" Type="http://schemas.openxmlformats.org/officeDocument/2006/relationships/slide" Target="slide5.xml"/><Relationship Id="rId15" Type="http://schemas.openxmlformats.org/officeDocument/2006/relationships/image" Target="../media/image35.png"/><Relationship Id="rId10" Type="http://schemas.openxmlformats.org/officeDocument/2006/relationships/image" Target="../media/image300.png"/><Relationship Id="rId19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29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2.png"/><Relationship Id="rId5" Type="http://schemas.openxmlformats.org/officeDocument/2006/relationships/slide" Target="slide6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3.png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51.png"/><Relationship Id="rId5" Type="http://schemas.openxmlformats.org/officeDocument/2006/relationships/slide" Target="slide2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0.png"/><Relationship Id="rId11" Type="http://schemas.openxmlformats.org/officeDocument/2006/relationships/slide" Target="slide4.xml"/><Relationship Id="rId5" Type="http://schemas.openxmlformats.org/officeDocument/2006/relationships/image" Target="../media/image59.png"/><Relationship Id="rId10" Type="http://schemas.openxmlformats.org/officeDocument/2006/relationships/slide" Target="slide5.xml"/><Relationship Id="rId4" Type="http://schemas.openxmlformats.org/officeDocument/2006/relationships/image" Target="../media/image1.jpe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16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20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4384" y="427984"/>
            <a:ext cx="9828000" cy="29140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For an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 matrix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 ,  the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determinant of </a:t>
                </a:r>
                <a:r>
                  <a:rPr lang="en-GB" sz="2600" b="1" i="1" dirty="0">
                    <a:solidFill>
                      <a:srgbClr val="F25E4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is a real number </a:t>
                </a:r>
                <a:r>
                  <a:rPr lang="en-US" sz="2400" dirty="0"/>
                  <a:t>associated to the square matrix </a:t>
                </a:r>
                <a:r>
                  <a:rPr lang="en-US" sz="2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determinant of a square matrix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denoted</a:t>
                </a:r>
                <a:r>
                  <a:rPr lang="en-US" sz="2400" b="1" dirty="0"/>
                  <a:t> </a:t>
                </a:r>
                <a:r>
                  <a:rPr lang="en-US" sz="2400" dirty="0"/>
                  <a:t>by</a:t>
                </a:r>
                <a:r>
                  <a:rPr lang="en-US" sz="2400" b="1" dirty="0"/>
                  <a:t>    </a:t>
                </a:r>
              </a:p>
              <a:p>
                <a:endParaRPr lang="en-US" sz="800" b="1" dirty="0"/>
              </a:p>
              <a:p>
                <a:r>
                  <a:rPr lang="pt-PT" sz="2400" b="0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5" y="475554"/>
                <a:ext cx="9362989" cy="2561855"/>
              </a:xfrm>
              <a:prstGeom prst="rect">
                <a:avLst/>
              </a:prstGeom>
              <a:blipFill>
                <a:blip r:embed="rId7"/>
                <a:stretch>
                  <a:fillRect l="-977" b="-45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876757" y="585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25817" y="59686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55676" y="3574381"/>
            <a:ext cx="9783529" cy="293123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2400" dirty="0"/>
          </a:p>
        </p:txBody>
      </p:sp>
      <p:sp>
        <p:nvSpPr>
          <p:cNvPr id="10" name="Retângulo 9"/>
          <p:cNvSpPr/>
          <p:nvPr/>
        </p:nvSpPr>
        <p:spPr>
          <a:xfrm>
            <a:off x="2439905" y="36360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49290" y="436690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</a:t>
                </a: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67" y="4227892"/>
                <a:ext cx="2364828" cy="708143"/>
              </a:xfrm>
              <a:prstGeom prst="rect">
                <a:avLst/>
              </a:prstGeom>
              <a:blipFill>
                <a:blip r:embed="rId8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63912" y="5507415"/>
                <a:ext cx="282728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then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912" y="5507415"/>
                <a:ext cx="2827283" cy="749629"/>
              </a:xfrm>
              <a:prstGeom prst="rect">
                <a:avLst/>
              </a:prstGeom>
              <a:blipFill>
                <a:blip r:embed="rId9"/>
                <a:stretch>
                  <a:fillRect l="-3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/>
          <p:cNvSpPr/>
          <p:nvPr/>
        </p:nvSpPr>
        <p:spPr>
          <a:xfrm>
            <a:off x="6675626" y="4353000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83" y="4063258"/>
                <a:ext cx="3515725" cy="10689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then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27" y="5302475"/>
                <a:ext cx="4102950" cy="1068947"/>
              </a:xfrm>
              <a:prstGeom prst="rect">
                <a:avLst/>
              </a:prstGeom>
              <a:blipFill>
                <a:blip r:embed="rId11"/>
                <a:stretch>
                  <a:fillRect l="-22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5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58" name="Retângulo: Cantos Arredondados 9">
            <a:hlinkClick r:id="rId13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59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4" grpId="0"/>
      <p:bldP spid="25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: Cantos Arredondados 1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/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𝑡h𝑒𝑛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tângulo: Cantos Arredondados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37CA03E-9EB0-4147-9469-81A287D6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4" y="505204"/>
                <a:ext cx="9828000" cy="270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402759" y="206390"/>
            <a:ext cx="496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5E4F"/>
                </a:solidFill>
              </a:rPr>
              <a:t> </a:t>
            </a:r>
            <a:endParaRPr lang="en-GB" sz="2800" b="1" dirty="0">
              <a:solidFill>
                <a:srgbClr val="0C2B8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10597" y="657189"/>
            <a:ext cx="383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</a:t>
            </a:r>
            <a:r>
              <a:rPr lang="en-US" sz="2800" b="1" dirty="0">
                <a:solidFill>
                  <a:srgbClr val="0C2B8E"/>
                </a:solidFill>
              </a:rPr>
              <a:t> </a:t>
            </a:r>
            <a:r>
              <a:rPr lang="en-US" sz="2400" b="1" dirty="0">
                <a:solidFill>
                  <a:srgbClr val="0C2B8E"/>
                </a:solidFill>
              </a:rPr>
              <a:t>of a 1×1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49" y="1599179"/>
                <a:ext cx="3537520" cy="461665"/>
              </a:xfrm>
              <a:prstGeom prst="rect">
                <a:avLst/>
              </a:prstGeom>
              <a:blipFill>
                <a:blip r:embed="rId8"/>
                <a:stretch>
                  <a:fillRect l="-2759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26619" y="3771289"/>
            <a:ext cx="9783529" cy="2520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/>
          <p:cNvSpPr/>
          <p:nvPr/>
        </p:nvSpPr>
        <p:spPr>
          <a:xfrm>
            <a:off x="2397907" y="389495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800456"/>
                <a:ext cx="2364828" cy="461665"/>
              </a:xfrm>
              <a:prstGeom prst="rect">
                <a:avLst/>
              </a:prstGeom>
              <a:blipFill>
                <a:blip r:embed="rId9"/>
                <a:stretch>
                  <a:fillRect l="-3866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5446625"/>
                <a:ext cx="2827283" cy="461665"/>
              </a:xfrm>
              <a:prstGeom prst="rect">
                <a:avLst/>
              </a:prstGeom>
              <a:blipFill>
                <a:blip r:embed="rId10"/>
                <a:stretch>
                  <a:fillRect l="-3233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4800455"/>
                <a:ext cx="2364828" cy="461665"/>
              </a:xfrm>
              <a:prstGeom prst="rect">
                <a:avLst/>
              </a:prstGeom>
              <a:blipFill>
                <a:blip r:embed="rId11"/>
                <a:stretch>
                  <a:fillRect l="-4124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then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436" y="5446625"/>
                <a:ext cx="2827283" cy="461665"/>
              </a:xfrm>
              <a:prstGeom prst="rect">
                <a:avLst/>
              </a:prstGeom>
              <a:blipFill>
                <a:blip r:embed="rId12"/>
                <a:stretch>
                  <a:fillRect l="-3456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5" y="2247180"/>
                <a:ext cx="3900426" cy="738664"/>
              </a:xfrm>
              <a:prstGeom prst="rect">
                <a:avLst/>
              </a:prstGeom>
              <a:blipFill>
                <a:blip r:embed="rId13"/>
                <a:stretch>
                  <a:fillRect l="-2344" t="-66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4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42" name="Retângulo: Cantos Arredondados 8">
            <a:hlinkClick r:id="rId14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43" name="Retângulo: Cantos Arredondados 9">
            <a:hlinkClick r:id="rId1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44" name="Retângulo: Cantos Arredondados 8">
            <a:hlinkClick r:id="rId1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397907" y="447901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p:sp>
        <p:nvSpPr>
          <p:cNvPr id="33" name="Retângulo 32"/>
          <p:cNvSpPr/>
          <p:nvPr/>
        </p:nvSpPr>
        <p:spPr>
          <a:xfrm>
            <a:off x="6469119" y="450307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1" grpId="0"/>
      <p:bldP spid="32" grpId="0"/>
      <p:bldP spid="34" grpId="0"/>
      <p:bldP spid="35" grpId="0"/>
      <p:bldP spid="4" grpId="0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25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56068" y="995883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32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33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34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sp>
        <p:nvSpPr>
          <p:cNvPr id="36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70157" y="466678"/>
            <a:ext cx="9828000" cy="291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2462997" y="693964"/>
            <a:ext cx="3819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of a 2×2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42713" y="1319714"/>
                <a:ext cx="4499217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13" y="1319714"/>
                <a:ext cx="4499217" cy="749629"/>
              </a:xfrm>
              <a:prstGeom prst="rect">
                <a:avLst/>
              </a:prstGeom>
              <a:blipFill>
                <a:blip r:embed="rId10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394784" y="2277722"/>
                <a:ext cx="4654624" cy="1026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84" y="2277722"/>
                <a:ext cx="4654624" cy="1026628"/>
              </a:xfrm>
              <a:prstGeom prst="rect">
                <a:avLst/>
              </a:prstGeom>
              <a:blipFill>
                <a:blip r:embed="rId11"/>
                <a:stretch>
                  <a:fillRect l="-20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7638" y="3813329"/>
            <a:ext cx="9828000" cy="2664000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/>
          <p:cNvSpPr/>
          <p:nvPr/>
        </p:nvSpPr>
        <p:spPr>
          <a:xfrm>
            <a:off x="2397907" y="389495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2397907" y="454207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1.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792122" y="4443116"/>
                <a:ext cx="236482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 ,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2" y="4443116"/>
                <a:ext cx="2364828" cy="749629"/>
              </a:xfrm>
              <a:prstGeom prst="rect">
                <a:avLst/>
              </a:prstGeom>
              <a:blipFill>
                <a:blip r:embed="rId12"/>
                <a:stretch>
                  <a:fillRect l="-38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771102" y="5383565"/>
                <a:ext cx="22017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02" y="5383565"/>
                <a:ext cx="2201750" cy="830997"/>
              </a:xfrm>
              <a:prstGeom prst="rect">
                <a:avLst/>
              </a:prstGeom>
              <a:blipFill>
                <a:blip r:embed="rId13"/>
                <a:stretch>
                  <a:fillRect l="-4432" t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 rot="1413086">
            <a:off x="6479485" y="2527257"/>
            <a:ext cx="1224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20" y="2422219"/>
                <a:ext cx="1424299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383" y="2431325"/>
                <a:ext cx="562689" cy="461665"/>
              </a:xfrm>
              <a:prstGeom prst="rect">
                <a:avLst/>
              </a:prstGeom>
              <a:blipFill>
                <a:blip r:embed="rId15"/>
                <a:stretch>
                  <a:fillRect r="-85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arredondado 46"/>
          <p:cNvSpPr/>
          <p:nvPr/>
        </p:nvSpPr>
        <p:spPr>
          <a:xfrm rot="20173401">
            <a:off x="6484081" y="2506663"/>
            <a:ext cx="1224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 arredondado 47"/>
          <p:cNvSpPr/>
          <p:nvPr/>
        </p:nvSpPr>
        <p:spPr>
          <a:xfrm rot="5400000">
            <a:off x="8354073" y="2205638"/>
            <a:ext cx="468000" cy="92266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 arredondado 48"/>
          <p:cNvSpPr/>
          <p:nvPr/>
        </p:nvSpPr>
        <p:spPr>
          <a:xfrm rot="16200000">
            <a:off x="9732389" y="2213054"/>
            <a:ext cx="443095" cy="92363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49"/>
          <p:cNvSpPr/>
          <p:nvPr/>
        </p:nvSpPr>
        <p:spPr>
          <a:xfrm>
            <a:off x="7048719" y="4652430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5E4F"/>
                </a:solidFill>
              </a:rPr>
              <a:t>2. 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400" dirty="0"/>
                  <a:t>, </a:t>
                </a: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951" y="4532456"/>
                <a:ext cx="2364828" cy="708143"/>
              </a:xfrm>
              <a:prstGeom prst="rect">
                <a:avLst/>
              </a:prstGeom>
              <a:blipFill>
                <a:blip r:embed="rId16"/>
                <a:stretch>
                  <a:fillRect l="-3866" r="-5412" b="-25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=−12−20=−32</m:t>
                    </m:r>
                  </m:oMath>
                </a14:m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endParaRPr lang="pt-PT" sz="2400" b="0" dirty="0">
                  <a:solidFill>
                    <a:srgbClr val="0C2B8E"/>
                  </a:solidFill>
                  <a:ea typeface="Cambria Math" panose="02040503050406030204" pitchFamily="18" charset="0"/>
                </a:endParaRPr>
              </a:p>
              <a:p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10" y="5409845"/>
                <a:ext cx="4249808" cy="1569660"/>
              </a:xfrm>
              <a:prstGeom prst="rect">
                <a:avLst/>
              </a:prstGeom>
              <a:blipFill>
                <a:blip r:embed="rId17"/>
                <a:stretch>
                  <a:fillRect l="-2296" t="-31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29" y="5383565"/>
                <a:ext cx="80241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PT" sz="2400" b="0" dirty="0">
                    <a:solidFill>
                      <a:srgbClr val="0C2B8E"/>
                    </a:solidFill>
                    <a:ea typeface="Cambria Math" panose="02040503050406030204" pitchFamily="18" charset="0"/>
                  </a:rPr>
                  <a:t>                        </a:t>
                </a: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04" y="5385832"/>
                <a:ext cx="1397721" cy="461665"/>
              </a:xfrm>
              <a:prstGeom prst="rect">
                <a:avLst/>
              </a:prstGeom>
              <a:blipFill>
                <a:blip r:embed="rId19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arredondado 53"/>
          <p:cNvSpPr/>
          <p:nvPr/>
        </p:nvSpPr>
        <p:spPr>
          <a:xfrm rot="1678111">
            <a:off x="3664471" y="4684842"/>
            <a:ext cx="1152000" cy="32400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tângulo arredondado 54"/>
          <p:cNvSpPr/>
          <p:nvPr/>
        </p:nvSpPr>
        <p:spPr>
          <a:xfrm rot="5400000">
            <a:off x="5090011" y="5211779"/>
            <a:ext cx="432000" cy="8232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=4−6=−2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08" y="5836980"/>
                <a:ext cx="22005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65" y="5407396"/>
                <a:ext cx="1240746" cy="461665"/>
              </a:xfrm>
              <a:prstGeom prst="rect">
                <a:avLst/>
              </a:prstGeom>
              <a:blipFill>
                <a:blip r:embed="rId21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arredondado 57"/>
          <p:cNvSpPr/>
          <p:nvPr/>
        </p:nvSpPr>
        <p:spPr>
          <a:xfrm rot="19744287">
            <a:off x="3638960" y="4663329"/>
            <a:ext cx="1152000" cy="324000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arredondado 58"/>
          <p:cNvSpPr/>
          <p:nvPr/>
        </p:nvSpPr>
        <p:spPr>
          <a:xfrm rot="16200000">
            <a:off x="6214600" y="5232448"/>
            <a:ext cx="432000" cy="781896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96" y="2457915"/>
                <a:ext cx="36968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/>
      <p:bldP spid="3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5" grpId="0"/>
      <p:bldP spid="53" grpId="0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34" name="Retângulo: Cantos Arredondados 9">
            <a:hlinkClick r:id="rId5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Determinant of a 2x2 Matrix </a:t>
            </a:r>
          </a:p>
        </p:txBody>
      </p:sp>
      <p:sp>
        <p:nvSpPr>
          <p:cNvPr id="37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2102287" y="200912"/>
            <a:ext cx="9828000" cy="6386064"/>
          </a:xfrm>
          <a:prstGeom prst="roundRect">
            <a:avLst>
              <a:gd name="adj" fmla="val 8217"/>
            </a:avLst>
          </a:prstGeom>
          <a:solidFill>
            <a:schemeClr val="bg1"/>
          </a:solidFill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568099" y="495994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of a 3×3 Matrix (Rule of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Let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13" y="985114"/>
                <a:ext cx="8871521" cy="1109471"/>
              </a:xfrm>
              <a:prstGeom prst="rect">
                <a:avLst/>
              </a:prstGeom>
              <a:blipFill>
                <a:blip r:embed="rId9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2542713" y="2427516"/>
            <a:ext cx="945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a typeface="Cambria Math" panose="02040503050406030204" pitchFamily="18" charset="0"/>
              </a:rPr>
              <a:t>To compute the determinant of </a:t>
            </a:r>
            <a:r>
              <a:rPr lang="en-GB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GB" sz="2400" dirty="0">
                <a:ea typeface="Cambria Math" panose="02040503050406030204" pitchFamily="18" charset="0"/>
              </a:rPr>
              <a:t>, by using </a:t>
            </a:r>
            <a:r>
              <a:rPr lang="en-GB" sz="2400" dirty="0" err="1">
                <a:ea typeface="Cambria Math" panose="02040503050406030204" pitchFamily="18" charset="0"/>
              </a:rPr>
              <a:t>Sarrus</a:t>
            </a:r>
            <a:r>
              <a:rPr lang="en-GB" sz="2400" dirty="0">
                <a:ea typeface="Cambria Math" panose="02040503050406030204" pitchFamily="18" charset="0"/>
              </a:rPr>
              <a:t>’ Rule:</a:t>
            </a:r>
          </a:p>
          <a:p>
            <a:endParaRPr lang="pt-PT" sz="2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639635" y="2876658"/>
            <a:ext cx="94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5E4F"/>
                </a:solidFill>
              </a:rPr>
              <a:t>-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25E4F"/>
                </a:solidFill>
              </a:rPr>
              <a:t>copy the first and second row of A to form fourth and fifth rows</a:t>
            </a:r>
            <a:r>
              <a:rPr lang="pt-PT" b="1" dirty="0">
                <a:solidFill>
                  <a:srgbClr val="F25E4F"/>
                </a:solidFill>
              </a:rPr>
              <a:t>                         </a:t>
            </a:r>
            <a:endParaRPr lang="pt-PT" sz="24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31" y="5504423"/>
                <a:ext cx="2205138" cy="9895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3554132" y="4780061"/>
            <a:ext cx="2012628" cy="636733"/>
          </a:xfrm>
          <a:prstGeom prst="roundRect">
            <a:avLst/>
          </a:prstGeom>
          <a:solidFill>
            <a:srgbClr val="F25E4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647813" y="3445992"/>
            <a:ext cx="871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 </a:t>
            </a:r>
            <a:r>
              <a:rPr lang="en-US" sz="2400" b="1" dirty="0">
                <a:solidFill>
                  <a:srgbClr val="29A6FF"/>
                </a:solidFill>
              </a:rPr>
              <a:t>then add the products of the diagonals going from top to bottom</a:t>
            </a:r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9634" y="3984654"/>
            <a:ext cx="9091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and subtract the products of the diagonals going from bottom to top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53" y="4946434"/>
                <a:ext cx="1741289" cy="461665"/>
              </a:xfrm>
              <a:prstGeom prst="rect">
                <a:avLst/>
              </a:prstGeom>
              <a:blipFill>
                <a:blip r:embed="rId11"/>
                <a:stretch>
                  <a:fillRect r="-1748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ta unidirecional 5"/>
          <p:cNvCxnSpPr/>
          <p:nvPr/>
        </p:nvCxnSpPr>
        <p:spPr>
          <a:xfrm>
            <a:off x="3815021" y="4920629"/>
            <a:ext cx="1343962" cy="58379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>
            <a:off x="3870943" y="5269978"/>
            <a:ext cx="1256787" cy="601047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>
            <a:off x="3865067" y="5631653"/>
            <a:ext cx="1262663" cy="579405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V="1">
            <a:off x="3899768" y="4946750"/>
            <a:ext cx="1259215" cy="6991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/>
          <p:cNvCxnSpPr/>
          <p:nvPr/>
        </p:nvCxnSpPr>
        <p:spPr>
          <a:xfrm flipV="1">
            <a:off x="3943463" y="5275752"/>
            <a:ext cx="1203229" cy="667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unidirecional 48"/>
          <p:cNvCxnSpPr/>
          <p:nvPr/>
        </p:nvCxnSpPr>
        <p:spPr>
          <a:xfrm flipV="1">
            <a:off x="3932289" y="5644991"/>
            <a:ext cx="1195441" cy="70753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573" y="5491890"/>
                <a:ext cx="1671962" cy="461665"/>
              </a:xfrm>
              <a:prstGeom prst="rect">
                <a:avLst/>
              </a:prstGeom>
              <a:blipFill>
                <a:blip r:embed="rId12"/>
                <a:stretch>
                  <a:fillRect r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44" y="4994839"/>
                <a:ext cx="1440646" cy="461665"/>
              </a:xfrm>
              <a:prstGeom prst="rect">
                <a:avLst/>
              </a:prstGeom>
              <a:blipFill>
                <a:blip r:embed="rId13"/>
                <a:stretch>
                  <a:fillRect r="-169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85" y="4714442"/>
                <a:ext cx="3101119" cy="13469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834" y="4993582"/>
                <a:ext cx="1601142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5" y="5004998"/>
                <a:ext cx="47024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88" y="4962649"/>
                <a:ext cx="47024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790" y="5527884"/>
                <a:ext cx="1682493" cy="461665"/>
              </a:xfrm>
              <a:prstGeom prst="rect">
                <a:avLst/>
              </a:prstGeom>
              <a:blipFill>
                <a:blip r:embed="rId18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97" y="5570501"/>
                <a:ext cx="171517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" grpId="0" animBg="1"/>
      <p:bldP spid="2" grpId="1" animBg="1"/>
      <p:bldP spid="3" grpId="0"/>
      <p:bldP spid="8" grpId="0"/>
      <p:bldP spid="11" grpId="0"/>
      <p:bldP spid="36" grpId="0"/>
      <p:bldP spid="43" grpId="0"/>
      <p:bldP spid="44" grpId="0"/>
      <p:bldP spid="47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hlinkClick r:id="rId5" action="ppaction://hlinksldjump"/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Notion of Determinant of a Matrix</a:t>
            </a:r>
          </a:p>
        </p:txBody>
      </p:sp>
      <p:sp>
        <p:nvSpPr>
          <p:cNvPr id="33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1x1 Matrix </a:t>
            </a: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2x2 Matrix </a:t>
            </a:r>
          </a:p>
        </p:txBody>
      </p:sp>
      <p:sp>
        <p:nvSpPr>
          <p:cNvPr id="19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1600" y="453600"/>
            <a:ext cx="9828000" cy="5898219"/>
          </a:xfrm>
          <a:prstGeom prst="roundRect">
            <a:avLst>
              <a:gd name="adj" fmla="val 812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/>
          <p:cNvSpPr/>
          <p:nvPr/>
        </p:nvSpPr>
        <p:spPr>
          <a:xfrm>
            <a:off x="2577430" y="763023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of a 3×3 Matrix (Rule of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597105" y="127943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730760" y="1805523"/>
            <a:ext cx="418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Compute the determinant</a:t>
            </a:r>
          </a:p>
        </p:txBody>
      </p:sp>
      <p:cxnSp>
        <p:nvCxnSpPr>
          <p:cNvPr id="44" name="Conexão reta unidirecional 43"/>
          <p:cNvCxnSpPr/>
          <p:nvPr/>
        </p:nvCxnSpPr>
        <p:spPr>
          <a:xfrm>
            <a:off x="4003859" y="3497021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3965268" y="3582778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60" y="2577731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70522" y="2773717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3995853" y="314323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3945555" y="2810941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3949194" y="3201942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/>
                  <a:t>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pt-PT" sz="2400" b="1" i="1" smtClean="0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</m:m>
                  </m:oMath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01" y="3722962"/>
                <a:ext cx="2743200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80" y="2887143"/>
                <a:ext cx="21125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90" y="3407393"/>
                <a:ext cx="22965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42" y="3927402"/>
                <a:ext cx="489001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×1×3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37" y="2887142"/>
                <a:ext cx="246063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×2×4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27" y="2889891"/>
                <a:ext cx="2544713" cy="461665"/>
              </a:xfrm>
              <a:prstGeom prst="rect">
                <a:avLst/>
              </a:prstGeom>
              <a:blipFill>
                <a:blip r:embed="rId15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23" y="3407393"/>
                <a:ext cx="181178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68" y="3423235"/>
                <a:ext cx="25540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36" grpId="0"/>
      <p:bldP spid="37" grpId="0"/>
      <p:bldP spid="38" grpId="0"/>
      <p:bldP spid="39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15</a:t>
            </a:r>
          </a:p>
        </p:txBody>
      </p:sp>
      <p:sp>
        <p:nvSpPr>
          <p:cNvPr id="31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Notion of Determinant of a Matrix</a:t>
            </a:r>
          </a:p>
        </p:txBody>
      </p:sp>
      <p:sp>
        <p:nvSpPr>
          <p:cNvPr id="33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1x1 Matrix </a:t>
            </a:r>
          </a:p>
        </p:txBody>
      </p:sp>
      <p:sp>
        <p:nvSpPr>
          <p:cNvPr id="34" name="Retângulo: Cantos Arredondados 9"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2x2 Matrix </a:t>
            </a:r>
          </a:p>
        </p:txBody>
      </p:sp>
      <p:sp>
        <p:nvSpPr>
          <p:cNvPr id="19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090099" y="455119"/>
            <a:ext cx="9828000" cy="5898219"/>
          </a:xfrm>
          <a:prstGeom prst="roundRect">
            <a:avLst>
              <a:gd name="adj" fmla="val 828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907" y="147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2673291" y="2079858"/>
            <a:ext cx="868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also compute the determinant of a 3x3 matrix by </a:t>
            </a:r>
            <a:r>
              <a:rPr lang="en-US" sz="2400" dirty="0"/>
              <a:t>copy the first and second column of A to form fourth and fifth columns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PT" dirty="0"/>
                  <a:t>                         </a:t>
                </a:r>
                <a:endParaRPr lang="pt-PT" sz="2400" b="1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72" y="3062269"/>
                <a:ext cx="2658658" cy="1345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xão reta unidirecional 41"/>
          <p:cNvCxnSpPr/>
          <p:nvPr/>
        </p:nvCxnSpPr>
        <p:spPr>
          <a:xfrm>
            <a:off x="3968438" y="3262614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537123" y="327470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/>
          <p:cNvCxnSpPr/>
          <p:nvPr/>
        </p:nvCxnSpPr>
        <p:spPr>
          <a:xfrm>
            <a:off x="5003076" y="3190456"/>
            <a:ext cx="945931" cy="718032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unidirecional 44"/>
          <p:cNvCxnSpPr/>
          <p:nvPr/>
        </p:nvCxnSpPr>
        <p:spPr>
          <a:xfrm flipV="1">
            <a:off x="4037850" y="3294873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/>
          <p:cNvCxnSpPr/>
          <p:nvPr/>
        </p:nvCxnSpPr>
        <p:spPr>
          <a:xfrm flipV="1">
            <a:off x="4471865" y="3327186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unidirecional 46"/>
          <p:cNvCxnSpPr/>
          <p:nvPr/>
        </p:nvCxnSpPr>
        <p:spPr>
          <a:xfrm flipV="1">
            <a:off x="5010088" y="3293137"/>
            <a:ext cx="951185" cy="6800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×0×5+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50" y="4407481"/>
                <a:ext cx="21125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38" y="4408215"/>
                <a:ext cx="256722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=0−3−16−0−4+10=−13</m:t>
                      </m:r>
                    </m:oMath>
                  </m:oMathPara>
                </a14:m>
                <a:endParaRPr lang="pt-P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047" y="5626838"/>
                <a:ext cx="48900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40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9" y="4419573"/>
                <a:ext cx="2460630" cy="461665"/>
              </a:xfrm>
              <a:prstGeom prst="rect">
                <a:avLst/>
              </a:prstGeom>
              <a:blipFill>
                <a:blip r:embed="rId1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0" y="4419572"/>
                <a:ext cx="2544713" cy="461665"/>
              </a:xfrm>
              <a:prstGeom prst="rect">
                <a:avLst/>
              </a:prstGeom>
              <a:blipFill>
                <a:blip r:embed="rId14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15" y="4929503"/>
                <a:ext cx="181178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−5×</m:t>
                      </m:r>
                      <m:d>
                        <m:dPr>
                          <m:ctrlP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PT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9" y="4951856"/>
                <a:ext cx="255402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400" b="1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  <m:mr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2400" b="1" i="1" smtClean="0">
                                <a:solidFill>
                                  <a:srgbClr val="F25E4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</m:m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028" y="3143880"/>
                <a:ext cx="974626" cy="9742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arredondado 5"/>
          <p:cNvSpPr/>
          <p:nvPr/>
        </p:nvSpPr>
        <p:spPr>
          <a:xfrm>
            <a:off x="3728780" y="3062269"/>
            <a:ext cx="952736" cy="1148937"/>
          </a:xfrm>
          <a:prstGeom prst="roundRect">
            <a:avLst/>
          </a:prstGeom>
          <a:solidFill>
            <a:srgbClr val="F25E4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6916610" y="3240957"/>
            <a:ext cx="482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9A6FF"/>
                </a:solidFill>
              </a:rPr>
              <a:t>-  </a:t>
            </a:r>
            <a:r>
              <a:rPr lang="en-US" sz="2400" b="1" dirty="0">
                <a:solidFill>
                  <a:srgbClr val="29A6FF"/>
                </a:solidFill>
              </a:rPr>
              <a:t>then add the products of the diagonals going from top to bottom</a:t>
            </a:r>
            <a:endParaRPr lang="pt-PT" sz="2400" b="1" dirty="0">
              <a:solidFill>
                <a:srgbClr val="29A6FF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879295" y="3274706"/>
            <a:ext cx="5127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and subtract the products of the diagonals going from bottom to top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F15F94C-F3FE-4660-8C1D-C0FE0AFCA241}"/>
              </a:ext>
            </a:extLst>
          </p:cNvPr>
          <p:cNvSpPr/>
          <p:nvPr/>
        </p:nvSpPr>
        <p:spPr>
          <a:xfrm>
            <a:off x="2577430" y="763023"/>
            <a:ext cx="7132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C2B8E"/>
                </a:solidFill>
              </a:rPr>
              <a:t>Determinant of a 3×3 Matrix (Rule of </a:t>
            </a:r>
            <a:r>
              <a:rPr lang="en-US" sz="2400" b="1" dirty="0" err="1">
                <a:solidFill>
                  <a:srgbClr val="0C2B8E"/>
                </a:solidFill>
              </a:rPr>
              <a:t>Sarrus</a:t>
            </a:r>
            <a:r>
              <a:rPr lang="en-US" sz="2400" b="1" dirty="0">
                <a:solidFill>
                  <a:srgbClr val="0C2B8E"/>
                </a:solidFill>
              </a:rPr>
              <a:t>)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06D5DEE-DD82-4F17-B7BB-928AEEB74A24}"/>
              </a:ext>
            </a:extLst>
          </p:cNvPr>
          <p:cNvSpPr/>
          <p:nvPr/>
        </p:nvSpPr>
        <p:spPr>
          <a:xfrm>
            <a:off x="2597105" y="127943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186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9" grpId="0"/>
      <p:bldP spid="50" grpId="0"/>
      <p:bldP spid="3" grpId="0"/>
      <p:bldP spid="6" grpId="0" animBg="1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Lesson 15</a:t>
            </a:r>
          </a:p>
        </p:txBody>
      </p:sp>
      <p:sp>
        <p:nvSpPr>
          <p:cNvPr id="31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Notion of Determinant of a Matrix</a:t>
            </a:r>
          </a:p>
        </p:txBody>
      </p:sp>
      <p:sp>
        <p:nvSpPr>
          <p:cNvPr id="33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1x1 Matrix </a:t>
            </a:r>
          </a:p>
        </p:txBody>
      </p:sp>
      <p:sp>
        <p:nvSpPr>
          <p:cNvPr id="34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3x3 Matrix </a:t>
            </a:r>
          </a:p>
        </p:txBody>
      </p:sp>
      <p:sp>
        <p:nvSpPr>
          <p:cNvPr id="3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 of a 2x2 Matrix 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8" y="2098179"/>
            <a:ext cx="1308735" cy="4572000"/>
          </a:xfrm>
          <a:prstGeom prst="rect">
            <a:avLst/>
          </a:prstGeom>
        </p:spPr>
      </p:pic>
      <p:sp>
        <p:nvSpPr>
          <p:cNvPr id="3" name="Nota de aviso oval 2"/>
          <p:cNvSpPr/>
          <p:nvPr/>
        </p:nvSpPr>
        <p:spPr>
          <a:xfrm>
            <a:off x="2070538" y="157655"/>
            <a:ext cx="3783394" cy="1340235"/>
          </a:xfrm>
          <a:prstGeom prst="wedgeEllipseCallout">
            <a:avLst>
              <a:gd name="adj1" fmla="val -17910"/>
              <a:gd name="adj2" fmla="val 923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2323046" y="412273"/>
            <a:ext cx="327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Perhaps you will need a pen and paper to answer this final question!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469124" y="1247758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</a:t>
            </a:r>
            <a:r>
              <a:rPr lang="en-GB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15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: Cantos Arredondados 13">
            <a:hlinkClick r:id="" action="ppaction://noaction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29224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79490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Notion of Determinant of a Matrix</a:t>
            </a:r>
          </a:p>
        </p:txBody>
      </p:sp>
      <p:sp>
        <p:nvSpPr>
          <p:cNvPr id="42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562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Determinant of a 1x1 Matrix </a:t>
            </a:r>
          </a:p>
        </p:txBody>
      </p:sp>
      <p:sp>
        <p:nvSpPr>
          <p:cNvPr id="43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4215508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</a:t>
            </a:r>
            <a:r>
              <a:rPr lang="en-GB" b="1" dirty="0">
                <a:solidFill>
                  <a:schemeClr val="tx1"/>
                </a:solidFill>
              </a:rPr>
              <a:t>Determinant of a 3x3 Matrix </a:t>
            </a:r>
          </a:p>
        </p:txBody>
      </p:sp>
      <p:sp>
        <p:nvSpPr>
          <p:cNvPr id="44" name="Retângulo: Cantos Arredondados 8">
            <a:hlinkClick r:id="rId11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41260" y="3133522"/>
            <a:ext cx="1728000" cy="1036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GB" b="1" dirty="0">
                <a:solidFill>
                  <a:schemeClr val="tx1"/>
                </a:solidFill>
              </a:rPr>
              <a:t>Diapositivo 4 Determinant of a 2x2 Matrix 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22" y="1573924"/>
            <a:ext cx="1231582" cy="4572000"/>
          </a:xfrm>
          <a:prstGeom prst="rect">
            <a:avLst/>
          </a:prstGeom>
        </p:spPr>
      </p:pic>
      <p:pic>
        <p:nvPicPr>
          <p:cNvPr id="3" name="Imagem 20">
            <a:extLst>
              <a:ext uri="{FF2B5EF4-FFF2-40B4-BE49-F238E27FC236}">
                <a16:creationId xmlns:a16="http://schemas.microsoft.com/office/drawing/2014/main" id="{236E5337-6523-EA49-EA3D-894B1F0E7B4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FLASHSPRING_PRESENTATION_REFERENCES" val="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JXs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Mle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JXsx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yV7M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MlezE7Zz+y4YwQAAOoSAAAhAAAAdW5pdmVyc2FsL2ZsYXNoX3NraW5fc2V0dGluZ3MueG1srVdbT+M4FH5efkWUleaR0stMQRM6Alqk0bIDWhje3fS0terYle2U6b/fYztpnDZpAoUIqT6379x8ThKpFeXBBqSigl+HvXB0FgRRnEoJXL9AsmZEQzAlCn7OrsP73w8PYceJCCbkM2hN+UIZSk4LKApOU60FP48F12jnnAuZEBaO/r63f1HHSjZpCXSrrc6cxFDAfO1d3o5bqWQYg9vh+O6qTiEWyZrw7YNYiPMpiVcLKVI+M671zVOnttyuQTLKV40eMar0Tw1JyadJd9Kb9NqprCUoBcalq/FN7+ZboxYjU2C76IeDy8FNS50C6nhh9tQ2VFFt1Ya9YX84qFNbkwWUk3w3GXfH/Xp5jtbLVTnql1PQ8Ec3Ro7NvwX5LuNina7f0yNrKRYmoXs6Q/M06jBBZnj9UGF8ZZ5GBROQAWpsSMXoDMsg5My14oV56oTrcpn99IdEZO62FOzJFGFvepgOmTIYaZlC1MlPjqeW4u0x1XiZcr5PKWSeMMAnkioYzQlTmVhBLAT/gzfKZ56tjFBIvAqWJnDn/PUEy/RC/u7u1s4VH3lH8zyUsMmIhU2PWEj+wrQeSHrEQvLZVOuRs+2B+D7H6eT9cEuyYnrZz7wvpR/ZwAke84Tlp5xroB7MNVcedkbIZRIxg5HtqxeagKlb1LE051PnwKmIkw1dEI2L6V8jN90+a1irqLNHzzqtuq8iTTWDqnaLRSoV+oLs13LsFRyn4haHutEPMNe5dJlYFMVsC78X7PmsMdc5yC5v7hxoXCbXYULkCuSLEEyFQaaHFxBz7tbyoYYZ17hMQf7kc9FShwsNvn3rZ52wcJewrTjRmsTLBF2qi2CXUlfZ6gJGGWxVZXmaTEFOsCEo5A1Zpjm5JV0sGf7rVwpvMCsr1DCdpl6iOU7ort89QtYBQGS8zG+DOzhOkjJNGWwgHyoewQZcF1mk8O5UxWu6q9yTHqVVQ2YzqGiU0vgsMSoUXtEvUZ5mPqNFz2syVTay0kTJx7vnS2ni53PSdKs/Iu05a6WSZeRXpRCLVconSbV41kTqzGhxzoInG7jhNLEjCBkGLvexguWUmBDrLDGWmWsc0AsfzN7aGdtBVHDqVMygHfWqVCxnf8q+4AUdzSWAP2It8czbAf/AdiqInP3aiZSWQgXbaWOMuDftxFYmmY/47hl1PKorkF+XVWbreSmkjlOtRl+Y/v7jT8KKL5bu+UX448tCfzcsEtvozPGv4hxwkoB7m7OvAaHlWwGVWQ5i9OA67PfCINsk1+FFGKglnWvzq7Mz2XE2qyE4bme7co9ADE6DwHm+oSJVTTD9T4gE1209Qrf/SYF8BKXbFmVOpWosyTcPo/v+SBhphvh6OoRbRA1Al6cVxb6f2VnXMl0fxZjgd067bH0EAWB1L+Qbjo4jIFeng9zit1QDyvA0lI392vh95Ib0Lz8DYSzeeD3G4OI0DC0WCwb3KWMqxv1yBGl48Z6L4h3t0I86hyvjDJfKivLR/1BLAwQUAAIACADJXsxO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DJXsxOkPf+y7cBAAB9BgAAHwAAAHVuaXZlcnNhbC9odG1sX3NraW5fc2V0dGluZ3MuanONlMFPwjAUxu/8FWReDdGBTrwBw4SEg4ncjIduPMZC19e0BUXD/+46BLvuTVkv65dfvtf3tn5fnW75BGnQfex+Ve/V/rm+rzSwmlFbuK7rvEUvrB5oni9hkRfAcwGBh+wssmJcw1k//CKUcyAq12T/YkBqxy9AApZnf0dUBKgJbUdo74T2QRX5PIEdp6ljQ86Yk60xKHopCgPC9ASqglVMcPVUPW6DHow7UP+gK5ZCzfQufBjHreSv42AcxZOhy6VYSCb2c8ywl7B0kynciuVP/b5dLr3eS1DlB9+0leW5NjMDhV94ejsNp2E7KRVoDT91h/EoHN2TMGcJcLehaPAwGP2B1oybA/XoXa5zc6KjMOpHA5eWLIPGlCbT+Dbu1zFRejWm2Sh+5Ax8mLZmJGd7UJdYodzKCz6gVJjZiTTRyC4S5ciWuciOXDy0i+TsYa1t279RJUYvQbU8/xU3drlMYxi1a4beNVsTt7Zoy5YLksGQl1t7VedULnBKpOoiBZJ55oXo6TjGzxq7fy0bZ2oDaoHIy/i0nwV0GSegZmKFVmDGsHRdlFrZ0JsbFeTZ04u79M/ZOXwDUEsDBBQAAgAIAMlezE6UE7MiaQAAAG4AAAAcAAAAdW5pdmVyc2FsL2xvY2FsX3NldHRpbmdzLnhtbA3MMQ6DMAxA0Z1TWN4p7daBwMZWltIDWMRFkRwbkYDg9mT7w9Nv+zMKHLylYOrw9XgisM7mgy4Of9NQvxFSJvUkpuxQDaHvqlZsJvlyzgUmWIUu3iaOJTKPFIscdhGo4VNe/8Aem666AVBLAwQUAAIACADKXsx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yl7M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yV7MTpBJJiUoBQAA9hMAAB0AAAAAAAAAAQAAAAAAzBMAAHVuaXZlcnNhbC9jb21tb25fbWVzc2FnZXMubG5nUEsBAgAAFAACAAgAyV7MTmayotWlAAAAgwEAAC4AAAAAAAAAAQAAAAAALxkAAHVuaXZlcnNhbC9wbGF5YmFja19hbmRfbmF2aWdhdGlvbl9zZXR0aW5ncy54bWxQSwECAAAUAAIACADJXsxOO/6P5PsAAAABBQAAIAAAAAAAAAABAAAAAAAgGgAAdW5pdmVyc2FsL2tleWJvYXJkX3Nob3J0Y3V0cy54bWxQSwECAAAUAAIACADJXsxO0L0vtE4EAACHFQAAJwAAAAAAAAABAAAAAABZGwAAdW5pdmVyc2FsL2ZsYXNoX3B1Ymxpc2hpbmdfc2V0dGluZ3MueG1sUEsBAgAAFAACAAgAyV7MTtnP7LhjBAAA6hIAACEAAAAAAAAAAQAAAAAA7B8AAHVuaXZlcnNhbC9mbGFzaF9za2luX3NldHRpbmdzLnhtbFBLAQIAABQAAgAIAMlezE7mRcYRSAQAABEVAAAmAAAAAAAAAAEAAAAAAI4kAAB1bml2ZXJzYWwvaHRtbF9wdWJsaXNoaW5nX3NldHRpbmdzLnhtbFBLAQIAABQAAgAIAMlezE6Q9/7LtwEAAH0GAAAfAAAAAAAAAAEAAAAAABopAAB1bml2ZXJzYWwvaHRtbF9za2luX3NldHRpbmdzLmpzUEsBAgAAFAACAAgAyV7MTpQTsyJpAAAAbgAAABwAAAAAAAAAAQAAAAAADisAAHVuaXZlcnNhbC9sb2NhbF9zZXR0aW5ncy54bWxQSwECAAAUAAIACADKXsxOg+TIo4UKAADAGQAAFwAAAAAAAAAAAAAAAACxKwAAdW5pdmVyc2FsL3VuaXZlcnNhbC5wbmdQSwECAAAUAAIACADKXsxO5WXGsUsAAABqAAAAGwAAAAAAAAABAAAAAABrNgAAdW5pdmVyc2FsL3VuaXZlcnNhbC5wbmcueG1sUEsFBgAAAAATABMApAUAAO82AAAAAA=="/>
  <p:tag name="ISPRING_PUBLISH_SETTINGS" val="{&quot;commonSettings&quot;:{&quot;webSettings&quot;:{&quot;useMobileViewer&quot;:&quot;T_FALSE&quot;},&quot;lmsSettings&quot;:{&quot;useMobileViewer&quot;:&quot;T_TRU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sson 15"/>
  <p:tag name="ISPRING_PRESENTATION_TITLE" val="Lesson 1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5&quot;],[&quot;\uFFFD\u0006\uFFFD{89960893-7238-4BF1-AF2C-E0D0CDA1F331}&quot;,&quot;E:\\Ano Letivo 2019_2020\\Lesson 15&quot;]]"/>
  <p:tag name="ISPRING_UUID" val="{763454ED-CFEB-4422-A229-A527652BFFCD}"/>
  <p:tag name="ISPRING_RESOURCE_FOLDER" val="C:\Users\filom\Documents\ENGIMATH\LESSONS\MATRICES\LESSON 15\Lesson_15_Q1\"/>
  <p:tag name="ISPRING_PRESENTATION_PATH" val="C:\Users\filom\Documents\ENGIMATH\LESSONS\MATRICES\LESSON 15\Lesson_15_Q1.pptx"/>
  <p:tag name="ISPRING_SCREEN_RECS_UPDATED" val="C:\Users\filom\Documents\ENGIMATH\LESSONS\MATRICES\LESSON 15\Lesson_15_Q1\"/>
  <p:tag name="ISPRING_SCORM_RATE_QUIZZES" val="1"/>
  <p:tag name="ISPRING_SCORM_PASSING_SCORE" val="80.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BRANCHING_PROPERTIES" val="&lt;BranchingProperties&gt;&lt;nextAction&gt;&lt;action&gt;2&lt;/action&gt;&lt;slide&gt;278&lt;/slide&gt;&lt;/nextAction&gt;&lt;prevAction&gt;&lt;action&gt;2&lt;/action&gt;&lt;slide&gt;275&lt;/slide&gt;&lt;/prevAction&gt;&lt;lock&gt;0&lt;/lock&gt;&lt;/BranchingProperties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u5WYRyQND10N5yadKO_1Q&quot;,&quot;gi&quot;:&quot;u3i9MVQ1-1my7wlZwjVLsA&quot;,&quot;ti&quot;:&quot;characters&quot;,&quot;vs&quot;:{&quot;f&quot;:[831,708],&quot;i&quot;:{&quot;d&quot;:&quot;Gu5WYRyQND10N5yadKO_1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HvDBTdZiuFnRKfor1eovw&quot;,&quot;gi&quot;:&quot;u3i9MVQ1-1my7wlZwjVLsA&quot;,&quot;ti&quot;:&quot;characters&quot;,&quot;vs&quot;:{&quot;f&quot;:[831,708],&quot;i&quot;:{&quot;d&quot;:&quot;WHvDBTdZiuFnRKfor1eov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6668</TotalTime>
  <Words>828</Words>
  <Application>Microsoft Office PowerPoint</Application>
  <PresentationFormat>Widescreen</PresentationFormat>
  <Paragraphs>160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</dc:title>
  <dc:creator>aplopes@iscap.ipp.pt</dc:creator>
  <cp:lastModifiedBy>Elena Safiulina</cp:lastModifiedBy>
  <cp:revision>353</cp:revision>
  <dcterms:created xsi:type="dcterms:W3CDTF">2019-03-25T06:42:45Z</dcterms:created>
  <dcterms:modified xsi:type="dcterms:W3CDTF">2025-05-03T21:53:52Z</dcterms:modified>
</cp:coreProperties>
</file>