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5" r:id="rId2"/>
    <p:sldId id="277" r:id="rId3"/>
    <p:sldId id="278" r:id="rId4"/>
    <p:sldId id="279" r:id="rId5"/>
    <p:sldId id="294" r:id="rId6"/>
    <p:sldId id="280" r:id="rId7"/>
    <p:sldId id="286" r:id="rId8"/>
    <p:sldId id="287" r:id="rId9"/>
    <p:sldId id="291" r:id="rId10"/>
    <p:sldId id="295" r:id="rId11"/>
    <p:sldId id="283" r:id="rId12"/>
  </p:sldIdLst>
  <p:sldSz cx="12192000" cy="6858000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6FF"/>
    <a:srgbClr val="F25E4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0"/>
      </p:cViewPr>
      <p:guideLst>
        <p:guide orient="horz" pos="2137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20/08/2021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62362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60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768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428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5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560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6553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2089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542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2712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7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20/08/2021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20/08/2021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20/08/2021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6.xml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61.png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slide" Target="slide4.xml"/><Relationship Id="rId5" Type="http://schemas.openxmlformats.org/officeDocument/2006/relationships/image" Target="../media/image62.png"/><Relationship Id="rId10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slide" Target="slide6.xml"/><Relationship Id="rId10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8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27.png"/><Relationship Id="rId7" Type="http://schemas.openxmlformats.org/officeDocument/2006/relationships/slide" Target="slide6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8.png"/><Relationship Id="rId5" Type="http://schemas.openxmlformats.org/officeDocument/2006/relationships/slide" Target="slide2.xml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5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310.png"/><Relationship Id="rId5" Type="http://schemas.openxmlformats.org/officeDocument/2006/relationships/slide" Target="slide6.xml"/><Relationship Id="rId15" Type="http://schemas.openxmlformats.org/officeDocument/2006/relationships/image" Target="../media/image35.png"/><Relationship Id="rId10" Type="http://schemas.openxmlformats.org/officeDocument/2006/relationships/image" Target="../media/image300.png"/><Relationship Id="rId19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42.png"/><Relationship Id="rId5" Type="http://schemas.openxmlformats.org/officeDocument/2006/relationships/slide" Target="slide7.xml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53.pn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51.png"/><Relationship Id="rId5" Type="http://schemas.openxmlformats.org/officeDocument/2006/relationships/slide" Target="slide2.xml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9.xml"/><Relationship Id="rId7" Type="http://schemas.openxmlformats.org/officeDocument/2006/relationships/slide" Target="slide2.xml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6.xml"/><Relationship Id="rId11" Type="http://schemas.openxmlformats.org/officeDocument/2006/relationships/image" Target="../media/image59.png"/><Relationship Id="rId5" Type="http://schemas.openxmlformats.org/officeDocument/2006/relationships/image" Target="../media/image3.png"/><Relationship Id="rId10" Type="http://schemas.openxmlformats.org/officeDocument/2006/relationships/image" Target="../media/image58.png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6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 smtClean="0"/>
              <a:t>MEESKONNALT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15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 smtClean="0">
                <a:solidFill>
                  <a:schemeClr val="tx1"/>
                </a:solidFill>
              </a:rPr>
              <a:t>Maatriksi determinandi mõiste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smtClean="0">
                <a:solidFill>
                  <a:schemeClr val="tx1"/>
                </a:solidFill>
              </a:rPr>
              <a:t>Maatriksi 1</a:t>
            </a:r>
            <a:r>
              <a:rPr lang="en-GB" b="1" dirty="0" smtClean="0">
                <a:solidFill>
                  <a:schemeClr val="tx1"/>
                </a:solidFill>
              </a:rPr>
              <a:t>x1 </a:t>
            </a:r>
            <a:r>
              <a:rPr lang="et-EE" b="1" dirty="0" smtClean="0">
                <a:solidFill>
                  <a:schemeClr val="tx1"/>
                </a:solidFill>
              </a:rPr>
              <a:t>determinant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t-EE" b="1" dirty="0">
                <a:solidFill>
                  <a:schemeClr val="tx1"/>
                </a:solidFill>
              </a:rPr>
              <a:t>Maatriksi </a:t>
            </a:r>
            <a:r>
              <a:rPr lang="et-EE" b="1" dirty="0" smtClean="0">
                <a:solidFill>
                  <a:schemeClr val="tx1"/>
                </a:solidFill>
              </a:rPr>
              <a:t>3</a:t>
            </a:r>
            <a:r>
              <a:rPr lang="en-GB" b="1" dirty="0" smtClean="0">
                <a:solidFill>
                  <a:schemeClr val="tx1"/>
                </a:solidFill>
              </a:rPr>
              <a:t>x</a:t>
            </a:r>
            <a:r>
              <a:rPr lang="et-EE" b="1" dirty="0" smtClean="0">
                <a:solidFill>
                  <a:schemeClr val="tx1"/>
                </a:solidFill>
              </a:rPr>
              <a:t>3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8">
            <a:hlinkClick r:id="rId10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 </a:t>
            </a:r>
            <a:r>
              <a:rPr lang="et-EE" b="1" dirty="0" smtClean="0">
                <a:solidFill>
                  <a:schemeClr val="tx1"/>
                </a:solidFill>
              </a:rPr>
              <a:t>2</a:t>
            </a:r>
            <a:r>
              <a:rPr lang="en-GB" b="1" dirty="0" smtClean="0">
                <a:solidFill>
                  <a:schemeClr val="tx1"/>
                </a:solidFill>
              </a:rPr>
              <a:t>x</a:t>
            </a:r>
            <a:r>
              <a:rPr lang="et-EE" b="1" dirty="0" smtClean="0">
                <a:solidFill>
                  <a:schemeClr val="tx1"/>
                </a:solidFill>
              </a:rPr>
              <a:t>2 determinant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lvl="0" algn="ctr">
              <a:defRPr/>
            </a:pP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kumimoji="0" lang="en-GB" sz="2800" b="1" i="0" u="none" strike="noStrike" kern="1200" cap="none" spc="0" normalizeH="0" baseline="0" noProof="0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31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determinandi mõiste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1</a:t>
            </a:r>
            <a:r>
              <a:rPr lang="en-GB" b="1" dirty="0">
                <a:solidFill>
                  <a:schemeClr val="tx1"/>
                </a:solidFill>
              </a:rPr>
              <a:t>x1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of a 3x3 Matrix </a:t>
            </a: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 2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2 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5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t-EE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8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3109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 smtClean="0"/>
              <a:t> </a:t>
            </a:r>
            <a:r>
              <a:rPr lang="et-EE" sz="1600" dirty="0" smtClean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521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 smtClean="0"/>
              <a:t>Sulle</a:t>
            </a:r>
            <a:r>
              <a:rPr lang="en-GB" sz="3600" dirty="0" smtClean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  <a:endParaRPr lang="en-GB" sz="3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15 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7">
            <a:hlinkClick r:id="rId8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determinandi mõiste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1</a:t>
            </a:r>
            <a:r>
              <a:rPr lang="en-GB" b="1" dirty="0">
                <a:solidFill>
                  <a:schemeClr val="tx1"/>
                </a:solidFill>
              </a:rPr>
              <a:t>x1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9">
            <a:hlinkClick r:id="rId10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t-EE" b="1" dirty="0">
                <a:solidFill>
                  <a:schemeClr val="tx1"/>
                </a:solidFill>
              </a:rPr>
              <a:t>Maatriksi 3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3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8">
            <a:hlinkClick r:id="rId11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Maatriksi 2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2 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22" y="1573924"/>
            <a:ext cx="123158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15</a:t>
            </a:r>
          </a:p>
        </p:txBody>
      </p:sp>
      <p:sp>
        <p:nvSpPr>
          <p:cNvPr id="20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04384" y="427984"/>
            <a:ext cx="9828000" cy="291408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2305585" y="475554"/>
                <a:ext cx="9362989" cy="256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t-EE" sz="2400" dirty="0" smtClean="0"/>
                  <a:t>Maatriksi</a:t>
                </a:r>
                <a:r>
                  <a:rPr lang="en-GB" sz="2400" dirty="0" smtClean="0"/>
                  <a:t>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 smtClean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/>
                  <a:t> </a:t>
                </a:r>
                <a:r>
                  <a:rPr lang="et-EE" sz="2400" dirty="0" smtClean="0"/>
                  <a:t> </a:t>
                </a:r>
                <a:r>
                  <a:rPr lang="et-EE" sz="2400" b="1" dirty="0" smtClean="0">
                    <a:solidFill>
                      <a:srgbClr val="F25E4F"/>
                    </a:solidFill>
                  </a:rPr>
                  <a:t>determinandiks</a:t>
                </a:r>
                <a:r>
                  <a:rPr lang="et-EE" sz="2400" dirty="0" smtClean="0"/>
                  <a:t> nimetatakse reaalarvu, mida pannakse maatriksile </a:t>
                </a:r>
                <a:r>
                  <a:rPr lang="en-US" sz="26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t-EE" sz="2400" dirty="0"/>
                  <a:t> v</a:t>
                </a:r>
                <a:r>
                  <a:rPr lang="et-EE" sz="2400" dirty="0" smtClean="0"/>
                  <a:t>astavusesse.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t-EE" sz="2400" dirty="0" smtClean="0"/>
                  <a:t>Ruutmaatriksi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/>
                  <a:t> </a:t>
                </a:r>
                <a:r>
                  <a:rPr lang="et-EE" sz="2400" dirty="0" smtClean="0"/>
                  <a:t>determinanti</a:t>
                </a:r>
                <a:r>
                  <a:rPr lang="en-US" sz="2400" dirty="0" smtClean="0"/>
                  <a:t> </a:t>
                </a:r>
                <a:r>
                  <a:rPr lang="et-EE" sz="2400" b="1" dirty="0" err="1" smtClean="0">
                    <a:solidFill>
                      <a:srgbClr val="F25E4F"/>
                    </a:solidFill>
                  </a:rPr>
                  <a:t>tähistatkase</a:t>
                </a:r>
                <a:endParaRPr lang="en-US" sz="2400" b="1" dirty="0"/>
              </a:p>
              <a:p>
                <a:endParaRPr lang="en-US" sz="800" b="1" dirty="0"/>
              </a:p>
              <a:p>
                <a:r>
                  <a:rPr lang="pt-PT" sz="2400" b="0" dirty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t-EE" sz="2400" dirty="0" smtClean="0"/>
                  <a:t>või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585" y="475554"/>
                <a:ext cx="9362989" cy="2561855"/>
              </a:xfrm>
              <a:prstGeom prst="rect">
                <a:avLst/>
              </a:prstGeom>
              <a:blipFill>
                <a:blip r:embed="rId7"/>
                <a:stretch>
                  <a:fillRect l="-977" r="-130" b="-452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876757" y="585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8025817" y="59686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55676" y="3574381"/>
            <a:ext cx="9783529" cy="293123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2400" dirty="0"/>
          </a:p>
        </p:txBody>
      </p:sp>
      <p:sp>
        <p:nvSpPr>
          <p:cNvPr id="10" name="Retângulo 9"/>
          <p:cNvSpPr/>
          <p:nvPr/>
        </p:nvSpPr>
        <p:spPr>
          <a:xfrm>
            <a:off x="2617327" y="3636000"/>
            <a:ext cx="10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t-EE" sz="2400" b="1" u="sng" dirty="0" smtClean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449290" y="436690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/>
              <p:cNvSpPr txBox="1"/>
              <p:nvPr/>
            </p:nvSpPr>
            <p:spPr>
              <a:xfrm>
                <a:off x="3012667" y="4227892"/>
                <a:ext cx="236482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>
                    <a:solidFill>
                      <a:srgbClr val="0C2B8E"/>
                    </a:solidFill>
                  </a:rPr>
                  <a:t>Kui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,</a:t>
                </a:r>
              </a:p>
            </p:txBody>
          </p:sp>
        </mc:Choice>
        <mc:Fallback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667" y="4227892"/>
                <a:ext cx="2364828" cy="708143"/>
              </a:xfrm>
              <a:prstGeom prst="rect">
                <a:avLst/>
              </a:prstGeom>
              <a:blipFill>
                <a:blip r:embed="rId8"/>
                <a:stretch>
                  <a:fillRect l="-3866" b="-258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/>
              <p:cNvSpPr txBox="1"/>
              <p:nvPr/>
            </p:nvSpPr>
            <p:spPr>
              <a:xfrm>
                <a:off x="2963912" y="5507415"/>
                <a:ext cx="2827283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>
                    <a:solidFill>
                      <a:srgbClr val="0C2B8E"/>
                    </a:solidFill>
                  </a:rPr>
                  <a:t>s</a:t>
                </a:r>
                <a:r>
                  <a:rPr lang="et-EE" sz="2400" dirty="0" smtClean="0">
                    <a:solidFill>
                      <a:srgbClr val="0C2B8E"/>
                    </a:solidFill>
                  </a:rPr>
                  <a:t>iis</a:t>
                </a:r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912" y="5507415"/>
                <a:ext cx="2827283" cy="749629"/>
              </a:xfrm>
              <a:prstGeom prst="rect">
                <a:avLst/>
              </a:prstGeom>
              <a:blipFill>
                <a:blip r:embed="rId9"/>
                <a:stretch>
                  <a:fillRect l="-323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/>
          <p:cNvSpPr/>
          <p:nvPr/>
        </p:nvSpPr>
        <p:spPr>
          <a:xfrm>
            <a:off x="6675626" y="4353000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aixaDeTexto 44"/>
              <p:cNvSpPr txBox="1"/>
              <p:nvPr/>
            </p:nvSpPr>
            <p:spPr>
              <a:xfrm>
                <a:off x="7314683" y="4063258"/>
                <a:ext cx="3515725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t-EE" sz="2400" dirty="0" smtClean="0">
                    <a:solidFill>
                      <a:srgbClr val="0C2B8E"/>
                    </a:solidFill>
                  </a:rPr>
                  <a:t>Kui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pt-PT" sz="2400" dirty="0"/>
              </a:p>
            </p:txBody>
          </p:sp>
        </mc:Choice>
        <mc:Fallback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683" y="4063258"/>
                <a:ext cx="3515725" cy="1068947"/>
              </a:xfrm>
              <a:prstGeom prst="rect">
                <a:avLst/>
              </a:prstGeom>
              <a:blipFill>
                <a:blip r:embed="rId10"/>
                <a:stretch>
                  <a:fillRect l="-277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aixaDeTexto 45"/>
              <p:cNvSpPr txBox="1"/>
              <p:nvPr/>
            </p:nvSpPr>
            <p:spPr>
              <a:xfrm>
                <a:off x="7309927" y="5302475"/>
                <a:ext cx="4102950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>
                    <a:solidFill>
                      <a:srgbClr val="0C2B8E"/>
                    </a:solidFill>
                  </a:rPr>
                  <a:t>s</a:t>
                </a:r>
                <a:r>
                  <a:rPr lang="et-EE" sz="2400" dirty="0" smtClean="0">
                    <a:solidFill>
                      <a:srgbClr val="0C2B8E"/>
                    </a:solidFill>
                  </a:rPr>
                  <a:t>iis</a:t>
                </a:r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927" y="5302475"/>
                <a:ext cx="4102950" cy="1068947"/>
              </a:xfrm>
              <a:prstGeom prst="rect">
                <a:avLst/>
              </a:prstGeom>
              <a:blipFill>
                <a:blip r:embed="rId11"/>
                <a:stretch>
                  <a:fillRect l="-2229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determinandi mõiste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7" name="Retângulo: Cantos Arredondados 8">
            <a:hlinkClick r:id="rId12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1</a:t>
            </a:r>
            <a:r>
              <a:rPr lang="en-GB" b="1" dirty="0">
                <a:solidFill>
                  <a:schemeClr val="tx1"/>
                </a:solidFill>
              </a:rPr>
              <a:t>x1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9">
            <a:hlinkClick r:id="rId13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t-EE" b="1" dirty="0">
                <a:solidFill>
                  <a:schemeClr val="tx1"/>
                </a:solidFill>
              </a:rPr>
              <a:t>Maatriksi 3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3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8">
            <a:hlinkClick r:id="rId14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 2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2 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/>
      <p:bldP spid="24" grpId="0"/>
      <p:bldP spid="25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: Cantos Arredondados 1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37CA03E-9EB0-4147-9469-81A287D60142}"/>
                  </a:ext>
                </a:extLst>
              </p:cNvPr>
              <p:cNvSpPr/>
              <p:nvPr/>
            </p:nvSpPr>
            <p:spPr>
              <a:xfrm>
                <a:off x="2104384" y="505204"/>
                <a:ext cx="9828000" cy="2700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tângulo: Cantos Arredondados 1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37CA03E-9EB0-4147-9469-81A287D60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384" y="505204"/>
                <a:ext cx="9828000" cy="270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15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402759" y="206390"/>
            <a:ext cx="4967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25E4F"/>
                </a:solidFill>
              </a:rPr>
              <a:t> </a:t>
            </a:r>
            <a:endParaRPr lang="en-GB" sz="2800" b="1" dirty="0">
              <a:solidFill>
                <a:srgbClr val="0C2B8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310597" y="657189"/>
            <a:ext cx="3592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dirty="0" smtClean="0">
                <a:solidFill>
                  <a:srgbClr val="0C2B8E"/>
                </a:solidFill>
              </a:rPr>
              <a:t>Maatriksi</a:t>
            </a:r>
            <a:r>
              <a:rPr lang="en-US" sz="2400" b="1" dirty="0" smtClean="0">
                <a:solidFill>
                  <a:srgbClr val="0C2B8E"/>
                </a:solidFill>
              </a:rPr>
              <a:t> </a:t>
            </a:r>
            <a:r>
              <a:rPr lang="en-US" sz="2400" b="1" dirty="0">
                <a:solidFill>
                  <a:srgbClr val="0C2B8E"/>
                </a:solidFill>
              </a:rPr>
              <a:t>1×1 </a:t>
            </a:r>
            <a:r>
              <a:rPr lang="et-EE" sz="2400" b="1" dirty="0" smtClean="0">
                <a:solidFill>
                  <a:srgbClr val="0C2B8E"/>
                </a:solidFill>
              </a:rPr>
              <a:t>determinant</a:t>
            </a:r>
            <a:endParaRPr lang="en-US" sz="24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2526949" y="1599179"/>
                <a:ext cx="3537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/>
                  <a:t>Kui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49" y="1599179"/>
                <a:ext cx="3537520" cy="461665"/>
              </a:xfrm>
              <a:prstGeom prst="rect">
                <a:avLst/>
              </a:prstGeom>
              <a:blipFill>
                <a:blip r:embed="rId8"/>
                <a:stretch>
                  <a:fillRect l="-2759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26619" y="3771289"/>
            <a:ext cx="9783529" cy="2520000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ângulo 1"/>
          <p:cNvSpPr/>
          <p:nvPr/>
        </p:nvSpPr>
        <p:spPr>
          <a:xfrm>
            <a:off x="2575329" y="3894950"/>
            <a:ext cx="10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t-EE" sz="2400" b="1" u="sng" dirty="0" smtClean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aixaDeTexto 30"/>
              <p:cNvSpPr txBox="1"/>
              <p:nvPr/>
            </p:nvSpPr>
            <p:spPr>
              <a:xfrm>
                <a:off x="2792122" y="4800456"/>
                <a:ext cx="2364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>
                    <a:solidFill>
                      <a:srgbClr val="0C2B8E"/>
                    </a:solidFill>
                  </a:rPr>
                  <a:t>K</a:t>
                </a:r>
                <a:r>
                  <a:rPr lang="et-EE" sz="2400" dirty="0" smtClean="0">
                    <a:solidFill>
                      <a:srgbClr val="0C2B8E"/>
                    </a:solidFill>
                  </a:rPr>
                  <a:t>ui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pt-PT" sz="2400" dirty="0"/>
                  <a:t> , </a:t>
                </a:r>
              </a:p>
            </p:txBody>
          </p:sp>
        </mc:Choice>
        <mc:Fallback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4800456"/>
                <a:ext cx="2364828" cy="461665"/>
              </a:xfrm>
              <a:prstGeom prst="rect">
                <a:avLst/>
              </a:prstGeom>
              <a:blipFill>
                <a:blip r:embed="rId9"/>
                <a:stretch>
                  <a:fillRect l="-3866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ixaDeTexto 31"/>
              <p:cNvSpPr txBox="1"/>
              <p:nvPr/>
            </p:nvSpPr>
            <p:spPr>
              <a:xfrm>
                <a:off x="2792122" y="5446625"/>
                <a:ext cx="2827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>
                    <a:solidFill>
                      <a:srgbClr val="0C2B8E"/>
                    </a:solidFill>
                  </a:rPr>
                  <a:t>siis</a:t>
                </a:r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5446625"/>
                <a:ext cx="2827283" cy="461665"/>
              </a:xfrm>
              <a:prstGeom prst="rect">
                <a:avLst/>
              </a:prstGeom>
              <a:blipFill>
                <a:blip r:embed="rId10"/>
                <a:stretch>
                  <a:fillRect l="-3233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ixaDeTexto 33"/>
              <p:cNvSpPr txBox="1"/>
              <p:nvPr/>
            </p:nvSpPr>
            <p:spPr>
              <a:xfrm>
                <a:off x="6947436" y="4800455"/>
                <a:ext cx="2364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>
                    <a:solidFill>
                      <a:srgbClr val="0C2B8E"/>
                    </a:solidFill>
                  </a:rPr>
                  <a:t>K</a:t>
                </a:r>
                <a:r>
                  <a:rPr lang="et-EE" sz="2400" dirty="0" smtClean="0">
                    <a:solidFill>
                      <a:srgbClr val="0C2B8E"/>
                    </a:solidFill>
                  </a:rPr>
                  <a:t>ui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pt-PT" sz="2400" dirty="0"/>
              </a:p>
            </p:txBody>
          </p:sp>
        </mc:Choice>
        <mc:Fallback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36" y="4800455"/>
                <a:ext cx="2364828" cy="461665"/>
              </a:xfrm>
              <a:prstGeom prst="rect">
                <a:avLst/>
              </a:prstGeom>
              <a:blipFill>
                <a:blip r:embed="rId11"/>
                <a:stretch>
                  <a:fillRect l="-4124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aixaDeTexto 34"/>
              <p:cNvSpPr txBox="1"/>
              <p:nvPr/>
            </p:nvSpPr>
            <p:spPr>
              <a:xfrm>
                <a:off x="6947436" y="5446625"/>
                <a:ext cx="2827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>
                    <a:solidFill>
                      <a:srgbClr val="0C2B8E"/>
                    </a:solidFill>
                  </a:rPr>
                  <a:t>s</a:t>
                </a:r>
                <a:r>
                  <a:rPr lang="et-EE" sz="2400" dirty="0" smtClean="0">
                    <a:solidFill>
                      <a:srgbClr val="0C2B8E"/>
                    </a:solidFill>
                  </a:rPr>
                  <a:t>iis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pt-PT" sz="2400" dirty="0"/>
              </a:p>
            </p:txBody>
          </p:sp>
        </mc:Choice>
        <mc:Fallback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36" y="5446625"/>
                <a:ext cx="2827283" cy="461665"/>
              </a:xfrm>
              <a:prstGeom prst="rect">
                <a:avLst/>
              </a:prstGeom>
              <a:blipFill>
                <a:blip r:embed="rId12"/>
                <a:stretch>
                  <a:fillRect l="-3456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4896735" y="2247180"/>
                <a:ext cx="390042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>
                    <a:ea typeface="Cambria Math" panose="02040503050406030204" pitchFamily="18" charset="0"/>
                  </a:rPr>
                  <a:t>s</a:t>
                </a:r>
                <a:r>
                  <a:rPr lang="et-EE" sz="2400" b="0" dirty="0" smtClean="0">
                    <a:ea typeface="Cambria Math" panose="02040503050406030204" pitchFamily="18" charset="0"/>
                  </a:rPr>
                  <a:t>iis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/>
              </a:p>
              <a:p>
                <a:endParaRPr lang="pt-PT" dirty="0"/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735" y="2247180"/>
                <a:ext cx="3900426" cy="738664"/>
              </a:xfrm>
              <a:prstGeom prst="rect">
                <a:avLst/>
              </a:prstGeom>
              <a:blipFill>
                <a:blip r:embed="rId13"/>
                <a:stretch>
                  <a:fillRect l="-2344" t="-661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7">
            <a:hlinkClick r:id="rId4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determinandi mõiste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8">
            <a:hlinkClick r:id="rId14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1</a:t>
            </a:r>
            <a:r>
              <a:rPr lang="en-GB" b="1" dirty="0">
                <a:solidFill>
                  <a:schemeClr val="tx1"/>
                </a:solidFill>
              </a:rPr>
              <a:t>x1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9">
            <a:hlinkClick r:id="rId15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t-EE" b="1" dirty="0">
                <a:solidFill>
                  <a:schemeClr val="tx1"/>
                </a:solidFill>
              </a:rPr>
              <a:t>Maatriksi 3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3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8">
            <a:hlinkClick r:id="rId1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 2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2 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397907" y="447901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p:sp>
        <p:nvSpPr>
          <p:cNvPr id="33" name="Retângulo 32"/>
          <p:cNvSpPr/>
          <p:nvPr/>
        </p:nvSpPr>
        <p:spPr>
          <a:xfrm>
            <a:off x="6469119" y="4503075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1" grpId="0"/>
      <p:bldP spid="32" grpId="0"/>
      <p:bldP spid="34" grpId="0"/>
      <p:bldP spid="35" grpId="0"/>
      <p:bldP spid="4" grpId="0"/>
      <p:bldP spid="2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15</a:t>
            </a:r>
          </a:p>
        </p:txBody>
      </p:sp>
      <p:sp>
        <p:nvSpPr>
          <p:cNvPr id="2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56068" y="995883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determinandi mõiste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of a 1x1 Matrix </a:t>
            </a:r>
          </a:p>
        </p:txBody>
      </p:sp>
      <p:sp>
        <p:nvSpPr>
          <p:cNvPr id="33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t-EE" b="1" dirty="0">
                <a:solidFill>
                  <a:schemeClr val="tx1"/>
                </a:solidFill>
              </a:rPr>
              <a:t>Maatriksi 3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3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 2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2 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70157" y="466678"/>
            <a:ext cx="9828000" cy="291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462997" y="693964"/>
            <a:ext cx="3592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dirty="0" smtClean="0">
                <a:solidFill>
                  <a:srgbClr val="0C2B8E"/>
                </a:solidFill>
              </a:rPr>
              <a:t>Maatriksi</a:t>
            </a:r>
            <a:r>
              <a:rPr lang="et-EE" sz="2400" b="1" dirty="0">
                <a:solidFill>
                  <a:srgbClr val="0C2B8E"/>
                </a:solidFill>
              </a:rPr>
              <a:t> </a:t>
            </a:r>
            <a:r>
              <a:rPr lang="en-US" sz="2400" b="1" dirty="0" smtClean="0">
                <a:solidFill>
                  <a:srgbClr val="0C2B8E"/>
                </a:solidFill>
              </a:rPr>
              <a:t>2×2 </a:t>
            </a:r>
            <a:r>
              <a:rPr lang="et-EE" sz="2400" b="1" dirty="0" smtClean="0">
                <a:solidFill>
                  <a:srgbClr val="0C2B8E"/>
                </a:solidFill>
              </a:rPr>
              <a:t>determinant</a:t>
            </a:r>
            <a:endParaRPr lang="en-US" sz="24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aixaDeTexto 37"/>
              <p:cNvSpPr txBox="1"/>
              <p:nvPr/>
            </p:nvSpPr>
            <p:spPr>
              <a:xfrm>
                <a:off x="2542713" y="1319714"/>
                <a:ext cx="4499217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/>
                  <a:t>Kui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13" y="1319714"/>
                <a:ext cx="4499217" cy="749629"/>
              </a:xfrm>
              <a:prstGeom prst="rect">
                <a:avLst/>
              </a:prstGeom>
              <a:blipFill>
                <a:blip r:embed="rId9"/>
                <a:stretch>
                  <a:fillRect l="-203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aixaDeTexto 38"/>
              <p:cNvSpPr txBox="1"/>
              <p:nvPr/>
            </p:nvSpPr>
            <p:spPr>
              <a:xfrm>
                <a:off x="4394784" y="2277722"/>
                <a:ext cx="4654624" cy="1026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>
                    <a:ea typeface="Cambria Math" panose="02040503050406030204" pitchFamily="18" charset="0"/>
                  </a:rPr>
                  <a:t>siis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  <a:p>
                <a:endParaRPr lang="pt-PT" dirty="0"/>
              </a:p>
            </p:txBody>
          </p:sp>
        </mc:Choice>
        <mc:Fallback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84" y="2277722"/>
                <a:ext cx="4654624" cy="1026628"/>
              </a:xfrm>
              <a:prstGeom prst="rect">
                <a:avLst/>
              </a:prstGeom>
              <a:blipFill>
                <a:blip r:embed="rId10"/>
                <a:stretch>
                  <a:fillRect l="-209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7638" y="3813329"/>
            <a:ext cx="9828000" cy="2664000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40"/>
          <p:cNvSpPr/>
          <p:nvPr/>
        </p:nvSpPr>
        <p:spPr>
          <a:xfrm>
            <a:off x="2575329" y="3894950"/>
            <a:ext cx="10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t-EE" sz="2400" b="1" u="sng" dirty="0" smtClean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2397907" y="454207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/>
              <p:cNvSpPr txBox="1"/>
              <p:nvPr/>
            </p:nvSpPr>
            <p:spPr>
              <a:xfrm>
                <a:off x="2792122" y="4443116"/>
                <a:ext cx="236482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>
                    <a:solidFill>
                      <a:srgbClr val="0C2B8E"/>
                    </a:solidFill>
                  </a:rPr>
                  <a:t>K</a:t>
                </a:r>
                <a:r>
                  <a:rPr lang="et-EE" sz="2400" dirty="0" smtClean="0">
                    <a:solidFill>
                      <a:srgbClr val="0C2B8E"/>
                    </a:solidFill>
                  </a:rPr>
                  <a:t>ui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 , </a:t>
                </a:r>
              </a:p>
            </p:txBody>
          </p:sp>
        </mc:Choice>
        <mc:Fallback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4443116"/>
                <a:ext cx="2364828" cy="749629"/>
              </a:xfrm>
              <a:prstGeom prst="rect">
                <a:avLst/>
              </a:prstGeom>
              <a:blipFill>
                <a:blip r:embed="rId11"/>
                <a:stretch>
                  <a:fillRect l="-3866" r="-4639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aixaDeTexto 43"/>
              <p:cNvSpPr txBox="1"/>
              <p:nvPr/>
            </p:nvSpPr>
            <p:spPr>
              <a:xfrm>
                <a:off x="2771102" y="5383565"/>
                <a:ext cx="22017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>
                    <a:solidFill>
                      <a:srgbClr val="0C2B8E"/>
                    </a:solidFill>
                  </a:rPr>
                  <a:t>s</a:t>
                </a:r>
                <a:r>
                  <a:rPr lang="et-EE" sz="2400" dirty="0" smtClean="0">
                    <a:solidFill>
                      <a:srgbClr val="0C2B8E"/>
                    </a:solidFill>
                  </a:rPr>
                  <a:t>iis</a:t>
                </a:r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102" y="5383565"/>
                <a:ext cx="2201750" cy="830997"/>
              </a:xfrm>
              <a:prstGeom prst="rect">
                <a:avLst/>
              </a:prstGeom>
              <a:blipFill>
                <a:blip r:embed="rId12"/>
                <a:stretch>
                  <a:fillRect l="-4432" t="-588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arredondado 2"/>
          <p:cNvSpPr/>
          <p:nvPr/>
        </p:nvSpPr>
        <p:spPr>
          <a:xfrm rot="1413086">
            <a:off x="6479485" y="2527257"/>
            <a:ext cx="1224000" cy="32400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711520" y="2422219"/>
                <a:ext cx="1424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520" y="2422219"/>
                <a:ext cx="1424299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9435383" y="2431325"/>
                <a:ext cx="562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83" y="2431325"/>
                <a:ext cx="562689" cy="461665"/>
              </a:xfrm>
              <a:prstGeom prst="rect">
                <a:avLst/>
              </a:prstGeom>
              <a:blipFill>
                <a:blip r:embed="rId15"/>
                <a:stretch>
                  <a:fillRect r="-85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arredondado 46"/>
          <p:cNvSpPr/>
          <p:nvPr/>
        </p:nvSpPr>
        <p:spPr>
          <a:xfrm rot="20173401">
            <a:off x="6484081" y="2506663"/>
            <a:ext cx="1224000" cy="324000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tângulo arredondado 47"/>
          <p:cNvSpPr/>
          <p:nvPr/>
        </p:nvSpPr>
        <p:spPr>
          <a:xfrm rot="5400000">
            <a:off x="8354073" y="2205638"/>
            <a:ext cx="468000" cy="922669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tângulo arredondado 48"/>
          <p:cNvSpPr/>
          <p:nvPr/>
        </p:nvSpPr>
        <p:spPr>
          <a:xfrm rot="16200000">
            <a:off x="9732389" y="2213054"/>
            <a:ext cx="443095" cy="923636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49"/>
          <p:cNvSpPr/>
          <p:nvPr/>
        </p:nvSpPr>
        <p:spPr>
          <a:xfrm>
            <a:off x="7048719" y="465243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aixaDeTexto 50"/>
              <p:cNvSpPr txBox="1"/>
              <p:nvPr/>
            </p:nvSpPr>
            <p:spPr>
              <a:xfrm>
                <a:off x="7463951" y="4532456"/>
                <a:ext cx="3076810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>
                    <a:solidFill>
                      <a:srgbClr val="0C2B8E"/>
                    </a:solidFill>
                  </a:rPr>
                  <a:t>K</a:t>
                </a:r>
                <a:r>
                  <a:rPr lang="et-EE" sz="2400" dirty="0" smtClean="0">
                    <a:solidFill>
                      <a:srgbClr val="0C2B8E"/>
                    </a:solidFill>
                  </a:rPr>
                  <a:t>ui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, </a:t>
                </a:r>
              </a:p>
            </p:txBody>
          </p:sp>
        </mc:Choice>
        <mc:Fallback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951" y="4532456"/>
                <a:ext cx="3076810" cy="708143"/>
              </a:xfrm>
              <a:prstGeom prst="rect">
                <a:avLst/>
              </a:prstGeom>
              <a:blipFill>
                <a:blip r:embed="rId16"/>
                <a:stretch>
                  <a:fillRect l="-2970" b="-258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aixaDeTexto 51"/>
              <p:cNvSpPr txBox="1"/>
              <p:nvPr/>
            </p:nvSpPr>
            <p:spPr>
              <a:xfrm>
                <a:off x="7421910" y="5409845"/>
                <a:ext cx="42498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>
                    <a:solidFill>
                      <a:srgbClr val="0C2B8E"/>
                    </a:solidFill>
                  </a:rPr>
                  <a:t>s</a:t>
                </a:r>
                <a:r>
                  <a:rPr lang="et-EE" sz="2400" dirty="0" smtClean="0">
                    <a:solidFill>
                      <a:srgbClr val="0C2B8E"/>
                    </a:solidFill>
                  </a:rPr>
                  <a:t>iis</a:t>
                </a:r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</m:t>
                    </m:r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rgbClr val="0C2B8E"/>
                    </a:solidFill>
                    <a:ea typeface="Cambria Math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=−12−20=−32</m:t>
                    </m:r>
                  </m:oMath>
                </a14:m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910" y="5409845"/>
                <a:ext cx="4249808" cy="1569660"/>
              </a:xfrm>
              <a:prstGeom prst="rect">
                <a:avLst/>
              </a:prstGeom>
              <a:blipFill>
                <a:blip r:embed="rId17"/>
                <a:stretch>
                  <a:fillRect l="-2296" t="-310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710729" y="5383565"/>
                <a:ext cx="8024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29" y="5383565"/>
                <a:ext cx="80241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4885104" y="5385832"/>
                <a:ext cx="1397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t-PT" sz="2400" b="0" dirty="0">
                    <a:solidFill>
                      <a:srgbClr val="0C2B8E"/>
                    </a:solidFill>
                    <a:ea typeface="Cambria Math" panose="02040503050406030204" pitchFamily="18" charset="0"/>
                  </a:rPr>
                  <a:t>                        </a:t>
                </a: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104" y="5385832"/>
                <a:ext cx="1397721" cy="461665"/>
              </a:xfrm>
              <a:prstGeom prst="rect">
                <a:avLst/>
              </a:prstGeom>
              <a:blipFill>
                <a:blip r:embed="rId19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arredondado 53"/>
          <p:cNvSpPr/>
          <p:nvPr/>
        </p:nvSpPr>
        <p:spPr>
          <a:xfrm rot="1678111">
            <a:off x="3664471" y="4684842"/>
            <a:ext cx="1152000" cy="32400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tângulo arredondado 54"/>
          <p:cNvSpPr/>
          <p:nvPr/>
        </p:nvSpPr>
        <p:spPr>
          <a:xfrm rot="5400000">
            <a:off x="5090011" y="5211779"/>
            <a:ext cx="432000" cy="823234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4483708" y="5836980"/>
                <a:ext cx="2200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=4−6=−2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08" y="5836980"/>
                <a:ext cx="2200512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6011265" y="5407396"/>
                <a:ext cx="1240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265" y="5407396"/>
                <a:ext cx="1240746" cy="461665"/>
              </a:xfrm>
              <a:prstGeom prst="rect">
                <a:avLst/>
              </a:prstGeom>
              <a:blipFill>
                <a:blip r:embed="rId21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tângulo arredondado 57"/>
          <p:cNvSpPr/>
          <p:nvPr/>
        </p:nvSpPr>
        <p:spPr>
          <a:xfrm rot="19744287">
            <a:off x="3638960" y="4663329"/>
            <a:ext cx="1152000" cy="324000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tângulo arredondado 58"/>
          <p:cNvSpPr/>
          <p:nvPr/>
        </p:nvSpPr>
        <p:spPr>
          <a:xfrm rot="16200000">
            <a:off x="6214600" y="5232448"/>
            <a:ext cx="432000" cy="781896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9065696" y="2457915"/>
                <a:ext cx="369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696" y="2457915"/>
                <a:ext cx="369687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44" grpId="0"/>
      <p:bldP spid="3" grpId="0" animBg="1"/>
      <p:bldP spid="45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35" grpId="0"/>
      <p:bldP spid="53" grpId="0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15</a:t>
            </a:r>
          </a:p>
        </p:txBody>
      </p:sp>
      <p:sp>
        <p:nvSpPr>
          <p:cNvPr id="2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56068" y="995883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determinandi mõiste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of a 1x1 Matrix </a:t>
            </a:r>
          </a:p>
        </p:txBody>
      </p:sp>
      <p:sp>
        <p:nvSpPr>
          <p:cNvPr id="33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t-EE" b="1" dirty="0">
                <a:solidFill>
                  <a:schemeClr val="tx1"/>
                </a:solidFill>
              </a:rPr>
              <a:t>Maatriksi 3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3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 2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2 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t-EE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6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hlinkClick r:id="rId5" action="ppaction://hlinksldjump"/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15</a:t>
            </a:r>
          </a:p>
        </p:txBody>
      </p:sp>
      <p:sp>
        <p:nvSpPr>
          <p:cNvPr id="31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determinandi mõiste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1</a:t>
            </a:r>
            <a:r>
              <a:rPr lang="en-GB" b="1" dirty="0">
                <a:solidFill>
                  <a:schemeClr val="tx1"/>
                </a:solidFill>
              </a:rPr>
              <a:t>x1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9">
            <a:hlinkClick r:id="rId5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t-EE" b="1" dirty="0">
                <a:solidFill>
                  <a:schemeClr val="tx1"/>
                </a:solidFill>
              </a:rPr>
              <a:t>Maatriksi 3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3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 2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2 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02287" y="200912"/>
            <a:ext cx="9828000" cy="6386064"/>
          </a:xfrm>
          <a:prstGeom prst="roundRect">
            <a:avLst>
              <a:gd name="adj" fmla="val 8217"/>
            </a:avLst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568099" y="495994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>
                <a:solidFill>
                  <a:srgbClr val="0C2B8E"/>
                </a:solidFill>
              </a:rPr>
              <a:t>Maatriksi</a:t>
            </a:r>
            <a:r>
              <a:rPr lang="en-US" sz="2400" b="1" dirty="0" smtClean="0">
                <a:solidFill>
                  <a:srgbClr val="0C2B8E"/>
                </a:solidFill>
              </a:rPr>
              <a:t> </a:t>
            </a:r>
            <a:r>
              <a:rPr lang="en-US" sz="2400" b="1" dirty="0">
                <a:solidFill>
                  <a:srgbClr val="0C2B8E"/>
                </a:solidFill>
              </a:rPr>
              <a:t>3×3 </a:t>
            </a:r>
            <a:r>
              <a:rPr lang="et-EE" sz="2400" b="1" dirty="0" err="1" smtClean="0">
                <a:solidFill>
                  <a:srgbClr val="0C2B8E"/>
                </a:solidFill>
              </a:rPr>
              <a:t>determinanr</a:t>
            </a:r>
            <a:r>
              <a:rPr lang="en-US" sz="2400" b="1" dirty="0" smtClean="0">
                <a:solidFill>
                  <a:srgbClr val="0C2B8E"/>
                </a:solidFill>
              </a:rPr>
              <a:t> (</a:t>
            </a:r>
            <a:r>
              <a:rPr lang="et-EE" sz="2400" b="1" dirty="0" smtClean="0">
                <a:solidFill>
                  <a:srgbClr val="0C2B8E"/>
                </a:solidFill>
              </a:rPr>
              <a:t>Sarruse reegel</a:t>
            </a:r>
            <a:r>
              <a:rPr lang="en-US" sz="2400" b="1" dirty="0" smtClean="0">
                <a:solidFill>
                  <a:srgbClr val="0C2B8E"/>
                </a:solidFill>
              </a:rPr>
              <a:t>)</a:t>
            </a:r>
            <a:endParaRPr lang="en-US" sz="24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aixaDeTexto 38"/>
              <p:cNvSpPr txBox="1"/>
              <p:nvPr/>
            </p:nvSpPr>
            <p:spPr>
              <a:xfrm>
                <a:off x="2647813" y="985114"/>
                <a:ext cx="8871521" cy="110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/>
                  <a:t>Olgu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13" y="985114"/>
                <a:ext cx="8871521" cy="1109471"/>
              </a:xfrm>
              <a:prstGeom prst="rect">
                <a:avLst/>
              </a:prstGeom>
              <a:blipFill>
                <a:blip r:embed="rId9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/>
          <p:cNvSpPr txBox="1"/>
          <p:nvPr/>
        </p:nvSpPr>
        <p:spPr>
          <a:xfrm>
            <a:off x="2548696" y="2447131"/>
            <a:ext cx="945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>
                <a:ea typeface="Cambria Math" panose="02040503050406030204" pitchFamily="18" charset="0"/>
              </a:rPr>
              <a:t>Sellek</a:t>
            </a:r>
            <a:r>
              <a:rPr lang="et-EE" sz="2400" dirty="0" smtClean="0">
                <a:ea typeface="Cambria Math" panose="02040503050406030204" pitchFamily="18" charset="0"/>
              </a:rPr>
              <a:t>s, et välja </a:t>
            </a:r>
            <a:r>
              <a:rPr lang="et-EE" sz="2400" dirty="0" err="1" smtClean="0">
                <a:ea typeface="Cambria Math" panose="02040503050406030204" pitchFamily="18" charset="0"/>
              </a:rPr>
              <a:t>arvutda</a:t>
            </a:r>
            <a:r>
              <a:rPr lang="et-EE" sz="2400" dirty="0" smtClean="0">
                <a:ea typeface="Cambria Math" panose="02040503050406030204" pitchFamily="18" charset="0"/>
              </a:rPr>
              <a:t> maatriksi</a:t>
            </a:r>
            <a:r>
              <a:rPr lang="en-GB" sz="2400" dirty="0" smtClean="0">
                <a:ea typeface="Cambria Math" panose="02040503050406030204" pitchFamily="18" charset="0"/>
              </a:rPr>
              <a:t> </a:t>
            </a:r>
            <a:r>
              <a:rPr lang="en-GB" sz="2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t-EE" sz="2400" dirty="0">
                <a:ea typeface="Cambria Math" panose="02040503050406030204" pitchFamily="18" charset="0"/>
              </a:rPr>
              <a:t> </a:t>
            </a:r>
            <a:r>
              <a:rPr lang="et-EE" sz="2400" dirty="0" smtClean="0">
                <a:ea typeface="Cambria Math" panose="02040503050406030204" pitchFamily="18" charset="0"/>
              </a:rPr>
              <a:t>determinant </a:t>
            </a:r>
            <a:r>
              <a:rPr lang="en-GB" sz="2400" dirty="0" smtClean="0">
                <a:ea typeface="Cambria Math" panose="02040503050406030204" pitchFamily="18" charset="0"/>
              </a:rPr>
              <a:t> </a:t>
            </a:r>
            <a:r>
              <a:rPr lang="et-EE" sz="2400" dirty="0" smtClean="0">
                <a:ea typeface="Cambria Math" panose="02040503050406030204" pitchFamily="18" charset="0"/>
              </a:rPr>
              <a:t>Sarruse reegliga</a:t>
            </a:r>
            <a:r>
              <a:rPr lang="en-GB" sz="2400" dirty="0" smtClean="0">
                <a:ea typeface="Cambria Math" panose="02040503050406030204" pitchFamily="18" charset="0"/>
              </a:rPr>
              <a:t>:</a:t>
            </a:r>
            <a:endParaRPr lang="en-GB" sz="2400" dirty="0">
              <a:ea typeface="Cambria Math" panose="02040503050406030204" pitchFamily="18" charset="0"/>
            </a:endParaRPr>
          </a:p>
          <a:p>
            <a:endParaRPr lang="pt-PT" sz="24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457489" y="2865829"/>
            <a:ext cx="945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25E4F"/>
                </a:solidFill>
              </a:rPr>
              <a:t>- </a:t>
            </a:r>
            <a:r>
              <a:rPr lang="en-US" sz="2400" dirty="0" smtClean="0"/>
              <a:t> </a:t>
            </a:r>
            <a:r>
              <a:rPr lang="fi-FI" sz="2200" b="1" dirty="0" err="1" smtClean="0">
                <a:solidFill>
                  <a:srgbClr val="F25E4F"/>
                </a:solidFill>
              </a:rPr>
              <a:t>kopeerige</a:t>
            </a:r>
            <a:r>
              <a:rPr lang="fi-FI" sz="2200" b="1" dirty="0" smtClean="0">
                <a:solidFill>
                  <a:srgbClr val="F25E4F"/>
                </a:solidFill>
              </a:rPr>
              <a:t> </a:t>
            </a:r>
            <a:r>
              <a:rPr lang="fi-FI" sz="2200" b="1" dirty="0">
                <a:solidFill>
                  <a:srgbClr val="F25E4F"/>
                </a:solidFill>
              </a:rPr>
              <a:t>A </a:t>
            </a:r>
            <a:r>
              <a:rPr lang="fi-FI" sz="2200" b="1" dirty="0" err="1">
                <a:solidFill>
                  <a:srgbClr val="F25E4F"/>
                </a:solidFill>
              </a:rPr>
              <a:t>esimene</a:t>
            </a:r>
            <a:r>
              <a:rPr lang="fi-FI" sz="2200" b="1" dirty="0">
                <a:solidFill>
                  <a:srgbClr val="F25E4F"/>
                </a:solidFill>
              </a:rPr>
              <a:t> ja teine </a:t>
            </a:r>
            <a:r>
              <a:rPr lang="fi-FI" sz="2200" b="1" dirty="0" err="1">
                <a:solidFill>
                  <a:srgbClr val="F25E4F"/>
                </a:solidFill>
              </a:rPr>
              <a:t>rida</a:t>
            </a:r>
            <a:r>
              <a:rPr lang="fi-FI" sz="2200" b="1" dirty="0">
                <a:solidFill>
                  <a:srgbClr val="F25E4F"/>
                </a:solidFill>
              </a:rPr>
              <a:t>, </a:t>
            </a:r>
            <a:r>
              <a:rPr lang="fi-FI" sz="2200" b="1" dirty="0" err="1">
                <a:solidFill>
                  <a:srgbClr val="F25E4F"/>
                </a:solidFill>
              </a:rPr>
              <a:t>moodustades</a:t>
            </a:r>
            <a:r>
              <a:rPr lang="fi-FI" sz="2200" b="1" dirty="0">
                <a:solidFill>
                  <a:srgbClr val="F25E4F"/>
                </a:solidFill>
              </a:rPr>
              <a:t> </a:t>
            </a:r>
            <a:r>
              <a:rPr lang="fi-FI" sz="2200" b="1" dirty="0" err="1">
                <a:solidFill>
                  <a:srgbClr val="F25E4F"/>
                </a:solidFill>
              </a:rPr>
              <a:t>neljanda</a:t>
            </a:r>
            <a:r>
              <a:rPr lang="fi-FI" sz="2200" b="1" dirty="0">
                <a:solidFill>
                  <a:srgbClr val="F25E4F"/>
                </a:solidFill>
              </a:rPr>
              <a:t> ja </a:t>
            </a:r>
            <a:r>
              <a:rPr lang="fi-FI" sz="2200" b="1" dirty="0" err="1">
                <a:solidFill>
                  <a:srgbClr val="F25E4F"/>
                </a:solidFill>
              </a:rPr>
              <a:t>viienda</a:t>
            </a:r>
            <a:r>
              <a:rPr lang="fi-FI" sz="2200" b="1" dirty="0">
                <a:solidFill>
                  <a:srgbClr val="F25E4F"/>
                </a:solidFill>
              </a:rPr>
              <a:t> rea</a:t>
            </a:r>
            <a:endParaRPr lang="pt-PT" sz="2200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469531" y="5504423"/>
                <a:ext cx="2205138" cy="98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/>
                  <a:t>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pt-PT" sz="2400" b="1" i="1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31" y="5504423"/>
                <a:ext cx="2205138" cy="9895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arredondado 1"/>
          <p:cNvSpPr/>
          <p:nvPr/>
        </p:nvSpPr>
        <p:spPr>
          <a:xfrm>
            <a:off x="3554132" y="4780061"/>
            <a:ext cx="2012628" cy="636733"/>
          </a:xfrm>
          <a:prstGeom prst="roundRect">
            <a:avLst/>
          </a:prstGeom>
          <a:solidFill>
            <a:srgbClr val="F25E4F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2453390" y="3435684"/>
            <a:ext cx="921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A6FF"/>
                </a:solidFill>
              </a:rPr>
              <a:t>- </a:t>
            </a:r>
            <a:r>
              <a:rPr lang="en-US" sz="2400" dirty="0" smtClean="0">
                <a:solidFill>
                  <a:srgbClr val="29A6FF"/>
                </a:solidFill>
              </a:rPr>
              <a:t> </a:t>
            </a:r>
            <a:r>
              <a:rPr lang="en-US" sz="2200" b="1" dirty="0" err="1" smtClean="0">
                <a:solidFill>
                  <a:srgbClr val="29A6FF"/>
                </a:solidFill>
              </a:rPr>
              <a:t>seejärel</a:t>
            </a:r>
            <a:r>
              <a:rPr lang="en-US" sz="2200" b="1" dirty="0" smtClean="0">
                <a:solidFill>
                  <a:srgbClr val="29A6FF"/>
                </a:solidFill>
              </a:rPr>
              <a:t> </a:t>
            </a:r>
            <a:r>
              <a:rPr lang="et-EE" sz="2200" b="1" dirty="0" smtClean="0">
                <a:solidFill>
                  <a:srgbClr val="29A6FF"/>
                </a:solidFill>
              </a:rPr>
              <a:t>liitke ülalt tulevatel diagonaalidel olevate elementide korrutised </a:t>
            </a:r>
            <a:endParaRPr lang="pt-PT" sz="2200" b="1" dirty="0">
              <a:solidFill>
                <a:srgbClr val="29A6F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70709" y="4012603"/>
            <a:ext cx="9091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 </a:t>
            </a:r>
            <a:r>
              <a:rPr lang="et-EE" sz="2200" b="1" dirty="0" smtClean="0">
                <a:solidFill>
                  <a:schemeClr val="accent6">
                    <a:lumMod val="75000"/>
                  </a:schemeClr>
                </a:solidFill>
              </a:rPr>
              <a:t>ja lahutage alt tulevatel diagonaalidel olevate elementide korrutised</a:t>
            </a:r>
            <a:endParaRPr lang="pt-PT" sz="2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638653" y="4946434"/>
                <a:ext cx="17412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53" y="4946434"/>
                <a:ext cx="1741289" cy="461665"/>
              </a:xfrm>
              <a:prstGeom prst="rect">
                <a:avLst/>
              </a:prstGeom>
              <a:blipFill>
                <a:blip r:embed="rId11"/>
                <a:stretch>
                  <a:fillRect r="-1748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xão reta unidirecional 5"/>
          <p:cNvCxnSpPr/>
          <p:nvPr/>
        </p:nvCxnSpPr>
        <p:spPr>
          <a:xfrm>
            <a:off x="3815021" y="4920629"/>
            <a:ext cx="1343962" cy="58379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>
            <a:off x="3870943" y="5269978"/>
            <a:ext cx="1256787" cy="601047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>
            <a:off x="3865067" y="5631653"/>
            <a:ext cx="1262663" cy="579405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unidirecional 9"/>
          <p:cNvCxnSpPr/>
          <p:nvPr/>
        </p:nvCxnSpPr>
        <p:spPr>
          <a:xfrm flipV="1">
            <a:off x="3899768" y="4946750"/>
            <a:ext cx="1259215" cy="69913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/>
          <p:cNvCxnSpPr/>
          <p:nvPr/>
        </p:nvCxnSpPr>
        <p:spPr>
          <a:xfrm flipV="1">
            <a:off x="3943463" y="5275752"/>
            <a:ext cx="1203229" cy="66709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unidirecional 48"/>
          <p:cNvCxnSpPr/>
          <p:nvPr/>
        </p:nvCxnSpPr>
        <p:spPr>
          <a:xfrm flipV="1">
            <a:off x="3932289" y="5644991"/>
            <a:ext cx="1195441" cy="70753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134573" y="5491890"/>
                <a:ext cx="16719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573" y="5491890"/>
                <a:ext cx="1671962" cy="461665"/>
              </a:xfrm>
              <a:prstGeom prst="rect">
                <a:avLst/>
              </a:prstGeom>
              <a:blipFill>
                <a:blip r:embed="rId12"/>
                <a:stretch>
                  <a:fillRect r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7692844" y="4994839"/>
                <a:ext cx="1440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844" y="4994839"/>
                <a:ext cx="1440646" cy="461665"/>
              </a:xfrm>
              <a:prstGeom prst="rect">
                <a:avLst/>
              </a:prstGeom>
              <a:blipFill>
                <a:blip r:embed="rId13"/>
                <a:stretch>
                  <a:fillRect r="-1695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626285" y="4714442"/>
                <a:ext cx="3101119" cy="134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85" y="4714442"/>
                <a:ext cx="3101119" cy="13469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9441834" y="4993582"/>
                <a:ext cx="1601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834" y="4993582"/>
                <a:ext cx="1601142" cy="461665"/>
              </a:xfrm>
              <a:prstGeom prst="rect">
                <a:avLst/>
              </a:prstGeom>
              <a:blipFill>
                <a:blip r:embed="rId1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9075255" y="5004998"/>
                <a:ext cx="47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255" y="5004998"/>
                <a:ext cx="47024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7336288" y="4962649"/>
                <a:ext cx="47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288" y="4962649"/>
                <a:ext cx="47024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7706790" y="5527884"/>
                <a:ext cx="1682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790" y="5527884"/>
                <a:ext cx="1682493" cy="461665"/>
              </a:xfrm>
              <a:prstGeom prst="rect">
                <a:avLst/>
              </a:prstGeom>
              <a:blipFill>
                <a:blip r:embed="rId18"/>
                <a:stretch>
                  <a:fillRect r="-3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9327797" y="5570501"/>
                <a:ext cx="1715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797" y="5570501"/>
                <a:ext cx="1715179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2" grpId="0" animBg="1"/>
      <p:bldP spid="2" grpId="1" animBg="1"/>
      <p:bldP spid="3" grpId="0"/>
      <p:bldP spid="8" grpId="0"/>
      <p:bldP spid="11" grpId="0"/>
      <p:bldP spid="36" grpId="0"/>
      <p:bldP spid="43" grpId="0"/>
      <p:bldP spid="44" grpId="0"/>
      <p:bldP spid="47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hlinkClick r:id="rId5" action="ppaction://hlinksldjump"/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lvl="0" algn="ctr">
              <a:defRPr/>
            </a:pP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kumimoji="0" lang="en-GB" sz="2800" b="1" i="0" u="none" strike="noStrike" kern="1200" cap="none" spc="0" normalizeH="0" baseline="0" noProof="0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31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determinandi mõiste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1</a:t>
            </a:r>
            <a:r>
              <a:rPr lang="en-GB" b="1" dirty="0">
                <a:solidFill>
                  <a:schemeClr val="tx1"/>
                </a:solidFill>
              </a:rPr>
              <a:t>x1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tângulo: Cantos Arredondados 9"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lang="et-EE" b="1" dirty="0">
                <a:solidFill>
                  <a:schemeClr val="tx1"/>
                </a:solidFill>
              </a:rPr>
              <a:t>Maatriksi 3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3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 2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2 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ângulo: Cantos Arredondados 32">
            <a:hlinkClick r:id="rId5" action="ppaction://hlinksldjump"/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091600" y="453600"/>
            <a:ext cx="9828000" cy="5898219"/>
          </a:xfrm>
          <a:prstGeom prst="roundRect">
            <a:avLst>
              <a:gd name="adj" fmla="val 812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/>
          <p:cNvSpPr/>
          <p:nvPr/>
        </p:nvSpPr>
        <p:spPr>
          <a:xfrm>
            <a:off x="2577430" y="763023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>
                <a:solidFill>
                  <a:srgbClr val="0C2B8E"/>
                </a:solidFill>
              </a:rPr>
              <a:t>Maatriksi</a:t>
            </a:r>
            <a:r>
              <a:rPr lang="en-US" sz="2400" b="1" dirty="0" smtClean="0">
                <a:solidFill>
                  <a:srgbClr val="0C2B8E"/>
                </a:solidFill>
              </a:rPr>
              <a:t> </a:t>
            </a:r>
            <a:r>
              <a:rPr lang="en-US" sz="2400" b="1" dirty="0">
                <a:solidFill>
                  <a:srgbClr val="0C2B8E"/>
                </a:solidFill>
              </a:rPr>
              <a:t>3×3 </a:t>
            </a:r>
            <a:r>
              <a:rPr lang="et-EE" sz="2400" b="1" dirty="0" err="1" smtClean="0">
                <a:solidFill>
                  <a:srgbClr val="0C2B8E"/>
                </a:solidFill>
              </a:rPr>
              <a:t>determinat</a:t>
            </a:r>
            <a:r>
              <a:rPr lang="en-US" sz="2400" b="1" dirty="0" smtClean="0">
                <a:solidFill>
                  <a:srgbClr val="0C2B8E"/>
                </a:solidFill>
              </a:rPr>
              <a:t> (</a:t>
            </a:r>
            <a:r>
              <a:rPr lang="et-EE" sz="2400" b="1" dirty="0">
                <a:solidFill>
                  <a:srgbClr val="0C2B8E"/>
                </a:solidFill>
              </a:rPr>
              <a:t>Sarruse reegel</a:t>
            </a:r>
            <a:r>
              <a:rPr lang="en-US" sz="2400" b="1" dirty="0" smtClean="0">
                <a:solidFill>
                  <a:srgbClr val="0C2B8E"/>
                </a:solidFill>
              </a:rPr>
              <a:t>)</a:t>
            </a:r>
            <a:endParaRPr lang="en-US" sz="2400" b="1" dirty="0">
              <a:solidFill>
                <a:srgbClr val="0C2B8E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764619" y="1279437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907" y="147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2730760" y="1805523"/>
            <a:ext cx="41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Arvutada </a:t>
            </a:r>
            <a:r>
              <a:rPr lang="et-EE" sz="2400" dirty="0" err="1" smtClean="0"/>
              <a:t>determinat</a:t>
            </a:r>
            <a:endParaRPr lang="en-GB" sz="2400" dirty="0"/>
          </a:p>
        </p:txBody>
      </p:sp>
      <p:cxnSp>
        <p:nvCxnSpPr>
          <p:cNvPr id="44" name="Conexão reta unidirecional 43"/>
          <p:cNvCxnSpPr/>
          <p:nvPr/>
        </p:nvCxnSpPr>
        <p:spPr>
          <a:xfrm>
            <a:off x="4003859" y="3497021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/>
          <p:cNvCxnSpPr/>
          <p:nvPr/>
        </p:nvCxnSpPr>
        <p:spPr>
          <a:xfrm flipV="1">
            <a:off x="3965268" y="3582778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730760" y="2577731"/>
                <a:ext cx="2658658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760" y="2577731"/>
                <a:ext cx="2658658" cy="13459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xão reta unidirecional 41"/>
          <p:cNvCxnSpPr/>
          <p:nvPr/>
        </p:nvCxnSpPr>
        <p:spPr>
          <a:xfrm>
            <a:off x="3970522" y="2773717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/>
          <p:cNvCxnSpPr/>
          <p:nvPr/>
        </p:nvCxnSpPr>
        <p:spPr>
          <a:xfrm>
            <a:off x="3995853" y="314323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 flipV="1">
            <a:off x="3945555" y="2810941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 flipV="1">
            <a:off x="3949194" y="3201942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3397401" y="3722962"/>
                <a:ext cx="2743200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/>
                  <a:t>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pt-PT" sz="2400" b="1" i="1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mr>
                    </m:m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401" y="3722962"/>
                <a:ext cx="2743200" cy="70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264480" y="2887143"/>
                <a:ext cx="2112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×0×5+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80" y="2887143"/>
                <a:ext cx="211259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5322290" y="3407393"/>
                <a:ext cx="2296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290" y="3407393"/>
                <a:ext cx="229652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186142" y="3927402"/>
                <a:ext cx="4890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=0−3−16−0−4+10=−13</m:t>
                      </m:r>
                    </m:oMath>
                  </m:oMathPara>
                </a14:m>
                <a:endParaRPr lang="pt-P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42" y="3927402"/>
                <a:ext cx="489001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7139337" y="2887142"/>
                <a:ext cx="2460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×1×3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337" y="2887142"/>
                <a:ext cx="2460630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8895027" y="2889891"/>
                <a:ext cx="2544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×2×4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027" y="2889891"/>
                <a:ext cx="2544713" cy="461665"/>
              </a:xfrm>
              <a:prstGeom prst="rect">
                <a:avLst/>
              </a:prstGeom>
              <a:blipFill>
                <a:blip r:embed="rId15"/>
                <a:stretch>
                  <a:fillRect l="-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7349123" y="3407393"/>
                <a:ext cx="1811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123" y="3407393"/>
                <a:ext cx="181178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8858868" y="3423235"/>
                <a:ext cx="2554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68" y="3423235"/>
                <a:ext cx="255402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8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" grpId="0"/>
      <p:bldP spid="36" grpId="0"/>
      <p:bldP spid="37" grpId="0"/>
      <p:bldP spid="38" grpId="0"/>
      <p:bldP spid="39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lvl="0" algn="ctr">
              <a:defRPr/>
            </a:pP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kumimoji="0" lang="en-GB" sz="2800" b="1" i="0" u="none" strike="noStrike" kern="1200" cap="none" spc="0" normalizeH="0" baseline="0" noProof="0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31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determinandi mõiste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1</a:t>
            </a:r>
            <a:r>
              <a:rPr lang="en-GB" b="1" dirty="0">
                <a:solidFill>
                  <a:schemeClr val="tx1"/>
                </a:solidFill>
              </a:rPr>
              <a:t>x1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tângulo: Cantos Arredondados 9"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lang="et-EE" b="1" dirty="0">
                <a:solidFill>
                  <a:schemeClr val="tx1"/>
                </a:solidFill>
              </a:rPr>
              <a:t>Maatriksi 3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3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 2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2 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ângulo: Cantos Arredondados 32">
            <a:hlinkClick r:id="rId8" action="ppaction://hlinksldjump"/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090099" y="455119"/>
            <a:ext cx="9828000" cy="5898219"/>
          </a:xfrm>
          <a:prstGeom prst="roundRect">
            <a:avLst>
              <a:gd name="adj" fmla="val 828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907" y="147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2673291" y="2079858"/>
            <a:ext cx="868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Samuti</a:t>
            </a:r>
            <a:r>
              <a:rPr lang="en-GB" sz="2400" dirty="0"/>
              <a:t> </a:t>
            </a:r>
            <a:r>
              <a:rPr lang="en-GB" sz="2400" dirty="0" err="1"/>
              <a:t>võime</a:t>
            </a:r>
            <a:r>
              <a:rPr lang="en-GB" sz="2400" dirty="0"/>
              <a:t> </a:t>
            </a:r>
            <a:r>
              <a:rPr lang="en-GB" sz="2400" dirty="0" err="1"/>
              <a:t>arvutada</a:t>
            </a:r>
            <a:r>
              <a:rPr lang="en-GB" sz="2400" dirty="0"/>
              <a:t> 3x3 </a:t>
            </a:r>
            <a:r>
              <a:rPr lang="en-GB" sz="2400" dirty="0" err="1"/>
              <a:t>maatriksi</a:t>
            </a:r>
            <a:r>
              <a:rPr lang="en-GB" sz="2400" dirty="0"/>
              <a:t> </a:t>
            </a:r>
            <a:r>
              <a:rPr lang="en-GB" sz="2400" dirty="0" err="1"/>
              <a:t>determinandi</a:t>
            </a:r>
            <a:r>
              <a:rPr lang="en-GB" sz="2400" dirty="0"/>
              <a:t>, </a:t>
            </a:r>
            <a:r>
              <a:rPr lang="en-GB" sz="2400" dirty="0" err="1"/>
              <a:t>kopeerides</a:t>
            </a:r>
            <a:r>
              <a:rPr lang="en-GB" sz="2400" dirty="0"/>
              <a:t> A </a:t>
            </a:r>
            <a:r>
              <a:rPr lang="en-GB" sz="2400" dirty="0" err="1"/>
              <a:t>esimese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teise</a:t>
            </a:r>
            <a:r>
              <a:rPr lang="en-GB" sz="2400" dirty="0"/>
              <a:t> </a:t>
            </a:r>
            <a:r>
              <a:rPr lang="en-GB" sz="2400" dirty="0" err="1"/>
              <a:t>veeru</a:t>
            </a:r>
            <a:r>
              <a:rPr lang="en-GB" sz="2400" dirty="0"/>
              <a:t>, </a:t>
            </a:r>
            <a:r>
              <a:rPr lang="en-GB" sz="2400" dirty="0" err="1"/>
              <a:t>moodustades</a:t>
            </a:r>
            <a:r>
              <a:rPr lang="en-GB" sz="2400" dirty="0"/>
              <a:t> </a:t>
            </a:r>
            <a:r>
              <a:rPr lang="en-GB" sz="2400" dirty="0" err="1"/>
              <a:t>neljanda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viienda</a:t>
            </a:r>
            <a:r>
              <a:rPr lang="en-GB" sz="2400" dirty="0"/>
              <a:t> </a:t>
            </a:r>
            <a:r>
              <a:rPr lang="en-GB" sz="2400" dirty="0" err="1" smtClean="0"/>
              <a:t>veeru</a:t>
            </a:r>
            <a:r>
              <a:rPr lang="et-EE" sz="2400" dirty="0" smtClean="0"/>
              <a:t>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757372" y="3062269"/>
                <a:ext cx="2658658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372" y="3062269"/>
                <a:ext cx="2658658" cy="13459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xão reta unidirecional 41"/>
          <p:cNvCxnSpPr/>
          <p:nvPr/>
        </p:nvCxnSpPr>
        <p:spPr>
          <a:xfrm>
            <a:off x="3968438" y="3262614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/>
          <p:cNvCxnSpPr/>
          <p:nvPr/>
        </p:nvCxnSpPr>
        <p:spPr>
          <a:xfrm>
            <a:off x="4537123" y="327470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/>
          <p:cNvCxnSpPr/>
          <p:nvPr/>
        </p:nvCxnSpPr>
        <p:spPr>
          <a:xfrm>
            <a:off x="5003076" y="319045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 flipV="1">
            <a:off x="4037850" y="3294873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 flipV="1">
            <a:off x="4471865" y="3327186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/>
          <p:cNvCxnSpPr/>
          <p:nvPr/>
        </p:nvCxnSpPr>
        <p:spPr>
          <a:xfrm flipV="1">
            <a:off x="5010088" y="3293137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212850" y="4407481"/>
                <a:ext cx="2112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×0×5+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50" y="4407481"/>
                <a:ext cx="211259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8967038" y="4408215"/>
                <a:ext cx="2567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038" y="4408215"/>
                <a:ext cx="256722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038047" y="5626838"/>
                <a:ext cx="4890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=0−3−16−0−4+10=−13</m:t>
                      </m:r>
                    </m:oMath>
                  </m:oMathPara>
                </a14:m>
                <a:endParaRPr lang="pt-P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047" y="5626838"/>
                <a:ext cx="489001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114369" y="4419573"/>
                <a:ext cx="2460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400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69" y="4419573"/>
                <a:ext cx="2460630" cy="461665"/>
              </a:xfrm>
              <a:prstGeom prst="rect">
                <a:avLst/>
              </a:prstGeom>
              <a:blipFill>
                <a:blip r:embed="rId13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6916610" y="4419572"/>
                <a:ext cx="2544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3×</m:t>
                      </m:r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10" y="4419572"/>
                <a:ext cx="2544713" cy="461665"/>
              </a:xfrm>
              <a:prstGeom prst="rect">
                <a:avLst/>
              </a:prstGeom>
              <a:blipFill>
                <a:blip r:embed="rId14"/>
                <a:stretch>
                  <a:fillRect l="-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537115" y="4929503"/>
                <a:ext cx="1811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4×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115" y="4929503"/>
                <a:ext cx="181178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067669" y="4951856"/>
                <a:ext cx="2554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−5×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669" y="4951856"/>
                <a:ext cx="255402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154028" y="3143880"/>
                <a:ext cx="974626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</m:m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028" y="3143880"/>
                <a:ext cx="974626" cy="9742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arredondado 5"/>
          <p:cNvSpPr/>
          <p:nvPr/>
        </p:nvSpPr>
        <p:spPr>
          <a:xfrm>
            <a:off x="3728780" y="3062269"/>
            <a:ext cx="952736" cy="1148937"/>
          </a:xfrm>
          <a:prstGeom prst="roundRect">
            <a:avLst/>
          </a:prstGeom>
          <a:solidFill>
            <a:srgbClr val="F25E4F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CaixaDeTexto 39"/>
          <p:cNvSpPr txBox="1"/>
          <p:nvPr/>
        </p:nvSpPr>
        <p:spPr>
          <a:xfrm>
            <a:off x="6916609" y="3240957"/>
            <a:ext cx="50667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A6FF"/>
                </a:solidFill>
              </a:rPr>
              <a:t>- </a:t>
            </a:r>
            <a:r>
              <a:rPr lang="en-US" sz="2200" b="1" dirty="0" err="1">
                <a:solidFill>
                  <a:srgbClr val="29A6FF"/>
                </a:solidFill>
              </a:rPr>
              <a:t>seejärel</a:t>
            </a:r>
            <a:r>
              <a:rPr lang="en-US" sz="2200" b="1" dirty="0">
                <a:solidFill>
                  <a:srgbClr val="29A6FF"/>
                </a:solidFill>
              </a:rPr>
              <a:t> </a:t>
            </a:r>
            <a:r>
              <a:rPr lang="et-EE" sz="2200" b="1" dirty="0">
                <a:solidFill>
                  <a:srgbClr val="29A6FF"/>
                </a:solidFill>
              </a:rPr>
              <a:t>liitke ülalt tulevatel diagonaalidel olevate elementide korrutised </a:t>
            </a:r>
            <a:endParaRPr lang="pt-PT" sz="2200" b="1" dirty="0">
              <a:solidFill>
                <a:srgbClr val="29A6FF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6801114" y="3269463"/>
            <a:ext cx="5127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 </a:t>
            </a:r>
            <a:r>
              <a:rPr lang="et-EE" sz="2200" b="1" dirty="0">
                <a:solidFill>
                  <a:schemeClr val="accent6">
                    <a:lumMod val="75000"/>
                  </a:schemeClr>
                </a:solidFill>
              </a:rPr>
              <a:t>ja lahutage alt tulevatel diagonaalidel olevate elementide korrutised</a:t>
            </a:r>
            <a:endParaRPr lang="pt-PT" sz="2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F15F94C-F3FE-4660-8C1D-C0FE0AFCA241}"/>
              </a:ext>
            </a:extLst>
          </p:cNvPr>
          <p:cNvSpPr/>
          <p:nvPr/>
        </p:nvSpPr>
        <p:spPr>
          <a:xfrm>
            <a:off x="2577430" y="763023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>
                <a:solidFill>
                  <a:srgbClr val="0C2B8E"/>
                </a:solidFill>
              </a:rPr>
              <a:t>Maatriksi</a:t>
            </a:r>
            <a:r>
              <a:rPr lang="en-US" sz="2400" b="1" dirty="0">
                <a:solidFill>
                  <a:srgbClr val="0C2B8E"/>
                </a:solidFill>
              </a:rPr>
              <a:t> 3×3 </a:t>
            </a:r>
            <a:r>
              <a:rPr lang="et-EE" sz="2400" b="1" dirty="0" err="1">
                <a:solidFill>
                  <a:srgbClr val="0C2B8E"/>
                </a:solidFill>
              </a:rPr>
              <a:t>determinat</a:t>
            </a:r>
            <a:r>
              <a:rPr lang="en-US" sz="2400" b="1" dirty="0">
                <a:solidFill>
                  <a:srgbClr val="0C2B8E"/>
                </a:solidFill>
              </a:rPr>
              <a:t> (</a:t>
            </a:r>
            <a:r>
              <a:rPr lang="et-EE" sz="2400" b="1" dirty="0">
                <a:solidFill>
                  <a:srgbClr val="0C2B8E"/>
                </a:solidFill>
              </a:rPr>
              <a:t>Sarruse reegel</a:t>
            </a:r>
            <a:r>
              <a:rPr lang="en-US" sz="2400" b="1" dirty="0">
                <a:solidFill>
                  <a:srgbClr val="0C2B8E"/>
                </a:solidFill>
              </a:rPr>
              <a:t>)</a:t>
            </a:r>
            <a:endParaRPr lang="en-US" sz="2400" b="1" dirty="0">
              <a:solidFill>
                <a:srgbClr val="0C2B8E"/>
              </a:solidFill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906D5DEE-DD82-4F17-B7BB-928AEEB74A24}"/>
              </a:ext>
            </a:extLst>
          </p:cNvPr>
          <p:cNvSpPr/>
          <p:nvPr/>
        </p:nvSpPr>
        <p:spPr>
          <a:xfrm>
            <a:off x="2764619" y="1279437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2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38" grpId="0"/>
      <p:bldP spid="39" grpId="0"/>
      <p:bldP spid="49" grpId="0"/>
      <p:bldP spid="50" grpId="0"/>
      <p:bldP spid="3" grpId="0"/>
      <p:bldP spid="6" grpId="0" animBg="1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lvl="0" algn="ctr">
              <a:defRPr/>
            </a:pP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kumimoji="0" lang="en-GB" sz="2800" b="1" i="0" u="none" strike="noStrike" kern="1200" cap="none" spc="0" normalizeH="0" baseline="0" noProof="0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31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determinandi mõiste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1</a:t>
            </a:r>
            <a:r>
              <a:rPr lang="en-GB" b="1" dirty="0">
                <a:solidFill>
                  <a:schemeClr val="tx1"/>
                </a:solidFill>
              </a:rPr>
              <a:t>x1 </a:t>
            </a:r>
            <a:r>
              <a:rPr lang="et-EE" b="1" dirty="0">
                <a:solidFill>
                  <a:schemeClr val="tx1"/>
                </a:solidFill>
              </a:rPr>
              <a:t>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of a 3x3 Matrix </a:t>
            </a: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 2</a:t>
            </a:r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t-EE" b="1" dirty="0">
                <a:solidFill>
                  <a:schemeClr val="tx1"/>
                </a:solidFill>
              </a:rPr>
              <a:t>2 determinant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78" y="2098179"/>
            <a:ext cx="1308735" cy="4572000"/>
          </a:xfrm>
          <a:prstGeom prst="rect">
            <a:avLst/>
          </a:prstGeom>
        </p:spPr>
      </p:pic>
      <p:sp>
        <p:nvSpPr>
          <p:cNvPr id="3" name="Nota de aviso oval 2"/>
          <p:cNvSpPr/>
          <p:nvPr/>
        </p:nvSpPr>
        <p:spPr>
          <a:xfrm>
            <a:off x="2070538" y="157655"/>
            <a:ext cx="3783394" cy="1340235"/>
          </a:xfrm>
          <a:prstGeom prst="wedgeEllipseCallout">
            <a:avLst>
              <a:gd name="adj1" fmla="val -17910"/>
              <a:gd name="adj2" fmla="val 923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2B79E2F-9328-4F06-993F-18497229456E}"/>
              </a:ext>
            </a:extLst>
          </p:cNvPr>
          <p:cNvSpPr txBox="1"/>
          <p:nvPr/>
        </p:nvSpPr>
        <p:spPr>
          <a:xfrm>
            <a:off x="2480065" y="317832"/>
            <a:ext cx="3278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Võib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-olla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vajate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sellele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viimasele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küsimusele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vastamiseks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pliiatsit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ja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paberit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!</a:t>
            </a:r>
            <a:endParaRPr lang="en-GB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3A5F094-378B-44A3-9606-419FB34DE1FE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469124" y="1247758"/>
            <a:ext cx="267903" cy="3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FLASHSPRING_PRESENTATION_REFERENCES" val=""/>
  <p:tag name="ISPRING_OUTPUT_FOLDER" val="[[&quot;*\uFFFD\uFFFD\uFFFD{BB4CDCA5-F38E-475C-8C53-186BBAA01A72}&quot;,&quot;C:\\Users\\filom\\Documents\\ENGIMATH\\LESSONS\\MATRICES\\LESSON 15&quot;],[&quot;\uFFFD\u0006\uFFFD{89960893-7238-4BF1-AF2C-E0D0CDA1F331}&quot;,&quot;E:\\Ano Letivo 2019_2020\\Lesson 15&quot;]]"/>
  <p:tag name="ISPRING_SCORM_RATE_QUIZZES" val="1"/>
  <p:tag name="ISPRING_SCORM_PASSING_SCORE" val="80.000000"/>
  <p:tag name="ISPRING_PUBLISH_SETTINGS" val="{&quot;commonSettings&quot;:{&quot;webSettings&quot;:{&quot;useMobileViewer&quot;:&quot;T_FALSE&quot;},&quot;lmsSettings&quot;:{&quot;useMobileViewer&quot;:&quot;T_TRU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PXk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j15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I9eRFI7/o/k+wAAAAEFAAAgAAAAdW5pdmVyc2FsL2tleWJvYXJkX3Nob3J0Y3V0cy54bWyl0tFqgzAUBuBr+xSSB1h1dmsHaqF0vR6U7T7oaRsaE8k50e7tZ9kGY0Rr7N0fAh//OZx0falk2IBBoVXG4oeIrfNZygvq3pgHPylUvIKM1ZJ/vnGLwPIgSPGkDRWWwkKX3WfyyLqkyGiZsYiFeBIHuqZ5x8y/nf+gggvtpSjd4MIfrA00QlvsR5OJLQlqlxcnd5T0M+Mh8yAMDqzy+Y8Yj2sp+RD4NA38ENBC2cuu/JeJV2tP3NDNwX3EV1XenHusB3DeadNy4yZfppEbXpx7zaW/2WhpK3h3XmSymuptdatc4iLyF0kfjxJ2VkosDIDTXUYjDnP2mzD/AlBLAwQUAAIACACPXkRS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j15EUjU9ej19BAAAqhQAACEAAAB1bml2ZXJzYWwvZmxhc2hfc2tpbl9zZXR0aW5ncy54bWy9V21v4jgQ/rz9FYiT+hHKyy6tmrLqG1J1vW117fa7SQawcOyc7dDl3+/YsYMDaUm15Yiq4plnPI9nxjMhUkvKWyuQigp+0e63x0dfojiXErh+hjRjRENrShTcJRftyc/7+3bXIgQT8gm0pnyuUOAkLYqoWKQZ4et7MRedKYmXcylynrTHf00G5om6FrpltFhnIBnlS8R97Z9e3UzqcYwqfach7cxIDB2BxNHgtnfbv+03McgkKAWGzNnNZf/y2x4bRqbAvJfhaHg6vGxksXEzsZ9GRiuqqLZGo/5oMBrWG2FoEVuN6zs+MpHlWfM0ZFLMDfcti5F59lgwQRKsBoTfnJlnDxwra22c7Mm3hl96T+ynudaCd2LBNRZthwuZEoY2M/tpZOMy3MDCVlHpAplPkwYGvoKmoyR+KzBkDtWox5D0krfyhNEDWcW/x76omjCYpB6oGE2Qh5CJZQwn5tlA3bfg5kcmhlKwR+Oh0hFMPU8ZjLXMIer6ldGohXh9yDVed68NJR7xiGd8JLmC8Yww5UAboYf9C6+UJ8E+TuD1L4LlKVwXLMOtqgoPv76+sokLkaWspCZh5UQbv4HQ435gwHdwgdDjnkzUHzhb74C3NcbC36ErYrO3ibSjHIT6SwSc4HcfH7+yKrP/vWk9KnDoBBaQigTGtiKeaQomOVHXygyL7haNiJMVnRONc+Qfg5munzRkKupuyYsiqq2ZSFPNYLeSYpFLhRxQ+VI9ao3GGBR3T13qe5hpj60KfejNmApzbddH7wbVb18EqVi0NA6wi3ZK5BLksxBMtVvOBJsYRtfOzW24mRPYf0De8ZloYsCFhnBnS64WKYrb1AhLtCbxIkUm9azL2Nnk1SYpcv52k8fzdAryFhNOwRdaVWZQCzpfMPzTLxReIanC31AaO73ArTihZQ0HAptiIDJe+PouFkae5kxTBitgThcIzCHfOE6k8DLsntEUTrXYAsneSnPNY1MJlYZXUezAX5CPqDahULGnkDWZKnuaTUPwXTigEDRm19ZMFYYdza5toYQ7orImWpiSIHIk1+JJE6nddpu1PSpZwSWnqe0eKDZuPLEalTFhQmQuCFbl8Tty791MlHKjcvsaTb2B6Yzjfp2B1VQb4zNet/FMAoRd0QqPylb9N6yngsjkRwmo9O4atbHFk+Ewsw1WmfA94BtH1A2kNh1BFpZun6eFkDrOtRofM33+/VfKyl8Dx//lQp/3OifFl+/Hc31uQCS25zPLL5t1i5MUnE3mp3SxtEgLVc5bK0ZODjzoF/9bbio4sfPaUgs601VZt3TdLXy/Q4XjtLVDtBGV4SGpYLdfUZGr5nQGB48MjugmTHqD/yUwn8+m93E2MyrVB0rmWy2X3udEhpGPUPl6aCrF/G1M6PSQRWPfS+2o+IM0fSaXW578QZY+iwnAciLkK3b2RmTODk3mCn+iNmYzOiSblf2997NRhxmcHp7JjXjlTbgMTw7JRYv5nMEkZ0zF+GLSiNHo5FMaTbC0LxNRd/el5AjfWpYU33GOfgNQSwMEFAACAAgAj15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j15EUsas6DLAAQAAfgYAAB8AAAB1bml2ZXJzYWwvaHRtbF9za2luX3NldHRpbmdzLmpzjZTBT8IwFMbv/BVkXg3RgU68YYDEhIOJ3oyHrnuMha6vaQuCxv/ddQh23ZvSXuiXH9/ra9fvs9evRsSj/n3/s/5dr5+a61oDp1m9gcumLjr00umREUUGL0UJopAQBcjWIUsmDJz0r1+Eco5k7Zruny0o4/lFSMDq5O+JmgANoW0J7Z0y3FHix/HfPa+rQ0feOacba1EOOEoL0g4k6pLVTHSxrIffYQDjFvQ/6JJxaJjexHdp1kn+Oo7SJONjn+NYKib3C8xxkDK+zjVuZHag50M3fXq1V6CrG1+fyj5M5z4gCmMfLZRh4dn1LJ7F3aTSYAz81B1PJ/HkloQFS0H4DSWju9HkD7RhPK/HH/S2MIU90kmcDJORTyuWQ+uUOGTX2bCJycqrdZqt4gfOws56zbAGIdgedMuq/WEoVBt1xgUqjbk7kTaauEmiAllWyPzATcdukpzbrLPt+jbqyBikqLPj7cGVmz4THMYkajwzDJ7ZinjKZVe4nBENlnzcJqi6oHJBUCJVFymQDLQgRY/bsWHWuPVr1TjTa9AviKLKT3ctYKo4Af0ol+gEZi3jq7LSqobe/Kgg987P7jLcZ+/rG1BLAwQUAAIACACPXkRSlBOzImkAAABuAAAAHAAAAHVuaXZlcnNhbC9sb2NhbF9zZXR0aW5ncy54bWwNzDEOgzAMQNGdU1jeKe3WgcDGVpbSA1jERZEcG5GA4PZk+8PTb/szChy8pWDq8PV4IrDO5oMuDn/TUL8RUib1JKbsUA2h76pWbCb5cs4FJliFLt4mjiUyjxSLHHYRqOFTXv/AHpuuugFQSwMEFAACAAgA151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Ned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I9eRFKcXjIIFAYAADcXAAAdAAAAAAAAAAEAAAAAAMwTAAB1bml2ZXJzYWwvY29tbW9uX21lc3NhZ2VzLmxuZ1BLAQIAABQAAgAIAI9eRFJmsqLVpQAAAIMBAAAuAAAAAAAAAAEAAAAAABsaAAB1bml2ZXJzYWwvcGxheWJhY2tfYW5kX25hdmlnYXRpb25fc2V0dGluZ3MueG1sUEsBAgAAFAACAAgAj15EUjv+j+T7AAAAAQUAACAAAAAAAAAAAQAAAAAADBsAAHVuaXZlcnNhbC9rZXlib2FyZF9zaG9ydGN1dHMueG1sUEsBAgAAFAACAAgAj15EUtC9L7ROBAAAhxUAACcAAAAAAAAAAQAAAAAARRwAAHVuaXZlcnNhbC9mbGFzaF9wdWJsaXNoaW5nX3NldHRpbmdzLnhtbFBLAQIAABQAAgAIAI9eRFI1PXo9fQQAAKoUAAAhAAAAAAAAAAEAAAAAANggAAB1bml2ZXJzYWwvZmxhc2hfc2tpbl9zZXR0aW5ncy54bWxQSwECAAAUAAIACACPXkRS5kXGEUgEAAARFQAAJgAAAAAAAAABAAAAAACUJQAAdW5pdmVyc2FsL2h0bWxfcHVibGlzaGluZ19zZXR0aW5ncy54bWxQSwECAAAUAAIACACPXkRSxqzoMsABAAB+BgAAHwAAAAAAAAABAAAAAAAgKgAAdW5pdmVyc2FsL2h0bWxfc2tpbl9zZXR0aW5ncy5qc1BLAQIAABQAAgAIAI9eRFKUE7MiaQAAAG4AAAAcAAAAAAAAAAEAAAAAAB0sAAB1bml2ZXJzYWwvbG9jYWxfc2V0dGluZ3MueG1sUEsBAgAAFAACAAgA151CUqqfjlkWCgAAFhkAABcAAAAAAAAAAAAAAAAAwCwAAHVuaXZlcnNhbC91bml2ZXJzYWwucG5nUEsBAgAAFAACAAgA151CUuVlxrFLAAAAagAAABsAAAAAAAAAAQAAAAAACzcAAHVuaXZlcnNhbC91bml2ZXJzYWwucG5nLnhtbFBLBQYAAAAAEwATAKQFAACPNwAAAAA="/>
  <p:tag name="ISPRING_ULTRA_SCORM_COURCE_TITLE" val="Lesson 15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Lesson 15_N1"/>
  <p:tag name="ISPRING_UUID" val="{EED8D5A5-0D5F-49D2-AA9F-028E342578A5}"/>
  <p:tag name="ISPRING_RESOURCE_FOLDER" val="C:\Users\olabanov\Desktop\EngiMath\iSpring teooria\Lesson_15_N1\"/>
  <p:tag name="ISPRING_PRESENTATION_PATH" val="C:\Users\olabanov\Desktop\EngiMath\iSpring teooria\Lesson_15_N1.pptx"/>
  <p:tag name="ISPRING_SCREEN_RECS_UPDATED" val="C:\Users\olabanov\Desktop\EngiMath\iSpring teooria\Lesson_15_N1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SLIDE_BRANCHING_PROPERTIES" val="&lt;BranchingProperties&gt;&lt;nextAction&gt;&lt;action&gt;2&lt;/action&gt;&lt;slide&gt;278&lt;/slide&gt;&lt;/nextAction&gt;&lt;prevAction&gt;&lt;action&gt;2&lt;/action&gt;&lt;slide&gt;275&lt;/slide&gt;&lt;/prevAction&gt;&lt;lock&gt;0&lt;/lock&gt;&lt;/BranchingProperties&gt;&#1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olabanov\Desktop\EngiMath\iSpring teooria\Lesson_15_N1\quiz\quiz1.quiz"/>
  <p:tag name="ISPRING_QUIZ_RELATIVE_PATH" val="Lesson_15_N1\quiz\quiz1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u5WYRyQND10N5yadKO_1Q&quot;,&quot;gi&quot;:&quot;u3i9MVQ1-1my7wlZwjVLsA&quot;,&quot;ti&quot;:&quot;characters&quot;,&quot;vs&quot;:{&quot;f&quot;:[831,708],&quot;i&quot;:{&quot;d&quot;:&quot;Gu5WYRyQND10N5yadKO_1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olabanov\Desktop\EngiMath\iSpring teooria\Lesson_15_N1\quiz\quiz2.quiz"/>
  <p:tag name="ISPRING_QUIZ_RELATIVE_PATH" val="Lesson_15_N1\quiz\quiz2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HvDBTdZiuFnRKfor1eovw&quot;,&quot;gi&quot;:&quot;u3i9MVQ1-1my7wlZwjVLsA&quot;,&quot;ti&quot;:&quot;characters&quot;,&quot;vs&quot;:{&quot;f&quot;:[831,708],&quot;i&quot;:{&quot;d&quot;:&quot;WHvDBTdZiuFnRKfor1eov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8031</TotalTime>
  <Words>1335</Words>
  <Application>Microsoft Office PowerPoint</Application>
  <PresentationFormat>Widescreen</PresentationFormat>
  <Paragraphs>178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Times New Roman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15_N1</dc:title>
  <dc:creator>aplopes@iscap.ipp.pt</dc:creator>
  <cp:lastModifiedBy>Oksana Labanova</cp:lastModifiedBy>
  <cp:revision>417</cp:revision>
  <dcterms:created xsi:type="dcterms:W3CDTF">2019-03-25T06:42:45Z</dcterms:created>
  <dcterms:modified xsi:type="dcterms:W3CDTF">2021-08-21T12:08:33Z</dcterms:modified>
</cp:coreProperties>
</file>