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86" r:id="rId4"/>
    <p:sldId id="287" r:id="rId5"/>
    <p:sldId id="290" r:id="rId6"/>
    <p:sldId id="278" r:id="rId7"/>
    <p:sldId id="288" r:id="rId8"/>
    <p:sldId id="289" r:id="rId9"/>
    <p:sldId id="279" r:id="rId10"/>
    <p:sldId id="280" r:id="rId11"/>
    <p:sldId id="291" r:id="rId12"/>
    <p:sldId id="292" r:id="rId13"/>
    <p:sldId id="293" r:id="rId14"/>
    <p:sldId id="294" r:id="rId15"/>
    <p:sldId id="284" r:id="rId16"/>
    <p:sldId id="295" r:id="rId17"/>
    <p:sldId id="283" r:id="rId18"/>
  </p:sldIdLst>
  <p:sldSz cx="12192000" cy="6858000"/>
  <p:notesSz cx="6858000" cy="9144000"/>
  <p:custDataLst>
    <p:tags r:id="rId2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053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371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046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30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526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505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14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986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6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0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565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548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8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42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003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63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969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09/02/2021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5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47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5.xml"/><Relationship Id="rId15" Type="http://schemas.openxmlformats.org/officeDocument/2006/relationships/image" Target="../media/image55.png"/><Relationship Id="rId19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49.png"/><Relationship Id="rId3" Type="http://schemas.openxmlformats.org/officeDocument/2006/relationships/image" Target="../media/image1.jpg"/><Relationship Id="rId21" Type="http://schemas.openxmlformats.org/officeDocument/2006/relationships/image" Target="../media/image56.png"/><Relationship Id="rId7" Type="http://schemas.openxmlformats.org/officeDocument/2006/relationships/slide" Target="slide2.xml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0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5.xml"/><Relationship Id="rId15" Type="http://schemas.openxmlformats.org/officeDocument/2006/relationships/image" Target="../media/image59.png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1.jpg"/><Relationship Id="rId21" Type="http://schemas.openxmlformats.org/officeDocument/2006/relationships/image" Target="../media/image70.png"/><Relationship Id="rId7" Type="http://schemas.openxmlformats.org/officeDocument/2006/relationships/slide" Target="slide2.xml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24" Type="http://schemas.openxmlformats.org/officeDocument/2006/relationships/image" Target="../media/image73.png"/><Relationship Id="rId5" Type="http://schemas.openxmlformats.org/officeDocument/2006/relationships/slide" Target="slide15.xml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9" Type="http://schemas.openxmlformats.org/officeDocument/2006/relationships/image" Target="../media/image68.png"/><Relationship Id="rId31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1.jpg"/><Relationship Id="rId21" Type="http://schemas.openxmlformats.org/officeDocument/2006/relationships/image" Target="../media/image72.png"/><Relationship Id="rId34" Type="http://schemas.openxmlformats.org/officeDocument/2006/relationships/image" Target="../media/image49.png"/><Relationship Id="rId7" Type="http://schemas.openxmlformats.org/officeDocument/2006/relationships/slide" Target="slide2.xml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24" Type="http://schemas.openxmlformats.org/officeDocument/2006/relationships/image" Target="../media/image75.png"/><Relationship Id="rId32" Type="http://schemas.openxmlformats.org/officeDocument/2006/relationships/image" Target="../media/image84.png"/><Relationship Id="rId5" Type="http://schemas.openxmlformats.org/officeDocument/2006/relationships/slide" Target="slide15.xml"/><Relationship Id="rId15" Type="http://schemas.openxmlformats.org/officeDocument/2006/relationships/image" Target="../media/image64.png"/><Relationship Id="rId23" Type="http://schemas.openxmlformats.org/officeDocument/2006/relationships/image" Target="../media/image74.png"/><Relationship Id="rId28" Type="http://schemas.openxmlformats.org/officeDocument/2006/relationships/image" Target="../media/image80.png"/><Relationship Id="rId19" Type="http://schemas.openxmlformats.org/officeDocument/2006/relationships/image" Target="../media/image70.png"/><Relationship Id="rId31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63.png"/><Relationship Id="rId22" Type="http://schemas.openxmlformats.org/officeDocument/2006/relationships/image" Target="../media/image73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15.xml"/><Relationship Id="rId7" Type="http://schemas.openxmlformats.org/officeDocument/2006/relationships/slide" Target="slide10.xml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5.xml"/><Relationship Id="rId11" Type="http://schemas.openxmlformats.org/officeDocument/2006/relationships/image" Target="../media/image62.png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6.xml"/><Relationship Id="rId7" Type="http://schemas.openxmlformats.org/officeDocument/2006/relationships/slide" Target="slide10.xml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5.xml"/><Relationship Id="rId11" Type="http://schemas.openxmlformats.org/officeDocument/2006/relationships/image" Target="../media/image87.png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89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slide" Target="slide1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4.png"/><Relationship Id="rId5" Type="http://schemas.openxmlformats.org/officeDocument/2006/relationships/slide" Target="slide10.xml"/><Relationship Id="rId15" Type="http://schemas.openxmlformats.org/officeDocument/2006/relationships/image" Target="../media/image1.jpg"/><Relationship Id="rId10" Type="http://schemas.openxmlformats.org/officeDocument/2006/relationships/image" Target="../media/image13.png"/><Relationship Id="rId4" Type="http://schemas.openxmlformats.org/officeDocument/2006/relationships/slide" Target="slide15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slide" Target="slide15.xml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slide" Target="slide9.xml"/><Relationship Id="rId4" Type="http://schemas.openxmlformats.org/officeDocument/2006/relationships/notesSlide" Target="../notesSlides/notesSlide4.xml"/><Relationship Id="rId9" Type="http://schemas.openxmlformats.org/officeDocument/2006/relationships/slide" Target="slide6.xml"/><Relationship Id="rId1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4.png"/><Relationship Id="rId5" Type="http://schemas.openxmlformats.org/officeDocument/2006/relationships/slide" Target="slide15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21" Type="http://schemas.openxmlformats.org/officeDocument/2006/relationships/image" Target="../media/image24.png"/><Relationship Id="rId7" Type="http://schemas.openxmlformats.org/officeDocument/2006/relationships/slide" Target="slide2.xml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33.png"/><Relationship Id="rId5" Type="http://schemas.openxmlformats.org/officeDocument/2006/relationships/slide" Target="slide15.xml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19" Type="http://schemas.openxmlformats.org/officeDocument/2006/relationships/image" Target="../media/image320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4.png"/><Relationship Id="rId5" Type="http://schemas.openxmlformats.org/officeDocument/2006/relationships/slide" Target="slide15.xml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4.png"/><Relationship Id="rId7" Type="http://schemas.openxmlformats.org/officeDocument/2006/relationships/slide" Target="slide10.xml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.xml"/><Relationship Id="rId6" Type="http://schemas.openxmlformats.org/officeDocument/2006/relationships/slide" Target="slide15.xml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slide" Target="slide9.xml"/><Relationship Id="rId19" Type="http://schemas.openxmlformats.org/officeDocument/2006/relationships/image" Target="../media/image42.png"/><Relationship Id="rId4" Type="http://schemas.openxmlformats.org/officeDocument/2006/relationships/image" Target="../media/image1.jpg"/><Relationship Id="rId9" Type="http://schemas.openxmlformats.org/officeDocument/2006/relationships/slide" Target="slide6.xml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AEE59DB6-818A-4C9D-8FB2-E5A317CA7C5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As matrizes particionadas podem ser multiplicadas usando a regra usual  como se os blocos fossem escalares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que, para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definido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partição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coincida com a partição das linhas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Dada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calcula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usando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Multiplicação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  <a:blipFill>
                <a:blip r:embed="rId12"/>
                <a:stretch>
                  <a:fillRect l="-1601" t="-3289" r="-16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DIVISÃO EM BLOCOS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Divisão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divisão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Escolhe o número de réguas verticais 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o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fica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Por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exemplo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apenas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uma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régua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vertical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a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dividir</a:t>
                </a:r>
                <a:r>
                  <a:rPr lang="en-GB" sz="1400" dirty="0">
                    <a:solidFill>
                      <a:srgbClr val="0C2B8E"/>
                    </a:solidFill>
                  </a:rPr>
                  <a:t> as 5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colunas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em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dois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grupos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de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colunas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blipFill>
                <a:blip r:embed="rId16"/>
                <a:stretch>
                  <a:fillRect l="-592" r="-888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8" grpId="1"/>
      <p:bldP spid="48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DIVISÃO EM BLOCOS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Divisão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divisão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r="-24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Escolhe o número de réguas verticais 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o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fica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>
                  <a:buClr>
                    <a:srgbClr val="F25E4F"/>
                  </a:buClr>
                </a:pP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/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horizontalmente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modo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análogo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relação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ao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réguas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entre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elas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  <a:blipFill>
                <a:blip r:embed="rId16"/>
                <a:stretch>
                  <a:fillRect l="-1118" t="-3974" r="-99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/>
              <p:nvPr/>
            </p:nvSpPr>
            <p:spPr>
              <a:xfrm>
                <a:off x="4274377" y="5005881"/>
                <a:ext cx="2052005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Apenas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uma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régua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horizontal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a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dividir</a:t>
                </a:r>
                <a:r>
                  <a:rPr lang="en-GB" sz="1400" dirty="0">
                    <a:solidFill>
                      <a:srgbClr val="0C2B8E"/>
                    </a:solidFill>
                  </a:rPr>
                  <a:t> as 5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linhas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nos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u="sng" dirty="0" err="1">
                    <a:solidFill>
                      <a:srgbClr val="0C2B8E"/>
                    </a:solidFill>
                  </a:rPr>
                  <a:t>mesmos</a:t>
                </a:r>
                <a:r>
                  <a:rPr lang="en-GB" sz="1400" u="sng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u="sng" dirty="0" err="1">
                    <a:solidFill>
                      <a:srgbClr val="0C2B8E"/>
                    </a:solidFill>
                  </a:rPr>
                  <a:t>dois</a:t>
                </a:r>
                <a:r>
                  <a:rPr lang="en-GB" sz="1400" u="sng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u="sng" dirty="0" err="1">
                    <a:solidFill>
                      <a:srgbClr val="0C2B8E"/>
                    </a:solidFill>
                  </a:rPr>
                  <a:t>grupos</a:t>
                </a:r>
                <a:r>
                  <a:rPr lang="en-GB" sz="1400" dirty="0">
                    <a:solidFill>
                      <a:srgbClr val="0C2B8E"/>
                    </a:solidFill>
                  </a:rPr>
                  <a:t>: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que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mas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aqui</a:t>
                </a:r>
                <a:r>
                  <a:rPr lang="en-GB" sz="1400" dirty="0">
                    <a:solidFill>
                      <a:srgbClr val="0C2B8E"/>
                    </a:solidFill>
                  </a:rPr>
                  <a:t> com </a:t>
                </a:r>
                <a:r>
                  <a:rPr lang="en-GB" sz="1400" u="sng" dirty="0" err="1">
                    <a:solidFill>
                      <a:srgbClr val="0C2B8E"/>
                    </a:solidFill>
                  </a:rPr>
                  <a:t>linhas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377" y="5005881"/>
                <a:ext cx="2052005" cy="1169551"/>
              </a:xfrm>
              <a:prstGeom prst="rect">
                <a:avLst/>
              </a:prstGeom>
              <a:blipFill>
                <a:blip r:embed="rId17"/>
                <a:stretch>
                  <a:fillRect l="-590" t="-515" r="-590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Para Baixo 51">
            <a:extLst>
              <a:ext uri="{FF2B5EF4-FFF2-40B4-BE49-F238E27FC236}">
                <a16:creationId xmlns:a16="http://schemas.microsoft.com/office/drawing/2014/main" id="{40FA0061-6EF7-43DA-823E-7FB9715F9929}"/>
              </a:ext>
            </a:extLst>
          </p:cNvPr>
          <p:cNvSpPr/>
          <p:nvPr/>
        </p:nvSpPr>
        <p:spPr>
          <a:xfrm>
            <a:off x="4902213" y="4778177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D1BB5E53-1303-4502-94B0-C02C21C2E808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As matrizes particionadas podem ser multiplicadas usando a regra usual  como se os blocos fossem escalares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que, para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definido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partição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coincida com a partição das linhas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D1BB5E53-1303-4502-94B0-C02C21C2E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8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0F04287-A99A-405F-93E4-DF8E6F606BBB}"/>
                  </a:ext>
                </a:extLst>
              </p:cNvPr>
              <p:cNvSpPr/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Dada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calcula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usando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Multiplicação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0F04287-A99A-405F-93E4-DF8E6F60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  <a:blipFill>
                <a:blip r:embed="rId19"/>
                <a:stretch>
                  <a:fillRect l="-1601" t="-3289" r="-16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51DB8C3C-9AA1-4438-96E8-CE0F2BE89D4E}"/>
                  </a:ext>
                </a:extLst>
              </p:cNvPr>
              <p:cNvSpPr/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Por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exemplo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apenas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uma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régua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vertical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a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dividir</a:t>
                </a:r>
                <a:r>
                  <a:rPr lang="en-GB" sz="1400" dirty="0">
                    <a:solidFill>
                      <a:srgbClr val="0C2B8E"/>
                    </a:solidFill>
                  </a:rPr>
                  <a:t> as 5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colunas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em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dois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grupos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de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colunas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51DB8C3C-9AA1-4438-96E8-CE0F2BE89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09" y="3745742"/>
                <a:ext cx="2052005" cy="954107"/>
              </a:xfrm>
              <a:prstGeom prst="rect">
                <a:avLst/>
              </a:prstGeom>
              <a:blipFill>
                <a:blip r:embed="rId20"/>
                <a:stretch>
                  <a:fillRect l="-592" r="-888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/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 Divisão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horizontal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divisão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vertical 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9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BF961454-CA85-4786-BE34-F75D481A0CD9}"/>
              </a:ext>
            </a:extLst>
          </p:cNvPr>
          <p:cNvCxnSpPr>
            <a:cxnSpLocks/>
          </p:cNvCxnSpPr>
          <p:nvPr/>
        </p:nvCxnSpPr>
        <p:spPr>
          <a:xfrm>
            <a:off x="2910330" y="3939389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46EB4919-60AB-4883-8B16-08289D495BF7}"/>
              </a:ext>
            </a:extLst>
          </p:cNvPr>
          <p:cNvCxnSpPr>
            <a:cxnSpLocks/>
          </p:cNvCxnSpPr>
          <p:nvPr/>
        </p:nvCxnSpPr>
        <p:spPr>
          <a:xfrm>
            <a:off x="2924112" y="4332948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A7E21568-9F9B-46E2-9CA3-7BBACDB86FA5}"/>
              </a:ext>
            </a:extLst>
          </p:cNvPr>
          <p:cNvCxnSpPr>
            <a:cxnSpLocks/>
          </p:cNvCxnSpPr>
          <p:nvPr/>
        </p:nvCxnSpPr>
        <p:spPr>
          <a:xfrm>
            <a:off x="2934160" y="4519963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BD822B48-8A85-4B78-9591-202950FE4955}"/>
              </a:ext>
            </a:extLst>
          </p:cNvPr>
          <p:cNvCxnSpPr>
            <a:cxnSpLocks/>
          </p:cNvCxnSpPr>
          <p:nvPr/>
        </p:nvCxnSpPr>
        <p:spPr>
          <a:xfrm>
            <a:off x="3443298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/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Escolhe uma qualquer localização para as réguas horizontais em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verticais em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Não há necessidade de qualquer "correspondência".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994" t="-3289" r="-111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57">
            <a:extLst>
              <a:ext uri="{FF2B5EF4-FFF2-40B4-BE49-F238E27FC236}">
                <a16:creationId xmlns:a16="http://schemas.microsoft.com/office/drawing/2014/main" id="{4C9AB692-6265-41D0-970A-DE02419B2364}"/>
              </a:ext>
            </a:extLst>
          </p:cNvPr>
          <p:cNvSpPr/>
          <p:nvPr/>
        </p:nvSpPr>
        <p:spPr>
          <a:xfrm>
            <a:off x="4576809" y="3745742"/>
            <a:ext cx="2052005" cy="954107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C2B8E"/>
                </a:solidFill>
              </a:rPr>
              <a:t>Por </a:t>
            </a:r>
            <a:r>
              <a:rPr lang="en-GB" sz="1400" dirty="0" err="1">
                <a:solidFill>
                  <a:srgbClr val="0C2B8E"/>
                </a:solidFill>
              </a:rPr>
              <a:t>exemplo</a:t>
            </a:r>
            <a:r>
              <a:rPr lang="en-GB" sz="1400" dirty="0">
                <a:solidFill>
                  <a:srgbClr val="0C2B8E"/>
                </a:solidFill>
              </a:rPr>
              <a:t>, </a:t>
            </a:r>
            <a:r>
              <a:rPr lang="en-GB" sz="1400" dirty="0" err="1">
                <a:solidFill>
                  <a:srgbClr val="0C2B8E"/>
                </a:solidFill>
              </a:rPr>
              <a:t>apenas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b="1" dirty="0" err="1">
                <a:solidFill>
                  <a:srgbClr val="0C2B8E"/>
                </a:solidFill>
              </a:rPr>
              <a:t>uma</a:t>
            </a:r>
            <a:r>
              <a:rPr lang="en-GB" sz="1400" b="1" dirty="0">
                <a:solidFill>
                  <a:srgbClr val="0C2B8E"/>
                </a:solidFill>
              </a:rPr>
              <a:t> horizontal</a:t>
            </a:r>
            <a:r>
              <a:rPr lang="en-GB" sz="1400" dirty="0">
                <a:solidFill>
                  <a:srgbClr val="0C2B8E"/>
                </a:solidFill>
              </a:rPr>
              <a:t>, </a:t>
            </a:r>
            <a:r>
              <a:rPr lang="pt-PT" sz="1400" dirty="0">
                <a:solidFill>
                  <a:srgbClr val="0C2B8E"/>
                </a:solidFill>
              </a:rPr>
              <a:t>de modo a "separar" a identidade em baixo à direita…</a:t>
            </a:r>
            <a:endParaRPr lang="en-GB" sz="1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/>
              <p:nvPr/>
            </p:nvSpPr>
            <p:spPr>
              <a:xfrm>
                <a:off x="3989199" y="4963836"/>
                <a:ext cx="2639599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Para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a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escolha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é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independente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da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feita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para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. Por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Exemplo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apenas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b="1" dirty="0" err="1">
                    <a:solidFill>
                      <a:srgbClr val="0C2B8E"/>
                    </a:solidFill>
                  </a:rPr>
                  <a:t>uma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vertical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pt-PT" sz="1400" dirty="0">
                    <a:solidFill>
                      <a:srgbClr val="0C2B8E"/>
                    </a:solidFill>
                  </a:rPr>
                  <a:t>de modo a "separar" a coluna de zeros no canto inferior esquerdo</a:t>
                </a:r>
                <a:r>
                  <a:rPr lang="en-GB" sz="1400" dirty="0">
                    <a:solidFill>
                      <a:srgbClr val="0C2B8E"/>
                    </a:solidFill>
                  </a:rPr>
                  <a:t>….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99" y="4963836"/>
                <a:ext cx="2639599" cy="1169551"/>
              </a:xfrm>
              <a:prstGeom prst="rect">
                <a:avLst/>
              </a:prstGeom>
              <a:blipFill>
                <a:blip r:embed="rId16"/>
                <a:stretch>
                  <a:fillRect l="-460" r="-460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BABD65A5-2432-47EF-890A-D5E52A428515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As matrizes particionadas podem ser multiplicadas usando a regra usual  como se os blocos fossem escalares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que, para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definido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partição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coincida com a partição das linhas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BABD65A5-2432-47EF-890A-D5E52A428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7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27A3B70D-FF8D-4344-8ABE-17DBB677D50F}"/>
                  </a:ext>
                </a:extLst>
              </p:cNvPr>
              <p:cNvSpPr/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Dada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calcula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usando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Multiplicação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27A3B70D-FF8D-4344-8ABE-17DBB677D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  <a:blipFill>
                <a:blip r:embed="rId18"/>
                <a:stretch>
                  <a:fillRect l="-1601" t="-3289" r="-16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FD6316D8-8F57-4DC8-A5CF-BB5E3C55AAED}"/>
              </a:ext>
            </a:extLst>
          </p:cNvPr>
          <p:cNvSpPr/>
          <p:nvPr/>
        </p:nvSpPr>
        <p:spPr>
          <a:xfrm>
            <a:off x="7302730" y="2634335"/>
            <a:ext cx="319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DIVISÃO EM BLOCOS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69CA581-9B2D-4AD8-838E-387FFFE75CA3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Divisão 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divisão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69CA581-9B2D-4AD8-838E-387FFFE7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9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18602E9-736E-4FB3-8D83-D349000B4B04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Escolha o número de réguas verticais 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o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fica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cada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18602E9-736E-4FB3-8D83-D349000B4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20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89C5DD40-AD6A-4D40-BB9E-30445E1B3B10}"/>
                  </a:ext>
                </a:extLst>
              </p:cNvPr>
              <p:cNvSpPr/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horizontalmente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modo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análogo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em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relação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ao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réguas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entre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elas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89C5DD40-AD6A-4D40-BB9E-30445E1B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5" y="4205145"/>
                <a:ext cx="4906939" cy="923330"/>
              </a:xfrm>
              <a:prstGeom prst="rect">
                <a:avLst/>
              </a:prstGeom>
              <a:blipFill>
                <a:blip r:embed="rId21"/>
                <a:stretch>
                  <a:fillRect l="-1118" t="-3974" r="-99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8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A5C3BBC-81F8-430D-BD2D-D7C508531702}"/>
              </a:ext>
            </a:extLst>
          </p:cNvPr>
          <p:cNvSpPr/>
          <p:nvPr/>
        </p:nvSpPr>
        <p:spPr>
          <a:xfrm>
            <a:off x="2178624" y="1127059"/>
            <a:ext cx="4492085" cy="346742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78DBB936-D401-4877-8D85-492472181321}"/>
              </a:ext>
            </a:extLst>
          </p:cNvPr>
          <p:cNvSpPr/>
          <p:nvPr/>
        </p:nvSpPr>
        <p:spPr>
          <a:xfrm>
            <a:off x="9916479" y="560394"/>
            <a:ext cx="1928065" cy="392235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/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endParaRPr lang="pt-PT" sz="14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/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36FD45A-9005-44BE-874E-6F5D3E080710}"/>
              </a:ext>
            </a:extLst>
          </p:cNvPr>
          <p:cNvSpPr/>
          <p:nvPr/>
        </p:nvSpPr>
        <p:spPr>
          <a:xfrm>
            <a:off x="7541395" y="4947530"/>
            <a:ext cx="281535" cy="2010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9599BB-E6F8-452E-820D-EF31B728ADFB}"/>
              </a:ext>
            </a:extLst>
          </p:cNvPr>
          <p:cNvSpPr/>
          <p:nvPr/>
        </p:nvSpPr>
        <p:spPr>
          <a:xfrm>
            <a:off x="10416250" y="4327616"/>
            <a:ext cx="1614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 err="1">
                <a:solidFill>
                  <a:srgbClr val="C00000"/>
                </a:solidFill>
              </a:rPr>
              <a:t>Usar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propriedades</a:t>
            </a:r>
            <a:r>
              <a:rPr lang="en-GB" sz="14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D2DC13-10D0-44C5-8B47-BA8A9CC75E4F}"/>
              </a:ext>
            </a:extLst>
          </p:cNvPr>
          <p:cNvSpPr/>
          <p:nvPr/>
        </p:nvSpPr>
        <p:spPr>
          <a:xfrm>
            <a:off x="8874408" y="4903011"/>
            <a:ext cx="804603" cy="282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23C806A2-89B3-47AC-BD85-2DD5B48FE32E}"/>
              </a:ext>
            </a:extLst>
          </p:cNvPr>
          <p:cNvCxnSpPr/>
          <p:nvPr/>
        </p:nvCxnSpPr>
        <p:spPr>
          <a:xfrm>
            <a:off x="7822931" y="5185482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93EFBAF-D59A-4735-98CF-353BCC3878B5}"/>
              </a:ext>
            </a:extLst>
          </p:cNvPr>
          <p:cNvCxnSpPr/>
          <p:nvPr/>
        </p:nvCxnSpPr>
        <p:spPr>
          <a:xfrm>
            <a:off x="9492629" y="5177109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645D14D-33AA-41FC-AF18-12AF86AFF53A}"/>
              </a:ext>
            </a:extLst>
          </p:cNvPr>
          <p:cNvSpPr/>
          <p:nvPr/>
        </p:nvSpPr>
        <p:spPr>
          <a:xfrm>
            <a:off x="10396884" y="4039245"/>
            <a:ext cx="804603" cy="2735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35B2DBA-3CD6-4BE0-9319-5C52021FC441}"/>
              </a:ext>
            </a:extLst>
          </p:cNvPr>
          <p:cNvSpPr/>
          <p:nvPr/>
        </p:nvSpPr>
        <p:spPr>
          <a:xfrm>
            <a:off x="10470351" y="5257481"/>
            <a:ext cx="936122" cy="3092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1E7083-9F24-44F2-812C-647491545AE0}"/>
              </a:ext>
            </a:extLst>
          </p:cNvPr>
          <p:cNvSpPr/>
          <p:nvPr/>
        </p:nvSpPr>
        <p:spPr>
          <a:xfrm>
            <a:off x="7827652" y="4917386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FC19E7-7991-4FF5-A152-6D3D9682677A}"/>
              </a:ext>
            </a:extLst>
          </p:cNvPr>
          <p:cNvSpPr/>
          <p:nvPr/>
        </p:nvSpPr>
        <p:spPr>
          <a:xfrm>
            <a:off x="7827820" y="4668417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7EABC5A2-587C-4E0F-B98C-B593F1A9912F}"/>
              </a:ext>
            </a:extLst>
          </p:cNvPr>
          <p:cNvCxnSpPr>
            <a:cxnSpLocks/>
          </p:cNvCxnSpPr>
          <p:nvPr/>
        </p:nvCxnSpPr>
        <p:spPr>
          <a:xfrm flipV="1">
            <a:off x="7794465" y="4473721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5E529F8C-C7EA-4B4D-87E1-4721DAA975BE}"/>
              </a:ext>
            </a:extLst>
          </p:cNvPr>
          <p:cNvCxnSpPr>
            <a:cxnSpLocks/>
          </p:cNvCxnSpPr>
          <p:nvPr/>
        </p:nvCxnSpPr>
        <p:spPr>
          <a:xfrm>
            <a:off x="10338000" y="2574816"/>
            <a:ext cx="0" cy="3767034"/>
          </a:xfrm>
          <a:prstGeom prst="line">
            <a:avLst/>
          </a:prstGeom>
          <a:ln w="9525"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E8B65318-1183-4D62-A4A5-7D1528884940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As matrizes particionadas podem ser multiplicadas usando a regra usual  como se os blocos fossem escalares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que, para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definido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partição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coincida com a partição das linhas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E8B65318-1183-4D62-A4A5-7D1528884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3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E783F08A-E2B3-46D4-B100-AC6D9736DDC4}"/>
                  </a:ext>
                </a:extLst>
              </p:cNvPr>
              <p:cNvSpPr/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Dada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calcula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usando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Multiplicação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E783F08A-E2B3-46D4-B100-AC6D9736D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  <a:blipFill>
                <a:blip r:embed="rId31"/>
                <a:stretch>
                  <a:fillRect l="-1601" t="-3289" r="-16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3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6" grpId="0" animBg="1"/>
      <p:bldP spid="86" grpId="1" animBg="1"/>
      <p:bldP spid="44" grpId="0" animBg="1"/>
      <p:bldP spid="46" grpId="0"/>
      <p:bldP spid="47" grpId="0"/>
      <p:bldP spid="50" grpId="0"/>
      <p:bldP spid="51" grpId="0"/>
      <p:bldP spid="52" grpId="0"/>
      <p:bldP spid="30" grpId="0" animBg="1"/>
      <p:bldP spid="60" grpId="0"/>
      <p:bldP spid="61" grpId="0" animBg="1"/>
      <p:bldP spid="62" grpId="0"/>
      <p:bldP spid="63" grpId="0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2" grpId="0"/>
      <p:bldP spid="73" grpId="0"/>
      <p:bldP spid="75" grpId="0" animBg="1"/>
      <p:bldP spid="76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>
            <a:extLst>
              <a:ext uri="{FF2B5EF4-FFF2-40B4-BE49-F238E27FC236}">
                <a16:creationId xmlns:a16="http://schemas.microsoft.com/office/drawing/2014/main" id="{B586491C-796F-47E6-85B3-9E07BB98F077}"/>
              </a:ext>
            </a:extLst>
          </p:cNvPr>
          <p:cNvSpPr/>
          <p:nvPr/>
        </p:nvSpPr>
        <p:spPr>
          <a:xfrm>
            <a:off x="10421590" y="4109195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9A6FF"/>
                </a:solidFill>
              </a:rPr>
              <a:t>PRODUTO</a:t>
            </a:r>
          </a:p>
        </p:txBody>
      </p:sp>
      <p:sp>
        <p:nvSpPr>
          <p:cNvPr id="58" name="Seta: Para Baixo 57">
            <a:extLst>
              <a:ext uri="{FF2B5EF4-FFF2-40B4-BE49-F238E27FC236}">
                <a16:creationId xmlns:a16="http://schemas.microsoft.com/office/drawing/2014/main" id="{C69C3294-E568-4D14-AEB3-519A87C3DBD3}"/>
              </a:ext>
            </a:extLst>
          </p:cNvPr>
          <p:cNvSpPr/>
          <p:nvPr/>
        </p:nvSpPr>
        <p:spPr>
          <a:xfrm rot="16200000">
            <a:off x="9817568" y="4752630"/>
            <a:ext cx="267596" cy="305376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/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DCC68158-A939-442B-8547-E1356E705D53}"/>
              </a:ext>
            </a:extLst>
          </p:cNvPr>
          <p:cNvCxnSpPr>
            <a:cxnSpLocks/>
          </p:cNvCxnSpPr>
          <p:nvPr/>
        </p:nvCxnSpPr>
        <p:spPr>
          <a:xfrm>
            <a:off x="10721680" y="4829579"/>
            <a:ext cx="853465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4839F425-1BC7-48F6-9492-030A5A02F012}"/>
              </a:ext>
            </a:extLst>
          </p:cNvPr>
          <p:cNvCxnSpPr>
            <a:cxnSpLocks/>
          </p:cNvCxnSpPr>
          <p:nvPr/>
        </p:nvCxnSpPr>
        <p:spPr>
          <a:xfrm>
            <a:off x="11004866" y="4481692"/>
            <a:ext cx="0" cy="82206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/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11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/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15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pt-PT" sz="1100" b="1" i="1" spc="-150" smtClean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/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100" b="1" i="1" dirty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/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30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59DEB75B-A0DC-459C-9023-7CE2EBB54A7B}"/>
              </a:ext>
            </a:extLst>
          </p:cNvPr>
          <p:cNvSpPr/>
          <p:nvPr/>
        </p:nvSpPr>
        <p:spPr>
          <a:xfrm>
            <a:off x="7213113" y="3505371"/>
            <a:ext cx="305621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A58096-4B27-4F3E-9820-E11503D0CDF6}"/>
              </a:ext>
            </a:extLst>
          </p:cNvPr>
          <p:cNvSpPr/>
          <p:nvPr/>
        </p:nvSpPr>
        <p:spPr>
          <a:xfrm>
            <a:off x="7201771" y="5787274"/>
            <a:ext cx="303831" cy="5630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045AFB1-88CA-4519-A02E-723D51B2EC18}"/>
              </a:ext>
            </a:extLst>
          </p:cNvPr>
          <p:cNvSpPr/>
          <p:nvPr/>
        </p:nvSpPr>
        <p:spPr>
          <a:xfrm>
            <a:off x="9524273" y="3526893"/>
            <a:ext cx="498018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17B6F5-EFA5-4F71-8194-60BA98B7FA99}"/>
              </a:ext>
            </a:extLst>
          </p:cNvPr>
          <p:cNvSpPr/>
          <p:nvPr/>
        </p:nvSpPr>
        <p:spPr>
          <a:xfrm>
            <a:off x="9524273" y="5715831"/>
            <a:ext cx="498018" cy="675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261F346E-C244-4059-96A0-190A7F4CAFB0}"/>
              </a:ext>
            </a:extLst>
          </p:cNvPr>
          <p:cNvCxnSpPr>
            <a:cxnSpLocks/>
          </p:cNvCxnSpPr>
          <p:nvPr/>
        </p:nvCxnSpPr>
        <p:spPr>
          <a:xfrm>
            <a:off x="7528788" y="3760151"/>
            <a:ext cx="3174393" cy="897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3CA4DDC-9211-4F87-86D2-874EAA728442}"/>
              </a:ext>
            </a:extLst>
          </p:cNvPr>
          <p:cNvCxnSpPr>
            <a:cxnSpLocks/>
          </p:cNvCxnSpPr>
          <p:nvPr/>
        </p:nvCxnSpPr>
        <p:spPr>
          <a:xfrm flipV="1">
            <a:off x="7528788" y="5039116"/>
            <a:ext cx="3174393" cy="94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B682AFD2-9C6F-485D-A222-AA38E0327A1A}"/>
              </a:ext>
            </a:extLst>
          </p:cNvPr>
          <p:cNvCxnSpPr>
            <a:cxnSpLocks/>
          </p:cNvCxnSpPr>
          <p:nvPr/>
        </p:nvCxnSpPr>
        <p:spPr>
          <a:xfrm>
            <a:off x="10022291" y="3760151"/>
            <a:ext cx="1201718" cy="7215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B79A7499-2FB6-47CB-AFFA-16E0F6F23F91}"/>
              </a:ext>
            </a:extLst>
          </p:cNvPr>
          <p:cNvCxnSpPr>
            <a:cxnSpLocks/>
            <a:stCxn id="92" idx="6"/>
          </p:cNvCxnSpPr>
          <p:nvPr/>
        </p:nvCxnSpPr>
        <p:spPr>
          <a:xfrm flipV="1">
            <a:off x="10022291" y="5332205"/>
            <a:ext cx="1272056" cy="721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DFCD8C2-67A4-4E87-BF30-E01F444CDE33}"/>
              </a:ext>
            </a:extLst>
          </p:cNvPr>
          <p:cNvSpPr/>
          <p:nvPr/>
        </p:nvSpPr>
        <p:spPr>
          <a:xfrm>
            <a:off x="10210053" y="4416972"/>
            <a:ext cx="1528589" cy="1011621"/>
          </a:xfrm>
          <a:prstGeom prst="roundRect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53C5285-4E8F-4299-ACEB-D7116CFA345E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As matrizes particionadas podem ser multiplicadas usando a regra usual  como se os blocos fossem escalares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desde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que, para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definido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partição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colunas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coincida com a partição das linhas de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53C5285-4E8F-4299-ACEB-D7116CFA3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33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B7778AA1-5253-47FD-8995-2356244DC441}"/>
                  </a:ext>
                </a:extLst>
              </p:cNvPr>
              <p:cNvSpPr/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Dada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calcula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usando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Multiplicação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Blocos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B7778AA1-5253-47FD-8995-2356244D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47" y="2623499"/>
                <a:ext cx="3430695" cy="923330"/>
              </a:xfrm>
              <a:prstGeom prst="rect">
                <a:avLst/>
              </a:prstGeom>
              <a:blipFill>
                <a:blip r:embed="rId34"/>
                <a:stretch>
                  <a:fillRect l="-1601" t="-3289" r="-16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2" grpId="0"/>
      <p:bldP spid="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4" name="Imagem 23" descr="Uma imagem com edifício&#10;&#10;Descrição gerada automaticamente">
            <a:extLst>
              <a:ext uri="{FF2B5EF4-FFF2-40B4-BE49-F238E27FC236}">
                <a16:creationId xmlns:a16="http://schemas.microsoft.com/office/drawing/2014/main" id="{C4066140-5F47-4299-A0CC-34FD291BB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5D2D2C6-0FAD-4C14-8686-E4C3FCF96BFF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27" name="Bolha de Pensamento: Nuvem 26">
              <a:extLst>
                <a:ext uri="{FF2B5EF4-FFF2-40B4-BE49-F238E27FC236}">
                  <a16:creationId xmlns:a16="http://schemas.microsoft.com/office/drawing/2014/main" id="{52E317C5-0A44-4178-B6F8-4E3F681FC5F7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8C535E5-FC92-419D-BACD-4427847A5289}"/>
                </a:ext>
              </a:extLst>
            </p:cNvPr>
            <p:cNvSpPr txBox="1"/>
            <p:nvPr/>
          </p:nvSpPr>
          <p:spPr>
            <a:xfrm rot="21362075">
              <a:off x="2531704" y="542889"/>
              <a:ext cx="2758403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Melhor ter papel e caneta por perto antes de tentar</a:t>
              </a:r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!…</a:t>
              </a:r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BA1CCAD-7CFC-478F-ABC9-F62C4831076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4993292" y="826319"/>
            <a:ext cx="267903" cy="3273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77A3E2-C770-4B7F-9B9F-A70163011A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25" y="2056899"/>
            <a:ext cx="13458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02D082D5-93AD-4B33-9736-E77ECD3092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CEE8A4D9-ECCF-4BB6-A328-53ECEF9B264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03D65E86-0BD9-4FF2-A7EC-838CA8C9E5F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5" name="ISPRING_QUIZ_SHAPE3">
            <a:extLst>
              <a:ext uri="{FF2B5EF4-FFF2-40B4-BE49-F238E27FC236}">
                <a16:creationId xmlns:a16="http://schemas.microsoft.com/office/drawing/2014/main" id="{D168A956-D550-49C4-ADC2-3E2125C596FF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6" name="ISPRING_QUIZ_SHAPE4">
            <a:extLst>
              <a:ext uri="{FF2B5EF4-FFF2-40B4-BE49-F238E27FC236}">
                <a16:creationId xmlns:a16="http://schemas.microsoft.com/office/drawing/2014/main" id="{964CC0A7-7F8E-422A-A806-2F910ACE1801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3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16358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8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3" name="Retângulo: Cantos Arredondados 42">
            <a:hlinkClick r:id="rId8" action="ppaction://hlinksldjump"/>
            <a:extLst>
              <a:ext uri="{FF2B5EF4-FFF2-40B4-BE49-F238E27FC236}">
                <a16:creationId xmlns:a16="http://schemas.microsoft.com/office/drawing/2014/main" id="{7B186728-68FB-4E3D-B290-52D9840674A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A834110B-A946-4990-99F6-7DC6B2BB5077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5D713554-BD3F-471C-8DA4-11EFB57C9C8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1" action="ppaction://hlinksldjump"/>
            <a:extLst>
              <a:ext uri="{FF2B5EF4-FFF2-40B4-BE49-F238E27FC236}">
                <a16:creationId xmlns:a16="http://schemas.microsoft.com/office/drawing/2014/main" id="{6CDC59C8-0839-4305-B67E-186905E3424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28" name="Retângulo: Cantos Arredondados 27">
            <a:hlinkClick r:id="rId12" action="ppaction://hlinksldjump"/>
            <a:extLst>
              <a:ext uri="{FF2B5EF4-FFF2-40B4-BE49-F238E27FC236}">
                <a16:creationId xmlns:a16="http://schemas.microsoft.com/office/drawing/2014/main" id="{DCA35A70-D5AA-4473-9F74-AAA1BA46819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2D9157-8531-4AEC-8FAE-E1E17800CA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5" y="1503000"/>
            <a:ext cx="17630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E9ED32E-11E2-40DC-9706-1889F4DF5021}"/>
              </a:ext>
            </a:extLst>
          </p:cNvPr>
          <p:cNvSpPr/>
          <p:nvPr/>
        </p:nvSpPr>
        <p:spPr>
          <a:xfrm>
            <a:off x="7988433" y="3043973"/>
            <a:ext cx="1135460" cy="588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86C18AE-4726-4B60-98FB-21AB4792807B}"/>
              </a:ext>
            </a:extLst>
          </p:cNvPr>
          <p:cNvSpPr/>
          <p:nvPr/>
        </p:nvSpPr>
        <p:spPr>
          <a:xfrm>
            <a:off x="9371547" y="3044329"/>
            <a:ext cx="1983081" cy="588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D108424-C9C8-4F31-AF15-402F36F38EA8}"/>
              </a:ext>
            </a:extLst>
          </p:cNvPr>
          <p:cNvSpPr/>
          <p:nvPr/>
        </p:nvSpPr>
        <p:spPr>
          <a:xfrm>
            <a:off x="9371547" y="3759244"/>
            <a:ext cx="1983081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5D984CA-0632-4A2B-BA6F-29411EC433AC}"/>
              </a:ext>
            </a:extLst>
          </p:cNvPr>
          <p:cNvSpPr/>
          <p:nvPr/>
        </p:nvSpPr>
        <p:spPr>
          <a:xfrm>
            <a:off x="7987995" y="3760403"/>
            <a:ext cx="113590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EE1B63D-C89B-4935-90E1-753B77AEE7A8}"/>
              </a:ext>
            </a:extLst>
          </p:cNvPr>
          <p:cNvSpPr/>
          <p:nvPr/>
        </p:nvSpPr>
        <p:spPr>
          <a:xfrm>
            <a:off x="9968960" y="4474450"/>
            <a:ext cx="54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057F8A7-A264-4B04-8A50-FAA2C481DCF4}"/>
              </a:ext>
            </a:extLst>
          </p:cNvPr>
          <p:cNvSpPr/>
          <p:nvPr/>
        </p:nvSpPr>
        <p:spPr>
          <a:xfrm>
            <a:off x="10656734" y="4474450"/>
            <a:ext cx="5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458AE6A-1B4E-443C-8889-46588F407FFC}"/>
              </a:ext>
            </a:extLst>
          </p:cNvPr>
          <p:cNvSpPr/>
          <p:nvPr/>
        </p:nvSpPr>
        <p:spPr>
          <a:xfrm>
            <a:off x="10658764" y="4868314"/>
            <a:ext cx="5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209400-A478-46F2-8C0D-BA5FC6F119D1}"/>
              </a:ext>
            </a:extLst>
          </p:cNvPr>
          <p:cNvSpPr/>
          <p:nvPr/>
        </p:nvSpPr>
        <p:spPr>
          <a:xfrm>
            <a:off x="9968960" y="4869698"/>
            <a:ext cx="5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ysClr val="windowText" lastClr="000000"/>
                </a:solidFill>
              </a:rPr>
              <a:t>Uma matriz pode ser subdividida ou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particionada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matrizes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menores</a:t>
            </a:r>
            <a:r>
              <a:rPr lang="en-GB" sz="2400" dirty="0">
                <a:solidFill>
                  <a:sysClr val="windowText" lastClr="000000"/>
                </a:solidFill>
              </a:rPr>
              <a:t> –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Blocos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submatrizes</a:t>
            </a:r>
            <a:r>
              <a:rPr lang="en-GB" sz="2400" dirty="0">
                <a:solidFill>
                  <a:sysClr val="windowText" lastClr="000000"/>
                </a:solidFill>
              </a:rPr>
              <a:t>) – </a:t>
            </a:r>
            <a:r>
              <a:rPr lang="pt-PT" sz="2400" dirty="0">
                <a:solidFill>
                  <a:sysClr val="windowText" lastClr="000000"/>
                </a:solidFill>
              </a:rPr>
              <a:t>inserindo réguas horizontais e verticais entre linhas e colunas selecionadas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62526" y="2696195"/>
            <a:ext cx="1866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Por </a:t>
            </a:r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r>
              <a:rPr lang="en-GB" sz="2400" b="1" u="sng" dirty="0">
                <a:solidFill>
                  <a:srgbClr val="29A6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Considera uma matriz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  <a:blipFill>
                <a:blip r:embed="rId9"/>
                <a:stretch>
                  <a:fillRect l="-1911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8111957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i="1">
                        <a:solidFill>
                          <a:srgbClr val="29A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29A6FF"/>
                    </a:solidFill>
                  </a:rPr>
                  <a:t>pode ser </a:t>
                </a:r>
                <a:r>
                  <a:rPr lang="en-GB" sz="2400" dirty="0" err="1">
                    <a:solidFill>
                      <a:srgbClr val="29A6FF"/>
                    </a:solidFill>
                  </a:rPr>
                  <a:t>particionada</a:t>
                </a:r>
                <a:r>
                  <a:rPr lang="en-GB" sz="2400" dirty="0">
                    <a:solidFill>
                      <a:srgbClr val="29A6FF"/>
                    </a:solidFill>
                  </a:rPr>
                  <a:t> do “modo que </a:t>
                </a:r>
                <a:r>
                  <a:rPr lang="en-GB" sz="2400" dirty="0" err="1">
                    <a:solidFill>
                      <a:srgbClr val="29A6FF"/>
                    </a:solidFill>
                  </a:rPr>
                  <a:t>quisermos</a:t>
                </a:r>
                <a:r>
                  <a:rPr lang="en-GB" sz="2400" dirty="0">
                    <a:solidFill>
                      <a:srgbClr val="29A6FF"/>
                    </a:solidFill>
                  </a:rPr>
                  <a:t>”!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8111957" cy="588110"/>
              </a:xfrm>
              <a:prstGeom prst="rect">
                <a:avLst/>
              </a:prstGeom>
              <a:blipFill>
                <a:blip r:embed="rId11"/>
                <a:stretch>
                  <a:fillRect l="-150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3260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6370655" y="1550423"/>
            <a:ext cx="2260879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63545BA-1F83-4D7D-A92E-E1D1C029D747}"/>
              </a:ext>
            </a:extLst>
          </p:cNvPr>
          <p:cNvCxnSpPr>
            <a:cxnSpLocks/>
          </p:cNvCxnSpPr>
          <p:nvPr/>
        </p:nvCxnSpPr>
        <p:spPr>
          <a:xfrm flipV="1">
            <a:off x="9306582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524A3735-F7C6-4680-8172-9ADB3D87EDAD}"/>
              </a:ext>
            </a:extLst>
          </p:cNvPr>
          <p:cNvCxnSpPr>
            <a:cxnSpLocks/>
          </p:cNvCxnSpPr>
          <p:nvPr/>
        </p:nvCxnSpPr>
        <p:spPr>
          <a:xfrm>
            <a:off x="8910919" y="1550423"/>
            <a:ext cx="98782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FB049E9F-C60C-425A-B974-80359F34CF30}"/>
              </a:ext>
            </a:extLst>
          </p:cNvPr>
          <p:cNvSpPr/>
          <p:nvPr/>
        </p:nvSpPr>
        <p:spPr>
          <a:xfrm>
            <a:off x="2104105" y="4607810"/>
            <a:ext cx="8750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rgbClr val="0C2B8E"/>
                </a:solidFill>
              </a:rPr>
              <a:t>Isto dá-nos a </a:t>
            </a:r>
            <a:r>
              <a:rPr lang="pt-PT" sz="2400" b="1" dirty="0">
                <a:solidFill>
                  <a:srgbClr val="0C2B8E"/>
                </a:solidFill>
              </a:rPr>
              <a:t>matriz </a:t>
            </a:r>
            <a:r>
              <a:rPr lang="en-GB" sz="2400" b="1" dirty="0" err="1">
                <a:solidFill>
                  <a:srgbClr val="0C2B8E"/>
                </a:solidFill>
              </a:rPr>
              <a:t>particionada</a:t>
            </a:r>
            <a:r>
              <a:rPr lang="en-GB" sz="2400" b="0" dirty="0">
                <a:solidFill>
                  <a:srgbClr val="0C2B8E"/>
                </a:solidFill>
              </a:rPr>
              <a:t> </a:t>
            </a:r>
            <a:r>
              <a:rPr lang="en-GB" sz="2400" b="0" dirty="0" err="1">
                <a:solidFill>
                  <a:srgbClr val="0C2B8E"/>
                </a:solidFill>
              </a:rPr>
              <a:t>ou</a:t>
            </a:r>
            <a:r>
              <a:rPr lang="en-GB" sz="2400" b="0" dirty="0">
                <a:solidFill>
                  <a:srgbClr val="0C2B8E"/>
                </a:solidFill>
              </a:rPr>
              <a:t> </a:t>
            </a:r>
            <a:r>
              <a:rPr lang="en-GB" sz="2400" b="1" dirty="0" err="1">
                <a:solidFill>
                  <a:srgbClr val="0C2B8E"/>
                </a:solidFill>
              </a:rPr>
              <a:t>matriz</a:t>
            </a:r>
            <a:r>
              <a:rPr lang="en-GB" sz="2400" b="1" dirty="0">
                <a:solidFill>
                  <a:srgbClr val="0C2B8E"/>
                </a:solidFill>
              </a:rPr>
              <a:t> por </a:t>
            </a:r>
            <a:r>
              <a:rPr lang="en-GB" sz="2400" b="1" dirty="0" err="1">
                <a:solidFill>
                  <a:srgbClr val="0C2B8E"/>
                </a:solidFill>
              </a:rPr>
              <a:t>blocos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  <a:endParaRPr lang="en-GB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9177410" y="4436809"/>
                <a:ext cx="2354664" cy="771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410" y="4436809"/>
                <a:ext cx="2354664" cy="7714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1C401AD0-B6D5-406F-8255-C532961CEB5B}"/>
              </a:ext>
            </a:extLst>
          </p:cNvPr>
          <p:cNvSpPr/>
          <p:nvPr/>
        </p:nvSpPr>
        <p:spPr>
          <a:xfrm>
            <a:off x="2104105" y="5079167"/>
            <a:ext cx="110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rgbClr val="0C2B8E"/>
                </a:solidFill>
              </a:rPr>
              <a:t>onde:</a:t>
            </a:r>
            <a:endParaRPr lang="en-GB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/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  <a:blipFill>
                <a:blip r:embed="rId1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/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  <a:blipFill>
                <a:blip r:embed="rId1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/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  <a:blipFill>
                <a:blip r:embed="rId16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/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>
                    <a:solidFill>
                      <a:srgbClr val="0C2B8E"/>
                    </a:solidFill>
                  </a:rPr>
                  <a:t>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  <a:blipFill>
                <a:blip r:embed="rId17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D942843-5D8E-4364-A33D-CE873654EED2}"/>
              </a:ext>
            </a:extLst>
          </p:cNvPr>
          <p:cNvSpPr/>
          <p:nvPr/>
        </p:nvSpPr>
        <p:spPr>
          <a:xfrm>
            <a:off x="6674271" y="4611590"/>
            <a:ext cx="2458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</a:rPr>
              <a:t>matriz</a:t>
            </a:r>
            <a:r>
              <a:rPr lang="en-GB" sz="2400" b="1" dirty="0">
                <a:solidFill>
                  <a:schemeClr val="accent2"/>
                </a:solidFill>
              </a:rPr>
              <a:t> por </a:t>
            </a:r>
            <a:r>
              <a:rPr lang="en-GB" sz="2400" b="1" dirty="0" err="1">
                <a:solidFill>
                  <a:schemeClr val="accent2"/>
                </a:solidFill>
              </a:rPr>
              <a:t>blocos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82F414F9-21F3-4069-81A2-5ED4F112183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64" grpId="0"/>
      <p:bldP spid="21" grpId="0"/>
      <p:bldP spid="22" grpId="0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400" b="1" dirty="0">
                    <a:solidFill>
                      <a:srgbClr val="29A6FF"/>
                    </a:solidFill>
                  </a:rPr>
                  <a:t>Partição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pt-PT" sz="2400" b="1" i="1" dirty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b="1" dirty="0">
                    <a:solidFill>
                      <a:srgbClr val="29A6FF"/>
                    </a:solidFill>
                  </a:rPr>
                  <a:t>em linhas</a:t>
                </a:r>
                <a:r>
                  <a:rPr lang="en-GB" sz="2400" dirty="0">
                    <a:solidFill>
                      <a:srgbClr val="29A6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9"/>
                <a:stretch>
                  <a:fillRect l="-1531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>
                    <a:solidFill>
                      <a:srgbClr val="0C2B8E"/>
                    </a:solidFill>
                  </a:rPr>
                  <a:t>Obtemos uma </a:t>
                </a:r>
                <a:r>
                  <a:rPr lang="pt-PT" sz="2400" b="1" dirty="0">
                    <a:solidFill>
                      <a:srgbClr val="0C2B8E"/>
                    </a:solidFill>
                  </a:rPr>
                  <a:t>matriz por blocos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0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7540334" y="4304617"/>
                <a:ext cx="2354664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34" y="4304617"/>
                <a:ext cx="2354664" cy="10680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5C8B0BE-8A5D-4F6D-814D-097A038FAB70}"/>
              </a:ext>
            </a:extLst>
          </p:cNvPr>
          <p:cNvCxnSpPr>
            <a:cxnSpLocks/>
          </p:cNvCxnSpPr>
          <p:nvPr/>
        </p:nvCxnSpPr>
        <p:spPr>
          <a:xfrm>
            <a:off x="7928141" y="3340280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/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b="1" dirty="0">
                    <a:solidFill>
                      <a:srgbClr val="29A6FF"/>
                    </a:solidFill>
                  </a:rPr>
                  <a:t>Partição de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rgbClr val="29A6FF"/>
                    </a:solidFill>
                  </a:rPr>
                  <a:t> em colunas:</a:t>
                </a:r>
                <a:endParaRPr lang="en-GB" sz="2400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  <a:blipFill>
                <a:blip r:embed="rId12"/>
                <a:stretch>
                  <a:fillRect l="-1531" b="-22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/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>
                    <a:solidFill>
                      <a:srgbClr val="0C2B8E"/>
                    </a:solidFill>
                  </a:rPr>
                  <a:t>Obtemos uma </a:t>
                </a:r>
                <a:r>
                  <a:rPr lang="pt-PT" sz="2400" b="1" dirty="0">
                    <a:solidFill>
                      <a:srgbClr val="0C2B8E"/>
                    </a:solidFill>
                  </a:rPr>
                  <a:t>matriz por blocos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  <a:blipFill>
                <a:blip r:embed="rId13"/>
                <a:stretch>
                  <a:fillRect l="-111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/>
              <p:nvPr/>
            </p:nvSpPr>
            <p:spPr>
              <a:xfrm>
                <a:off x="7606209" y="6003948"/>
                <a:ext cx="3480982" cy="461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209" y="6003948"/>
                <a:ext cx="3480982" cy="461666"/>
              </a:xfrm>
              <a:prstGeom prst="rect">
                <a:avLst/>
              </a:prstGeom>
              <a:blipFill>
                <a:blip r:embed="rId14"/>
                <a:stretch>
                  <a:fillRect l="-52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655D1E5A-F383-424F-BF71-A230EE9E3711}"/>
              </a:ext>
            </a:extLst>
          </p:cNvPr>
          <p:cNvCxnSpPr>
            <a:cxnSpLocks/>
          </p:cNvCxnSpPr>
          <p:nvPr/>
        </p:nvCxnSpPr>
        <p:spPr>
          <a:xfrm flipV="1">
            <a:off x="9271271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CE283F9E-96D4-461D-8F77-F4D934915AB1}"/>
              </a:ext>
            </a:extLst>
          </p:cNvPr>
          <p:cNvCxnSpPr>
            <a:cxnSpLocks/>
          </p:cNvCxnSpPr>
          <p:nvPr/>
        </p:nvCxnSpPr>
        <p:spPr>
          <a:xfrm flipV="1">
            <a:off x="10064243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CEFEF991-C071-4F0E-9593-60730C8125E0}"/>
              </a:ext>
            </a:extLst>
          </p:cNvPr>
          <p:cNvCxnSpPr>
            <a:cxnSpLocks/>
          </p:cNvCxnSpPr>
          <p:nvPr/>
        </p:nvCxnSpPr>
        <p:spPr>
          <a:xfrm flipV="1">
            <a:off x="10800296" y="3020705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4B5A41E7-F97C-4075-9DF4-036BCDF367B7}"/>
              </a:ext>
            </a:extLst>
          </p:cNvPr>
          <p:cNvCxnSpPr>
            <a:cxnSpLocks/>
          </p:cNvCxnSpPr>
          <p:nvPr/>
        </p:nvCxnSpPr>
        <p:spPr>
          <a:xfrm flipV="1">
            <a:off x="8589658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m 59">
            <a:extLst>
              <a:ext uri="{FF2B5EF4-FFF2-40B4-BE49-F238E27FC236}">
                <a16:creationId xmlns:a16="http://schemas.microsoft.com/office/drawing/2014/main" id="{53BEA00A-5738-4390-B35A-CE29B1AEE56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FCA8A332-1E6F-410E-968F-2F2F1E1C4D86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26A54E2-70AA-4719-95FB-ACC63CAE2CCA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ysClr val="windowText" lastClr="000000"/>
                </a:solidFill>
              </a:rPr>
              <a:t>Uma matriz pode ser subdividida ou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particionada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matrizes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menores</a:t>
            </a:r>
            <a:r>
              <a:rPr lang="en-GB" sz="2400" dirty="0">
                <a:solidFill>
                  <a:sysClr val="windowText" lastClr="000000"/>
                </a:solidFill>
              </a:rPr>
              <a:t> –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Blocos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submatrizes</a:t>
            </a:r>
            <a:r>
              <a:rPr lang="en-GB" sz="2400" dirty="0">
                <a:solidFill>
                  <a:sysClr val="windowText" lastClr="000000"/>
                </a:solidFill>
              </a:rPr>
              <a:t>) – </a:t>
            </a:r>
            <a:r>
              <a:rPr lang="pt-PT" sz="2400" dirty="0">
                <a:solidFill>
                  <a:sysClr val="windowText" lastClr="000000"/>
                </a:solidFill>
              </a:rPr>
              <a:t>inserindo réguas horizontais e verticais entre linhas e colunas selecionadas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D61933C-F820-40A2-91FD-0D4C6C10D8AA}"/>
              </a:ext>
            </a:extLst>
          </p:cNvPr>
          <p:cNvSpPr/>
          <p:nvPr/>
        </p:nvSpPr>
        <p:spPr>
          <a:xfrm>
            <a:off x="2162526" y="2696195"/>
            <a:ext cx="1866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Por </a:t>
            </a:r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r>
              <a:rPr lang="en-GB" sz="2400" b="1" u="sng" dirty="0">
                <a:solidFill>
                  <a:srgbClr val="29A6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367CA115-A002-4ECD-A219-A0A789B3724F}"/>
                  </a:ext>
                </a:extLst>
              </p:cNvPr>
              <p:cNvSpPr/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Considera uma matriz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367CA115-A002-4ECD-A219-A0A789B37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133024"/>
                <a:ext cx="4784806" cy="588110"/>
              </a:xfrm>
              <a:prstGeom prst="rect">
                <a:avLst/>
              </a:prstGeom>
              <a:blipFill>
                <a:blip r:embed="rId16"/>
                <a:stretch>
                  <a:fillRect l="-1911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8E3B464A-F5D7-4E44-A0EB-3C43EE25AE5C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8E3B464A-F5D7-4E44-A0EB-3C43EE25A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6359376" y="1578025"/>
            <a:ext cx="227632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FC24ACD7-5C1A-44C6-A636-678389253430}"/>
              </a:ext>
            </a:extLst>
          </p:cNvPr>
          <p:cNvCxnSpPr>
            <a:cxnSpLocks/>
          </p:cNvCxnSpPr>
          <p:nvPr/>
        </p:nvCxnSpPr>
        <p:spPr>
          <a:xfrm>
            <a:off x="8943475" y="1569650"/>
            <a:ext cx="1004394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4F48512-85B4-4F24-817A-60971033B075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1055886-FF7A-4302-BAAD-9F06AB95F5CC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ysClr val="windowText" lastClr="000000"/>
                </a:solidFill>
              </a:rPr>
              <a:t>Uma matriz pode ser subdividida ou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particionada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matrizes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menores</a:t>
            </a:r>
            <a:r>
              <a:rPr lang="en-GB" sz="2400" dirty="0">
                <a:solidFill>
                  <a:sysClr val="windowText" lastClr="000000"/>
                </a:solidFill>
              </a:rPr>
              <a:t> –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Blocos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submatrizes</a:t>
            </a:r>
            <a:r>
              <a:rPr lang="en-GB" sz="2400" dirty="0">
                <a:solidFill>
                  <a:sysClr val="windowText" lastClr="000000"/>
                </a:solidFill>
              </a:rPr>
              <a:t>) – </a:t>
            </a:r>
            <a:r>
              <a:rPr lang="pt-PT" sz="2400" dirty="0">
                <a:solidFill>
                  <a:sysClr val="windowText" lastClr="000000"/>
                </a:solidFill>
              </a:rPr>
              <a:t>inserindo réguas horizontais e verticais entre linhas e colunas selecionadas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9D888D1-4EF6-4BC1-BAF7-298BBD8836CC}"/>
              </a:ext>
            </a:extLst>
          </p:cNvPr>
          <p:cNvSpPr/>
          <p:nvPr/>
        </p:nvSpPr>
        <p:spPr>
          <a:xfrm>
            <a:off x="6793285" y="2502040"/>
            <a:ext cx="5190821" cy="379796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6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9" name="Retângulo: Cantos Arredondados 18">
            <a:hlinkClick r:id="rId10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124832" y="3933020"/>
            <a:ext cx="4397621" cy="2753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239140" y="4127175"/>
            <a:ext cx="1684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Observação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As regras de "inserção" devem ser </a:t>
                </a:r>
                <a:r>
                  <a:rPr lang="en-GB" sz="2400" b="1" dirty="0" err="1"/>
                  <a:t>completas</a:t>
                </a:r>
                <a:r>
                  <a:rPr lang="en-GB" sz="2400" dirty="0"/>
                  <a:t> no sentido de que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r>
                  <a:rPr lang="en-GB" sz="2400" dirty="0"/>
                  <a:t>escrita </a:t>
                </a:r>
                <a:r>
                  <a:rPr lang="en-GB" sz="2400" dirty="0" err="1"/>
                  <a:t>em</a:t>
                </a:r>
                <a:r>
                  <a:rPr lang="en-GB" sz="2400" dirty="0"/>
                  <a:t> </a:t>
                </a:r>
                <a:r>
                  <a:rPr lang="pt-PT" sz="2400" b="1" dirty="0"/>
                  <a:t>blocos, seja ainda uma matriz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r>
                  <a:rPr lang="pt-PT" sz="2400" dirty="0"/>
                  <a:t>com as suas próprias linhas e colunas</a:t>
                </a:r>
                <a:r>
                  <a:rPr lang="en-GB" sz="24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  <a:blipFill>
                <a:blip r:embed="rId11"/>
                <a:stretch>
                  <a:fillRect l="-2235" t="-2516" r="-2385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C4D50778-CF77-4674-A38F-BB1357B43549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210847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2CB68EDC-D2A3-415A-B647-199C4ABF5055}"/>
              </a:ext>
            </a:extLst>
          </p:cNvPr>
          <p:cNvCxnSpPr>
            <a:cxnSpLocks/>
          </p:cNvCxnSpPr>
          <p:nvPr/>
        </p:nvCxnSpPr>
        <p:spPr>
          <a:xfrm flipV="1">
            <a:off x="10036620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/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32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3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??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18">
            <a:extLst>
              <a:ext uri="{FF2B5EF4-FFF2-40B4-BE49-F238E27FC236}">
                <a16:creationId xmlns:a16="http://schemas.microsoft.com/office/drawing/2014/main" id="{301E1BA3-11E8-4641-9E82-DD97332998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12078" y="4348799"/>
            <a:ext cx="1625922" cy="1629756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DB5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73D2093-0FDE-4933-9713-657A63129CEC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B05E5E6-E89B-4268-B23E-C83BA1D6F3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1" y="2420402"/>
            <a:ext cx="1472086" cy="15127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2048C0-F341-4AA6-899E-36536280F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36" y="2273900"/>
            <a:ext cx="2062777" cy="16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66472" y="3472886"/>
            <a:ext cx="9859281" cy="3002701"/>
          </a:xfrm>
          <a:prstGeom prst="roundRect">
            <a:avLst>
              <a:gd name="adj" fmla="val 6518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5152547" y="3525076"/>
            <a:ext cx="3645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000" b="1" u="sng" dirty="0" err="1">
                <a:solidFill>
                  <a:srgbClr val="F25E4F"/>
                </a:solidFill>
              </a:rPr>
              <a:t>Mensagens</a:t>
            </a:r>
            <a:r>
              <a:rPr lang="en-GB" sz="2000" b="1" u="sng" dirty="0">
                <a:solidFill>
                  <a:srgbClr val="F25E4F"/>
                </a:solidFill>
              </a:rPr>
              <a:t> para Levar para Casa
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252DCA-25A1-417F-B7B6-6FA1FC840B6C}"/>
              </a:ext>
            </a:extLst>
          </p:cNvPr>
          <p:cNvSpPr/>
          <p:nvPr/>
        </p:nvSpPr>
        <p:spPr>
          <a:xfrm>
            <a:off x="2187159" y="3980684"/>
            <a:ext cx="9602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Uma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Matriz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por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Blocos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pode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ser vista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como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uma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matriz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cujos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elementos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são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matrizes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mais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“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pequenas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”;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6BD4FFAF-A6D3-46EA-B5E3-12E7DF01B50A}"/>
              </a:ext>
            </a:extLst>
          </p:cNvPr>
          <p:cNvSpPr/>
          <p:nvPr/>
        </p:nvSpPr>
        <p:spPr>
          <a:xfrm>
            <a:off x="2187159" y="4700158"/>
            <a:ext cx="9576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O principal objetivo para a utilização de matrizes particionadas é simplificar os cálculos  quando as matrizes são grandes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6FFB44-6593-464C-B786-1BA62459A08E}"/>
              </a:ext>
            </a:extLst>
          </p:cNvPr>
          <p:cNvSpPr/>
          <p:nvPr/>
        </p:nvSpPr>
        <p:spPr>
          <a:xfrm>
            <a:off x="2187159" y="5413212"/>
            <a:ext cx="95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Frequentemente o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contexto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ou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os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elementos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da matriz irão sugerir uma forma útil de dividir a matriz em blocos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por exemplo, grandes blocos de zeros na matriz ou blocos com a matriz identidade indicam formas úteis de partição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CB22E63-3533-463E-9EE9-AF70BE4C1631}"/>
              </a:ext>
            </a:extLst>
          </p:cNvPr>
          <p:cNvSpPr/>
          <p:nvPr/>
        </p:nvSpPr>
        <p:spPr>
          <a:xfrm>
            <a:off x="2158189" y="2575037"/>
            <a:ext cx="96758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 err="1">
                <a:solidFill>
                  <a:srgbClr val="F25E4F"/>
                </a:solidFill>
              </a:rPr>
              <a:t>Notação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dirty="0">
                <a:solidFill>
                  <a:sysClr val="windowText" lastClr="000000"/>
                </a:solidFill>
              </a:rPr>
              <a:t>– </a:t>
            </a:r>
            <a:r>
              <a:rPr lang="pt-PT" dirty="0">
                <a:solidFill>
                  <a:sysClr val="windowText" lastClr="000000"/>
                </a:solidFill>
              </a:rPr>
              <a:t>Geralmente, desde que não gere confusão, os blocos são representados pela mesma letra maiúscula da matriz com os dois índices usuais que identificam a posição relativa de cada bloco</a:t>
            </a:r>
            <a:r>
              <a:rPr lang="en-GB" dirty="0"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EBBA5FD3-9071-4C09-A2DC-00CCB8A204ED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86EA26E-5A6A-4FD1-B20A-761B84DF3877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ysClr val="windowText" lastClr="000000"/>
                </a:solidFill>
              </a:rPr>
              <a:t>Uma matriz pode ser subdividida ou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particionada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matrizes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menores</a:t>
            </a:r>
            <a:r>
              <a:rPr lang="en-GB" sz="2400" dirty="0">
                <a:solidFill>
                  <a:sysClr val="windowText" lastClr="000000"/>
                </a:solidFill>
              </a:rPr>
              <a:t> –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Blocos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submatrizes</a:t>
            </a:r>
            <a:r>
              <a:rPr lang="en-GB" sz="2400" dirty="0">
                <a:solidFill>
                  <a:sysClr val="windowText" lastClr="000000"/>
                </a:solidFill>
              </a:rPr>
              <a:t>) – </a:t>
            </a:r>
            <a:r>
              <a:rPr lang="pt-PT" sz="2400" dirty="0">
                <a:solidFill>
                  <a:sysClr val="windowText" lastClr="000000"/>
                </a:solidFill>
              </a:rPr>
              <a:t>inserindo réguas horizontais e verticais entre linhas e colunas selecionadas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as matrizes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do mesmo tipo e estão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exatamente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maneira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soma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terá a mesma partição.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2108"/>
              </a:xfrm>
              <a:prstGeom prst="rect">
                <a:avLst/>
              </a:prstGeom>
              <a:blipFill>
                <a:blip r:embed="rId10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Cada bloco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soma dos blocos correspondentes 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1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com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E763DE0D-0E63-4A52-B100-D1F588DC4B6F}"/>
              </a:ext>
            </a:extLst>
          </p:cNvPr>
          <p:cNvCxnSpPr>
            <a:cxnSpLocks/>
          </p:cNvCxnSpPr>
          <p:nvPr/>
        </p:nvCxnSpPr>
        <p:spPr>
          <a:xfrm>
            <a:off x="2883233" y="3778614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EF13760B-65F1-468E-AC63-5D474FDFF724}"/>
              </a:ext>
            </a:extLst>
          </p:cNvPr>
          <p:cNvCxnSpPr>
            <a:cxnSpLocks/>
          </p:cNvCxnSpPr>
          <p:nvPr/>
        </p:nvCxnSpPr>
        <p:spPr>
          <a:xfrm>
            <a:off x="2883233" y="5599040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4CA09CF-7EF8-4666-85EE-128D80644663}"/>
              </a:ext>
            </a:extLst>
          </p:cNvPr>
          <p:cNvCxnSpPr>
            <a:cxnSpLocks/>
          </p:cNvCxnSpPr>
          <p:nvPr/>
        </p:nvCxnSpPr>
        <p:spPr>
          <a:xfrm>
            <a:off x="3799630" y="3375135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B34DE8A8-9C67-4590-8CDC-078C6E561511}"/>
              </a:ext>
            </a:extLst>
          </p:cNvPr>
          <p:cNvCxnSpPr>
            <a:cxnSpLocks/>
          </p:cNvCxnSpPr>
          <p:nvPr/>
        </p:nvCxnSpPr>
        <p:spPr>
          <a:xfrm>
            <a:off x="3809678" y="5139548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/>
      <p:bldP spid="49" grpId="0" animBg="1"/>
      <p:bldP spid="50" grpId="0"/>
      <p:bldP spid="51" grpId="0"/>
      <p:bldP spid="52" grpId="0"/>
      <p:bldP spid="53" grpId="0"/>
      <p:bldP spid="2" grpId="0"/>
      <p:bldP spid="66" grpId="0"/>
      <p:bldP spid="67" grpId="0"/>
      <p:bldP spid="68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com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/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5727F419-D357-45D4-AF58-4134B91202D2}"/>
              </a:ext>
            </a:extLst>
          </p:cNvPr>
          <p:cNvCxnSpPr>
            <a:cxnSpLocks/>
          </p:cNvCxnSpPr>
          <p:nvPr/>
        </p:nvCxnSpPr>
        <p:spPr>
          <a:xfrm>
            <a:off x="4411227" y="4689637"/>
            <a:ext cx="125604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AB6A2766-DB84-4068-9F5E-0A5ABD213742}"/>
              </a:ext>
            </a:extLst>
          </p:cNvPr>
          <p:cNvCxnSpPr>
            <a:cxnSpLocks/>
          </p:cNvCxnSpPr>
          <p:nvPr/>
        </p:nvCxnSpPr>
        <p:spPr>
          <a:xfrm>
            <a:off x="4914997" y="4316302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BB4435B-CE24-4CEE-A633-B147F4C57A04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as matrizes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do mesmo tipo e estão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exatamente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maneira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soma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terá a mesma partição. 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BB4435B-CE24-4CEE-A633-B147F4C57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2108"/>
              </a:xfrm>
              <a:prstGeom prst="rect">
                <a:avLst/>
              </a:prstGeom>
              <a:blipFill>
                <a:blip r:embed="rId20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D6EEAB65-AD9B-4521-8A01-9C3CEDE5638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Cada bloco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soma dos blocos correspondentes 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D6EEAB65-AD9B-4521-8A01-9C3CEDE56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21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6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C9404ED-8E63-47D9-8D0C-B3276FAF9F70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E320ED9-06D1-4014-8449-EFC7D63D04C6}"/>
              </a:ext>
            </a:extLst>
          </p:cNvPr>
          <p:cNvSpPr/>
          <p:nvPr/>
        </p:nvSpPr>
        <p:spPr>
          <a:xfrm>
            <a:off x="2051115" y="4527022"/>
            <a:ext cx="9954982" cy="1929414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6D22E36-BF17-4F2C-A8DF-111645BA4919}"/>
              </a:ext>
            </a:extLst>
          </p:cNvPr>
          <p:cNvSpPr/>
          <p:nvPr/>
        </p:nvSpPr>
        <p:spPr>
          <a:xfrm>
            <a:off x="2029125" y="612362"/>
            <a:ext cx="9954991" cy="3477317"/>
          </a:xfrm>
          <a:prstGeom prst="roundRect">
            <a:avLst>
              <a:gd name="adj" fmla="val 7156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as matrizes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do mesmo tipo e estão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exatamente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mesma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maneira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soma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terá a mesma partição.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10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Cada bloco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soma dos blocos correspondentes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1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>
            <a:extLst>
              <a:ext uri="{FF2B5EF4-FFF2-40B4-BE49-F238E27FC236}">
                <a16:creationId xmlns:a16="http://schemas.microsoft.com/office/drawing/2014/main" id="{B6136A32-6CA1-4CE9-BD12-8E73E3D9F312}"/>
              </a:ext>
            </a:extLst>
          </p:cNvPr>
          <p:cNvSpPr/>
          <p:nvPr/>
        </p:nvSpPr>
        <p:spPr>
          <a:xfrm>
            <a:off x="2168696" y="2646785"/>
            <a:ext cx="96758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ysClr val="windowText" lastClr="000000"/>
                </a:solidFill>
              </a:rPr>
              <a:t>Ao trabalhar com matrizes particionadas</a:t>
            </a:r>
            <a:r>
              <a:rPr lang="en-GB" sz="2400" dirty="0">
                <a:solidFill>
                  <a:sysClr val="windowText" lastClr="000000"/>
                </a:solidFill>
              </a:rPr>
              <a:t>, a </a:t>
            </a:r>
            <a:r>
              <a:rPr lang="pt-PT" sz="2400" b="1" dirty="0">
                <a:solidFill>
                  <a:sysClr val="windowText" lastClr="000000"/>
                </a:solidFill>
              </a:rPr>
              <a:t>multiplicação de uma matriz por um escalar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pode</a:t>
            </a:r>
            <a:r>
              <a:rPr lang="en-GB" sz="2400" dirty="0">
                <a:solidFill>
                  <a:sysClr val="windowText" lastClr="000000"/>
                </a:solidFill>
              </a:rPr>
              <a:t> ser </a:t>
            </a:r>
            <a:r>
              <a:rPr lang="en-GB" sz="2400" dirty="0" err="1">
                <a:solidFill>
                  <a:sysClr val="windowText" lastClr="000000"/>
                </a:solidFill>
              </a:rPr>
              <a:t>calculada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bloco</a:t>
            </a:r>
            <a:r>
              <a:rPr lang="en-GB" sz="2400" b="1" dirty="0">
                <a:solidFill>
                  <a:sysClr val="windowText" lastClr="000000"/>
                </a:solidFill>
              </a:rPr>
              <a:t>-a-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bloco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48A11BD3-A2B7-46D7-B875-2A60C6E017E6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/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tângulo 85">
            <a:extLst>
              <a:ext uri="{FF2B5EF4-FFF2-40B4-BE49-F238E27FC236}">
                <a16:creationId xmlns:a16="http://schemas.microsoft.com/office/drawing/2014/main" id="{71C3C1D9-3072-4992-BC08-C1CE37E6B6E2}"/>
              </a:ext>
            </a:extLst>
          </p:cNvPr>
          <p:cNvSpPr/>
          <p:nvPr/>
        </p:nvSpPr>
        <p:spPr>
          <a:xfrm>
            <a:off x="2087891" y="46499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5" grpId="0" animBg="1"/>
      <p:bldP spid="37" grpId="0" animBg="1"/>
      <p:bldP spid="44" grpId="0" animBg="1"/>
      <p:bldP spid="45" grpId="0"/>
      <p:bldP spid="48" grpId="0"/>
      <p:bldP spid="38" grpId="0"/>
      <p:bldP spid="40" grpId="0"/>
      <p:bldP spid="42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4CCDC74-EF03-4584-9023-5A7002263115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AA49F40B-4EED-4127-9995-C8AC9400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6" action="ppaction://hlinksldjump"/>
            <a:extLst>
              <a:ext uri="{FF2B5EF4-FFF2-40B4-BE49-F238E27FC236}">
                <a16:creationId xmlns:a16="http://schemas.microsoft.com/office/drawing/2014/main" id="{2FE30A87-2B09-491D-82BF-4A69F0BDF26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8</a:t>
            </a: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1767A228-8C2D-4FFB-A17D-6DC5465272C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9EFC407A-F535-4DD8-88AA-E4C80D158945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Particionada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02510B22-C28D-435C-9855-CC5A50ED0FA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r>
              <a:rPr lang="en-GB" b="1" dirty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33" name="Retângulo: Cantos Arredondados 32">
            <a:hlinkClick r:id="rId10" action="ppaction://hlinksldjump"/>
            <a:extLst>
              <a:ext uri="{FF2B5EF4-FFF2-40B4-BE49-F238E27FC236}">
                <a16:creationId xmlns:a16="http://schemas.microsoft.com/office/drawing/2014/main" id="{775C5CD5-18D2-48E7-B74C-37346D69457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Tranposição</a:t>
            </a:r>
            <a:r>
              <a:rPr lang="en-GB" b="1" dirty="0">
                <a:solidFill>
                  <a:schemeClr val="tx1"/>
                </a:solidFill>
              </a:rPr>
              <a:t> por </a:t>
            </a:r>
            <a:r>
              <a:rPr lang="en-GB" b="1" dirty="0" err="1">
                <a:solidFill>
                  <a:schemeClr val="tx1"/>
                </a:solidFill>
              </a:rPr>
              <a:t>Blocos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E15A67A-44C8-43D3-B2FF-3A9E73960AD4}"/>
              </a:ext>
            </a:extLst>
          </p:cNvPr>
          <p:cNvSpPr/>
          <p:nvPr/>
        </p:nvSpPr>
        <p:spPr>
          <a:xfrm>
            <a:off x="2029125" y="269617"/>
            <a:ext cx="9954991" cy="1598274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/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A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transposta de uma matriz particionada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calculada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como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transposta da matriz por blocos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com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todos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blocos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transpostos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  <a:blipFill>
                <a:blip r:embed="rId11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721E6B5-058B-431A-9D5C-E91A25F5DA99}"/>
              </a:ext>
            </a:extLst>
          </p:cNvPr>
          <p:cNvSpPr/>
          <p:nvPr/>
        </p:nvSpPr>
        <p:spPr>
          <a:xfrm>
            <a:off x="2041574" y="2096362"/>
            <a:ext cx="9954982" cy="449202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C3CF1C4-C0BD-459B-AD36-8E9C1F9BD33B}"/>
              </a:ext>
            </a:extLst>
          </p:cNvPr>
          <p:cNvSpPr/>
          <p:nvPr/>
        </p:nvSpPr>
        <p:spPr>
          <a:xfrm>
            <a:off x="2310328" y="228752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r>
              <a:rPr lang="en-GB" sz="2400" b="1" u="sng" dirty="0">
                <a:solidFill>
                  <a:srgbClr val="29A6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/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com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PT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/>
                                              <m:sup/>
                                            </m:sSup>
                                          </m:e>
                                          <m:sup/>
                                        </m:sSup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/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AB2EB5A6-B3EA-4A69-9730-7954F963BD54}"/>
              </a:ext>
            </a:extLst>
          </p:cNvPr>
          <p:cNvCxnSpPr>
            <a:cxnSpLocks/>
          </p:cNvCxnSpPr>
          <p:nvPr/>
        </p:nvCxnSpPr>
        <p:spPr>
          <a:xfrm>
            <a:off x="3017665" y="3774867"/>
            <a:ext cx="17577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A6060240-3491-4A14-A8D3-127ED54A1C07}"/>
              </a:ext>
            </a:extLst>
          </p:cNvPr>
          <p:cNvCxnSpPr>
            <a:cxnSpLocks/>
          </p:cNvCxnSpPr>
          <p:nvPr/>
        </p:nvCxnSpPr>
        <p:spPr>
          <a:xfrm>
            <a:off x="3705378" y="3247808"/>
            <a:ext cx="0" cy="74044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/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41A6B57E-4D68-4B0B-89E3-DF6B513499C6}"/>
              </a:ext>
            </a:extLst>
          </p:cNvPr>
          <p:cNvCxnSpPr>
            <a:cxnSpLocks/>
          </p:cNvCxnSpPr>
          <p:nvPr/>
        </p:nvCxnSpPr>
        <p:spPr>
          <a:xfrm>
            <a:off x="3211064" y="5591264"/>
            <a:ext cx="130628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25921F00-9985-4A54-B4AB-E8D56B8ADA6B}"/>
              </a:ext>
            </a:extLst>
          </p:cNvPr>
          <p:cNvCxnSpPr>
            <a:cxnSpLocks/>
          </p:cNvCxnSpPr>
          <p:nvPr/>
        </p:nvCxnSpPr>
        <p:spPr>
          <a:xfrm>
            <a:off x="4090457" y="5054157"/>
            <a:ext cx="0" cy="1351142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/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/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/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/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: Para Baixo 66">
            <a:extLst>
              <a:ext uri="{FF2B5EF4-FFF2-40B4-BE49-F238E27FC236}">
                <a16:creationId xmlns:a16="http://schemas.microsoft.com/office/drawing/2014/main" id="{82DA1CFA-524A-4628-991A-FD6B0050BAA5}"/>
              </a:ext>
            </a:extLst>
          </p:cNvPr>
          <p:cNvSpPr/>
          <p:nvPr/>
        </p:nvSpPr>
        <p:spPr>
          <a:xfrm rot="16200000">
            <a:off x="9228495" y="4746623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id="{4E1DB9AB-9B53-40FB-AD5D-5E77AF558A96}"/>
              </a:ext>
            </a:extLst>
          </p:cNvPr>
          <p:cNvSpPr/>
          <p:nvPr/>
        </p:nvSpPr>
        <p:spPr>
          <a:xfrm rot="16200000">
            <a:off x="9228496" y="399038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9" name="Seta: Para Baixo 68">
            <a:extLst>
              <a:ext uri="{FF2B5EF4-FFF2-40B4-BE49-F238E27FC236}">
                <a16:creationId xmlns:a16="http://schemas.microsoft.com/office/drawing/2014/main" id="{FBD1D70A-DECB-4896-966D-54040E9AA8AB}"/>
              </a:ext>
            </a:extLst>
          </p:cNvPr>
          <p:cNvSpPr/>
          <p:nvPr/>
        </p:nvSpPr>
        <p:spPr>
          <a:xfrm rot="16200000">
            <a:off x="9234466" y="325129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0" name="Seta: Para Baixo 69">
            <a:extLst>
              <a:ext uri="{FF2B5EF4-FFF2-40B4-BE49-F238E27FC236}">
                <a16:creationId xmlns:a16="http://schemas.microsoft.com/office/drawing/2014/main" id="{DCD23121-D460-4EF2-BFD8-65C30B5214C1}"/>
              </a:ext>
            </a:extLst>
          </p:cNvPr>
          <p:cNvSpPr/>
          <p:nvPr/>
        </p:nvSpPr>
        <p:spPr>
          <a:xfrm rot="16200000">
            <a:off x="9233896" y="2444441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/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/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/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/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639050E1-8D00-4117-BAE4-9F807CC51292}"/>
              </a:ext>
            </a:extLst>
          </p:cNvPr>
          <p:cNvCxnSpPr>
            <a:stCxn id="16" idx="2"/>
          </p:cNvCxnSpPr>
          <p:nvPr/>
        </p:nvCxnSpPr>
        <p:spPr>
          <a:xfrm flipH="1">
            <a:off x="3982414" y="2821131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A72C5F02-3CC2-4C76-998F-18560E31FC44}"/>
              </a:ext>
            </a:extLst>
          </p:cNvPr>
          <p:cNvCxnSpPr/>
          <p:nvPr/>
        </p:nvCxnSpPr>
        <p:spPr>
          <a:xfrm flipH="1">
            <a:off x="3974130" y="3737227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4E2C77F-349C-446F-B2CF-4E678FE99D33}"/>
              </a:ext>
            </a:extLst>
          </p:cNvPr>
          <p:cNvCxnSpPr>
            <a:cxnSpLocks/>
          </p:cNvCxnSpPr>
          <p:nvPr/>
        </p:nvCxnSpPr>
        <p:spPr>
          <a:xfrm flipH="1">
            <a:off x="4473243" y="4270851"/>
            <a:ext cx="6025069" cy="10826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9A5D91F7-DE0E-46DA-AE1D-B6852E319BEE}"/>
              </a:ext>
            </a:extLst>
          </p:cNvPr>
          <p:cNvCxnSpPr>
            <a:cxnSpLocks/>
          </p:cNvCxnSpPr>
          <p:nvPr/>
        </p:nvCxnSpPr>
        <p:spPr>
          <a:xfrm flipH="1">
            <a:off x="4530189" y="5071408"/>
            <a:ext cx="5970903" cy="920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39AED75D-2648-4FAB-AA83-AB86187E1F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5"/>
          <a:stretch/>
        </p:blipFill>
        <p:spPr>
          <a:xfrm>
            <a:off x="5131247" y="4997796"/>
            <a:ext cx="1639896" cy="15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/>
      <p:bldP spid="47" grpId="0"/>
      <p:bldP spid="8" grpId="0"/>
      <p:bldP spid="16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E4B63297-6318-4E05-924B-229760BF9B63}"/>
  <p:tag name="ISPRING_SCORM_RATE_QUIZZES" val="1"/>
  <p:tag name="ISPRING_SCORM_PASSING_SCORE" val="80.000000"/>
  <p:tag name="ISPRING_SCREEN_RECS_UPDATED" val="C:\Users\filom\Documents\ENGIMATH\LESSONS\MATRICES\AULA 8\Aula_08_Q1\"/>
  <p:tag name="ISPRING_OUTPUT_FOLDER" val="[[&quot;*\uFFFD\uFFFD\uFFFD{BB4CDCA5-F38E-475C-8C53-186BBAA01A72}&quot;,&quot;C:\\Users\\filom\\Documents\\ENGIMATH\\LESSONS\\MATRICES\\AULA 8&quot;]]"/>
  <p:tag name="ISPRING_RESOURCE_FOLDER" val="C:\Users\filom\Documents\ENGIMATH\LESSONS\MATRICES\AULA 8\Aula_08_N1\"/>
  <p:tag name="ISPRING_PRESENTATION_PATH" val="C:\Users\filom\Documents\ENGIMATH\LESSONS\MATRICES\AULA 8\Aula_08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l0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VZd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FWX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Vl0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BVl0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Vl0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FWXRVKUE7MiaQAAAG4AAAAcAAAAdW5pdmVyc2FsL2xvY2FsX3NldHRpbmdzLnhtbA3MMQ6DMAxA0Z1TWN4p7daBwMZWltIDWMRFkRwbkYDg9mT7w9Nv+zMKHLylYOrw9XgisM7mgy4Of9NQvxFSJvUkpuxQDaHvqlZsJvlyzgUmWIUu3iaOJTKPFIscdhGo4VNe/8Aem666AVBLAwQUAAIACABVl0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VZd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VZdFUpxeMggUBgAANxcAAB0AAAAAAAAAAQAAAAAAzBMAAHVuaXZlcnNhbC9jb21tb25fbWVzc2FnZXMubG5nUEsBAgAAFAACAAgAVZdFUmayotWlAAAAgwEAAC4AAAAAAAAAAQAAAAAAGxoAAHVuaXZlcnNhbC9wbGF5YmFja19hbmRfbmF2aWdhdGlvbl9zZXR0aW5ncy54bWxQSwECAAAUAAIACABVl0VS0L0vtE4EAACHFQAAJwAAAAAAAAABAAAAAAAMGwAAdW5pdmVyc2FsL2ZsYXNoX3B1Ymxpc2hpbmdfc2V0dGluZ3MueG1sUEsBAgAAFAACAAgAVZdFUprDbSdyAwAAogwAACEAAAAAAAAAAQAAAAAAnx8AAHVuaXZlcnNhbC9mbGFzaF9za2luX3NldHRpbmdzLnhtbFBLAQIAABQAAgAIAFWXRVLmRcYRSAQAABEVAAAmAAAAAAAAAAEAAAAAAFAjAAB1bml2ZXJzYWwvaHRtbF9wdWJsaXNoaW5nX3NldHRpbmdzLnhtbFBLAQIAABQAAgAIAFWXRVInFvORtwEAAH4GAAAfAAAAAAAAAAEAAAAAANwnAAB1bml2ZXJzYWwvaHRtbF9za2luX3NldHRpbmdzLmpzUEsBAgAAFAACAAgAVZdFUpQTsyJpAAAAbgAAABwAAAAAAAAAAQAAAAAA0CkAAHVuaXZlcnNhbC9sb2NhbF9zZXR0aW5ncy54bWxQSwECAAAUAAIACABVl0VSqp+OWRYKAAAWGQAAFwAAAAAAAAAAAAAAAABzKgAAdW5pdmVyc2FsL3VuaXZlcnNhbC5wbmdQSwECAAAUAAIACABVl0VS5WXGsUsAAABqAAAAGwAAAAAAAAABAAAAAAC+NAAAdW5pdmVyc2FsL3VuaXZlcnNhbC5wbmcueG1sUEsFBgAAAAASABIAVgUAAEI1AAAAAA=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Aula_08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Aula_08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9Rlf9QcIuRBDve0BeiV4Q&quot;,&quot;gi&quot;:&quot;lsknoda5qv1EZXJMOCwFDQ&quot;,&quot;ti&quot;:&quot;characters&quot;,&quot;vs&quot;:{&quot;f&quot;:[878,854,642],&quot;i&quot;:{&quot;d&quot;:&quot;99Rlf9QcIuRBDve0BeiV4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ZfF4_VwcvlE6VXjnJwXNA&quot;,&quot;gi&quot;:&quot;lsknoda5qv1EZXJMOCwFDQ&quot;,&quot;ti&quot;:&quot;characters&quot;,&quot;vs&quot;:{&quot;f&quot;:[878,854,642],&quot;i&quot;:{&quot;d&quot;:&quot;8ZfF4_VwcvlE6VXjnJwXN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7iCsY5V9Bl4IHyahq-mng&quot;,&quot;gi&quot;:&quot;lsknoda5qv1EZXJMOCwFDQ&quot;,&quot;ti&quot;:&quot;characters&quot;,&quot;vs&quot;:{&quot;f&quot;:[878,854,501],&quot;i&quot;:{&quot;d&quot;:&quot;K7iCsY5V9Bl4IHyahq-mn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bWt-Wrr4tw7XmPRqGB2lA&quot;,&quot;gi&quot;:&quot;lsknoda5qv1EZXJMOCwFDQ&quot;,&quot;ti&quot;:&quot;characters&quot;,&quot;vs&quot;:{&quot;f&quot;:[878,854],&quot;i&quot;:{&quot;d&quot;:&quot;jbWt-Wrr4tw7XmPRqGB2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8\Aula_08_N1\quiz\quiz1.quiz"/>
  <p:tag name="ISPRING_QUIZ_RELATIVE_PATH" val="Aula_08_N1\quiz\quiz1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wbKQCZtFmwo-E5kkravcg&quot;,&quot;gi&quot;:&quot;lsknoda5qv1EZXJMOCwFDQ&quot;,&quot;ti&quot;:&quot;characters&quot;,&quot;vs&quot;:{&quot;f&quot;:[878,854,501],&quot;i&quot;:{&quot;d&quot;:&quot;JwbKQCZtFmwo-E5kkravc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5AB6B7-570E-42E6-802E-826344BDC905}"/>
</file>

<file path=customXml/itemProps2.xml><?xml version="1.0" encoding="utf-8"?>
<ds:datastoreItem xmlns:ds="http://schemas.openxmlformats.org/officeDocument/2006/customXml" ds:itemID="{1FEB5ECC-8D53-40B2-A4B8-CC4C9A1DDF05}"/>
</file>

<file path=customXml/itemProps3.xml><?xml version="1.0" encoding="utf-8"?>
<ds:datastoreItem xmlns:ds="http://schemas.openxmlformats.org/officeDocument/2006/customXml" ds:itemID="{C0F4DAB9-33C5-4DA2-9B58-64F8AF5A141E}"/>
</file>

<file path=docProps/app.xml><?xml version="1.0" encoding="utf-8"?>
<Properties xmlns="http://schemas.openxmlformats.org/officeDocument/2006/extended-properties" xmlns:vt="http://schemas.openxmlformats.org/officeDocument/2006/docPropsVTypes">
  <TotalTime>9255</TotalTime>
  <Words>2071</Words>
  <Application>Microsoft Office PowerPoint</Application>
  <PresentationFormat>Ecrã Panorâmico</PresentationFormat>
  <Paragraphs>288</Paragraphs>
  <Slides>17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Aula_08_N1</dc:title>
  <dc:creator>Filomena Soares</dc:creator>
  <cp:lastModifiedBy>Filomena Soares</cp:lastModifiedBy>
  <cp:revision>298</cp:revision>
  <dcterms:created xsi:type="dcterms:W3CDTF">2019-03-25T06:42:45Z</dcterms:created>
  <dcterms:modified xsi:type="dcterms:W3CDTF">2021-02-09T14:41:31Z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