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7" r:id="rId3"/>
    <p:sldId id="285" r:id="rId4"/>
    <p:sldId id="278" r:id="rId5"/>
    <p:sldId id="286" r:id="rId6"/>
    <p:sldId id="288" r:id="rId7"/>
    <p:sldId id="283" r:id="rId8"/>
  </p:sldIdLst>
  <p:sldSz cx="12192000" cy="6858000"/>
  <p:notesSz cx="6858000" cy="9144000"/>
  <p:custDataLst>
    <p:tags r:id="rId1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70AD47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7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861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111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277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62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218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68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958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17/06/2019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1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slide" Target="slide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0.png"/><Relationship Id="rId3" Type="http://schemas.openxmlformats.org/officeDocument/2006/relationships/slide" Target="slide2.xml"/><Relationship Id="rId7" Type="http://schemas.openxmlformats.org/officeDocument/2006/relationships/image" Target="../media/image15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1.jpeg"/><Relationship Id="rId4" Type="http://schemas.openxmlformats.org/officeDocument/2006/relationships/slide" Target="slide4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slide" Target="slide4.xml"/><Relationship Id="rId9" Type="http://schemas.openxmlformats.org/officeDocument/2006/relationships/image" Target="../media/image26.png"/><Relationship Id="rId1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25" y="1362597"/>
            <a:ext cx="4834776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16 Plan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Minor Entries of a Matrix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Entries of a Matrix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" action="ppaction://noaction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Minor Entries of a Matrix</a:t>
            </a: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Entries of a Matrix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16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69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square matrix of size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Minor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determinant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submatrix after deleting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row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column from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694695"/>
              </a:xfrm>
              <a:prstGeom prst="rect">
                <a:avLst/>
              </a:prstGeom>
              <a:blipFill>
                <a:blip r:embed="rId8"/>
                <a:stretch>
                  <a:fillRect l="-966" t="-2878" r="-966" b="-75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8639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21241" y="300602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Consider the following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matrix: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41" y="3006023"/>
                <a:ext cx="9515201" cy="1592167"/>
              </a:xfrm>
              <a:prstGeom prst="rect">
                <a:avLst/>
              </a:prstGeom>
              <a:blipFill>
                <a:blip r:embed="rId10"/>
                <a:stretch>
                  <a:fillRect l="-961" t="-3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438677" y="6002668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×9−8×6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77" y="6002668"/>
                <a:ext cx="24278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454447" y="6333741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47" y="6333741"/>
                <a:ext cx="242788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709630" y="5234902"/>
            <a:ext cx="4820215" cy="926493"/>
            <a:chOff x="6866566" y="5234150"/>
            <a:chExt cx="3622762" cy="868832"/>
          </a:xfrm>
        </p:grpSpPr>
        <p:sp>
          <p:nvSpPr>
            <p:cNvPr id="9" name="CaixaDeTexto 8"/>
            <p:cNvSpPr txBox="1"/>
            <p:nvPr/>
          </p:nvSpPr>
          <p:spPr>
            <a:xfrm>
              <a:off x="6957845" y="5321418"/>
              <a:ext cx="3520965" cy="66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We can compute this determinant by the rule we used in Lesson 15.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866566" y="5234150"/>
              <a:ext cx="3622762" cy="86883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6931882" y="3415860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6560644" y="3778372"/>
            <a:ext cx="1008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301571" y="4611265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 minor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is the determinant of </a:t>
                </a:r>
                <a:r>
                  <a:rPr lang="en-US" sz="2400" dirty="0">
                    <a:solidFill>
                      <a:srgbClr val="0C2B8E"/>
                    </a:solidFill>
                  </a:rPr>
                  <a:t>matrix after deleting the 1st row and the 1st column. 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611265"/>
                <a:ext cx="9515201" cy="830997"/>
              </a:xfrm>
              <a:prstGeom prst="rect">
                <a:avLst/>
              </a:prstGeom>
              <a:blipFill>
                <a:blip r:embed="rId13"/>
                <a:stretch>
                  <a:fillRect l="-1026" t="-5839" b="-153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301571" y="5327934"/>
                <a:ext cx="4313469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5327934"/>
                <a:ext cx="4313469" cy="749629"/>
              </a:xfrm>
              <a:prstGeom prst="rect">
                <a:avLst/>
              </a:prstGeom>
              <a:blipFill>
                <a:blip r:embed="rId14"/>
                <a:stretch>
                  <a:fillRect l="-22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6"/>
          <a:stretch/>
        </p:blipFill>
        <p:spPr>
          <a:xfrm>
            <a:off x="8832176" y="2736000"/>
            <a:ext cx="1884787" cy="19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Minor Entries of a Matrix</a:t>
            </a: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Entries of a Matrix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16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08764" y="93201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22444" y="552249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4" y="5522499"/>
                <a:ext cx="242788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622444" y="609396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4" y="6093969"/>
                <a:ext cx="24278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856059" y="4490344"/>
            <a:ext cx="4442566" cy="1032155"/>
            <a:chOff x="6943704" y="5234150"/>
            <a:chExt cx="3622762" cy="1098962"/>
          </a:xfrm>
        </p:grpSpPr>
        <p:sp>
          <p:nvSpPr>
            <p:cNvPr id="9" name="CaixaDeTexto 8"/>
            <p:cNvSpPr txBox="1"/>
            <p:nvPr/>
          </p:nvSpPr>
          <p:spPr>
            <a:xfrm>
              <a:off x="7045501" y="5384906"/>
              <a:ext cx="3520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Compute this determinant by the rule we used in Lesson 15, we will get 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943704" y="5234150"/>
              <a:ext cx="3622762" cy="109896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5107763" y="3336979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5657305" y="3356499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20186" y="1545308"/>
                <a:ext cx="9515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W</a:t>
                </a:r>
                <a:r>
                  <a:rPr lang="en-US" sz="2400" dirty="0">
                    <a:solidFill>
                      <a:srgbClr val="0C2B8E"/>
                    </a:solidFill>
                  </a:rPr>
                  <a:t>e could calculate other minor entries. </a:t>
                </a:r>
              </a:p>
              <a:p>
                <a:r>
                  <a:rPr lang="en-US" sz="2400" dirty="0">
                    <a:solidFill>
                      <a:srgbClr val="0C2B8E"/>
                    </a:solidFill>
                  </a:rPr>
                  <a:t>For example, let's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, that is the determinant of the submatrix after deleting the second row and third column of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86" y="1545308"/>
                <a:ext cx="9515201" cy="1200329"/>
              </a:xfrm>
              <a:prstGeom prst="rect">
                <a:avLst/>
              </a:prstGeom>
              <a:blipFill>
                <a:blip r:embed="rId11"/>
                <a:stretch>
                  <a:fillRect l="-961" t="-4061" b="-1066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658675" y="4382335"/>
                <a:ext cx="4313469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75" y="4382335"/>
                <a:ext cx="4313469" cy="749629"/>
              </a:xfrm>
              <a:prstGeom prst="rect">
                <a:avLst/>
              </a:prstGeom>
              <a:blipFill>
                <a:blip r:embed="rId12"/>
                <a:stretch>
                  <a:fillRect l="-21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16</a:t>
            </a:r>
          </a:p>
        </p:txBody>
      </p:sp>
      <p:sp>
        <p:nvSpPr>
          <p:cNvPr id="66" name="Retângulo: Cantos Arredondados 65">
            <a:hlinkClick r:id="rId3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Minor Entries of a Matrix</a:t>
            </a:r>
          </a:p>
        </p:txBody>
      </p:sp>
      <p:sp>
        <p:nvSpPr>
          <p:cNvPr id="67" name="Retângulo: Cantos Arredondados 66">
            <a:hlinkClick r:id="rId4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Entries of a Matrix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775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ysClr val="windowText" lastClr="000000"/>
                    </a:solidFill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is the minor entry for row </a:t>
                </a:r>
                <a:r>
                  <a:rPr lang="en-US" sz="2400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and column </a:t>
                </a:r>
                <a:r>
                  <a:rPr lang="en-US" sz="2400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in a square matrix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, the 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Cofactor of row </a:t>
                </a:r>
                <a:r>
                  <a:rPr lang="en-US" sz="2400" b="1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and column </a:t>
                </a:r>
                <a:r>
                  <a:rPr lang="en-US" sz="2400" b="1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is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and is calculated by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775166"/>
              </a:xfrm>
              <a:prstGeom prst="rect">
                <a:avLst/>
              </a:prstGeom>
              <a:blipFill>
                <a:blip r:embed="rId7"/>
                <a:stretch>
                  <a:fillRect l="-966" t="-2740" r="-966" b="-44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6537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421241" y="295347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Consider the following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sz="2400" dirty="0"/>
                  <a:t> matrix: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41" y="2953473"/>
                <a:ext cx="9515201" cy="1592167"/>
              </a:xfrm>
              <a:prstGeom prst="rect">
                <a:avLst/>
              </a:prstGeom>
              <a:blipFill>
                <a:blip r:embed="rId8"/>
                <a:stretch>
                  <a:fillRect l="-961" t="-30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01571" y="4348515"/>
                <a:ext cx="9515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Let's try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matrix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348515"/>
                <a:ext cx="9515201" cy="461665"/>
              </a:xfrm>
              <a:prstGeom prst="rect">
                <a:avLst/>
              </a:prstGeom>
              <a:blipFill>
                <a:blip r:embed="rId9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301571" y="4754665"/>
                <a:ext cx="93670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After deleting the 3rd row and the 1st column,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by taking the determinant of this submatrix, that is</a:t>
                </a:r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754665"/>
                <a:ext cx="9367004" cy="830997"/>
              </a:xfrm>
              <a:prstGeom prst="rect">
                <a:avLst/>
              </a:prstGeom>
              <a:blipFill>
                <a:blip r:embed="rId11"/>
                <a:stretch>
                  <a:fillRect l="-1042" t="-5882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964164" y="4065126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502872" y="3680064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927952" y="5655269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52" y="5655269"/>
                <a:ext cx="11353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=12−15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372713" y="6263120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PT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6263120"/>
                <a:ext cx="7507012" cy="470000"/>
              </a:xfrm>
              <a:prstGeom prst="rect">
                <a:avLst/>
              </a:prstGeom>
              <a:blipFill>
                <a:blip r:embed="rId16"/>
                <a:stretch>
                  <a:fillRect l="-1218" t="-7692" b="-282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/>
      <p:bldP spid="42" grpId="0"/>
      <p:bldP spid="43" grpId="0"/>
      <p:bldP spid="2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16</a:t>
            </a:r>
          </a:p>
        </p:txBody>
      </p:sp>
      <p:sp>
        <p:nvSpPr>
          <p:cNvPr id="66" name="Retângulo: Cantos Arredondados 65">
            <a:hlinkClick r:id="rId3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Minor Entries of a Matrix</a:t>
            </a:r>
          </a:p>
        </p:txBody>
      </p:sp>
      <p:sp>
        <p:nvSpPr>
          <p:cNvPr id="67" name="Retângulo: Cantos Arredondados 66">
            <a:hlinkClick r:id="rId4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Entries of a Matrix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21309" y="82691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01572" y="3956626"/>
                <a:ext cx="49918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First, let's try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of matrix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2" y="3956626"/>
                <a:ext cx="4991858" cy="461665"/>
              </a:xfrm>
              <a:prstGeom prst="rect">
                <a:avLst/>
              </a:prstGeom>
              <a:blipFill>
                <a:blip r:embed="rId8"/>
                <a:stretch>
                  <a:fillRect l="-1956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822646" y="2986058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912646" y="2937700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=9−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21=−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372713" y="6165146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6165146"/>
                <a:ext cx="7507012" cy="470000"/>
              </a:xfrm>
              <a:prstGeom prst="rect">
                <a:avLst/>
              </a:prstGeom>
              <a:blipFill>
                <a:blip r:embed="rId13"/>
                <a:stretch>
                  <a:fillRect l="-1218" t="-7792" r="-81" b="-29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520186" y="1545308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W</a:t>
                </a:r>
                <a:r>
                  <a:rPr lang="en-US" sz="2400" dirty="0">
                    <a:solidFill>
                      <a:srgbClr val="0C2B8E"/>
                    </a:solidFill>
                  </a:rPr>
                  <a:t>e could evaluate other cofactors. </a:t>
                </a:r>
              </a:p>
              <a:p>
                <a:r>
                  <a:rPr lang="en-US" sz="2400" dirty="0">
                    <a:solidFill>
                      <a:srgbClr val="0C2B8E"/>
                    </a:solidFill>
                  </a:rPr>
                  <a:t>For example, let's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400" b="0" i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86" y="1545308"/>
                <a:ext cx="9515201" cy="830997"/>
              </a:xfrm>
              <a:prstGeom prst="rect">
                <a:avLst/>
              </a:prstGeom>
              <a:blipFill>
                <a:blip r:embed="rId15"/>
                <a:stretch>
                  <a:fillRect l="-961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301572" y="4436920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So we will delete the 2</a:t>
                </a:r>
                <a:r>
                  <a:rPr lang="en-US" sz="2400" baseline="30000" dirty="0">
                    <a:solidFill>
                      <a:srgbClr val="0C2B8E"/>
                    </a:solidFill>
                  </a:rPr>
                  <a:t>nd</a:t>
                </a:r>
                <a:r>
                  <a:rPr lang="en-US" sz="2400" dirty="0">
                    <a:solidFill>
                      <a:srgbClr val="0C2B8E"/>
                    </a:solidFill>
                  </a:rPr>
                  <a:t> row and 2</a:t>
                </a:r>
                <a:r>
                  <a:rPr lang="en-US" sz="2400" baseline="30000" dirty="0">
                    <a:solidFill>
                      <a:srgbClr val="0C2B8E"/>
                    </a:solidFill>
                  </a:rPr>
                  <a:t>nd</a:t>
                </a:r>
                <a:r>
                  <a:rPr lang="en-US" sz="2400" dirty="0">
                    <a:solidFill>
                      <a:srgbClr val="0C2B8E"/>
                    </a:solidFill>
                  </a:rPr>
                  <a:t> column and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by taking the determinant of this submatrix, that is </a:t>
                </a: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2" y="4436920"/>
                <a:ext cx="9515201" cy="830997"/>
              </a:xfrm>
              <a:prstGeom prst="rect">
                <a:avLst/>
              </a:prstGeom>
              <a:blipFill>
                <a:blip r:embed="rId16"/>
                <a:stretch>
                  <a:fillRect l="-1026" t="-5882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E64E95E-5FB9-4B0E-91F0-4F1B5159B1D5}"/>
              </a:ext>
            </a:extLst>
          </p:cNvPr>
          <p:cNvSpPr/>
          <p:nvPr/>
        </p:nvSpPr>
        <p:spPr>
          <a:xfrm>
            <a:off x="6959277" y="194651"/>
            <a:ext cx="5099660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E627647-6B02-4701-966E-DB393D2A9E62}"/>
              </a:ext>
            </a:extLst>
          </p:cNvPr>
          <p:cNvSpPr/>
          <p:nvPr/>
        </p:nvSpPr>
        <p:spPr>
          <a:xfrm>
            <a:off x="7132744" y="223355"/>
            <a:ext cx="427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Take-Home Message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19602AA-9F64-45C2-B353-6D68729CBE5E}"/>
              </a:ext>
            </a:extLst>
          </p:cNvPr>
          <p:cNvSpPr/>
          <p:nvPr/>
        </p:nvSpPr>
        <p:spPr>
          <a:xfrm>
            <a:off x="7132744" y="536205"/>
            <a:ext cx="4820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Minors and Cofactors are </a:t>
            </a:r>
            <a:r>
              <a:rPr lang="en-GB" b="1" dirty="0">
                <a:solidFill>
                  <a:schemeClr val="bg1"/>
                </a:solidFill>
              </a:rPr>
              <a:t>EQUAL</a:t>
            </a:r>
            <a:r>
              <a:rPr lang="en-GB" dirty="0">
                <a:solidFill>
                  <a:schemeClr val="bg1"/>
                </a:solidFill>
              </a:rPr>
              <a:t> or </a:t>
            </a:r>
            <a:r>
              <a:rPr lang="en-GB" b="1" dirty="0">
                <a:solidFill>
                  <a:schemeClr val="bg1"/>
                </a:solidFill>
              </a:rPr>
              <a:t>SYMMETRIC</a:t>
            </a:r>
            <a:r>
              <a:rPr lang="en-GB" dirty="0">
                <a:solidFill>
                  <a:schemeClr val="bg1"/>
                </a:solidFill>
              </a:rPr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/>
              <p:nvPr/>
            </p:nvSpPr>
            <p:spPr>
              <a:xfrm>
                <a:off x="7718345" y="851470"/>
                <a:ext cx="3444123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>
                    <a:solidFill>
                      <a:schemeClr val="bg1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is even </a:t>
                </a:r>
                <a:r>
                  <a:rPr lang="en-GB" dirty="0">
                    <a:solidFill>
                      <a:schemeClr val="bg1"/>
                    </a:solidFill>
                  </a:rPr>
                  <a:t>then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345" y="851470"/>
                <a:ext cx="3444123" cy="395621"/>
              </a:xfrm>
              <a:prstGeom prst="rect">
                <a:avLst/>
              </a:prstGeom>
              <a:blipFill>
                <a:blip r:embed="rId17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/>
              <p:nvPr/>
            </p:nvSpPr>
            <p:spPr>
              <a:xfrm>
                <a:off x="7730589" y="1173719"/>
                <a:ext cx="3444123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>
                    <a:solidFill>
                      <a:schemeClr val="bg1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is odd </a:t>
                </a:r>
                <a:r>
                  <a:rPr lang="en-GB" dirty="0">
                    <a:solidFill>
                      <a:schemeClr val="bg1"/>
                    </a:solidFill>
                  </a:rPr>
                  <a:t>then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589" y="1173719"/>
                <a:ext cx="3444123" cy="395621"/>
              </a:xfrm>
              <a:prstGeom prst="rect">
                <a:avLst/>
              </a:prstGeom>
              <a:blipFill>
                <a:blip r:embed="rId18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0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/>
      <p:bldP spid="43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  <p:bldP spid="27" grpId="0"/>
      <p:bldP spid="28" grpId="0"/>
      <p:bldP spid="25" grpId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Lesson 16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Minor Entries of a Matrix</a:t>
            </a: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Cofactors Entries of a Matrix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76080" y="809586"/>
            <a:ext cx="3037490" cy="2106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39" y="2132860"/>
            <a:ext cx="1080135" cy="457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8705996" y="1196748"/>
            <a:ext cx="274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Maybe you will need a pencil and paper to answer these final questions!…</a:t>
            </a:r>
          </a:p>
        </p:txBody>
      </p:sp>
    </p:spTree>
    <p:extLst>
      <p:ext uri="{BB962C8B-B14F-4D97-AF65-F5344CB8AC3E}">
        <p14:creationId xmlns:p14="http://schemas.microsoft.com/office/powerpoint/2010/main" val="210523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16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Minor Entries of a Matrix</a:t>
            </a: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Cofactors Entries of a Matrix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" action="ppaction://noaction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04" y="1157564"/>
            <a:ext cx="14887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jZsx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CNmz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jZsx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I2bM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CNmzE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CNmzE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I2bMTpQTsyJpAAAAbgAAABwAAAB1bml2ZXJzYWwvbG9jYWxfc2V0dGluZ3MueG1sDcwxDoMwDEDRnVNY3int1oHAxlaW0gNYxEWRHBuRgOD2ZPvD02/7MwocvKVg6vD1eCKwzuaDLg5/01C/EVIm9SSm7FANoe+qVmwm+XLOBSZYhS7eJo4lMo8Uixx2EajhU17/wB6brroBUEsDBBQAAgAIACRmzE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kZsx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jZsxOkEkmJSgFAAD2EwAAHQAAAAAAAAABAAAAAADMEwAAdW5pdmVyc2FsL2NvbW1vbl9tZXNzYWdlcy5sbmdQSwECAAAUAAIACAAjZsxOZrKi1aUAAACDAQAALgAAAAAAAAABAAAAAAAvGQAAdW5pdmVyc2FsL3BsYXliYWNrX2FuZF9uYXZpZ2F0aW9uX3NldHRpbmdzLnhtbFBLAQIAABQAAgAIACNmzE7QvS+0TgQAAIcVAAAnAAAAAAAAAAEAAAAAACAaAAB1bml2ZXJzYWwvZmxhc2hfcHVibGlzaGluZ19zZXR0aW5ncy54bWxQSwECAAAUAAIACAAjZsxOU14Gj3MDAAChDAAAIQAAAAAAAAABAAAAAACzHgAAdW5pdmVyc2FsL2ZsYXNoX3NraW5fc2V0dGluZ3MueG1sUEsBAgAAFAACAAgAI2bMTuZFxhFIBAAAERUAACYAAAAAAAAAAQAAAAAAZSIAAHVuaXZlcnNhbC9odG1sX3B1Ymxpc2hpbmdfc2V0dGluZ3MueG1sUEsBAgAAFAACAAgAI2bMTpD3/su3AQAAfQYAAB8AAAAAAAAAAQAAAAAA8SYAAHVuaXZlcnNhbC9odG1sX3NraW5fc2V0dGluZ3MuanNQSwECAAAUAAIACAAjZsxOlBOzImkAAABuAAAAHAAAAAAAAAABAAAAAADlKAAAdW5pdmVyc2FsL2xvY2FsX3NldHRpbmdzLnhtbFBLAQIAABQAAgAIACRmzE6D5MijhQoAAMAZAAAXAAAAAAAAAAAAAAAAAIgpAAB1bml2ZXJzYWwvdW5pdmVyc2FsLnBuZ1BLAQIAABQAAgAIACRmzE7lZcaxSwAAAGoAAAAbAAAAAAAAAAEAAAAAAEI0AAB1bml2ZXJzYWwvdW5pdmVyc2FsLnBuZy54bWxQSwUGAAAAABIAEgBWBQAAxjQAAAAA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38D0ED66-0CD2-4B7A-96F8-0DB5DAD53AED}"/>
  <p:tag name="ISPRING_ULTRA_SCORM_COURCE_TITLE" val="Lesson_16"/>
  <p:tag name="ISPRING_PRESENTATION_TITLE" val="Lesson_16"/>
  <p:tag name="ISPRING_RESOURCE_FOLDER" val="C:\Users\filom\Documents\ENGIMATH\LESSONS\MATRICES\LESSON 16\Lesson_16_Q1"/>
  <p:tag name="ISPRING_PRESENTATION_PATH" val="C:\Users\filom\Documents\ENGIMATH\LESSONS\MATRICES\LESSON 16\Lesson_16_Q1.pptx"/>
  <p:tag name="ISPRING_SCREEN_RECS_UPDATED" val="C:\Users\filom\Documents\ENGIMATH\LESSONS\MATRICES\LESSON 16\Lesson_16_Q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LESSON 16&quot;],[&quot;\uFFFD\u0006\uFFFD{89960893-7238-4BF1-AF2C-E0D0CDA1F331}&quot;,&quot;E:\\Ano Letivo 2019_2020\\Lesson 16&quot;]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oUsgtXnIBZoLxZbusIaWQ&quot;,&quot;gi&quot;:&quot;wYfFHpu4-clilvPkAL2jeA&quot;,&quot;ti&quot;:&quot;characters&quot;,&quot;vs&quot;:{&quot;f&quot;:[831,832],&quot;i&quot;:{&quot;d&quot;:&quot;ZoUsgtXnIBZoLxZbusIaW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eLLCpby9tMS8K1yDeH0gg&quot;,&quot;gi&quot;:&quot;wYfFHpu4-clilvPkAL2jeA&quot;,&quot;ti&quot;:&quot;characters&quot;,&quot;vs&quot;:{&quot;f&quot;:[831,832],&quot;i&quot;:{&quot;d&quot;:&quot;neLLCpby9tMS8K1yDeH0g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nj5uigipkjR19H529zZcw&quot;,&quot;gi&quot;:&quot;wYfFHpu4-clilvPkAL2jeA&quot;,&quot;ti&quot;:&quot;characters&quot;,&quot;vs&quot;:{&quot;f&quot;:[831,832,501],&quot;i&quot;:{&quot;d&quot;:&quot;Xnj5uigipkjR19H529zZc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578</Words>
  <Application>Microsoft Office PowerPoint</Application>
  <PresentationFormat>Ecrã Panorâmico</PresentationFormat>
  <Paragraphs>87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Freestyle Script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Lesson_16</dc:title>
  <dc:creator>aplopes@iscap.ipp.pt</dc:creator>
  <cp:lastModifiedBy>Filomena Soares</cp:lastModifiedBy>
  <cp:revision>299</cp:revision>
  <dcterms:created xsi:type="dcterms:W3CDTF">2019-03-25T06:42:45Z</dcterms:created>
  <dcterms:modified xsi:type="dcterms:W3CDTF">2019-06-17T13:35:59Z</dcterms:modified>
</cp:coreProperties>
</file>