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85" r:id="rId4"/>
    <p:sldId id="291" r:id="rId5"/>
    <p:sldId id="278" r:id="rId6"/>
    <p:sldId id="286" r:id="rId7"/>
    <p:sldId id="288" r:id="rId8"/>
    <p:sldId id="292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2" y="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6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1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31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2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1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914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95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5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0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slide" Target="slide5.xml"/><Relationship Id="rId9" Type="http://schemas.openxmlformats.org/officeDocument/2006/relationships/image" Target="../media/image1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26.png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6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 err="1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48068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b="1" dirty="0" smtClean="0">
                <a:solidFill>
                  <a:srgbClr val="F25E4F"/>
                </a:solidFill>
              </a:rPr>
              <a:t>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" action="ppaction://noaction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 smtClean="0">
                <a:solidFill>
                  <a:schemeClr val="tx1"/>
                </a:solidFill>
              </a:rPr>
              <a:t>Maatriksi elemendi </a:t>
            </a:r>
            <a:r>
              <a:rPr lang="et-EE" b="1" dirty="0" err="1" smtClean="0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7"/>
                <a:ext cx="9538124" cy="168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sz="2400" b="1" u="sng" dirty="0" smtClean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 smtClean="0">
                    <a:solidFill>
                      <a:srgbClr val="F25E4F"/>
                    </a:solidFill>
                  </a:rPr>
                  <a:t> 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Kui</a:t>
                </a:r>
                <a:r>
                  <a:rPr lang="pt-PT" sz="2400" dirty="0" smtClean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 on</a:t>
                </a:r>
                <a:r>
                  <a:rPr lang="en-GB" sz="240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ruutmaatriks, siis elemendi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 miinoriks</a:t>
                </a:r>
                <a:r>
                  <a:rPr lang="en-GB" sz="240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nimetatakse </a:t>
                </a:r>
                <a:r>
                  <a:rPr lang="en-GB" sz="2400" dirty="0" smtClean="0">
                    <a:solidFill>
                      <a:sysClr val="windowText" lastClr="000000"/>
                    </a:solidFill>
                  </a:rPr>
                  <a:t>determinant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 smtClean="0"/>
                  <a:t>mille </a:t>
                </a:r>
                <a:r>
                  <a:rPr lang="et-EE" sz="2400" dirty="0"/>
                  <a:t>saame maatriksi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/>
                  <a:t> </a:t>
                </a:r>
                <a14:m>
                  <m:oMath xmlns:m="http://schemas.openxmlformats.org/officeDocument/2006/math">
                    <m:r>
                      <a:rPr lang="et-EE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t-EE" sz="2400" dirty="0"/>
                  <a:t>-nda rea ja </a:t>
                </a:r>
                <a:r>
                  <a:rPr lang="et-EE" sz="2400" dirty="0" smtClean="0"/>
                  <a:t>j</a:t>
                </a:r>
                <a14:m>
                  <m:oMath xmlns:m="http://schemas.openxmlformats.org/officeDocument/2006/math">
                    <m:r>
                      <a:rPr lang="et-E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-inda veeru </a:t>
                </a:r>
                <a:r>
                  <a:rPr lang="et-EE" sz="2400" dirty="0" smtClean="0"/>
                  <a:t>eemaldamisel.</a:t>
                </a:r>
                <a:endParaRPr lang="et-EE" sz="2400" dirty="0"/>
              </a:p>
            </p:txBody>
          </p:sp>
        </mc:Choice>
        <mc:Fallback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7"/>
                <a:ext cx="9538124" cy="1681614"/>
              </a:xfrm>
              <a:prstGeom prst="rect">
                <a:avLst/>
              </a:prstGeom>
              <a:blipFill>
                <a:blip r:embed="rId7"/>
                <a:stretch>
                  <a:fillRect l="-958" t="-2899" r="-1022" b="-724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8639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Vaatleme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t-EE" sz="2400" dirty="0">
                    <a:solidFill>
                      <a:srgbClr val="0C2B8E"/>
                    </a:solidFill>
                  </a:rPr>
                  <a:t> 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maatriksit</a:t>
                </a:r>
                <a:r>
                  <a:rPr lang="en-GB" sz="2400" dirty="0" smtClean="0">
                    <a:solidFill>
                      <a:srgbClr val="0C2B8E"/>
                    </a:solidFill>
                  </a:rPr>
                  <a:t>:</a:t>
                </a:r>
                <a:endParaRPr lang="en-GB" sz="2400" dirty="0">
                  <a:solidFill>
                    <a:srgbClr val="0C2B8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blipFill>
                <a:blip r:embed="rId9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×9−8×6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77" y="6002668"/>
                <a:ext cx="2427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7" y="6333741"/>
                <a:ext cx="242788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709630" y="5234902"/>
            <a:ext cx="4820215" cy="926493"/>
            <a:chOff x="6866566" y="5234150"/>
            <a:chExt cx="3622762" cy="868832"/>
          </a:xfrm>
        </p:grpSpPr>
        <p:sp>
          <p:nvSpPr>
            <p:cNvPr id="9" name="CaixaDeTexto 8"/>
            <p:cNvSpPr txBox="1"/>
            <p:nvPr/>
          </p:nvSpPr>
          <p:spPr>
            <a:xfrm>
              <a:off x="6957845" y="5321418"/>
              <a:ext cx="3520965" cy="66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Selle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determinandi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saame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arvutada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t-EE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Tunnis 15</a:t>
              </a: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kasutatud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reegli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järgi</a:t>
              </a: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.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866566" y="5234150"/>
              <a:ext cx="3622762" cy="86883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6931882" y="3415860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6560644" y="3778372"/>
            <a:ext cx="1008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err="1" smtClean="0">
                    <a:solidFill>
                      <a:srgbClr val="0C2B8E"/>
                    </a:solidFill>
                  </a:rPr>
                  <a:t>Miinor</a:t>
                </a:r>
                <a:r>
                  <a:rPr lang="en-GB" sz="2400" dirty="0" smtClean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on determinant, mille saame kui eemaldame maatriksist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 smtClean="0">
                    <a:solidFill>
                      <a:srgbClr val="0C2B8E"/>
                    </a:solidFill>
                  </a:rPr>
                  <a:t>  1.rea ja 1.veeru </a:t>
                </a:r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blipFill>
                <a:blip r:embed="rId13"/>
                <a:stretch>
                  <a:fillRect l="-1026" t="-5839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2301571" y="5327934"/>
                <a:ext cx="4313469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Seega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5327934"/>
                <a:ext cx="4313469" cy="749629"/>
              </a:xfrm>
              <a:prstGeom prst="rect">
                <a:avLst/>
              </a:prstGeom>
              <a:blipFill>
                <a:blip r:embed="rId14"/>
                <a:stretch>
                  <a:fillRect l="-226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6"/>
          <a:stretch/>
        </p:blipFill>
        <p:spPr>
          <a:xfrm>
            <a:off x="8832176" y="2736000"/>
            <a:ext cx="1884787" cy="1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08764" y="93201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5522499"/>
                <a:ext cx="24278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44" y="6093969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856059" y="4490344"/>
            <a:ext cx="4442566" cy="1032155"/>
            <a:chOff x="6943704" y="5234150"/>
            <a:chExt cx="3622762" cy="1098962"/>
          </a:xfrm>
        </p:grpSpPr>
        <p:sp>
          <p:nvSpPr>
            <p:cNvPr id="9" name="CaixaDeTexto 8"/>
            <p:cNvSpPr txBox="1"/>
            <p:nvPr/>
          </p:nvSpPr>
          <p:spPr>
            <a:xfrm>
              <a:off x="7045501" y="5384906"/>
              <a:ext cx="3520965" cy="753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Selle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determinandi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saame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arvutada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t-EE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Tunnis 15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kasutatud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reegli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järgi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.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943704" y="5234150"/>
              <a:ext cx="3622762" cy="109896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5107763" y="3336979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5657305" y="3356499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2473791" y="1545308"/>
                <a:ext cx="9515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Võime arvutada ka teiste elementide </a:t>
                </a:r>
                <a:r>
                  <a:rPr lang="et-EE" sz="2400" dirty="0" err="1" smtClean="0">
                    <a:solidFill>
                      <a:srgbClr val="0C2B8E"/>
                    </a:solidFill>
                  </a:rPr>
                  <a:t>miinoreid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. </a:t>
                </a:r>
                <a:endParaRPr lang="en-US" sz="2400" dirty="0">
                  <a:solidFill>
                    <a:srgbClr val="0C2B8E"/>
                  </a:solidFill>
                </a:endParaRPr>
              </a:p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Näiteks arvutame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C2B8E"/>
                    </a:solidFill>
                  </a:rPr>
                  <a:t>,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 selle saame kui eemaldame maatriksist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 smtClean="0">
                    <a:solidFill>
                      <a:srgbClr val="0C2B8E"/>
                    </a:solidFill>
                  </a:rPr>
                  <a:t> 2.rea ja 3.veeru. </a:t>
                </a:r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791" y="1545308"/>
                <a:ext cx="9515201" cy="1200329"/>
              </a:xfrm>
              <a:prstGeom prst="rect">
                <a:avLst/>
              </a:prstGeom>
              <a:blipFill>
                <a:blip r:embed="rId11"/>
                <a:stretch>
                  <a:fillRect l="-1025" t="-4061" b="-10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2658675" y="4382335"/>
                <a:ext cx="4313469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Seega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75" y="4382335"/>
                <a:ext cx="4313469" cy="749629"/>
              </a:xfrm>
              <a:prstGeom prst="rect">
                <a:avLst/>
              </a:prstGeom>
              <a:blipFill>
                <a:blip r:embed="rId12"/>
                <a:stretch>
                  <a:fillRect l="-211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16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5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365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sz="2400" b="1" u="sng" dirty="0" smtClean="0">
                    <a:solidFill>
                      <a:srgbClr val="F25E4F"/>
                    </a:solidFill>
                  </a:rPr>
                  <a:t>Definitsioon</a:t>
                </a:r>
                <a:r>
                  <a:rPr lang="en-GB" sz="2400" b="1" dirty="0" smtClean="0">
                    <a:solidFill>
                      <a:srgbClr val="F25E4F"/>
                    </a:solidFill>
                  </a:rPr>
                  <a:t> </a:t>
                </a:r>
                <a:endParaRPr lang="en-GB" sz="2400" b="1" dirty="0">
                  <a:solidFill>
                    <a:srgbClr val="F25E4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On antud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ruutmaatriksi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 err="1" smtClean="0">
                    <a:solidFill>
                      <a:sysClr val="windowText" lastClr="000000"/>
                    </a:solidFill>
                  </a:rPr>
                  <a:t>miinor</a:t>
                </a:r>
                <a:r>
                  <a:rPr lang="en-US" sz="240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t-EE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Maatriksi elemendi</a:t>
                </a:r>
                <a:r>
                  <a:rPr lang="en-US" sz="240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t-EE" sz="2400" b="1" dirty="0" smtClean="0">
                    <a:solidFill>
                      <a:sysClr val="windowText" lastClr="000000"/>
                    </a:solidFill>
                  </a:rPr>
                  <a:t> alamdeterminant</a:t>
                </a:r>
                <a:r>
                  <a:rPr lang="en-US" sz="2400" b="1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 smtClean="0">
                    <a:solidFill>
                      <a:sysClr val="windowText" lastClr="000000"/>
                    </a:solidFill>
                  </a:rPr>
                  <a:t>on arvutatav valemiga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365246"/>
              </a:xfrm>
              <a:prstGeom prst="rect">
                <a:avLst/>
              </a:prstGeom>
              <a:blipFill>
                <a:blip r:embed="rId6"/>
                <a:stretch>
                  <a:fillRect l="-966" t="-3571" b="-714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6537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ixaDeTexto 41"/>
              <p:cNvSpPr txBox="1"/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b="0" dirty="0" smtClean="0"/>
                  <a:t>Vaatleme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/>
                  <a:t> </a:t>
                </a:r>
                <a:r>
                  <a:rPr lang="et-EE" sz="2400" dirty="0" smtClean="0"/>
                  <a:t>maatriksit</a:t>
                </a:r>
                <a:r>
                  <a:rPr lang="en-GB" sz="2400" dirty="0" smtClean="0"/>
                  <a:t>:</a:t>
                </a:r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blipFill>
                <a:blip r:embed="rId7"/>
                <a:stretch>
                  <a:fillRect l="-961" t="-305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chemeClr val="tx1"/>
                    </a:solidFill>
                  </a:rPr>
                  <a:t>Leiame selle maatriksi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blipFill>
                <a:blip r:embed="rId8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2301571" y="4754665"/>
                <a:ext cx="9367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Eemaldame maatriksist 3.rea ja 1.veeru, sellega saame </a:t>
                </a:r>
                <a14:m>
                  <m:oMath xmlns:m="http://schemas.openxmlformats.org/officeDocument/2006/math">
                    <m:r>
                      <a:rPr lang="et-EE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et-EE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754665"/>
                <a:ext cx="9367004" cy="461665"/>
              </a:xfrm>
              <a:prstGeom prst="rect">
                <a:avLst/>
              </a:prstGeom>
              <a:blipFill>
                <a:blip r:embed="rId10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964164" y="4065126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502872" y="3680064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=12−15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Seega</a:t>
                </a:r>
                <a:r>
                  <a:rPr lang="en-GB" sz="2400" dirty="0" smtClean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pt-PT" sz="2400" dirty="0"/>
              </a:p>
            </p:txBody>
          </p:sp>
        </mc:Choice>
        <mc:Fallback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blipFill>
                <a:blip r:embed="rId16"/>
                <a:stretch>
                  <a:fillRect l="-1218" t="-7692" b="-2820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/>
      <p:bldP spid="2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 smtClean="0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21309" y="826918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 smtClean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2301572" y="3956626"/>
                <a:ext cx="49918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Esiteks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,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 leiame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3956626"/>
                <a:ext cx="4991858" cy="461665"/>
              </a:xfrm>
              <a:prstGeom prst="rect">
                <a:avLst/>
              </a:prstGeom>
              <a:blipFill>
                <a:blip r:embed="rId8"/>
                <a:stretch>
                  <a:fillRect l="-1956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822646" y="2986058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912646" y="2937700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=9−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21=−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Seega</a:t>
                </a:r>
                <a:r>
                  <a:rPr lang="en-GB" sz="2400" dirty="0" smtClean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blipFill>
                <a:blip r:embed="rId13"/>
                <a:stretch>
                  <a:fillRect l="-1218" t="-7792" b="-298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2520186" y="1545308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Võime leida ka teiste elementide alamdeterminante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. </a:t>
                </a:r>
                <a:endParaRPr lang="en-US" sz="2400" dirty="0">
                  <a:solidFill>
                    <a:srgbClr val="0C2B8E"/>
                  </a:solidFill>
                </a:endParaRPr>
              </a:p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Näiteks</a:t>
                </a:r>
                <a:r>
                  <a:rPr lang="en-US" sz="2400" dirty="0" smtClean="0">
                    <a:solidFill>
                      <a:srgbClr val="0C2B8E"/>
                    </a:solidFill>
                  </a:rPr>
                  <a:t>, </a:t>
                </a:r>
                <a:r>
                  <a:rPr lang="et-EE" sz="2400" dirty="0" smtClean="0">
                    <a:solidFill>
                      <a:srgbClr val="0C2B8E"/>
                    </a:solidFill>
                  </a:rPr>
                  <a:t>arvutame maatriksis</a:t>
                </a:r>
                <a:r>
                  <a:rPr lang="pt-PT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 smtClean="0">
                    <a:solidFill>
                      <a:srgbClr val="0C2B8E"/>
                    </a:solidFill>
                  </a:rPr>
                  <a:t>  alamdeterminant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t-EE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86" y="1545308"/>
                <a:ext cx="9515201" cy="830997"/>
              </a:xfrm>
              <a:prstGeom prst="rect">
                <a:avLst/>
              </a:prstGeom>
              <a:blipFill>
                <a:blip r:embed="rId15"/>
                <a:stretch>
                  <a:fillRect l="-961" t="-5839" b="-1532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/>
              <p:cNvSpPr txBox="1"/>
              <p:nvPr/>
            </p:nvSpPr>
            <p:spPr>
              <a:xfrm>
                <a:off x="2301572" y="4436920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2400" dirty="0" smtClean="0">
                    <a:solidFill>
                      <a:srgbClr val="0C2B8E"/>
                    </a:solidFill>
                  </a:rPr>
                  <a:t>Seega eemaldame 2.rea ja 2.veeru ja leiame miinori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t-EE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4436920"/>
                <a:ext cx="9515201" cy="461665"/>
              </a:xfrm>
              <a:prstGeom prst="rect">
                <a:avLst/>
              </a:prstGeom>
              <a:blipFill>
                <a:blip r:embed="rId16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64E95E-5FB9-4B0E-91F0-4F1B5159B1D5}"/>
              </a:ext>
            </a:extLst>
          </p:cNvPr>
          <p:cNvSpPr/>
          <p:nvPr/>
        </p:nvSpPr>
        <p:spPr>
          <a:xfrm>
            <a:off x="6959277" y="194651"/>
            <a:ext cx="5099660" cy="1730434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E627647-6B02-4701-966E-DB393D2A9E62}"/>
              </a:ext>
            </a:extLst>
          </p:cNvPr>
          <p:cNvSpPr/>
          <p:nvPr/>
        </p:nvSpPr>
        <p:spPr>
          <a:xfrm>
            <a:off x="7132744" y="223355"/>
            <a:ext cx="427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t-EE" b="1" dirty="0" smtClean="0">
                <a:solidFill>
                  <a:srgbClr val="F25E4F"/>
                </a:solidFill>
              </a:rPr>
              <a:t>Jäta meelde!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19602AA-9F64-45C2-B353-6D68729CBE5E}"/>
              </a:ext>
            </a:extLst>
          </p:cNvPr>
          <p:cNvSpPr/>
          <p:nvPr/>
        </p:nvSpPr>
        <p:spPr>
          <a:xfrm>
            <a:off x="7132744" y="536205"/>
            <a:ext cx="4820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t-EE" dirty="0" err="1" smtClean="0">
                <a:solidFill>
                  <a:schemeClr val="bg1"/>
                </a:solidFill>
              </a:rPr>
              <a:t>Miinorid</a:t>
            </a:r>
            <a:r>
              <a:rPr lang="et-EE" dirty="0" smtClean="0">
                <a:solidFill>
                  <a:schemeClr val="bg1"/>
                </a:solidFill>
              </a:rPr>
              <a:t> ja </a:t>
            </a:r>
            <a:r>
              <a:rPr lang="et-EE" dirty="0" err="1" smtClean="0">
                <a:solidFill>
                  <a:schemeClr val="bg1"/>
                </a:solidFill>
              </a:rPr>
              <a:t>alamdereminandis</a:t>
            </a:r>
            <a:r>
              <a:rPr lang="et-EE" dirty="0" smtClean="0">
                <a:solidFill>
                  <a:schemeClr val="bg1"/>
                </a:solidFill>
              </a:rPr>
              <a:t> on </a:t>
            </a:r>
            <a:r>
              <a:rPr lang="et-EE" b="1" dirty="0" smtClean="0">
                <a:solidFill>
                  <a:schemeClr val="bg1"/>
                </a:solidFill>
              </a:rPr>
              <a:t>VÕRDSED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t-EE" dirty="0" smtClean="0">
                <a:solidFill>
                  <a:schemeClr val="bg1"/>
                </a:solidFill>
              </a:rPr>
              <a:t>või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t-EE" b="1" dirty="0" smtClean="0">
                <a:solidFill>
                  <a:schemeClr val="bg1"/>
                </a:solidFill>
              </a:rPr>
              <a:t>SÜMMEETRILISED</a:t>
            </a:r>
            <a:r>
              <a:rPr lang="en-GB" dirty="0" smtClean="0">
                <a:solidFill>
                  <a:schemeClr val="bg1"/>
                </a:solidFill>
              </a:rPr>
              <a:t>! 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/>
              <p:nvPr/>
            </p:nvSpPr>
            <p:spPr>
              <a:xfrm>
                <a:off x="7671949" y="1056243"/>
                <a:ext cx="4144824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t-EE" dirty="0" smtClean="0">
                    <a:solidFill>
                      <a:schemeClr val="bg1"/>
                    </a:solidFill>
                  </a:rPr>
                  <a:t>Kui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:r>
                  <a:rPr lang="et-EE" b="1" dirty="0" smtClean="0">
                    <a:solidFill>
                      <a:schemeClr val="bg1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𝐩𝐚𝐚𝐫𝐢𝐬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𝐬𝐢𝐢𝐬</m:t>
                    </m:r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949" y="1056243"/>
                <a:ext cx="4144824" cy="395621"/>
              </a:xfrm>
              <a:prstGeom prst="rect">
                <a:avLst/>
              </a:prstGeom>
              <a:blipFill>
                <a:blip r:embed="rId17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/>
              <p:nvPr/>
            </p:nvSpPr>
            <p:spPr>
              <a:xfrm>
                <a:off x="7718344" y="1369423"/>
                <a:ext cx="3950231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t-EE" dirty="0" smtClean="0">
                    <a:solidFill>
                      <a:schemeClr val="bg1"/>
                    </a:solidFill>
                  </a:rPr>
                  <a:t>Kui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</a:t>
                </a:r>
                <a:r>
                  <a:rPr lang="et-EE" b="1" dirty="0" smtClean="0">
                    <a:solidFill>
                      <a:schemeClr val="bg1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t-EE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𝐩𝐚𝐚𝐫𝐢𝐭𝐮</m:t>
                    </m:r>
                    <m:r>
                      <a:rPr lang="et-E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t-E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𝒔𝒊𝒊𝒔</m:t>
                    </m:r>
                    <m:r>
                      <a:rPr lang="et-EE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44" y="1369423"/>
                <a:ext cx="3950231" cy="395621"/>
              </a:xfrm>
              <a:prstGeom prst="rect">
                <a:avLst/>
              </a:prstGeom>
              <a:blipFill>
                <a:blip r:embed="rId18"/>
                <a:stretch>
                  <a:fillRect l="-309" t="-7692" b="-1846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  <p:bldP spid="27" grpId="0"/>
      <p:bldP spid="28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 smtClean="0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6080" y="809586"/>
            <a:ext cx="3037490" cy="210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39" y="2132860"/>
            <a:ext cx="1080135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705996" y="1196748"/>
            <a:ext cx="274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Võib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-olla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vajate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neile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viimastele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küsimustele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vastamiseks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pliiatsit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ja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paberit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Tund</a:t>
            </a:r>
            <a:r>
              <a:rPr kumimoji="0" lang="en-GB" sz="2800" b="1" i="0" u="none" strike="noStrike" kern="1200" cap="none" spc="0" normalizeH="0" baseline="0" noProof="0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 smtClean="0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t-EE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10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 smtClean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374689" y="477053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 smtClean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16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Maatriksi elemendi </a:t>
            </a:r>
            <a:r>
              <a:rPr lang="et-EE" b="1" dirty="0" err="1" smtClean="0">
                <a:solidFill>
                  <a:schemeClr val="tx1"/>
                </a:solidFill>
              </a:rPr>
              <a:t>miinor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Maatriksi elemendi alam-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determinant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" action="ppaction://noaction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4" y="1157564"/>
            <a:ext cx="1488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LYE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C2B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Atg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LYE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Atg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Atg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C2BEUpQTsyJpAAAAbgAAABwAAAB1bml2ZXJzYWwvbG9jYWxfc2V0dGluZ3MueG1sDcwxDoMwDEDRnVNY3int1oHAxlaW0gNYxEWRHBuRgOD2ZPvD02/7MwocvKVg6vD1eCKwzuaDLg5/01C/EVIm9SSm7FANoe+qVmwm+XLOBSZYhS7eJo4lMo8Uixx2EajhU17/wB6brroBUEsDBBQAAgAIAAxg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AMYE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ALYERSnF4yCBQGAAA3FwAAHQAAAAAAAAABAAAAAADMEwAAdW5pdmVyc2FsL2NvbW1vbl9tZXNzYWdlcy5sbmdQSwECAAAUAAIACAALYERSZrKi1aUAAACDAQAALgAAAAAAAAABAAAAAAAbGgAAdW5pdmVyc2FsL3BsYXliYWNrX2FuZF9uYXZpZ2F0aW9uX3NldHRpbmdzLnhtbFBLAQIAABQAAgAIAAtgRFLQvS+0TgQAAIcVAAAnAAAAAAAAAAEAAAAAAAwbAAB1bml2ZXJzYWwvZmxhc2hfcHVibGlzaGluZ19zZXR0aW5ncy54bWxQSwECAAAUAAIACAALYERSGod3CXEDAACkDAAAIQAAAAAAAAABAAAAAACfHwAAdW5pdmVyc2FsL2ZsYXNoX3NraW5fc2V0dGluZ3MueG1sUEsBAgAAFAACAAgAC2BEUuZFxhFIBAAAERUAACYAAAAAAAAAAQAAAAAATyMAAHVuaXZlcnNhbC9odG1sX3B1Ymxpc2hpbmdfc2V0dGluZ3MueG1sUEsBAgAAFAACAAgAC2BEUkva9ZauAQAAbQYAAB8AAAAAAAAAAQAAAAAA2ycAAHVuaXZlcnNhbC9odG1sX3NraW5fc2V0dGluZ3MuanNQSwECAAAUAAIACAALYERSlBOzImkAAABuAAAAHAAAAAAAAAABAAAAAADGKQAAdW5pdmVyc2FsL2xvY2FsX3NldHRpbmdzLnhtbFBLAQIAABQAAgAIAAxgRFKqn45ZFgoAABYZAAAXAAAAAAAAAAAAAAAAAGkqAAB1bml2ZXJzYWwvdW5pdmVyc2FsLnBuZ1BLAQIAABQAAgAIAAxgRFLlZcaxSwAAAGoAAAAbAAAAAAAAAAEAAAAAALQ0AAB1bml2ZXJzYWwvdW5pdmVyc2FsLnBuZy54bWxQSwUGAAAAABIAEgBWBQAAODUAAAAA"/>
  <p:tag name="ISPRING_ULTRA_SCORM_COURCE_TITLE" val="Lesson_16_N1"/>
  <p:tag name="ISPRING_PRESENTATION_TITLE" val="Lesson_16_N1"/>
  <p:tag name="ISPRING_UUID" val="{55B1EFC6-C3E9-4D46-9FF7-963D1E0FEC93}"/>
  <p:tag name="ISPRING_RESOURCE_FOLDER" val="C:\Users\olabanov\Desktop\EngiMath\iSpring teooria\Lesson_16_N1\"/>
  <p:tag name="ISPRING_PRESENTATION_PATH" val="C:\Users\olabanov\Desktop\EngiMath\iSpring teooria\Lesson_16_N1.pptx"/>
  <p:tag name="ISPRING_SCREEN_RECS_UPDATED" val="C:\Users\olabanov\Desktop\EngiMath\iSpring teooria\Lesson_16_N1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16&quot;],[&quot;\uFFFD\u0006\uFFFD{89960893-7238-4BF1-AF2C-E0D0CDA1F331}&quot;,&quot;E:\\Ano Letivo 2019_2020\\Lesson 1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oUsgtXnIBZoLxZbusIaWQ&quot;,&quot;gi&quot;:&quot;wYfFHpu4-clilvPkAL2jeA&quot;,&quot;ti&quot;:&quot;characters&quot;,&quot;vs&quot;:{&quot;f&quot;:[831,832],&quot;i&quot;:{&quot;d&quot;:&quot;ZoUsgtXnIBZoLxZbusIa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16_N1\quiz\quiz1.quiz"/>
  <p:tag name="ISPRING_QUIZ_RELATIVE_PATH" val="Lesson_16_N1\quiz\quiz1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eLLCpby9tMS8K1yDeH0gg&quot;,&quot;gi&quot;:&quot;wYfFHpu4-clilvPkAL2jeA&quot;,&quot;ti&quot;:&quot;characters&quot;,&quot;vs&quot;:{&quot;f&quot;:[831,832],&quot;i&quot;:{&quot;d&quot;:&quot;neLLCpby9tMS8K1yDeH0g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16_N1\quiz\quiz2.quiz"/>
  <p:tag name="ISPRING_QUIZ_RELATIVE_PATH" val="Lesson_16_N1\quiz\quiz2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nj5uigipkjR19H529zZcw&quot;,&quot;gi&quot;:&quot;wYfFHpu4-clilvPkAL2jeA&quot;,&quot;ti&quot;:&quot;characters&quot;,&quot;vs&quot;:{&quot;f&quot;:[831,832,501],&quot;i&quot;:{&quot;d&quot;:&quot;Xnj5uigipkjR19H529zZc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812</Words>
  <Application>Microsoft Office PowerPoint</Application>
  <PresentationFormat>Widescreen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Lesson_16_N1</dc:title>
  <dc:creator>aplopes@iscap.ipp.pt</dc:creator>
  <cp:lastModifiedBy>Oksana Labanova</cp:lastModifiedBy>
  <cp:revision>362</cp:revision>
  <dcterms:created xsi:type="dcterms:W3CDTF">2019-03-25T06:42:45Z</dcterms:created>
  <dcterms:modified xsi:type="dcterms:W3CDTF">2021-08-21T14:17:00Z</dcterms:modified>
</cp:coreProperties>
</file>