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5" r:id="rId2"/>
    <p:sldId id="277" r:id="rId3"/>
    <p:sldId id="278" r:id="rId4"/>
    <p:sldId id="279" r:id="rId5"/>
    <p:sldId id="280" r:id="rId6"/>
    <p:sldId id="283" r:id="rId7"/>
  </p:sldIdLst>
  <p:sldSz cx="12192000" cy="6858000"/>
  <p:notesSz cx="6858000" cy="9144000"/>
  <p:custDataLst>
    <p:tags r:id="rId9"/>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B8E"/>
    <a:srgbClr val="70AD47"/>
    <a:srgbClr val="29A6FF"/>
    <a:srgbClr val="F25E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0DED79-99BA-4AB3-8563-F6C79E7E23A5}" v="2" dt="2025-05-03T21:55:05.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5" autoAdjust="0"/>
    <p:restoredTop sz="94660"/>
  </p:normalViewPr>
  <p:slideViewPr>
    <p:cSldViewPr snapToGrid="0" showGuides="1">
      <p:cViewPr varScale="1">
        <p:scale>
          <a:sx n="77" d="100"/>
          <a:sy n="77" d="100"/>
        </p:scale>
        <p:origin x="360" y="72"/>
      </p:cViewPr>
      <p:guideLst>
        <p:guide orient="horz" pos="2160"/>
        <p:guide pos="44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Safiulina" userId="46398a00-a311-4d71-ab86-ad085cba44dd" providerId="ADAL" clId="{070DED79-99BA-4AB3-8563-F6C79E7E23A5}"/>
    <pc:docChg chg="custSel modSld">
      <pc:chgData name="Elena Safiulina" userId="46398a00-a311-4d71-ab86-ad085cba44dd" providerId="ADAL" clId="{070DED79-99BA-4AB3-8563-F6C79E7E23A5}" dt="2025-05-03T21:55:05.414" v="3"/>
      <pc:docMkLst>
        <pc:docMk/>
      </pc:docMkLst>
      <pc:sldChg chg="addSp delSp modSp mod delAnim">
        <pc:chgData name="Elena Safiulina" userId="46398a00-a311-4d71-ab86-ad085cba44dd" providerId="ADAL" clId="{070DED79-99BA-4AB3-8563-F6C79E7E23A5}" dt="2025-05-03T21:37:14.794" v="2" actId="1076"/>
        <pc:sldMkLst>
          <pc:docMk/>
          <pc:sldMk cId="214730274" sldId="275"/>
        </pc:sldMkLst>
        <pc:picChg chg="add mod">
          <ac:chgData name="Elena Safiulina" userId="46398a00-a311-4d71-ab86-ad085cba44dd" providerId="ADAL" clId="{070DED79-99BA-4AB3-8563-F6C79E7E23A5}" dt="2025-05-03T21:37:14.794" v="2" actId="1076"/>
          <ac:picMkLst>
            <pc:docMk/>
            <pc:sldMk cId="214730274" sldId="275"/>
            <ac:picMk id="2" creationId="{2B028BB0-8F10-47CA-933C-A4E39113FC17}"/>
          </ac:picMkLst>
        </pc:picChg>
        <pc:picChg chg="del">
          <ac:chgData name="Elena Safiulina" userId="46398a00-a311-4d71-ab86-ad085cba44dd" providerId="ADAL" clId="{070DED79-99BA-4AB3-8563-F6C79E7E23A5}" dt="2025-05-03T21:37:08.641" v="0" actId="478"/>
          <ac:picMkLst>
            <pc:docMk/>
            <pc:sldMk cId="214730274" sldId="275"/>
            <ac:picMk id="12" creationId="{2B028BB0-8F10-47CA-933C-A4E39113FC17}"/>
          </ac:picMkLst>
        </pc:picChg>
      </pc:sldChg>
      <pc:sldChg chg="addSp modSp">
        <pc:chgData name="Elena Safiulina" userId="46398a00-a311-4d71-ab86-ad085cba44dd" providerId="ADAL" clId="{070DED79-99BA-4AB3-8563-F6C79E7E23A5}" dt="2025-05-03T21:55:05.414" v="3"/>
        <pc:sldMkLst>
          <pc:docMk/>
          <pc:sldMk cId="2434340358" sldId="283"/>
        </pc:sldMkLst>
        <pc:picChg chg="add mod">
          <ac:chgData name="Elena Safiulina" userId="46398a00-a311-4d71-ab86-ad085cba44dd" providerId="ADAL" clId="{070DED79-99BA-4AB3-8563-F6C79E7E23A5}" dt="2025-05-03T21:55:05.414" v="3"/>
          <ac:picMkLst>
            <pc:docMk/>
            <pc:sldMk cId="2434340358" sldId="283"/>
            <ac:picMk id="3" creationId="{43446B46-2443-C8C6-FC5A-9AB79DE061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62C76-F21B-46E4-9A5E-C6DEC3B14639}" type="datetimeFigureOut">
              <a:rPr lang="pt-PT" smtClean="0"/>
              <a:t>04/05/2025</a:t>
            </a:fld>
            <a:endParaRPr lang="pt-PT" dirty="0"/>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BDBD3-B502-479F-AE9E-6BC9D244DDCC}" type="slidenum">
              <a:rPr lang="pt-PT" smtClean="0"/>
              <a:t>‹#›</a:t>
            </a:fld>
            <a:endParaRPr lang="pt-PT" dirty="0"/>
          </a:p>
        </p:txBody>
      </p:sp>
    </p:spTree>
    <p:extLst>
      <p:ext uri="{BB962C8B-B14F-4D97-AF65-F5344CB8AC3E}">
        <p14:creationId xmlns:p14="http://schemas.microsoft.com/office/powerpoint/2010/main" val="70118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1</a:t>
            </a:fld>
            <a:endParaRPr lang="pt-PT" dirty="0"/>
          </a:p>
        </p:txBody>
      </p:sp>
    </p:spTree>
    <p:extLst>
      <p:ext uri="{BB962C8B-B14F-4D97-AF65-F5344CB8AC3E}">
        <p14:creationId xmlns:p14="http://schemas.microsoft.com/office/powerpoint/2010/main" val="193420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2</a:t>
            </a:fld>
            <a:endParaRPr lang="pt-PT" dirty="0"/>
          </a:p>
        </p:txBody>
      </p:sp>
    </p:spTree>
    <p:extLst>
      <p:ext uri="{BB962C8B-B14F-4D97-AF65-F5344CB8AC3E}">
        <p14:creationId xmlns:p14="http://schemas.microsoft.com/office/powerpoint/2010/main" val="203224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3</a:t>
            </a:fld>
            <a:endParaRPr lang="pt-PT" dirty="0"/>
          </a:p>
        </p:txBody>
      </p:sp>
    </p:spTree>
    <p:extLst>
      <p:ext uri="{BB962C8B-B14F-4D97-AF65-F5344CB8AC3E}">
        <p14:creationId xmlns:p14="http://schemas.microsoft.com/office/powerpoint/2010/main" val="209323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4</a:t>
            </a:fld>
            <a:endParaRPr lang="pt-PT" dirty="0"/>
          </a:p>
        </p:txBody>
      </p:sp>
    </p:spTree>
    <p:extLst>
      <p:ext uri="{BB962C8B-B14F-4D97-AF65-F5344CB8AC3E}">
        <p14:creationId xmlns:p14="http://schemas.microsoft.com/office/powerpoint/2010/main" val="147497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5</a:t>
            </a:fld>
            <a:endParaRPr lang="pt-PT" dirty="0"/>
          </a:p>
        </p:txBody>
      </p:sp>
    </p:spTree>
    <p:extLst>
      <p:ext uri="{BB962C8B-B14F-4D97-AF65-F5344CB8AC3E}">
        <p14:creationId xmlns:p14="http://schemas.microsoft.com/office/powerpoint/2010/main" val="209899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5FBDBD3-B502-479F-AE9E-6BC9D244DDCC}" type="slidenum">
              <a:rPr lang="pt-PT" smtClean="0"/>
              <a:t>6</a:t>
            </a:fld>
            <a:endParaRPr lang="pt-PT" dirty="0"/>
          </a:p>
        </p:txBody>
      </p:sp>
    </p:spTree>
    <p:extLst>
      <p:ext uri="{BB962C8B-B14F-4D97-AF65-F5344CB8AC3E}">
        <p14:creationId xmlns:p14="http://schemas.microsoft.com/office/powerpoint/2010/main" val="200005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F3A851-915A-43EC-AE8C-0786A678FA42}"/>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39921D8-2575-43B3-9702-EC5AE7754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D94AA227-2A47-4571-9414-5392D37AB8E1}"/>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3422807B-7CE4-45E1-8607-852463B62BCF}"/>
              </a:ext>
            </a:extLst>
          </p:cNvPr>
          <p:cNvSpPr>
            <a:spLocks noGrp="1"/>
          </p:cNvSpPr>
          <p:nvPr>
            <p:ph type="ftr" sz="quarter" idx="11"/>
          </p:nvPr>
        </p:nvSpPr>
        <p:spPr/>
        <p:txBody>
          <a:bodyPr/>
          <a:lstStyle/>
          <a:p>
            <a:endParaRPr lang="pt-PT" dirty="0"/>
          </a:p>
        </p:txBody>
      </p:sp>
      <p:sp>
        <p:nvSpPr>
          <p:cNvPr id="6" name="Marcador de Posição do Número do Diapositivo 5">
            <a:extLst>
              <a:ext uri="{FF2B5EF4-FFF2-40B4-BE49-F238E27FC236}">
                <a16:creationId xmlns:a16="http://schemas.microsoft.com/office/drawing/2014/main" id="{4BB055A6-3B83-4C9E-9C3D-FC7756AF1B66}"/>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38750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404E8-E597-4C07-BB74-BF4D4CAD9300}"/>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5B3A1759-C42D-484F-B6FE-5211FB4DDBD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3620816-20D3-4CA5-BACC-8369C20838B5}"/>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3BEF7277-356C-4899-9171-6C916EC26A8A}"/>
              </a:ext>
            </a:extLst>
          </p:cNvPr>
          <p:cNvSpPr>
            <a:spLocks noGrp="1"/>
          </p:cNvSpPr>
          <p:nvPr>
            <p:ph type="ftr" sz="quarter" idx="11"/>
          </p:nvPr>
        </p:nvSpPr>
        <p:spPr/>
        <p:txBody>
          <a:bodyPr/>
          <a:lstStyle/>
          <a:p>
            <a:endParaRPr lang="pt-PT" dirty="0"/>
          </a:p>
        </p:txBody>
      </p:sp>
      <p:sp>
        <p:nvSpPr>
          <p:cNvPr id="6" name="Marcador de Posição do Número do Diapositivo 5">
            <a:extLst>
              <a:ext uri="{FF2B5EF4-FFF2-40B4-BE49-F238E27FC236}">
                <a16:creationId xmlns:a16="http://schemas.microsoft.com/office/drawing/2014/main" id="{F4B7C42C-48DF-41DF-A1E8-DBC4C6919D99}"/>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62812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3A42FF2-B970-4361-9457-7007ADCA6FF8}"/>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D4C938BA-B64D-4730-871B-5A68C9D4B41E}"/>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099BFCE-1D6D-4AB6-870D-C1993FBCB491}"/>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9EE43DC9-BED3-435E-B505-C9F7C1ABFE8D}"/>
              </a:ext>
            </a:extLst>
          </p:cNvPr>
          <p:cNvSpPr>
            <a:spLocks noGrp="1"/>
          </p:cNvSpPr>
          <p:nvPr>
            <p:ph type="ftr" sz="quarter" idx="11"/>
          </p:nvPr>
        </p:nvSpPr>
        <p:spPr/>
        <p:txBody>
          <a:bodyPr/>
          <a:lstStyle/>
          <a:p>
            <a:endParaRPr lang="pt-PT" dirty="0"/>
          </a:p>
        </p:txBody>
      </p:sp>
      <p:sp>
        <p:nvSpPr>
          <p:cNvPr id="6" name="Marcador de Posição do Número do Diapositivo 5">
            <a:extLst>
              <a:ext uri="{FF2B5EF4-FFF2-40B4-BE49-F238E27FC236}">
                <a16:creationId xmlns:a16="http://schemas.microsoft.com/office/drawing/2014/main" id="{51CFC6B0-1AC4-42B4-9FCF-725358EB0C6B}"/>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37550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13C48F-9E82-42D0-A518-EEF039F4062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F007266-2652-47EB-8EEB-7DE66998E7BB}"/>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99E9F49-C207-41BE-B3F7-8493B26EC23E}"/>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D7315FC7-1635-476B-9000-0E22AF78B22B}"/>
              </a:ext>
            </a:extLst>
          </p:cNvPr>
          <p:cNvSpPr>
            <a:spLocks noGrp="1"/>
          </p:cNvSpPr>
          <p:nvPr>
            <p:ph type="ftr" sz="quarter" idx="11"/>
          </p:nvPr>
        </p:nvSpPr>
        <p:spPr/>
        <p:txBody>
          <a:bodyPr/>
          <a:lstStyle/>
          <a:p>
            <a:endParaRPr lang="pt-PT" dirty="0"/>
          </a:p>
        </p:txBody>
      </p:sp>
      <p:sp>
        <p:nvSpPr>
          <p:cNvPr id="6" name="Marcador de Posição do Número do Diapositivo 5">
            <a:extLst>
              <a:ext uri="{FF2B5EF4-FFF2-40B4-BE49-F238E27FC236}">
                <a16:creationId xmlns:a16="http://schemas.microsoft.com/office/drawing/2014/main" id="{1E9EC9F1-6CD2-41B7-AD66-5DC309090AEE}"/>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425768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4885C-EAEC-41F3-A2CA-04EAD4B37E5B}"/>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6AECBF7-9FA9-4769-B113-B72AC75F4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EFC92701-187A-4974-B8D5-2BEA676DAD84}"/>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2C6466A5-3CC2-430E-8467-097DFBD2FE0B}"/>
              </a:ext>
            </a:extLst>
          </p:cNvPr>
          <p:cNvSpPr>
            <a:spLocks noGrp="1"/>
          </p:cNvSpPr>
          <p:nvPr>
            <p:ph type="ftr" sz="quarter" idx="11"/>
          </p:nvPr>
        </p:nvSpPr>
        <p:spPr/>
        <p:txBody>
          <a:bodyPr/>
          <a:lstStyle/>
          <a:p>
            <a:endParaRPr lang="pt-PT" dirty="0"/>
          </a:p>
        </p:txBody>
      </p:sp>
      <p:sp>
        <p:nvSpPr>
          <p:cNvPr id="6" name="Marcador de Posição do Número do Diapositivo 5">
            <a:extLst>
              <a:ext uri="{FF2B5EF4-FFF2-40B4-BE49-F238E27FC236}">
                <a16:creationId xmlns:a16="http://schemas.microsoft.com/office/drawing/2014/main" id="{605397F6-31CB-4F08-BF99-9FB694DE7367}"/>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135870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0EE5F-6F9F-4630-9D82-0C1BC538573C}"/>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6F1629F-C04B-491F-B631-2A5F4ADC32C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A0645946-D64C-43E0-A460-A3C5F5014081}"/>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511BB7FB-CC47-4962-994D-AD8F1744FFBC}"/>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6" name="Marcador de Posição do Rodapé 5">
            <a:extLst>
              <a:ext uri="{FF2B5EF4-FFF2-40B4-BE49-F238E27FC236}">
                <a16:creationId xmlns:a16="http://schemas.microsoft.com/office/drawing/2014/main" id="{AB22149E-8B2A-49B7-AE86-189A296A478C}"/>
              </a:ext>
            </a:extLst>
          </p:cNvPr>
          <p:cNvSpPr>
            <a:spLocks noGrp="1"/>
          </p:cNvSpPr>
          <p:nvPr>
            <p:ph type="ftr" sz="quarter" idx="11"/>
          </p:nvPr>
        </p:nvSpPr>
        <p:spPr/>
        <p:txBody>
          <a:bodyPr/>
          <a:lstStyle/>
          <a:p>
            <a:endParaRPr lang="pt-PT" dirty="0"/>
          </a:p>
        </p:txBody>
      </p:sp>
      <p:sp>
        <p:nvSpPr>
          <p:cNvPr id="7" name="Marcador de Posição do Número do Diapositivo 6">
            <a:extLst>
              <a:ext uri="{FF2B5EF4-FFF2-40B4-BE49-F238E27FC236}">
                <a16:creationId xmlns:a16="http://schemas.microsoft.com/office/drawing/2014/main" id="{B6DEBF58-7AA5-4D0D-8A40-6D097129EA16}"/>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297998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709C6-450D-4B0A-9376-D79A5F78838C}"/>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038D526-B0EB-437E-9335-3F2C3DDFF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D57B0904-73C5-4490-A6E2-4908D19F5E10}"/>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FEE78A84-6021-44A3-B439-5FA98B03C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C3245410-EDA3-4B41-BCB8-6345A3F8AC68}"/>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6EB09781-B6AD-41B7-8B61-755C9B4D0CDA}"/>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8" name="Marcador de Posição do Rodapé 7">
            <a:extLst>
              <a:ext uri="{FF2B5EF4-FFF2-40B4-BE49-F238E27FC236}">
                <a16:creationId xmlns:a16="http://schemas.microsoft.com/office/drawing/2014/main" id="{CAF57D15-45E3-44E2-81BB-0780D0B53778}"/>
              </a:ext>
            </a:extLst>
          </p:cNvPr>
          <p:cNvSpPr>
            <a:spLocks noGrp="1"/>
          </p:cNvSpPr>
          <p:nvPr>
            <p:ph type="ftr" sz="quarter" idx="11"/>
          </p:nvPr>
        </p:nvSpPr>
        <p:spPr/>
        <p:txBody>
          <a:bodyPr/>
          <a:lstStyle/>
          <a:p>
            <a:endParaRPr lang="pt-PT" dirty="0"/>
          </a:p>
        </p:txBody>
      </p:sp>
      <p:sp>
        <p:nvSpPr>
          <p:cNvPr id="9" name="Marcador de Posição do Número do Diapositivo 8">
            <a:extLst>
              <a:ext uri="{FF2B5EF4-FFF2-40B4-BE49-F238E27FC236}">
                <a16:creationId xmlns:a16="http://schemas.microsoft.com/office/drawing/2014/main" id="{2CD1D82B-52D4-43CE-9EFB-7E013EE8B07D}"/>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23118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296DE2-81D5-4B8A-BC09-2391B52E3FFC}"/>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0951C9EE-E221-4D88-8632-F60D0175E980}"/>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4" name="Marcador de Posição do Rodapé 3">
            <a:extLst>
              <a:ext uri="{FF2B5EF4-FFF2-40B4-BE49-F238E27FC236}">
                <a16:creationId xmlns:a16="http://schemas.microsoft.com/office/drawing/2014/main" id="{83A9EF20-0A31-4D3A-9B40-DB3FE3EF5DE3}"/>
              </a:ext>
            </a:extLst>
          </p:cNvPr>
          <p:cNvSpPr>
            <a:spLocks noGrp="1"/>
          </p:cNvSpPr>
          <p:nvPr>
            <p:ph type="ftr" sz="quarter" idx="11"/>
          </p:nvPr>
        </p:nvSpPr>
        <p:spPr/>
        <p:txBody>
          <a:bodyPr/>
          <a:lstStyle/>
          <a:p>
            <a:endParaRPr lang="pt-PT" dirty="0"/>
          </a:p>
        </p:txBody>
      </p:sp>
      <p:sp>
        <p:nvSpPr>
          <p:cNvPr id="5" name="Marcador de Posição do Número do Diapositivo 4">
            <a:extLst>
              <a:ext uri="{FF2B5EF4-FFF2-40B4-BE49-F238E27FC236}">
                <a16:creationId xmlns:a16="http://schemas.microsoft.com/office/drawing/2014/main" id="{A380F458-17A5-49B9-BD7A-C0F77C4CAAD5}"/>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13055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EC4FE0BE-C976-4C89-8C38-7DEA251A9ABA}"/>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3" name="Marcador de Posição do Rodapé 2">
            <a:extLst>
              <a:ext uri="{FF2B5EF4-FFF2-40B4-BE49-F238E27FC236}">
                <a16:creationId xmlns:a16="http://schemas.microsoft.com/office/drawing/2014/main" id="{08F97BDB-5B5F-4B6D-9D36-FE792C1DE915}"/>
              </a:ext>
            </a:extLst>
          </p:cNvPr>
          <p:cNvSpPr>
            <a:spLocks noGrp="1"/>
          </p:cNvSpPr>
          <p:nvPr>
            <p:ph type="ftr" sz="quarter" idx="1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F22CDDD6-46EA-44B2-9052-F2CCC360F7C5}"/>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271178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BA7558-C83E-4F5B-BE22-EBA6D25BE4B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66F6C0D-6746-425D-9E3C-C270D9716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CEE78C9A-960B-4B3F-B202-EB0CE76AFB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E886D55-72EA-4125-AB21-26333433821F}"/>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6" name="Marcador de Posição do Rodapé 5">
            <a:extLst>
              <a:ext uri="{FF2B5EF4-FFF2-40B4-BE49-F238E27FC236}">
                <a16:creationId xmlns:a16="http://schemas.microsoft.com/office/drawing/2014/main" id="{FA7F4600-439D-4C34-962E-06C58E044963}"/>
              </a:ext>
            </a:extLst>
          </p:cNvPr>
          <p:cNvSpPr>
            <a:spLocks noGrp="1"/>
          </p:cNvSpPr>
          <p:nvPr>
            <p:ph type="ftr" sz="quarter" idx="11"/>
          </p:nvPr>
        </p:nvSpPr>
        <p:spPr/>
        <p:txBody>
          <a:bodyPr/>
          <a:lstStyle/>
          <a:p>
            <a:endParaRPr lang="pt-PT" dirty="0"/>
          </a:p>
        </p:txBody>
      </p:sp>
      <p:sp>
        <p:nvSpPr>
          <p:cNvPr id="7" name="Marcador de Posição do Número do Diapositivo 6">
            <a:extLst>
              <a:ext uri="{FF2B5EF4-FFF2-40B4-BE49-F238E27FC236}">
                <a16:creationId xmlns:a16="http://schemas.microsoft.com/office/drawing/2014/main" id="{DC3F16E5-5E32-49FC-8EED-754D59B3D1AE}"/>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29328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94D48-95FF-4046-8554-E7859A77206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06F211AE-C8EE-469B-95C4-569D17E90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a:extLst>
              <a:ext uri="{FF2B5EF4-FFF2-40B4-BE49-F238E27FC236}">
                <a16:creationId xmlns:a16="http://schemas.microsoft.com/office/drawing/2014/main" id="{3B315618-A3C8-4B16-BF1A-28F583830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CFBF4FDE-263C-4507-B7D5-13EC31EE0D8B}"/>
              </a:ext>
            </a:extLst>
          </p:cNvPr>
          <p:cNvSpPr>
            <a:spLocks noGrp="1"/>
          </p:cNvSpPr>
          <p:nvPr>
            <p:ph type="dt" sz="half" idx="10"/>
          </p:nvPr>
        </p:nvSpPr>
        <p:spPr/>
        <p:txBody>
          <a:bodyPr/>
          <a:lstStyle/>
          <a:p>
            <a:fld id="{E5BE942A-EB8E-4ACC-9BE4-13A8A2B6CB8B}" type="datetimeFigureOut">
              <a:rPr lang="pt-PT" smtClean="0"/>
              <a:t>04/05/2025</a:t>
            </a:fld>
            <a:endParaRPr lang="pt-PT" dirty="0"/>
          </a:p>
        </p:txBody>
      </p:sp>
      <p:sp>
        <p:nvSpPr>
          <p:cNvPr id="6" name="Marcador de Posição do Rodapé 5">
            <a:extLst>
              <a:ext uri="{FF2B5EF4-FFF2-40B4-BE49-F238E27FC236}">
                <a16:creationId xmlns:a16="http://schemas.microsoft.com/office/drawing/2014/main" id="{A362CA5D-FF9F-49E3-8A77-5622D4E41C1D}"/>
              </a:ext>
            </a:extLst>
          </p:cNvPr>
          <p:cNvSpPr>
            <a:spLocks noGrp="1"/>
          </p:cNvSpPr>
          <p:nvPr>
            <p:ph type="ftr" sz="quarter" idx="11"/>
          </p:nvPr>
        </p:nvSpPr>
        <p:spPr/>
        <p:txBody>
          <a:bodyPr/>
          <a:lstStyle/>
          <a:p>
            <a:endParaRPr lang="pt-PT" dirty="0"/>
          </a:p>
        </p:txBody>
      </p:sp>
      <p:sp>
        <p:nvSpPr>
          <p:cNvPr id="7" name="Marcador de Posição do Número do Diapositivo 6">
            <a:extLst>
              <a:ext uri="{FF2B5EF4-FFF2-40B4-BE49-F238E27FC236}">
                <a16:creationId xmlns:a16="http://schemas.microsoft.com/office/drawing/2014/main" id="{382ECEDF-5F72-4598-A4FD-9328320F6A5D}"/>
              </a:ext>
            </a:extLst>
          </p:cNvPr>
          <p:cNvSpPr>
            <a:spLocks noGrp="1"/>
          </p:cNvSpPr>
          <p:nvPr>
            <p:ph type="sldNum" sz="quarter" idx="12"/>
          </p:nvPr>
        </p:nvSpPr>
        <p:spPr/>
        <p:txBody>
          <a:bodyPr/>
          <a:lstStyle/>
          <a:p>
            <a:fld id="{E4C012F4-718B-43EE-9A95-C2A75B3DBCEE}" type="slidenum">
              <a:rPr lang="pt-PT" smtClean="0"/>
              <a:t>‹#›</a:t>
            </a:fld>
            <a:endParaRPr lang="pt-PT" dirty="0"/>
          </a:p>
        </p:txBody>
      </p:sp>
    </p:spTree>
    <p:extLst>
      <p:ext uri="{BB962C8B-B14F-4D97-AF65-F5344CB8AC3E}">
        <p14:creationId xmlns:p14="http://schemas.microsoft.com/office/powerpoint/2010/main" val="386747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59B588A-166C-4A5F-B5BA-10707C5CE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C726D2C8-E439-4D1B-A623-1E682194E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D6491ED-ECEE-4AB4-958C-1960D2542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E942A-EB8E-4ACC-9BE4-13A8A2B6CB8B}" type="datetimeFigureOut">
              <a:rPr lang="pt-PT" smtClean="0"/>
              <a:t>04/05/2025</a:t>
            </a:fld>
            <a:endParaRPr lang="pt-PT" dirty="0"/>
          </a:p>
        </p:txBody>
      </p:sp>
      <p:sp>
        <p:nvSpPr>
          <p:cNvPr id="5" name="Marcador de Posição do Rodapé 4">
            <a:extLst>
              <a:ext uri="{FF2B5EF4-FFF2-40B4-BE49-F238E27FC236}">
                <a16:creationId xmlns:a16="http://schemas.microsoft.com/office/drawing/2014/main" id="{79C6B5F2-2297-491D-87D7-A6A8502F3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dirty="0"/>
          </a:p>
        </p:txBody>
      </p:sp>
      <p:sp>
        <p:nvSpPr>
          <p:cNvPr id="6" name="Marcador de Posição do Número do Diapositivo 5">
            <a:extLst>
              <a:ext uri="{FF2B5EF4-FFF2-40B4-BE49-F238E27FC236}">
                <a16:creationId xmlns:a16="http://schemas.microsoft.com/office/drawing/2014/main" id="{4D65553A-57EF-44EE-A1EB-61B397ABA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012F4-718B-43EE-9A95-C2A75B3DBCEE}" type="slidenum">
              <a:rPr lang="pt-PT" smtClean="0"/>
              <a:t>‹#›</a:t>
            </a:fld>
            <a:endParaRPr lang="pt-PT" dirty="0"/>
          </a:p>
        </p:txBody>
      </p:sp>
    </p:spTree>
    <p:extLst>
      <p:ext uri="{BB962C8B-B14F-4D97-AF65-F5344CB8AC3E}">
        <p14:creationId xmlns:p14="http://schemas.microsoft.com/office/powerpoint/2010/main" val="3639561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slide" Target="slide5.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slide" Target="slide5.xml"/><Relationship Id="rId7" Type="http://schemas.openxmlformats.org/officeDocument/2006/relationships/image" Target="../media/image2.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7.png"/><Relationship Id="rId5" Type="http://schemas.openxmlformats.org/officeDocument/2006/relationships/slide" Target="slide3.xm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jpeg"/><Relationship Id="rId4" Type="http://schemas.openxmlformats.org/officeDocument/2006/relationships/slide" Target="slide2.xml"/><Relationship Id="rId9" Type="http://schemas.openxmlformats.org/officeDocument/2006/relationships/image" Target="../media/image5.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slide" Target="slide4.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16.png"/><Relationship Id="rId5" Type="http://schemas.openxmlformats.org/officeDocument/2006/relationships/slide" Target="slide2.xml"/><Relationship Id="rId15" Type="http://schemas.openxmlformats.org/officeDocument/2006/relationships/image" Target="../media/image20.png"/><Relationship Id="rId10" Type="http://schemas.openxmlformats.org/officeDocument/2006/relationships/image" Target="../media/image5.png"/><Relationship Id="rId19"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15.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slide" Target="slide4.xml"/><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27.png"/><Relationship Id="rId5" Type="http://schemas.openxmlformats.org/officeDocument/2006/relationships/slide" Target="slide2.xml"/><Relationship Id="rId10" Type="http://schemas.openxmlformats.org/officeDocument/2006/relationships/image" Target="../media/image26.png"/><Relationship Id="rId4" Type="http://schemas.openxmlformats.org/officeDocument/2006/relationships/slide" Target="slide5.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notesSlide" Target="../notesSlides/notesSlide5.xml"/><Relationship Id="rId7"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2.xml"/><Relationship Id="rId11" Type="http://schemas.openxmlformats.org/officeDocument/2006/relationships/image" Target="../media/image31.png"/><Relationship Id="rId5" Type="http://schemas.openxmlformats.org/officeDocument/2006/relationships/slide" Target="slide5.xml"/><Relationship Id="rId10" Type="http://schemas.openxmlformats.org/officeDocument/2006/relationships/image" Target="../media/image30.png"/><Relationship Id="rId4" Type="http://schemas.openxmlformats.org/officeDocument/2006/relationships/image" Target="../media/image1.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slide" Target="slide5.xml"/><Relationship Id="rId12"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3.png"/><Relationship Id="rId11" Type="http://schemas.openxmlformats.org/officeDocument/2006/relationships/image" Target="../media/image2.png"/><Relationship Id="rId5" Type="http://schemas.openxmlformats.org/officeDocument/2006/relationships/image" Target="../media/image32.png"/><Relationship Id="rId10" Type="http://schemas.openxmlformats.org/officeDocument/2006/relationships/slide" Target="slide4.xml"/><Relationship Id="rId4" Type="http://schemas.openxmlformats.org/officeDocument/2006/relationships/image" Target="../media/image1.jpeg"/><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F68103F7-FE83-4393-873D-6E8DE570E66E}"/>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3" name="CaixaDeTexto 12">
            <a:extLst>
              <a:ext uri="{FF2B5EF4-FFF2-40B4-BE49-F238E27FC236}">
                <a16:creationId xmlns:a16="http://schemas.microsoft.com/office/drawing/2014/main" id="{F10D5F08-78D2-4581-82B8-9E7190C8A144}"/>
              </a:ext>
            </a:extLst>
          </p:cNvPr>
          <p:cNvSpPr txBox="1"/>
          <p:nvPr/>
        </p:nvSpPr>
        <p:spPr>
          <a:xfrm>
            <a:off x="2088150" y="23626"/>
            <a:ext cx="9797142" cy="954107"/>
          </a:xfrm>
          <a:prstGeom prst="rect">
            <a:avLst/>
          </a:prstGeom>
          <a:noFill/>
        </p:spPr>
        <p:txBody>
          <a:bodyPr wrap="square" rtlCol="0">
            <a:spAutoFit/>
          </a:bodyPr>
          <a:lstStyle/>
          <a:p>
            <a:r>
              <a:rPr lang="en-GB" sz="2000" b="1" dirty="0">
                <a:solidFill>
                  <a:srgbClr val="F25E4F"/>
                </a:solidFill>
              </a:rPr>
              <a:t>Remember!</a:t>
            </a:r>
            <a:r>
              <a:rPr lang="en-GB" dirty="0"/>
              <a:t> </a:t>
            </a:r>
          </a:p>
          <a:p>
            <a:r>
              <a:rPr lang="en-GB" dirty="0">
                <a:solidFill>
                  <a:srgbClr val="0C2B8E"/>
                </a:solidFill>
              </a:rPr>
              <a:t>You can </a:t>
            </a:r>
            <a:r>
              <a:rPr lang="en-GB" b="1" dirty="0">
                <a:solidFill>
                  <a:srgbClr val="0C2B8E"/>
                </a:solidFill>
              </a:rPr>
              <a:t>travel through all the sections </a:t>
            </a:r>
            <a:r>
              <a:rPr lang="en-GB" dirty="0">
                <a:solidFill>
                  <a:srgbClr val="0C2B8E"/>
                </a:solidFill>
              </a:rPr>
              <a:t>(enter or mouse click) or </a:t>
            </a:r>
            <a:r>
              <a:rPr lang="en-GB" b="1" dirty="0">
                <a:solidFill>
                  <a:srgbClr val="0C2B8E"/>
                </a:solidFill>
              </a:rPr>
              <a:t>choose your section </a:t>
            </a:r>
            <a:r>
              <a:rPr lang="en-GB" dirty="0">
                <a:solidFill>
                  <a:srgbClr val="0C2B8E"/>
                </a:solidFill>
              </a:rPr>
              <a:t>by clicking over it.</a:t>
            </a:r>
          </a:p>
          <a:p>
            <a:r>
              <a:rPr lang="en-GB" dirty="0">
                <a:solidFill>
                  <a:srgbClr val="0C2B8E"/>
                </a:solidFill>
              </a:rPr>
              <a:t>You should only “</a:t>
            </a:r>
            <a:r>
              <a:rPr lang="en-GB" b="1" dirty="0">
                <a:solidFill>
                  <a:srgbClr val="0C2B8E"/>
                </a:solidFill>
              </a:rPr>
              <a:t>Try it</a:t>
            </a:r>
            <a:r>
              <a:rPr lang="en-GB" dirty="0">
                <a:solidFill>
                  <a:srgbClr val="0C2B8E"/>
                </a:solidFill>
              </a:rPr>
              <a:t>”</a:t>
            </a:r>
            <a:r>
              <a:rPr lang="en-GB" b="1" dirty="0">
                <a:solidFill>
                  <a:srgbClr val="0C2B8E"/>
                </a:solidFill>
              </a:rPr>
              <a:t> </a:t>
            </a:r>
            <a:r>
              <a:rPr lang="en-GB" u="sng" dirty="0">
                <a:solidFill>
                  <a:srgbClr val="0C2B8E"/>
                </a:solidFill>
              </a:rPr>
              <a:t>after exploring all lesson contents</a:t>
            </a:r>
            <a:r>
              <a:rPr lang="en-GB" dirty="0">
                <a:solidFill>
                  <a:srgbClr val="0C2B8E"/>
                </a:solidFill>
              </a:rPr>
              <a:t>!</a:t>
            </a:r>
          </a:p>
        </p:txBody>
      </p:sp>
      <p:sp>
        <p:nvSpPr>
          <p:cNvPr id="14" name="Retângulo: Cantos Arredondados 13">
            <a:hlinkClick r:id="rId4" action="ppaction://hlinksldjump"/>
            <a:extLst>
              <a:ext uri="{FF2B5EF4-FFF2-40B4-BE49-F238E27FC236}">
                <a16:creationId xmlns:a16="http://schemas.microsoft.com/office/drawing/2014/main" id="{D0C5B867-3B34-4549-89D9-94360D55C0CA}"/>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8" name="Retângulo: Cantos Arredondados 7">
            <a:hlinkClick r:id="rId5" action="ppaction://hlinksldjump"/>
            <a:extLst>
              <a:ext uri="{FF2B5EF4-FFF2-40B4-BE49-F238E27FC236}">
                <a16:creationId xmlns:a16="http://schemas.microsoft.com/office/drawing/2014/main" id="{816B776E-E59F-4B94-8499-1E315F85F6CF}"/>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a:t>
            </a:r>
            <a:r>
              <a:rPr lang="en-GB" b="1" dirty="0">
                <a:solidFill>
                  <a:schemeClr val="tx1"/>
                </a:solidFill>
              </a:rPr>
              <a:t>.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pt-PT" b="1" dirty="0">
              <a:solidFill>
                <a:schemeClr val="tx1"/>
              </a:solidFill>
            </a:endParaRPr>
          </a:p>
        </p:txBody>
      </p:sp>
      <p:sp>
        <p:nvSpPr>
          <p:cNvPr id="9" name="Retângulo: Cantos Arredondados 8">
            <a:hlinkClick r:id="rId6" action="ppaction://hlinksldjump"/>
            <a:extLst>
              <a:ext uri="{FF2B5EF4-FFF2-40B4-BE49-F238E27FC236}">
                <a16:creationId xmlns:a16="http://schemas.microsoft.com/office/drawing/2014/main" id="{1E485FD3-908A-4FCD-81EC-B79D2D6FB4F5}"/>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a:t>
            </a:r>
            <a:r>
              <a:rPr lang="en-GB" b="1" dirty="0">
                <a:solidFill>
                  <a:schemeClr val="tx1"/>
                </a:solidFill>
              </a:rPr>
              <a:t>. </a:t>
            </a:r>
            <a:r>
              <a:rPr lang="en-US" b="1" dirty="0">
                <a:solidFill>
                  <a:schemeClr val="tx1"/>
                </a:solidFill>
              </a:rPr>
              <a:t>Cofactor Expansion Along a Column</a:t>
            </a:r>
            <a:endParaRPr lang="pt-PT" b="1" dirty="0">
              <a:solidFill>
                <a:schemeClr val="tx1"/>
              </a:solidFill>
            </a:endParaRPr>
          </a:p>
        </p:txBody>
      </p:sp>
      <p:sp>
        <p:nvSpPr>
          <p:cNvPr id="10" name="Retângulo: Cantos Arredondados 9">
            <a:hlinkClick r:id="rId7" action="ppaction://hlinksldjump"/>
            <a:extLst>
              <a:ext uri="{FF2B5EF4-FFF2-40B4-BE49-F238E27FC236}">
                <a16:creationId xmlns:a16="http://schemas.microsoft.com/office/drawing/2014/main" id="{CDAE4FC5-BFB5-4433-B164-CD6E2722137E}"/>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18" name="CaixaDeTexto 17">
            <a:extLst>
              <a:ext uri="{FF2B5EF4-FFF2-40B4-BE49-F238E27FC236}">
                <a16:creationId xmlns:a16="http://schemas.microsoft.com/office/drawing/2014/main" id="{C9A4A678-27DB-4866-A9AD-9668067437E8}"/>
              </a:ext>
            </a:extLst>
          </p:cNvPr>
          <p:cNvSpPr txBox="1"/>
          <p:nvPr/>
        </p:nvSpPr>
        <p:spPr>
          <a:xfrm>
            <a:off x="5760742" y="5980987"/>
            <a:ext cx="2470741" cy="523220"/>
          </a:xfrm>
          <a:prstGeom prst="rect">
            <a:avLst/>
          </a:prstGeom>
          <a:noFill/>
        </p:spPr>
        <p:txBody>
          <a:bodyPr wrap="non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sp>
        <p:nvSpPr>
          <p:cNvPr id="26" name="Retângulo 25">
            <a:extLst>
              <a:ext uri="{FF2B5EF4-FFF2-40B4-BE49-F238E27FC236}">
                <a16:creationId xmlns:a16="http://schemas.microsoft.com/office/drawing/2014/main" id="{6D7FFFDE-7C1B-4962-B608-858D476C6492}"/>
              </a:ext>
            </a:extLst>
          </p:cNvPr>
          <p:cNvSpPr/>
          <p:nvPr/>
        </p:nvSpPr>
        <p:spPr>
          <a:xfrm>
            <a:off x="0" y="0"/>
            <a:ext cx="1784068" cy="954107"/>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17 Plan</a:t>
            </a:r>
          </a:p>
        </p:txBody>
      </p:sp>
      <p:sp>
        <p:nvSpPr>
          <p:cNvPr id="27" name="Retângulo 26">
            <a:extLst>
              <a:ext uri="{FF2B5EF4-FFF2-40B4-BE49-F238E27FC236}">
                <a16:creationId xmlns:a16="http://schemas.microsoft.com/office/drawing/2014/main" id="{5C1B2912-34B1-4F34-B929-246AE0743FC4}"/>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Imagem 27">
            <a:extLst>
              <a:ext uri="{FF2B5EF4-FFF2-40B4-BE49-F238E27FC236}">
                <a16:creationId xmlns:a16="http://schemas.microsoft.com/office/drawing/2014/main" id="{A32B0B08-CB1F-427E-978E-9E6EEE4E30F4}"/>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32" name="Conexão reta 31">
            <a:extLst>
              <a:ext uri="{FF2B5EF4-FFF2-40B4-BE49-F238E27FC236}">
                <a16:creationId xmlns:a16="http://schemas.microsoft.com/office/drawing/2014/main" id="{A84CD495-8DAD-4D32-AD44-3399BB07B284}"/>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3" name="Conexão reta 32">
            <a:extLst>
              <a:ext uri="{FF2B5EF4-FFF2-40B4-BE49-F238E27FC236}">
                <a16:creationId xmlns:a16="http://schemas.microsoft.com/office/drawing/2014/main" id="{9FFC9CB1-39A6-4136-8156-A9A2A6F49E5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2" name="Imagem 11">
            <a:extLst>
              <a:ext uri="{FF2B5EF4-FFF2-40B4-BE49-F238E27FC236}">
                <a16:creationId xmlns:a16="http://schemas.microsoft.com/office/drawing/2014/main" id="{2B028BB0-8F10-47CA-933C-A4E39113FC17}"/>
              </a:ext>
            </a:extLst>
          </p:cNvPr>
          <p:cNvPicPr>
            <a:picLocks noChangeAspect="1"/>
          </p:cNvPicPr>
          <p:nvPr/>
        </p:nvPicPr>
        <p:blipFill>
          <a:blip r:embed="rId9"/>
          <a:srcRect/>
          <a:stretch/>
        </p:blipFill>
        <p:spPr>
          <a:xfrm>
            <a:off x="4581122" y="1155398"/>
            <a:ext cx="4829979" cy="4532602"/>
          </a:xfrm>
          <a:prstGeom prst="rect">
            <a:avLst/>
          </a:prstGeom>
        </p:spPr>
      </p:pic>
    </p:spTree>
    <p:extLst>
      <p:ext uri="{BB962C8B-B14F-4D97-AF65-F5344CB8AC3E}">
        <p14:creationId xmlns:p14="http://schemas.microsoft.com/office/powerpoint/2010/main" val="21473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A715F28B-225E-4C60-8361-09BEFAB5B980}"/>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tângulo: Cantos Arredondados 12">
            <a:hlinkClick r:id="rId3" action="ppaction://hlinksldjump"/>
            <a:extLst>
              <a:ext uri="{FF2B5EF4-FFF2-40B4-BE49-F238E27FC236}">
                <a16:creationId xmlns:a16="http://schemas.microsoft.com/office/drawing/2014/main" id="{EAE6921E-8F22-4837-9B68-876D2C2353B8}"/>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14" name="Retângulo: Cantos Arredondados 13">
            <a:hlinkClick r:id="rId4" action="ppaction://hlinksldjump"/>
            <a:extLst>
              <a:ext uri="{FF2B5EF4-FFF2-40B4-BE49-F238E27FC236}">
                <a16:creationId xmlns:a16="http://schemas.microsoft.com/office/drawing/2014/main" id="{537CA03E-9EB0-4147-9469-81A287D60142}"/>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en-GB" b="1" dirty="0">
              <a:solidFill>
                <a:schemeClr val="tx1"/>
              </a:solidFill>
            </a:endParaRPr>
          </a:p>
        </p:txBody>
      </p:sp>
      <p:sp>
        <p:nvSpPr>
          <p:cNvPr id="15" name="Retângulo: Cantos Arredondados 14">
            <a:hlinkClick r:id="rId5" action="ppaction://hlinksldjump"/>
            <a:extLst>
              <a:ext uri="{FF2B5EF4-FFF2-40B4-BE49-F238E27FC236}">
                <a16:creationId xmlns:a16="http://schemas.microsoft.com/office/drawing/2014/main" id="{E0BC6E2E-484C-4CF0-8BDA-266E8FC56502}"/>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US" b="1" dirty="0">
                <a:solidFill>
                  <a:schemeClr val="tx1"/>
                </a:solidFill>
              </a:rPr>
              <a:t>Cofactor Expansion Along a Column</a:t>
            </a:r>
            <a:endParaRPr lang="pt-PT" b="1" dirty="0">
              <a:solidFill>
                <a:schemeClr val="tx1"/>
              </a:solidFill>
            </a:endParaRPr>
          </a:p>
        </p:txBody>
      </p:sp>
      <p:sp>
        <p:nvSpPr>
          <p:cNvPr id="16" name="Retângulo: Cantos Arredondados 15">
            <a:hlinkClick r:id="rId6" action="ppaction://hlinksldjump"/>
            <a:extLst>
              <a:ext uri="{FF2B5EF4-FFF2-40B4-BE49-F238E27FC236}">
                <a16:creationId xmlns:a16="http://schemas.microsoft.com/office/drawing/2014/main" id="{BF4BE44B-4310-4224-BB90-423A6A309E83}"/>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18" name="Retângulo 17">
            <a:extLst>
              <a:ext uri="{FF2B5EF4-FFF2-40B4-BE49-F238E27FC236}">
                <a16:creationId xmlns:a16="http://schemas.microsoft.com/office/drawing/2014/main" id="{6F77D018-5787-4AD8-9A78-D2C1ACAB5C72}"/>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Imagem 18">
            <a:extLst>
              <a:ext uri="{FF2B5EF4-FFF2-40B4-BE49-F238E27FC236}">
                <a16:creationId xmlns:a16="http://schemas.microsoft.com/office/drawing/2014/main" id="{87A5CAD2-2453-4CE9-AF0B-71D8AA74A5A2}"/>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28" name="Conexão reta 27">
            <a:extLst>
              <a:ext uri="{FF2B5EF4-FFF2-40B4-BE49-F238E27FC236}">
                <a16:creationId xmlns:a16="http://schemas.microsoft.com/office/drawing/2014/main" id="{B5D1FFD2-1E90-429C-BD78-6E51F7895E63}"/>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D5EF9386-84D3-4366-AEA0-E06D64034B65}"/>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id="{8F2F1766-C693-4FCC-9B4B-B01EC124A69F}"/>
              </a:ext>
            </a:extLst>
          </p:cNvPr>
          <p:cNvSpPr/>
          <p:nvPr/>
        </p:nvSpPr>
        <p:spPr>
          <a:xfrm>
            <a:off x="0" y="0"/>
            <a:ext cx="1784068" cy="936000"/>
          </a:xfrm>
          <a:prstGeom prst="rect">
            <a:avLst/>
          </a:prstGeom>
          <a:noFill/>
        </p:spPr>
        <p:txBody>
          <a:bodyPr wrap="square" lIns="91440" tIns="45720" rIns="91440" bIns="45720" anchor="ctr" anchorCtr="0">
            <a:norm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17</a:t>
            </a:r>
          </a:p>
        </p:txBody>
      </p:sp>
      <p:sp>
        <p:nvSpPr>
          <p:cNvPr id="48" name="Retângulo: Cantos Arredondados 47">
            <a:extLst>
              <a:ext uri="{FF2B5EF4-FFF2-40B4-BE49-F238E27FC236}">
                <a16:creationId xmlns:a16="http://schemas.microsoft.com/office/drawing/2014/main" id="{5BDDA918-480A-4D38-9A97-1A7808F81ED8}"/>
              </a:ext>
            </a:extLst>
          </p:cNvPr>
          <p:cNvSpPr/>
          <p:nvPr/>
        </p:nvSpPr>
        <p:spPr>
          <a:xfrm>
            <a:off x="2102980" y="166417"/>
            <a:ext cx="9859639" cy="2531942"/>
          </a:xfrm>
          <a:prstGeom prst="roundRect">
            <a:avLst/>
          </a:prstGeom>
          <a:solidFill>
            <a:schemeClr val="bg1"/>
          </a:solidFill>
          <a:ln cmpd="thickThi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just"/>
            <a:endParaRPr lang="en-GB" sz="2400" dirty="0">
              <a:solidFill>
                <a:sysClr val="windowText" lastClr="000000"/>
              </a:solidFill>
            </a:endParaRPr>
          </a:p>
        </p:txBody>
      </p:sp>
      <p:sp>
        <p:nvSpPr>
          <p:cNvPr id="2" name="CaixaDeTexto 1"/>
          <p:cNvSpPr txBox="1"/>
          <p:nvPr/>
        </p:nvSpPr>
        <p:spPr>
          <a:xfrm>
            <a:off x="2354327" y="325830"/>
            <a:ext cx="9280625" cy="1200329"/>
          </a:xfrm>
          <a:prstGeom prst="rect">
            <a:avLst/>
          </a:prstGeom>
          <a:noFill/>
        </p:spPr>
        <p:txBody>
          <a:bodyPr wrap="square" rtlCol="0">
            <a:spAutoFit/>
          </a:bodyPr>
          <a:lstStyle/>
          <a:p>
            <a:pPr algn="just"/>
            <a:r>
              <a:rPr lang="en-US" sz="2400" dirty="0"/>
              <a:t>We can evaluate the determinant of a larger matrix by </a:t>
            </a:r>
            <a:r>
              <a:rPr lang="en-US" sz="2400" b="1" dirty="0"/>
              <a:t>selecting any row</a:t>
            </a:r>
            <a:r>
              <a:rPr lang="en-US" sz="2400" dirty="0"/>
              <a:t>, multiplying each element in that row by their corresponding cofactor, and summing the results, that is for any row </a:t>
            </a:r>
            <a:r>
              <a:rPr lang="en-US" sz="2400" i="1" dirty="0"/>
              <a:t>k</a:t>
            </a:r>
            <a:r>
              <a:rPr lang="en-US" sz="2400" dirty="0"/>
              <a:t>:</a:t>
            </a:r>
            <a:endParaRPr lang="pt-PT" dirty="0"/>
          </a:p>
        </p:txBody>
      </p:sp>
      <mc:AlternateContent xmlns:mc="http://schemas.openxmlformats.org/markup-compatibility/2006" xmlns:a14="http://schemas.microsoft.com/office/drawing/2010/main">
        <mc:Choice Requires="a14">
          <p:sp>
            <p:nvSpPr>
              <p:cNvPr id="3" name="CaixaDeTexto 2"/>
              <p:cNvSpPr txBox="1"/>
              <p:nvPr/>
            </p:nvSpPr>
            <p:spPr>
              <a:xfrm>
                <a:off x="2979595" y="1522178"/>
                <a:ext cx="7175426"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𝑑𝑒𝑡</m:t>
                      </m:r>
                      <m:d>
                        <m:dPr>
                          <m:ctrlPr>
                            <a:rPr lang="pt-PT" sz="2400" b="0" i="1" smtClean="0">
                              <a:latin typeface="Cambria Math" panose="02040503050406030204" pitchFamily="18" charset="0"/>
                            </a:rPr>
                          </m:ctrlPr>
                        </m:dPr>
                        <m:e>
                          <m:r>
                            <a:rPr lang="pt-PT" sz="2400" b="0" i="1" smtClean="0">
                              <a:latin typeface="Cambria Math" panose="02040503050406030204" pitchFamily="18" charset="0"/>
                            </a:rPr>
                            <m:t>𝐴</m:t>
                          </m:r>
                        </m:e>
                      </m:d>
                      <m:r>
                        <a:rPr lang="pt-PT" sz="2400" b="0" i="1" smtClean="0">
                          <a:latin typeface="Cambria Math" panose="02040503050406030204" pitchFamily="18" charset="0"/>
                        </a:rPr>
                        <m:t>=</m:t>
                      </m:r>
                      <m:nary>
                        <m:naryPr>
                          <m:chr m:val="∑"/>
                          <m:ctrlPr>
                            <a:rPr lang="pt-PT" sz="2400" b="0" i="1" smtClean="0">
                              <a:latin typeface="Cambria Math" panose="02040503050406030204" pitchFamily="18" charset="0"/>
                            </a:rPr>
                          </m:ctrlPr>
                        </m:naryPr>
                        <m:sub>
                          <m:r>
                            <m:rPr>
                              <m:brk m:alnAt="23"/>
                            </m:rPr>
                            <a:rPr lang="pt-PT" sz="2400" b="0" i="1" smtClean="0">
                              <a:latin typeface="Cambria Math" panose="02040503050406030204" pitchFamily="18" charset="0"/>
                            </a:rPr>
                            <m:t>𝑗</m:t>
                          </m:r>
                          <m:r>
                            <a:rPr lang="pt-PT" sz="2400" b="0" i="1" smtClean="0">
                              <a:latin typeface="Cambria Math" panose="02040503050406030204" pitchFamily="18" charset="0"/>
                            </a:rPr>
                            <m:t>=1</m:t>
                          </m:r>
                        </m:sub>
                        <m:sup>
                          <m:r>
                            <a:rPr lang="pt-PT" sz="2400" b="0" i="1" smtClean="0">
                              <a:latin typeface="Cambria Math" panose="02040503050406030204" pitchFamily="18" charset="0"/>
                            </a:rPr>
                            <m:t>𝑛</m:t>
                          </m:r>
                        </m:sup>
                        <m:e>
                          <m:sSub>
                            <m:sSubPr>
                              <m:ctrlPr>
                                <a:rPr lang="pt-PT" sz="2400" b="0" i="1" smtClean="0">
                                  <a:latin typeface="Cambria Math" panose="02040503050406030204" pitchFamily="18" charset="0"/>
                                </a:rPr>
                              </m:ctrlPr>
                            </m:sSubPr>
                            <m:e>
                              <m:r>
                                <a:rPr lang="pt-PT" sz="2400" b="0" i="1" smtClean="0">
                                  <a:latin typeface="Cambria Math" panose="02040503050406030204" pitchFamily="18" charset="0"/>
                                </a:rPr>
                                <m:t>𝑎</m:t>
                              </m:r>
                            </m:e>
                            <m:sub>
                              <m:r>
                                <a:rPr lang="pt-PT" sz="2400" b="0" i="1" smtClean="0">
                                  <a:latin typeface="Cambria Math" panose="02040503050406030204" pitchFamily="18" charset="0"/>
                                </a:rPr>
                                <m:t>𝑘𝑗</m:t>
                              </m:r>
                            </m:sub>
                          </m:sSub>
                          <m:sSub>
                            <m:sSubPr>
                              <m:ctrlPr>
                                <a:rPr lang="pt-PT" sz="2400" b="0" i="1" smtClean="0">
                                  <a:latin typeface="Cambria Math" panose="02040503050406030204" pitchFamily="18" charset="0"/>
                                </a:rPr>
                              </m:ctrlPr>
                            </m:sSubPr>
                            <m:e>
                              <m:r>
                                <a:rPr lang="pt-PT" sz="2400" b="0" i="1" smtClean="0">
                                  <a:latin typeface="Cambria Math" panose="02040503050406030204" pitchFamily="18" charset="0"/>
                                </a:rPr>
                                <m:t>𝐶</m:t>
                              </m:r>
                            </m:e>
                            <m:sub>
                              <m:r>
                                <a:rPr lang="pt-PT" sz="2400" b="0" i="1" smtClean="0">
                                  <a:latin typeface="Cambria Math" panose="02040503050406030204" pitchFamily="18" charset="0"/>
                                </a:rPr>
                                <m:t>𝑘𝑗</m:t>
                              </m:r>
                            </m:sub>
                          </m:sSub>
                        </m:e>
                      </m:nary>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i="1">
                              <a:latin typeface="Cambria Math" panose="02040503050406030204" pitchFamily="18" charset="0"/>
                            </a:rPr>
                            <m:t>𝑘</m:t>
                          </m:r>
                          <m:r>
                            <a:rPr lang="pt-PT" sz="2400" b="0" i="1" smtClean="0">
                              <a:latin typeface="Cambria Math" panose="02040503050406030204" pitchFamily="18" charset="0"/>
                            </a:rPr>
                            <m:t>1</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i="1">
                              <a:latin typeface="Cambria Math" panose="02040503050406030204" pitchFamily="18" charset="0"/>
                            </a:rPr>
                            <m:t>𝑘</m:t>
                          </m:r>
                          <m:r>
                            <a:rPr lang="pt-PT" sz="2400" b="0" i="1" smtClean="0">
                              <a:latin typeface="Cambria Math" panose="02040503050406030204" pitchFamily="18" charset="0"/>
                            </a:rPr>
                            <m:t>1</m:t>
                          </m:r>
                        </m:sub>
                      </m:sSub>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i="1">
                              <a:latin typeface="Cambria Math" panose="02040503050406030204" pitchFamily="18" charset="0"/>
                            </a:rPr>
                            <m:t>𝑘</m:t>
                          </m:r>
                          <m:r>
                            <a:rPr lang="pt-PT" sz="2400" b="0" i="1" smtClean="0">
                              <a:latin typeface="Cambria Math" panose="02040503050406030204" pitchFamily="18" charset="0"/>
                            </a:rPr>
                            <m:t>2</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i="1">
                              <a:latin typeface="Cambria Math" panose="02040503050406030204" pitchFamily="18" charset="0"/>
                            </a:rPr>
                            <m:t>𝑘</m:t>
                          </m:r>
                          <m:r>
                            <a:rPr lang="pt-PT" sz="2400" b="0" i="1" smtClean="0">
                              <a:latin typeface="Cambria Math" panose="02040503050406030204" pitchFamily="18" charset="0"/>
                            </a:rPr>
                            <m:t>2</m:t>
                          </m:r>
                        </m:sub>
                      </m:sSub>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i="1">
                              <a:latin typeface="Cambria Math" panose="02040503050406030204" pitchFamily="18" charset="0"/>
                            </a:rPr>
                            <m:t>𝑘</m:t>
                          </m:r>
                          <m:r>
                            <a:rPr lang="pt-PT" sz="2400" b="0" i="1" smtClean="0">
                              <a:latin typeface="Cambria Math" panose="02040503050406030204" pitchFamily="18" charset="0"/>
                            </a:rPr>
                            <m:t>𝑛</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i="1">
                              <a:latin typeface="Cambria Math" panose="02040503050406030204" pitchFamily="18" charset="0"/>
                            </a:rPr>
                            <m:t>𝑘</m:t>
                          </m:r>
                          <m:r>
                            <a:rPr lang="pt-PT" sz="2400" b="0" i="1" smtClean="0">
                              <a:latin typeface="Cambria Math" panose="02040503050406030204" pitchFamily="18" charset="0"/>
                            </a:rPr>
                            <m:t>𝑛</m:t>
                          </m:r>
                        </m:sub>
                      </m:sSub>
                    </m:oMath>
                  </m:oMathPara>
                </a14:m>
                <a:endParaRPr lang="pt-PT" sz="2400" dirty="0"/>
              </a:p>
            </p:txBody>
          </p:sp>
        </mc:Choice>
        <mc:Fallback xmlns="">
          <p:sp>
            <p:nvSpPr>
              <p:cNvPr id="3" name="CaixaDeTexto 2"/>
              <p:cNvSpPr txBox="1">
                <a:spLocks noRot="1" noChangeAspect="1" noMove="1" noResize="1" noEditPoints="1" noAdjustHandles="1" noChangeArrowheads="1" noChangeShapeType="1" noTextEdit="1"/>
              </p:cNvSpPr>
              <p:nvPr/>
            </p:nvSpPr>
            <p:spPr>
              <a:xfrm>
                <a:off x="2979595" y="1522178"/>
                <a:ext cx="7175426" cy="1050031"/>
              </a:xfrm>
              <a:prstGeom prst="rect">
                <a:avLst/>
              </a:prstGeom>
              <a:blipFill>
                <a:blip r:embed="rId8"/>
                <a:stretch>
                  <a:fillRect/>
                </a:stretch>
              </a:blipFill>
            </p:spPr>
            <p:txBody>
              <a:bodyPr/>
              <a:lstStyle/>
              <a:p>
                <a:r>
                  <a:rPr lang="pt-PT">
                    <a:noFill/>
                  </a:rPr>
                  <a:t> </a:t>
                </a:r>
              </a:p>
            </p:txBody>
          </p:sp>
        </mc:Fallback>
      </mc:AlternateContent>
      <p:sp>
        <p:nvSpPr>
          <p:cNvPr id="17" name="Retângulo: Cantos Arredondados 20">
            <a:extLst>
              <a:ext uri="{FF2B5EF4-FFF2-40B4-BE49-F238E27FC236}">
                <a16:creationId xmlns:a16="http://schemas.microsoft.com/office/drawing/2014/main" id="{E72853E7-BCF7-4F0E-B117-78B44D88FE88}"/>
              </a:ext>
            </a:extLst>
          </p:cNvPr>
          <p:cNvSpPr/>
          <p:nvPr/>
        </p:nvSpPr>
        <p:spPr>
          <a:xfrm>
            <a:off x="2102645" y="2857772"/>
            <a:ext cx="9859639" cy="3909997"/>
          </a:xfrm>
          <a:prstGeom prst="roundRect">
            <a:avLst>
              <a:gd name="adj" fmla="val 9635"/>
            </a:avLst>
          </a:prstGeom>
          <a:solidFill>
            <a:schemeClr val="bg1"/>
          </a:solidFill>
          <a:ln>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tângulo 19">
            <a:extLst>
              <a:ext uri="{FF2B5EF4-FFF2-40B4-BE49-F238E27FC236}">
                <a16:creationId xmlns:a16="http://schemas.microsoft.com/office/drawing/2014/main" id="{08D85DC4-326F-4EB2-ACE6-2B2828E0DCC3}"/>
              </a:ext>
            </a:extLst>
          </p:cNvPr>
          <p:cNvSpPr/>
          <p:nvPr/>
        </p:nvSpPr>
        <p:spPr>
          <a:xfrm>
            <a:off x="2370036" y="2896832"/>
            <a:ext cx="1269899" cy="461665"/>
          </a:xfrm>
          <a:prstGeom prst="rect">
            <a:avLst/>
          </a:prstGeom>
        </p:spPr>
        <p:txBody>
          <a:bodyPr wrap="none">
            <a:spAutoFit/>
          </a:bodyPr>
          <a:lstStyle/>
          <a:p>
            <a:r>
              <a:rPr lang="en-GB" sz="2400" b="1" u="sng" dirty="0">
                <a:solidFill>
                  <a:srgbClr val="29A6FF"/>
                </a:solidFill>
              </a:rPr>
              <a:t>Example</a:t>
            </a:r>
          </a:p>
        </p:txBody>
      </p:sp>
      <p:sp>
        <p:nvSpPr>
          <p:cNvPr id="4" name="CaixaDeTexto 3"/>
          <p:cNvSpPr txBox="1"/>
          <p:nvPr/>
        </p:nvSpPr>
        <p:spPr>
          <a:xfrm>
            <a:off x="2405372" y="3418123"/>
            <a:ext cx="5833242" cy="400110"/>
          </a:xfrm>
          <a:prstGeom prst="rect">
            <a:avLst/>
          </a:prstGeom>
          <a:noFill/>
        </p:spPr>
        <p:txBody>
          <a:bodyPr wrap="square" rtlCol="0">
            <a:spAutoFit/>
          </a:bodyPr>
          <a:lstStyle/>
          <a:p>
            <a:r>
              <a:rPr lang="en-US" sz="2000" dirty="0"/>
              <a:t>Suppose we have the following matrix </a:t>
            </a:r>
            <a:endParaRPr lang="pt-PT" sz="2000" dirty="0"/>
          </a:p>
        </p:txBody>
      </p:sp>
      <mc:AlternateContent xmlns:mc="http://schemas.openxmlformats.org/markup-compatibility/2006" xmlns:a14="http://schemas.microsoft.com/office/drawing/2010/main">
        <mc:Choice Requires="a14">
          <p:sp>
            <p:nvSpPr>
              <p:cNvPr id="9" name="CaixaDeTexto 8"/>
              <p:cNvSpPr txBox="1"/>
              <p:nvPr/>
            </p:nvSpPr>
            <p:spPr>
              <a:xfrm>
                <a:off x="6577127" y="3229100"/>
                <a:ext cx="2098588" cy="8138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latin typeface="Cambria Math" panose="02040503050406030204" pitchFamily="18" charset="0"/>
                        </a:rPr>
                        <m:t>𝐴</m:t>
                      </m:r>
                      <m:r>
                        <a:rPr lang="pt-PT" sz="2000" b="0" i="1" smtClean="0">
                          <a:latin typeface="Cambria Math" panose="02040503050406030204" pitchFamily="18" charset="0"/>
                        </a:rPr>
                        <m:t>=</m:t>
                      </m:r>
                      <m:d>
                        <m:dPr>
                          <m:ctrlPr>
                            <a:rPr lang="pt-PT" sz="2000" b="0" i="1" smtClean="0">
                              <a:latin typeface="Cambria Math" panose="02040503050406030204" pitchFamily="18" charset="0"/>
                            </a:rPr>
                          </m:ctrlPr>
                        </m:dPr>
                        <m:e>
                          <m:m>
                            <m:mPr>
                              <m:mcs>
                                <m:mc>
                                  <m:mcPr>
                                    <m:count m:val="3"/>
                                    <m:mcJc m:val="center"/>
                                  </m:mcPr>
                                </m:mc>
                              </m:mcs>
                              <m:ctrlPr>
                                <a:rPr lang="pt-PT" sz="2000" i="1">
                                  <a:latin typeface="Cambria Math" panose="02040503050406030204" pitchFamily="18" charset="0"/>
                                </a:rPr>
                              </m:ctrlPr>
                            </m:mPr>
                            <m:mr>
                              <m:e>
                                <m:r>
                                  <m:rPr>
                                    <m:brk m:alnAt="7"/>
                                  </m:rPr>
                                  <a:rPr lang="pt-PT" sz="2000" i="1">
                                    <a:latin typeface="Cambria Math" panose="02040503050406030204" pitchFamily="18" charset="0"/>
                                  </a:rPr>
                                  <m:t>1</m:t>
                                </m:r>
                              </m:e>
                              <m:e>
                                <m:r>
                                  <a:rPr lang="pt-PT" sz="2000" i="1">
                                    <a:latin typeface="Cambria Math" panose="02040503050406030204" pitchFamily="18" charset="0"/>
                                  </a:rPr>
                                  <m:t>2</m:t>
                                </m:r>
                              </m:e>
                              <m:e>
                                <m:r>
                                  <a:rPr lang="pt-PT" sz="2000" i="1">
                                    <a:latin typeface="Cambria Math" panose="02040503050406030204" pitchFamily="18" charset="0"/>
                                  </a:rPr>
                                  <m:t>3</m:t>
                                </m:r>
                              </m:e>
                            </m:mr>
                            <m:mr>
                              <m:e>
                                <m:r>
                                  <a:rPr lang="pt-PT" sz="2000" i="1">
                                    <a:latin typeface="Cambria Math" panose="02040503050406030204" pitchFamily="18" charset="0"/>
                                  </a:rPr>
                                  <m:t>−1</m:t>
                                </m:r>
                              </m:e>
                              <m:e>
                                <m:r>
                                  <a:rPr lang="pt-PT" sz="2000" i="1">
                                    <a:latin typeface="Cambria Math" panose="02040503050406030204" pitchFamily="18" charset="0"/>
                                  </a:rPr>
                                  <m:t>0</m:t>
                                </m:r>
                              </m:e>
                              <m:e>
                                <m:r>
                                  <a:rPr lang="pt-PT" sz="2000" i="1">
                                    <a:latin typeface="Cambria Math" panose="02040503050406030204" pitchFamily="18" charset="0"/>
                                  </a:rPr>
                                  <m:t>4</m:t>
                                </m:r>
                              </m:e>
                            </m:mr>
                            <m:mr>
                              <m:e>
                                <m:r>
                                  <a:rPr lang="pt-PT" sz="2000" i="1">
                                    <a:latin typeface="Cambria Math" panose="02040503050406030204" pitchFamily="18" charset="0"/>
                                  </a:rPr>
                                  <m:t>−2</m:t>
                                </m:r>
                              </m:e>
                              <m:e>
                                <m:r>
                                  <a:rPr lang="pt-PT" sz="2000" i="1">
                                    <a:latin typeface="Cambria Math" panose="02040503050406030204" pitchFamily="18" charset="0"/>
                                  </a:rPr>
                                  <m:t>1</m:t>
                                </m:r>
                              </m:e>
                              <m:e>
                                <m:r>
                                  <a:rPr lang="pt-PT" sz="2000" i="1">
                                    <a:latin typeface="Cambria Math" panose="02040503050406030204" pitchFamily="18" charset="0"/>
                                  </a:rPr>
                                  <m:t>5</m:t>
                                </m:r>
                              </m:e>
                            </m:mr>
                          </m:m>
                        </m:e>
                      </m:d>
                      <m:r>
                        <a:rPr lang="pt-PT" sz="2000" b="0" i="1" smtClean="0">
                          <a:latin typeface="Cambria Math" panose="02040503050406030204" pitchFamily="18" charset="0"/>
                        </a:rPr>
                        <m:t>.</m:t>
                      </m:r>
                    </m:oMath>
                  </m:oMathPara>
                </a14:m>
                <a:endParaRPr lang="pt-PT" sz="2000" dirty="0"/>
              </a:p>
            </p:txBody>
          </p:sp>
        </mc:Choice>
        <mc:Fallback xmlns="">
          <p:sp>
            <p:nvSpPr>
              <p:cNvPr id="9" name="CaixaDeTexto 8"/>
              <p:cNvSpPr txBox="1">
                <a:spLocks noRot="1" noChangeAspect="1" noMove="1" noResize="1" noEditPoints="1" noAdjustHandles="1" noChangeArrowheads="1" noChangeShapeType="1" noTextEdit="1"/>
              </p:cNvSpPr>
              <p:nvPr/>
            </p:nvSpPr>
            <p:spPr>
              <a:xfrm>
                <a:off x="6577127" y="3229100"/>
                <a:ext cx="2098588" cy="813813"/>
              </a:xfrm>
              <a:prstGeom prst="rect">
                <a:avLst/>
              </a:prstGeom>
              <a:blipFill>
                <a:blip r:embed="rId9"/>
                <a:stretch>
                  <a:fillRect/>
                </a:stretch>
              </a:blipFill>
            </p:spPr>
            <p:txBody>
              <a:bodyPr/>
              <a:lstStyle/>
              <a:p>
                <a:r>
                  <a:rPr lang="pt-PT">
                    <a:noFill/>
                  </a:rPr>
                  <a:t> </a:t>
                </a:r>
              </a:p>
            </p:txBody>
          </p:sp>
        </mc:Fallback>
      </mc:AlternateContent>
      <p:sp>
        <p:nvSpPr>
          <p:cNvPr id="10" name="CaixaDeTexto 9"/>
          <p:cNvSpPr txBox="1"/>
          <p:nvPr/>
        </p:nvSpPr>
        <p:spPr>
          <a:xfrm>
            <a:off x="2416258" y="4045739"/>
            <a:ext cx="8471332" cy="400110"/>
          </a:xfrm>
          <a:prstGeom prst="rect">
            <a:avLst/>
          </a:prstGeom>
          <a:noFill/>
        </p:spPr>
        <p:txBody>
          <a:bodyPr wrap="square" rtlCol="0">
            <a:spAutoFit/>
          </a:bodyPr>
          <a:lstStyle/>
          <a:p>
            <a:r>
              <a:rPr lang="en-US" sz="2000" dirty="0"/>
              <a:t>Let's evaluating the determinant of </a:t>
            </a:r>
            <a:r>
              <a:rPr lang="pt-PT" sz="2000" dirty="0">
                <a:latin typeface="Cambria Math" panose="02040503050406030204" pitchFamily="18" charset="0"/>
              </a:rPr>
              <a:t>𝐴 </a:t>
            </a:r>
            <a:r>
              <a:rPr lang="en-US" sz="2000" dirty="0"/>
              <a:t>by cofactor expansion along row 1.</a:t>
            </a:r>
            <a:endParaRPr lang="pt-PT" sz="2000" dirty="0"/>
          </a:p>
        </p:txBody>
      </p:sp>
      <p:sp>
        <p:nvSpPr>
          <p:cNvPr id="11" name="CaixaDeTexto 10"/>
          <p:cNvSpPr txBox="1"/>
          <p:nvPr/>
        </p:nvSpPr>
        <p:spPr>
          <a:xfrm>
            <a:off x="2415861" y="4460966"/>
            <a:ext cx="3173013" cy="400110"/>
          </a:xfrm>
          <a:prstGeom prst="rect">
            <a:avLst/>
          </a:prstGeom>
          <a:noFill/>
        </p:spPr>
        <p:txBody>
          <a:bodyPr wrap="square" rtlCol="0">
            <a:spAutoFit/>
          </a:bodyPr>
          <a:lstStyle/>
          <a:p>
            <a:r>
              <a:rPr lang="en-US" sz="2000" dirty="0">
                <a:solidFill>
                  <a:srgbClr val="0C2B8E"/>
                </a:solidFill>
              </a:rPr>
              <a:t>So we will get the formula</a:t>
            </a:r>
            <a:endParaRPr lang="pt-PT" sz="2000" dirty="0">
              <a:solidFill>
                <a:srgbClr val="0C2B8E"/>
              </a:solidFill>
            </a:endParaRPr>
          </a:p>
        </p:txBody>
      </p:sp>
      <mc:AlternateContent xmlns:mc="http://schemas.openxmlformats.org/markup-compatibility/2006" xmlns:a14="http://schemas.microsoft.com/office/drawing/2010/main">
        <mc:Choice Requires="a14">
          <p:sp>
            <p:nvSpPr>
              <p:cNvPr id="27" name="CaixaDeTexto 26"/>
              <p:cNvSpPr txBox="1"/>
              <p:nvPr/>
            </p:nvSpPr>
            <p:spPr>
              <a:xfrm>
                <a:off x="2453312" y="4882604"/>
                <a:ext cx="394152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11</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11</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12</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12</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13</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13</m:t>
                          </m:r>
                        </m:sub>
                      </m:sSub>
                    </m:oMath>
                  </m:oMathPara>
                </a14:m>
                <a:endParaRPr lang="pt-PT" sz="2000" dirty="0">
                  <a:solidFill>
                    <a:srgbClr val="0C2B8E"/>
                  </a:solidFill>
                </a:endParaRPr>
              </a:p>
            </p:txBody>
          </p:sp>
        </mc:Choice>
        <mc:Fallback xmlns="">
          <p:sp>
            <p:nvSpPr>
              <p:cNvPr id="27" name="CaixaDeTexto 26"/>
              <p:cNvSpPr txBox="1">
                <a:spLocks noRot="1" noChangeAspect="1" noMove="1" noResize="1" noEditPoints="1" noAdjustHandles="1" noChangeArrowheads="1" noChangeShapeType="1" noTextEdit="1"/>
              </p:cNvSpPr>
              <p:nvPr/>
            </p:nvSpPr>
            <p:spPr>
              <a:xfrm>
                <a:off x="2453312" y="4882604"/>
                <a:ext cx="3941528" cy="307777"/>
              </a:xfrm>
              <a:prstGeom prst="rect">
                <a:avLst/>
              </a:prstGeom>
              <a:blipFill>
                <a:blip r:embed="rId10"/>
                <a:stretch>
                  <a:fillRect l="-1082" r="-309" b="-160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1" name="CaixaDeTexto 30"/>
              <p:cNvSpPr txBox="1"/>
              <p:nvPr/>
            </p:nvSpPr>
            <p:spPr>
              <a:xfrm>
                <a:off x="2458680" y="5283212"/>
                <a:ext cx="3249672" cy="54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=1</m:t>
                      </m:r>
                      <m:r>
                        <a:rPr lang="pt-PT" sz="2000" b="0" i="1" smtClean="0">
                          <a:solidFill>
                            <a:srgbClr val="0C2B8E"/>
                          </a:solidFill>
                          <a:latin typeface="Cambria Math" panose="02040503050406030204" pitchFamily="18" charset="0"/>
                          <a:ea typeface="Cambria Math" panose="02040503050406030204" pitchFamily="18" charset="0"/>
                        </a:rPr>
                        <m:t>×</m:t>
                      </m:r>
                      <m:sSup>
                        <m:sSupPr>
                          <m:ctrlPr>
                            <a:rPr lang="pt-PT" sz="2000" b="0" i="1" smtClean="0">
                              <a:solidFill>
                                <a:srgbClr val="0C2B8E"/>
                              </a:solidFill>
                              <a:latin typeface="Cambria Math" panose="02040503050406030204" pitchFamily="18" charset="0"/>
                              <a:ea typeface="Cambria Math" panose="02040503050406030204" pitchFamily="18" charset="0"/>
                            </a:rPr>
                          </m:ctrlPr>
                        </m:sSupPr>
                        <m:e>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1+1</m:t>
                          </m:r>
                        </m:sup>
                      </m:sSup>
                      <m:d>
                        <m:dPr>
                          <m:begChr m:val="|"/>
                          <m:endChr m:val="|"/>
                          <m:ctrlPr>
                            <a:rPr lang="pt-PT" sz="2000" b="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b="0" i="1" smtClean="0">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0</m:t>
                                </m:r>
                              </m:e>
                              <m:e>
                                <m:r>
                                  <a:rPr lang="pt-PT" sz="2000" b="0" i="1" smtClean="0">
                                    <a:solidFill>
                                      <a:srgbClr val="0C2B8E"/>
                                    </a:solidFill>
                                    <a:latin typeface="Cambria Math" panose="02040503050406030204" pitchFamily="18" charset="0"/>
                                    <a:ea typeface="Cambria Math" panose="02040503050406030204" pitchFamily="18" charset="0"/>
                                  </a:rPr>
                                  <m:t>4</m:t>
                                </m:r>
                              </m:e>
                            </m:mr>
                            <m:mr>
                              <m:e>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5</m:t>
                                </m:r>
                              </m:e>
                            </m:mr>
                          </m:m>
                        </m:e>
                      </m:d>
                    </m:oMath>
                  </m:oMathPara>
                </a14:m>
                <a:endParaRPr lang="pt-PT" sz="2000" dirty="0">
                  <a:solidFill>
                    <a:srgbClr val="0C2B8E"/>
                  </a:solidFill>
                </a:endParaRPr>
              </a:p>
            </p:txBody>
          </p:sp>
        </mc:Choice>
        <mc:Fallback xmlns="">
          <p:sp>
            <p:nvSpPr>
              <p:cNvPr id="31" name="CaixaDeTexto 30"/>
              <p:cNvSpPr txBox="1">
                <a:spLocks noRot="1" noChangeAspect="1" noMove="1" noResize="1" noEditPoints="1" noAdjustHandles="1" noChangeArrowheads="1" noChangeShapeType="1" noTextEdit="1"/>
              </p:cNvSpPr>
              <p:nvPr/>
            </p:nvSpPr>
            <p:spPr>
              <a:xfrm>
                <a:off x="2458680" y="5283212"/>
                <a:ext cx="3249672" cy="547779"/>
              </a:xfrm>
              <a:prstGeom prst="rect">
                <a:avLst/>
              </a:prstGeom>
              <a:blipFill>
                <a:blip r:embed="rId11"/>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2438406" y="5957185"/>
                <a:ext cx="93292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=1</m:t>
                      </m:r>
                      <m:r>
                        <a:rPr lang="pt-PT" sz="2000" b="0" i="1" smtClean="0">
                          <a:solidFill>
                            <a:srgbClr val="0C2B8E"/>
                          </a:solidFill>
                          <a:latin typeface="Cambria Math" panose="02040503050406030204" pitchFamily="18" charset="0"/>
                          <a:ea typeface="Cambria Math" panose="02040503050406030204" pitchFamily="18" charset="0"/>
                        </a:rPr>
                        <m:t>×</m:t>
                      </m:r>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29A6FF"/>
                              </a:solidFill>
                              <a:latin typeface="Cambria Math" panose="02040503050406030204" pitchFamily="18" charset="0"/>
                              <a:ea typeface="Cambria Math" panose="02040503050406030204" pitchFamily="18" charset="0"/>
                            </a:rPr>
                            <m:t>0×5−1×4</m:t>
                          </m:r>
                        </m:e>
                      </m:d>
                      <m: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rPr>
                        <m:t>2</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F25E4F"/>
                              </a:solidFill>
                              <a:latin typeface="Cambria Math" panose="02040503050406030204" pitchFamily="18" charset="0"/>
                              <a:ea typeface="Cambria Math" panose="02040503050406030204" pitchFamily="18" charset="0"/>
                            </a:rPr>
                            <m:t>−1×5−</m:t>
                          </m:r>
                          <m:d>
                            <m:dPr>
                              <m:ctrlPr>
                                <a:rPr lang="pt-PT" sz="2000" b="0" i="1" smtClean="0">
                                  <a:solidFill>
                                    <a:srgbClr val="F25E4F"/>
                                  </a:solidFill>
                                  <a:latin typeface="Cambria Math" panose="02040503050406030204" pitchFamily="18" charset="0"/>
                                  <a:ea typeface="Cambria Math" panose="02040503050406030204" pitchFamily="18" charset="0"/>
                                </a:rPr>
                              </m:ctrlPr>
                            </m:dPr>
                            <m:e>
                              <m:r>
                                <a:rPr lang="pt-PT" sz="2000" b="0" i="1" smtClean="0">
                                  <a:solidFill>
                                    <a:srgbClr val="F25E4F"/>
                                  </a:solidFill>
                                  <a:latin typeface="Cambria Math" panose="02040503050406030204" pitchFamily="18" charset="0"/>
                                  <a:ea typeface="Cambria Math" panose="02040503050406030204" pitchFamily="18" charset="0"/>
                                </a:rPr>
                                <m:t>−2</m:t>
                              </m:r>
                            </m:e>
                          </m:d>
                          <m:r>
                            <a:rPr lang="pt-PT" sz="2000" b="0" i="1" smtClean="0">
                              <a:solidFill>
                                <a:srgbClr val="F25E4F"/>
                              </a:solidFill>
                              <a:latin typeface="Cambria Math" panose="02040503050406030204" pitchFamily="18" charset="0"/>
                              <a:ea typeface="Cambria Math" panose="02040503050406030204" pitchFamily="18" charset="0"/>
                            </a:rPr>
                            <m:t>×4</m:t>
                          </m:r>
                        </m:e>
                      </m:d>
                      <m:r>
                        <a:rPr lang="pt-PT" sz="2000" b="0" i="1" smtClean="0">
                          <a:solidFill>
                            <a:srgbClr val="0C2B8E"/>
                          </a:solidFill>
                          <a:latin typeface="Cambria Math" panose="02040503050406030204" pitchFamily="18" charset="0"/>
                        </a:rPr>
                        <m:t>+3</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−1×1−</m:t>
                          </m:r>
                          <m:d>
                            <m:dPr>
                              <m:ctrlPr>
                                <a:rPr lang="pt-PT" sz="2000" b="0" i="1" smtClean="0">
                                  <a:solidFill>
                                    <a:srgbClr val="70AD47"/>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−2</m:t>
                              </m:r>
                            </m:e>
                          </m:d>
                          <m:r>
                            <a:rPr lang="pt-PT" sz="2000" b="0" i="1" smtClean="0">
                              <a:solidFill>
                                <a:srgbClr val="70AD47"/>
                              </a:solidFill>
                              <a:latin typeface="Cambria Math" panose="02040503050406030204" pitchFamily="18" charset="0"/>
                              <a:ea typeface="Cambria Math" panose="02040503050406030204" pitchFamily="18" charset="0"/>
                            </a:rPr>
                            <m:t>×0</m:t>
                          </m:r>
                        </m:e>
                      </m:d>
                    </m:oMath>
                  </m:oMathPara>
                </a14:m>
                <a:endParaRPr lang="pt-PT" sz="2000" dirty="0">
                  <a:solidFill>
                    <a:srgbClr val="0C2B8E"/>
                  </a:solidFill>
                </a:endParaRPr>
              </a:p>
            </p:txBody>
          </p:sp>
        </mc:Choice>
        <mc:Fallback xmlns="">
          <p:sp>
            <p:nvSpPr>
              <p:cNvPr id="32" name="CaixaDeTexto 31"/>
              <p:cNvSpPr txBox="1">
                <a:spLocks noRot="1" noChangeAspect="1" noMove="1" noResize="1" noEditPoints="1" noAdjustHandles="1" noChangeArrowheads="1" noChangeShapeType="1" noTextEdit="1"/>
              </p:cNvSpPr>
              <p:nvPr/>
            </p:nvSpPr>
            <p:spPr>
              <a:xfrm>
                <a:off x="2438406" y="5957185"/>
                <a:ext cx="9329221" cy="307777"/>
              </a:xfrm>
              <a:prstGeom prst="rect">
                <a:avLst/>
              </a:prstGeom>
              <a:blipFill>
                <a:blip r:embed="rId12"/>
                <a:stretch>
                  <a:fillRect l="-196" b="-5882"/>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2460174" y="6346448"/>
                <a:ext cx="534768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=1</m:t>
                      </m:r>
                      <m:r>
                        <a:rPr lang="pt-PT" sz="2000" b="0" i="1" smtClean="0">
                          <a:solidFill>
                            <a:srgbClr val="0C2B8E"/>
                          </a:solidFill>
                          <a:latin typeface="Cambria Math" panose="02040503050406030204" pitchFamily="18" charset="0"/>
                          <a:ea typeface="Cambria Math" panose="02040503050406030204" pitchFamily="18" charset="0"/>
                        </a:rPr>
                        <m:t>×</m:t>
                      </m:r>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29A6FF"/>
                              </a:solidFill>
                              <a:latin typeface="Cambria Math" panose="02040503050406030204" pitchFamily="18" charset="0"/>
                              <a:ea typeface="Cambria Math" panose="02040503050406030204" pitchFamily="18" charset="0"/>
                            </a:rPr>
                            <m:t>−4</m:t>
                          </m:r>
                        </m:e>
                      </m:d>
                      <m: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rPr>
                        <m:t>2</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F25E4F"/>
                              </a:solidFill>
                              <a:latin typeface="Cambria Math" panose="02040503050406030204" pitchFamily="18" charset="0"/>
                              <a:ea typeface="Cambria Math" panose="02040503050406030204" pitchFamily="18" charset="0"/>
                            </a:rPr>
                            <m:t>3</m:t>
                          </m:r>
                        </m:e>
                      </m:d>
                      <m:r>
                        <a:rPr lang="pt-PT" sz="2000" b="0" i="1" smtClean="0">
                          <a:solidFill>
                            <a:srgbClr val="0C2B8E"/>
                          </a:solidFill>
                          <a:latin typeface="Cambria Math" panose="02040503050406030204" pitchFamily="18" charset="0"/>
                        </a:rPr>
                        <m:t>+3</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−1</m:t>
                          </m:r>
                        </m:e>
                      </m:d>
                      <m:r>
                        <a:rPr lang="pt-PT" sz="2000" b="0" i="0" smtClean="0">
                          <a:solidFill>
                            <a:srgbClr val="0C2B8E"/>
                          </a:solidFill>
                          <a:latin typeface="Cambria Math" panose="02040503050406030204" pitchFamily="18" charset="0"/>
                          <a:ea typeface="Cambria Math" panose="02040503050406030204" pitchFamily="18" charset="0"/>
                        </a:rPr>
                        <m:t>=−13</m:t>
                      </m:r>
                    </m:oMath>
                  </m:oMathPara>
                </a14:m>
                <a:endParaRPr lang="pt-PT" sz="2000" dirty="0">
                  <a:solidFill>
                    <a:srgbClr val="0C2B8E"/>
                  </a:solidFill>
                </a:endParaRPr>
              </a:p>
            </p:txBody>
          </p:sp>
        </mc:Choice>
        <mc:Fallback xmlns="">
          <p:sp>
            <p:nvSpPr>
              <p:cNvPr id="33" name="CaixaDeTexto 32"/>
              <p:cNvSpPr txBox="1">
                <a:spLocks noRot="1" noChangeAspect="1" noMove="1" noResize="1" noEditPoints="1" noAdjustHandles="1" noChangeArrowheads="1" noChangeShapeType="1" noTextEdit="1"/>
              </p:cNvSpPr>
              <p:nvPr/>
            </p:nvSpPr>
            <p:spPr>
              <a:xfrm>
                <a:off x="2460174" y="6346448"/>
                <a:ext cx="5347682" cy="307777"/>
              </a:xfrm>
              <a:prstGeom prst="rect">
                <a:avLst/>
              </a:prstGeom>
              <a:blipFill>
                <a:blip r:embed="rId13"/>
                <a:stretch>
                  <a:fillRect l="-684" r="-570" b="-5882"/>
                </a:stretch>
              </a:blipFill>
            </p:spPr>
            <p:txBody>
              <a:bodyPr/>
              <a:lstStyle/>
              <a:p>
                <a:r>
                  <a:rPr lang="pt-PT">
                    <a:noFill/>
                  </a:rPr>
                  <a:t> </a:t>
                </a:r>
              </a:p>
            </p:txBody>
          </p:sp>
        </mc:Fallback>
      </mc:AlternateContent>
      <p:sp>
        <p:nvSpPr>
          <p:cNvPr id="34" name="Retângulo arredondado 33">
            <a:extLst>
              <a:ext uri="{FF2B5EF4-FFF2-40B4-BE49-F238E27FC236}">
                <a16:creationId xmlns:a16="http://schemas.microsoft.com/office/drawing/2014/main" id="{2E8D1B0C-DD9D-4DB7-84C4-AC8BD1918F9C}"/>
              </a:ext>
            </a:extLst>
          </p:cNvPr>
          <p:cNvSpPr/>
          <p:nvPr/>
        </p:nvSpPr>
        <p:spPr>
          <a:xfrm>
            <a:off x="7195457" y="3186984"/>
            <a:ext cx="1292136" cy="33485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CaixaDeTexto 34"/>
              <p:cNvSpPr txBox="1"/>
              <p:nvPr/>
            </p:nvSpPr>
            <p:spPr>
              <a:xfrm>
                <a:off x="5901879" y="5261297"/>
                <a:ext cx="2346925" cy="54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2</m:t>
                      </m:r>
                      <m:r>
                        <a:rPr lang="pt-PT" sz="2000" i="1">
                          <a:solidFill>
                            <a:srgbClr val="0C2B8E"/>
                          </a:solidFill>
                          <a:latin typeface="Cambria Math" panose="02040503050406030204" pitchFamily="18" charset="0"/>
                          <a:ea typeface="Cambria Math" panose="02040503050406030204" pitchFamily="18" charset="0"/>
                        </a:rPr>
                        <m:t>×</m:t>
                      </m:r>
                      <m:sSup>
                        <m:sSupPr>
                          <m:ctrlPr>
                            <a:rPr lang="pt-PT" sz="2000" i="1" smtClean="0">
                              <a:solidFill>
                                <a:srgbClr val="0C2B8E"/>
                              </a:solidFill>
                              <a:latin typeface="Cambria Math" panose="02040503050406030204" pitchFamily="18" charset="0"/>
                              <a:ea typeface="Cambria Math" panose="02040503050406030204" pitchFamily="18" charset="0"/>
                            </a:rPr>
                          </m:ctrlPr>
                        </m:sSup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1+2</m:t>
                          </m:r>
                        </m:sup>
                      </m:sSup>
                      <m:d>
                        <m:dPr>
                          <m:begChr m:val="|"/>
                          <m:endChr m:val="|"/>
                          <m:ctrlPr>
                            <a:rPr lang="pt-PT"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i="1">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4</m:t>
                                </m:r>
                              </m:e>
                            </m:mr>
                            <m:mr>
                              <m:e>
                                <m:r>
                                  <a:rPr lang="pt-PT" sz="2000" b="0" i="1" smtClean="0">
                                    <a:solidFill>
                                      <a:srgbClr val="0C2B8E"/>
                                    </a:solidFill>
                                    <a:latin typeface="Cambria Math" panose="02040503050406030204" pitchFamily="18" charset="0"/>
                                    <a:ea typeface="Cambria Math" panose="02040503050406030204" pitchFamily="18" charset="0"/>
                                  </a:rPr>
                                  <m:t>−2</m:t>
                                </m:r>
                              </m:e>
                              <m:e>
                                <m:r>
                                  <a:rPr lang="pt-PT" sz="2000" b="0" i="1" smtClean="0">
                                    <a:solidFill>
                                      <a:srgbClr val="0C2B8E"/>
                                    </a:solidFill>
                                    <a:latin typeface="Cambria Math" panose="02040503050406030204" pitchFamily="18" charset="0"/>
                                    <a:ea typeface="Cambria Math" panose="02040503050406030204" pitchFamily="18" charset="0"/>
                                  </a:rPr>
                                  <m:t>5</m:t>
                                </m:r>
                              </m:e>
                            </m:mr>
                          </m:m>
                        </m:e>
                      </m:d>
                    </m:oMath>
                  </m:oMathPara>
                </a14:m>
                <a:endParaRPr lang="pt-PT" sz="2000" dirty="0">
                  <a:solidFill>
                    <a:srgbClr val="0C2B8E"/>
                  </a:solidFill>
                </a:endParaRPr>
              </a:p>
            </p:txBody>
          </p:sp>
        </mc:Choice>
        <mc:Fallback xmlns="">
          <p:sp>
            <p:nvSpPr>
              <p:cNvPr id="35" name="CaixaDeTexto 34"/>
              <p:cNvSpPr txBox="1">
                <a:spLocks noRot="1" noChangeAspect="1" noMove="1" noResize="1" noEditPoints="1" noAdjustHandles="1" noChangeArrowheads="1" noChangeShapeType="1" noTextEdit="1"/>
              </p:cNvSpPr>
              <p:nvPr/>
            </p:nvSpPr>
            <p:spPr>
              <a:xfrm>
                <a:off x="5901879" y="5261297"/>
                <a:ext cx="2346925" cy="547779"/>
              </a:xfrm>
              <a:prstGeom prst="rect">
                <a:avLst/>
              </a:prstGeom>
              <a:blipFill>
                <a:blip r:embed="rId1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6" name="CaixaDeTexto 35"/>
              <p:cNvSpPr txBox="1"/>
              <p:nvPr/>
            </p:nvSpPr>
            <p:spPr>
              <a:xfrm>
                <a:off x="8211287" y="5394474"/>
                <a:ext cx="2500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m:t>
                      </m:r>
                    </m:oMath>
                  </m:oMathPara>
                </a14:m>
                <a:endParaRPr lang="pt-PT" sz="2000" dirty="0">
                  <a:solidFill>
                    <a:srgbClr val="0C2B8E"/>
                  </a:solidFill>
                </a:endParaRPr>
              </a:p>
            </p:txBody>
          </p:sp>
        </mc:Choice>
        <mc:Fallback xmlns="">
          <p:sp>
            <p:nvSpPr>
              <p:cNvPr id="36" name="CaixaDeTexto 35"/>
              <p:cNvSpPr txBox="1">
                <a:spLocks noRot="1" noChangeAspect="1" noMove="1" noResize="1" noEditPoints="1" noAdjustHandles="1" noChangeArrowheads="1" noChangeShapeType="1" noTextEdit="1"/>
              </p:cNvSpPr>
              <p:nvPr/>
            </p:nvSpPr>
            <p:spPr>
              <a:xfrm>
                <a:off x="8211287" y="5394474"/>
                <a:ext cx="250068" cy="307777"/>
              </a:xfrm>
              <a:prstGeom prst="rect">
                <a:avLst/>
              </a:prstGeom>
              <a:blipFill>
                <a:blip r:embed="rId15"/>
                <a:stretch>
                  <a:fillRect l="-21951" r="-21951" b="-8000"/>
                </a:stretch>
              </a:blipFill>
            </p:spPr>
            <p:txBody>
              <a:bodyPr/>
              <a:lstStyle/>
              <a:p>
                <a:r>
                  <a:rPr lang="pt-PT">
                    <a:noFill/>
                  </a:rPr>
                  <a:t> </a:t>
                </a:r>
              </a:p>
            </p:txBody>
          </p:sp>
        </mc:Fallback>
      </mc:AlternateContent>
      <p:sp>
        <p:nvSpPr>
          <p:cNvPr id="37" name="Oval 36">
            <a:extLst>
              <a:ext uri="{FF2B5EF4-FFF2-40B4-BE49-F238E27FC236}">
                <a16:creationId xmlns:a16="http://schemas.microsoft.com/office/drawing/2014/main" id="{C8093068-D334-48AC-A72B-B5B8F9382E16}"/>
              </a:ext>
            </a:extLst>
          </p:cNvPr>
          <p:cNvSpPr/>
          <p:nvPr/>
        </p:nvSpPr>
        <p:spPr>
          <a:xfrm>
            <a:off x="3479634" y="5433926"/>
            <a:ext cx="322765" cy="265711"/>
          </a:xfrm>
          <a:prstGeom prst="ellipse">
            <a:avLst/>
          </a:prstGeom>
          <a:noFill/>
          <a:ln w="381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8093068-D334-48AC-A72B-B5B8F9382E16}"/>
              </a:ext>
            </a:extLst>
          </p:cNvPr>
          <p:cNvSpPr/>
          <p:nvPr/>
        </p:nvSpPr>
        <p:spPr>
          <a:xfrm>
            <a:off x="7277247" y="3211492"/>
            <a:ext cx="322765" cy="265711"/>
          </a:xfrm>
          <a:prstGeom prst="ellipse">
            <a:avLst/>
          </a:prstGeom>
          <a:noFill/>
          <a:ln w="381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Conexão reta 21"/>
          <p:cNvCxnSpPr/>
          <p:nvPr/>
        </p:nvCxnSpPr>
        <p:spPr>
          <a:xfrm>
            <a:off x="7818366" y="3349019"/>
            <a:ext cx="252000"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9" name="Conexão reta 38"/>
          <p:cNvCxnSpPr/>
          <p:nvPr/>
        </p:nvCxnSpPr>
        <p:spPr>
          <a:xfrm flipH="1">
            <a:off x="7438629" y="3583931"/>
            <a:ext cx="12776" cy="1800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CaixaDeTexto 39"/>
              <p:cNvSpPr txBox="1"/>
              <p:nvPr/>
            </p:nvSpPr>
            <p:spPr>
              <a:xfrm>
                <a:off x="5658685" y="5363050"/>
                <a:ext cx="2500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m:t>
                      </m:r>
                    </m:oMath>
                  </m:oMathPara>
                </a14:m>
                <a:endParaRPr lang="pt-PT" sz="2000" dirty="0">
                  <a:solidFill>
                    <a:srgbClr val="0C2B8E"/>
                  </a:solidFill>
                </a:endParaRPr>
              </a:p>
            </p:txBody>
          </p:sp>
        </mc:Choice>
        <mc:Fallback xmlns="">
          <p:sp>
            <p:nvSpPr>
              <p:cNvPr id="40" name="CaixaDeTexto 39"/>
              <p:cNvSpPr txBox="1">
                <a:spLocks noRot="1" noChangeAspect="1" noMove="1" noResize="1" noEditPoints="1" noAdjustHandles="1" noChangeArrowheads="1" noChangeShapeType="1" noTextEdit="1"/>
              </p:cNvSpPr>
              <p:nvPr/>
            </p:nvSpPr>
            <p:spPr>
              <a:xfrm>
                <a:off x="5658685" y="5363050"/>
                <a:ext cx="250068" cy="307777"/>
              </a:xfrm>
              <a:prstGeom prst="rect">
                <a:avLst/>
              </a:prstGeom>
              <a:blipFill>
                <a:blip r:embed="rId16"/>
                <a:stretch>
                  <a:fillRect l="-21951" r="-21951" b="-8000"/>
                </a:stretch>
              </a:blipFill>
            </p:spPr>
            <p:txBody>
              <a:bodyPr/>
              <a:lstStyle/>
              <a:p>
                <a:r>
                  <a:rPr lang="pt-PT">
                    <a:noFill/>
                  </a:rPr>
                  <a:t> </a:t>
                </a:r>
              </a:p>
            </p:txBody>
          </p:sp>
        </mc:Fallback>
      </mc:AlternateContent>
      <p:sp>
        <p:nvSpPr>
          <p:cNvPr id="41" name="Oval 40">
            <a:extLst>
              <a:ext uri="{FF2B5EF4-FFF2-40B4-BE49-F238E27FC236}">
                <a16:creationId xmlns:a16="http://schemas.microsoft.com/office/drawing/2014/main" id="{1E12A064-568F-450B-96BD-171C3FF90299}"/>
              </a:ext>
            </a:extLst>
          </p:cNvPr>
          <p:cNvSpPr/>
          <p:nvPr/>
        </p:nvSpPr>
        <p:spPr>
          <a:xfrm>
            <a:off x="5869116" y="5412578"/>
            <a:ext cx="322765" cy="265711"/>
          </a:xfrm>
          <a:prstGeom prst="ellipse">
            <a:avLst/>
          </a:prstGeom>
          <a:noFill/>
          <a:ln w="38100">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1E12A064-568F-450B-96BD-171C3FF90299}"/>
              </a:ext>
            </a:extLst>
          </p:cNvPr>
          <p:cNvSpPr/>
          <p:nvPr/>
        </p:nvSpPr>
        <p:spPr>
          <a:xfrm>
            <a:off x="7768812" y="3219796"/>
            <a:ext cx="322765" cy="265711"/>
          </a:xfrm>
          <a:prstGeom prst="ellipse">
            <a:avLst/>
          </a:prstGeom>
          <a:noFill/>
          <a:ln w="38100">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Conexão reta 42"/>
          <p:cNvCxnSpPr/>
          <p:nvPr/>
        </p:nvCxnSpPr>
        <p:spPr>
          <a:xfrm>
            <a:off x="7840134" y="3339261"/>
            <a:ext cx="252000" cy="0"/>
          </a:xfrm>
          <a:prstGeom prst="line">
            <a:avLst/>
          </a:prstGeom>
          <a:ln w="5715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44" name="Conexão reta 43"/>
          <p:cNvCxnSpPr/>
          <p:nvPr/>
        </p:nvCxnSpPr>
        <p:spPr>
          <a:xfrm flipH="1">
            <a:off x="7906713" y="3588534"/>
            <a:ext cx="18084" cy="164511"/>
          </a:xfrm>
          <a:prstGeom prst="line">
            <a:avLst/>
          </a:prstGeom>
          <a:ln w="57150">
            <a:solidFill>
              <a:srgbClr val="F25E4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ixaDeTexto 45"/>
              <p:cNvSpPr txBox="1"/>
              <p:nvPr/>
            </p:nvSpPr>
            <p:spPr>
              <a:xfrm>
                <a:off x="8461849" y="5295990"/>
                <a:ext cx="2345899"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3</m:t>
                      </m:r>
                      <m:r>
                        <a:rPr lang="pt-PT" sz="2000" i="1">
                          <a:solidFill>
                            <a:srgbClr val="0C2B8E"/>
                          </a:solidFill>
                          <a:latin typeface="Cambria Math" panose="02040503050406030204" pitchFamily="18" charset="0"/>
                          <a:ea typeface="Cambria Math" panose="02040503050406030204" pitchFamily="18" charset="0"/>
                        </a:rPr>
                        <m:t>×</m:t>
                      </m:r>
                      <m:sSup>
                        <m:sSupPr>
                          <m:ctrlPr>
                            <a:rPr lang="pt-PT" sz="2000" i="1" smtClean="0">
                              <a:solidFill>
                                <a:srgbClr val="0C2B8E"/>
                              </a:solidFill>
                              <a:latin typeface="Cambria Math" panose="02040503050406030204" pitchFamily="18" charset="0"/>
                              <a:ea typeface="Cambria Math" panose="02040503050406030204" pitchFamily="18" charset="0"/>
                            </a:rPr>
                          </m:ctrlPr>
                        </m:sSup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1+3</m:t>
                          </m:r>
                        </m:sup>
                      </m:sSup>
                      <m:d>
                        <m:dPr>
                          <m:begChr m:val="|"/>
                          <m:endChr m:val="|"/>
                          <m:ctrlPr>
                            <a:rPr lang="pt-PT"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i="1">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0</m:t>
                                </m:r>
                              </m:e>
                            </m:mr>
                            <m:mr>
                              <m:e>
                                <m:r>
                                  <a:rPr lang="pt-PT" sz="2000" b="0" i="1" smtClean="0">
                                    <a:solidFill>
                                      <a:srgbClr val="0C2B8E"/>
                                    </a:solidFill>
                                    <a:latin typeface="Cambria Math" panose="02040503050406030204" pitchFamily="18" charset="0"/>
                                    <a:ea typeface="Cambria Math" panose="02040503050406030204" pitchFamily="18" charset="0"/>
                                  </a:rPr>
                                  <m:t>−2</m:t>
                                </m:r>
                              </m:e>
                              <m:e>
                                <m:r>
                                  <a:rPr lang="pt-PT" sz="2000" b="0" i="1" smtClean="0">
                                    <a:solidFill>
                                      <a:srgbClr val="0C2B8E"/>
                                    </a:solidFill>
                                    <a:latin typeface="Cambria Math" panose="02040503050406030204" pitchFamily="18" charset="0"/>
                                    <a:ea typeface="Cambria Math" panose="02040503050406030204" pitchFamily="18" charset="0"/>
                                  </a:rPr>
                                  <m:t>1</m:t>
                                </m:r>
                              </m:e>
                            </m:mr>
                          </m:m>
                        </m:e>
                      </m:d>
                    </m:oMath>
                  </m:oMathPara>
                </a14:m>
                <a:endParaRPr lang="pt-PT" sz="2000" dirty="0">
                  <a:solidFill>
                    <a:srgbClr val="0C2B8E"/>
                  </a:solidFill>
                </a:endParaRPr>
              </a:p>
            </p:txBody>
          </p:sp>
        </mc:Choice>
        <mc:Fallback xmlns="">
          <p:sp>
            <p:nvSpPr>
              <p:cNvPr id="46" name="CaixaDeTexto 45"/>
              <p:cNvSpPr txBox="1">
                <a:spLocks noRot="1" noChangeAspect="1" noMove="1" noResize="1" noEditPoints="1" noAdjustHandles="1" noChangeArrowheads="1" noChangeShapeType="1" noTextEdit="1"/>
              </p:cNvSpPr>
              <p:nvPr/>
            </p:nvSpPr>
            <p:spPr>
              <a:xfrm>
                <a:off x="8461849" y="5295990"/>
                <a:ext cx="2345899" cy="511166"/>
              </a:xfrm>
              <a:prstGeom prst="rect">
                <a:avLst/>
              </a:prstGeom>
              <a:blipFill>
                <a:blip r:embed="rId17"/>
                <a:stretch>
                  <a:fillRect/>
                </a:stretch>
              </a:blipFill>
            </p:spPr>
            <p:txBody>
              <a:bodyPr/>
              <a:lstStyle/>
              <a:p>
                <a:r>
                  <a:rPr lang="pt-PT">
                    <a:noFill/>
                  </a:rPr>
                  <a:t> </a:t>
                </a:r>
              </a:p>
            </p:txBody>
          </p:sp>
        </mc:Fallback>
      </mc:AlternateContent>
      <p:sp>
        <p:nvSpPr>
          <p:cNvPr id="47" name="Oval 46">
            <a:extLst>
              <a:ext uri="{FF2B5EF4-FFF2-40B4-BE49-F238E27FC236}">
                <a16:creationId xmlns:a16="http://schemas.microsoft.com/office/drawing/2014/main" id="{1E12A064-568F-450B-96BD-171C3FF90299}"/>
              </a:ext>
            </a:extLst>
          </p:cNvPr>
          <p:cNvSpPr/>
          <p:nvPr/>
        </p:nvSpPr>
        <p:spPr>
          <a:xfrm>
            <a:off x="8398719" y="5444113"/>
            <a:ext cx="322765" cy="265711"/>
          </a:xfrm>
          <a:prstGeom prst="ellipse">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E12A064-568F-450B-96BD-171C3FF90299}"/>
              </a:ext>
            </a:extLst>
          </p:cNvPr>
          <p:cNvSpPr/>
          <p:nvPr/>
        </p:nvSpPr>
        <p:spPr>
          <a:xfrm>
            <a:off x="8134399" y="3215920"/>
            <a:ext cx="322765" cy="265711"/>
          </a:xfrm>
          <a:prstGeom prst="ellipse">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0" name="Conexão reta 49"/>
          <p:cNvCxnSpPr/>
          <p:nvPr/>
        </p:nvCxnSpPr>
        <p:spPr>
          <a:xfrm flipH="1">
            <a:off x="8298599" y="3599792"/>
            <a:ext cx="18084" cy="164511"/>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51" name="Conexão reta 50"/>
          <p:cNvCxnSpPr/>
          <p:nvPr/>
        </p:nvCxnSpPr>
        <p:spPr>
          <a:xfrm>
            <a:off x="7803354" y="3355032"/>
            <a:ext cx="252000"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Conexão reta 25"/>
          <p:cNvCxnSpPr/>
          <p:nvPr/>
        </p:nvCxnSpPr>
        <p:spPr>
          <a:xfrm>
            <a:off x="9207055" y="4445849"/>
            <a:ext cx="294290" cy="0"/>
          </a:xfrm>
          <a:prstGeom prst="line">
            <a:avLst/>
          </a:prstGeom>
          <a:ln w="38100">
            <a:solidFill>
              <a:srgbClr val="70AD4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tângulo 52">
                <a:extLst>
                  <a:ext uri="{FF2B5EF4-FFF2-40B4-BE49-F238E27FC236}">
                    <a16:creationId xmlns:a16="http://schemas.microsoft.com/office/drawing/2014/main" id="{32507C8E-B7C6-4FED-8227-C66E40EC31A6}"/>
                  </a:ext>
                </a:extLst>
              </p:cNvPr>
              <p:cNvSpPr/>
              <p:nvPr/>
            </p:nvSpPr>
            <p:spPr>
              <a:xfrm>
                <a:off x="6745507" y="4371085"/>
                <a:ext cx="5119683" cy="923330"/>
              </a:xfrm>
              <a:prstGeom prst="rect">
                <a:avLst/>
              </a:prstGeom>
              <a:solidFill>
                <a:schemeClr val="accent6">
                  <a:lumMod val="40000"/>
                  <a:lumOff val="60000"/>
                </a:schemeClr>
              </a:solidFill>
            </p:spPr>
            <p:txBody>
              <a:bodyPr wrap="square">
                <a:spAutoFit/>
              </a:bodyPr>
              <a:lstStyle/>
              <a:p>
                <a:pPr algn="just"/>
                <a:r>
                  <a:rPr lang="en-GB" b="1" dirty="0">
                    <a:solidFill>
                      <a:srgbClr val="F25E4F"/>
                    </a:solidFill>
                  </a:rPr>
                  <a:t>REMARK</a:t>
                </a:r>
                <a:r>
                  <a:rPr lang="en-GB" dirty="0"/>
                  <a:t> – </a:t>
                </a:r>
                <a:r>
                  <a:rPr lang="en-US" dirty="0"/>
                  <a:t> If we choose to do cofactor expansion along the second or third row, we will obtain the same answer for the determinant of </a:t>
                </a:r>
                <a14:m>
                  <m:oMath xmlns:m="http://schemas.openxmlformats.org/officeDocument/2006/math">
                    <m:r>
                      <a:rPr lang="pt-PT" i="1">
                        <a:latin typeface="Cambria Math" panose="02040503050406030204" pitchFamily="18" charset="0"/>
                      </a:rPr>
                      <m:t>𝐴</m:t>
                    </m:r>
                  </m:oMath>
                </a14:m>
                <a:r>
                  <a:rPr lang="en-GB" dirty="0"/>
                  <a:t>.</a:t>
                </a:r>
              </a:p>
            </p:txBody>
          </p:sp>
        </mc:Choice>
        <mc:Fallback xmlns="">
          <p:sp>
            <p:nvSpPr>
              <p:cNvPr id="53" name="Retângulo 52">
                <a:extLst>
                  <a:ext uri="{FF2B5EF4-FFF2-40B4-BE49-F238E27FC236}">
                    <a16:creationId xmlns:a16="http://schemas.microsoft.com/office/drawing/2014/main" id="{32507C8E-B7C6-4FED-8227-C66E40EC31A6}"/>
                  </a:ext>
                </a:extLst>
              </p:cNvPr>
              <p:cNvSpPr>
                <a:spLocks noRot="1" noChangeAspect="1" noMove="1" noResize="1" noEditPoints="1" noAdjustHandles="1" noChangeArrowheads="1" noChangeShapeType="1" noTextEdit="1"/>
              </p:cNvSpPr>
              <p:nvPr/>
            </p:nvSpPr>
            <p:spPr>
              <a:xfrm>
                <a:off x="6745507" y="4371085"/>
                <a:ext cx="5119683" cy="923330"/>
              </a:xfrm>
              <a:prstGeom prst="rect">
                <a:avLst/>
              </a:prstGeom>
              <a:blipFill>
                <a:blip r:embed="rId18"/>
                <a:stretch>
                  <a:fillRect l="-1073" t="-3289" r="-1073" b="-9211"/>
                </a:stretch>
              </a:blipFill>
            </p:spPr>
            <p:txBody>
              <a:bodyPr/>
              <a:lstStyle/>
              <a:p>
                <a:r>
                  <a:rPr lang="en-GB">
                    <a:noFill/>
                  </a:rPr>
                  <a:t> </a:t>
                </a:r>
              </a:p>
            </p:txBody>
          </p:sp>
        </mc:Fallback>
      </mc:AlternateContent>
      <p:pic>
        <p:nvPicPr>
          <p:cNvPr id="54" name="Imagem 53">
            <a:extLst>
              <a:ext uri="{FF2B5EF4-FFF2-40B4-BE49-F238E27FC236}">
                <a16:creationId xmlns:a16="http://schemas.microsoft.com/office/drawing/2014/main" id="{FDF0A37C-9013-4D38-A815-9399D06CF170}"/>
              </a:ext>
            </a:extLst>
          </p:cNvPr>
          <p:cNvPicPr>
            <a:picLocks noChangeAspect="1"/>
          </p:cNvPicPr>
          <p:nvPr/>
        </p:nvPicPr>
        <p:blipFill rotWithShape="1">
          <a:blip r:embed="rId19"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5" name="CaixaDeTexto 4"/>
          <p:cNvSpPr txBox="1"/>
          <p:nvPr/>
        </p:nvSpPr>
        <p:spPr>
          <a:xfrm>
            <a:off x="2367943" y="295265"/>
            <a:ext cx="9298539" cy="2308324"/>
          </a:xfrm>
          <a:prstGeom prst="rect">
            <a:avLst/>
          </a:prstGeom>
          <a:solidFill>
            <a:schemeClr val="bg1"/>
          </a:solidFill>
        </p:spPr>
        <p:txBody>
          <a:bodyPr wrap="square" rtlCol="0">
            <a:spAutoFit/>
          </a:bodyPr>
          <a:lstStyle/>
          <a:p>
            <a:r>
              <a:rPr lang="pt-PT" sz="2400" b="1" dirty="0" err="1"/>
              <a:t>Laplace’s</a:t>
            </a:r>
            <a:r>
              <a:rPr lang="pt-PT" sz="2400" b="1" dirty="0"/>
              <a:t> </a:t>
            </a:r>
            <a:r>
              <a:rPr lang="pt-PT" sz="2400" b="1" dirty="0" err="1"/>
              <a:t>Expansion</a:t>
            </a:r>
            <a:endParaRPr lang="pt-PT" sz="2400" b="1" dirty="0"/>
          </a:p>
          <a:p>
            <a:endParaRPr lang="pt-PT" sz="2400" dirty="0"/>
          </a:p>
          <a:p>
            <a:r>
              <a:rPr lang="pt-PT" sz="2400" dirty="0"/>
              <a:t>A </a:t>
            </a:r>
            <a:r>
              <a:rPr lang="pt-PT" sz="2400" dirty="0" err="1"/>
              <a:t>determinant</a:t>
            </a:r>
            <a:r>
              <a:rPr lang="pt-PT" sz="2400" dirty="0"/>
              <a:t> </a:t>
            </a:r>
            <a:r>
              <a:rPr lang="pt-PT" sz="2400" dirty="0" err="1"/>
              <a:t>of</a:t>
            </a:r>
            <a:r>
              <a:rPr lang="pt-PT" sz="2400" dirty="0"/>
              <a:t> a </a:t>
            </a:r>
            <a:r>
              <a:rPr lang="pt-PT" sz="2400" dirty="0" err="1"/>
              <a:t>square</a:t>
            </a:r>
            <a:r>
              <a:rPr lang="pt-PT" sz="2400" dirty="0"/>
              <a:t> </a:t>
            </a:r>
            <a:r>
              <a:rPr lang="pt-PT" sz="2400" dirty="0" err="1"/>
              <a:t>matrix</a:t>
            </a:r>
            <a:r>
              <a:rPr lang="pt-PT" sz="2400" dirty="0"/>
              <a:t> can </a:t>
            </a:r>
            <a:r>
              <a:rPr lang="pt-PT" sz="2400" dirty="0" err="1"/>
              <a:t>be</a:t>
            </a:r>
            <a:r>
              <a:rPr lang="pt-PT" sz="2400" dirty="0"/>
              <a:t> </a:t>
            </a:r>
            <a:r>
              <a:rPr lang="pt-PT" sz="2400" dirty="0" err="1"/>
              <a:t>expanded</a:t>
            </a:r>
            <a:r>
              <a:rPr lang="pt-PT" sz="2400" dirty="0"/>
              <a:t> in </a:t>
            </a:r>
            <a:r>
              <a:rPr lang="pt-PT" sz="2400" dirty="0" err="1"/>
              <a:t>terms</a:t>
            </a:r>
            <a:r>
              <a:rPr lang="pt-PT" sz="2400" dirty="0"/>
              <a:t> </a:t>
            </a:r>
            <a:r>
              <a:rPr lang="pt-PT" sz="2400" dirty="0" err="1"/>
              <a:t>of</a:t>
            </a:r>
            <a:r>
              <a:rPr lang="pt-PT" sz="2400" dirty="0"/>
              <a:t> </a:t>
            </a:r>
            <a:r>
              <a:rPr lang="pt-PT" sz="2400" b="1" dirty="0" err="1"/>
              <a:t>any</a:t>
            </a:r>
            <a:r>
              <a:rPr lang="pt-PT" sz="2400" b="1" dirty="0"/>
              <a:t> </a:t>
            </a:r>
            <a:r>
              <a:rPr lang="pt-PT" sz="2400" b="1" dirty="0" err="1"/>
              <a:t>row</a:t>
            </a:r>
            <a:r>
              <a:rPr lang="pt-PT" sz="2400" b="1" dirty="0"/>
              <a:t> </a:t>
            </a:r>
            <a:r>
              <a:rPr lang="pt-PT" sz="2400" dirty="0" err="1"/>
              <a:t>or</a:t>
            </a:r>
            <a:r>
              <a:rPr lang="pt-PT" sz="2400" dirty="0"/>
              <a:t> </a:t>
            </a:r>
            <a:r>
              <a:rPr lang="pt-PT" sz="2400" b="1" dirty="0" err="1"/>
              <a:t>any</a:t>
            </a:r>
            <a:r>
              <a:rPr lang="pt-PT" sz="2400" b="1" dirty="0"/>
              <a:t> </a:t>
            </a:r>
            <a:r>
              <a:rPr lang="pt-PT" sz="2400" b="1" dirty="0" err="1"/>
              <a:t>column</a:t>
            </a:r>
            <a:r>
              <a:rPr lang="pt-PT" sz="2400" b="1" dirty="0"/>
              <a:t> </a:t>
            </a:r>
            <a:r>
              <a:rPr lang="pt-PT" sz="2400" dirty="0"/>
              <a:t>as </a:t>
            </a:r>
            <a:r>
              <a:rPr lang="pt-PT" sz="2400" dirty="0" err="1"/>
              <a:t>we</a:t>
            </a:r>
            <a:r>
              <a:rPr lang="pt-PT" sz="2400" dirty="0"/>
              <a:t> </a:t>
            </a:r>
            <a:r>
              <a:rPr lang="pt-PT" sz="2400" dirty="0" err="1"/>
              <a:t>will</a:t>
            </a:r>
            <a:r>
              <a:rPr lang="pt-PT" sz="2400" dirty="0"/>
              <a:t> </a:t>
            </a:r>
            <a:r>
              <a:rPr lang="pt-PT" sz="2400" dirty="0" err="1"/>
              <a:t>see</a:t>
            </a:r>
            <a:r>
              <a:rPr lang="pt-PT" sz="2400" dirty="0"/>
              <a:t>.</a:t>
            </a:r>
          </a:p>
          <a:p>
            <a:endParaRPr lang="pt-PT" sz="2400" dirty="0"/>
          </a:p>
          <a:p>
            <a:endParaRPr lang="pt-PT" sz="2400" dirty="0"/>
          </a:p>
        </p:txBody>
      </p:sp>
    </p:spTree>
    <p:extLst>
      <p:ext uri="{BB962C8B-B14F-4D97-AF65-F5344CB8AC3E}">
        <p14:creationId xmlns:p14="http://schemas.microsoft.com/office/powerpoint/2010/main" val="42630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5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6" presetClass="emph" presetSubtype="0" fill="hold" nodeType="withEffect">
                                  <p:stCondLst>
                                    <p:cond delay="0"/>
                                  </p:stCondLst>
                                  <p:childTnLst>
                                    <p:animScale>
                                      <p:cBhvr>
                                        <p:cTn id="52" dur="2000" fill="hold"/>
                                        <p:tgtEl>
                                          <p:spTgt spid="26"/>
                                        </p:tgtEl>
                                      </p:cBhvr>
                                      <p:by x="400000" y="10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childTnLst>
                          </p:cTn>
                        </p:par>
                        <p:par>
                          <p:cTn id="58" fill="hold">
                            <p:stCondLst>
                              <p:cond delay="1000"/>
                            </p:stCondLst>
                            <p:childTnLst>
                              <p:par>
                                <p:cTn id="59" presetID="10" presetClass="entr" presetSubtype="0" fill="hold" grpId="0" nodeType="after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childTnLst>
                                </p:cTn>
                              </p:par>
                              <p:par>
                                <p:cTn id="67" presetID="10" presetClass="exit" presetSubtype="0" fill="hold" grpId="1" nodeType="withEffect">
                                  <p:stCondLst>
                                    <p:cond delay="0"/>
                                  </p:stCondLst>
                                  <p:childTnLst>
                                    <p:animEffect transition="out" filter="fade">
                                      <p:cBhvr>
                                        <p:cTn id="68" dur="500"/>
                                        <p:tgtEl>
                                          <p:spTgt spid="34"/>
                                        </p:tgtEl>
                                      </p:cBhvr>
                                    </p:animEffect>
                                    <p:set>
                                      <p:cBhvr>
                                        <p:cTn id="69" dur="1" fill="hold">
                                          <p:stCondLst>
                                            <p:cond delay="499"/>
                                          </p:stCondLst>
                                        </p:cTn>
                                        <p:tgtEl>
                                          <p:spTgt spid="34"/>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childTnLst>
                                </p:cTn>
                              </p:par>
                              <p:par>
                                <p:cTn id="80" presetID="6" presetClass="emph" presetSubtype="0" fill="hold" nodeType="withEffect">
                                  <p:stCondLst>
                                    <p:cond delay="0"/>
                                  </p:stCondLst>
                                  <p:childTnLst>
                                    <p:animScale>
                                      <p:cBhvr>
                                        <p:cTn id="81" dur="2000" fill="hold"/>
                                        <p:tgtEl>
                                          <p:spTgt spid="22"/>
                                        </p:tgtEl>
                                      </p:cBhvr>
                                      <p:by x="400000" y="100000"/>
                                    </p:animScale>
                                  </p:childTnLst>
                                </p:cTn>
                              </p:par>
                              <p:par>
                                <p:cTn id="82" presetID="10"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1000"/>
                                        <p:tgtEl>
                                          <p:spTgt spid="39"/>
                                        </p:tgtEl>
                                      </p:cBhvr>
                                    </p:animEffect>
                                  </p:childTnLst>
                                </p:cTn>
                              </p:par>
                              <p:par>
                                <p:cTn id="85" presetID="6" presetClass="emph" presetSubtype="0" fill="hold" nodeType="withEffect">
                                  <p:stCondLst>
                                    <p:cond delay="0"/>
                                  </p:stCondLst>
                                  <p:childTnLst>
                                    <p:animScale>
                                      <p:cBhvr>
                                        <p:cTn id="86" dur="2000" fill="hold"/>
                                        <p:tgtEl>
                                          <p:spTgt spid="39"/>
                                        </p:tgtEl>
                                      </p:cBhvr>
                                      <p:by x="100000" y="400000"/>
                                    </p:animScale>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childTnLst>
                                </p:cTn>
                              </p:par>
                            </p:childTnLst>
                          </p:cTn>
                        </p:par>
                        <p:par>
                          <p:cTn id="92" fill="hold">
                            <p:stCondLst>
                              <p:cond delay="1000"/>
                            </p:stCondLst>
                            <p:childTnLst>
                              <p:par>
                                <p:cTn id="93" presetID="10" presetClass="exit" presetSubtype="0" fill="hold" grpId="1" nodeType="afterEffect">
                                  <p:stCondLst>
                                    <p:cond delay="0"/>
                                  </p:stCondLst>
                                  <p:childTnLst>
                                    <p:animEffect transition="out" filter="fade">
                                      <p:cBhvr>
                                        <p:cTn id="94" dur="500"/>
                                        <p:tgtEl>
                                          <p:spTgt spid="37"/>
                                        </p:tgtEl>
                                      </p:cBhvr>
                                    </p:animEffect>
                                    <p:set>
                                      <p:cBhvr>
                                        <p:cTn id="95" dur="1" fill="hold">
                                          <p:stCondLst>
                                            <p:cond delay="499"/>
                                          </p:stCondLst>
                                        </p:cTn>
                                        <p:tgtEl>
                                          <p:spTgt spid="3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38"/>
                                        </p:tgtEl>
                                      </p:cBhvr>
                                    </p:animEffect>
                                    <p:set>
                                      <p:cBhvr>
                                        <p:cTn id="98" dur="1" fill="hold">
                                          <p:stCondLst>
                                            <p:cond delay="499"/>
                                          </p:stCondLst>
                                        </p:cTn>
                                        <p:tgtEl>
                                          <p:spTgt spid="3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2"/>
                                        </p:tgtEl>
                                      </p:cBhvr>
                                    </p:animEffect>
                                    <p:set>
                                      <p:cBhvr>
                                        <p:cTn id="101" dur="1" fill="hold">
                                          <p:stCondLst>
                                            <p:cond delay="499"/>
                                          </p:stCondLst>
                                        </p:cTn>
                                        <p:tgtEl>
                                          <p:spTgt spid="2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9"/>
                                        </p:tgtEl>
                                      </p:cBhvr>
                                    </p:animEffect>
                                    <p:set>
                                      <p:cBhvr>
                                        <p:cTn id="104" dur="1" fill="hold">
                                          <p:stCondLst>
                                            <p:cond delay="499"/>
                                          </p:stCondLst>
                                        </p:cTn>
                                        <p:tgtEl>
                                          <p:spTgt spid="39"/>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1000"/>
                                        <p:tgtEl>
                                          <p:spTgt spid="3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childTnLst>
                                </p:cTn>
                              </p:par>
                            </p:childTnLst>
                          </p:cTn>
                        </p:par>
                        <p:par>
                          <p:cTn id="116" fill="hold">
                            <p:stCondLst>
                              <p:cond delay="1000"/>
                            </p:stCondLst>
                            <p:childTnLst>
                              <p:par>
                                <p:cTn id="117" presetID="10" presetClass="entr" presetSubtype="0" fill="hold"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1000"/>
                                        <p:tgtEl>
                                          <p:spTgt spid="43"/>
                                        </p:tgtEl>
                                      </p:cBhvr>
                                    </p:animEffect>
                                  </p:childTnLst>
                                </p:cTn>
                              </p:par>
                              <p:par>
                                <p:cTn id="120" presetID="6" presetClass="emph" presetSubtype="0" fill="hold" nodeType="withEffect">
                                  <p:stCondLst>
                                    <p:cond delay="0"/>
                                  </p:stCondLst>
                                  <p:childTnLst>
                                    <p:animScale>
                                      <p:cBhvr>
                                        <p:cTn id="121" dur="2000" fill="hold"/>
                                        <p:tgtEl>
                                          <p:spTgt spid="43"/>
                                        </p:tgtEl>
                                      </p:cBhvr>
                                      <p:by x="400000" y="100000"/>
                                    </p:animScale>
                                  </p:childTnLst>
                                </p:cTn>
                              </p:par>
                              <p:par>
                                <p:cTn id="122" presetID="10" presetClass="entr" presetSubtype="0" fill="hold" nodeType="with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fade">
                                      <p:cBhvr>
                                        <p:cTn id="124" dur="1000"/>
                                        <p:tgtEl>
                                          <p:spTgt spid="44"/>
                                        </p:tgtEl>
                                      </p:cBhvr>
                                    </p:animEffect>
                                  </p:childTnLst>
                                </p:cTn>
                              </p:par>
                              <p:par>
                                <p:cTn id="125" presetID="6" presetClass="emph" presetSubtype="0" fill="hold" nodeType="withEffect">
                                  <p:stCondLst>
                                    <p:cond delay="0"/>
                                  </p:stCondLst>
                                  <p:childTnLst>
                                    <p:animScale>
                                      <p:cBhvr>
                                        <p:cTn id="126" dur="2000" fill="hold"/>
                                        <p:tgtEl>
                                          <p:spTgt spid="44"/>
                                        </p:tgtEl>
                                      </p:cBhvr>
                                      <p:by x="100000" y="400000"/>
                                    </p:animScale>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fade">
                                      <p:cBhvr>
                                        <p:cTn id="131" dur="1000"/>
                                        <p:tgtEl>
                                          <p:spTgt spid="36"/>
                                        </p:tgtEl>
                                      </p:cBhvr>
                                    </p:animEffect>
                                  </p:childTnLst>
                                </p:cTn>
                              </p:par>
                              <p:par>
                                <p:cTn id="132" presetID="10" presetClass="exit" presetSubtype="0" fill="hold" nodeType="withEffect">
                                  <p:stCondLst>
                                    <p:cond delay="0"/>
                                  </p:stCondLst>
                                  <p:childTnLst>
                                    <p:animEffect transition="out" filter="fade">
                                      <p:cBhvr>
                                        <p:cTn id="133" dur="500"/>
                                        <p:tgtEl>
                                          <p:spTgt spid="43"/>
                                        </p:tgtEl>
                                      </p:cBhvr>
                                    </p:animEffect>
                                    <p:set>
                                      <p:cBhvr>
                                        <p:cTn id="134" dur="1" fill="hold">
                                          <p:stCondLst>
                                            <p:cond delay="499"/>
                                          </p:stCondLst>
                                        </p:cTn>
                                        <p:tgtEl>
                                          <p:spTgt spid="4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4"/>
                                        </p:tgtEl>
                                      </p:cBhvr>
                                    </p:animEffect>
                                    <p:set>
                                      <p:cBhvr>
                                        <p:cTn id="137" dur="1" fill="hold">
                                          <p:stCondLst>
                                            <p:cond delay="499"/>
                                          </p:stCondLst>
                                        </p:cTn>
                                        <p:tgtEl>
                                          <p:spTgt spid="44"/>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42"/>
                                        </p:tgtEl>
                                      </p:cBhvr>
                                    </p:animEffect>
                                    <p:set>
                                      <p:cBhvr>
                                        <p:cTn id="140" dur="1" fill="hold">
                                          <p:stCondLst>
                                            <p:cond delay="499"/>
                                          </p:stCondLst>
                                        </p:cTn>
                                        <p:tgtEl>
                                          <p:spTgt spid="42"/>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41"/>
                                        </p:tgtEl>
                                      </p:cBhvr>
                                    </p:animEffect>
                                    <p:set>
                                      <p:cBhvr>
                                        <p:cTn id="143" dur="1" fill="hold">
                                          <p:stCondLst>
                                            <p:cond delay="499"/>
                                          </p:stCondLst>
                                        </p:cTn>
                                        <p:tgtEl>
                                          <p:spTgt spid="41"/>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46"/>
                                        </p:tgtEl>
                                        <p:attrNameLst>
                                          <p:attrName>style.visibility</p:attrName>
                                        </p:attrNameLst>
                                      </p:cBhvr>
                                      <p:to>
                                        <p:strVal val="visible"/>
                                      </p:to>
                                    </p:set>
                                    <p:animEffect transition="in" filter="fade">
                                      <p:cBhvr>
                                        <p:cTn id="148" dur="1000"/>
                                        <p:tgtEl>
                                          <p:spTgt spid="4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0"/>
                                        <p:tgtEl>
                                          <p:spTgt spid="4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49"/>
                                        </p:tgtEl>
                                        <p:attrNameLst>
                                          <p:attrName>style.visibility</p:attrName>
                                        </p:attrNameLst>
                                      </p:cBhvr>
                                      <p:to>
                                        <p:strVal val="visible"/>
                                      </p:to>
                                    </p:set>
                                    <p:animEffect transition="in" filter="fade">
                                      <p:cBhvr>
                                        <p:cTn id="154" dur="1000"/>
                                        <p:tgtEl>
                                          <p:spTgt spid="49"/>
                                        </p:tgtEl>
                                      </p:cBhvr>
                                    </p:animEffect>
                                  </p:childTnLst>
                                </p:cTn>
                              </p:par>
                            </p:childTnLst>
                          </p:cTn>
                        </p:par>
                        <p:par>
                          <p:cTn id="155" fill="hold">
                            <p:stCondLst>
                              <p:cond delay="1000"/>
                            </p:stCondLst>
                            <p:childTnLst>
                              <p:par>
                                <p:cTn id="156" presetID="10" presetClass="entr" presetSubtype="0" fill="hold" nodeType="after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1000"/>
                                        <p:tgtEl>
                                          <p:spTgt spid="50"/>
                                        </p:tgtEl>
                                      </p:cBhvr>
                                    </p:animEffect>
                                  </p:childTnLst>
                                </p:cTn>
                              </p:par>
                              <p:par>
                                <p:cTn id="159" presetID="6" presetClass="emph" presetSubtype="0" fill="hold" nodeType="withEffect">
                                  <p:stCondLst>
                                    <p:cond delay="0"/>
                                  </p:stCondLst>
                                  <p:childTnLst>
                                    <p:animScale>
                                      <p:cBhvr>
                                        <p:cTn id="160" dur="2000" fill="hold"/>
                                        <p:tgtEl>
                                          <p:spTgt spid="50"/>
                                        </p:tgtEl>
                                      </p:cBhvr>
                                      <p:by x="100000" y="400000"/>
                                    </p:animScale>
                                  </p:childTnLst>
                                </p:cTn>
                              </p:par>
                              <p:par>
                                <p:cTn id="161" presetID="10" presetClass="entr" presetSubtype="0" fill="hold" nodeType="withEffect">
                                  <p:stCondLst>
                                    <p:cond delay="0"/>
                                  </p:stCondLst>
                                  <p:childTnLst>
                                    <p:set>
                                      <p:cBhvr>
                                        <p:cTn id="162" dur="1" fill="hold">
                                          <p:stCondLst>
                                            <p:cond delay="0"/>
                                          </p:stCondLst>
                                        </p:cTn>
                                        <p:tgtEl>
                                          <p:spTgt spid="51"/>
                                        </p:tgtEl>
                                        <p:attrNameLst>
                                          <p:attrName>style.visibility</p:attrName>
                                        </p:attrNameLst>
                                      </p:cBhvr>
                                      <p:to>
                                        <p:strVal val="visible"/>
                                      </p:to>
                                    </p:set>
                                    <p:animEffect transition="in" filter="fade">
                                      <p:cBhvr>
                                        <p:cTn id="163" dur="1000"/>
                                        <p:tgtEl>
                                          <p:spTgt spid="51"/>
                                        </p:tgtEl>
                                      </p:cBhvr>
                                    </p:animEffect>
                                  </p:childTnLst>
                                </p:cTn>
                              </p:par>
                              <p:par>
                                <p:cTn id="164" presetID="6" presetClass="emph" presetSubtype="0" fill="hold" nodeType="withEffect">
                                  <p:stCondLst>
                                    <p:cond delay="0"/>
                                  </p:stCondLst>
                                  <p:childTnLst>
                                    <p:animScale>
                                      <p:cBhvr>
                                        <p:cTn id="165" dur="2000" fill="hold"/>
                                        <p:tgtEl>
                                          <p:spTgt spid="51"/>
                                        </p:tgtEl>
                                      </p:cBhvr>
                                      <p:by x="400000" y="100000"/>
                                    </p:animScale>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32"/>
                                        </p:tgtEl>
                                        <p:attrNameLst>
                                          <p:attrName>style.visibility</p:attrName>
                                        </p:attrNameLst>
                                      </p:cBhvr>
                                      <p:to>
                                        <p:strVal val="visible"/>
                                      </p:to>
                                    </p:set>
                                    <p:animEffect transition="in" filter="fade">
                                      <p:cBhvr>
                                        <p:cTn id="170" dur="1000"/>
                                        <p:tgtEl>
                                          <p:spTgt spid="32"/>
                                        </p:tgtEl>
                                      </p:cBhvr>
                                    </p:animEffect>
                                  </p:childTnLst>
                                </p:cTn>
                              </p:par>
                              <p:par>
                                <p:cTn id="171" presetID="10" presetClass="exit" presetSubtype="0" fill="hold" grpId="1" nodeType="withEffect">
                                  <p:stCondLst>
                                    <p:cond delay="0"/>
                                  </p:stCondLst>
                                  <p:childTnLst>
                                    <p:animEffect transition="out" filter="fade">
                                      <p:cBhvr>
                                        <p:cTn id="172" dur="500"/>
                                        <p:tgtEl>
                                          <p:spTgt spid="47"/>
                                        </p:tgtEl>
                                      </p:cBhvr>
                                    </p:animEffect>
                                    <p:set>
                                      <p:cBhvr>
                                        <p:cTn id="173" dur="1" fill="hold">
                                          <p:stCondLst>
                                            <p:cond delay="499"/>
                                          </p:stCondLst>
                                        </p:cTn>
                                        <p:tgtEl>
                                          <p:spTgt spid="47"/>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49"/>
                                        </p:tgtEl>
                                      </p:cBhvr>
                                    </p:animEffect>
                                    <p:set>
                                      <p:cBhvr>
                                        <p:cTn id="176" dur="1" fill="hold">
                                          <p:stCondLst>
                                            <p:cond delay="499"/>
                                          </p:stCondLst>
                                        </p:cTn>
                                        <p:tgtEl>
                                          <p:spTgt spid="49"/>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50"/>
                                        </p:tgtEl>
                                      </p:cBhvr>
                                    </p:animEffect>
                                    <p:set>
                                      <p:cBhvr>
                                        <p:cTn id="179" dur="1" fill="hold">
                                          <p:stCondLst>
                                            <p:cond delay="499"/>
                                          </p:stCondLst>
                                        </p:cTn>
                                        <p:tgtEl>
                                          <p:spTgt spid="50"/>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51"/>
                                        </p:tgtEl>
                                      </p:cBhvr>
                                    </p:animEffect>
                                    <p:set>
                                      <p:cBhvr>
                                        <p:cTn id="182" dur="1" fill="hold">
                                          <p:stCondLst>
                                            <p:cond delay="499"/>
                                          </p:stCondLst>
                                        </p:cTn>
                                        <p:tgtEl>
                                          <p:spTgt spid="5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3"/>
                                        </p:tgtEl>
                                        <p:attrNameLst>
                                          <p:attrName>style.visibility</p:attrName>
                                        </p:attrNameLst>
                                      </p:cBhvr>
                                      <p:to>
                                        <p:strVal val="visible"/>
                                      </p:to>
                                    </p:set>
                                    <p:animEffect transition="in" filter="fade">
                                      <p:cBhvr>
                                        <p:cTn id="187" dur="1000"/>
                                        <p:tgtEl>
                                          <p:spTgt spid="33"/>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3"/>
                                        </p:tgtEl>
                                        <p:attrNameLst>
                                          <p:attrName>style.visibility</p:attrName>
                                        </p:attrNameLst>
                                      </p:cBhvr>
                                      <p:to>
                                        <p:strVal val="visible"/>
                                      </p:to>
                                    </p:set>
                                    <p:animEffect transition="in" filter="fade">
                                      <p:cBhvr>
                                        <p:cTn id="192"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P spid="3" grpId="0"/>
      <p:bldP spid="17" grpId="0" animBg="1"/>
      <p:bldP spid="20" grpId="0"/>
      <p:bldP spid="4" grpId="0"/>
      <p:bldP spid="9" grpId="0"/>
      <p:bldP spid="10" grpId="0"/>
      <p:bldP spid="11" grpId="0"/>
      <p:bldP spid="27" grpId="0"/>
      <p:bldP spid="31" grpId="0"/>
      <p:bldP spid="32" grpId="0"/>
      <p:bldP spid="33" grpId="0"/>
      <p:bldP spid="34" grpId="0" animBg="1"/>
      <p:bldP spid="34" grpId="1" animBg="1"/>
      <p:bldP spid="35" grpId="0"/>
      <p:bldP spid="36" grpId="0"/>
      <p:bldP spid="37" grpId="0" animBg="1"/>
      <p:bldP spid="37" grpId="1" animBg="1"/>
      <p:bldP spid="38" grpId="0" animBg="1"/>
      <p:bldP spid="38" grpId="1" animBg="1"/>
      <p:bldP spid="40" grpId="0"/>
      <p:bldP spid="41" grpId="0" animBg="1"/>
      <p:bldP spid="41" grpId="1" animBg="1"/>
      <p:bldP spid="42" grpId="0" animBg="1"/>
      <p:bldP spid="42" grpId="1" animBg="1"/>
      <p:bldP spid="46" grpId="0"/>
      <p:bldP spid="47" grpId="0" animBg="1"/>
      <p:bldP spid="47" grpId="1" animBg="1"/>
      <p:bldP spid="49" grpId="0" animBg="1"/>
      <p:bldP spid="49" grpId="1" animBg="1"/>
      <p:bldP spid="53" grpId="0"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5" name="Retângulo: Cantos Arredondados 20">
            <a:extLst>
              <a:ext uri="{FF2B5EF4-FFF2-40B4-BE49-F238E27FC236}">
                <a16:creationId xmlns:a16="http://schemas.microsoft.com/office/drawing/2014/main" id="{E72853E7-BCF7-4F0E-B117-78B44D88FE88}"/>
              </a:ext>
            </a:extLst>
          </p:cNvPr>
          <p:cNvSpPr/>
          <p:nvPr/>
        </p:nvSpPr>
        <p:spPr>
          <a:xfrm>
            <a:off x="2102645" y="2857772"/>
            <a:ext cx="9859639" cy="3909997"/>
          </a:xfrm>
          <a:prstGeom prst="roundRect">
            <a:avLst>
              <a:gd name="adj" fmla="val 9635"/>
            </a:avLst>
          </a:prstGeom>
          <a:solidFill>
            <a:schemeClr val="bg1"/>
          </a:solidFill>
          <a:ln>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2" name="Retângulo 11">
            <a:extLst>
              <a:ext uri="{FF2B5EF4-FFF2-40B4-BE49-F238E27FC236}">
                <a16:creationId xmlns:a16="http://schemas.microsoft.com/office/drawing/2014/main" id="{A60BD444-38A5-41D7-B592-BC6655658509}"/>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tângulo: Cantos Arredondados 12">
            <a:hlinkClick r:id="rId4" action="ppaction://hlinksldjump"/>
            <a:extLst>
              <a:ext uri="{FF2B5EF4-FFF2-40B4-BE49-F238E27FC236}">
                <a16:creationId xmlns:a16="http://schemas.microsoft.com/office/drawing/2014/main" id="{F13DE7F0-48F4-412E-B1CC-52C5A782FD27}"/>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14" name="Retângulo: Cantos Arredondados 13">
            <a:hlinkClick r:id="rId5" action="ppaction://hlinksldjump"/>
            <a:extLst>
              <a:ext uri="{FF2B5EF4-FFF2-40B4-BE49-F238E27FC236}">
                <a16:creationId xmlns:a16="http://schemas.microsoft.com/office/drawing/2014/main" id="{0A0E47DA-B078-4810-85F7-F6DAE11B8B41}"/>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en-GB" b="1" dirty="0">
              <a:solidFill>
                <a:schemeClr val="tx1"/>
              </a:solidFill>
            </a:endParaRPr>
          </a:p>
        </p:txBody>
      </p:sp>
      <p:sp>
        <p:nvSpPr>
          <p:cNvPr id="15" name="Retângulo: Cantos Arredondados 14">
            <a:hlinkClick r:id="rId6" action="ppaction://hlinksldjump"/>
            <a:extLst>
              <a:ext uri="{FF2B5EF4-FFF2-40B4-BE49-F238E27FC236}">
                <a16:creationId xmlns:a16="http://schemas.microsoft.com/office/drawing/2014/main" id="{4848059C-0FEF-4134-B631-7BE791F14CDD}"/>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US" b="1" dirty="0">
                <a:solidFill>
                  <a:schemeClr val="tx1"/>
                </a:solidFill>
              </a:rPr>
              <a:t>Cofactor Expansion Along a Column</a:t>
            </a:r>
            <a:endParaRPr lang="en-GB" b="1" dirty="0">
              <a:solidFill>
                <a:schemeClr val="tx1"/>
              </a:solidFill>
            </a:endParaRPr>
          </a:p>
        </p:txBody>
      </p:sp>
      <p:sp>
        <p:nvSpPr>
          <p:cNvPr id="16" name="Retângulo: Cantos Arredondados 15">
            <a:hlinkClick r:id="rId7" action="ppaction://hlinksldjump"/>
            <a:extLst>
              <a:ext uri="{FF2B5EF4-FFF2-40B4-BE49-F238E27FC236}">
                <a16:creationId xmlns:a16="http://schemas.microsoft.com/office/drawing/2014/main" id="{EF7C6FF5-848F-4570-A974-6026350D883C}"/>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26" name="Retângulo 25">
            <a:extLst>
              <a:ext uri="{FF2B5EF4-FFF2-40B4-BE49-F238E27FC236}">
                <a16:creationId xmlns:a16="http://schemas.microsoft.com/office/drawing/2014/main" id="{E288AD7B-B238-43E0-BE82-0B5E23698AD8}"/>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agem 26">
            <a:extLst>
              <a:ext uri="{FF2B5EF4-FFF2-40B4-BE49-F238E27FC236}">
                <a16:creationId xmlns:a16="http://schemas.microsoft.com/office/drawing/2014/main" id="{07FC6B74-2AA5-4A85-A30E-67B221DBDAFF}"/>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28" name="Conexão reta 27">
            <a:extLst>
              <a:ext uri="{FF2B5EF4-FFF2-40B4-BE49-F238E27FC236}">
                <a16:creationId xmlns:a16="http://schemas.microsoft.com/office/drawing/2014/main" id="{F7EB1A25-8CFF-4C29-82EB-252764F9EA90}"/>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9BE627AD-46E3-4B0A-9F7C-9C41A90BEB8A}"/>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id="{6E41A463-72B4-4256-871A-2466C5F5B42A}"/>
              </a:ext>
            </a:extLst>
          </p:cNvPr>
          <p:cNvSpPr/>
          <p:nvPr/>
        </p:nvSpPr>
        <p:spPr>
          <a:xfrm>
            <a:off x="0" y="0"/>
            <a:ext cx="1784068" cy="936000"/>
          </a:xfrm>
          <a:prstGeom prst="rect">
            <a:avLst/>
          </a:prstGeom>
          <a:noFill/>
        </p:spPr>
        <p:txBody>
          <a:bodyPr wrap="square" lIns="91440" tIns="45720" rIns="91440" bIns="45720" anchor="ctr" anchorCtr="0">
            <a:norm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17</a:t>
            </a:r>
          </a:p>
        </p:txBody>
      </p:sp>
      <p:sp>
        <p:nvSpPr>
          <p:cNvPr id="44" name="Retângulo: Cantos Arredondados 47">
            <a:extLst>
              <a:ext uri="{FF2B5EF4-FFF2-40B4-BE49-F238E27FC236}">
                <a16:creationId xmlns:a16="http://schemas.microsoft.com/office/drawing/2014/main" id="{5BDDA918-480A-4D38-9A97-1A7808F81ED8}"/>
              </a:ext>
            </a:extLst>
          </p:cNvPr>
          <p:cNvSpPr/>
          <p:nvPr/>
        </p:nvSpPr>
        <p:spPr>
          <a:xfrm>
            <a:off x="2102980" y="166417"/>
            <a:ext cx="9859639" cy="2531942"/>
          </a:xfrm>
          <a:prstGeom prst="roundRect">
            <a:avLst/>
          </a:prstGeom>
          <a:solidFill>
            <a:schemeClr val="bg1"/>
          </a:solidFill>
          <a:ln cmpd="thickThi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just"/>
            <a:endParaRPr lang="en-GB" sz="2400" dirty="0">
              <a:solidFill>
                <a:sysClr val="windowText" lastClr="000000"/>
              </a:solidFill>
            </a:endParaRPr>
          </a:p>
        </p:txBody>
      </p:sp>
      <p:sp>
        <p:nvSpPr>
          <p:cNvPr id="46" name="CaixaDeTexto 45"/>
          <p:cNvSpPr txBox="1"/>
          <p:nvPr/>
        </p:nvSpPr>
        <p:spPr>
          <a:xfrm>
            <a:off x="2354327" y="325830"/>
            <a:ext cx="9280625" cy="1200329"/>
          </a:xfrm>
          <a:prstGeom prst="rect">
            <a:avLst/>
          </a:prstGeom>
          <a:noFill/>
        </p:spPr>
        <p:txBody>
          <a:bodyPr wrap="square" rtlCol="0">
            <a:spAutoFit/>
          </a:bodyPr>
          <a:lstStyle/>
          <a:p>
            <a:pPr algn="just"/>
            <a:r>
              <a:rPr lang="en-US" sz="2400" dirty="0"/>
              <a:t>We can also find the determinant of a square matrix by doing the exact same method for cofactor expansion along a row but instead use</a:t>
            </a:r>
            <a:r>
              <a:rPr lang="en-US" sz="2400" b="1" dirty="0"/>
              <a:t> columns</a:t>
            </a:r>
            <a:r>
              <a:rPr lang="en-US" sz="2400" dirty="0"/>
              <a:t>, that is for any column </a:t>
            </a:r>
            <a:r>
              <a:rPr lang="en-US" sz="2400" i="1" dirty="0"/>
              <a:t>k</a:t>
            </a:r>
            <a:r>
              <a:rPr lang="en-US" sz="2400" dirty="0"/>
              <a:t>:</a:t>
            </a:r>
            <a:endParaRPr lang="pt-PT" sz="2400" dirty="0"/>
          </a:p>
        </p:txBody>
      </p:sp>
      <mc:AlternateContent xmlns:mc="http://schemas.openxmlformats.org/markup-compatibility/2006" xmlns:a14="http://schemas.microsoft.com/office/drawing/2010/main">
        <mc:Choice Requires="a14">
          <p:sp>
            <p:nvSpPr>
              <p:cNvPr id="47" name="CaixaDeTexto 46"/>
              <p:cNvSpPr txBox="1"/>
              <p:nvPr/>
            </p:nvSpPr>
            <p:spPr>
              <a:xfrm>
                <a:off x="2979595" y="1522178"/>
                <a:ext cx="7253972" cy="1008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𝑑𝑒𝑡</m:t>
                      </m:r>
                      <m:d>
                        <m:dPr>
                          <m:ctrlPr>
                            <a:rPr lang="pt-PT" sz="2400" b="0" i="1" smtClean="0">
                              <a:latin typeface="Cambria Math" panose="02040503050406030204" pitchFamily="18" charset="0"/>
                            </a:rPr>
                          </m:ctrlPr>
                        </m:dPr>
                        <m:e>
                          <m:r>
                            <a:rPr lang="pt-PT" sz="2400" b="0" i="1" smtClean="0">
                              <a:latin typeface="Cambria Math" panose="02040503050406030204" pitchFamily="18" charset="0"/>
                            </a:rPr>
                            <m:t>𝐴</m:t>
                          </m:r>
                        </m:e>
                      </m:d>
                      <m:r>
                        <a:rPr lang="pt-PT" sz="2400" b="0" i="1" smtClean="0">
                          <a:latin typeface="Cambria Math" panose="02040503050406030204" pitchFamily="18" charset="0"/>
                        </a:rPr>
                        <m:t>=</m:t>
                      </m:r>
                      <m:nary>
                        <m:naryPr>
                          <m:chr m:val="∑"/>
                          <m:ctrlPr>
                            <a:rPr lang="pt-PT" sz="2400" b="0" i="1" smtClean="0">
                              <a:latin typeface="Cambria Math" panose="02040503050406030204" pitchFamily="18" charset="0"/>
                            </a:rPr>
                          </m:ctrlPr>
                        </m:naryPr>
                        <m:sub>
                          <m:r>
                            <m:rPr>
                              <m:brk m:alnAt="23"/>
                            </m:rPr>
                            <a:rPr lang="pt-PT" sz="2400" b="0" i="1" smtClean="0">
                              <a:latin typeface="Cambria Math" panose="02040503050406030204" pitchFamily="18" charset="0"/>
                            </a:rPr>
                            <m:t>𝑖</m:t>
                          </m:r>
                          <m:r>
                            <a:rPr lang="pt-PT" sz="2400" b="0" i="1" smtClean="0">
                              <a:latin typeface="Cambria Math" panose="02040503050406030204" pitchFamily="18" charset="0"/>
                            </a:rPr>
                            <m:t>=1</m:t>
                          </m:r>
                        </m:sub>
                        <m:sup>
                          <m:r>
                            <a:rPr lang="pt-PT" sz="2400" b="0" i="1" smtClean="0">
                              <a:latin typeface="Cambria Math" panose="02040503050406030204" pitchFamily="18" charset="0"/>
                            </a:rPr>
                            <m:t>𝑛</m:t>
                          </m:r>
                        </m:sup>
                        <m:e>
                          <m:sSub>
                            <m:sSubPr>
                              <m:ctrlPr>
                                <a:rPr lang="pt-PT" sz="2400" b="0" i="1" smtClean="0">
                                  <a:latin typeface="Cambria Math" panose="02040503050406030204" pitchFamily="18" charset="0"/>
                                </a:rPr>
                              </m:ctrlPr>
                            </m:sSubPr>
                            <m:e>
                              <m:r>
                                <a:rPr lang="pt-PT" sz="2400" b="0" i="1" smtClean="0">
                                  <a:latin typeface="Cambria Math" panose="02040503050406030204" pitchFamily="18" charset="0"/>
                                </a:rPr>
                                <m:t>𝑎</m:t>
                              </m:r>
                            </m:e>
                            <m:sub>
                              <m:r>
                                <a:rPr lang="pt-PT" sz="2400" b="0" i="1" smtClean="0">
                                  <a:latin typeface="Cambria Math" panose="02040503050406030204" pitchFamily="18" charset="0"/>
                                </a:rPr>
                                <m:t>𝑖𝑘</m:t>
                              </m:r>
                            </m:sub>
                          </m:sSub>
                          <m:sSub>
                            <m:sSubPr>
                              <m:ctrlPr>
                                <a:rPr lang="pt-PT" sz="2400" b="0" i="1" smtClean="0">
                                  <a:latin typeface="Cambria Math" panose="02040503050406030204" pitchFamily="18" charset="0"/>
                                </a:rPr>
                              </m:ctrlPr>
                            </m:sSubPr>
                            <m:e>
                              <m:r>
                                <a:rPr lang="pt-PT" sz="2400" b="0" i="1" smtClean="0">
                                  <a:latin typeface="Cambria Math" panose="02040503050406030204" pitchFamily="18" charset="0"/>
                                </a:rPr>
                                <m:t>𝐶</m:t>
                              </m:r>
                            </m:e>
                            <m:sub>
                              <m:r>
                                <a:rPr lang="pt-PT" sz="2400" b="0" i="1" smtClean="0">
                                  <a:latin typeface="Cambria Math" panose="02040503050406030204" pitchFamily="18" charset="0"/>
                                </a:rPr>
                                <m:t>𝑖𝑘</m:t>
                              </m:r>
                            </m:sub>
                          </m:sSub>
                        </m:e>
                      </m:nary>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b="0" i="1" smtClean="0">
                              <a:latin typeface="Cambria Math" panose="02040503050406030204" pitchFamily="18" charset="0"/>
                            </a:rPr>
                            <m:t>1</m:t>
                          </m:r>
                          <m:r>
                            <a:rPr lang="pt-PT" sz="2400" i="1">
                              <a:latin typeface="Cambria Math" panose="02040503050406030204" pitchFamily="18" charset="0"/>
                            </a:rPr>
                            <m:t>𝑘</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b="0" i="1" smtClean="0">
                              <a:latin typeface="Cambria Math" panose="02040503050406030204" pitchFamily="18" charset="0"/>
                            </a:rPr>
                            <m:t>1</m:t>
                          </m:r>
                          <m:r>
                            <a:rPr lang="pt-PT" sz="2400" i="1">
                              <a:latin typeface="Cambria Math" panose="02040503050406030204" pitchFamily="18" charset="0"/>
                            </a:rPr>
                            <m:t>𝑘</m:t>
                          </m:r>
                        </m:sub>
                      </m:sSub>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b="0" i="1" smtClean="0">
                              <a:latin typeface="Cambria Math" panose="02040503050406030204" pitchFamily="18" charset="0"/>
                            </a:rPr>
                            <m:t>2</m:t>
                          </m:r>
                          <m:r>
                            <a:rPr lang="pt-PT" sz="2400" i="1">
                              <a:latin typeface="Cambria Math" panose="02040503050406030204" pitchFamily="18" charset="0"/>
                            </a:rPr>
                            <m:t>𝑘</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b="0" i="1" smtClean="0">
                              <a:latin typeface="Cambria Math" panose="02040503050406030204" pitchFamily="18" charset="0"/>
                            </a:rPr>
                            <m:t>2</m:t>
                          </m:r>
                          <m:r>
                            <a:rPr lang="pt-PT" sz="2400" i="1">
                              <a:latin typeface="Cambria Math" panose="02040503050406030204" pitchFamily="18" charset="0"/>
                            </a:rPr>
                            <m:t>𝑘</m:t>
                          </m:r>
                        </m:sub>
                      </m:sSub>
                      <m:r>
                        <a:rPr lang="pt-PT" sz="2400" b="0" i="1" smtClean="0">
                          <a:latin typeface="Cambria Math" panose="02040503050406030204" pitchFamily="18" charset="0"/>
                        </a:rPr>
                        <m:t>+…+</m:t>
                      </m:r>
                      <m:sSub>
                        <m:sSubPr>
                          <m:ctrlPr>
                            <a:rPr lang="pt-PT" sz="2400" i="1">
                              <a:latin typeface="Cambria Math" panose="02040503050406030204" pitchFamily="18" charset="0"/>
                            </a:rPr>
                          </m:ctrlPr>
                        </m:sSubPr>
                        <m:e>
                          <m:r>
                            <a:rPr lang="pt-PT" sz="2400" i="1">
                              <a:latin typeface="Cambria Math" panose="02040503050406030204" pitchFamily="18" charset="0"/>
                            </a:rPr>
                            <m:t>𝑎</m:t>
                          </m:r>
                        </m:e>
                        <m:sub>
                          <m:r>
                            <a:rPr lang="pt-PT" sz="2400" b="0" i="1" smtClean="0">
                              <a:latin typeface="Cambria Math" panose="02040503050406030204" pitchFamily="18" charset="0"/>
                            </a:rPr>
                            <m:t>𝑛</m:t>
                          </m:r>
                          <m:r>
                            <a:rPr lang="pt-PT" sz="2400" i="1">
                              <a:latin typeface="Cambria Math" panose="02040503050406030204" pitchFamily="18" charset="0"/>
                            </a:rPr>
                            <m:t>𝑘</m:t>
                          </m:r>
                        </m:sub>
                      </m:sSub>
                      <m:sSub>
                        <m:sSubPr>
                          <m:ctrlPr>
                            <a:rPr lang="pt-PT" sz="2400" i="1">
                              <a:latin typeface="Cambria Math" panose="02040503050406030204" pitchFamily="18" charset="0"/>
                            </a:rPr>
                          </m:ctrlPr>
                        </m:sSubPr>
                        <m:e>
                          <m:r>
                            <a:rPr lang="pt-PT" sz="2400" i="1">
                              <a:latin typeface="Cambria Math" panose="02040503050406030204" pitchFamily="18" charset="0"/>
                            </a:rPr>
                            <m:t>𝐶</m:t>
                          </m:r>
                        </m:e>
                        <m:sub>
                          <m:r>
                            <a:rPr lang="pt-PT" sz="2400" b="0" i="1" smtClean="0">
                              <a:latin typeface="Cambria Math" panose="02040503050406030204" pitchFamily="18" charset="0"/>
                            </a:rPr>
                            <m:t>𝑛</m:t>
                          </m:r>
                          <m:r>
                            <a:rPr lang="pt-PT" sz="2400" i="1">
                              <a:latin typeface="Cambria Math" panose="02040503050406030204" pitchFamily="18" charset="0"/>
                            </a:rPr>
                            <m:t>𝑘</m:t>
                          </m:r>
                        </m:sub>
                      </m:sSub>
                    </m:oMath>
                  </m:oMathPara>
                </a14:m>
                <a:endParaRPr lang="pt-PT" sz="2400" dirty="0"/>
              </a:p>
            </p:txBody>
          </p:sp>
        </mc:Choice>
        <mc:Fallback xmlns="">
          <p:sp>
            <p:nvSpPr>
              <p:cNvPr id="47" name="CaixaDeTexto 46"/>
              <p:cNvSpPr txBox="1">
                <a:spLocks noRot="1" noChangeAspect="1" noMove="1" noResize="1" noEditPoints="1" noAdjustHandles="1" noChangeArrowheads="1" noChangeShapeType="1" noTextEdit="1"/>
              </p:cNvSpPr>
              <p:nvPr/>
            </p:nvSpPr>
            <p:spPr>
              <a:xfrm>
                <a:off x="2979595" y="1522178"/>
                <a:ext cx="7253972" cy="1008225"/>
              </a:xfrm>
              <a:prstGeom prst="rect">
                <a:avLst/>
              </a:prstGeom>
              <a:blipFill>
                <a:blip r:embed="rId9"/>
                <a:stretch>
                  <a:fillRect/>
                </a:stretch>
              </a:blipFill>
            </p:spPr>
            <p:txBody>
              <a:bodyPr/>
              <a:lstStyle/>
              <a:p>
                <a:r>
                  <a:rPr lang="pt-PT">
                    <a:noFill/>
                  </a:rPr>
                  <a:t> </a:t>
                </a:r>
              </a:p>
            </p:txBody>
          </p:sp>
        </mc:Fallback>
      </mc:AlternateContent>
      <p:sp>
        <p:nvSpPr>
          <p:cNvPr id="48" name="Retângulo 47">
            <a:extLst>
              <a:ext uri="{FF2B5EF4-FFF2-40B4-BE49-F238E27FC236}">
                <a16:creationId xmlns:a16="http://schemas.microsoft.com/office/drawing/2014/main" id="{08D85DC4-326F-4EB2-ACE6-2B2828E0DCC3}"/>
              </a:ext>
            </a:extLst>
          </p:cNvPr>
          <p:cNvSpPr/>
          <p:nvPr/>
        </p:nvSpPr>
        <p:spPr>
          <a:xfrm>
            <a:off x="2370036" y="2875812"/>
            <a:ext cx="1269899" cy="461665"/>
          </a:xfrm>
          <a:prstGeom prst="rect">
            <a:avLst/>
          </a:prstGeom>
        </p:spPr>
        <p:txBody>
          <a:bodyPr wrap="none">
            <a:spAutoFit/>
          </a:bodyPr>
          <a:lstStyle/>
          <a:p>
            <a:r>
              <a:rPr lang="en-GB" sz="2400" b="1" u="sng" dirty="0">
                <a:solidFill>
                  <a:srgbClr val="29A6FF"/>
                </a:solidFill>
              </a:rPr>
              <a:t>Example</a:t>
            </a:r>
          </a:p>
        </p:txBody>
      </p:sp>
      <p:sp>
        <p:nvSpPr>
          <p:cNvPr id="49" name="CaixaDeTexto 48"/>
          <p:cNvSpPr txBox="1"/>
          <p:nvPr/>
        </p:nvSpPr>
        <p:spPr>
          <a:xfrm>
            <a:off x="2405372" y="3418123"/>
            <a:ext cx="5833242" cy="400110"/>
          </a:xfrm>
          <a:prstGeom prst="rect">
            <a:avLst/>
          </a:prstGeom>
          <a:noFill/>
        </p:spPr>
        <p:txBody>
          <a:bodyPr wrap="square" rtlCol="0">
            <a:spAutoFit/>
          </a:bodyPr>
          <a:lstStyle/>
          <a:p>
            <a:r>
              <a:rPr lang="en-US" sz="2000" dirty="0"/>
              <a:t>Suppose we have the following matrix </a:t>
            </a:r>
            <a:endParaRPr lang="pt-PT" sz="2000" dirty="0"/>
          </a:p>
        </p:txBody>
      </p:sp>
      <mc:AlternateContent xmlns:mc="http://schemas.openxmlformats.org/markup-compatibility/2006" xmlns:a14="http://schemas.microsoft.com/office/drawing/2010/main">
        <mc:Choice Requires="a14">
          <p:sp>
            <p:nvSpPr>
              <p:cNvPr id="50" name="CaixaDeTexto 49"/>
              <p:cNvSpPr txBox="1"/>
              <p:nvPr/>
            </p:nvSpPr>
            <p:spPr>
              <a:xfrm>
                <a:off x="6577127" y="3229100"/>
                <a:ext cx="2098588" cy="8138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latin typeface="Cambria Math" panose="02040503050406030204" pitchFamily="18" charset="0"/>
                        </a:rPr>
                        <m:t>𝐴</m:t>
                      </m:r>
                      <m:r>
                        <a:rPr lang="pt-PT" sz="2000" b="0" i="1" smtClean="0">
                          <a:latin typeface="Cambria Math" panose="02040503050406030204" pitchFamily="18" charset="0"/>
                        </a:rPr>
                        <m:t>=</m:t>
                      </m:r>
                      <m:d>
                        <m:dPr>
                          <m:ctrlPr>
                            <a:rPr lang="pt-PT" sz="2000" b="0" i="1" smtClean="0">
                              <a:latin typeface="Cambria Math" panose="02040503050406030204" pitchFamily="18" charset="0"/>
                            </a:rPr>
                          </m:ctrlPr>
                        </m:dPr>
                        <m:e>
                          <m:m>
                            <m:mPr>
                              <m:mcs>
                                <m:mc>
                                  <m:mcPr>
                                    <m:count m:val="3"/>
                                    <m:mcJc m:val="center"/>
                                  </m:mcPr>
                                </m:mc>
                              </m:mcs>
                              <m:ctrlPr>
                                <a:rPr lang="pt-PT" sz="2000" i="1">
                                  <a:latin typeface="Cambria Math" panose="02040503050406030204" pitchFamily="18" charset="0"/>
                                </a:rPr>
                              </m:ctrlPr>
                            </m:mPr>
                            <m:mr>
                              <m:e>
                                <m:r>
                                  <m:rPr>
                                    <m:brk m:alnAt="7"/>
                                  </m:rPr>
                                  <a:rPr lang="pt-PT" sz="2000" i="1">
                                    <a:latin typeface="Cambria Math" panose="02040503050406030204" pitchFamily="18" charset="0"/>
                                  </a:rPr>
                                  <m:t>1</m:t>
                                </m:r>
                              </m:e>
                              <m:e>
                                <m:r>
                                  <a:rPr lang="pt-PT" sz="2000" i="1">
                                    <a:latin typeface="Cambria Math" panose="02040503050406030204" pitchFamily="18" charset="0"/>
                                  </a:rPr>
                                  <m:t>2</m:t>
                                </m:r>
                              </m:e>
                              <m:e>
                                <m:r>
                                  <a:rPr lang="pt-PT" sz="2000" i="1">
                                    <a:latin typeface="Cambria Math" panose="02040503050406030204" pitchFamily="18" charset="0"/>
                                  </a:rPr>
                                  <m:t>3</m:t>
                                </m:r>
                              </m:e>
                            </m:mr>
                            <m:mr>
                              <m:e>
                                <m:r>
                                  <a:rPr lang="pt-PT" sz="2000" i="1">
                                    <a:latin typeface="Cambria Math" panose="02040503050406030204" pitchFamily="18" charset="0"/>
                                  </a:rPr>
                                  <m:t>−1</m:t>
                                </m:r>
                              </m:e>
                              <m:e>
                                <m:r>
                                  <a:rPr lang="pt-PT" sz="2000" i="1">
                                    <a:latin typeface="Cambria Math" panose="02040503050406030204" pitchFamily="18" charset="0"/>
                                  </a:rPr>
                                  <m:t>0</m:t>
                                </m:r>
                              </m:e>
                              <m:e>
                                <m:r>
                                  <a:rPr lang="pt-PT" sz="2000" i="1">
                                    <a:latin typeface="Cambria Math" panose="02040503050406030204" pitchFamily="18" charset="0"/>
                                  </a:rPr>
                                  <m:t>4</m:t>
                                </m:r>
                              </m:e>
                            </m:mr>
                            <m:mr>
                              <m:e>
                                <m:r>
                                  <a:rPr lang="pt-PT" sz="2000" i="1">
                                    <a:latin typeface="Cambria Math" panose="02040503050406030204" pitchFamily="18" charset="0"/>
                                  </a:rPr>
                                  <m:t>−2</m:t>
                                </m:r>
                              </m:e>
                              <m:e>
                                <m:r>
                                  <a:rPr lang="pt-PT" sz="2000" i="1">
                                    <a:latin typeface="Cambria Math" panose="02040503050406030204" pitchFamily="18" charset="0"/>
                                  </a:rPr>
                                  <m:t>1</m:t>
                                </m:r>
                              </m:e>
                              <m:e>
                                <m:r>
                                  <a:rPr lang="pt-PT" sz="2000" i="1">
                                    <a:latin typeface="Cambria Math" panose="02040503050406030204" pitchFamily="18" charset="0"/>
                                  </a:rPr>
                                  <m:t>5</m:t>
                                </m:r>
                              </m:e>
                            </m:mr>
                          </m:m>
                        </m:e>
                      </m:d>
                      <m:r>
                        <a:rPr lang="pt-PT" sz="2000" b="0" i="1" smtClean="0">
                          <a:latin typeface="Cambria Math" panose="02040503050406030204" pitchFamily="18" charset="0"/>
                        </a:rPr>
                        <m:t>.</m:t>
                      </m:r>
                    </m:oMath>
                  </m:oMathPara>
                </a14:m>
                <a:endParaRPr lang="pt-PT" sz="2000" dirty="0"/>
              </a:p>
            </p:txBody>
          </p:sp>
        </mc:Choice>
        <mc:Fallback xmlns="">
          <p:sp>
            <p:nvSpPr>
              <p:cNvPr id="50" name="CaixaDeTexto 49"/>
              <p:cNvSpPr txBox="1">
                <a:spLocks noRot="1" noChangeAspect="1" noMove="1" noResize="1" noEditPoints="1" noAdjustHandles="1" noChangeArrowheads="1" noChangeShapeType="1" noTextEdit="1"/>
              </p:cNvSpPr>
              <p:nvPr/>
            </p:nvSpPr>
            <p:spPr>
              <a:xfrm>
                <a:off x="6577127" y="3229100"/>
                <a:ext cx="2098588" cy="813813"/>
              </a:xfrm>
              <a:prstGeom prst="rect">
                <a:avLst/>
              </a:prstGeom>
              <a:blipFill>
                <a:blip r:embed="rId10"/>
                <a:stretch>
                  <a:fillRect/>
                </a:stretch>
              </a:blipFill>
            </p:spPr>
            <p:txBody>
              <a:bodyPr/>
              <a:lstStyle/>
              <a:p>
                <a:r>
                  <a:rPr lang="pt-PT">
                    <a:noFill/>
                  </a:rPr>
                  <a:t> </a:t>
                </a:r>
              </a:p>
            </p:txBody>
          </p:sp>
        </mc:Fallback>
      </mc:AlternateContent>
      <p:sp>
        <p:nvSpPr>
          <p:cNvPr id="51" name="CaixaDeTexto 50"/>
          <p:cNvSpPr txBox="1"/>
          <p:nvPr/>
        </p:nvSpPr>
        <p:spPr>
          <a:xfrm>
            <a:off x="2416258" y="4045739"/>
            <a:ext cx="8471332" cy="400110"/>
          </a:xfrm>
          <a:prstGeom prst="rect">
            <a:avLst/>
          </a:prstGeom>
          <a:noFill/>
        </p:spPr>
        <p:txBody>
          <a:bodyPr wrap="square" rtlCol="0">
            <a:spAutoFit/>
          </a:bodyPr>
          <a:lstStyle/>
          <a:p>
            <a:r>
              <a:rPr lang="en-US" sz="2000" dirty="0"/>
              <a:t>Let's evaluating the determinant of </a:t>
            </a:r>
            <a:r>
              <a:rPr lang="pt-PT" sz="2000" dirty="0">
                <a:latin typeface="Cambria Math" panose="02040503050406030204" pitchFamily="18" charset="0"/>
              </a:rPr>
              <a:t>𝐴 </a:t>
            </a:r>
            <a:r>
              <a:rPr lang="en-US" sz="2000" dirty="0"/>
              <a:t>by cofactor expansion along column 2.</a:t>
            </a:r>
            <a:endParaRPr lang="pt-PT" sz="2000" dirty="0"/>
          </a:p>
        </p:txBody>
      </p:sp>
      <p:sp>
        <p:nvSpPr>
          <p:cNvPr id="52" name="CaixaDeTexto 51"/>
          <p:cNvSpPr txBox="1"/>
          <p:nvPr/>
        </p:nvSpPr>
        <p:spPr>
          <a:xfrm>
            <a:off x="2415861" y="4460966"/>
            <a:ext cx="3173013" cy="400110"/>
          </a:xfrm>
          <a:prstGeom prst="rect">
            <a:avLst/>
          </a:prstGeom>
          <a:noFill/>
        </p:spPr>
        <p:txBody>
          <a:bodyPr wrap="square" rtlCol="0">
            <a:spAutoFit/>
          </a:bodyPr>
          <a:lstStyle/>
          <a:p>
            <a:r>
              <a:rPr lang="en-US" sz="2000" dirty="0">
                <a:solidFill>
                  <a:srgbClr val="0C2B8E"/>
                </a:solidFill>
              </a:rPr>
              <a:t>So we will get the formula</a:t>
            </a:r>
            <a:endParaRPr lang="pt-PT" sz="2000" dirty="0">
              <a:solidFill>
                <a:srgbClr val="0C2B8E"/>
              </a:solidFill>
            </a:endParaRPr>
          </a:p>
        </p:txBody>
      </p:sp>
      <mc:AlternateContent xmlns:mc="http://schemas.openxmlformats.org/markup-compatibility/2006" xmlns:a14="http://schemas.microsoft.com/office/drawing/2010/main">
        <mc:Choice Requires="a14">
          <p:sp>
            <p:nvSpPr>
              <p:cNvPr id="53" name="CaixaDeTexto 52"/>
              <p:cNvSpPr txBox="1"/>
              <p:nvPr/>
            </p:nvSpPr>
            <p:spPr>
              <a:xfrm>
                <a:off x="2453312" y="4882604"/>
                <a:ext cx="40743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12</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12</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22</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22</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32</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32</m:t>
                          </m:r>
                        </m:sub>
                      </m:sSub>
                    </m:oMath>
                  </m:oMathPara>
                </a14:m>
                <a:endParaRPr lang="pt-PT" sz="2000" dirty="0">
                  <a:solidFill>
                    <a:srgbClr val="0C2B8E"/>
                  </a:solidFill>
                </a:endParaRPr>
              </a:p>
            </p:txBody>
          </p:sp>
        </mc:Choice>
        <mc:Fallback xmlns="">
          <p:sp>
            <p:nvSpPr>
              <p:cNvPr id="53" name="CaixaDeTexto 52"/>
              <p:cNvSpPr txBox="1">
                <a:spLocks noRot="1" noChangeAspect="1" noMove="1" noResize="1" noEditPoints="1" noAdjustHandles="1" noChangeArrowheads="1" noChangeShapeType="1" noTextEdit="1"/>
              </p:cNvSpPr>
              <p:nvPr/>
            </p:nvSpPr>
            <p:spPr>
              <a:xfrm>
                <a:off x="2453312" y="4882604"/>
                <a:ext cx="4074385" cy="307777"/>
              </a:xfrm>
              <a:prstGeom prst="rect">
                <a:avLst/>
              </a:prstGeom>
              <a:blipFill>
                <a:blip r:embed="rId11"/>
                <a:stretch>
                  <a:fillRect b="-160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4" name="CaixaDeTexto 53"/>
              <p:cNvSpPr txBox="1"/>
              <p:nvPr/>
            </p:nvSpPr>
            <p:spPr>
              <a:xfrm>
                <a:off x="2503412" y="5252502"/>
                <a:ext cx="3442033" cy="54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=2</m:t>
                      </m:r>
                      <m:r>
                        <a:rPr lang="pt-PT" sz="2000" b="0" i="1" smtClean="0">
                          <a:solidFill>
                            <a:srgbClr val="0C2B8E"/>
                          </a:solidFill>
                          <a:latin typeface="Cambria Math" panose="02040503050406030204" pitchFamily="18" charset="0"/>
                          <a:ea typeface="Cambria Math" panose="02040503050406030204" pitchFamily="18" charset="0"/>
                        </a:rPr>
                        <m:t>×</m:t>
                      </m:r>
                      <m:sSup>
                        <m:sSupPr>
                          <m:ctrlPr>
                            <a:rPr lang="pt-PT" sz="2000" b="0" i="1" smtClean="0">
                              <a:solidFill>
                                <a:srgbClr val="0C2B8E"/>
                              </a:solidFill>
                              <a:latin typeface="Cambria Math" panose="02040503050406030204" pitchFamily="18" charset="0"/>
                              <a:ea typeface="Cambria Math" panose="02040503050406030204" pitchFamily="18" charset="0"/>
                            </a:rPr>
                          </m:ctrlPr>
                        </m:sSupPr>
                        <m:e>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1+2</m:t>
                          </m:r>
                        </m:sup>
                      </m:sSup>
                      <m:d>
                        <m:dPr>
                          <m:begChr m:val="|"/>
                          <m:endChr m:val="|"/>
                          <m:ctrlPr>
                            <a:rPr lang="pt-PT" sz="2000" b="0" i="1" smtClean="0">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b="0" i="1" smtClean="0">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4</m:t>
                                </m:r>
                              </m:e>
                            </m:mr>
                            <m:mr>
                              <m:e>
                                <m:r>
                                  <a:rPr lang="pt-PT" sz="2000" b="0" i="1" smtClean="0">
                                    <a:solidFill>
                                      <a:srgbClr val="0C2B8E"/>
                                    </a:solidFill>
                                    <a:latin typeface="Cambria Math" panose="02040503050406030204" pitchFamily="18" charset="0"/>
                                    <a:ea typeface="Cambria Math" panose="02040503050406030204" pitchFamily="18" charset="0"/>
                                  </a:rPr>
                                  <m:t>−2</m:t>
                                </m:r>
                              </m:e>
                              <m:e>
                                <m:r>
                                  <a:rPr lang="pt-PT" sz="2000" b="0" i="1" smtClean="0">
                                    <a:solidFill>
                                      <a:srgbClr val="0C2B8E"/>
                                    </a:solidFill>
                                    <a:latin typeface="Cambria Math" panose="02040503050406030204" pitchFamily="18" charset="0"/>
                                    <a:ea typeface="Cambria Math" panose="02040503050406030204" pitchFamily="18" charset="0"/>
                                  </a:rPr>
                                  <m:t>5</m:t>
                                </m:r>
                              </m:e>
                            </m:mr>
                          </m:m>
                        </m:e>
                      </m:d>
                    </m:oMath>
                  </m:oMathPara>
                </a14:m>
                <a:endParaRPr lang="pt-PT" sz="2000" dirty="0">
                  <a:solidFill>
                    <a:srgbClr val="0C2B8E"/>
                  </a:solidFill>
                </a:endParaRPr>
              </a:p>
            </p:txBody>
          </p:sp>
        </mc:Choice>
        <mc:Fallback xmlns="">
          <p:sp>
            <p:nvSpPr>
              <p:cNvPr id="54" name="CaixaDeTexto 53"/>
              <p:cNvSpPr txBox="1">
                <a:spLocks noRot="1" noChangeAspect="1" noMove="1" noResize="1" noEditPoints="1" noAdjustHandles="1" noChangeArrowheads="1" noChangeShapeType="1" noTextEdit="1"/>
              </p:cNvSpPr>
              <p:nvPr/>
            </p:nvSpPr>
            <p:spPr>
              <a:xfrm>
                <a:off x="2503412" y="5252502"/>
                <a:ext cx="3442033" cy="547779"/>
              </a:xfrm>
              <a:prstGeom prst="rect">
                <a:avLst/>
              </a:prstGeom>
              <a:blipFill>
                <a:blip r:embed="rId12"/>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5" name="CaixaDeTexto 54"/>
              <p:cNvSpPr txBox="1"/>
              <p:nvPr/>
            </p:nvSpPr>
            <p:spPr>
              <a:xfrm>
                <a:off x="5889712" y="5366935"/>
                <a:ext cx="2500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m:t>
                      </m:r>
                    </m:oMath>
                  </m:oMathPara>
                </a14:m>
                <a:endParaRPr lang="pt-PT" sz="2000" dirty="0">
                  <a:solidFill>
                    <a:srgbClr val="0C2B8E"/>
                  </a:solidFill>
                </a:endParaRPr>
              </a:p>
            </p:txBody>
          </p:sp>
        </mc:Choice>
        <mc:Fallback xmlns="">
          <p:sp>
            <p:nvSpPr>
              <p:cNvPr id="55" name="CaixaDeTexto 54"/>
              <p:cNvSpPr txBox="1">
                <a:spLocks noRot="1" noChangeAspect="1" noMove="1" noResize="1" noEditPoints="1" noAdjustHandles="1" noChangeArrowheads="1" noChangeShapeType="1" noTextEdit="1"/>
              </p:cNvSpPr>
              <p:nvPr/>
            </p:nvSpPr>
            <p:spPr>
              <a:xfrm>
                <a:off x="5889712" y="5366935"/>
                <a:ext cx="250068" cy="307777"/>
              </a:xfrm>
              <a:prstGeom prst="rect">
                <a:avLst/>
              </a:prstGeom>
              <a:blipFill>
                <a:blip r:embed="rId13"/>
                <a:stretch>
                  <a:fillRect l="-21951" r="-21951" b="-5882"/>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6" name="CaixaDeTexto 55"/>
              <p:cNvSpPr txBox="1"/>
              <p:nvPr/>
            </p:nvSpPr>
            <p:spPr>
              <a:xfrm>
                <a:off x="6162908" y="5278252"/>
                <a:ext cx="2352439" cy="54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i="1" smtClean="0">
                          <a:solidFill>
                            <a:srgbClr val="0C2B8E"/>
                          </a:solidFill>
                          <a:latin typeface="Cambria Math" panose="02040503050406030204" pitchFamily="18" charset="0"/>
                        </a:rPr>
                        <m:t>0</m:t>
                      </m:r>
                      <m:r>
                        <a:rPr lang="pt-PT" sz="2000" i="1">
                          <a:solidFill>
                            <a:srgbClr val="0C2B8E"/>
                          </a:solidFill>
                          <a:latin typeface="Cambria Math" panose="02040503050406030204" pitchFamily="18" charset="0"/>
                          <a:ea typeface="Cambria Math" panose="02040503050406030204" pitchFamily="18" charset="0"/>
                        </a:rPr>
                        <m:t>×</m:t>
                      </m:r>
                      <m:sSup>
                        <m:sSupPr>
                          <m:ctrlPr>
                            <a:rPr lang="pt-PT" sz="2000" i="1" smtClean="0">
                              <a:solidFill>
                                <a:srgbClr val="0C2B8E"/>
                              </a:solidFill>
                              <a:latin typeface="Cambria Math" panose="02040503050406030204" pitchFamily="18" charset="0"/>
                              <a:ea typeface="Cambria Math" panose="02040503050406030204" pitchFamily="18" charset="0"/>
                            </a:rPr>
                          </m:ctrlPr>
                        </m:sSup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2+2</m:t>
                          </m:r>
                        </m:sup>
                      </m:sSup>
                      <m:d>
                        <m:dPr>
                          <m:begChr m:val="|"/>
                          <m:endChr m:val="|"/>
                          <m:ctrlPr>
                            <a:rPr lang="pt-PT"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i="1">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3</m:t>
                                </m:r>
                              </m:e>
                            </m:mr>
                            <m:mr>
                              <m:e>
                                <m:r>
                                  <a:rPr lang="pt-PT" sz="2000" b="0" i="1" smtClean="0">
                                    <a:solidFill>
                                      <a:srgbClr val="0C2B8E"/>
                                    </a:solidFill>
                                    <a:latin typeface="Cambria Math" panose="02040503050406030204" pitchFamily="18" charset="0"/>
                                    <a:ea typeface="Cambria Math" panose="02040503050406030204" pitchFamily="18" charset="0"/>
                                  </a:rPr>
                                  <m:t>−2</m:t>
                                </m:r>
                              </m:e>
                              <m:e>
                                <m:r>
                                  <a:rPr lang="pt-PT" sz="2000" b="0" i="1" smtClean="0">
                                    <a:solidFill>
                                      <a:srgbClr val="0C2B8E"/>
                                    </a:solidFill>
                                    <a:latin typeface="Cambria Math" panose="02040503050406030204" pitchFamily="18" charset="0"/>
                                    <a:ea typeface="Cambria Math" panose="02040503050406030204" pitchFamily="18" charset="0"/>
                                  </a:rPr>
                                  <m:t>5</m:t>
                                </m:r>
                              </m:e>
                            </m:mr>
                          </m:m>
                        </m:e>
                      </m:d>
                    </m:oMath>
                  </m:oMathPara>
                </a14:m>
                <a:endParaRPr lang="pt-PT" sz="2000" dirty="0">
                  <a:solidFill>
                    <a:srgbClr val="0C2B8E"/>
                  </a:solidFill>
                </a:endParaRPr>
              </a:p>
            </p:txBody>
          </p:sp>
        </mc:Choice>
        <mc:Fallback xmlns="">
          <p:sp>
            <p:nvSpPr>
              <p:cNvPr id="56" name="CaixaDeTexto 55"/>
              <p:cNvSpPr txBox="1">
                <a:spLocks noRot="1" noChangeAspect="1" noMove="1" noResize="1" noEditPoints="1" noAdjustHandles="1" noChangeArrowheads="1" noChangeShapeType="1" noTextEdit="1"/>
              </p:cNvSpPr>
              <p:nvPr/>
            </p:nvSpPr>
            <p:spPr>
              <a:xfrm>
                <a:off x="6162908" y="5278252"/>
                <a:ext cx="2352439" cy="547779"/>
              </a:xfrm>
              <a:prstGeom prst="rect">
                <a:avLst/>
              </a:prstGeom>
              <a:blipFill>
                <a:blip r:embed="rId1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7" name="CaixaDeTexto 56"/>
              <p:cNvSpPr txBox="1"/>
              <p:nvPr/>
            </p:nvSpPr>
            <p:spPr>
              <a:xfrm>
                <a:off x="8481300" y="5381275"/>
                <a:ext cx="2500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m:t>
                      </m:r>
                    </m:oMath>
                  </m:oMathPara>
                </a14:m>
                <a:endParaRPr lang="pt-PT" sz="2000" dirty="0">
                  <a:solidFill>
                    <a:srgbClr val="0C2B8E"/>
                  </a:solidFill>
                </a:endParaRPr>
              </a:p>
            </p:txBody>
          </p:sp>
        </mc:Choice>
        <mc:Fallback xmlns="">
          <p:sp>
            <p:nvSpPr>
              <p:cNvPr id="57" name="CaixaDeTexto 56"/>
              <p:cNvSpPr txBox="1">
                <a:spLocks noRot="1" noChangeAspect="1" noMove="1" noResize="1" noEditPoints="1" noAdjustHandles="1" noChangeArrowheads="1" noChangeShapeType="1" noTextEdit="1"/>
              </p:cNvSpPr>
              <p:nvPr/>
            </p:nvSpPr>
            <p:spPr>
              <a:xfrm>
                <a:off x="8481300" y="5381275"/>
                <a:ext cx="250068" cy="307777"/>
              </a:xfrm>
              <a:prstGeom prst="rect">
                <a:avLst/>
              </a:prstGeom>
              <a:blipFill>
                <a:blip r:embed="rId15"/>
                <a:stretch>
                  <a:fillRect l="-21951" r="-21951" b="-80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8" name="CaixaDeTexto 57"/>
              <p:cNvSpPr txBox="1"/>
              <p:nvPr/>
            </p:nvSpPr>
            <p:spPr>
              <a:xfrm>
                <a:off x="8771899" y="5284032"/>
                <a:ext cx="2351413" cy="511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i="1" smtClean="0">
                          <a:solidFill>
                            <a:srgbClr val="0C2B8E"/>
                          </a:solidFill>
                          <a:latin typeface="Cambria Math" panose="02040503050406030204" pitchFamily="18" charset="0"/>
                        </a:rPr>
                        <m:t>1</m:t>
                      </m:r>
                      <m:r>
                        <a:rPr lang="pt-PT" sz="2000" i="1">
                          <a:solidFill>
                            <a:srgbClr val="0C2B8E"/>
                          </a:solidFill>
                          <a:latin typeface="Cambria Math" panose="02040503050406030204" pitchFamily="18" charset="0"/>
                          <a:ea typeface="Cambria Math" panose="02040503050406030204" pitchFamily="18" charset="0"/>
                        </a:rPr>
                        <m:t>×</m:t>
                      </m:r>
                      <m:sSup>
                        <m:sSupPr>
                          <m:ctrlPr>
                            <a:rPr lang="pt-PT" sz="2000" i="1" smtClean="0">
                              <a:solidFill>
                                <a:srgbClr val="0C2B8E"/>
                              </a:solidFill>
                              <a:latin typeface="Cambria Math" panose="02040503050406030204" pitchFamily="18" charset="0"/>
                              <a:ea typeface="Cambria Math" panose="02040503050406030204" pitchFamily="18" charset="0"/>
                            </a:rPr>
                          </m:ctrlPr>
                        </m:sSup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3+2</m:t>
                          </m:r>
                        </m:sup>
                      </m:sSup>
                      <m:d>
                        <m:dPr>
                          <m:begChr m:val="|"/>
                          <m:endChr m:val="|"/>
                          <m:ctrlPr>
                            <a:rPr lang="pt-PT" sz="2000" i="1">
                              <a:solidFill>
                                <a:srgbClr val="0C2B8E"/>
                              </a:solidFill>
                              <a:latin typeface="Cambria Math" panose="02040503050406030204" pitchFamily="18" charset="0"/>
                              <a:ea typeface="Cambria Math" panose="02040503050406030204" pitchFamily="18" charset="0"/>
                            </a:rPr>
                          </m:ctrlPr>
                        </m:dPr>
                        <m:e>
                          <m:m>
                            <m:mPr>
                              <m:mcs>
                                <m:mc>
                                  <m:mcPr>
                                    <m:count m:val="2"/>
                                    <m:mcJc m:val="center"/>
                                  </m:mcPr>
                                </m:mc>
                              </m:mcs>
                              <m:ctrlPr>
                                <a:rPr lang="pt-PT" sz="2000" i="1">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3</m:t>
                                </m:r>
                              </m:e>
                            </m:mr>
                            <m:mr>
                              <m:e>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4</m:t>
                                </m:r>
                              </m:e>
                            </m:mr>
                          </m:m>
                        </m:e>
                      </m:d>
                    </m:oMath>
                  </m:oMathPara>
                </a14:m>
                <a:endParaRPr lang="pt-PT" sz="2000" dirty="0">
                  <a:solidFill>
                    <a:srgbClr val="0C2B8E"/>
                  </a:solidFill>
                </a:endParaRPr>
              </a:p>
            </p:txBody>
          </p:sp>
        </mc:Choice>
        <mc:Fallback xmlns="">
          <p:sp>
            <p:nvSpPr>
              <p:cNvPr id="58" name="CaixaDeTexto 57"/>
              <p:cNvSpPr txBox="1">
                <a:spLocks noRot="1" noChangeAspect="1" noMove="1" noResize="1" noEditPoints="1" noAdjustHandles="1" noChangeArrowheads="1" noChangeShapeType="1" noTextEdit="1"/>
              </p:cNvSpPr>
              <p:nvPr/>
            </p:nvSpPr>
            <p:spPr>
              <a:xfrm>
                <a:off x="8771899" y="5284032"/>
                <a:ext cx="2351413" cy="511166"/>
              </a:xfrm>
              <a:prstGeom prst="rect">
                <a:avLst/>
              </a:prstGeom>
              <a:blipFill>
                <a:blip r:embed="rId16"/>
                <a:stretch>
                  <a:fillRect/>
                </a:stretch>
              </a:blipFill>
            </p:spPr>
            <p:txBody>
              <a:bodyPr/>
              <a:lstStyle/>
              <a:p>
                <a:r>
                  <a:rPr lang="pt-PT">
                    <a:noFill/>
                  </a:rPr>
                  <a:t> </a:t>
                </a:r>
              </a:p>
            </p:txBody>
          </p:sp>
        </mc:Fallback>
      </mc:AlternateContent>
      <p:sp>
        <p:nvSpPr>
          <p:cNvPr id="59" name="Retângulo arredondado 58">
            <a:extLst>
              <a:ext uri="{FF2B5EF4-FFF2-40B4-BE49-F238E27FC236}">
                <a16:creationId xmlns:a16="http://schemas.microsoft.com/office/drawing/2014/main" id="{2E8D1B0C-DD9D-4DB7-84C4-AC8BD1918F9C}"/>
              </a:ext>
            </a:extLst>
          </p:cNvPr>
          <p:cNvSpPr/>
          <p:nvPr/>
        </p:nvSpPr>
        <p:spPr>
          <a:xfrm rot="5400000">
            <a:off x="7426075" y="3460857"/>
            <a:ext cx="936000" cy="334856"/>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Conexão reta 59"/>
          <p:cNvCxnSpPr/>
          <p:nvPr/>
        </p:nvCxnSpPr>
        <p:spPr>
          <a:xfrm>
            <a:off x="9574912" y="4445849"/>
            <a:ext cx="294290" cy="0"/>
          </a:xfrm>
          <a:prstGeom prst="line">
            <a:avLst/>
          </a:prstGeom>
          <a:ln w="38100">
            <a:solidFill>
              <a:srgbClr val="70AD47"/>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C8093068-D334-48AC-A72B-B5B8F9382E16}"/>
              </a:ext>
            </a:extLst>
          </p:cNvPr>
          <p:cNvSpPr/>
          <p:nvPr/>
        </p:nvSpPr>
        <p:spPr>
          <a:xfrm>
            <a:off x="3532184" y="5402396"/>
            <a:ext cx="322765" cy="265711"/>
          </a:xfrm>
          <a:prstGeom prst="ellipse">
            <a:avLst/>
          </a:prstGeom>
          <a:noFill/>
          <a:ln w="381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C8093068-D334-48AC-A72B-B5B8F9382E16}"/>
              </a:ext>
            </a:extLst>
          </p:cNvPr>
          <p:cNvSpPr/>
          <p:nvPr/>
        </p:nvSpPr>
        <p:spPr>
          <a:xfrm>
            <a:off x="7739694" y="3211492"/>
            <a:ext cx="322765" cy="265711"/>
          </a:xfrm>
          <a:prstGeom prst="ellipse">
            <a:avLst/>
          </a:prstGeom>
          <a:noFill/>
          <a:ln w="381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Conexão reta 62"/>
          <p:cNvCxnSpPr/>
          <p:nvPr/>
        </p:nvCxnSpPr>
        <p:spPr>
          <a:xfrm>
            <a:off x="7803354" y="3355032"/>
            <a:ext cx="252000" cy="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64" name="Conexão reta 63"/>
          <p:cNvCxnSpPr/>
          <p:nvPr/>
        </p:nvCxnSpPr>
        <p:spPr>
          <a:xfrm flipH="1">
            <a:off x="7901069" y="3583931"/>
            <a:ext cx="12776" cy="180000"/>
          </a:xfrm>
          <a:prstGeom prst="line">
            <a:avLst/>
          </a:prstGeom>
          <a:ln w="57150">
            <a:solidFill>
              <a:srgbClr val="29A6FF"/>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C8093068-D334-48AC-A72B-B5B8F9382E16}"/>
              </a:ext>
            </a:extLst>
          </p:cNvPr>
          <p:cNvSpPr/>
          <p:nvPr/>
        </p:nvSpPr>
        <p:spPr>
          <a:xfrm>
            <a:off x="7744954" y="3532053"/>
            <a:ext cx="322765" cy="265711"/>
          </a:xfrm>
          <a:prstGeom prst="ellipse">
            <a:avLst/>
          </a:prstGeom>
          <a:noFill/>
          <a:ln w="38100">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C8093068-D334-48AC-A72B-B5B8F9382E16}"/>
              </a:ext>
            </a:extLst>
          </p:cNvPr>
          <p:cNvSpPr/>
          <p:nvPr/>
        </p:nvSpPr>
        <p:spPr>
          <a:xfrm>
            <a:off x="6119490" y="5416355"/>
            <a:ext cx="322765" cy="265711"/>
          </a:xfrm>
          <a:prstGeom prst="ellipse">
            <a:avLst/>
          </a:prstGeom>
          <a:noFill/>
          <a:ln w="38100">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Conexão reta 66"/>
          <p:cNvCxnSpPr/>
          <p:nvPr/>
        </p:nvCxnSpPr>
        <p:spPr>
          <a:xfrm flipH="1">
            <a:off x="7916839" y="3599701"/>
            <a:ext cx="12776" cy="180000"/>
          </a:xfrm>
          <a:prstGeom prst="line">
            <a:avLst/>
          </a:prstGeom>
          <a:ln w="57150">
            <a:solidFill>
              <a:srgbClr val="F25E4F"/>
            </a:solidFill>
          </a:ln>
        </p:spPr>
        <p:style>
          <a:lnRef idx="1">
            <a:schemeClr val="accent1"/>
          </a:lnRef>
          <a:fillRef idx="0">
            <a:schemeClr val="accent1"/>
          </a:fillRef>
          <a:effectRef idx="0">
            <a:schemeClr val="accent1"/>
          </a:effectRef>
          <a:fontRef idx="minor">
            <a:schemeClr val="tx1"/>
          </a:fontRef>
        </p:style>
      </p:cxnSp>
      <p:cxnSp>
        <p:nvCxnSpPr>
          <p:cNvPr id="68" name="Conexão reta 67"/>
          <p:cNvCxnSpPr/>
          <p:nvPr/>
        </p:nvCxnSpPr>
        <p:spPr>
          <a:xfrm>
            <a:off x="7798102" y="3675592"/>
            <a:ext cx="252000" cy="0"/>
          </a:xfrm>
          <a:prstGeom prst="line">
            <a:avLst/>
          </a:prstGeom>
          <a:ln w="57150">
            <a:solidFill>
              <a:srgbClr val="F25E4F"/>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C8093068-D334-48AC-A72B-B5B8F9382E16}"/>
              </a:ext>
            </a:extLst>
          </p:cNvPr>
          <p:cNvSpPr/>
          <p:nvPr/>
        </p:nvSpPr>
        <p:spPr>
          <a:xfrm>
            <a:off x="8720858" y="5422848"/>
            <a:ext cx="322765" cy="265711"/>
          </a:xfrm>
          <a:prstGeom prst="ellipse">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8093068-D334-48AC-A72B-B5B8F9382E16}"/>
              </a:ext>
            </a:extLst>
          </p:cNvPr>
          <p:cNvSpPr/>
          <p:nvPr/>
        </p:nvSpPr>
        <p:spPr>
          <a:xfrm>
            <a:off x="7755545" y="3808781"/>
            <a:ext cx="322765" cy="265711"/>
          </a:xfrm>
          <a:prstGeom prst="ellipse">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CaixaDeTexto 70"/>
              <p:cNvSpPr txBox="1"/>
              <p:nvPr/>
            </p:nvSpPr>
            <p:spPr>
              <a:xfrm>
                <a:off x="2438406" y="5957185"/>
                <a:ext cx="753180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=−2</m:t>
                      </m:r>
                      <m:r>
                        <a:rPr lang="pt-PT" sz="2000" b="0" i="1" smtClean="0">
                          <a:solidFill>
                            <a:srgbClr val="0C2B8E"/>
                          </a:solidFill>
                          <a:latin typeface="Cambria Math" panose="02040503050406030204" pitchFamily="18" charset="0"/>
                          <a:ea typeface="Cambria Math" panose="02040503050406030204" pitchFamily="18" charset="0"/>
                        </a:rPr>
                        <m:t>×</m:t>
                      </m:r>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29A6FF"/>
                              </a:solidFill>
                              <a:latin typeface="Cambria Math" panose="02040503050406030204" pitchFamily="18" charset="0"/>
                              <a:ea typeface="Cambria Math" panose="02040503050406030204" pitchFamily="18" charset="0"/>
                            </a:rPr>
                            <m:t>−1×5−</m:t>
                          </m:r>
                          <m:d>
                            <m:dPr>
                              <m:ctrlPr>
                                <a:rPr lang="pt-PT" sz="2000" b="0" i="1" smtClean="0">
                                  <a:solidFill>
                                    <a:srgbClr val="29A6FF"/>
                                  </a:solidFill>
                                  <a:latin typeface="Cambria Math" panose="02040503050406030204" pitchFamily="18" charset="0"/>
                                  <a:ea typeface="Cambria Math" panose="02040503050406030204" pitchFamily="18" charset="0"/>
                                </a:rPr>
                              </m:ctrlPr>
                            </m:dPr>
                            <m:e>
                              <m:r>
                                <a:rPr lang="pt-PT" sz="2000" b="0" i="1" smtClean="0">
                                  <a:solidFill>
                                    <a:srgbClr val="29A6FF"/>
                                  </a:solidFill>
                                  <a:latin typeface="Cambria Math" panose="02040503050406030204" pitchFamily="18" charset="0"/>
                                  <a:ea typeface="Cambria Math" panose="02040503050406030204" pitchFamily="18" charset="0"/>
                                </a:rPr>
                                <m:t>−2</m:t>
                              </m:r>
                            </m:e>
                          </m:d>
                          <m:r>
                            <a:rPr lang="pt-PT" sz="2000" b="0" i="1" smtClean="0">
                              <a:solidFill>
                                <a:srgbClr val="29A6FF"/>
                              </a:solidFill>
                              <a:latin typeface="Cambria Math" panose="02040503050406030204" pitchFamily="18" charset="0"/>
                              <a:ea typeface="Cambria Math" panose="02040503050406030204" pitchFamily="18" charset="0"/>
                            </a:rPr>
                            <m:t>×4</m:t>
                          </m:r>
                        </m:e>
                      </m:d>
                      <m: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rPr>
                        <m:t>0</m:t>
                      </m:r>
                      <m: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rPr>
                        <m:t>1</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1×4−</m:t>
                          </m:r>
                          <m:d>
                            <m:dPr>
                              <m:ctrlPr>
                                <a:rPr lang="pt-PT" sz="2000" b="0" i="1" smtClean="0">
                                  <a:solidFill>
                                    <a:srgbClr val="70AD47"/>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−1</m:t>
                              </m:r>
                            </m:e>
                          </m:d>
                          <m:r>
                            <a:rPr lang="pt-PT" sz="2000" b="0" i="1" smtClean="0">
                              <a:solidFill>
                                <a:srgbClr val="70AD47"/>
                              </a:solidFill>
                              <a:latin typeface="Cambria Math" panose="02040503050406030204" pitchFamily="18" charset="0"/>
                              <a:ea typeface="Cambria Math" panose="02040503050406030204" pitchFamily="18" charset="0"/>
                            </a:rPr>
                            <m:t>×3</m:t>
                          </m:r>
                        </m:e>
                      </m:d>
                    </m:oMath>
                  </m:oMathPara>
                </a14:m>
                <a:endParaRPr lang="pt-PT" sz="2000" dirty="0">
                  <a:solidFill>
                    <a:srgbClr val="0C2B8E"/>
                  </a:solidFill>
                </a:endParaRPr>
              </a:p>
            </p:txBody>
          </p:sp>
        </mc:Choice>
        <mc:Fallback xmlns="">
          <p:sp>
            <p:nvSpPr>
              <p:cNvPr id="71" name="CaixaDeTexto 70"/>
              <p:cNvSpPr txBox="1">
                <a:spLocks noRot="1" noChangeAspect="1" noMove="1" noResize="1" noEditPoints="1" noAdjustHandles="1" noChangeArrowheads="1" noChangeShapeType="1" noTextEdit="1"/>
              </p:cNvSpPr>
              <p:nvPr/>
            </p:nvSpPr>
            <p:spPr>
              <a:xfrm>
                <a:off x="2438406" y="5957185"/>
                <a:ext cx="7531805" cy="307777"/>
              </a:xfrm>
              <a:prstGeom prst="rect">
                <a:avLst/>
              </a:prstGeom>
              <a:blipFill>
                <a:blip r:embed="rId17"/>
                <a:stretch>
                  <a:fillRect b="-5882"/>
                </a:stretch>
              </a:blipFill>
            </p:spPr>
            <p:txBody>
              <a:bodyPr/>
              <a:lstStyle/>
              <a:p>
                <a:r>
                  <a:rPr lang="pt-PT">
                    <a:noFill/>
                  </a:rPr>
                  <a:t> </a:t>
                </a:r>
              </a:p>
            </p:txBody>
          </p:sp>
        </mc:Fallback>
      </mc:AlternateContent>
      <p:cxnSp>
        <p:nvCxnSpPr>
          <p:cNvPr id="72" name="Conexão reta 71"/>
          <p:cNvCxnSpPr/>
          <p:nvPr/>
        </p:nvCxnSpPr>
        <p:spPr>
          <a:xfrm>
            <a:off x="7813872" y="3964622"/>
            <a:ext cx="252000" cy="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flipH="1">
            <a:off x="7911589" y="3625981"/>
            <a:ext cx="12776" cy="180000"/>
          </a:xfrm>
          <a:prstGeom prst="line">
            <a:avLst/>
          </a:prstGeom>
          <a:ln w="57150">
            <a:solidFill>
              <a:srgbClr val="70AD47"/>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CaixaDeTexto 73"/>
              <p:cNvSpPr txBox="1"/>
              <p:nvPr/>
            </p:nvSpPr>
            <p:spPr>
              <a:xfrm>
                <a:off x="2460174" y="6346448"/>
                <a:ext cx="459600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=−2</m:t>
                      </m:r>
                      <m:r>
                        <a:rPr lang="pt-PT" sz="2000" b="0" i="1" smtClean="0">
                          <a:solidFill>
                            <a:srgbClr val="0C2B8E"/>
                          </a:solidFill>
                          <a:latin typeface="Cambria Math" panose="02040503050406030204" pitchFamily="18" charset="0"/>
                          <a:ea typeface="Cambria Math" panose="02040503050406030204" pitchFamily="18" charset="0"/>
                        </a:rPr>
                        <m:t>×</m:t>
                      </m:r>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29A6FF"/>
                              </a:solidFill>
                              <a:latin typeface="Cambria Math" panose="02040503050406030204" pitchFamily="18" charset="0"/>
                              <a:ea typeface="Cambria Math" panose="02040503050406030204" pitchFamily="18" charset="0"/>
                            </a:rPr>
                            <m:t>3</m:t>
                          </m:r>
                        </m:e>
                      </m:d>
                      <m: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rPr>
                        <m:t>0−1</m:t>
                      </m:r>
                      <m:r>
                        <a:rPr lang="pt-PT" sz="2000" i="1">
                          <a:solidFill>
                            <a:srgbClr val="0C2B8E"/>
                          </a:solidFill>
                          <a:latin typeface="Cambria Math" panose="02040503050406030204" pitchFamily="18" charset="0"/>
                          <a:ea typeface="Cambria Math" panose="02040503050406030204" pitchFamily="18" charset="0"/>
                        </a:rPr>
                        <m:t>×</m:t>
                      </m:r>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70AD47"/>
                              </a:solidFill>
                              <a:latin typeface="Cambria Math" panose="02040503050406030204" pitchFamily="18" charset="0"/>
                              <a:ea typeface="Cambria Math" panose="02040503050406030204" pitchFamily="18" charset="0"/>
                            </a:rPr>
                            <m:t>7</m:t>
                          </m:r>
                        </m:e>
                      </m:d>
                      <m:r>
                        <a:rPr lang="pt-PT" sz="2000" b="0" i="0" smtClean="0">
                          <a:solidFill>
                            <a:srgbClr val="0C2B8E"/>
                          </a:solidFill>
                          <a:latin typeface="Cambria Math" panose="02040503050406030204" pitchFamily="18" charset="0"/>
                          <a:ea typeface="Cambria Math" panose="02040503050406030204" pitchFamily="18" charset="0"/>
                        </a:rPr>
                        <m:t>=−13</m:t>
                      </m:r>
                    </m:oMath>
                  </m:oMathPara>
                </a14:m>
                <a:endParaRPr lang="pt-PT" sz="2000" dirty="0">
                  <a:solidFill>
                    <a:srgbClr val="0C2B8E"/>
                  </a:solidFill>
                </a:endParaRPr>
              </a:p>
            </p:txBody>
          </p:sp>
        </mc:Choice>
        <mc:Fallback xmlns="">
          <p:sp>
            <p:nvSpPr>
              <p:cNvPr id="74" name="CaixaDeTexto 73"/>
              <p:cNvSpPr txBox="1">
                <a:spLocks noRot="1" noChangeAspect="1" noMove="1" noResize="1" noEditPoints="1" noAdjustHandles="1" noChangeArrowheads="1" noChangeShapeType="1" noTextEdit="1"/>
              </p:cNvSpPr>
              <p:nvPr/>
            </p:nvSpPr>
            <p:spPr>
              <a:xfrm>
                <a:off x="2460174" y="6346448"/>
                <a:ext cx="4596002" cy="307777"/>
              </a:xfrm>
              <a:prstGeom prst="rect">
                <a:avLst/>
              </a:prstGeom>
              <a:blipFill>
                <a:blip r:embed="rId18"/>
                <a:stretch>
                  <a:fillRect b="-5882"/>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76" name="Retângulo 75">
                <a:extLst>
                  <a:ext uri="{FF2B5EF4-FFF2-40B4-BE49-F238E27FC236}">
                    <a16:creationId xmlns:a16="http://schemas.microsoft.com/office/drawing/2014/main" id="{32507C8E-B7C6-4FED-8227-C66E40EC31A6}"/>
                  </a:ext>
                </a:extLst>
              </p:cNvPr>
              <p:cNvSpPr/>
              <p:nvPr/>
            </p:nvSpPr>
            <p:spPr>
              <a:xfrm>
                <a:off x="6745507" y="4371085"/>
                <a:ext cx="5119683" cy="923330"/>
              </a:xfrm>
              <a:prstGeom prst="rect">
                <a:avLst/>
              </a:prstGeom>
              <a:solidFill>
                <a:schemeClr val="accent6">
                  <a:lumMod val="40000"/>
                  <a:lumOff val="60000"/>
                </a:schemeClr>
              </a:solidFill>
            </p:spPr>
            <p:txBody>
              <a:bodyPr wrap="square">
                <a:spAutoFit/>
              </a:bodyPr>
              <a:lstStyle/>
              <a:p>
                <a:pPr algn="just"/>
                <a:r>
                  <a:rPr lang="en-GB" b="1" dirty="0">
                    <a:solidFill>
                      <a:srgbClr val="F25E4F"/>
                    </a:solidFill>
                  </a:rPr>
                  <a:t>REMARK</a:t>
                </a:r>
                <a:r>
                  <a:rPr lang="en-GB" dirty="0"/>
                  <a:t> – </a:t>
                </a:r>
                <a:r>
                  <a:rPr lang="en-US" dirty="0"/>
                  <a:t> Once again, if we choose to do cofactor expansion along the first or third column, we will obtain the same answer for the determinant of </a:t>
                </a:r>
                <a14:m>
                  <m:oMath xmlns:m="http://schemas.openxmlformats.org/officeDocument/2006/math">
                    <m:r>
                      <a:rPr lang="pt-PT" i="1">
                        <a:latin typeface="Cambria Math" panose="02040503050406030204" pitchFamily="18" charset="0"/>
                      </a:rPr>
                      <m:t>𝐴</m:t>
                    </m:r>
                  </m:oMath>
                </a14:m>
                <a:r>
                  <a:rPr lang="en-GB" dirty="0"/>
                  <a:t>.</a:t>
                </a:r>
              </a:p>
            </p:txBody>
          </p:sp>
        </mc:Choice>
        <mc:Fallback xmlns="">
          <p:sp>
            <p:nvSpPr>
              <p:cNvPr id="76" name="Retângulo 75">
                <a:extLst>
                  <a:ext uri="{FF2B5EF4-FFF2-40B4-BE49-F238E27FC236}">
                    <a16:creationId xmlns:a16="http://schemas.microsoft.com/office/drawing/2014/main" id="{32507C8E-B7C6-4FED-8227-C66E40EC31A6}"/>
                  </a:ext>
                </a:extLst>
              </p:cNvPr>
              <p:cNvSpPr>
                <a:spLocks noRot="1" noChangeAspect="1" noMove="1" noResize="1" noEditPoints="1" noAdjustHandles="1" noChangeArrowheads="1" noChangeShapeType="1" noTextEdit="1"/>
              </p:cNvSpPr>
              <p:nvPr/>
            </p:nvSpPr>
            <p:spPr>
              <a:xfrm>
                <a:off x="6745507" y="4371085"/>
                <a:ext cx="5119683" cy="923330"/>
              </a:xfrm>
              <a:prstGeom prst="rect">
                <a:avLst/>
              </a:prstGeom>
              <a:blipFill>
                <a:blip r:embed="rId19"/>
                <a:stretch>
                  <a:fillRect l="-1073" t="-3289" r="-1073" b="-9211"/>
                </a:stretch>
              </a:blipFill>
            </p:spPr>
            <p:txBody>
              <a:bodyPr/>
              <a:lstStyle/>
              <a:p>
                <a:r>
                  <a:rPr lang="en-GB">
                    <a:noFill/>
                  </a:rPr>
                  <a:t> </a:t>
                </a:r>
              </a:p>
            </p:txBody>
          </p:sp>
        </mc:Fallback>
      </mc:AlternateContent>
    </p:spTree>
    <p:extLst>
      <p:ext uri="{BB962C8B-B14F-4D97-AF65-F5344CB8AC3E}">
        <p14:creationId xmlns:p14="http://schemas.microsoft.com/office/powerpoint/2010/main" val="25263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2000"/>
                                        <p:tgtEl>
                                          <p:spTgt spid="59"/>
                                        </p:tgtEl>
                                      </p:cBhvr>
                                    </p:animEffec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6" presetClass="emph" presetSubtype="0" fill="hold" nodeType="withEffect">
                                  <p:stCondLst>
                                    <p:cond delay="0"/>
                                  </p:stCondLst>
                                  <p:childTnLst>
                                    <p:animScale>
                                      <p:cBhvr>
                                        <p:cTn id="39" dur="2000" fill="hold"/>
                                        <p:tgtEl>
                                          <p:spTgt spid="60"/>
                                        </p:tgtEl>
                                      </p:cBhvr>
                                      <p:by x="400000" y="100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1000"/>
                                        <p:tgtEl>
                                          <p:spTgt spid="52"/>
                                        </p:tgtEl>
                                      </p:cBhvr>
                                    </p:animEffect>
                                  </p:childTnLst>
                                </p:cTn>
                              </p:par>
                            </p:childTnLst>
                          </p:cTn>
                        </p:par>
                        <p:par>
                          <p:cTn id="45" fill="hold">
                            <p:stCondLst>
                              <p:cond delay="1000"/>
                            </p:stCondLst>
                            <p:childTnLst>
                              <p:par>
                                <p:cTn id="46" presetID="10" presetClass="entr" presetSubtype="0" fill="hold" grpId="0" nodeType="afterEffect">
                                  <p:stCondLst>
                                    <p:cond delay="50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10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childTnLst>
                                </p:cTn>
                              </p:par>
                              <p:par>
                                <p:cTn id="54" presetID="10" presetClass="exit" presetSubtype="0" fill="hold" grpId="1" nodeType="withEffect">
                                  <p:stCondLst>
                                    <p:cond delay="0"/>
                                  </p:stCondLst>
                                  <p:childTnLst>
                                    <p:animEffect transition="out" filter="fade">
                                      <p:cBhvr>
                                        <p:cTn id="55" dur="500"/>
                                        <p:tgtEl>
                                          <p:spTgt spid="59"/>
                                        </p:tgtEl>
                                      </p:cBhvr>
                                    </p:animEffect>
                                    <p:set>
                                      <p:cBhvr>
                                        <p:cTn id="56" dur="1" fill="hold">
                                          <p:stCondLst>
                                            <p:cond delay="499"/>
                                          </p:stCondLst>
                                        </p:cTn>
                                        <p:tgtEl>
                                          <p:spTgt spid="5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10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0"/>
                                        <p:tgtEl>
                                          <p:spTgt spid="63"/>
                                        </p:tgtEl>
                                      </p:cBhvr>
                                    </p:animEffect>
                                  </p:childTnLst>
                                </p:cTn>
                              </p:par>
                              <p:par>
                                <p:cTn id="67" presetID="6" presetClass="emph" presetSubtype="0" fill="hold" nodeType="withEffect">
                                  <p:stCondLst>
                                    <p:cond delay="0"/>
                                  </p:stCondLst>
                                  <p:childTnLst>
                                    <p:animScale>
                                      <p:cBhvr>
                                        <p:cTn id="68" dur="2000" fill="hold"/>
                                        <p:tgtEl>
                                          <p:spTgt spid="63"/>
                                        </p:tgtEl>
                                      </p:cBhvr>
                                      <p:by x="400000" y="100000"/>
                                    </p:animScale>
                                  </p:childTnLst>
                                </p:cTn>
                              </p:par>
                              <p:par>
                                <p:cTn id="69" presetID="10"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1000"/>
                                        <p:tgtEl>
                                          <p:spTgt spid="64"/>
                                        </p:tgtEl>
                                      </p:cBhvr>
                                    </p:animEffect>
                                  </p:childTnLst>
                                </p:cTn>
                              </p:par>
                              <p:par>
                                <p:cTn id="72" presetID="6" presetClass="emph" presetSubtype="0" fill="hold" nodeType="withEffect">
                                  <p:stCondLst>
                                    <p:cond delay="0"/>
                                  </p:stCondLst>
                                  <p:childTnLst>
                                    <p:animScale>
                                      <p:cBhvr>
                                        <p:cTn id="73" dur="2000" fill="hold"/>
                                        <p:tgtEl>
                                          <p:spTgt spid="64"/>
                                        </p:tgtEl>
                                      </p:cBhvr>
                                      <p:by x="100000" y="400000"/>
                                    </p:animScale>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1000"/>
                                        <p:tgtEl>
                                          <p:spTgt spid="55"/>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childTnLst>
                                </p:cTn>
                              </p:par>
                            </p:childTnLst>
                          </p:cTn>
                        </p:par>
                        <p:par>
                          <p:cTn id="83" fill="hold">
                            <p:stCondLst>
                              <p:cond delay="2000"/>
                            </p:stCondLst>
                            <p:childTnLst>
                              <p:par>
                                <p:cTn id="84" presetID="10" presetClass="exit" presetSubtype="0" fill="hold" grpId="1" nodeType="afterEffect">
                                  <p:stCondLst>
                                    <p:cond delay="0"/>
                                  </p:stCondLst>
                                  <p:childTnLst>
                                    <p:animEffect transition="out" filter="fade">
                                      <p:cBhvr>
                                        <p:cTn id="85" dur="500"/>
                                        <p:tgtEl>
                                          <p:spTgt spid="61"/>
                                        </p:tgtEl>
                                      </p:cBhvr>
                                    </p:animEffect>
                                    <p:set>
                                      <p:cBhvr>
                                        <p:cTn id="86" dur="1" fill="hold">
                                          <p:stCondLst>
                                            <p:cond delay="499"/>
                                          </p:stCondLst>
                                        </p:cTn>
                                        <p:tgtEl>
                                          <p:spTgt spid="6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62"/>
                                        </p:tgtEl>
                                      </p:cBhvr>
                                    </p:animEffect>
                                    <p:set>
                                      <p:cBhvr>
                                        <p:cTn id="89" dur="1" fill="hold">
                                          <p:stCondLst>
                                            <p:cond delay="499"/>
                                          </p:stCondLst>
                                        </p:cTn>
                                        <p:tgtEl>
                                          <p:spTgt spid="62"/>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63"/>
                                        </p:tgtEl>
                                      </p:cBhvr>
                                    </p:animEffect>
                                    <p:set>
                                      <p:cBhvr>
                                        <p:cTn id="92" dur="1" fill="hold">
                                          <p:stCondLst>
                                            <p:cond delay="499"/>
                                          </p:stCondLst>
                                        </p:cTn>
                                        <p:tgtEl>
                                          <p:spTgt spid="6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4"/>
                                        </p:tgtEl>
                                      </p:cBhvr>
                                    </p:animEffect>
                                    <p:set>
                                      <p:cBhvr>
                                        <p:cTn id="95" dur="1" fill="hold">
                                          <p:stCondLst>
                                            <p:cond delay="499"/>
                                          </p:stCondLst>
                                        </p:cTn>
                                        <p:tgtEl>
                                          <p:spTgt spid="64"/>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1000"/>
                                        <p:tgtEl>
                                          <p:spTgt spid="6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childTnLst>
                                </p:cTn>
                              </p:par>
                            </p:childTnLst>
                          </p:cTn>
                        </p:par>
                        <p:par>
                          <p:cTn id="102" fill="hold">
                            <p:stCondLst>
                              <p:cond delay="3000"/>
                            </p:stCondLst>
                            <p:childTnLst>
                              <p:par>
                                <p:cTn id="103" presetID="10" presetClass="entr" presetSubtype="0"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Effect transition="in" filter="fade">
                                      <p:cBhvr>
                                        <p:cTn id="105" dur="1000"/>
                                        <p:tgtEl>
                                          <p:spTgt spid="67"/>
                                        </p:tgtEl>
                                      </p:cBhvr>
                                    </p:animEffect>
                                  </p:childTnLst>
                                </p:cTn>
                              </p:par>
                              <p:par>
                                <p:cTn id="106" presetID="6" presetClass="emph" presetSubtype="0" fill="hold" nodeType="withEffect">
                                  <p:stCondLst>
                                    <p:cond delay="0"/>
                                  </p:stCondLst>
                                  <p:childTnLst>
                                    <p:animScale>
                                      <p:cBhvr>
                                        <p:cTn id="107" dur="2000" fill="hold"/>
                                        <p:tgtEl>
                                          <p:spTgt spid="67"/>
                                        </p:tgtEl>
                                      </p:cBhvr>
                                      <p:by x="100000" y="400000"/>
                                    </p:animScale>
                                  </p:childTnLst>
                                </p:cTn>
                              </p:par>
                              <p:par>
                                <p:cTn id="108" presetID="10" presetClass="entr" presetSubtype="0" fill="hold"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childTnLst>
                                </p:cTn>
                              </p:par>
                              <p:par>
                                <p:cTn id="111" presetID="6" presetClass="emph" presetSubtype="0" fill="hold" nodeType="withEffect">
                                  <p:stCondLst>
                                    <p:cond delay="0"/>
                                  </p:stCondLst>
                                  <p:childTnLst>
                                    <p:animScale>
                                      <p:cBhvr>
                                        <p:cTn id="112" dur="2000" fill="hold"/>
                                        <p:tgtEl>
                                          <p:spTgt spid="68"/>
                                        </p:tgtEl>
                                      </p:cBhvr>
                                      <p:by x="400000" y="100000"/>
                                    </p:animScale>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fade">
                                      <p:cBhvr>
                                        <p:cTn id="117" dur="1000"/>
                                        <p:tgtEl>
                                          <p:spTgt spid="57"/>
                                        </p:tgtEl>
                                      </p:cBhvr>
                                    </p:animEffect>
                                  </p:childTnLst>
                                </p:cTn>
                              </p:par>
                            </p:childTnLst>
                          </p:cTn>
                        </p:par>
                        <p:par>
                          <p:cTn id="118" fill="hold">
                            <p:stCondLst>
                              <p:cond delay="1000"/>
                            </p:stCondLst>
                            <p:childTnLst>
                              <p:par>
                                <p:cTn id="119" presetID="10" presetClass="entr" presetSubtype="0" fill="hold" grpId="0" nodeType="after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1000"/>
                                        <p:tgtEl>
                                          <p:spTgt spid="58"/>
                                        </p:tgtEl>
                                      </p:cBhvr>
                                    </p:animEffect>
                                  </p:childTnLst>
                                </p:cTn>
                              </p:par>
                              <p:par>
                                <p:cTn id="122" presetID="10" presetClass="exit" presetSubtype="0" fill="hold" grpId="1" nodeType="withEffect">
                                  <p:stCondLst>
                                    <p:cond delay="0"/>
                                  </p:stCondLst>
                                  <p:childTnLst>
                                    <p:animEffect transition="out" filter="fade">
                                      <p:cBhvr>
                                        <p:cTn id="123" dur="500"/>
                                        <p:tgtEl>
                                          <p:spTgt spid="65"/>
                                        </p:tgtEl>
                                      </p:cBhvr>
                                    </p:animEffect>
                                    <p:set>
                                      <p:cBhvr>
                                        <p:cTn id="124" dur="1" fill="hold">
                                          <p:stCondLst>
                                            <p:cond delay="499"/>
                                          </p:stCondLst>
                                        </p:cTn>
                                        <p:tgtEl>
                                          <p:spTgt spid="65"/>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66"/>
                                        </p:tgtEl>
                                      </p:cBhvr>
                                    </p:animEffect>
                                    <p:set>
                                      <p:cBhvr>
                                        <p:cTn id="127" dur="1" fill="hold">
                                          <p:stCondLst>
                                            <p:cond delay="499"/>
                                          </p:stCondLst>
                                        </p:cTn>
                                        <p:tgtEl>
                                          <p:spTgt spid="6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67"/>
                                        </p:tgtEl>
                                      </p:cBhvr>
                                    </p:animEffect>
                                    <p:set>
                                      <p:cBhvr>
                                        <p:cTn id="130" dur="1" fill="hold">
                                          <p:stCondLst>
                                            <p:cond delay="499"/>
                                          </p:stCondLst>
                                        </p:cTn>
                                        <p:tgtEl>
                                          <p:spTgt spid="6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68"/>
                                        </p:tgtEl>
                                      </p:cBhvr>
                                    </p:animEffect>
                                    <p:set>
                                      <p:cBhvr>
                                        <p:cTn id="133" dur="1" fill="hold">
                                          <p:stCondLst>
                                            <p:cond delay="499"/>
                                          </p:stCondLst>
                                        </p:cTn>
                                        <p:tgtEl>
                                          <p:spTgt spid="68"/>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fade">
                                      <p:cBhvr>
                                        <p:cTn id="136" dur="1000"/>
                                        <p:tgtEl>
                                          <p:spTgt spid="6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70"/>
                                        </p:tgtEl>
                                        <p:attrNameLst>
                                          <p:attrName>style.visibility</p:attrName>
                                        </p:attrNameLst>
                                      </p:cBhvr>
                                      <p:to>
                                        <p:strVal val="visible"/>
                                      </p:to>
                                    </p:set>
                                    <p:animEffect transition="in" filter="fade">
                                      <p:cBhvr>
                                        <p:cTn id="139" dur="1000"/>
                                        <p:tgtEl>
                                          <p:spTgt spid="70"/>
                                        </p:tgtEl>
                                      </p:cBhvr>
                                    </p:animEffect>
                                  </p:childTnLst>
                                </p:cTn>
                              </p:par>
                            </p:childTnLst>
                          </p:cTn>
                        </p:par>
                        <p:par>
                          <p:cTn id="140" fill="hold">
                            <p:stCondLst>
                              <p:cond delay="2000"/>
                            </p:stCondLst>
                            <p:childTnLst>
                              <p:par>
                                <p:cTn id="141" presetID="10" presetClass="entr" presetSubtype="0" fill="hold" nodeType="afterEffect">
                                  <p:stCondLst>
                                    <p:cond delay="0"/>
                                  </p:stCondLst>
                                  <p:childTnLst>
                                    <p:set>
                                      <p:cBhvr>
                                        <p:cTn id="142" dur="1" fill="hold">
                                          <p:stCondLst>
                                            <p:cond delay="0"/>
                                          </p:stCondLst>
                                        </p:cTn>
                                        <p:tgtEl>
                                          <p:spTgt spid="72"/>
                                        </p:tgtEl>
                                        <p:attrNameLst>
                                          <p:attrName>style.visibility</p:attrName>
                                        </p:attrNameLst>
                                      </p:cBhvr>
                                      <p:to>
                                        <p:strVal val="visible"/>
                                      </p:to>
                                    </p:set>
                                    <p:animEffect transition="in" filter="fade">
                                      <p:cBhvr>
                                        <p:cTn id="143" dur="1000"/>
                                        <p:tgtEl>
                                          <p:spTgt spid="72"/>
                                        </p:tgtEl>
                                      </p:cBhvr>
                                    </p:animEffect>
                                  </p:childTnLst>
                                </p:cTn>
                              </p:par>
                              <p:par>
                                <p:cTn id="144" presetID="6" presetClass="emph" presetSubtype="0" fill="hold" nodeType="withEffect">
                                  <p:stCondLst>
                                    <p:cond delay="0"/>
                                  </p:stCondLst>
                                  <p:childTnLst>
                                    <p:animScale>
                                      <p:cBhvr>
                                        <p:cTn id="145" dur="2000" fill="hold"/>
                                        <p:tgtEl>
                                          <p:spTgt spid="72"/>
                                        </p:tgtEl>
                                      </p:cBhvr>
                                      <p:by x="400000" y="100000"/>
                                    </p:animScale>
                                  </p:childTnLst>
                                </p:cTn>
                              </p:par>
                              <p:par>
                                <p:cTn id="146" presetID="10" presetClass="entr" presetSubtype="0" fill="hold" nodeType="withEffect">
                                  <p:stCondLst>
                                    <p:cond delay="0"/>
                                  </p:stCondLst>
                                  <p:childTnLst>
                                    <p:set>
                                      <p:cBhvr>
                                        <p:cTn id="147" dur="1" fill="hold">
                                          <p:stCondLst>
                                            <p:cond delay="0"/>
                                          </p:stCondLst>
                                        </p:cTn>
                                        <p:tgtEl>
                                          <p:spTgt spid="73"/>
                                        </p:tgtEl>
                                        <p:attrNameLst>
                                          <p:attrName>style.visibility</p:attrName>
                                        </p:attrNameLst>
                                      </p:cBhvr>
                                      <p:to>
                                        <p:strVal val="visible"/>
                                      </p:to>
                                    </p:set>
                                    <p:animEffect transition="in" filter="fade">
                                      <p:cBhvr>
                                        <p:cTn id="148" dur="1000"/>
                                        <p:tgtEl>
                                          <p:spTgt spid="73"/>
                                        </p:tgtEl>
                                      </p:cBhvr>
                                    </p:animEffect>
                                  </p:childTnLst>
                                </p:cTn>
                              </p:par>
                              <p:par>
                                <p:cTn id="149" presetID="6" presetClass="emph" presetSubtype="0" fill="hold" nodeType="withEffect">
                                  <p:stCondLst>
                                    <p:cond delay="0"/>
                                  </p:stCondLst>
                                  <p:childTnLst>
                                    <p:animScale>
                                      <p:cBhvr>
                                        <p:cTn id="150" dur="2000" fill="hold"/>
                                        <p:tgtEl>
                                          <p:spTgt spid="73"/>
                                        </p:tgtEl>
                                      </p:cBhvr>
                                      <p:by x="100000" y="400000"/>
                                    </p:animScale>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fade">
                                      <p:cBhvr>
                                        <p:cTn id="155" dur="1000"/>
                                        <p:tgtEl>
                                          <p:spTgt spid="71"/>
                                        </p:tgtEl>
                                      </p:cBhvr>
                                    </p:animEffect>
                                  </p:childTnLst>
                                </p:cTn>
                              </p:par>
                              <p:par>
                                <p:cTn id="156" presetID="10" presetClass="exit" presetSubtype="0" fill="hold" grpId="1" nodeType="withEffect">
                                  <p:stCondLst>
                                    <p:cond delay="0"/>
                                  </p:stCondLst>
                                  <p:childTnLst>
                                    <p:animEffect transition="out" filter="fade">
                                      <p:cBhvr>
                                        <p:cTn id="157" dur="500"/>
                                        <p:tgtEl>
                                          <p:spTgt spid="69"/>
                                        </p:tgtEl>
                                      </p:cBhvr>
                                    </p:animEffect>
                                    <p:set>
                                      <p:cBhvr>
                                        <p:cTn id="158" dur="1" fill="hold">
                                          <p:stCondLst>
                                            <p:cond delay="499"/>
                                          </p:stCondLst>
                                        </p:cTn>
                                        <p:tgtEl>
                                          <p:spTgt spid="6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70"/>
                                        </p:tgtEl>
                                      </p:cBhvr>
                                    </p:animEffect>
                                    <p:set>
                                      <p:cBhvr>
                                        <p:cTn id="161" dur="1" fill="hold">
                                          <p:stCondLst>
                                            <p:cond delay="499"/>
                                          </p:stCondLst>
                                        </p:cTn>
                                        <p:tgtEl>
                                          <p:spTgt spid="7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72"/>
                                        </p:tgtEl>
                                      </p:cBhvr>
                                    </p:animEffect>
                                    <p:set>
                                      <p:cBhvr>
                                        <p:cTn id="164" dur="1" fill="hold">
                                          <p:stCondLst>
                                            <p:cond delay="499"/>
                                          </p:stCondLst>
                                        </p:cTn>
                                        <p:tgtEl>
                                          <p:spTgt spid="72"/>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73"/>
                                        </p:tgtEl>
                                      </p:cBhvr>
                                    </p:animEffect>
                                    <p:set>
                                      <p:cBhvr>
                                        <p:cTn id="167" dur="1" fill="hold">
                                          <p:stCondLst>
                                            <p:cond delay="499"/>
                                          </p:stCondLst>
                                        </p:cTn>
                                        <p:tgtEl>
                                          <p:spTgt spid="7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74"/>
                                        </p:tgtEl>
                                        <p:attrNameLst>
                                          <p:attrName>style.visibility</p:attrName>
                                        </p:attrNameLst>
                                      </p:cBhvr>
                                      <p:to>
                                        <p:strVal val="visible"/>
                                      </p:to>
                                    </p:set>
                                    <p:animEffect transition="in" filter="fade">
                                      <p:cBhvr>
                                        <p:cTn id="172" dur="1000"/>
                                        <p:tgtEl>
                                          <p:spTgt spid="74"/>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76"/>
                                        </p:tgtEl>
                                        <p:attrNameLst>
                                          <p:attrName>style.visibility</p:attrName>
                                        </p:attrNameLst>
                                      </p:cBhvr>
                                      <p:to>
                                        <p:strVal val="visible"/>
                                      </p:to>
                                    </p:set>
                                    <p:animEffect transition="in" filter="fade">
                                      <p:cBhvr>
                                        <p:cTn id="17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47" grpId="0"/>
      <p:bldP spid="48" grpId="0"/>
      <p:bldP spid="49" grpId="0"/>
      <p:bldP spid="50" grpId="0"/>
      <p:bldP spid="51" grpId="0"/>
      <p:bldP spid="52" grpId="0"/>
      <p:bldP spid="53" grpId="0"/>
      <p:bldP spid="54" grpId="0"/>
      <p:bldP spid="55" grpId="0"/>
      <p:bldP spid="56" grpId="0"/>
      <p:bldP spid="57" grpId="0"/>
      <p:bldP spid="58" grpId="0"/>
      <p:bldP spid="59" grpId="0" animBg="1"/>
      <p:bldP spid="59" grpId="1" animBg="1"/>
      <p:bldP spid="61" grpId="0" animBg="1"/>
      <p:bldP spid="61" grpId="1" animBg="1"/>
      <p:bldP spid="62" grpId="0" animBg="1"/>
      <p:bldP spid="62" grpId="1" animBg="1"/>
      <p:bldP spid="65" grpId="0" animBg="1"/>
      <p:bldP spid="65" grpId="1" animBg="1"/>
      <p:bldP spid="66" grpId="0" animBg="1"/>
      <p:bldP spid="66" grpId="1" animBg="1"/>
      <p:bldP spid="69" grpId="0" animBg="1"/>
      <p:bldP spid="69" grpId="1" animBg="1"/>
      <p:bldP spid="70" grpId="0" animBg="1"/>
      <p:bldP spid="70" grpId="1" animBg="1"/>
      <p:bldP spid="71" grpId="0"/>
      <p:bldP spid="74" grpId="0"/>
      <p:bldP spid="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3" name="Retângulo: Cantos Arredondados 20">
            <a:extLst>
              <a:ext uri="{FF2B5EF4-FFF2-40B4-BE49-F238E27FC236}">
                <a16:creationId xmlns:a16="http://schemas.microsoft.com/office/drawing/2014/main" id="{E72853E7-BCF7-4F0E-B117-78B44D88FE88}"/>
              </a:ext>
            </a:extLst>
          </p:cNvPr>
          <p:cNvSpPr/>
          <p:nvPr/>
        </p:nvSpPr>
        <p:spPr>
          <a:xfrm>
            <a:off x="2102645" y="2237682"/>
            <a:ext cx="9859639" cy="4572000"/>
          </a:xfrm>
          <a:prstGeom prst="roundRect">
            <a:avLst>
              <a:gd name="adj" fmla="val 9635"/>
            </a:avLst>
          </a:prstGeom>
          <a:solidFill>
            <a:schemeClr val="bg1"/>
          </a:solidFill>
          <a:ln>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2" name="Retângulo 11">
            <a:extLst>
              <a:ext uri="{FF2B5EF4-FFF2-40B4-BE49-F238E27FC236}">
                <a16:creationId xmlns:a16="http://schemas.microsoft.com/office/drawing/2014/main" id="{10355131-3C49-48B2-A6CA-4E649EDA03EA}"/>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tângulo: Cantos Arredondados 13">
            <a:hlinkClick r:id="rId4" action="ppaction://hlinksldjump"/>
            <a:extLst>
              <a:ext uri="{FF2B5EF4-FFF2-40B4-BE49-F238E27FC236}">
                <a16:creationId xmlns:a16="http://schemas.microsoft.com/office/drawing/2014/main" id="{6705CEFF-F87E-475A-9625-06FEF0248507}"/>
              </a:ext>
            </a:extLst>
          </p:cNvPr>
          <p:cNvSpPr/>
          <p:nvPr/>
        </p:nvSpPr>
        <p:spPr>
          <a:xfrm>
            <a:off x="36000" y="50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15" name="Retângulo: Cantos Arredondados 14">
            <a:hlinkClick r:id="rId5" action="ppaction://hlinksldjump"/>
            <a:extLst>
              <a:ext uri="{FF2B5EF4-FFF2-40B4-BE49-F238E27FC236}">
                <a16:creationId xmlns:a16="http://schemas.microsoft.com/office/drawing/2014/main" id="{9118FB6E-1B04-4D01-8A68-318DC5DB3880}"/>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en-GB" b="1" dirty="0">
              <a:solidFill>
                <a:schemeClr val="tx1"/>
              </a:solidFill>
            </a:endParaRPr>
          </a:p>
        </p:txBody>
      </p:sp>
      <p:sp>
        <p:nvSpPr>
          <p:cNvPr id="16" name="Retângulo: Cantos Arredondados 15">
            <a:hlinkClick r:id="rId6" action="ppaction://hlinksldjump"/>
            <a:extLst>
              <a:ext uri="{FF2B5EF4-FFF2-40B4-BE49-F238E27FC236}">
                <a16:creationId xmlns:a16="http://schemas.microsoft.com/office/drawing/2014/main" id="{E1D46936-672E-4576-8D71-E2C8F8346F68}"/>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US" b="1" dirty="0">
                <a:solidFill>
                  <a:schemeClr val="tx1"/>
                </a:solidFill>
              </a:rPr>
              <a:t>Cofactor Expansion Along a Column</a:t>
            </a:r>
            <a:endParaRPr lang="en-GB" b="1" dirty="0">
              <a:solidFill>
                <a:schemeClr val="tx1"/>
              </a:solidFill>
            </a:endParaRPr>
          </a:p>
        </p:txBody>
      </p:sp>
      <p:sp>
        <p:nvSpPr>
          <p:cNvPr id="17" name="Retângulo: Cantos Arredondados 16">
            <a:hlinkClick r:id="rId7" action="ppaction://hlinksldjump"/>
            <a:extLst>
              <a:ext uri="{FF2B5EF4-FFF2-40B4-BE49-F238E27FC236}">
                <a16:creationId xmlns:a16="http://schemas.microsoft.com/office/drawing/2014/main" id="{6BB753A6-59AA-46CB-9321-0531A3302FA2}"/>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26" name="Retângulo 25">
            <a:extLst>
              <a:ext uri="{FF2B5EF4-FFF2-40B4-BE49-F238E27FC236}">
                <a16:creationId xmlns:a16="http://schemas.microsoft.com/office/drawing/2014/main" id="{491C31CB-F375-445E-9990-A77CDDA2AA44}"/>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agem 26">
            <a:extLst>
              <a:ext uri="{FF2B5EF4-FFF2-40B4-BE49-F238E27FC236}">
                <a16:creationId xmlns:a16="http://schemas.microsoft.com/office/drawing/2014/main" id="{B3BCCEAE-F08B-469E-8C39-9572192660D9}"/>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28" name="Conexão reta 27">
            <a:extLst>
              <a:ext uri="{FF2B5EF4-FFF2-40B4-BE49-F238E27FC236}">
                <a16:creationId xmlns:a16="http://schemas.microsoft.com/office/drawing/2014/main" id="{8CAFE0D3-6E4E-4DED-B810-7703886E5A22}"/>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BC92F58E-7D25-46D6-9BE7-E64FDD41F217}"/>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id="{1E6A206C-1347-44C4-BEBE-AC1696C8BCA0}"/>
              </a:ext>
            </a:extLst>
          </p:cNvPr>
          <p:cNvSpPr/>
          <p:nvPr/>
        </p:nvSpPr>
        <p:spPr>
          <a:xfrm>
            <a:off x="0" y="0"/>
            <a:ext cx="1784068" cy="936000"/>
          </a:xfrm>
          <a:prstGeom prst="rect">
            <a:avLst/>
          </a:prstGeom>
          <a:noFill/>
        </p:spPr>
        <p:txBody>
          <a:bodyPr wrap="square" lIns="91440" tIns="45720" rIns="91440" bIns="45720" anchor="ctr" anchorCtr="0">
            <a:norm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17</a:t>
            </a:r>
          </a:p>
        </p:txBody>
      </p:sp>
      <p:sp>
        <p:nvSpPr>
          <p:cNvPr id="31" name="Retângulo: Cantos Arredondados 30">
            <a:extLst>
              <a:ext uri="{FF2B5EF4-FFF2-40B4-BE49-F238E27FC236}">
                <a16:creationId xmlns:a16="http://schemas.microsoft.com/office/drawing/2014/main" id="{D0C48E55-E33A-48D4-8A74-31861F8C8F21}"/>
              </a:ext>
            </a:extLst>
          </p:cNvPr>
          <p:cNvSpPr/>
          <p:nvPr/>
        </p:nvSpPr>
        <p:spPr>
          <a:xfrm>
            <a:off x="2039072" y="155219"/>
            <a:ext cx="9978754" cy="1917478"/>
          </a:xfrm>
          <a:prstGeom prst="roundRect">
            <a:avLst/>
          </a:prstGeom>
          <a:solidFill>
            <a:schemeClr val="bg1"/>
          </a:solidFill>
          <a:ln>
            <a:solidFill>
              <a:srgbClr val="F25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43" name="Retângulo 42">
                <a:extLst>
                  <a:ext uri="{FF2B5EF4-FFF2-40B4-BE49-F238E27FC236}">
                    <a16:creationId xmlns:a16="http://schemas.microsoft.com/office/drawing/2014/main" id="{EFEF501C-C25D-46ED-BAC3-328CF1B3AAF6}"/>
                  </a:ext>
                </a:extLst>
              </p:cNvPr>
              <p:cNvSpPr/>
              <p:nvPr/>
            </p:nvSpPr>
            <p:spPr>
              <a:xfrm>
                <a:off x="5549471" y="2393166"/>
                <a:ext cx="3153103" cy="12420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PT" sz="2000" b="0" i="1" smtClean="0">
                          <a:latin typeface="Cambria Math" panose="02040503050406030204" pitchFamily="18" charset="0"/>
                        </a:rPr>
                        <m:t>𝐴</m:t>
                      </m:r>
                      <m:r>
                        <a:rPr lang="pt-PT" sz="2000" b="0" i="1" smtClean="0">
                          <a:latin typeface="Cambria Math" panose="02040503050406030204" pitchFamily="18" charset="0"/>
                        </a:rPr>
                        <m:t>=</m:t>
                      </m:r>
                      <m:d>
                        <m:dPr>
                          <m:ctrlPr>
                            <a:rPr lang="en-GB" sz="2000" i="1">
                              <a:latin typeface="Cambria Math" panose="02040503050406030204" pitchFamily="18" charset="0"/>
                            </a:rPr>
                          </m:ctrlPr>
                        </m:dPr>
                        <m:e>
                          <m:m>
                            <m:mPr>
                              <m:mcs>
                                <m:mc>
                                  <m:mcPr>
                                    <m:count m:val="3"/>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m:t>
                                </m:r>
                                <m:r>
                                  <a:rPr lang="pt-PT" sz="2000" b="0" i="1" smtClean="0">
                                    <a:latin typeface="Cambria Math" panose="02040503050406030204" pitchFamily="18" charset="0"/>
                                  </a:rPr>
                                  <m:t>2</m:t>
                                </m:r>
                              </m:e>
                              <m:e>
                                <m:r>
                                  <a:rPr lang="pt-PT" sz="2000" b="0" i="1" smtClean="0">
                                    <a:latin typeface="Cambria Math" panose="02040503050406030204" pitchFamily="18" charset="0"/>
                                  </a:rPr>
                                  <m:t>0</m:t>
                                </m:r>
                              </m:e>
                              <m:e>
                                <m:m>
                                  <m:mPr>
                                    <m:mcs>
                                      <m:mc>
                                        <m:mcPr>
                                          <m:count m:val="2"/>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6</m:t>
                                      </m:r>
                                    </m:e>
                                    <m:e>
                                      <m:r>
                                        <a:rPr lang="pt-PT" sz="2000" b="0" i="1" smtClean="0">
                                          <a:latin typeface="Cambria Math" panose="02040503050406030204" pitchFamily="18" charset="0"/>
                                        </a:rPr>
                                        <m:t>1</m:t>
                                      </m:r>
                                    </m:e>
                                  </m:mr>
                                </m:m>
                              </m:e>
                            </m:mr>
                            <m:mr>
                              <m:e>
                                <m:r>
                                  <a:rPr lang="pt-PT" sz="2000" b="0" i="1" smtClean="0">
                                    <a:latin typeface="Cambria Math" panose="02040503050406030204" pitchFamily="18" charset="0"/>
                                  </a:rPr>
                                  <m:t>1</m:t>
                                </m:r>
                              </m:e>
                              <m:e>
                                <m:r>
                                  <a:rPr lang="pt-PT" sz="2000" b="0" i="1" smtClean="0">
                                    <a:latin typeface="Cambria Math" panose="02040503050406030204" pitchFamily="18" charset="0"/>
                                  </a:rPr>
                                  <m:t>−1</m:t>
                                </m:r>
                              </m:e>
                              <m:e>
                                <m:m>
                                  <m:mPr>
                                    <m:mcs>
                                      <m:mc>
                                        <m:mcPr>
                                          <m:count m:val="2"/>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2</m:t>
                                      </m:r>
                                    </m:e>
                                    <m:e>
                                      <m:r>
                                        <a:rPr lang="pt-PT" sz="2000" b="0" i="1" smtClean="0">
                                          <a:latin typeface="Cambria Math" panose="02040503050406030204" pitchFamily="18" charset="0"/>
                                        </a:rPr>
                                        <m:t>9</m:t>
                                      </m:r>
                                    </m:e>
                                  </m:mr>
                                </m:m>
                              </m:e>
                            </m:mr>
                            <m:mr>
                              <m:e>
                                <m:m>
                                  <m:mPr>
                                    <m:mcs>
                                      <m:mc>
                                        <m:mcPr>
                                          <m:count m:val="1"/>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0</m:t>
                                      </m:r>
                                    </m:e>
                                  </m:mr>
                                  <m:mr>
                                    <m:e>
                                      <m:r>
                                        <a:rPr lang="pt-PT" sz="2000" b="0" i="1" smtClean="0">
                                          <a:latin typeface="Cambria Math" panose="02040503050406030204" pitchFamily="18" charset="0"/>
                                        </a:rPr>
                                        <m:t>3</m:t>
                                      </m:r>
                                    </m:e>
                                  </m:mr>
                                </m:m>
                              </m:e>
                              <m:e>
                                <m:m>
                                  <m:mPr>
                                    <m:mcs>
                                      <m:mc>
                                        <m:mcPr>
                                          <m:count m:val="1"/>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0</m:t>
                                      </m:r>
                                    </m:e>
                                  </m:mr>
                                  <m:mr>
                                    <m:e>
                                      <m:r>
                                        <a:rPr lang="pt-PT" sz="2000" b="0" i="1" smtClean="0">
                                          <a:latin typeface="Cambria Math" panose="02040503050406030204" pitchFamily="18" charset="0"/>
                                        </a:rPr>
                                        <m:t>4</m:t>
                                      </m:r>
                                    </m:e>
                                  </m:mr>
                                </m:m>
                              </m:e>
                              <m:e>
                                <m:m>
                                  <m:mPr>
                                    <m:mcs>
                                      <m:mc>
                                        <m:mcPr>
                                          <m:count m:val="2"/>
                                          <m:mcJc m:val="center"/>
                                        </m:mcPr>
                                      </m:mc>
                                    </m:mcs>
                                    <m:ctrlPr>
                                      <a:rPr lang="en-GB" sz="2000" i="1" smtClean="0">
                                        <a:latin typeface="Cambria Math" panose="02040503050406030204" pitchFamily="18" charset="0"/>
                                      </a:rPr>
                                    </m:ctrlPr>
                                  </m:mPr>
                                  <m:mr>
                                    <m:e>
                                      <m:m>
                                        <m:mPr>
                                          <m:mcs>
                                            <m:mc>
                                              <m:mcPr>
                                                <m:count m:val="1"/>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2</m:t>
                                            </m:r>
                                          </m:e>
                                        </m:mr>
                                        <m:mr>
                                          <m:e>
                                            <m:r>
                                              <a:rPr lang="pt-PT" sz="2000" b="0" i="1" smtClean="0">
                                                <a:latin typeface="Cambria Math" panose="02040503050406030204" pitchFamily="18" charset="0"/>
                                              </a:rPr>
                                              <m:t>3</m:t>
                                            </m:r>
                                          </m:e>
                                        </m:mr>
                                      </m:m>
                                    </m:e>
                                    <m:e>
                                      <m:m>
                                        <m:mPr>
                                          <m:mcs>
                                            <m:mc>
                                              <m:mcPr>
                                                <m:count m:val="1"/>
                                                <m:mcJc m:val="center"/>
                                              </m:mcPr>
                                            </m:mc>
                                          </m:mcs>
                                          <m:ctrlPr>
                                            <a:rPr lang="en-GB" sz="2000" i="1" smtClean="0">
                                              <a:latin typeface="Cambria Math" panose="02040503050406030204" pitchFamily="18" charset="0"/>
                                            </a:rPr>
                                          </m:ctrlPr>
                                        </m:mPr>
                                        <m:mr>
                                          <m:e>
                                            <m:r>
                                              <m:rPr>
                                                <m:brk m:alnAt="7"/>
                                              </m:rPr>
                                              <a:rPr lang="pt-PT" sz="2000" b="0" i="1" smtClean="0">
                                                <a:latin typeface="Cambria Math" panose="02040503050406030204" pitchFamily="18" charset="0"/>
                                              </a:rPr>
                                              <m:t>0</m:t>
                                            </m:r>
                                          </m:e>
                                        </m:mr>
                                        <m:mr>
                                          <m:e>
                                            <m:r>
                                              <a:rPr lang="pt-PT" sz="2000" b="0" i="1" smtClean="0">
                                                <a:latin typeface="Cambria Math" panose="02040503050406030204" pitchFamily="18" charset="0"/>
                                              </a:rPr>
                                              <m:t>5</m:t>
                                            </m:r>
                                          </m:e>
                                        </m:mr>
                                      </m:m>
                                    </m:e>
                                  </m:mr>
                                </m:m>
                              </m:e>
                            </m:mr>
                          </m:m>
                        </m:e>
                      </m:d>
                    </m:oMath>
                  </m:oMathPara>
                </a14:m>
                <a:endParaRPr lang="en-GB" sz="2000" dirty="0"/>
              </a:p>
            </p:txBody>
          </p:sp>
        </mc:Choice>
        <mc:Fallback xmlns="">
          <p:sp>
            <p:nvSpPr>
              <p:cNvPr id="43" name="Retângulo 42">
                <a:extLst>
                  <a:ext uri="{FF2B5EF4-FFF2-40B4-BE49-F238E27FC236}">
                    <a16:creationId xmlns:a16="http://schemas.microsoft.com/office/drawing/2014/main" id="{EFEF501C-C25D-46ED-BAC3-328CF1B3AAF6}"/>
                  </a:ext>
                </a:extLst>
              </p:cNvPr>
              <p:cNvSpPr>
                <a:spLocks noRot="1" noChangeAspect="1" noMove="1" noResize="1" noEditPoints="1" noAdjustHandles="1" noChangeArrowheads="1" noChangeShapeType="1" noTextEdit="1"/>
              </p:cNvSpPr>
              <p:nvPr/>
            </p:nvSpPr>
            <p:spPr>
              <a:xfrm>
                <a:off x="5549471" y="2393166"/>
                <a:ext cx="3153103" cy="1242007"/>
              </a:xfrm>
              <a:prstGeom prst="rect">
                <a:avLst/>
              </a:prstGeom>
              <a:blipFill>
                <a:blip r:embed="rId9"/>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 name="CaixaDeTexto 2"/>
              <p:cNvSpPr txBox="1"/>
              <p:nvPr/>
            </p:nvSpPr>
            <p:spPr>
              <a:xfrm>
                <a:off x="2249215" y="420416"/>
                <a:ext cx="9419360" cy="1446550"/>
              </a:xfrm>
              <a:prstGeom prst="rect">
                <a:avLst/>
              </a:prstGeom>
              <a:noFill/>
            </p:spPr>
            <p:txBody>
              <a:bodyPr wrap="square" rtlCol="0">
                <a:spAutoFit/>
              </a:bodyPr>
              <a:lstStyle/>
              <a:p>
                <a:pPr algn="just"/>
                <a:r>
                  <a:rPr lang="en-US" sz="2200" dirty="0"/>
                  <a:t>Note, in the previous example, that we did not have to compute one of the cofactors, specifically </a:t>
                </a:r>
                <a14:m>
                  <m:oMath xmlns:m="http://schemas.openxmlformats.org/officeDocument/2006/math">
                    <m:sSub>
                      <m:sSubPr>
                        <m:ctrlPr>
                          <a:rPr lang="pt-PT" sz="2200" b="0" i="1" smtClean="0">
                            <a:latin typeface="Cambria Math" panose="02040503050406030204" pitchFamily="18" charset="0"/>
                          </a:rPr>
                        </m:ctrlPr>
                      </m:sSubPr>
                      <m:e>
                        <m:r>
                          <a:rPr lang="pt-PT" sz="2200" b="0" i="1" smtClean="0">
                            <a:latin typeface="Cambria Math" panose="02040503050406030204" pitchFamily="18" charset="0"/>
                          </a:rPr>
                          <m:t>𝐶</m:t>
                        </m:r>
                      </m:e>
                      <m:sub>
                        <m:r>
                          <a:rPr lang="pt-PT" sz="2200" b="0" i="1" smtClean="0">
                            <a:latin typeface="Cambria Math" panose="02040503050406030204" pitchFamily="18" charset="0"/>
                          </a:rPr>
                          <m:t>22</m:t>
                        </m:r>
                      </m:sub>
                    </m:sSub>
                  </m:oMath>
                </a14:m>
                <a:r>
                  <a:rPr lang="en-US" sz="2200" dirty="0"/>
                  <a:t> since </a:t>
                </a:r>
                <a14:m>
                  <m:oMath xmlns:m="http://schemas.openxmlformats.org/officeDocument/2006/math">
                    <m:sSub>
                      <m:sSubPr>
                        <m:ctrlPr>
                          <a:rPr lang="pt-PT" sz="2200" i="1">
                            <a:latin typeface="Cambria Math" panose="02040503050406030204" pitchFamily="18" charset="0"/>
                          </a:rPr>
                        </m:ctrlPr>
                      </m:sSubPr>
                      <m:e>
                        <m:r>
                          <a:rPr lang="pt-PT" sz="2200" b="0" i="1" smtClean="0">
                            <a:latin typeface="Cambria Math" panose="02040503050406030204" pitchFamily="18" charset="0"/>
                          </a:rPr>
                          <m:t>𝑎</m:t>
                        </m:r>
                      </m:e>
                      <m:sub>
                        <m:r>
                          <a:rPr lang="pt-PT" sz="2200" i="1">
                            <a:latin typeface="Cambria Math" panose="02040503050406030204" pitchFamily="18" charset="0"/>
                          </a:rPr>
                          <m:t>22</m:t>
                        </m:r>
                      </m:sub>
                    </m:sSub>
                    <m:r>
                      <a:rPr lang="pt-PT" sz="2200" b="0" i="1" smtClean="0">
                        <a:latin typeface="Cambria Math" panose="02040503050406030204" pitchFamily="18" charset="0"/>
                      </a:rPr>
                      <m:t>=0</m:t>
                    </m:r>
                  </m:oMath>
                </a14:m>
                <a:r>
                  <a:rPr lang="en-US" sz="2200" dirty="0"/>
                  <a:t> and multiplication by 0 results in 0. </a:t>
                </a:r>
              </a:p>
              <a:p>
                <a:pPr algn="just"/>
                <a:r>
                  <a:rPr lang="en-US" sz="2200" dirty="0"/>
                  <a:t>These sort of elements is important in reducing work from calculating larger determinants.</a:t>
                </a:r>
                <a:endParaRPr lang="pt-PT" sz="2200" dirty="0"/>
              </a:p>
            </p:txBody>
          </p:sp>
        </mc:Choice>
        <mc:Fallback xmlns="">
          <p:sp>
            <p:nvSpPr>
              <p:cNvPr id="3" name="CaixaDeTexto 2"/>
              <p:cNvSpPr txBox="1">
                <a:spLocks noRot="1" noChangeAspect="1" noMove="1" noResize="1" noEditPoints="1" noAdjustHandles="1" noChangeArrowheads="1" noChangeShapeType="1" noTextEdit="1"/>
              </p:cNvSpPr>
              <p:nvPr/>
            </p:nvSpPr>
            <p:spPr>
              <a:xfrm>
                <a:off x="2249215" y="420416"/>
                <a:ext cx="9419360" cy="1446550"/>
              </a:xfrm>
              <a:prstGeom prst="rect">
                <a:avLst/>
              </a:prstGeom>
              <a:blipFill>
                <a:blip r:embed="rId10"/>
                <a:stretch>
                  <a:fillRect l="-841" t="-2954" r="-841" b="-7595"/>
                </a:stretch>
              </a:blipFill>
            </p:spPr>
            <p:txBody>
              <a:bodyPr/>
              <a:lstStyle/>
              <a:p>
                <a:r>
                  <a:rPr lang="pt-PT">
                    <a:noFill/>
                  </a:rPr>
                  <a:t> </a:t>
                </a:r>
              </a:p>
            </p:txBody>
          </p:sp>
        </mc:Fallback>
      </mc:AlternateContent>
      <p:sp>
        <p:nvSpPr>
          <p:cNvPr id="36" name="Retângulo 35">
            <a:extLst>
              <a:ext uri="{FF2B5EF4-FFF2-40B4-BE49-F238E27FC236}">
                <a16:creationId xmlns:a16="http://schemas.microsoft.com/office/drawing/2014/main" id="{08D85DC4-326F-4EB2-ACE6-2B2828E0DCC3}"/>
              </a:ext>
            </a:extLst>
          </p:cNvPr>
          <p:cNvSpPr/>
          <p:nvPr/>
        </p:nvSpPr>
        <p:spPr>
          <a:xfrm>
            <a:off x="2296466" y="2255703"/>
            <a:ext cx="1269899" cy="461665"/>
          </a:xfrm>
          <a:prstGeom prst="rect">
            <a:avLst/>
          </a:prstGeom>
        </p:spPr>
        <p:txBody>
          <a:bodyPr wrap="none">
            <a:spAutoFit/>
          </a:bodyPr>
          <a:lstStyle/>
          <a:p>
            <a:r>
              <a:rPr lang="en-GB" sz="2400" b="1" u="sng" dirty="0">
                <a:solidFill>
                  <a:srgbClr val="29A6FF"/>
                </a:solidFill>
              </a:rPr>
              <a:t>Example</a:t>
            </a:r>
          </a:p>
        </p:txBody>
      </p:sp>
      <p:sp>
        <p:nvSpPr>
          <p:cNvPr id="40" name="CaixaDeTexto 39"/>
          <p:cNvSpPr txBox="1"/>
          <p:nvPr/>
        </p:nvSpPr>
        <p:spPr>
          <a:xfrm>
            <a:off x="2300272" y="2796634"/>
            <a:ext cx="3648587" cy="400110"/>
          </a:xfrm>
          <a:prstGeom prst="rect">
            <a:avLst/>
          </a:prstGeom>
          <a:noFill/>
        </p:spPr>
        <p:txBody>
          <a:bodyPr wrap="square" rtlCol="0">
            <a:spAutoFit/>
          </a:bodyPr>
          <a:lstStyle/>
          <a:p>
            <a:r>
              <a:rPr lang="en-US" sz="2000" dirty="0"/>
              <a:t>Considering the following matrix </a:t>
            </a:r>
            <a:endParaRPr lang="pt-PT" sz="2000" dirty="0"/>
          </a:p>
        </p:txBody>
      </p:sp>
      <p:sp>
        <p:nvSpPr>
          <p:cNvPr id="41" name="CaixaDeTexto 40"/>
          <p:cNvSpPr txBox="1"/>
          <p:nvPr/>
        </p:nvSpPr>
        <p:spPr>
          <a:xfrm>
            <a:off x="2300251" y="3683213"/>
            <a:ext cx="9450318" cy="1015663"/>
          </a:xfrm>
          <a:prstGeom prst="rect">
            <a:avLst/>
          </a:prstGeom>
          <a:noFill/>
        </p:spPr>
        <p:txBody>
          <a:bodyPr wrap="square" rtlCol="0">
            <a:spAutoFit/>
          </a:bodyPr>
          <a:lstStyle/>
          <a:p>
            <a:pPr algn="just"/>
            <a:r>
              <a:rPr lang="en-US" sz="2000" dirty="0">
                <a:solidFill>
                  <a:srgbClr val="0C2B8E"/>
                </a:solidFill>
              </a:rPr>
              <a:t>We notice right away that </a:t>
            </a:r>
            <a:r>
              <a:rPr lang="en-US" sz="2000" b="1" dirty="0">
                <a:solidFill>
                  <a:srgbClr val="0C2B8E"/>
                </a:solidFill>
              </a:rPr>
              <a:t>row 3</a:t>
            </a:r>
            <a:r>
              <a:rPr lang="en-US" sz="2000" dirty="0">
                <a:solidFill>
                  <a:srgbClr val="0C2B8E"/>
                </a:solidFill>
              </a:rPr>
              <a:t> contains almost all zeroes. If we were to use cofactor expansion along the third row, we would greatly reduce the amount of work in terms of calculations as opposed to using cofactor expansion along let's say row 2. </a:t>
            </a:r>
            <a:endParaRPr lang="pt-PT" sz="2000" dirty="0">
              <a:solidFill>
                <a:srgbClr val="0C2B8E"/>
              </a:solidFill>
            </a:endParaRPr>
          </a:p>
        </p:txBody>
      </p:sp>
      <p:sp>
        <p:nvSpPr>
          <p:cNvPr id="42" name="CaixaDeTexto 41"/>
          <p:cNvSpPr txBox="1"/>
          <p:nvPr/>
        </p:nvSpPr>
        <p:spPr>
          <a:xfrm>
            <a:off x="2310761" y="4618620"/>
            <a:ext cx="3173013" cy="400110"/>
          </a:xfrm>
          <a:prstGeom prst="rect">
            <a:avLst/>
          </a:prstGeom>
          <a:noFill/>
        </p:spPr>
        <p:txBody>
          <a:bodyPr wrap="square" rtlCol="0">
            <a:spAutoFit/>
          </a:bodyPr>
          <a:lstStyle/>
          <a:p>
            <a:r>
              <a:rPr lang="en-US" sz="2000" dirty="0">
                <a:solidFill>
                  <a:srgbClr val="0C2B8E"/>
                </a:solidFill>
              </a:rPr>
              <a:t>So we will get the formula</a:t>
            </a:r>
            <a:endParaRPr lang="pt-PT" sz="2000" dirty="0">
              <a:solidFill>
                <a:srgbClr val="0C2B8E"/>
              </a:solidFill>
            </a:endParaRPr>
          </a:p>
        </p:txBody>
      </p:sp>
      <p:sp>
        <p:nvSpPr>
          <p:cNvPr id="4" name="Retângulo arredondado 3"/>
          <p:cNvSpPr/>
          <p:nvPr/>
        </p:nvSpPr>
        <p:spPr>
          <a:xfrm>
            <a:off x="6463867" y="3016469"/>
            <a:ext cx="1839310" cy="273269"/>
          </a:xfrm>
          <a:prstGeom prst="roundRect">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tângulo arredondado 43"/>
          <p:cNvSpPr/>
          <p:nvPr/>
        </p:nvSpPr>
        <p:spPr>
          <a:xfrm>
            <a:off x="5197363" y="3767962"/>
            <a:ext cx="720000" cy="273269"/>
          </a:xfrm>
          <a:prstGeom prst="roundRect">
            <a:avLst/>
          </a:prstGeom>
          <a:no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mc:AlternateContent xmlns:mc="http://schemas.openxmlformats.org/markup-compatibility/2006" xmlns:a14="http://schemas.microsoft.com/office/drawing/2010/main">
        <mc:Choice Requires="a14">
          <p:sp>
            <p:nvSpPr>
              <p:cNvPr id="47" name="CaixaDeTexto 46"/>
              <p:cNvSpPr txBox="1"/>
              <p:nvPr/>
            </p:nvSpPr>
            <p:spPr>
              <a:xfrm>
                <a:off x="2306172" y="4977194"/>
                <a:ext cx="512993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31</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31</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32</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32</m:t>
                          </m:r>
                        </m:sub>
                      </m:sSub>
                      <m:r>
                        <a:rPr lang="pt-PT" sz="2000" b="0" i="1" smtClean="0">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b="0" i="1" smtClean="0">
                              <a:solidFill>
                                <a:srgbClr val="0C2B8E"/>
                              </a:solidFill>
                              <a:latin typeface="Cambria Math" panose="02040503050406030204" pitchFamily="18" charset="0"/>
                            </a:rPr>
                            <m:t>33</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33</m:t>
                          </m:r>
                        </m:sub>
                      </m:sSub>
                      <m:r>
                        <a:rPr lang="pt-PT" sz="2000" i="1">
                          <a:solidFill>
                            <a:srgbClr val="0C2B8E"/>
                          </a:solidFill>
                          <a:latin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𝑎</m:t>
                          </m:r>
                        </m:e>
                        <m:sub>
                          <m:r>
                            <a:rPr lang="pt-PT" sz="2000" i="1">
                              <a:solidFill>
                                <a:srgbClr val="0C2B8E"/>
                              </a:solidFill>
                              <a:latin typeface="Cambria Math" panose="02040503050406030204" pitchFamily="18" charset="0"/>
                            </a:rPr>
                            <m:t>3</m:t>
                          </m:r>
                          <m:r>
                            <a:rPr lang="pt-PT" sz="2000" b="0" i="1" smtClean="0">
                              <a:solidFill>
                                <a:srgbClr val="0C2B8E"/>
                              </a:solidFill>
                              <a:latin typeface="Cambria Math" panose="02040503050406030204" pitchFamily="18" charset="0"/>
                            </a:rPr>
                            <m:t>4</m:t>
                          </m:r>
                        </m:sub>
                      </m:sSub>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i="1">
                              <a:solidFill>
                                <a:srgbClr val="0C2B8E"/>
                              </a:solidFill>
                              <a:latin typeface="Cambria Math" panose="02040503050406030204" pitchFamily="18" charset="0"/>
                            </a:rPr>
                            <m:t>3</m:t>
                          </m:r>
                          <m:r>
                            <a:rPr lang="pt-PT" sz="2000" b="0" i="1" smtClean="0">
                              <a:solidFill>
                                <a:srgbClr val="0C2B8E"/>
                              </a:solidFill>
                              <a:latin typeface="Cambria Math" panose="02040503050406030204" pitchFamily="18" charset="0"/>
                            </a:rPr>
                            <m:t>4</m:t>
                          </m:r>
                        </m:sub>
                      </m:sSub>
                    </m:oMath>
                  </m:oMathPara>
                </a14:m>
                <a:endParaRPr lang="pt-PT" sz="2000" dirty="0">
                  <a:solidFill>
                    <a:srgbClr val="0C2B8E"/>
                  </a:solidFill>
                </a:endParaRPr>
              </a:p>
            </p:txBody>
          </p:sp>
        </mc:Choice>
        <mc:Fallback xmlns="">
          <p:sp>
            <p:nvSpPr>
              <p:cNvPr id="47" name="CaixaDeTexto 46"/>
              <p:cNvSpPr txBox="1">
                <a:spLocks noRot="1" noChangeAspect="1" noMove="1" noResize="1" noEditPoints="1" noAdjustHandles="1" noChangeArrowheads="1" noChangeShapeType="1" noTextEdit="1"/>
              </p:cNvSpPr>
              <p:nvPr/>
            </p:nvSpPr>
            <p:spPr>
              <a:xfrm>
                <a:off x="2306172" y="4977194"/>
                <a:ext cx="5129930" cy="307777"/>
              </a:xfrm>
              <a:prstGeom prst="rect">
                <a:avLst/>
              </a:prstGeom>
              <a:blipFill>
                <a:blip r:embed="rId11"/>
                <a:stretch>
                  <a:fillRect b="-1568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8" name="CaixaDeTexto 47"/>
              <p:cNvSpPr txBox="1"/>
              <p:nvPr/>
            </p:nvSpPr>
            <p:spPr>
              <a:xfrm>
                <a:off x="2321940" y="5413366"/>
                <a:ext cx="7471661" cy="8404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=0</m:t>
                      </m:r>
                      <m:r>
                        <a:rPr lang="pt-PT" sz="2000" b="0" i="1" smtClean="0">
                          <a:solidFill>
                            <a:srgbClr val="0C2B8E"/>
                          </a:solidFill>
                          <a:latin typeface="Cambria Math" panose="02040503050406030204" pitchFamily="18" charset="0"/>
                          <a:ea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31</m:t>
                          </m:r>
                        </m:sub>
                      </m:sSub>
                      <m:r>
                        <a:rPr lang="pt-PT" sz="2000" b="0" i="1" smtClean="0">
                          <a:solidFill>
                            <a:srgbClr val="0C2B8E"/>
                          </a:solidFill>
                          <a:latin typeface="Cambria Math" panose="02040503050406030204" pitchFamily="18" charset="0"/>
                        </a:rPr>
                        <m:t>+</m:t>
                      </m:r>
                      <m:r>
                        <a:rPr lang="pt-PT" sz="2000" i="1" smtClean="0">
                          <a:solidFill>
                            <a:srgbClr val="0C2B8E"/>
                          </a:solidFill>
                          <a:latin typeface="Cambria Math" panose="02040503050406030204" pitchFamily="18" charset="0"/>
                        </a:rPr>
                        <m:t>0</m:t>
                      </m:r>
                      <m:r>
                        <a:rPr lang="pt-PT" sz="2000" i="1" smtClean="0">
                          <a:solidFill>
                            <a:srgbClr val="0C2B8E"/>
                          </a:solidFill>
                          <a:latin typeface="Cambria Math" panose="02040503050406030204" pitchFamily="18" charset="0"/>
                          <a:ea typeface="Cambria Math" panose="02040503050406030204" pitchFamily="18" charset="0"/>
                        </a:rPr>
                        <m:t>×</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b="0" i="1" smtClean="0">
                              <a:solidFill>
                                <a:srgbClr val="0C2B8E"/>
                              </a:solidFill>
                              <a:latin typeface="Cambria Math" panose="02040503050406030204" pitchFamily="18" charset="0"/>
                            </a:rPr>
                            <m:t>32</m:t>
                          </m:r>
                        </m:sub>
                      </m:sSub>
                      <m:r>
                        <a:rPr lang="pt-PT" sz="2000" b="0" i="1" smtClean="0">
                          <a:solidFill>
                            <a:srgbClr val="0C2B8E"/>
                          </a:solidFill>
                          <a:latin typeface="Cambria Math" panose="02040503050406030204" pitchFamily="18" charset="0"/>
                        </a:rPr>
                        <m:t>+</m:t>
                      </m:r>
                      <m:r>
                        <a:rPr lang="pt-PT" sz="2000" i="1" smtClean="0">
                          <a:solidFill>
                            <a:srgbClr val="0C2B8E"/>
                          </a:solidFill>
                          <a:latin typeface="Cambria Math" panose="02040503050406030204" pitchFamily="18" charset="0"/>
                        </a:rPr>
                        <m:t>2</m:t>
                      </m:r>
                      <m:r>
                        <a:rPr lang="pt-PT" sz="2000" i="1" smtClean="0">
                          <a:solidFill>
                            <a:srgbClr val="0C2B8E"/>
                          </a:solidFill>
                          <a:latin typeface="Cambria Math" panose="02040503050406030204" pitchFamily="18" charset="0"/>
                          <a:ea typeface="Cambria Math" panose="02040503050406030204" pitchFamily="18" charset="0"/>
                        </a:rPr>
                        <m:t>×</m:t>
                      </m:r>
                      <m:sSup>
                        <m:sSupPr>
                          <m:ctrlPr>
                            <a:rPr lang="pt-PT" sz="2000" i="1" smtClean="0">
                              <a:solidFill>
                                <a:srgbClr val="0C2B8E"/>
                              </a:solidFill>
                              <a:latin typeface="Cambria Math" panose="02040503050406030204" pitchFamily="18" charset="0"/>
                              <a:ea typeface="Cambria Math" panose="02040503050406030204" pitchFamily="18" charset="0"/>
                            </a:rPr>
                          </m:ctrlPr>
                        </m:sSup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m:t>
                              </m:r>
                            </m:e>
                          </m:d>
                        </m:e>
                        <m:sup>
                          <m:r>
                            <a:rPr lang="pt-PT" sz="2000" b="0" i="1" smtClean="0">
                              <a:solidFill>
                                <a:srgbClr val="0C2B8E"/>
                              </a:solidFill>
                              <a:latin typeface="Cambria Math" panose="02040503050406030204" pitchFamily="18" charset="0"/>
                              <a:ea typeface="Cambria Math" panose="02040503050406030204" pitchFamily="18" charset="0"/>
                            </a:rPr>
                            <m:t>3+3</m:t>
                          </m:r>
                        </m:sup>
                      </m:sSup>
                      <m:d>
                        <m:dPr>
                          <m:begChr m:val="|"/>
                          <m:endChr m:val="|"/>
                          <m:ctrlPr>
                            <a:rPr lang="pt-PT" sz="2000" i="1" smtClean="0">
                              <a:solidFill>
                                <a:srgbClr val="0C2B8E"/>
                              </a:solidFill>
                              <a:latin typeface="Cambria Math" panose="02040503050406030204" pitchFamily="18" charset="0"/>
                              <a:ea typeface="Cambria Math" panose="02040503050406030204" pitchFamily="18" charset="0"/>
                            </a:rPr>
                          </m:ctrlPr>
                        </m:dPr>
                        <m:e>
                          <m:m>
                            <m:mPr>
                              <m:mcs>
                                <m:mc>
                                  <m:mcPr>
                                    <m:count m:val="3"/>
                                    <m:mcJc m:val="center"/>
                                  </m:mcPr>
                                </m:mc>
                              </m:mcs>
                              <m:ctrlPr>
                                <a:rPr lang="pt-PT" sz="2000" i="1" smtClean="0">
                                  <a:solidFill>
                                    <a:srgbClr val="0C2B8E"/>
                                  </a:solidFill>
                                  <a:latin typeface="Cambria Math" panose="02040503050406030204" pitchFamily="18" charset="0"/>
                                  <a:ea typeface="Cambria Math" panose="02040503050406030204" pitchFamily="18" charset="0"/>
                                </a:rPr>
                              </m:ctrlPr>
                            </m:mPr>
                            <m:mr>
                              <m:e>
                                <m:r>
                                  <m:rPr>
                                    <m:brk m:alnAt="7"/>
                                  </m:rPr>
                                  <a:rPr lang="pt-PT" sz="2000" b="0" i="1" smtClean="0">
                                    <a:solidFill>
                                      <a:srgbClr val="0C2B8E"/>
                                    </a:solidFill>
                                    <a:latin typeface="Cambria Math" panose="02040503050406030204" pitchFamily="18" charset="0"/>
                                    <a:ea typeface="Cambria Math" panose="02040503050406030204" pitchFamily="18" charset="0"/>
                                  </a:rPr>
                                  <m:t>−</m:t>
                                </m:r>
                                <m:r>
                                  <a:rPr lang="pt-PT" sz="2000" b="0" i="1" smtClean="0">
                                    <a:solidFill>
                                      <a:srgbClr val="0C2B8E"/>
                                    </a:solidFill>
                                    <a:latin typeface="Cambria Math" panose="02040503050406030204" pitchFamily="18" charset="0"/>
                                    <a:ea typeface="Cambria Math" panose="02040503050406030204" pitchFamily="18" charset="0"/>
                                  </a:rPr>
                                  <m:t>2</m:t>
                                </m:r>
                              </m:e>
                              <m:e>
                                <m:r>
                                  <a:rPr lang="pt-PT" sz="2000" b="0" i="1" smtClean="0">
                                    <a:solidFill>
                                      <a:srgbClr val="0C2B8E"/>
                                    </a:solidFill>
                                    <a:latin typeface="Cambria Math" panose="02040503050406030204" pitchFamily="18" charset="0"/>
                                    <a:ea typeface="Cambria Math" panose="02040503050406030204" pitchFamily="18" charset="0"/>
                                  </a:rPr>
                                  <m:t>0</m:t>
                                </m:r>
                              </m:e>
                              <m:e>
                                <m:r>
                                  <a:rPr lang="pt-PT" sz="2000" b="0" i="1" smtClean="0">
                                    <a:solidFill>
                                      <a:srgbClr val="0C2B8E"/>
                                    </a:solidFill>
                                    <a:latin typeface="Cambria Math" panose="02040503050406030204" pitchFamily="18" charset="0"/>
                                    <a:ea typeface="Cambria Math" panose="02040503050406030204" pitchFamily="18" charset="0"/>
                                  </a:rPr>
                                  <m:t>1</m:t>
                                </m:r>
                              </m:e>
                            </m:mr>
                            <m:mr>
                              <m:e>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−1</m:t>
                                </m:r>
                              </m:e>
                              <m:e>
                                <m:r>
                                  <a:rPr lang="pt-PT" sz="2000" b="0" i="1" smtClean="0">
                                    <a:solidFill>
                                      <a:srgbClr val="0C2B8E"/>
                                    </a:solidFill>
                                    <a:latin typeface="Cambria Math" panose="02040503050406030204" pitchFamily="18" charset="0"/>
                                    <a:ea typeface="Cambria Math" panose="02040503050406030204" pitchFamily="18" charset="0"/>
                                  </a:rPr>
                                  <m:t>9</m:t>
                                </m:r>
                              </m:e>
                            </m:mr>
                            <m:mr>
                              <m:e>
                                <m:r>
                                  <a:rPr lang="pt-PT" sz="2000" b="0" i="1" smtClean="0">
                                    <a:solidFill>
                                      <a:srgbClr val="0C2B8E"/>
                                    </a:solidFill>
                                    <a:latin typeface="Cambria Math" panose="02040503050406030204" pitchFamily="18" charset="0"/>
                                    <a:ea typeface="Cambria Math" panose="02040503050406030204" pitchFamily="18" charset="0"/>
                                  </a:rPr>
                                  <m:t>3</m:t>
                                </m:r>
                              </m:e>
                              <m:e>
                                <m:r>
                                  <a:rPr lang="pt-PT" sz="2000" b="0" i="1" smtClean="0">
                                    <a:solidFill>
                                      <a:srgbClr val="0C2B8E"/>
                                    </a:solidFill>
                                    <a:latin typeface="Cambria Math" panose="02040503050406030204" pitchFamily="18" charset="0"/>
                                    <a:ea typeface="Cambria Math" panose="02040503050406030204" pitchFamily="18" charset="0"/>
                                  </a:rPr>
                                  <m:t>4</m:t>
                                </m:r>
                              </m:e>
                              <m:e>
                                <m:r>
                                  <a:rPr lang="pt-PT" sz="2000" b="0" i="1" smtClean="0">
                                    <a:solidFill>
                                      <a:srgbClr val="0C2B8E"/>
                                    </a:solidFill>
                                    <a:latin typeface="Cambria Math" panose="02040503050406030204" pitchFamily="18" charset="0"/>
                                    <a:ea typeface="Cambria Math" panose="02040503050406030204" pitchFamily="18" charset="0"/>
                                  </a:rPr>
                                  <m:t>5</m:t>
                                </m:r>
                              </m:e>
                            </m:mr>
                          </m:m>
                        </m:e>
                      </m:d>
                      <m:r>
                        <a:rPr lang="pt-PT" sz="2000" b="0" i="1" smtClean="0">
                          <a:solidFill>
                            <a:srgbClr val="0C2B8E"/>
                          </a:solidFill>
                          <a:latin typeface="Cambria Math" panose="02040503050406030204" pitchFamily="18" charset="0"/>
                          <a:ea typeface="Cambria Math" panose="02040503050406030204" pitchFamily="18" charset="0"/>
                        </a:rPr>
                        <m:t>+0×</m:t>
                      </m:r>
                      <m:sSub>
                        <m:sSubPr>
                          <m:ctrlPr>
                            <a:rPr lang="pt-PT" sz="2000" i="1">
                              <a:solidFill>
                                <a:srgbClr val="0C2B8E"/>
                              </a:solidFill>
                              <a:latin typeface="Cambria Math" panose="02040503050406030204" pitchFamily="18" charset="0"/>
                            </a:rPr>
                          </m:ctrlPr>
                        </m:sSubPr>
                        <m:e>
                          <m:r>
                            <a:rPr lang="pt-PT" sz="2000" i="1">
                              <a:solidFill>
                                <a:srgbClr val="0C2B8E"/>
                              </a:solidFill>
                              <a:latin typeface="Cambria Math" panose="02040503050406030204" pitchFamily="18" charset="0"/>
                            </a:rPr>
                            <m:t>𝐶</m:t>
                          </m:r>
                        </m:e>
                        <m:sub>
                          <m:r>
                            <a:rPr lang="pt-PT" sz="2000" i="1">
                              <a:solidFill>
                                <a:srgbClr val="0C2B8E"/>
                              </a:solidFill>
                              <a:latin typeface="Cambria Math" panose="02040503050406030204" pitchFamily="18" charset="0"/>
                            </a:rPr>
                            <m:t>3</m:t>
                          </m:r>
                          <m:r>
                            <a:rPr lang="pt-PT" sz="2000" b="0" i="1" smtClean="0">
                              <a:solidFill>
                                <a:srgbClr val="0C2B8E"/>
                              </a:solidFill>
                              <a:latin typeface="Cambria Math" panose="02040503050406030204" pitchFamily="18" charset="0"/>
                            </a:rPr>
                            <m:t>4</m:t>
                          </m:r>
                        </m:sub>
                      </m:sSub>
                    </m:oMath>
                  </m:oMathPara>
                </a14:m>
                <a:endParaRPr lang="pt-PT" sz="2000" dirty="0">
                  <a:solidFill>
                    <a:srgbClr val="0C2B8E"/>
                  </a:solidFill>
                </a:endParaRPr>
              </a:p>
            </p:txBody>
          </p:sp>
        </mc:Choice>
        <mc:Fallback xmlns="">
          <p:sp>
            <p:nvSpPr>
              <p:cNvPr id="48" name="CaixaDeTexto 47"/>
              <p:cNvSpPr txBox="1">
                <a:spLocks noRot="1" noChangeAspect="1" noMove="1" noResize="1" noEditPoints="1" noAdjustHandles="1" noChangeArrowheads="1" noChangeShapeType="1" noTextEdit="1"/>
              </p:cNvSpPr>
              <p:nvPr/>
            </p:nvSpPr>
            <p:spPr>
              <a:xfrm>
                <a:off x="2321940" y="5413366"/>
                <a:ext cx="7471661" cy="840423"/>
              </a:xfrm>
              <a:prstGeom prst="rect">
                <a:avLst/>
              </a:prstGeom>
              <a:blipFill>
                <a:blip r:embed="rId12"/>
                <a:stretch>
                  <a:fillRect/>
                </a:stretch>
              </a:blipFill>
            </p:spPr>
            <p:txBody>
              <a:bodyPr/>
              <a:lstStyle/>
              <a:p>
                <a:r>
                  <a:rPr lang="pt-PT">
                    <a:noFill/>
                  </a:rPr>
                  <a:t> </a:t>
                </a:r>
              </a:p>
            </p:txBody>
          </p:sp>
        </mc:Fallback>
      </mc:AlternateContent>
      <p:sp>
        <p:nvSpPr>
          <p:cNvPr id="49" name="Retângulo 48">
            <a:extLst>
              <a:ext uri="{FF2B5EF4-FFF2-40B4-BE49-F238E27FC236}">
                <a16:creationId xmlns:a16="http://schemas.microsoft.com/office/drawing/2014/main" id="{32507C8E-B7C6-4FED-8227-C66E40EC31A6}"/>
              </a:ext>
            </a:extLst>
          </p:cNvPr>
          <p:cNvSpPr/>
          <p:nvPr/>
        </p:nvSpPr>
        <p:spPr>
          <a:xfrm>
            <a:off x="8666548" y="2264802"/>
            <a:ext cx="2932386" cy="1477328"/>
          </a:xfrm>
          <a:prstGeom prst="rect">
            <a:avLst/>
          </a:prstGeom>
          <a:solidFill>
            <a:schemeClr val="accent6">
              <a:lumMod val="40000"/>
              <a:lumOff val="60000"/>
            </a:schemeClr>
          </a:solidFill>
        </p:spPr>
        <p:txBody>
          <a:bodyPr wrap="square">
            <a:spAutoFit/>
          </a:bodyPr>
          <a:lstStyle/>
          <a:p>
            <a:pPr algn="just"/>
            <a:r>
              <a:rPr lang="en-GB" b="1" dirty="0">
                <a:solidFill>
                  <a:srgbClr val="F25E4F"/>
                </a:solidFill>
              </a:rPr>
              <a:t>REMARK</a:t>
            </a:r>
            <a:r>
              <a:rPr lang="en-GB" dirty="0"/>
              <a:t> – </a:t>
            </a:r>
            <a:r>
              <a:rPr lang="en-US" dirty="0"/>
              <a:t> Always check for rows/columns with a large amount of zeroes as cofactor expansion along them is often easier.</a:t>
            </a:r>
            <a:endParaRPr lang="en-GB" dirty="0"/>
          </a:p>
        </p:txBody>
      </p:sp>
      <mc:AlternateContent xmlns:mc="http://schemas.openxmlformats.org/markup-compatibility/2006" xmlns:a14="http://schemas.microsoft.com/office/drawing/2010/main">
        <mc:Choice Requires="a14">
          <p:sp>
            <p:nvSpPr>
              <p:cNvPr id="50" name="CaixaDeTexto 49"/>
              <p:cNvSpPr txBox="1"/>
              <p:nvPr/>
            </p:nvSpPr>
            <p:spPr>
              <a:xfrm>
                <a:off x="2337708" y="6427599"/>
                <a:ext cx="56832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PT" sz="2000" b="0" i="1" smtClean="0">
                          <a:solidFill>
                            <a:srgbClr val="0C2B8E"/>
                          </a:solidFill>
                          <a:latin typeface="Cambria Math" panose="02040503050406030204" pitchFamily="18" charset="0"/>
                        </a:rPr>
                        <m:t>𝑑𝑒𝑡</m:t>
                      </m:r>
                      <m:d>
                        <m:dPr>
                          <m:ctrlPr>
                            <a:rPr lang="pt-PT" sz="2000" b="0" i="1" smtClean="0">
                              <a:solidFill>
                                <a:srgbClr val="0C2B8E"/>
                              </a:solidFill>
                              <a:latin typeface="Cambria Math" panose="02040503050406030204" pitchFamily="18" charset="0"/>
                            </a:rPr>
                          </m:ctrlPr>
                        </m:dPr>
                        <m:e>
                          <m:r>
                            <a:rPr lang="pt-PT" sz="2000" b="0" i="1" smtClean="0">
                              <a:solidFill>
                                <a:srgbClr val="0C2B8E"/>
                              </a:solidFill>
                              <a:latin typeface="Cambria Math" panose="02040503050406030204" pitchFamily="18" charset="0"/>
                            </a:rPr>
                            <m:t>𝐴</m:t>
                          </m:r>
                        </m:e>
                      </m:d>
                      <m:r>
                        <a:rPr lang="pt-PT" sz="2000" b="0" i="1" smtClean="0">
                          <a:solidFill>
                            <a:srgbClr val="0C2B8E"/>
                          </a:solidFill>
                          <a:latin typeface="Cambria Math" panose="02040503050406030204" pitchFamily="18" charset="0"/>
                        </a:rPr>
                        <m:t>=</m:t>
                      </m:r>
                      <m:r>
                        <a:rPr lang="pt-PT" sz="2000" i="1" smtClean="0">
                          <a:solidFill>
                            <a:srgbClr val="0C2B8E"/>
                          </a:solidFill>
                          <a:latin typeface="Cambria Math" panose="02040503050406030204" pitchFamily="18" charset="0"/>
                        </a:rPr>
                        <m:t>2</m:t>
                      </m:r>
                      <m:r>
                        <a:rPr lang="pt-PT" sz="2000" i="1" smtClean="0">
                          <a:solidFill>
                            <a:srgbClr val="0C2B8E"/>
                          </a:solidFill>
                          <a:latin typeface="Cambria Math" panose="02040503050406030204" pitchFamily="18" charset="0"/>
                          <a:ea typeface="Cambria Math" panose="02040503050406030204" pitchFamily="18" charset="0"/>
                        </a:rPr>
                        <m:t>×</m:t>
                      </m:r>
                      <m:d>
                        <m:dPr>
                          <m:begChr m:val="["/>
                          <m:endChr m:val="]"/>
                          <m:ctrlPr>
                            <a:rPr lang="pt-PT" sz="2000" i="1" smtClean="0">
                              <a:solidFill>
                                <a:srgbClr val="0C2B8E"/>
                              </a:solidFill>
                              <a:latin typeface="Cambria Math" panose="02040503050406030204" pitchFamily="18" charset="0"/>
                              <a:ea typeface="Cambria Math" panose="02040503050406030204" pitchFamily="18" charset="0"/>
                            </a:rPr>
                          </m:ctrlPr>
                        </m:dPr>
                        <m:e>
                          <m:d>
                            <m:dPr>
                              <m:ctrlPr>
                                <a:rPr lang="pt-PT" sz="200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10+4+0</m:t>
                              </m:r>
                            </m:e>
                          </m:d>
                          <m:r>
                            <a:rPr lang="pt-PT" sz="2000" b="0" i="1" smtClean="0">
                              <a:solidFill>
                                <a:srgbClr val="0C2B8E"/>
                              </a:solidFill>
                              <a:latin typeface="Cambria Math" panose="02040503050406030204" pitchFamily="18" charset="0"/>
                              <a:ea typeface="Cambria Math" panose="02040503050406030204" pitchFamily="18" charset="0"/>
                            </a:rPr>
                            <m:t>−</m:t>
                          </m:r>
                          <m:d>
                            <m:dPr>
                              <m:ctrlPr>
                                <a:rPr lang="pt-PT" sz="2000" b="0" i="1" smtClean="0">
                                  <a:solidFill>
                                    <a:srgbClr val="0C2B8E"/>
                                  </a:solidFill>
                                  <a:latin typeface="Cambria Math" panose="02040503050406030204" pitchFamily="18" charset="0"/>
                                  <a:ea typeface="Cambria Math" panose="02040503050406030204" pitchFamily="18" charset="0"/>
                                </a:rPr>
                              </m:ctrlPr>
                            </m:dPr>
                            <m:e>
                              <m:r>
                                <a:rPr lang="pt-PT" sz="2000" b="0" i="1" smtClean="0">
                                  <a:solidFill>
                                    <a:srgbClr val="0C2B8E"/>
                                  </a:solidFill>
                                  <a:latin typeface="Cambria Math" panose="02040503050406030204" pitchFamily="18" charset="0"/>
                                  <a:ea typeface="Cambria Math" panose="02040503050406030204" pitchFamily="18" charset="0"/>
                                </a:rPr>
                                <m:t>−3−72+0</m:t>
                              </m:r>
                            </m:e>
                          </m:d>
                        </m:e>
                      </m:d>
                      <m:r>
                        <a:rPr lang="pt-PT" sz="2000" b="0" i="1" smtClean="0">
                          <a:solidFill>
                            <a:srgbClr val="0C2B8E"/>
                          </a:solidFill>
                          <a:latin typeface="Cambria Math" panose="02040503050406030204" pitchFamily="18" charset="0"/>
                          <a:ea typeface="Cambria Math" panose="02040503050406030204" pitchFamily="18" charset="0"/>
                        </a:rPr>
                        <m:t>=89</m:t>
                      </m:r>
                    </m:oMath>
                  </m:oMathPara>
                </a14:m>
                <a:endParaRPr lang="pt-PT" sz="2000" dirty="0">
                  <a:solidFill>
                    <a:srgbClr val="0C2B8E"/>
                  </a:solidFill>
                </a:endParaRPr>
              </a:p>
            </p:txBody>
          </p:sp>
        </mc:Choice>
        <mc:Fallback xmlns="">
          <p:sp>
            <p:nvSpPr>
              <p:cNvPr id="50" name="CaixaDeTexto 49"/>
              <p:cNvSpPr txBox="1">
                <a:spLocks noRot="1" noChangeAspect="1" noMove="1" noResize="1" noEditPoints="1" noAdjustHandles="1" noChangeArrowheads="1" noChangeShapeType="1" noTextEdit="1"/>
              </p:cNvSpPr>
              <p:nvPr/>
            </p:nvSpPr>
            <p:spPr>
              <a:xfrm>
                <a:off x="2337708" y="6427599"/>
                <a:ext cx="5683222" cy="307777"/>
              </a:xfrm>
              <a:prstGeom prst="rect">
                <a:avLst/>
              </a:prstGeom>
              <a:blipFill>
                <a:blip r:embed="rId13"/>
                <a:stretch>
                  <a:fillRect l="-643" r="-536" b="-5882"/>
                </a:stretch>
              </a:blipFill>
            </p:spPr>
            <p:txBody>
              <a:bodyPr/>
              <a:lstStyle/>
              <a:p>
                <a:r>
                  <a:rPr lang="pt-PT">
                    <a:noFill/>
                  </a:rPr>
                  <a:t> </a:t>
                </a:r>
              </a:p>
            </p:txBody>
          </p:sp>
        </mc:Fallback>
      </mc:AlternateContent>
      <p:sp>
        <p:nvSpPr>
          <p:cNvPr id="5" name="CaixaDeTexto 4"/>
          <p:cNvSpPr txBox="1"/>
          <p:nvPr/>
        </p:nvSpPr>
        <p:spPr>
          <a:xfrm>
            <a:off x="2321940" y="6085757"/>
            <a:ext cx="3427219" cy="369332"/>
          </a:xfrm>
          <a:prstGeom prst="rect">
            <a:avLst/>
          </a:prstGeom>
          <a:noFill/>
        </p:spPr>
        <p:txBody>
          <a:bodyPr wrap="square" rtlCol="0">
            <a:spAutoFit/>
          </a:bodyPr>
          <a:lstStyle/>
          <a:p>
            <a:r>
              <a:rPr lang="en-GB" dirty="0">
                <a:solidFill>
                  <a:srgbClr val="0C2B8E"/>
                </a:solidFill>
              </a:rPr>
              <a:t>Applying the Rule of </a:t>
            </a:r>
            <a:r>
              <a:rPr lang="en-GB" dirty="0" err="1">
                <a:solidFill>
                  <a:srgbClr val="0C2B8E"/>
                </a:solidFill>
              </a:rPr>
              <a:t>Sarrus</a:t>
            </a:r>
            <a:r>
              <a:rPr lang="en-GB" dirty="0">
                <a:solidFill>
                  <a:srgbClr val="0C2B8E"/>
                </a:solidFill>
              </a:rPr>
              <a:t>,</a:t>
            </a:r>
          </a:p>
        </p:txBody>
      </p:sp>
    </p:spTree>
    <p:extLst>
      <p:ext uri="{BB962C8B-B14F-4D97-AF65-F5344CB8AC3E}">
        <p14:creationId xmlns:p14="http://schemas.microsoft.com/office/powerpoint/2010/main" val="41889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25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childTnLst>
                                </p:cTn>
                              </p:par>
                            </p:childTnLst>
                          </p:cTn>
                        </p:par>
                        <p:par>
                          <p:cTn id="38" fill="hold">
                            <p:stCondLst>
                              <p:cond delay="1000"/>
                            </p:stCondLst>
                            <p:childTnLst>
                              <p:par>
                                <p:cTn id="39" presetID="10" presetClass="entr" presetSubtype="0" fill="hold" grpId="0" nodeType="afterEffect">
                                  <p:stCondLst>
                                    <p:cond delay="50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childTnLst>
                                </p:cTn>
                              </p:par>
                            </p:childTnLst>
                          </p:cTn>
                        </p:par>
                        <p:par>
                          <p:cTn id="42" fill="hold">
                            <p:stCondLst>
                              <p:cond delay="2500"/>
                            </p:stCondLst>
                            <p:childTnLst>
                              <p:par>
                                <p:cTn id="43" presetID="10" presetClass="entr" presetSubtype="0" fill="hold" grpId="0" nodeType="afterEffect">
                                  <p:stCondLst>
                                    <p:cond delay="5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1000"/>
                                        <p:tgtEl>
                                          <p:spTgt spid="5">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animBg="1"/>
      <p:bldP spid="43" grpId="0"/>
      <p:bldP spid="36" grpId="0"/>
      <p:bldP spid="40" grpId="0"/>
      <p:bldP spid="41" grpId="0"/>
      <p:bldP spid="42" grpId="0"/>
      <p:bldP spid="4" grpId="0" animBg="1"/>
      <p:bldP spid="44" grpId="0" animBg="1"/>
      <p:bldP spid="47" grpId="0"/>
      <p:bldP spid="48" grpId="0"/>
      <p:bldP spid="49" grpId="0" animBg="1"/>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sp>
        <p:nvSpPr>
          <p:cNvPr id="14" name="Retângulo 13">
            <a:extLst>
              <a:ext uri="{FF2B5EF4-FFF2-40B4-BE49-F238E27FC236}">
                <a16:creationId xmlns:a16="http://schemas.microsoft.com/office/drawing/2014/main" id="{BF45E3CD-A3B7-43B5-A6DB-965078569B0B}"/>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tângulo: Cantos Arredondados 20">
            <a:hlinkClick r:id="rId5" action="ppaction://hlinksldjump"/>
            <a:extLst>
              <a:ext uri="{FF2B5EF4-FFF2-40B4-BE49-F238E27FC236}">
                <a16:creationId xmlns:a16="http://schemas.microsoft.com/office/drawing/2014/main" id="{C624B47D-3E23-468A-9583-22A22913FB9F}"/>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2" name="Retângulo: Cantos Arredondados 21">
            <a:hlinkClick r:id="rId6" action="ppaction://hlinksldjump"/>
            <a:extLst>
              <a:ext uri="{FF2B5EF4-FFF2-40B4-BE49-F238E27FC236}">
                <a16:creationId xmlns:a16="http://schemas.microsoft.com/office/drawing/2014/main" id="{5E55B6C0-5F2C-40E3-87D5-F84E7F82F5C0}"/>
              </a:ext>
            </a:extLst>
          </p:cNvPr>
          <p:cNvSpPr/>
          <p:nvPr/>
        </p:nvSpPr>
        <p:spPr>
          <a:xfrm>
            <a:off x="36000" y="9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en-GB" b="1" dirty="0">
              <a:solidFill>
                <a:schemeClr val="tx1"/>
              </a:solidFill>
            </a:endParaRPr>
          </a:p>
        </p:txBody>
      </p:sp>
      <p:sp>
        <p:nvSpPr>
          <p:cNvPr id="23" name="Retângulo: Cantos Arredondados 22">
            <a:hlinkClick r:id="rId7" action="ppaction://hlinksldjump"/>
            <a:extLst>
              <a:ext uri="{FF2B5EF4-FFF2-40B4-BE49-F238E27FC236}">
                <a16:creationId xmlns:a16="http://schemas.microsoft.com/office/drawing/2014/main" id="{F61757D0-9E77-454E-BDB3-77278D200C91}"/>
              </a:ext>
            </a:extLst>
          </p:cNvPr>
          <p:cNvSpPr/>
          <p:nvPr/>
        </p:nvSpPr>
        <p:spPr>
          <a:xfrm>
            <a:off x="36000" y="234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US" b="1" dirty="0">
                <a:solidFill>
                  <a:schemeClr val="tx1"/>
                </a:solidFill>
              </a:rPr>
              <a:t>Cofactor Expansion Along a Column</a:t>
            </a:r>
            <a:endParaRPr lang="en-GB" b="1" dirty="0">
              <a:solidFill>
                <a:schemeClr val="tx1"/>
              </a:solidFill>
            </a:endParaRPr>
          </a:p>
        </p:txBody>
      </p:sp>
      <p:sp>
        <p:nvSpPr>
          <p:cNvPr id="24" name="Retângulo: Cantos Arredondados 23">
            <a:hlinkClick r:id="rId8" action="ppaction://hlinksldjump"/>
            <a:extLst>
              <a:ext uri="{FF2B5EF4-FFF2-40B4-BE49-F238E27FC236}">
                <a16:creationId xmlns:a16="http://schemas.microsoft.com/office/drawing/2014/main" id="{AF4F4DF9-BECD-44C3-BD82-FEF2A1AE88DF}"/>
              </a:ext>
            </a:extLst>
          </p:cNvPr>
          <p:cNvSpPr/>
          <p:nvPr/>
        </p:nvSpPr>
        <p:spPr>
          <a:xfrm>
            <a:off x="36000" y="3690000"/>
            <a:ext cx="1728000" cy="1296000"/>
          </a:xfrm>
          <a:prstGeom prst="roundRect">
            <a:avLst/>
          </a:prstGeom>
          <a:solidFill>
            <a:schemeClr val="bg1">
              <a:lumMod val="75000"/>
            </a:schemeClr>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26" name="Retângulo 25">
            <a:extLst>
              <a:ext uri="{FF2B5EF4-FFF2-40B4-BE49-F238E27FC236}">
                <a16:creationId xmlns:a16="http://schemas.microsoft.com/office/drawing/2014/main" id="{0C3A4663-982D-422C-B380-134942136E3E}"/>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Imagem 26">
            <a:extLst>
              <a:ext uri="{FF2B5EF4-FFF2-40B4-BE49-F238E27FC236}">
                <a16:creationId xmlns:a16="http://schemas.microsoft.com/office/drawing/2014/main" id="{FB0F0973-F433-4769-8541-8C76419ED4B2}"/>
              </a:ext>
            </a:extLst>
          </p:cNvPr>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28" name="Conexão reta 27">
            <a:extLst>
              <a:ext uri="{FF2B5EF4-FFF2-40B4-BE49-F238E27FC236}">
                <a16:creationId xmlns:a16="http://schemas.microsoft.com/office/drawing/2014/main" id="{7DCCF444-3582-491C-AB54-05B8212E3410}"/>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29" name="Conexão reta 28">
            <a:extLst>
              <a:ext uri="{FF2B5EF4-FFF2-40B4-BE49-F238E27FC236}">
                <a16:creationId xmlns:a16="http://schemas.microsoft.com/office/drawing/2014/main" id="{1FF72317-4A19-4F14-967F-1382E0427416}"/>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sp>
        <p:nvSpPr>
          <p:cNvPr id="30" name="Retângulo 29">
            <a:extLst>
              <a:ext uri="{FF2B5EF4-FFF2-40B4-BE49-F238E27FC236}">
                <a16:creationId xmlns:a16="http://schemas.microsoft.com/office/drawing/2014/main" id="{84966A53-FF91-484B-9E64-ACDF667F77CD}"/>
              </a:ext>
            </a:extLst>
          </p:cNvPr>
          <p:cNvSpPr/>
          <p:nvPr/>
        </p:nvSpPr>
        <p:spPr>
          <a:xfrm>
            <a:off x="0" y="0"/>
            <a:ext cx="1784068" cy="936000"/>
          </a:xfrm>
          <a:prstGeom prst="rect">
            <a:avLst/>
          </a:prstGeom>
          <a:noFill/>
        </p:spPr>
        <p:txBody>
          <a:bodyPr wrap="square" lIns="91440" tIns="45720" rIns="91440" bIns="45720" anchor="ctr" anchorCtr="0">
            <a:norm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Lesson 17</a:t>
            </a:r>
          </a:p>
        </p:txBody>
      </p:sp>
      <p:pic>
        <p:nvPicPr>
          <p:cNvPr id="13" name="Imagem 12" descr="Uma imagem com edifício&#10;&#10;Descrição gerada automaticamente">
            <a:extLst>
              <a:ext uri="{FF2B5EF4-FFF2-40B4-BE49-F238E27FC236}">
                <a16:creationId xmlns:a16="http://schemas.microsoft.com/office/drawing/2014/main" id="{0896E2E5-838A-4922-8D24-89DE53002C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9744" y="828892"/>
            <a:ext cx="5402428" cy="5117340"/>
          </a:xfrm>
          <a:prstGeom prst="rect">
            <a:avLst/>
          </a:prstGeom>
        </p:spPr>
      </p:pic>
      <p:pic>
        <p:nvPicPr>
          <p:cNvPr id="2" name="Imagem 1"/>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9039685" y="1269124"/>
            <a:ext cx="2331720" cy="4572000"/>
          </a:xfrm>
          <a:prstGeom prst="rect">
            <a:avLst/>
          </a:prstGeom>
        </p:spPr>
      </p:pic>
      <p:sp>
        <p:nvSpPr>
          <p:cNvPr id="15" name="CaixaDeTexto 14">
            <a:extLst>
              <a:ext uri="{FF2B5EF4-FFF2-40B4-BE49-F238E27FC236}">
                <a16:creationId xmlns:a16="http://schemas.microsoft.com/office/drawing/2014/main" id="{B2B79E2F-9328-4F06-993F-18497229456E}"/>
              </a:ext>
            </a:extLst>
          </p:cNvPr>
          <p:cNvSpPr txBox="1"/>
          <p:nvPr/>
        </p:nvSpPr>
        <p:spPr>
          <a:xfrm>
            <a:off x="9039685" y="2405440"/>
            <a:ext cx="2416232" cy="1200329"/>
          </a:xfrm>
          <a:prstGeom prst="rect">
            <a:avLst/>
          </a:prstGeom>
          <a:noFill/>
        </p:spPr>
        <p:txBody>
          <a:bodyPr wrap="square" rtlCol="0">
            <a:spAutoFit/>
          </a:bodyPr>
          <a:lstStyle/>
          <a:p>
            <a:pPr algn="ctr"/>
            <a:r>
              <a:rPr lang="en-GB" sz="2400" dirty="0">
                <a:solidFill>
                  <a:srgbClr val="0C2B8E"/>
                </a:solidFill>
                <a:latin typeface="Freestyle Script" panose="030804020302050B0404" pitchFamily="66" charset="0"/>
              </a:rPr>
              <a:t>Maybe you will need a pen and paper to answer these final questions!…</a:t>
            </a:r>
          </a:p>
        </p:txBody>
      </p:sp>
    </p:spTree>
    <p:extLst>
      <p:ext uri="{BB962C8B-B14F-4D97-AF65-F5344CB8AC3E}">
        <p14:creationId xmlns:p14="http://schemas.microsoft.com/office/powerpoint/2010/main" val="9687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FDF0A37C-9013-4D38-A815-9399D06CF170}"/>
              </a:ext>
            </a:extLst>
          </p:cNvPr>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65189" b="2994"/>
          <a:stretch/>
        </p:blipFill>
        <p:spPr>
          <a:xfrm>
            <a:off x="11668575" y="6441362"/>
            <a:ext cx="523425" cy="416638"/>
          </a:xfrm>
          <a:prstGeom prst="rect">
            <a:avLst/>
          </a:prstGeom>
        </p:spPr>
      </p:pic>
      <p:pic>
        <p:nvPicPr>
          <p:cNvPr id="19" name="Imagem 18">
            <a:extLst>
              <a:ext uri="{FF2B5EF4-FFF2-40B4-BE49-F238E27FC236}">
                <a16:creationId xmlns:a16="http://schemas.microsoft.com/office/drawing/2014/main" id="{D7D4C189-D4AD-4072-A44D-852924A69E19}"/>
              </a:ext>
            </a:extLst>
          </p:cNvPr>
          <p:cNvPicPr>
            <a:picLocks noChangeAspect="1"/>
          </p:cNvPicPr>
          <p:nvPr/>
        </p:nvPicPr>
        <p:blipFill rotWithShape="1">
          <a:blip r:embed="rId5"/>
          <a:srcRect l="31182" t="16195" r="27479" b="12835"/>
          <a:stretch/>
        </p:blipFill>
        <p:spPr>
          <a:xfrm>
            <a:off x="5184027" y="1676255"/>
            <a:ext cx="3658410" cy="3532979"/>
          </a:xfrm>
          <a:prstGeom prst="ellipse">
            <a:avLst/>
          </a:prstGeom>
        </p:spPr>
      </p:pic>
      <p:sp>
        <p:nvSpPr>
          <p:cNvPr id="20" name="CaixaDeTexto 19">
            <a:extLst>
              <a:ext uri="{FF2B5EF4-FFF2-40B4-BE49-F238E27FC236}">
                <a16:creationId xmlns:a16="http://schemas.microsoft.com/office/drawing/2014/main" id="{C22A69B5-E165-4874-A7D7-F428BD26C31C}"/>
              </a:ext>
            </a:extLst>
          </p:cNvPr>
          <p:cNvSpPr txBox="1"/>
          <p:nvPr/>
        </p:nvSpPr>
        <p:spPr>
          <a:xfrm>
            <a:off x="5760743" y="5206344"/>
            <a:ext cx="2470741" cy="523220"/>
          </a:xfrm>
          <a:prstGeom prst="rect">
            <a:avLst/>
          </a:prstGeom>
          <a:noFill/>
        </p:spPr>
        <p:txBody>
          <a:bodyPr wrap="square" rtlCol="0">
            <a:spAutoFit/>
          </a:bodyPr>
          <a:lstStyle/>
          <a:p>
            <a:r>
              <a:rPr lang="en-GB" sz="1600" dirty="0"/>
              <a:t>By </a:t>
            </a:r>
            <a:r>
              <a:rPr lang="en-GB" sz="2800" b="1" dirty="0" err="1">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EngiMath</a:t>
            </a:r>
            <a:r>
              <a:rPr lang="en-GB" sz="1600" dirty="0"/>
              <a:t> TEAM</a:t>
            </a:r>
          </a:p>
        </p:txBody>
      </p:sp>
      <p:pic>
        <p:nvPicPr>
          <p:cNvPr id="21" name="Imagem 20">
            <a:extLst>
              <a:ext uri="{FF2B5EF4-FFF2-40B4-BE49-F238E27FC236}">
                <a16:creationId xmlns:a16="http://schemas.microsoft.com/office/drawing/2014/main" id="{03C33967-3BCB-4A3B-AB85-4AE594A3466A}"/>
              </a:ext>
            </a:extLst>
          </p:cNvPr>
          <p:cNvPicPr>
            <a:picLocks noChangeAspect="1"/>
          </p:cNvPicPr>
          <p:nvPr/>
        </p:nvPicPr>
        <p:blipFill>
          <a:blip r:embed="rId6"/>
          <a:stretch>
            <a:fillRect/>
          </a:stretch>
        </p:blipFill>
        <p:spPr>
          <a:xfrm>
            <a:off x="5121580" y="1658868"/>
            <a:ext cx="3749065" cy="3550367"/>
          </a:xfrm>
          <a:prstGeom prst="rect">
            <a:avLst/>
          </a:prstGeom>
        </p:spPr>
      </p:pic>
      <p:sp>
        <p:nvSpPr>
          <p:cNvPr id="22" name="CaixaDeTexto 21">
            <a:extLst>
              <a:ext uri="{FF2B5EF4-FFF2-40B4-BE49-F238E27FC236}">
                <a16:creationId xmlns:a16="http://schemas.microsoft.com/office/drawing/2014/main" id="{CE56DD0D-E871-463E-99CA-7B57B9FCDAFE}"/>
              </a:ext>
            </a:extLst>
          </p:cNvPr>
          <p:cNvSpPr txBox="1"/>
          <p:nvPr/>
        </p:nvSpPr>
        <p:spPr>
          <a:xfrm>
            <a:off x="4974167" y="450644"/>
            <a:ext cx="4061625" cy="646331"/>
          </a:xfrm>
          <a:prstGeom prst="rect">
            <a:avLst/>
          </a:prstGeom>
          <a:noFill/>
        </p:spPr>
        <p:txBody>
          <a:bodyPr wrap="none" rtlCol="0">
            <a:spAutoFit/>
          </a:bodyPr>
          <a:lstStyle/>
          <a:p>
            <a:r>
              <a:rPr lang="en-GB" sz="3600" dirty="0"/>
              <a:t>Hope you enjoyed it!</a:t>
            </a:r>
          </a:p>
        </p:txBody>
      </p:sp>
      <p:sp>
        <p:nvSpPr>
          <p:cNvPr id="26" name="Retângulo 25">
            <a:extLst>
              <a:ext uri="{FF2B5EF4-FFF2-40B4-BE49-F238E27FC236}">
                <a16:creationId xmlns:a16="http://schemas.microsoft.com/office/drawing/2014/main" id="{1453A01F-A6BB-4D35-A06F-191DF89876B5}"/>
              </a:ext>
            </a:extLst>
          </p:cNvPr>
          <p:cNvSpPr/>
          <p:nvPr/>
        </p:nvSpPr>
        <p:spPr>
          <a:xfrm>
            <a:off x="0" y="0"/>
            <a:ext cx="1800000" cy="6858000"/>
          </a:xfrm>
          <a:prstGeom prst="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tângulo: Cantos Arredondados 26">
            <a:hlinkClick r:id="rId7" action="ppaction://hlinksldjump"/>
            <a:extLst>
              <a:ext uri="{FF2B5EF4-FFF2-40B4-BE49-F238E27FC236}">
                <a16:creationId xmlns:a16="http://schemas.microsoft.com/office/drawing/2014/main" id="{D2D20D03-58E6-49C3-9B82-9BE1AEA7F930}"/>
              </a:ext>
            </a:extLst>
          </p:cNvPr>
          <p:cNvSpPr/>
          <p:nvPr/>
        </p:nvSpPr>
        <p:spPr>
          <a:xfrm>
            <a:off x="36000" y="50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b="1" dirty="0" err="1">
                <a:solidFill>
                  <a:schemeClr val="tx1"/>
                </a:solidFill>
              </a:rPr>
              <a:t>Try</a:t>
            </a:r>
            <a:r>
              <a:rPr lang="pt-PT" sz="2000" b="1" dirty="0">
                <a:solidFill>
                  <a:schemeClr val="tx1"/>
                </a:solidFill>
              </a:rPr>
              <a:t> </a:t>
            </a:r>
            <a:r>
              <a:rPr lang="pt-PT" sz="2000" b="1" dirty="0" err="1">
                <a:solidFill>
                  <a:schemeClr val="tx1"/>
                </a:solidFill>
              </a:rPr>
              <a:t>it</a:t>
            </a:r>
            <a:r>
              <a:rPr lang="pt-PT" sz="2000" b="1" dirty="0">
                <a:solidFill>
                  <a:schemeClr val="tx1"/>
                </a:solidFill>
              </a:rPr>
              <a:t>!</a:t>
            </a:r>
            <a:endParaRPr lang="en-GB" sz="2000" b="1" dirty="0">
              <a:solidFill>
                <a:schemeClr val="tx1"/>
              </a:solidFill>
            </a:endParaRPr>
          </a:p>
        </p:txBody>
      </p:sp>
      <p:sp>
        <p:nvSpPr>
          <p:cNvPr id="28" name="Retângulo: Cantos Arredondados 27">
            <a:hlinkClick r:id="rId8" action="ppaction://hlinksldjump"/>
            <a:extLst>
              <a:ext uri="{FF2B5EF4-FFF2-40B4-BE49-F238E27FC236}">
                <a16:creationId xmlns:a16="http://schemas.microsoft.com/office/drawing/2014/main" id="{74C35965-4DE5-4611-8EA4-D2CA3B5A79B4}"/>
              </a:ext>
            </a:extLst>
          </p:cNvPr>
          <p:cNvSpPr/>
          <p:nvPr/>
        </p:nvSpPr>
        <p:spPr>
          <a:xfrm>
            <a:off x="36000" y="9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1. </a:t>
            </a:r>
            <a:r>
              <a:rPr lang="pt-PT" b="1" dirty="0" err="1">
                <a:solidFill>
                  <a:schemeClr val="tx1"/>
                </a:solidFill>
              </a:rPr>
              <a:t>Cofactor</a:t>
            </a:r>
            <a:r>
              <a:rPr lang="pt-PT" b="1" dirty="0">
                <a:solidFill>
                  <a:schemeClr val="tx1"/>
                </a:solidFill>
              </a:rPr>
              <a:t> </a:t>
            </a:r>
            <a:r>
              <a:rPr lang="pt-PT" b="1" dirty="0" err="1">
                <a:solidFill>
                  <a:schemeClr val="tx1"/>
                </a:solidFill>
              </a:rPr>
              <a:t>Expansion</a:t>
            </a:r>
            <a:r>
              <a:rPr lang="pt-PT" b="1" dirty="0">
                <a:solidFill>
                  <a:schemeClr val="tx1"/>
                </a:solidFill>
              </a:rPr>
              <a:t> </a:t>
            </a:r>
            <a:r>
              <a:rPr lang="pt-PT" b="1" dirty="0" err="1">
                <a:solidFill>
                  <a:schemeClr val="tx1"/>
                </a:solidFill>
              </a:rPr>
              <a:t>Along</a:t>
            </a:r>
            <a:r>
              <a:rPr lang="pt-PT" b="1" dirty="0">
                <a:solidFill>
                  <a:schemeClr val="tx1"/>
                </a:solidFill>
              </a:rPr>
              <a:t> a </a:t>
            </a:r>
            <a:r>
              <a:rPr lang="pt-PT" b="1" dirty="0" err="1">
                <a:solidFill>
                  <a:schemeClr val="tx1"/>
                </a:solidFill>
              </a:rPr>
              <a:t>Row</a:t>
            </a:r>
            <a:endParaRPr lang="en-GB" b="1" dirty="0">
              <a:solidFill>
                <a:schemeClr val="tx1"/>
              </a:solidFill>
            </a:endParaRPr>
          </a:p>
        </p:txBody>
      </p:sp>
      <p:sp>
        <p:nvSpPr>
          <p:cNvPr id="29" name="Retângulo: Cantos Arredondados 28">
            <a:hlinkClick r:id="rId9" action="ppaction://hlinksldjump"/>
            <a:extLst>
              <a:ext uri="{FF2B5EF4-FFF2-40B4-BE49-F238E27FC236}">
                <a16:creationId xmlns:a16="http://schemas.microsoft.com/office/drawing/2014/main" id="{CEE735D2-E146-4D5C-A3CB-5E4B5A318742}"/>
              </a:ext>
            </a:extLst>
          </p:cNvPr>
          <p:cNvSpPr/>
          <p:nvPr/>
        </p:nvSpPr>
        <p:spPr>
          <a:xfrm>
            <a:off x="36000" y="234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2. </a:t>
            </a:r>
            <a:r>
              <a:rPr lang="en-US" b="1" dirty="0">
                <a:solidFill>
                  <a:schemeClr val="tx1"/>
                </a:solidFill>
              </a:rPr>
              <a:t>Cofactor Expansion Along a Column</a:t>
            </a:r>
            <a:endParaRPr lang="en-GB" b="1" dirty="0">
              <a:solidFill>
                <a:schemeClr val="tx1"/>
              </a:solidFill>
            </a:endParaRPr>
          </a:p>
        </p:txBody>
      </p:sp>
      <p:sp>
        <p:nvSpPr>
          <p:cNvPr id="30" name="Retângulo: Cantos Arredondados 29">
            <a:hlinkClick r:id="rId10" action="ppaction://hlinksldjump"/>
            <a:extLst>
              <a:ext uri="{FF2B5EF4-FFF2-40B4-BE49-F238E27FC236}">
                <a16:creationId xmlns:a16="http://schemas.microsoft.com/office/drawing/2014/main" id="{3D4BB79D-1770-4412-B56B-63423B8A380D}"/>
              </a:ext>
            </a:extLst>
          </p:cNvPr>
          <p:cNvSpPr/>
          <p:nvPr/>
        </p:nvSpPr>
        <p:spPr>
          <a:xfrm>
            <a:off x="36000" y="3690000"/>
            <a:ext cx="1728000" cy="1296000"/>
          </a:xfrm>
          <a:prstGeom prst="roundRect">
            <a:avLst/>
          </a:prstGeom>
          <a:solidFill>
            <a:schemeClr val="bg1"/>
          </a:solidFill>
          <a:ln w="12700">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25E4F"/>
                </a:solidFill>
              </a:rPr>
              <a:t>3. </a:t>
            </a:r>
            <a:r>
              <a:rPr lang="pt-PT" b="1" dirty="0" err="1">
                <a:solidFill>
                  <a:schemeClr val="tx1"/>
                </a:solidFill>
              </a:rPr>
              <a:t>Strategy</a:t>
            </a:r>
            <a:r>
              <a:rPr lang="pt-PT" b="1" dirty="0">
                <a:solidFill>
                  <a:schemeClr val="tx1"/>
                </a:solidFill>
              </a:rPr>
              <a:t> for </a:t>
            </a:r>
            <a:r>
              <a:rPr lang="pt-PT" b="1" dirty="0" err="1">
                <a:solidFill>
                  <a:schemeClr val="tx1"/>
                </a:solidFill>
              </a:rPr>
              <a:t>Cofactor</a:t>
            </a:r>
            <a:r>
              <a:rPr lang="pt-PT" b="1" dirty="0">
                <a:solidFill>
                  <a:schemeClr val="tx1"/>
                </a:solidFill>
              </a:rPr>
              <a:t> </a:t>
            </a:r>
            <a:r>
              <a:rPr lang="pt-PT" b="1" dirty="0" err="1">
                <a:solidFill>
                  <a:schemeClr val="tx1"/>
                </a:solidFill>
              </a:rPr>
              <a:t>Expansion</a:t>
            </a:r>
            <a:endParaRPr lang="en-GB" b="1" dirty="0">
              <a:solidFill>
                <a:schemeClr val="tx1"/>
              </a:solidFill>
            </a:endParaRPr>
          </a:p>
        </p:txBody>
      </p:sp>
      <p:sp>
        <p:nvSpPr>
          <p:cNvPr id="31" name="Retângulo 30">
            <a:extLst>
              <a:ext uri="{FF2B5EF4-FFF2-40B4-BE49-F238E27FC236}">
                <a16:creationId xmlns:a16="http://schemas.microsoft.com/office/drawing/2014/main" id="{1712018A-90AA-465E-AEAF-09DCA4CB9149}"/>
              </a:ext>
            </a:extLst>
          </p:cNvPr>
          <p:cNvSpPr/>
          <p:nvPr/>
        </p:nvSpPr>
        <p:spPr>
          <a:xfrm>
            <a:off x="0" y="0"/>
            <a:ext cx="1784068" cy="954107"/>
          </a:xfrm>
          <a:prstGeom prst="rect">
            <a:avLst/>
          </a:prstGeom>
          <a:noFill/>
        </p:spPr>
        <p:txBody>
          <a:bodyPr wrap="square" lIns="91440" tIns="45720" rIns="91440" bIns="45720">
            <a:spAutoFit/>
          </a:bodyPr>
          <a:lstStyle/>
          <a:p>
            <a:pPr algn="ctr"/>
            <a:r>
              <a:rPr lang="en-GB" sz="2800" b="1" dirty="0">
                <a:ln w="6600">
                  <a:solidFill>
                    <a:srgbClr val="29A6FF"/>
                  </a:solidFill>
                  <a:prstDash val="solid"/>
                </a:ln>
                <a:solidFill>
                  <a:sysClr val="windowText" lastClr="000000">
                    <a:alpha val="97000"/>
                  </a:sysClr>
                </a:solidFill>
                <a:effectLst>
                  <a:glow rad="25400">
                    <a:srgbClr val="29A6FF">
                      <a:alpha val="40000"/>
                    </a:srgbClr>
                  </a:glow>
                  <a:outerShdw dist="38100" dir="2700000" algn="tl" rotWithShape="0">
                    <a:srgbClr val="F25E4F"/>
                  </a:outerShdw>
                </a:effectLst>
              </a:rPr>
              <a:t>End of Lesson 17</a:t>
            </a:r>
          </a:p>
        </p:txBody>
      </p:sp>
      <p:sp>
        <p:nvSpPr>
          <p:cNvPr id="32" name="Retângulo 31">
            <a:extLst>
              <a:ext uri="{FF2B5EF4-FFF2-40B4-BE49-F238E27FC236}">
                <a16:creationId xmlns:a16="http://schemas.microsoft.com/office/drawing/2014/main" id="{A750CBCD-E9BA-47AC-9636-F5B218705737}"/>
              </a:ext>
            </a:extLst>
          </p:cNvPr>
          <p:cNvSpPr/>
          <p:nvPr/>
        </p:nvSpPr>
        <p:spPr>
          <a:xfrm>
            <a:off x="0" y="6372000"/>
            <a:ext cx="1800000" cy="486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Imagem 32">
            <a:extLst>
              <a:ext uri="{FF2B5EF4-FFF2-40B4-BE49-F238E27FC236}">
                <a16:creationId xmlns:a16="http://schemas.microsoft.com/office/drawing/2014/main" id="{61694FD8-73CC-477C-AA77-29312E30BDB2}"/>
              </a:ext>
            </a:extLst>
          </p:cNvPr>
          <p:cNvPicPr>
            <a:picLocks noChangeAspect="1"/>
          </p:cNvPicPr>
          <p:nvPr/>
        </p:nvPicPr>
        <p:blipFill>
          <a:blip r:embed="rId11"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416" y="6391235"/>
            <a:ext cx="635028" cy="475328"/>
          </a:xfrm>
          <a:prstGeom prst="rect">
            <a:avLst/>
          </a:prstGeom>
        </p:spPr>
      </p:pic>
      <p:cxnSp>
        <p:nvCxnSpPr>
          <p:cNvPr id="34" name="Conexão reta 33">
            <a:extLst>
              <a:ext uri="{FF2B5EF4-FFF2-40B4-BE49-F238E27FC236}">
                <a16:creationId xmlns:a16="http://schemas.microsoft.com/office/drawing/2014/main" id="{3DF20537-CF5C-4FF6-A1FD-3BC6FC03A771}"/>
              </a:ext>
            </a:extLst>
          </p:cNvPr>
          <p:cNvCxnSpPr/>
          <p:nvPr/>
        </p:nvCxnSpPr>
        <p:spPr>
          <a:xfrm>
            <a:off x="1854000" y="0"/>
            <a:ext cx="0" cy="6858000"/>
          </a:xfrm>
          <a:prstGeom prst="line">
            <a:avLst/>
          </a:prstGeom>
          <a:ln w="12700">
            <a:solidFill>
              <a:srgbClr val="29A6FF"/>
            </a:solidFill>
          </a:ln>
        </p:spPr>
        <p:style>
          <a:lnRef idx="1">
            <a:schemeClr val="accent1"/>
          </a:lnRef>
          <a:fillRef idx="0">
            <a:schemeClr val="accent1"/>
          </a:fillRef>
          <a:effectRef idx="0">
            <a:schemeClr val="accent1"/>
          </a:effectRef>
          <a:fontRef idx="minor">
            <a:schemeClr val="tx1"/>
          </a:fontRef>
        </p:style>
      </p:cxnSp>
      <p:cxnSp>
        <p:nvCxnSpPr>
          <p:cNvPr id="35" name="Conexão reta 34">
            <a:extLst>
              <a:ext uri="{FF2B5EF4-FFF2-40B4-BE49-F238E27FC236}">
                <a16:creationId xmlns:a16="http://schemas.microsoft.com/office/drawing/2014/main" id="{48DF5382-3DC3-46AC-B24F-CF1E82BBEB83}"/>
              </a:ext>
            </a:extLst>
          </p:cNvPr>
          <p:cNvCxnSpPr/>
          <p:nvPr/>
        </p:nvCxnSpPr>
        <p:spPr>
          <a:xfrm>
            <a:off x="1828800" y="0"/>
            <a:ext cx="0" cy="6858000"/>
          </a:xfrm>
          <a:prstGeom prst="line">
            <a:avLst/>
          </a:prstGeom>
          <a:ln w="12700">
            <a:solidFill>
              <a:srgbClr val="F25E4F"/>
            </a:solidFill>
          </a:ln>
        </p:spPr>
        <p:style>
          <a:lnRef idx="1">
            <a:schemeClr val="accent1"/>
          </a:lnRef>
          <a:fillRef idx="0">
            <a:schemeClr val="accent1"/>
          </a:fillRef>
          <a:effectRef idx="0">
            <a:schemeClr val="accent1"/>
          </a:effectRef>
          <a:fontRef idx="minor">
            <a:schemeClr val="tx1"/>
          </a:fontRef>
        </p:style>
      </p:cxnSp>
      <p:pic>
        <p:nvPicPr>
          <p:cNvPr id="2" name="Imagem 1"/>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2830367" y="1638000"/>
            <a:ext cx="1197292" cy="4572000"/>
          </a:xfrm>
          <a:prstGeom prst="rect">
            <a:avLst/>
          </a:prstGeom>
        </p:spPr>
      </p:pic>
      <p:pic>
        <p:nvPicPr>
          <p:cNvPr id="3" name="Imagem 20">
            <a:extLst>
              <a:ext uri="{FF2B5EF4-FFF2-40B4-BE49-F238E27FC236}">
                <a16:creationId xmlns:a16="http://schemas.microsoft.com/office/drawing/2014/main" id="{43446B46-2443-C8C6-FC5A-9AB79DE061B6}"/>
              </a:ext>
            </a:extLst>
          </p:cNvPr>
          <p:cNvPicPr>
            <a:picLocks noChangeAspect="1"/>
          </p:cNvPicPr>
          <p:nvPr/>
        </p:nvPicPr>
        <p:blipFill>
          <a:blip r:embed="rId13"/>
          <a:srcRect/>
          <a:stretch/>
        </p:blipFill>
        <p:spPr>
          <a:xfrm>
            <a:off x="5121579" y="1669881"/>
            <a:ext cx="3749065" cy="3518238"/>
          </a:xfrm>
          <a:prstGeom prst="rect">
            <a:avLst/>
          </a:prstGeom>
        </p:spPr>
      </p:pic>
    </p:spTree>
    <p:extLst>
      <p:ext uri="{BB962C8B-B14F-4D97-AF65-F5344CB8AC3E}">
        <p14:creationId xmlns:p14="http://schemas.microsoft.com/office/powerpoint/2010/main" val="24343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750"/>
                            </p:stCondLst>
                            <p:childTnLst>
                              <p:par>
                                <p:cTn id="20" presetID="53" presetClass="entr" presetSubtype="16" fill="hold" nodeType="afterEffect">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Effect transition="in" filter="fade">
                                      <p:cBhvr>
                                        <p:cTn id="24" dur="1000"/>
                                        <p:tgtEl>
                                          <p:spTgt spid="21"/>
                                        </p:tgtEl>
                                      </p:cBhvr>
                                    </p:animEffect>
                                  </p:childTnLst>
                                </p:cTn>
                              </p:par>
                            </p:childTnLst>
                          </p:cTn>
                        </p:par>
                        <p:par>
                          <p:cTn id="25" fill="hold">
                            <p:stCondLst>
                              <p:cond delay="3000"/>
                            </p:stCondLst>
                            <p:childTnLst>
                              <p:par>
                                <p:cTn id="26" presetID="10" presetClass="exit" presetSubtype="0" fill="hold" grpId="1"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2"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LMS_API_VERSION" val="SCORM 1.2"/>
  <p:tag name="ISPRING_ULTRA_SCORM_COURSE_ID" val="1659377C-373D-46B5-8979-918BB94479B4"/>
  <p:tag name="ISPRING_CMI5_LAUNCH_METHOD" val="any window"/>
  <p:tag name="ISPRINGCLOUDFOLDERID" val="1"/>
  <p:tag name="ISPRINGONLINEFOLDERID" val="1"/>
  <p:tag name="ISPRING_SCORM_RATE_SLIDES" val="0"/>
  <p:tag name="ISPRING_CURRENT_PLAYER_ID" val="universal"/>
  <p:tag name="ISPRING_PRESENTATION_COURSE_TITLE" val="L1 version 1"/>
  <p:tag name="ISPRING_PLAYERS_CUSTOMIZATION_2" val="UEsDBBQAAgAIABJEbE5rXzME1QIAAPcHAAAPAAAAbm9uZS9wbGF5ZXIueG1spVVbb9owFH6mUv9D5PfaMLStQqHVVAntYa0qdbe3yCQm8erYnu2Qsl+/Y+cCSYFtGhLIOTnfd26fD/HtSymiLTOWK7lEMzxFEZOpyrjMl+jL59XVNbq9ubyItaA7ZiKeLZFUkqEoYzY1XDvAPVJXLNGBAQMpirThynC3A9op0PZB5lN0eTEBF2mXqHBOLwip6xpzCwiZWyUqT2JxqkqiDbNMOmZIkwGKOuzC/RkN31JJ4naa2QOkdv8euCXpOV4sH5DUc6xMTt5MpzPy/f7TU1qwkl5xaR2VKfQLmjgJXVzT9PleZZVg1tsmcZPkE3POJxFsk9gt+OxaRtakS9Q4JCWzlubMYiFzRHq/jrMjaDCdNaEySyTd8pz62hLbeoUR7UlsoYxLK9ein9lurajJkt5+4B+TIxnHG0Ft0fLZQS2B/5m3xQS/xD8fzSVUVK0FtwW8OoTsrceLIMOocRl6HBT7AIpdeRIUGfaz4oZl4fFrr/vpDDWxZCVEyA7bOgUbnFY0dcrs7gABgm3Fgnt94EYfOIA8PBwe4PDYTWZPgroqN4y6yrCuRZN4yzOmHqgxYU43Gyosi8nI2oLJEB2TptZ2OvtJxIUrxdu/GIr3G83khz03kgD4z4l8BI6+H1xm7GXF4bVjJXTUMWi1t2GnBfbh9unYal0eXKCBaa9+GAnUEDlqcgb3PaOOkr2dnIKujaot6KLSGqT/muL1+z4vMk5sNJh+GjE5sgjitLJOlfxXGPVgQ7hFmOkZ8V5eRKc+HeiD5j3k/fQcorkIMKFkkFJ3LTbnsHAttpzVTx3FVWvAGpbWkd3mT6OF5k2P/nZ128gbEt1YxnuLuUo3Xp18Kz3yydiGVsLdHdYyXJYBOqr1+J48xvUNdKrqJ/6LRTXP/F/hbA4NjgrG8wJk8+56fsAgVErFMHwwnYq4UbLrA8YkPDW/YRLdRm4V0ojrhJDiVv5w/A1QSwMEFAACAAgAqZp6Trj5mLriAgAAZwoAABgAAABub25lL2NvbW1vbl9tZXNzYWdlcy5sbmetVl1v2jAUfa/U/2BF6tvWbm97gKAAbmU1JDQxpd2L5SYuWE1iFjt07NfvxoEOtqEArYQibOd+nXPudTq9n3mGlqLUUhVd5+vlFweJIlGpLGZdZ0KvP39zkDa8SHmmCtF1CuWgnnt+1sl4Mav4TMD/8zOEOrnQGpbarVd/1kimXWfcZ31vcMtoyLzxmPUnlIYB870+9h23z5OXztX69T3WgzCgUeizsRdgnwX4gTpu/TzObhzhe8etn612kyjCAWWxT4aYkZgFIQVno7GPKR467qOq0JwvBTIKLaV4RWYuADcjS4F0JlN7kCjYKCrRFmwYjjwSsAjHNCIDSsLAcWNVlqtP1i2vzFyVEE6jVGr+lInUxgSG7PmiFBpCcwMMIviZuYQ3Vc5lcdkWGmrEEaATx9MwgrpwYUSJOFpwrV9Vme7Utx2ozTEJBiFAOKBbzmntY+MYcpSgs7IUiWl3Bll6Fpk1I1MSDMMpo1YINRl5pQ0Ani8yYYTNVtal8MSi8iSeFTCTCb5sUIPolqZWgEY4jr0bzPrhA2gARBceYxHeOm54e4zFI46hIBy32QTePbnxLCKgzo10NtJMeK2EbIV4koBdzdxSqkrDTs0mCMhWry+PCxPjuwkohnj+ng5ovAL0djWTSwF5lKkoWwNBUw7wkAQ37G5CvrNrj/h4+B+a+QoVyiCeLnmRCCA24ZUWaAVnqUztWS0xG/9HJX8hbtYNebHu5WCIHy6OzWen/feojxsj8oVpC10Dtk7/lCzqdtqbwiGlnxY/HuDAi0j4McxomVdZM7Dezc9bZsdy1JrEO5E6nK0PzcQq5eApaYVy+njcurN2xhgl1McwLcHhrCkMXGYyl0akB/icjHCNaAzDphk+O5VMVZWlVliZfLEDCC6mKhf/3obPpcrtbsb1BthmAPbek0VTXNQEHR9xK75p42B+tqRxOkuUQCUf8nnBm9bJVQ5bf8V9W2n7Sdi52vpC/A1QSwMEFAACAAgAqZp6Tray98ilAAAAggEAACkAAABub25lL3BsYXliYWNrX2FuZF9uYXZpZ2F0aW9uX3NldHRpbmdzLnhtbHWQwQqDMBBE736Ff1DoOQR6Lm2F+gMrjhKIiWRXwb9vImpLmx533swuO4ohYlzPuihLRZP4p1AQLWGCOr3nRJlmXJwZSIx3URbw5suRlLDej1UAw8mKdEeWo/9H349XlpZjEe/2DMkHajNAn3OBlaSQo9n0q1YvI3QXEA98ickHR43FFUvjKbT3w7B9/BenbPxsGnDzLTSn9h4zgjp9qEWsbO/9BVBLAwQUAAIACACpmnpOH1SKajADAADHDgAAIgAAAG5vbmUvZmxhc2hfcHVibGlzaGluZ19zZXR0aW5ncy54bWzll91P2zAQwN/7V1iZeFwD2iZNKC1i/ZCqjYJIYfCE3NhtTjh25o925a/fOW5L2coWviS2PVRN7Lvfne/O5zg5+F4IMuPagJKtaK+5GxEuM8VATlvR2aj/9mNEjKWSUaEkb0VSReSg3UhKNxZg8pRbi6KGIEaa/dK2otzacj+O5/N5E0yp/awSziLfNDNVxKXmhkvLdVwKusA/uyi5iZaEGgD8FUou1dqNBiFJIB0p5gQnwFrREJ3tC2ryKA4SY5pdT7VyknWUUJro6bgVven0unvddyuZQOlCwaUPh2njoB+2+5Qx8A5QkcINJzmHaY6eYrDmwGzun2IvncS/MipyWDP1jI7CxUu7hOOEcjrjS2M4Qq2lWY761rQnVBiexJtDKzHwIaSZhRl6dqse/J04IVJXlkrbttUOET8NrijxPZhkojaMLd/JWAmMbeUUlkkx5mxICx6inV6D7KPQXkQmtACxaEXHJZckpRKTC5YKyNa6xo2NBVsltb+UPtRABTmTgNXHyVEa3VoPi8pyqg3f9Go1Y3xks/ZX5QQjC+WIgGtOrCIYXVfgU87JZgrIRKuiGsUSscQIQIsz4HPODqpQLYH3GbpEE4VDTSzFUnAbLHxzcEPGfKI0cjmdYeHiOJjAbz4IXFJjbqF05eNO+mXQ7V0Nht3exY5fIGUzKrMHwrGceFHaF+HTBZHKrvQwHBl1hldJYcCquTpraz4+DeuKxjw/Uzbu8A0UTtDnxK8DsoF+wZS/jJWHJP6PHtQ2m9NZtdH95q3QuMUBUxKYOJFhSwK57IA1gBmVREmxIDTDpmx825iBcgZHQoMIaPN4D4M+lmn1NoUZNkmlGde/R7KFxEaZ9ZUufDIZ8edfK+p2RhizUe/0sDManA9Gl1ej3sUonEZr9Xhr90xi39S393h/aLzGFn9y2juvE/khBqFWhnppLdxxHanjz3WkTsOZdLJxHtVyAXvMNOwZ7DICCsAieEUV85SvglBtz1wxf82G+QdW//o+CWuvP+0dDT4df+n+77vgqXEIb6s7U3znXpPEWy9AfqYACQVeq/yhuL41tT+8303i7VONBtLuXj7bjR9QSwMEFAACAAgAqZp6TkKBxMUYAQAA1AIAABwAAABub25lL2ZsYXNoX3NraW5fc2V0dGluZ3MueG1sjZLRToMwFIbvfQqC95BNjZp0TdzQG6Mu2V7gAAfSrPSQtpDw9naFjakQx1X5///rac8pMwehgha1EaRW4SLkN0HAMpKkd2itUKU5KictEPkqTBtrSUUZKYvKRop0BTLkt2/+Y7FP/keRq3ktU0CGY5mH5dM6uQoZatyvH5PN8xxQQ4lRCtmh1NSo3OU3r8kiubvID8vLhjDzszvQWNpZ0JZb3SCLx//eN9DiixIVWNdnZ1g0Q3LK6RlJVG81Gtcub/ICpHHEH308wlZCd97MnIAJZw7Ziwr5cgrxTo8paEXp1X1XIy80uiK/xD6JClKJ79ilBDr/PEeGu8/aPe3u2FT4QTlyc+zll5sniy9UP5txEm7tXjP/BlBLAwQUAAIACACpmnpO15twlisDAABvDgAAIQAAAG5vbmUvaHRtbF9wdWJsaXNoaW5nX3NldHRpbmdzLnhtbN1XTU8bMRC951dYW3FstqiXCiVBNB9qVEgQGyickLN2siO89tYfScOv73idhEADXSgRqIco2fHMm/Gb8XO2cfgrF2TGtQElm9F+/VNEuEwVAzltRuej3scvETGWSkaFkrwZSRWRw1atUbixAJMl3Fp0NQRhpDkobDPKrC0O4ng+n9fBFNqvKuEs4pt6qvK40NxwabmOC0EX+GUXBTfREqECAH5yJZdhrVqNkEZAOlHMCU6ANaMBFvvN5iKKg8OYpjdTrZxkbSWUJno6bkYf2t3OfufzyieAdCDn0rNhWmj0ZntAGQOfn4oEbjnJOEwzLBS5mgOzmf8Ve+9G/CdGiRy2TD1GW+HepV2C44JyOuXLZGih1tI0w3hrWhMqDG/Em6aVG3gGaWphhpXdhYd6J06IxBWF0rZltUOIB8YVSvwITGOiNpItn8lYCaS2LAqnJB9zNqA5zsRpT0ZkQnMQi2Y0LLgkCZXYUbBUQLqOMG5sLNiyk72l95EGKsi5BBw5Tk6S6C5n2EqaUW34Zi2rFeP5TFs/lBOMLJQjAm44sYogpy7HXxknm8STiVZ5aRXUWGIEYMYZ8DlnhyVBS8DHEl1hitxhJM5fIbgNGX46uCVjPlEacTmd4bSiHUzArz8LuKDG3IHSVY17yXG/073uDzrdyz2/QcpmVKbPBMch4nlhd4JPF0Qqu4pDOlLqDC+bwoCVa1X2Vn95G9ZzjH1+pW7cwzeQO0FfE35NyAb0Dlu+myzPafxfK6icNqOz8qD7w1tC4xEHbEnAxIUU1QrkUvcqAKZUEiXFgtAUpdh42ZiBcgYtQSACtHl5hSEex7R8msIMRVJpxvXTkGwhUSjTntK5byYj/tJrRp32CDkbdc+O2qP+RX90dT3qXo7CHbQOj7eqZyP2Ur5d2f1V8VDYx2+n7Kdn3YsqhA9w75Ua000qwQ2reA2/V/E6C1fR6cY1VKkElJZpOCooLgJywN6/o0HZ+hcAnpyUMFuvPCjv4Hj897ve2muzTRZIwnPwQbvWh8oEJN2T/tfhcWenTEA1Kt52FP6VifC0eiWK7722NOKt7zc1tN9/SWzVfgNQSwMEFAACAAgAqZp6To5z9vpqAAAA5QAAABoAAABub25lL2h0bWxfc2tpbl9zZXR0aW5ncy5qc6vmUgACpRwlBSuFajAbzE8qLSnJz9NLzs8rSc0r0cvLL8pNBKtRUnYDAyUdnIrzy1KLCChNS0xORTHU1MjCyQWnSoSJJk7mLs6WyOoKEtNT9ZISk7PTi/JL81IgypxdXQxdjJXAqmq5agFQSwMEFAACAAgAsJp6Trx9NfdKAAAASQAAABcAAABub25lL2xvY2FsX3NldHRpbmdzLnhtbLOxr8jNUShLLSrOzM+zVTLUM1BSSM1Lzk/JzEu3VQoNcdO1UFIoLknMS0nMyc9LtVXKy1dSsLfjssnJT07MCU4tKQEqLNa34wIAUEsDBBQAAgAIABFEb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LcMxOkEkmJSgFAAD2EwAAHQAAAHVuaXZlcnNhbC9jb21tb25fbWVzc2FnZXMubG5nrVj/bts2EP6/QN+BEFBgA7q0HdBgGBIXtMTEQmTJFemk2TAIjMTYRCTR1Q8n3l97mj3YnmRHSnbttoGkpEAcmJLvuyP5fXdHnnx4yFK0FkUpVX5qvTt6ayGRxyqR+eLUmrOzX36zUFnxPOGpysWplSsLfRi9fHGS8nxR84WA7y9fIHSSibKEYTnSoy9jJJNTazaOxti+iFgQ4dksGs8ZC/zIw2PiWaMxj+9O3rQ/f8TaDqYz7F9HXnAeRGP33BrZKlvxfIM8tVA//Xp8/PDu/fHPg2DoFHveIRAySO/f9gDyWRh4EaARL/LJJ2aN9P9hdsGcea5PrFH7ZZj1LCSX1kj/77SbhyHxWUQ91yGRSyM/YGYtPMKIY42uVY2WfC1QpdBaintULQWwoJKFQGUqE/MiVvAgr0WXMyeYYtePQkJZ6NrMDXxrRFVRbF4bWF5XS1WAuxIlsuQ3qUiMT+Cbeb8qRAmueQV8RPBXLSX8UmVc5kfdrq98L8COIdmUUIrPYXHZblKAdAB/L6slvEuEeg0u7vNU8QTdFgIAA4r4apXKuPmlpKtCRzhL+aYzihBfuf45kD3waER8Z/vEGpE8QU7B9WQHooSYkhAACl6K4gm2keG6MUc4TYchTNzziQcfpkOYyMUyhU81NI4ZASbMRN5lBUwlIXCc0qsgdPSigSvE0YqX5b0qkgOW7u9nF7Dr2wEIwWZ74ExjbIGBHxJyX1GIuOoGgyix4XerK5gqEDBiJhloSWV1WYFsslUqKmGilXoqPDaUuhG3CvSVCr5uuA/ejdg6ae7huW9PojHbpVCP13m87GkH4vyuPvbVUANN9jnfGVOLFo2DT5BdIBkGQyyCC8iBF0MsrgmFRSa0y8bHl+45NrsEeW+blLZJL+Y6x6QbxOMY7DSb1lLVJTzRSwKpyexIeTTMDSUf58BiF3uP5NYGFehgRgu5FhBHkYii0xGke5s4WlQf5+4f0Rl2PeJ8h3p8g3JVIZ6seR4LIFvM9Z5u4F0iE/NO0974/1zLvxGv2lT/qq0SvkM+vRoaz0FheUQRvKpEtqq6XOsFa8N/ShRa4o+G0GfqT/NPbeLj0A1+zM6UMqvTpgI9e392kQ3do84gnrlS/XfrR0dCm1JDoGHRxRF6jLS/1US7HbuBroiJ6G/n+mdgM2vqFhQ2N79V/a39oAXwFXoqBp3AGpvIKbQ6GVSh/raXMOuD8C91wehvf0XG1GVQda7ETSmrTs9Gz73rq5Hz0wvrXs96UGyYyzwI2QfARdsPliiVGcSf9MCcT8l2BZoScTCTK1WniZF/Ku9MmYC1rTPxbTd8W6jMPE15uaV/U6Y+PCeKZnJh43Q2oJ/aKbj3/uwJ+Om7RAkOoY2xsW/r3sfWak97GoF89FJ4jG5bJ9BRxqt4CeX4VtV50hOoOYI55AwDWDtnKnjR3YW1AF+F0TxF7dPfB4Hojg6SKNmB/emrSpR/DQbR09hh0ObgJx6qTiCGx4cBmEEfq/bgu7XreQ5mLnD5hxwweVPiMpXBo6NuvyCVdusxY9ieTEFN1IhH1QW0kEMQtuSxg3kIB7RWhzYAQTvAZJUKRB64Vs8Q1CkOLyDPmiOXNZry4g6SNFMqHRSb2UAtjmrYnL7caNRVKvNBkT+vROoJM3cWYccx1zuwknB6v2s6ggSOj3F7z5OqRW8we4J9qAFf4YlEVkMBQ0J21zf6isJcB3iK63u2//75t8velN1thoUk1oy/pLD1t1V4NyrNDd3Jm70Lu/8BUEsDBBQAAgAIAMtwzE5msqLVpQAAAIMBAAAuAAAAdW5pdmVyc2FsL3BsYXliYWNrX2FuZF9uYXZpZ2F0aW9uX3NldHRpbmdzLnhtbHWQwQqDMBBE736FfyD0HAI9l7ZC/YEVRwnERLKr4N83kWpLmx533swuO4ohYtzAuihLRbP4h1AQLWGGqt5zokwLzs6MJMa7KAtY92Q5GnMoRaz3Ux3AcLKh3f+j79drS+ux6FifIflAY0boUy6wkRRytJhh05p1gu4D4oEvMfngqLW4YG09he52GF7V/MUpGz+bR1x9B82pvvuCoKoPtYiV7cU/AVBLAwQUAAIACADLcMxO0L0vtE4EAACHFQAAJwAAAHVuaXZlcnNhbC9mbGFzaF9wdWJsaXNoaW5nX3NldHRpbmdzLnhtbOVY3W7bNhS+91MQGnpZK2mTJTVkB5ktI0YdO7OUrsEwBLREW1woUhUpp+7VnmYPtifZoWgrduK0dBYD6XoRJDo85zuH3/khQ+/kc8rQjOSSCt509ut7DiI8EjHl06ZzGXZfHztIKsxjzAQnTYcLB520al5WjBmVSUCUAlWJAIbLRqaaTqJU1nDd29vbOpVZrlcFKxTgy3okUjfLiSRckdzNGJ7DLzXPiHQWCBYA8JMKvjBr1WoIeQbpXMQFI4jGEDmnelOYdRmWieMatTGObqa5KHjcFkzkKJ+Om85Pbb+z33m71DFQHZoSrjmRLRBqsWrgOKY6CswC+oWghNBpAuEeHTjolsYqaTpvDjQKaLsPUUpss3WsUdoCOOBqAZ8ShWOssPk0/hT5rORSYETxnOOURiGsIL3/ptMJr4N+r+NfD4ahH1yfhed9E8MWRqH/MdzCKOyFfX8bfVv4s6sLf9TvDd5fh8NhP+xd3FkBo2uEeO46Yx4wK4o8IhVhnkqKdMwxZVCj92iUREGVM5xPSSi6FJI4wUwSB/2ZkemvBWZUzaEZ9qAZbgjJTmVGIjXSaWs6Ki+IcwdnACEwyGVVEofvqpI4Ol7bumu8321rY5QeVgpHCRQPyMrQPHdVtFSjuo1wpOgMCpPc2+SkYCwoskzkqqWDLn2vCqsYHoHxJoKvMae/0ViwuOKLpGMSD3BKVjouuKG8C5r7DppAjhkwOcwIRwHm0OVUAbtRBSCLsVRUld3dXWif5hQzBHgwhgg6Dx6wHSU4l2tJrRKreytq/T4Qisg/DNtG9KhqwCh40aVlpf+bKFiM5qJAjN6AnUBQeUUKfyUErfY3muQiLaUwgRSSpZsZJbckPrFxdAUu0gIsYdxljCjj4VNBv6AxmYgccAmewXAEOZUGv74VcIalvAPFyxhfma7tDTr+x1d6gzieYR5tCQ7lStJM7QQfzxEXamkHdES4kKRMSkzjcs1mb/Wnp6HqGMjzM2VjDV/StGD4OeErQlagd5jy3XjZJvHfjMDabYJnZaPr5i2hocUppMRgwkIE047yxYS1AIwwR4KzOcIRHFhSj40ZFYUEiRkQBlo+PUJjD2Vafk1hMoPHPCa5FeTe/pu3B4c/Hx2/a9Tdf/76+/VXjRZH+QXD2p05y9uP3hXsrO7dGL5h9JV7wwPbrshTXajxA6eb70IW5r1B6I9O22HvQy+82gBQsvfwzPJcfZ5uPl7LS8ZLPV0D/3TUPkMjP7jsh0HDpqIGAppXRQnU5ERfv21sLkb+BytsINxGb3gZQo34Vj3lB1aeh1Z+39tojcwt4mLlBmEVApwKUzPl4FxgNKVQm99Fj1u125PGw/fR4v/5Bm1mxI5anOA8SnZWRz/GEN5lgv7HtL/sfy2fjfh15gL/vPfLsN/5AWbLC2XQfFXPS2vvSZ678eVOr6SU0xRo1Rfu6rmvdXiw57mbl2o1QFt/PG3V/gVQSwMEFAACAAgAy3DMTlNeBo9zAwAAoQwAACEAAAB1bml2ZXJzYWwvZmxhc2hfc2tpbl9zZXR0aW5ncy54bWyVV11PIjEUffdXEPZdVnQXTUYSBEzMsmpW1/cOc4HGTjtpO7j8+72dtjMtzAhKTOi957T34/RWE/VOeW8LUlHBb/vD/vis10uWpZTA9SvkBSMaeilR8JDd9u//Lhb9gYUIJuQLaE35WhmLt/UoAtNSa8HPl4Jr3OecC5kT1h9/u69+kkGFPMYSGNapnBVZQnPMj+H13ewkijvj6m40m950EZYiLwjfLcRanKdk+b6WouSZCe3SfLpom10BklH+fjQiRpV+0JBHMc0v5sP58DRKIUEpMCHdzCbDyc+jLEZSYHX2o6vrq8mJnOaozxuzR9tSRXVFGw1Hl6OrLlpB1hAXeTqfXcwuu/Ecd4+78mlclqDhnz6aOYp/B/JLm4uiLL6ikUKKtSnoHmdkPkc5TJAMrx8SZjfmc5RgEjIHHRWkYjTDNgiZWSl+N58ucFct3ddwSCTmbkvBnk0T9qaHUUjKYKxlCcnAr6xPbcTHU6nxMnl/aGkwz5jgMykVjFeEKQdrjA3wD3xQngV7OUODeBOszGFq4w2Asb3BT6d31VwJT65tQYQSts7Y7BkYG+QjlvUAGRgb5Ivp1hNnuwP4vsdyvB7uiGtmUH0XfVR+dAMnuPQF8yvvNUctzDVXwdnO4DG5yGBc6eqV5mD6lgwqm41pcBBUwsmWronGh+m3waW7Fw2FSgZ7dqe0dl0lmmoGbXJbilIqjAXdb3HuLR5LsQ+HmugFrLRHx8amKea1CLVQrc+O1tofUtfNrnsaH5Pbfk7kO8hXIZjq9xwPLyDW3D7LhwwzrvExBfnAV+JEDhcawv2rOLvAwl7CU+FEa7Lc5BhSVwZ1SW1n2xuYuGPbOsvLPAU5R0FQ8IKMbRa3oesNw1/9RuEDspjQ4bRMvcHtOKG13gODUwAQudz422AX1pOXTFMGW/BDJTBUCXdllii8O235GnXFmgwsJwnSzaBGKNH4jBwthDeMS8TTLHScoHlNUlVlFk0UP96DWKKJ7+ekUWs4Iqu1k1K0M/rbSojNiupJSi1eNJHabdqsXfJkCxNO82oEocMc52NscVkSE6JwhamcnnFgb2Iw71a9WX1Ei6eLYgbteNhGqTz7U/YVL+h4JQHCEVsZz4I34BfsUkFk9lhDokehxW3ZmCO+m9XEVqaYT/i3ZzIIrLZBdSvwO/5rMv4PUEsDBBQAAgAIAMtwzE7mRcYRSAQAABEVAAAmAAAAdW5pdmVyc2FsL2h0bWxfcHVibGlzaGluZ19zZXR0aW5ncy54bWzdWN1y2jgUvs9TaLzTy+KkTTcpY8hkwUyYEqDY6Tazs5MRtsDayJJryVB6tU+zD9Yn2SMLCASSikzYTvYiQ3x8zneOvvOnsXf2NWVoQnJJBa85R5VDBxEeiZjycc25CluvTx0kFeYxZoKTmsOFg87qB15WDBmVSUCUAlWJAIbLaqZqTqJUVnXd6XRaoTLL9VvBCgX4shKJ1M1yIglXJHczhmfwo2YZkc4cwQIA/lLB52b1gwOEPIN0KeKCEURjiJxTfSjMLlTKHNdoDXF0O85FweOGYCJH+XhYc35p+M2j5tuFjkFq0pRwTYmsg1CLVRXHMdVBYBbQbwQlhI4TiPbk2EFTGquk5rw51iig7W6ilNjm5FijNARQwNUcPiUKx1hh82j8KfJVyYXAiOIZxymNQniD9PFrTjO8CTrtpn/T7YV+cHMRXnZMDDsYhf7ncAejsB12/F30beEvrvv+oNPufrgJe71O2O7fWQGja4R47jpjHjArijwiS8I8lRTpkGPKoETv0SiJgiJnOB+TULQoJHGEmSQO+isj448FZlTNoBcOoRduCcnOZUYiNdBpqzkqL4hzB2cAITDI5bIk3r1flsTJ6drRXeP97lhbo/SwUjhKoHhAVobmuauihRrVXYQjRSdQmOTeIUcFY0GRZSJXdR106XtVuIzhARhvJPgac/oZDQWLl3yRdEjiLk4hf/0Wd9AIksqAul5GOAowh66mCuiMlhayGEpFVdnNrbn2eU4xQ9CxMHYIugw26I0SnMu1LC4zqZspqv/RFYrIPw29RvSgasAoeNG1ZKX/uyhYjGaiQIzegp1AUGpFCv8lBK02NBrlIi2lDEuFZOlmQsmUxGc2jq7BRVqAJYy3jBFlPHwp6Dc0JCORAy7BExiGIKfS4Fd2As6wlHegeBHjK9Om7W7T//xKHxDHE8yjHcGhPkmaqb3g4xniQi3sgI4IF5KUSYlpXL6zOVvl6WlYtgjk+ZmysYYvaVow/JzwS0JWoPeY8v142SXxP4zA2m2CJ2Wj6+YtoaHFKaTEYMKLCAYh5fORagEYYY4EZzOEI9hQUo+NCRWFBIkZEAZaPj1CYw9lWj6N4e4DHvOY5FaQh0dv3h6/+/Xk9H214n7/+5/XjxrNd3efYe3OLO/Gg5cDO6t7V4QfGD1yUdiwbYk81YUabzjdfvmxMG93Q39w3gjbn9rh9RaAkr3NneW5eoFu36flreLeOh3+vH0a+OeDxgUa+MFVJwyqNjXUFdCuKkqgCkf6hm1j0x/4n6ywgWIbvd5VCFXhW3WRH1h57ln5/WCjNTD3hv7KncEqBNgDYzPXYBMwmlKoxhfR1VYN9qSB8DKaeuslmT7a1WYO7KmpCc6jZG+V84IH7c/Lyf+Y6a3VL7ctNRSQlGqj/2i7PRvp66wF/mX7t16nuVf6qB1/L6Jmn5c+87T8PrT2Qchzt356OwD5+mfM+sG/UEsDBBQAAgAIAMtwzE6Q9/7LtwEAAH0GAAAfAAAAdW5pdmVyc2FsL2h0bWxfc2tpbl9zZXR0aW5ncy5qc42UwU/CMBTG7/wVZF4N0YFOvAHDhISDidyMh248xkLX17QFRcP/7joEu+5NWS/rl1++1/e2fl+dbvkEadB97H5V79X+ub6vNLCaUVu4ruu8RS+sHmieL2GRF8BzAYGH7CyyYlzDWT/8IpRzICrXZP9iQGrHL0AClmd/R1QEqAltR2jvhPZBFfk8gR2nqWNDzpiTrTEoeikKA8L0BKqCVUxw9VQ9boMejDtQ/6ArlkLN9C58GMet5K/jYBzFk6HLpVhIJvZzzLCXsHSTKdyK5U/9vl0uvd5LUOUH37SV5bk2MwOFX3h6Ow2nYTspFWgNP3WH8Sgc3ZMwZwlwt6Fo8DAY/YHWjJsD9ehdrnNzoqMw6kcDl5Ysg8aUJtP4Nu7XMVF6NabZKH7kDHyYtmYkZ3tQl1ih3MoLPqBUmNmJNNHILhLlyJa5yI5cPLSL5OxhrW3bv1ElRi9BtTz/FTd2uUxjGLVrht41WxO3tmjLlguSwZCXW3tV51QucEqk6iIFknnmhejpOMbPGrt/LRtnagNqgcjL+LSfBXQZJ6BmYoVWYMawdF2UWtnQmxsV5NnTi7v0z9k5fANQSwMEFAACAAgAy3DMTpQTsyJpAAAAbgAAABwAAAB1bml2ZXJzYWwvbG9jYWxfc2V0dGluZ3MueG1sDcwxDoMwDEDRnVNY3int1oHAxlaW0gNYxEWRHBuRgOD2ZPvD02/7MwocvKVg6vD1eCKwzuaDLg5/01C/EVIm9SSm7FANoe+qVmwm+XLOBSZYhS7eJo4lMo8Uixx2EajhU17/wB6brroBUEsDBBQAAgAIAMxwzE6D5MijhQoAAMAZAAAXAAAAdW5pdmVyc2FsL3VuaXZlcnNhbC5wbmftV3lUU1cevlaU6GCJntpOJCVaxrGjdUmfBlkjShusrda2miIBtJGkKkEoYhISEgpULYaktEUJEGLrdLSNEoGySVgKNVEJSdWyxIQEJhpElhACLyxZ5qHTnjk9PTNn5t/hj/t759773eV89/st79O3d5OWLF6xGACwZGdU5DsAzM8B4Jl7qIXIyO4KdTPymZf6Dmk7KNNgB5COFz3irQgAykV/cB5agPQXJUdFpwKw7MRsm2ek4VgAYPbtjIx4jxU33FN+dt1gRmafM+/be5eY0vDPNLGLs3cx/+IzMLSht0US8oLwi4MtqynLqH7UrKC++vD4Qh/p5rtRqZUqq71ZFFZfhDlCut+qWHEV3hg+D4DP/oRC7NdeqwDY9uVKLwDOLEMuC/ZmoQFY+Qb6GQAiF20HIPPlCBQA6NW/BaevRfGn2uJXUAV45R+pgqkL9iuXspGlmSLSf1z7Xx00B54Dz4HnwHPgOfAceA48B54Dz4HnwHPg/2ew6Q30r7+eLPtEVzx/Q40qbPnsnHMK/W/2mziBdsMOvnM8mz+t3cO3Z/M94118z3Gpe8zqntqhrl1vJuTpCUkBAMQSnQPypiAC1k42uc4/tF0MKrVyPWTTUKvVbeZzp2+Q+ZMKpjRQqG1yXJR7HOHRsefZSZZG7MxEgZu9FtU0Lfe4X+JdUDKwNctBZulSvIwaaZ92PuhvmlGcxwVuf+fL+BCqp3QJfCkrORS6dn0eLkXJWAAuJJRgKC/6FTnUKBHdNUzkVhnOsa0CF1f5bsTk6gKX2HsdAPGEjSQFjwfLmzyKGlzl/VN1NA1rLYpMns73BpnPb3yhgVeaoXt01M9SFBSAy7HyviipPJ5kPgmAIgnLvCLcqZ5RYlpEIfS/Zo8+DryF0fMetDMMz4JMBzqnS7TSWZv6ejCqKS/wFvt3xuWhfgQ6RbW0Zj7oDfPqmwhAEUdK8p9t6Qgmq/N/MT6ged8vc6tQTZ8EVRzozw0aUwfLFYrnQO/arNHppTk4pgad4w25m82sYz22ZqJfBGn/IAVP8o/t7zBt8QK1t0Oyk/3CzSZZQm4ASqvtEH0LbVjScmSiCqrWsw8Lr3SKIfep9o2N0639qz2HnQM5HRWk1MNVmjuG6+sd1cwH+WmakexhACgPYyMmG3AZLvZZ/nQlResMKsO5x7tM2CERZs3zStu9wmGCstxCoakptFBbY2wSF2maWmG5wcmdiEMT3brjjXWJJb3d8fBtASOcWpVHptXzHSa9QU4VT1VxZpKHaqameDFmO1vHorTzTUXD12toBrqeeIPgT5c91GgwWcl488flLjvKbDLvNkoxfsze2kSuy+hXgY2+mnrMkg13ptc0hltuBgwKvEdl/NHlCEtWVEvKlcqJxLfbqVUNKdgtIoxqWJHgBwUsI9My1dROV8pjlOiIX6G1MMZkWi9jKF7VD+JMHriiLr7fjUn93lfl9of1RTMnKTyru6h60FhsY91Pn+hOD6Gzbj36oNq3wgYOrIdooebKLaWfRPd8RYLbTEW2bYbwi9caEnnhxDLLzYY0pYPA8EAhEABkNgmdFL+aIHTsbzMUs18JEkqVP3gIUcou5av65sK2RFEN7cf2NBVjxaBarCqBaJaT/YJtWGW6Xt5ErVbdFr3PMBfo4j0wK2OkC8OhCuE++PBPhk4KnZtBCaeV1YRxFD1GRSOJpl9qVYgQddSLiaGtbu9jxJpE3JeOc8XVbSP9pa6P9CJZ0EfHJFOCeydNAu8R3cuzYqn0tsyIV20qyVjGXdgGFyYrjT4FKSGX6tSFR3g4O5w4nx5if7O39qperu3tlgZxVUPZQzeP+snVCvdUSpolrb4JuU8huzMp8dhMhaZD1xfj6IGgJKtCeMjkS+/3iagtnmqFpEveRxjjf8c0fGUWUiSfEyvieSEOdRsZR56VnpuYb3vz9mScqiSsYQlILiBnJXMuEEt6On0K9qE1kFB2uZvH4J9KxhYL+VqdsdoW6dpkTsC27qZnwR9aHI7LHYQ4MdtlHnoEJ0jMFXW+5AjWcZxQd7J5k1XmujJSD1X2aK41hdEtAl9XSI5+QqPO5wyqvTuu6krv4kYkj8MqDtA1YfaxDlUHoqzKoqVZdGryrDvGBV0uPbTFkPsxibawDXXWZmVsa1+jd+CvVWUU3BeIG2wTdWruInMoT7JmQ9yU/0g7PMP+8Sk95b7Va468Hql1BZ8TtxErfFUCs/5qjKpeP5OUNgVBASdYql0kLTonsFNH3AZDuEy9d/fROjzizeo6elzjdG1RgCzNX9IhvhMz/wknowXM53s0awuVcPUabNKCPjf5nKXccuaTck3JMMPP4/96plDb/+nZdXEbgi0BC/pg+1JyalNZ1qgxHAuNSK/GrDljSfORteEkKS5zCr7B/CJJO/r5Hb9BrGRVSWVG75UNuNm3KOFYHsoQpSCxJx/jGbgStz19MBoJxjJB9kSHTXXRLoQI0NtK/F2ByLUr0LEXfzEB+y7jvCTetFBz1KJrL+/BYMgKygm10+1fdV+5DpLzF/bBamMotXZxC+L09Xl1zmvBpT0mJp1upLfWayylq1BMCHfQjjl3Ucx80ODZNBujUrW8uuEnr5G6WY87w3hOKDLbXWNUAMpeFb61X4UTac5cxrzXKhDSabhXZNGv3Qgt4xJoSnWgp1jfLT3C7VdbrXtnvVvmCtlzV23ycE7iNC5Ca2I4/lqwkk9Ca/Sbh6RerISnDvNmawPu73h91yumkBschIaj1b4lhzg6J5dHaUdis0h9UprnPT7JdZOuH/BHoox8YV/hMN54LXjXieP7f6iQ7ntPvebn0+zEOqK7GE6Bsj44xvXVt5mC7DOcn2f1cNQzsoNXz0ecRcH1o+mHh60qcnayQRtjVcg1k5817aiNdRcgpNPVXNqhbiKwCEKSwqOqfUufUHBMOT85zvp4LCb+yRtdrMxrudpR8TS2CMVNpwMFlZEO4QRcuficy5CbO8URmFnHnULdXnUivbRjxeDIRs6vfNTAVph1op4/Mtw6bLXlTZD1xY4bzul1EVv9SfbEB6MjUB0d1XIjUSrBKCUE/6jUavl6nPA7982jEg7kHyXzeCkNeiPCiVb9+DSjCot4iXF5DpKNOJ/33nGcf1ntYaJ5tyozPPm2yXTLp6dIFp+NmAa8OTqT0SAXfMh9QJQgwi4rfKLujMg9soR5oGysbOXmGhKaZwjagTaK9w6Zv3fBuq8OccMf8ziPJ42zHNxAjP2mIfeHQ1Whv5soZ808UJu7UsHz6lNJoLsRkyNdQ2W030m7rpBFsfgaY0ZqG5LoWL4RLBfqn5k9lwnrNN2w2+FL/m0OP23b/TXZqcJXs8c3fBOT5A2aB8u2CvEe5pPTxpBiqVn661ahy3PIjSWjPVASUnqsNyk5L/3cr4uflz6+p0rcRRvqh0oXt2wc8FYXnwdg3DlJb4r2n61fxI/QAybEn6WXspAi40V2F8u+DGSWzVZRbf9aCjm+2fzj+VD5uPbdiK2Uib8FWFccj3sG/ATrTZ470d8GardCrD8vvCQyouPHFPeJe7yRahDw/f/HCjJqenyAD7TWDznbD57FIevAztd2R5ZtP5j1D1BLAwQUAAIACADMcMxO5WXGsUsAAABqAAAAGwAAAHVuaXZlcnNhbC91bml2ZXJzYWwucG5nLnhtbLOxr8jNUShLLSrOzM+zVTLUM1Cyt+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moAAADlAAAAGgAAAAAAAAABAAAAAAAyDwAAbm9uZS9odG1sX3NraW5fc2V0dGluZ3MuanNQSwECAAAUAAIACACwmnpOvH0190oAAABJAAAAFwAAAAAAAAABAAAAAADUDwAAbm9uZS9sb2NhbF9zZXR0aW5ncy54bWxQSwECAAAUAAIACAARRGxONmFYAkcDAADhCQAAFAAAAAAAAAABAAAAAABTEAAAdW5pdmVyc2FsL3BsYXllci54bWxQSwECAAAUAAIACADLcMxOkEkmJSgFAAD2EwAAHQAAAAAAAAABAAAAAADMEwAAdW5pdmVyc2FsL2NvbW1vbl9tZXNzYWdlcy5sbmdQSwECAAAUAAIACADLcMxOZrKi1aUAAACDAQAALgAAAAAAAAABAAAAAAAvGQAAdW5pdmVyc2FsL3BsYXliYWNrX2FuZF9uYXZpZ2F0aW9uX3NldHRpbmdzLnhtbFBLAQIAABQAAgAIAMtwzE7QvS+0TgQAAIcVAAAnAAAAAAAAAAEAAAAAACAaAAB1bml2ZXJzYWwvZmxhc2hfcHVibGlzaGluZ19zZXR0aW5ncy54bWxQSwECAAAUAAIACADLcMxOU14Gj3MDAAChDAAAIQAAAAAAAAABAAAAAACzHgAAdW5pdmVyc2FsL2ZsYXNoX3NraW5fc2V0dGluZ3MueG1sUEsBAgAAFAACAAgAy3DMTuZFxhFIBAAAERUAACYAAAAAAAAAAQAAAAAAZSIAAHVuaXZlcnNhbC9odG1sX3B1Ymxpc2hpbmdfc2V0dGluZ3MueG1sUEsBAgAAFAACAAgAy3DMTpD3/su3AQAAfQYAAB8AAAAAAAAAAQAAAAAA8SYAAHVuaXZlcnNhbC9odG1sX3NraW5fc2V0dGluZ3MuanNQSwECAAAUAAIACADLcMxOlBOzImkAAABuAAAAHAAAAAAAAAABAAAAAADlKAAAdW5pdmVyc2FsL2xvY2FsX3NldHRpbmdzLnhtbFBLAQIAABQAAgAIAMxwzE6D5MijhQoAAMAZAAAXAAAAAAAAAAAAAAAAAIgpAAB1bml2ZXJzYWwvdW5pdmVyc2FsLnBuZ1BLAQIAABQAAgAIAMxwzE7lZcaxSwAAAGoAAAAbAAAAAAAAAAEAAAAAAEI0AAB1bml2ZXJzYWwvdW5pdmVyc2FsLnBuZy54bWxQSwUGAAAAABIAEgBWBQAAxjQAAAAA"/>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100,&quot;optimizeImageForResolution&quot;:&quot;T_TRUE&quot;,&quot;optimizeImageForResolutionWidth&quot;:2048,&quot;optimizeImageForResolutionHeight&quot;:1536},&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UUID" val="{8CFCCE5C-BCAC-45A7-A345-607310E7FF6B}"/>
  <p:tag name="ISPRING_SCREEN_RECS_UPDATED" val="E:\Ano Letivo 2019_2020\Lesson 17\Lesson_17_Q1\"/>
  <p:tag name="ISPRING_ULTRA_SCORM_COURCE_TITLE" val="Lesson 17"/>
  <p:tag name="ISPRING_PRESENTATION_TITLE" val="Lesson 17"/>
  <p:tag name="ISPRING_RESOURCE_FOLDER" val="C:\Users\filom\Documents\ENGIMATH\LESSONS\MATRICES\LESSON 17\Lesson_17_Q1"/>
  <p:tag name="ISPRING_PRESENTATION_PATH" val="C:\Users\filom\Documents\ENGIMATH\LESSONS\MATRICES\LESSON 17\Lesson_17_Q1.pptx"/>
  <p:tag name="ISPRING_SCORM_ENDPOINT" val="&lt;endpoint&gt;&lt;enable&gt;0&lt;/enable&gt;&lt;lrs&gt;http://&lt;/lrs&gt;&lt;auth&gt;0&lt;/auth&gt;&lt;login&gt;&lt;/login&gt;&lt;password&gt;&lt;/password&gt;&lt;key&gt;&lt;/key&gt;&lt;name&gt;&lt;/name&gt;&lt;email&gt;&lt;/email&gt;&lt;/endpoint&gt;&#10;"/>
  <p:tag name="ISPRING_OUTPUT_FOLDER" val="[[&quot;*\uFFFD\uFFFD\uFFFD{BB4CDCA5-F38E-475C-8C53-186BBAA01A72}&quot;,&quot;C:\\Users\\filom\\Documents\\ENGIMATH\\LESSONS\\MATRICES\\LESSON 17&quot;],[&quot;\uFFFD\u0006\uFFFD{89960893-7238-4BF1-AF2C-E0D0CDA1F331}&quot;,&quot;E:\\Ano Letivo 2019_2020\\Lesson 17&quot;]]"/>
  <p:tag name="ISPRING_SCORM_RATE_QUIZZES" val="0"/>
  <p:tag name="ISPRING_SCORM_PASSING_SCORE" val="0.000000"/>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0Byqg1awK_PyPvJDyODGIA&quot;,&quot;gi&quot;:&quot;kx-MzJHSVZMmQ8FuizRvVA&quot;,&quot;ti&quot;:&quot;characters&quot;,&quot;vs&quot;:{&quot;f&quot;:[1409,832],&quot;i&quot;:{&quot;d&quot;:&quot;0Byqg1awK_PyPvJDyODGIA&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wyIDJApcsWzBAhvP5iPqpg&quot;,&quot;gi&quot;:&quot;kx-MzJHSVZMmQ8FuizRvVA&quot;,&quot;ti&quot;:&quot;characters&quot;,&quot;vs&quot;:{&quot;f&quot;:[1409,832,482],&quot;i&quot;:{&quot;d&quot;:&quot;wyIDJApcsWzBAhvP5iPqpg&quot;,&quot;p&quot;:true}}}"/>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6557</TotalTime>
  <Words>756</Words>
  <Application>Microsoft Office PowerPoint</Application>
  <PresentationFormat>Widescreen</PresentationFormat>
  <Paragraphs>90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Freestyle Script</vt:lpstr>
      <vt:lpstr>Tema do Office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17</dc:title>
  <dc:creator>Filomena Soares</dc:creator>
  <cp:lastModifiedBy>Elena Safiulina</cp:lastModifiedBy>
  <cp:revision>250</cp:revision>
  <dcterms:created xsi:type="dcterms:W3CDTF">2019-03-25T06:42:45Z</dcterms:created>
  <dcterms:modified xsi:type="dcterms:W3CDTF">2025-05-03T21:55:08Z</dcterms:modified>
</cp:coreProperties>
</file>