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278" r:id="rId4"/>
    <p:sldId id="279" r:id="rId5"/>
    <p:sldId id="280" r:id="rId6"/>
    <p:sldId id="286" r:id="rId7"/>
    <p:sldId id="283" r:id="rId8"/>
  </p:sldIdLst>
  <p:sldSz cx="12192000" cy="6858000"/>
  <p:notesSz cx="6858000" cy="9144000"/>
  <p:custDataLst>
    <p:tags r:id="rId1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2" y="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420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4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323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49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899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871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00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.jpeg"/><Relationship Id="rId4" Type="http://schemas.openxmlformats.org/officeDocument/2006/relationships/slide" Target="slide2.xml"/><Relationship Id="rId9" Type="http://schemas.openxmlformats.org/officeDocument/2006/relationships/image" Target="../media/image4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slide" Target="slide5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11" Type="http://schemas.openxmlformats.org/officeDocument/2006/relationships/image" Target="../media/image30.png"/><Relationship Id="rId5" Type="http://schemas.openxmlformats.org/officeDocument/2006/relationships/slide" Target="slide5.xml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slide" Target="slide5.xml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7.xml"/><Relationship Id="rId7" Type="http://schemas.openxmlformats.org/officeDocument/2006/relationships/slide" Target="slide5.xml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t-EE" b="1" dirty="0" smtClean="0">
                <a:solidFill>
                  <a:schemeClr val="tx1"/>
                </a:solidFill>
              </a:rPr>
              <a:t>Arendamine rea 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t-EE" b="1" dirty="0" smtClean="0">
                <a:solidFill>
                  <a:schemeClr val="tx1"/>
                </a:solidFill>
              </a:rPr>
              <a:t>Arendamine veeru 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smtClean="0">
                <a:solidFill>
                  <a:schemeClr val="tx1"/>
                </a:solidFill>
              </a:rPr>
              <a:t>Arendamise </a:t>
            </a:r>
            <a:r>
              <a:rPr lang="et-EE" b="1" dirty="0" err="1" smtClean="0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 smtClean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 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rea 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veeru 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02980" y="166417"/>
            <a:ext cx="9859639" cy="25319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2354327" y="325830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Saame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leida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maatriksi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väärtuse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valides</a:t>
                </a:r>
                <a:r>
                  <a:rPr lang="en-US" sz="2400" dirty="0"/>
                  <a:t> </a:t>
                </a:r>
                <a:r>
                  <a:rPr lang="et-EE" sz="2400" b="1" dirty="0" smtClean="0"/>
                  <a:t>mistahes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rea </a:t>
                </a:r>
                <a:r>
                  <a:rPr lang="en-US" sz="2400" dirty="0" err="1"/>
                  <a:t>ning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korrutades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selle</a:t>
                </a:r>
                <a:r>
                  <a:rPr lang="en-US" sz="2400" dirty="0"/>
                  <a:t> rea </a:t>
                </a:r>
                <a:r>
                  <a:rPr lang="en-US" sz="2400" dirty="0" err="1"/>
                  <a:t>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elementi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vastava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kofaktoriga</a:t>
                </a:r>
                <a:r>
                  <a:rPr lang="en-US" sz="2400" dirty="0"/>
                  <a:t> ja </a:t>
                </a:r>
                <a:r>
                  <a:rPr lang="en-US" sz="2400" dirty="0" err="1"/>
                  <a:t>liites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tulemused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tahes</a:t>
                </a:r>
                <a:r>
                  <a:rPr lang="en-US" sz="2400" dirty="0"/>
                  <a:t> rea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jaoks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saame</a:t>
                </a:r>
                <a:r>
                  <a:rPr lang="en-US" sz="2400" dirty="0"/>
                  <a:t>: :</a:t>
                </a:r>
                <a:endParaRPr lang="pt-PT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325830"/>
                <a:ext cx="9280625" cy="1200329"/>
              </a:xfrm>
              <a:prstGeom prst="rect">
                <a:avLst/>
              </a:prstGeom>
              <a:blipFill>
                <a:blip r:embed="rId8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79595" y="1522178"/>
                <a:ext cx="7175426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5" y="1522178"/>
                <a:ext cx="7175426" cy="10500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02645" y="2857772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370036" y="289683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05372" y="3418123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On antud maatriks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416258" y="4045739"/>
            <a:ext cx="847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Leiame selle maatriksi</a:t>
            </a:r>
            <a:r>
              <a:rPr lang="en-US" sz="2000" dirty="0" smtClean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</a:t>
            </a:r>
            <a:r>
              <a:rPr lang="et-EE" sz="2000" dirty="0" smtClean="0"/>
              <a:t>determinandi, arendades esimese rea järgi.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15861" y="4460966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C2B8E"/>
                </a:solidFill>
              </a:rPr>
              <a:t>Saame valemi: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blipFill>
                <a:blip r:embed="rId11"/>
                <a:stretch>
                  <a:fillRect l="-1082" r="-309"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0×5−1×4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−1×1−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blipFill>
                <a:blip r:embed="rId13"/>
                <a:stretch>
                  <a:fillRect l="-196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blipFill>
                <a:blip r:embed="rId14"/>
                <a:stretch>
                  <a:fillRect l="-684" r="-570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7195457" y="3186984"/>
            <a:ext cx="1292136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479634" y="543392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277247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exão reta 21"/>
          <p:cNvCxnSpPr/>
          <p:nvPr/>
        </p:nvCxnSpPr>
        <p:spPr>
          <a:xfrm>
            <a:off x="7818366" y="3349019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/>
          <p:cNvCxnSpPr/>
          <p:nvPr/>
        </p:nvCxnSpPr>
        <p:spPr>
          <a:xfrm flipH="1">
            <a:off x="743862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blipFill>
                <a:blip r:embed="rId17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5869116" y="5412578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7768812" y="3219796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exão reta 42"/>
          <p:cNvCxnSpPr/>
          <p:nvPr/>
        </p:nvCxnSpPr>
        <p:spPr>
          <a:xfrm>
            <a:off x="7840134" y="3339261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H="1">
            <a:off x="7906713" y="3588534"/>
            <a:ext cx="18084" cy="164511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398719" y="5444113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134399" y="3215920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exão reta 49"/>
          <p:cNvCxnSpPr/>
          <p:nvPr/>
        </p:nvCxnSpPr>
        <p:spPr>
          <a:xfrm flipH="1">
            <a:off x="8298599" y="3599792"/>
            <a:ext cx="18084" cy="164511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/>
          <p:cNvCxnSpPr/>
          <p:nvPr/>
        </p:nvCxnSpPr>
        <p:spPr>
          <a:xfrm>
            <a:off x="7803354" y="335503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>
            <a:off x="9207055" y="4445849"/>
            <a:ext cx="294290" cy="0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6745507" y="4371085"/>
            <a:ext cx="51196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t-EE" b="1" dirty="0" smtClean="0">
                <a:solidFill>
                  <a:srgbClr val="F25E4F"/>
                </a:solidFill>
              </a:rPr>
              <a:t>MÄRKUS:</a:t>
            </a:r>
            <a:r>
              <a:rPr lang="en-US" dirty="0" smtClean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arendame</a:t>
            </a:r>
            <a:r>
              <a:rPr lang="en-US" dirty="0"/>
              <a:t> </a:t>
            </a:r>
            <a:r>
              <a:rPr lang="et-EE" dirty="0" smtClean="0"/>
              <a:t>teise</a:t>
            </a:r>
            <a:r>
              <a:rPr lang="en-US" dirty="0" smtClean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kolmanda</a:t>
            </a:r>
            <a:r>
              <a:rPr lang="en-US" dirty="0"/>
              <a:t> </a:t>
            </a:r>
            <a:r>
              <a:rPr lang="et-EE" dirty="0" smtClean="0"/>
              <a:t>rea</a:t>
            </a:r>
            <a:r>
              <a:rPr lang="en-US" dirty="0" smtClean="0"/>
              <a:t> </a:t>
            </a:r>
            <a:r>
              <a:rPr lang="en-US" dirty="0" err="1"/>
              <a:t>järgi</a:t>
            </a:r>
            <a:r>
              <a:rPr lang="en-US" dirty="0"/>
              <a:t>, </a:t>
            </a:r>
            <a:r>
              <a:rPr lang="en-US" dirty="0" err="1"/>
              <a:t>saame</a:t>
            </a:r>
            <a:r>
              <a:rPr lang="en-US" dirty="0"/>
              <a:t> </a:t>
            </a:r>
            <a:r>
              <a:rPr lang="en-US" dirty="0" err="1"/>
              <a:t>determinandi</a:t>
            </a:r>
            <a:r>
              <a:rPr lang="en-US" dirty="0"/>
              <a:t> </a:t>
            </a:r>
            <a:r>
              <a:rPr lang="en-US" dirty="0" err="1"/>
              <a:t>väärtuseks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väärtuse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6413" y="287200"/>
            <a:ext cx="929853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Laplace’</a:t>
            </a:r>
            <a:r>
              <a:rPr lang="et-EE" sz="2400" b="1" dirty="0" smtClean="0"/>
              <a:t>i</a:t>
            </a:r>
            <a:r>
              <a:rPr lang="et-EE" sz="2400" b="1" dirty="0"/>
              <a:t> </a:t>
            </a:r>
            <a:r>
              <a:rPr lang="et-EE" sz="2400" b="1" dirty="0" smtClean="0"/>
              <a:t>arendusteoreem</a:t>
            </a:r>
            <a:endParaRPr lang="pt-PT" sz="2400" b="1" dirty="0"/>
          </a:p>
          <a:p>
            <a:endParaRPr lang="pt-PT" sz="2400" dirty="0"/>
          </a:p>
          <a:p>
            <a:r>
              <a:rPr lang="et-EE" sz="2400" dirty="0" smtClean="0"/>
              <a:t>Ruutmaatriksi determinant võib olla arendatud </a:t>
            </a:r>
            <a:r>
              <a:rPr lang="et-EE" sz="2400" b="1" dirty="0" smtClean="0"/>
              <a:t>mistahes rea </a:t>
            </a:r>
            <a:r>
              <a:rPr lang="et-EE" sz="2400" dirty="0" smtClean="0"/>
              <a:t>või </a:t>
            </a:r>
            <a:r>
              <a:rPr lang="et-EE" sz="2400" b="1" dirty="0" smtClean="0"/>
              <a:t>mistahes</a:t>
            </a:r>
            <a:r>
              <a:rPr lang="et-EE" sz="2400" dirty="0" smtClean="0"/>
              <a:t> </a:t>
            </a:r>
            <a:r>
              <a:rPr lang="et-EE" sz="2400" b="1" dirty="0" smtClean="0"/>
              <a:t>veeru</a:t>
            </a:r>
            <a:r>
              <a:rPr lang="et-EE" sz="2400" dirty="0" smtClean="0"/>
              <a:t> järgi.</a:t>
            </a:r>
          </a:p>
          <a:p>
            <a:endParaRPr lang="pt-PT" sz="24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3" grpId="0"/>
      <p:bldP spid="17" grpId="0" animBg="1"/>
      <p:bldP spid="20" grpId="0"/>
      <p:bldP spid="4" grpId="0"/>
      <p:bldP spid="9" grpId="0"/>
      <p:bldP spid="10" grpId="0"/>
      <p:bldP spid="11" grpId="0"/>
      <p:bldP spid="27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40" grpId="0"/>
      <p:bldP spid="41" grpId="0" animBg="1"/>
      <p:bldP spid="41" grpId="2" animBg="1"/>
      <p:bldP spid="42" grpId="0" animBg="1"/>
      <p:bldP spid="42" grpId="1" animBg="1"/>
      <p:bldP spid="46" grpId="0"/>
      <p:bldP spid="47" grpId="0" animBg="1"/>
      <p:bldP spid="47" grpId="1" animBg="1"/>
      <p:bldP spid="49" grpId="0" animBg="1"/>
      <p:bldP spid="49" grpId="1" animBg="1"/>
      <p:bldP spid="53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02645" y="2857772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</a:t>
            </a:r>
            <a:r>
              <a:rPr lang="et-EE" b="1" dirty="0" smtClean="0">
                <a:solidFill>
                  <a:schemeClr val="tx1"/>
                </a:solidFill>
              </a:rPr>
              <a:t>rea </a:t>
            </a:r>
            <a:r>
              <a:rPr lang="et-EE" b="1" dirty="0">
                <a:solidFill>
                  <a:schemeClr val="tx1"/>
                </a:solidFill>
              </a:rPr>
              <a:t>järgi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</a:t>
            </a:r>
            <a:r>
              <a:rPr lang="et-EE" b="1" dirty="0" smtClean="0">
                <a:solidFill>
                  <a:schemeClr val="tx1"/>
                </a:solidFill>
              </a:rPr>
              <a:t>veeru </a:t>
            </a:r>
            <a:r>
              <a:rPr lang="et-EE" b="1" dirty="0">
                <a:solidFill>
                  <a:schemeClr val="tx1"/>
                </a:solidFill>
              </a:rPr>
              <a:t>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</a:t>
            </a:r>
          </a:p>
        </p:txBody>
      </p:sp>
      <p:sp>
        <p:nvSpPr>
          <p:cNvPr id="44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02980" y="166417"/>
            <a:ext cx="9859639" cy="25319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2354327" y="325830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Samuti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võime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leida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ruutmaatriksi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determinandi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väärtuse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rakendades</a:t>
                </a:r>
                <a:r>
                  <a:rPr lang="en-US" sz="2400" dirty="0"/>
                  <a:t> </a:t>
                </a:r>
                <a:r>
                  <a:rPr lang="et-EE" sz="2400" dirty="0" smtClean="0"/>
                  <a:t>analoogset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põhimõtet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kuid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kasutades</a:t>
                </a:r>
                <a:r>
                  <a:rPr lang="en-US" sz="2400" dirty="0"/>
                  <a:t> rea </a:t>
                </a:r>
                <a:r>
                  <a:rPr lang="en-US" sz="2400" dirty="0" err="1"/>
                  <a:t>asemel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veergu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t-EE" sz="2400" dirty="0" smtClean="0"/>
                  <a:t>-</a:t>
                </a:r>
                <a:r>
                  <a:rPr lang="et-EE" sz="2400" dirty="0" err="1" smtClean="0"/>
                  <a:t>nda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veeru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jaoks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saame</a:t>
                </a:r>
                <a:r>
                  <a:rPr lang="en-US" sz="2400" dirty="0" smtClean="0"/>
                  <a:t>:</a:t>
                </a:r>
                <a:endParaRPr lang="pt-PT" sz="2400" dirty="0"/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325830"/>
                <a:ext cx="9280625" cy="1200329"/>
              </a:xfrm>
              <a:prstGeom prst="rect">
                <a:avLst/>
              </a:prstGeom>
              <a:blipFill>
                <a:blip r:embed="rId9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979595" y="1522178"/>
                <a:ext cx="725397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5" y="1522178"/>
                <a:ext cx="7253972" cy="1008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370036" y="287581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405372" y="3418123"/>
            <a:ext cx="583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On antud maatriks</a:t>
            </a:r>
            <a:endParaRPr lang="pt-PT" sz="2000" dirty="0"/>
          </a:p>
          <a:p>
            <a:r>
              <a:rPr lang="en-US" sz="2000" dirty="0" smtClean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2416258" y="4045739"/>
            <a:ext cx="84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Leiame selle maatriksi</a:t>
            </a:r>
            <a:r>
              <a:rPr lang="en-US" sz="2000" dirty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</a:t>
            </a:r>
            <a:r>
              <a:rPr lang="et-EE" sz="2000" dirty="0"/>
              <a:t>determinandi, arendades </a:t>
            </a:r>
            <a:r>
              <a:rPr lang="et-EE" sz="2000" dirty="0" smtClean="0"/>
              <a:t>teise reajärgi</a:t>
            </a:r>
            <a:r>
              <a:rPr lang="et-EE" sz="2000" dirty="0"/>
              <a:t>.</a:t>
            </a:r>
            <a:endParaRPr lang="pt-PT" sz="2000" dirty="0"/>
          </a:p>
          <a:p>
            <a:r>
              <a:rPr lang="en-US" sz="2000" dirty="0" smtClean="0"/>
              <a:t>.</a:t>
            </a:r>
            <a:endParaRPr lang="pt-PT" sz="20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415861" y="4460966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rgbClr val="0C2B8E"/>
                </a:solidFill>
              </a:rPr>
              <a:t>Saame valemi: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195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 rot="5400000">
            <a:off x="7426075" y="3460857"/>
            <a:ext cx="936000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59"/>
          <p:cNvCxnSpPr/>
          <p:nvPr/>
        </p:nvCxnSpPr>
        <p:spPr>
          <a:xfrm>
            <a:off x="9574912" y="4445849"/>
            <a:ext cx="294290" cy="0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532184" y="540239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39694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62"/>
          <p:cNvCxnSpPr/>
          <p:nvPr/>
        </p:nvCxnSpPr>
        <p:spPr>
          <a:xfrm>
            <a:off x="7803354" y="3355032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63"/>
          <p:cNvCxnSpPr/>
          <p:nvPr/>
        </p:nvCxnSpPr>
        <p:spPr>
          <a:xfrm flipH="1">
            <a:off x="790106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44954" y="3532053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6119490" y="5416355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66"/>
          <p:cNvCxnSpPr/>
          <p:nvPr/>
        </p:nvCxnSpPr>
        <p:spPr>
          <a:xfrm flipH="1">
            <a:off x="7916839" y="3599701"/>
            <a:ext cx="12776" cy="18000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>
            <a:off x="7798102" y="3675592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8720858" y="5422848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55545" y="3808781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1×4−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exão reta 71"/>
          <p:cNvCxnSpPr/>
          <p:nvPr/>
        </p:nvCxnSpPr>
        <p:spPr>
          <a:xfrm>
            <a:off x="7813872" y="396462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/>
          <p:cNvCxnSpPr/>
          <p:nvPr/>
        </p:nvCxnSpPr>
        <p:spPr>
          <a:xfrm flipH="1">
            <a:off x="7911589" y="3625981"/>
            <a:ext cx="12776" cy="18000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tângulo 75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6745507" y="4371085"/>
            <a:ext cx="51196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t-EE" b="1" dirty="0" smtClean="0">
                <a:solidFill>
                  <a:srgbClr val="F25E4F"/>
                </a:solidFill>
              </a:rPr>
              <a:t>MÄRKUS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arendame</a:t>
            </a:r>
            <a:r>
              <a:rPr lang="en-US" dirty="0"/>
              <a:t> </a:t>
            </a:r>
            <a:r>
              <a:rPr lang="et-EE" dirty="0"/>
              <a:t>esimese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kolmanda</a:t>
            </a:r>
            <a:r>
              <a:rPr lang="en-US" dirty="0"/>
              <a:t> </a:t>
            </a:r>
            <a:r>
              <a:rPr lang="et-EE" dirty="0"/>
              <a:t>veeru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, </a:t>
            </a:r>
            <a:r>
              <a:rPr lang="en-US" dirty="0" err="1"/>
              <a:t>saame</a:t>
            </a:r>
            <a:r>
              <a:rPr lang="en-US" dirty="0"/>
              <a:t> </a:t>
            </a:r>
            <a:r>
              <a:rPr lang="en-US" dirty="0" err="1"/>
              <a:t>determinandi</a:t>
            </a:r>
            <a:r>
              <a:rPr lang="en-US" dirty="0"/>
              <a:t> </a:t>
            </a:r>
            <a:r>
              <a:rPr lang="en-US" dirty="0" err="1"/>
              <a:t>väärtuseks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väärtuse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/>
      <p:bldP spid="74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02645" y="2237682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rea 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veeru järgi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i-FI" sz="2200" dirty="0"/>
                  <a:t>Pange</a:t>
                </a:r>
                <a:r>
                  <a:rPr lang="fi-FI" sz="2200" dirty="0"/>
                  <a:t> </a:t>
                </a:r>
                <a:r>
                  <a:rPr lang="fi-FI" sz="2200" dirty="0" err="1"/>
                  <a:t>tähele</a:t>
                </a:r>
                <a:r>
                  <a:rPr lang="fi-FI" sz="2200" dirty="0"/>
                  <a:t>, et </a:t>
                </a:r>
                <a:r>
                  <a:rPr lang="fi-FI" sz="2200" dirty="0" err="1"/>
                  <a:t>eelmises</a:t>
                </a:r>
                <a:r>
                  <a:rPr lang="fi-FI" sz="2200" dirty="0"/>
                  <a:t> </a:t>
                </a:r>
                <a:r>
                  <a:rPr lang="fi-FI" sz="2200" dirty="0" err="1"/>
                  <a:t>näites</a:t>
                </a:r>
                <a:r>
                  <a:rPr lang="fi-FI" sz="2200" dirty="0"/>
                  <a:t> ei </a:t>
                </a:r>
                <a:r>
                  <a:rPr lang="fi-FI" sz="2200" dirty="0" err="1"/>
                  <a:t>pidanud</a:t>
                </a:r>
                <a:r>
                  <a:rPr lang="fi-FI" sz="2200" dirty="0"/>
                  <a:t> me </a:t>
                </a:r>
                <a:r>
                  <a:rPr lang="fi-FI" sz="2200" dirty="0" err="1"/>
                  <a:t>arvutama</a:t>
                </a:r>
                <a:r>
                  <a:rPr lang="fi-FI" sz="2200" dirty="0"/>
                  <a:t> </a:t>
                </a:r>
                <a:r>
                  <a:rPr lang="et-EE" sz="2200" dirty="0" err="1" smtClean="0"/>
                  <a:t>alamdeterminati</a:t>
                </a:r>
                <a:r>
                  <a:rPr lang="et-EE" sz="2200" dirty="0" smtClean="0"/>
                  <a:t> 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t-EE" sz="2200" dirty="0" smtClean="0"/>
                  <a:t>kuna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r>
                  <a:rPr lang="et-EE" sz="2200" dirty="0" smtClean="0"/>
                  <a:t>ja korrutades </a:t>
                </a:r>
                <a:r>
                  <a:rPr lang="en-US" sz="2200" dirty="0" smtClean="0"/>
                  <a:t>0</a:t>
                </a:r>
                <a:r>
                  <a:rPr lang="et-EE" sz="2200" dirty="0" smtClean="0"/>
                  <a:t>-</a:t>
                </a:r>
                <a:r>
                  <a:rPr lang="et-EE" sz="2200" dirty="0" err="1" smtClean="0"/>
                  <a:t>ga</a:t>
                </a:r>
                <a:r>
                  <a:rPr lang="en-US" sz="2200" dirty="0" smtClean="0"/>
                  <a:t> </a:t>
                </a:r>
                <a:r>
                  <a:rPr lang="et-EE" sz="2200" dirty="0" smtClean="0"/>
                  <a:t>tulemus on</a:t>
                </a:r>
                <a:r>
                  <a:rPr lang="en-US" sz="2200" dirty="0" smtClean="0"/>
                  <a:t>0</a:t>
                </a:r>
                <a:r>
                  <a:rPr lang="en-US" sz="2200" dirty="0"/>
                  <a:t>. </a:t>
                </a:r>
              </a:p>
              <a:p>
                <a:pPr algn="just"/>
                <a:r>
                  <a:rPr lang="fi-FI" sz="2200" dirty="0" err="1"/>
                  <a:t>Sellised</a:t>
                </a:r>
                <a:r>
                  <a:rPr lang="fi-FI" sz="2200" dirty="0"/>
                  <a:t> </a:t>
                </a:r>
                <a:r>
                  <a:rPr lang="fi-FI" sz="2200" dirty="0" err="1"/>
                  <a:t>elemendid</a:t>
                </a:r>
                <a:r>
                  <a:rPr lang="fi-FI" sz="2200" dirty="0"/>
                  <a:t> </a:t>
                </a:r>
                <a:r>
                  <a:rPr lang="et-EE" sz="2200" dirty="0" smtClean="0"/>
                  <a:t>nagu </a:t>
                </a:r>
                <a:r>
                  <a:rPr lang="fi-FI" sz="2200" dirty="0" smtClean="0"/>
                  <a:t>on </a:t>
                </a:r>
                <a:r>
                  <a:rPr lang="fi-FI" sz="2200" dirty="0" err="1"/>
                  <a:t>olulised</a:t>
                </a:r>
                <a:r>
                  <a:rPr lang="fi-FI" sz="2200" dirty="0"/>
                  <a:t> </a:t>
                </a:r>
                <a:r>
                  <a:rPr lang="fi-FI" sz="2200" dirty="0" err="1"/>
                  <a:t>suuremate</a:t>
                </a:r>
                <a:r>
                  <a:rPr lang="fi-FI" sz="2200" dirty="0"/>
                  <a:t> </a:t>
                </a:r>
                <a:r>
                  <a:rPr lang="fi-FI" sz="2200" dirty="0" err="1"/>
                  <a:t>determinantide</a:t>
                </a:r>
                <a:r>
                  <a:rPr lang="fi-FI" sz="2200" dirty="0"/>
                  <a:t> </a:t>
                </a:r>
                <a:r>
                  <a:rPr lang="fi-FI" sz="2200" dirty="0" err="1"/>
                  <a:t>arvutamisel</a:t>
                </a:r>
                <a:r>
                  <a:rPr lang="fi-FI" sz="2200" dirty="0"/>
                  <a:t> </a:t>
                </a:r>
                <a:r>
                  <a:rPr lang="fi-FI" sz="2200" dirty="0" err="1"/>
                  <a:t>tehtava</a:t>
                </a:r>
                <a:r>
                  <a:rPr lang="fi-FI" sz="2200" dirty="0"/>
                  <a:t> </a:t>
                </a:r>
                <a:r>
                  <a:rPr lang="fi-FI" sz="2200" dirty="0" err="1"/>
                  <a:t>töö</a:t>
                </a:r>
                <a:r>
                  <a:rPr lang="fi-FI" sz="2200" dirty="0"/>
                  <a:t> </a:t>
                </a:r>
                <a:r>
                  <a:rPr lang="fi-FI" sz="2200" dirty="0" err="1"/>
                  <a:t>vähendamisel</a:t>
                </a:r>
                <a:r>
                  <a:rPr lang="fi-FI" sz="2200" dirty="0"/>
                  <a:t>.</a:t>
                </a:r>
                <a:endParaRPr lang="pt-PT" sz="22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blipFill>
                <a:blip r:embed="rId10"/>
                <a:stretch>
                  <a:fillRect l="-841" t="-2954" r="-841" b="-75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296466" y="2255703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567507" y="2808049"/>
            <a:ext cx="232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Vaatleme maatriksit</a:t>
            </a:r>
            <a:endParaRPr lang="pt-PT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300251" y="3683213"/>
            <a:ext cx="945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Märkame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kohe</a:t>
            </a:r>
            <a:r>
              <a:rPr lang="en-US" sz="2000" dirty="0">
                <a:solidFill>
                  <a:srgbClr val="0C2B8E"/>
                </a:solidFill>
              </a:rPr>
              <a:t>, et </a:t>
            </a:r>
            <a:r>
              <a:rPr lang="en-US" sz="2000" b="1" dirty="0">
                <a:solidFill>
                  <a:srgbClr val="0C2B8E"/>
                </a:solidFill>
              </a:rPr>
              <a:t>3.rida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sisaldab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peaaegu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kõiki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nulle</a:t>
            </a:r>
            <a:r>
              <a:rPr lang="en-US" sz="2000" dirty="0">
                <a:solidFill>
                  <a:srgbClr val="0C2B8E"/>
                </a:solidFill>
              </a:rPr>
              <a:t>. </a:t>
            </a:r>
            <a:r>
              <a:rPr lang="en-US" sz="2000" dirty="0" err="1">
                <a:solidFill>
                  <a:srgbClr val="0C2B8E"/>
                </a:solidFill>
              </a:rPr>
              <a:t>Kui</a:t>
            </a:r>
            <a:r>
              <a:rPr lang="en-US" sz="2000" dirty="0">
                <a:solidFill>
                  <a:srgbClr val="0C2B8E"/>
                </a:solidFill>
              </a:rPr>
              <a:t> me </a:t>
            </a:r>
            <a:r>
              <a:rPr lang="en-US" sz="2000" dirty="0" err="1">
                <a:solidFill>
                  <a:srgbClr val="0C2B8E"/>
                </a:solidFill>
              </a:rPr>
              <a:t>kasutane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arendamist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kolmanda</a:t>
            </a:r>
            <a:r>
              <a:rPr lang="en-US" sz="2000" dirty="0">
                <a:solidFill>
                  <a:srgbClr val="0C2B8E"/>
                </a:solidFill>
              </a:rPr>
              <a:t> rea </a:t>
            </a:r>
            <a:r>
              <a:rPr lang="en-US" sz="2000" dirty="0" err="1">
                <a:solidFill>
                  <a:srgbClr val="0C2B8E"/>
                </a:solidFill>
              </a:rPr>
              <a:t>järgi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vähendame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oluliselt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töö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mahtu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võrreldeks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näiteks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sellega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kui</a:t>
            </a:r>
            <a:r>
              <a:rPr lang="en-US" sz="2000" dirty="0">
                <a:solidFill>
                  <a:srgbClr val="0C2B8E"/>
                </a:solidFill>
              </a:rPr>
              <a:t> me </a:t>
            </a:r>
            <a:r>
              <a:rPr lang="en-US" sz="2000" dirty="0" err="1">
                <a:solidFill>
                  <a:srgbClr val="0C2B8E"/>
                </a:solidFill>
              </a:rPr>
              <a:t>arendaksime</a:t>
            </a:r>
            <a:r>
              <a:rPr lang="en-US" sz="2000" dirty="0">
                <a:solidFill>
                  <a:srgbClr val="0C2B8E"/>
                </a:solidFill>
              </a:rPr>
              <a:t> 2.rea </a:t>
            </a:r>
            <a:r>
              <a:rPr lang="en-US" sz="2000" dirty="0" err="1">
                <a:solidFill>
                  <a:srgbClr val="0C2B8E"/>
                </a:solidFill>
              </a:rPr>
              <a:t>järgi</a:t>
            </a:r>
            <a:r>
              <a:rPr lang="en-US" sz="2000" dirty="0">
                <a:solidFill>
                  <a:srgbClr val="0C2B8E"/>
                </a:solidFill>
              </a:rPr>
              <a:t>.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310761" y="4618620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C2B8E"/>
                </a:solidFill>
              </a:rPr>
              <a:t>Seega saame valemi: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6463867" y="3016469"/>
            <a:ext cx="183931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>
            <a:off x="4459319" y="3767495"/>
            <a:ext cx="72000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blipFill>
                <a:blip r:embed="rId11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8666547" y="2264802"/>
            <a:ext cx="308402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t-EE" b="1" dirty="0" smtClean="0">
                <a:solidFill>
                  <a:srgbClr val="F25E4F"/>
                </a:solidFill>
              </a:rPr>
              <a:t>MÄRKUS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US" dirty="0"/>
              <a:t> </a:t>
            </a:r>
            <a:r>
              <a:rPr lang="en-US" dirty="0" err="1"/>
              <a:t>Kontrollige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ridu</a:t>
            </a:r>
            <a:r>
              <a:rPr lang="en-US" dirty="0"/>
              <a:t>/</a:t>
            </a:r>
            <a:r>
              <a:rPr lang="en-US" dirty="0" err="1"/>
              <a:t>veerge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on </a:t>
            </a:r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nulle</a:t>
            </a:r>
            <a:r>
              <a:rPr lang="en-US" dirty="0"/>
              <a:t>, </a:t>
            </a:r>
            <a:r>
              <a:rPr lang="en-US" dirty="0" err="1"/>
              <a:t>sest</a:t>
            </a:r>
            <a:r>
              <a:rPr lang="en-US" dirty="0"/>
              <a:t> </a:t>
            </a:r>
            <a:r>
              <a:rPr lang="et-EE" dirty="0" smtClean="0"/>
              <a:t>arendamine nende järgi nõuab vähem tööd</a:t>
            </a:r>
            <a:r>
              <a:rPr lang="en-US" dirty="0" smtClean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337708" y="6427599"/>
                <a:ext cx="5683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10+4+0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−3−72+0</m:t>
                              </m:r>
                            </m:e>
                          </m:d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08" y="6427599"/>
                <a:ext cx="5683222" cy="307777"/>
              </a:xfrm>
              <a:prstGeom prst="rect">
                <a:avLst/>
              </a:prstGeom>
              <a:blipFill>
                <a:blip r:embed="rId13"/>
                <a:stretch>
                  <a:fillRect l="-643" r="-536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321940" y="6085757"/>
            <a:ext cx="342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C2B8E"/>
                </a:solidFill>
              </a:rPr>
              <a:t>Rakendame Sarruse reeglit</a:t>
            </a:r>
            <a:endParaRPr lang="en-GB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43" grpId="0"/>
      <p:bldP spid="36" grpId="0"/>
      <p:bldP spid="40" grpId="0"/>
      <p:bldP spid="41" grpId="0"/>
      <p:bldP spid="42" grpId="0"/>
      <p:bldP spid="4" grpId="0" animBg="1"/>
      <p:bldP spid="44" grpId="0" animBg="1"/>
      <p:bldP spid="47" grpId="0"/>
      <p:bldP spid="48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rea </a:t>
            </a:r>
            <a:r>
              <a:rPr lang="et-EE" b="1" dirty="0" smtClean="0">
                <a:solidFill>
                  <a:schemeClr val="tx1"/>
                </a:solidFill>
              </a:rPr>
              <a:t>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veeru järgi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85" y="1269124"/>
            <a:ext cx="2331720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997429" y="2297018"/>
            <a:ext cx="241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Võib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-olla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vajate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neile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viimastele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vastamiseks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ja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rea </a:t>
            </a:r>
            <a:r>
              <a:rPr lang="et-EE" b="1" dirty="0" smtClean="0">
                <a:solidFill>
                  <a:schemeClr val="tx1"/>
                </a:solidFill>
              </a:rPr>
              <a:t>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veeru järgi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17</a:t>
            </a: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8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2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 smtClean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226021" y="477053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Arendamine rea </a:t>
            </a:r>
            <a:r>
              <a:rPr lang="et-EE" b="1" dirty="0" smtClean="0">
                <a:solidFill>
                  <a:schemeClr val="tx1"/>
                </a:solidFill>
              </a:rPr>
              <a:t>järgi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Arendamine veeru järgi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Arendamise </a:t>
            </a:r>
            <a:r>
              <a:rPr lang="et-EE" b="1" dirty="0" err="1">
                <a:solidFill>
                  <a:schemeClr val="tx1"/>
                </a:solidFill>
              </a:rPr>
              <a:t>üldstrateegia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17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7" y="1638000"/>
            <a:ext cx="11972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SCREEN_RECS_UPDATED" val="C:\Users\filom\Documents\ENGIMATH\LESSONS\MATRICES\LESSON 17\Lesson_17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oYE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qGB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Khg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oYE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Khg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hg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qGBEUpQTsyJpAAAAbgAAABwAAAB1bml2ZXJzYWwvbG9jYWxfc2V0dGluZ3MueG1sDcwxDoMwDEDRnVNY3int1oHAxlaW0gNYxEWRHBuRgOD2ZPvD02/7MwocvKVg6vD1eCKwzuaDLg5/01C/EVIm9SSm7FANoe+qVmwm+XLOBSZYhS7eJo4lMo8Uixx2EajhU17/wB6brroBUEsDBBQAAgAIAKhg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CoYE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CoYERSnF4yCBQGAAA3FwAAHQAAAAAAAAABAAAAAADMEwAAdW5pdmVyc2FsL2NvbW1vbl9tZXNzYWdlcy5sbmdQSwECAAAUAAIACACoYERSZrKi1aUAAACDAQAALgAAAAAAAAABAAAAAAAbGgAAdW5pdmVyc2FsL3BsYXliYWNrX2FuZF9uYXZpZ2F0aW9uX3NldHRpbmdzLnhtbFBLAQIAABQAAgAIAKhgRFLQvS+0TgQAAIcVAAAnAAAAAAAAAAEAAAAAAAwbAAB1bml2ZXJzYWwvZmxhc2hfcHVibGlzaGluZ19zZXR0aW5ncy54bWxQSwECAAAUAAIACACoYERSGod3CXEDAACkDAAAIQAAAAAAAAABAAAAAACfHwAAdW5pdmVyc2FsL2ZsYXNoX3NraW5fc2V0dGluZ3MueG1sUEsBAgAAFAACAAgAqGBEUuZFxhFIBAAAERUAACYAAAAAAAAAAQAAAAAATyMAAHVuaXZlcnNhbC9odG1sX3B1Ymxpc2hpbmdfc2V0dGluZ3MueG1sUEsBAgAAFAACAAgAqGBEUkva9ZauAQAAbQYAAB8AAAAAAAAAAQAAAAAA2ycAAHVuaXZlcnNhbC9odG1sX3NraW5fc2V0dGluZ3MuanNQSwECAAAUAAIACACoYERSlBOzImkAAABuAAAAHAAAAAAAAAABAAAAAADGKQAAdW5pdmVyc2FsL2xvY2FsX3NldHRpbmdzLnhtbFBLAQIAABQAAgAIAKhgRFKqn45ZFgoAABYZAAAXAAAAAAAAAAAAAAAAAGkqAAB1bml2ZXJzYWwvdW5pdmVyc2FsLnBuZ1BLAQIAABQAAgAIAKhgRFLlZcaxSwAAAGoAAAAbAAAAAAAAAAEAAAAAALQ0AAB1bml2ZXJzYWwvdW5pdmVyc2FsLnBuZy54bWxQSwUGAAAAABIAEgBWBQAAODUAAAAA"/>
  <p:tag name="ISPRING_ULTRA_SCORM_COURCE_TITLE" val="Lesson 17_N1"/>
  <p:tag name="ISPRING_PRESENTATION_TITLE" val="Lesson 17_N1"/>
  <p:tag name="ISPRING_UUID" val="{5FD6D3E4-3CAF-4BB0-AC97-C5CD2FC6932E}"/>
  <p:tag name="ISPRING_RESOURCE_FOLDER" val="C:\Users\olabanov\Desktop\EngiMath\iSpring teooria\Lesson_17_N1\"/>
  <p:tag name="ISPRING_PRESENTATION_PATH" val="C:\Users\olabanov\Desktop\EngiMath\iSpring teooria\Lesson_17_N1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17&quot;],[&quot;\uFFFD\u0006\uFFFD{89960893-7238-4BF1-AF2C-E0D0CDA1F331}&quot;,&quot;E:\\Ano Letivo 2019_2020\\Lesso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],&quot;i&quot;:{&quot;d&quot;:&quot;0Byqg1awK_PyPvJDyODGI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7_N1\quiz\quiz1.quiz"/>
  <p:tag name="ISPRING_QUIZ_RELATIVE_PATH" val="Lesson_17_N1\quiz\quiz1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yIDJApcsWzBAhvP5iPqpg&quot;,&quot;gi&quot;:&quot;kx-MzJHSVZMmQ8FuizRvVA&quot;,&quot;ti&quot;:&quot;characters&quot;,&quot;vs&quot;:{&quot;f&quot;:[1409,832,482],&quot;i&quot;:{&quot;d&quot;:&quot;wyIDJApcsWzBAhvP5iPqp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1153</Words>
  <Application>Microsoft Office PowerPoint</Application>
  <PresentationFormat>Widescreen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17_N1</dc:title>
  <dc:creator>Filomena Soares</dc:creator>
  <cp:lastModifiedBy>Oksana Labanova</cp:lastModifiedBy>
  <cp:revision>297</cp:revision>
  <dcterms:created xsi:type="dcterms:W3CDTF">2019-03-25T06:42:45Z</dcterms:created>
  <dcterms:modified xsi:type="dcterms:W3CDTF">2021-08-21T16:44:13Z</dcterms:modified>
</cp:coreProperties>
</file>