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5" r:id="rId2"/>
    <p:sldId id="277" r:id="rId3"/>
    <p:sldId id="291" r:id="rId4"/>
    <p:sldId id="284" r:id="rId5"/>
    <p:sldId id="289" r:id="rId6"/>
    <p:sldId id="285" r:id="rId7"/>
    <p:sldId id="286" r:id="rId8"/>
    <p:sldId id="287" r:id="rId9"/>
    <p:sldId id="288" r:id="rId10"/>
    <p:sldId id="278" r:id="rId11"/>
    <p:sldId id="292" r:id="rId12"/>
    <p:sldId id="294" r:id="rId13"/>
    <p:sldId id="279" r:id="rId14"/>
    <p:sldId id="293" r:id="rId15"/>
    <p:sldId id="283" r:id="rId16"/>
  </p:sldIdLst>
  <p:sldSz cx="12192000" cy="6858000"/>
  <p:notesSz cx="6858000" cy="9144000"/>
  <p:custDataLst>
    <p:tags r:id="rId18"/>
  </p:custData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5E4F"/>
    <a:srgbClr val="F8CBAD"/>
    <a:srgbClr val="29A6FF"/>
    <a:srgbClr val="0C2B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6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54" y="72"/>
      </p:cViewPr>
      <p:guideLst>
        <p:guide orient="horz" pos="2160"/>
        <p:guide pos="44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62C76-F21B-46E4-9A5E-C6DEC3B14639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BDBD3-B502-479F-AE9E-6BC9D244DDCC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01184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69808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02766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68938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210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91293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1025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2441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18804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01746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49209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52600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94595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58678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60427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02847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3A851-915A-43EC-AE8C-0786A67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9921D8-2575-43B3-9702-EC5AE7754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94AA227-2A47-4571-9414-5392D37A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422807B-7CE4-45E1-8607-852463B6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B055A6-3B83-4C9E-9C3D-FC7756AF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750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404E8-E597-4C07-BB74-BF4D4CAD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B3A1759-C42D-484F-B6FE-5211FB4DD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3620816-20D3-4CA5-BACC-8369C2083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BEF7277-356C-4899-9171-6C916EC2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4B7C42C-48DF-41DF-A1E8-DBC4C6919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812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A42FF2-B970-4361-9457-7007ADCA6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4C938BA-B64D-4730-871B-5A68C9D4B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099BFCE-1D6D-4AB6-870D-C1993FBC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EE43DC9-BED3-435E-B505-C9F7C1AB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1CFC6B0-1AC4-42B4-9FCF-725358EB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5503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3C48F-9E82-42D0-A518-EEF039F4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007266-2652-47EB-8EEB-7DE66998E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99E9F49-C207-41BE-B3F7-8493B26E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7315FC7-1635-476B-9000-0E22AF78B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E9EC9F1-6CD2-41B7-AD66-5DC30909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5768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4885C-EAEC-41F3-A2CA-04EAD4B3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6AECBF7-9FA9-4769-B113-B72AC75F4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FC92701-187A-4974-B8D5-2BEA676D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C6466A5-3CC2-430E-8467-097DFBD2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05397F6-31CB-4F08-BF99-9FB694DE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58701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0EE5F-6F9F-4630-9D82-0C1BC5385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F1629F-C04B-491F-B631-2A5F4ADC3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0645946-D64C-43E0-A460-A3C5F5014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11BB7FB-CC47-4962-994D-AD8F1744F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B22149E-8B2A-49B7-AE86-189A296A4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DEBF58-7AA5-4D0D-8A40-6D097129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7998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709C6-450D-4B0A-9376-D79A5F78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038D526-B0EB-437E-9335-3F2C3DDFF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57B0904-73C5-4490-A6E2-4908D19F5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EE78A84-6021-44A3-B439-5FA98B03C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C3245410-EDA3-4B41-BCB8-6345A3F8A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6EB09781-B6AD-41B7-8B61-755C9B4D0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AF57D15-45E3-44E2-81BB-0780D0B53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CD1D82B-52D4-43CE-9EFB-7E013EE8B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118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96DE2-81D5-4B8A-BC09-2391B52E3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951C9EE-E221-4D88-8632-F60D0175E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3A9EF20-0A31-4D3A-9B40-DB3FE3EF5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380F458-17A5-49B9-BD7A-C0F77C4C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055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EC4FE0BE-C976-4C89-8C38-7DEA251A9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8F97BDB-5B5F-4B6D-9D36-FE792C1D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22CDDD6-46EA-44B2-9052-F2CCC360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117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A7558-C83E-4F5B-BE22-EBA6D25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66F6C0D-6746-425D-9E3C-C270D9716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EE78C9A-960B-4B3F-B202-EB0CE76AF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886D55-72EA-4125-AB21-263334338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A7F4600-439D-4C34-962E-06C58E044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C3F16E5-5E32-49FC-8EED-754D59B3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3281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94D48-95FF-4046-8554-E7859A77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06F211AE-C8EE-469B-95C4-569D17E90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B315618-A3C8-4B16-BF1A-28F583830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FBF4FDE-263C-4507-B7D5-13EC31EE0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362CA5D-FF9F-49E3-8A77-5622D4E4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82ECEDF-5F72-4598-A4FD-9328320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6747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59B588A-166C-4A5F-B5BA-10707C5C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26D2C8-E439-4D1B-A623-1E682194E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6491ED-ECEE-4AB4-958C-1960D25429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9C6B5F2-2297-491D-87D7-A6A8502F3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65553A-57EF-44EE-A1EB-61B397AB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3956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g"/><Relationship Id="rId7" Type="http://schemas.openxmlformats.org/officeDocument/2006/relationships/slide" Target="slide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jpg"/><Relationship Id="rId7" Type="http://schemas.openxmlformats.org/officeDocument/2006/relationships/slide" Target="slide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3.xml"/><Relationship Id="rId4" Type="http://schemas.openxmlformats.org/officeDocument/2006/relationships/image" Target="../media/image3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3" Type="http://schemas.openxmlformats.org/officeDocument/2006/relationships/image" Target="../media/image1.jpg"/><Relationship Id="rId7" Type="http://schemas.openxmlformats.org/officeDocument/2006/relationships/slide" Target="slide10.xml"/><Relationship Id="rId12" Type="http://schemas.openxmlformats.org/officeDocument/2006/relationships/image" Target="../media/image55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61.png"/><Relationship Id="rId5" Type="http://schemas.openxmlformats.org/officeDocument/2006/relationships/slide" Target="slide13.xml"/><Relationship Id="rId15" Type="http://schemas.openxmlformats.org/officeDocument/2006/relationships/image" Target="../media/image64.png"/><Relationship Id="rId10" Type="http://schemas.openxmlformats.org/officeDocument/2006/relationships/image" Target="../media/image60.png"/><Relationship Id="rId4" Type="http://schemas.openxmlformats.org/officeDocument/2006/relationships/image" Target="../media/image3.png"/><Relationship Id="rId9" Type="http://schemas.openxmlformats.org/officeDocument/2006/relationships/image" Target="../media/image59.png"/><Relationship Id="rId14" Type="http://schemas.openxmlformats.org/officeDocument/2006/relationships/image" Target="../media/image4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49.gif"/><Relationship Id="rId3" Type="http://schemas.openxmlformats.org/officeDocument/2006/relationships/image" Target="../media/image1.jpg"/><Relationship Id="rId7" Type="http://schemas.openxmlformats.org/officeDocument/2006/relationships/slide" Target="slide10.xml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61.png"/><Relationship Id="rId5" Type="http://schemas.openxmlformats.org/officeDocument/2006/relationships/slide" Target="slide13.xml"/><Relationship Id="rId15" Type="http://schemas.openxmlformats.org/officeDocument/2006/relationships/image" Target="../media/image66.png"/><Relationship Id="rId10" Type="http://schemas.openxmlformats.org/officeDocument/2006/relationships/image" Target="../media/image60.png"/><Relationship Id="rId4" Type="http://schemas.openxmlformats.org/officeDocument/2006/relationships/image" Target="../media/image3.png"/><Relationship Id="rId9" Type="http://schemas.openxmlformats.org/officeDocument/2006/relationships/image" Target="../media/image59.png"/><Relationship Id="rId1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notesSlide" Target="../notesSlides/notesSlide13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slide" Target="slide13.xml"/><Relationship Id="rId11" Type="http://schemas.openxmlformats.org/officeDocument/2006/relationships/image" Target="../media/image67.png"/><Relationship Id="rId5" Type="http://schemas.openxmlformats.org/officeDocument/2006/relationships/image" Target="../media/image3.png"/><Relationship Id="rId10" Type="http://schemas.openxmlformats.org/officeDocument/2006/relationships/image" Target="../media/image63.png"/><Relationship Id="rId4" Type="http://schemas.openxmlformats.org/officeDocument/2006/relationships/image" Target="../media/image1.jp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notesSlide" Target="../notesSlides/notesSlide14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slide" Target="slide13.xml"/><Relationship Id="rId5" Type="http://schemas.openxmlformats.org/officeDocument/2006/relationships/image" Target="../media/image3.png"/><Relationship Id="rId10" Type="http://schemas.openxmlformats.org/officeDocument/2006/relationships/image" Target="../media/image69.png"/><Relationship Id="rId4" Type="http://schemas.openxmlformats.org/officeDocument/2006/relationships/image" Target="../media/image1.jp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11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slide" Target="slide10.xml"/><Relationship Id="rId4" Type="http://schemas.openxmlformats.org/officeDocument/2006/relationships/image" Target="../media/image1.jpg"/><Relationship Id="rId9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2.xml"/><Relationship Id="rId4" Type="http://schemas.openxmlformats.org/officeDocument/2006/relationships/slide" Target="slide13.xml"/><Relationship Id="rId9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slide" Target="slide10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8.png"/><Relationship Id="rId5" Type="http://schemas.openxmlformats.org/officeDocument/2006/relationships/slide" Target="slide13.xml"/><Relationship Id="rId10" Type="http://schemas.openxmlformats.org/officeDocument/2006/relationships/image" Target="../media/image1.jp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3.png"/><Relationship Id="rId5" Type="http://schemas.openxmlformats.org/officeDocument/2006/relationships/slide" Target="slide2.xml"/><Relationship Id="rId10" Type="http://schemas.openxmlformats.org/officeDocument/2006/relationships/image" Target="../media/image12.png"/><Relationship Id="rId4" Type="http://schemas.openxmlformats.org/officeDocument/2006/relationships/slide" Target="slide13.xml"/><Relationship Id="rId9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3.png"/><Relationship Id="rId5" Type="http://schemas.openxmlformats.org/officeDocument/2006/relationships/slide" Target="slide2.xml"/><Relationship Id="rId10" Type="http://schemas.openxmlformats.org/officeDocument/2006/relationships/image" Target="../media/image17.png"/><Relationship Id="rId4" Type="http://schemas.openxmlformats.org/officeDocument/2006/relationships/slide" Target="slide13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0.png"/><Relationship Id="rId18" Type="http://schemas.openxmlformats.org/officeDocument/2006/relationships/image" Target="../media/image1.jpg"/><Relationship Id="rId3" Type="http://schemas.openxmlformats.org/officeDocument/2006/relationships/image" Target="../media/image3.png"/><Relationship Id="rId21" Type="http://schemas.openxmlformats.org/officeDocument/2006/relationships/image" Target="../media/image13.png"/><Relationship Id="rId7" Type="http://schemas.openxmlformats.org/officeDocument/2006/relationships/image" Target="../media/image181.png"/><Relationship Id="rId12" Type="http://schemas.openxmlformats.org/officeDocument/2006/relationships/image" Target="../media/image170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60.png"/><Relationship Id="rId5" Type="http://schemas.openxmlformats.org/officeDocument/2006/relationships/slide" Target="slide2.xml"/><Relationship Id="rId15" Type="http://schemas.openxmlformats.org/officeDocument/2006/relationships/image" Target="../media/image20.png"/><Relationship Id="rId19" Type="http://schemas.openxmlformats.org/officeDocument/2006/relationships/image" Target="../media/image15.png"/><Relationship Id="rId4" Type="http://schemas.openxmlformats.org/officeDocument/2006/relationships/slide" Target="slide13.xml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3.png"/><Relationship Id="rId21" Type="http://schemas.openxmlformats.org/officeDocument/2006/relationships/image" Target="../media/image1.jp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25.png"/><Relationship Id="rId24" Type="http://schemas.openxmlformats.org/officeDocument/2006/relationships/image" Target="../media/image13.png"/><Relationship Id="rId5" Type="http://schemas.openxmlformats.org/officeDocument/2006/relationships/slide" Target="slide2.xml"/><Relationship Id="rId15" Type="http://schemas.openxmlformats.org/officeDocument/2006/relationships/image" Target="../media/image29.png"/><Relationship Id="rId23" Type="http://schemas.openxmlformats.org/officeDocument/2006/relationships/image" Target="../media/image17.png"/><Relationship Id="rId19" Type="http://schemas.openxmlformats.org/officeDocument/2006/relationships/image" Target="../media/image33.png"/><Relationship Id="rId4" Type="http://schemas.openxmlformats.org/officeDocument/2006/relationships/slide" Target="slide13.xml"/><Relationship Id="rId14" Type="http://schemas.openxmlformats.org/officeDocument/2006/relationships/image" Target="../media/image28.png"/><Relationship Id="rId2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360.png"/><Relationship Id="rId7" Type="http://schemas.openxmlformats.org/officeDocument/2006/relationships/image" Target="../media/image1.jp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24" Type="http://schemas.openxmlformats.org/officeDocument/2006/relationships/image" Target="../media/image17.png"/><Relationship Id="rId5" Type="http://schemas.openxmlformats.org/officeDocument/2006/relationships/slide" Target="slide2.xml"/><Relationship Id="rId15" Type="http://schemas.openxmlformats.org/officeDocument/2006/relationships/image" Target="../media/image40.png"/><Relationship Id="rId23" Type="http://schemas.openxmlformats.org/officeDocument/2006/relationships/image" Target="../media/image16.png"/><Relationship Id="rId19" Type="http://schemas.openxmlformats.org/officeDocument/2006/relationships/image" Target="../media/image36.png"/><Relationship Id="rId4" Type="http://schemas.openxmlformats.org/officeDocument/2006/relationships/slide" Target="slide13.xml"/><Relationship Id="rId14" Type="http://schemas.openxmlformats.org/officeDocument/2006/relationships/image" Target="../media/image39.png"/><Relationship Id="rId2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.jp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4.png"/><Relationship Id="rId7" Type="http://schemas.openxmlformats.org/officeDocument/2006/relationships/image" Target="../media/image13.png"/><Relationship Id="rId12" Type="http://schemas.openxmlformats.org/officeDocument/2006/relationships/slide" Target="slide10.xml"/><Relationship Id="rId17" Type="http://schemas.openxmlformats.org/officeDocument/2006/relationships/image" Target="../media/image50.png"/><Relationship Id="rId2" Type="http://schemas.openxmlformats.org/officeDocument/2006/relationships/tags" Target="../tags/tag3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11" Type="http://schemas.openxmlformats.org/officeDocument/2006/relationships/slide" Target="slide2.xml"/><Relationship Id="rId24" Type="http://schemas.openxmlformats.org/officeDocument/2006/relationships/image" Target="../media/image48.gif"/><Relationship Id="rId5" Type="http://schemas.openxmlformats.org/officeDocument/2006/relationships/image" Target="../media/image16.png"/><Relationship Id="rId15" Type="http://schemas.openxmlformats.org/officeDocument/2006/relationships/image" Target="../media/image48.png"/><Relationship Id="rId23" Type="http://schemas.openxmlformats.org/officeDocument/2006/relationships/image" Target="../media/image47.png"/><Relationship Id="rId10" Type="http://schemas.openxmlformats.org/officeDocument/2006/relationships/slide" Target="slide13.xml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.png"/><Relationship Id="rId14" Type="http://schemas.openxmlformats.org/officeDocument/2006/relationships/image" Target="../media/image46.png"/><Relationship Id="rId22" Type="http://schemas.openxmlformats.org/officeDocument/2006/relationships/image" Target="../media/image4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68103F7-FE83-4393-873D-6E8DE570E66E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B028BB0-8F10-47CA-933C-A4E39113FC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81123" y="1362597"/>
            <a:ext cx="4829979" cy="4532602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10D5F08-78D2-4581-82B8-9E7190C8A144}"/>
              </a:ext>
            </a:extLst>
          </p:cNvPr>
          <p:cNvSpPr txBox="1"/>
          <p:nvPr/>
        </p:nvSpPr>
        <p:spPr>
          <a:xfrm>
            <a:off x="2088150" y="23626"/>
            <a:ext cx="9797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F25E4F"/>
                </a:solidFill>
              </a:rPr>
              <a:t>Não esquecer!</a:t>
            </a:r>
            <a:r>
              <a:rPr lang="pt-PT" sz="2000" dirty="0"/>
              <a:t> </a:t>
            </a:r>
          </a:p>
          <a:p>
            <a:r>
              <a:rPr lang="pt-PT" dirty="0">
                <a:solidFill>
                  <a:srgbClr val="0C2B8E"/>
                </a:solidFill>
              </a:rPr>
              <a:t>Podes </a:t>
            </a:r>
            <a:r>
              <a:rPr lang="pt-PT" b="1" dirty="0">
                <a:solidFill>
                  <a:srgbClr val="0C2B8E"/>
                </a:solidFill>
              </a:rPr>
              <a:t>navegar por todas as secções </a:t>
            </a:r>
            <a:r>
              <a:rPr lang="pt-PT" dirty="0">
                <a:solidFill>
                  <a:srgbClr val="0C2B8E"/>
                </a:solidFill>
              </a:rPr>
              <a:t>(</a:t>
            </a:r>
            <a:r>
              <a:rPr lang="pt-PT" i="1" dirty="0" err="1">
                <a:solidFill>
                  <a:srgbClr val="0C2B8E"/>
                </a:solidFill>
              </a:rPr>
              <a:t>ente</a:t>
            </a:r>
            <a:r>
              <a:rPr lang="pt-PT" dirty="0" err="1">
                <a:solidFill>
                  <a:srgbClr val="0C2B8E"/>
                </a:solidFill>
              </a:rPr>
              <a:t>r</a:t>
            </a:r>
            <a:r>
              <a:rPr lang="pt-PT" dirty="0">
                <a:solidFill>
                  <a:srgbClr val="0C2B8E"/>
                </a:solidFill>
              </a:rPr>
              <a:t> ou clique de rato) ou </a:t>
            </a:r>
            <a:r>
              <a:rPr lang="pt-PT" b="1" dirty="0">
                <a:solidFill>
                  <a:srgbClr val="0C2B8E"/>
                </a:solidFill>
              </a:rPr>
              <a:t>escolher a secção </a:t>
            </a:r>
            <a:r>
              <a:rPr lang="pt-PT" dirty="0">
                <a:solidFill>
                  <a:srgbClr val="0C2B8E"/>
                </a:solidFill>
              </a:rPr>
              <a:t>clicando sobre ela.</a:t>
            </a:r>
          </a:p>
          <a:p>
            <a:r>
              <a:rPr lang="pt-PT" dirty="0">
                <a:solidFill>
                  <a:srgbClr val="0C2B8E"/>
                </a:solidFill>
              </a:rPr>
              <a:t>Apenas deves “</a:t>
            </a:r>
            <a:r>
              <a:rPr lang="pt-PT" b="1" i="1" dirty="0" err="1">
                <a:solidFill>
                  <a:srgbClr val="0C2B8E"/>
                </a:solidFill>
              </a:rPr>
              <a:t>Try</a:t>
            </a:r>
            <a:r>
              <a:rPr lang="pt-PT" b="1" i="1" dirty="0">
                <a:solidFill>
                  <a:srgbClr val="0C2B8E"/>
                </a:solidFill>
              </a:rPr>
              <a:t> it</a:t>
            </a:r>
            <a:r>
              <a:rPr lang="pt-PT" dirty="0">
                <a:solidFill>
                  <a:srgbClr val="0C2B8E"/>
                </a:solidFill>
              </a:rPr>
              <a:t>”</a:t>
            </a:r>
            <a:r>
              <a:rPr lang="pt-PT" b="1" dirty="0">
                <a:solidFill>
                  <a:srgbClr val="0C2B8E"/>
                </a:solidFill>
              </a:rPr>
              <a:t> </a:t>
            </a:r>
            <a:r>
              <a:rPr lang="pt-PT" u="sng" dirty="0">
                <a:solidFill>
                  <a:srgbClr val="0C2B8E"/>
                </a:solidFill>
              </a:rPr>
              <a:t>depois de navegares por todos os conteúdos desta aula</a:t>
            </a:r>
            <a:r>
              <a:rPr lang="en-GB" sz="1600" dirty="0">
                <a:solidFill>
                  <a:srgbClr val="0C2B8E"/>
                </a:solidFill>
              </a:rPr>
              <a:t>!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9A4A678-27DB-4866-A9AD-9668067437E8}"/>
              </a:ext>
            </a:extLst>
          </p:cNvPr>
          <p:cNvSpPr txBox="1"/>
          <p:nvPr/>
        </p:nvSpPr>
        <p:spPr>
          <a:xfrm>
            <a:off x="5760742" y="5980987"/>
            <a:ext cx="2470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9 Plano</a:t>
            </a:r>
          </a:p>
        </p:txBody>
      </p:sp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FD4D98A8-AAEA-47FB-B6F9-1907B365DD70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uma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A5977466-CCDE-4FEA-BE82-C094ACAEC232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Propriedades</a:t>
            </a:r>
            <a:r>
              <a:rPr lang="en-GB" b="1" dirty="0">
                <a:solidFill>
                  <a:schemeClr val="tx1"/>
                </a:solidFill>
              </a:rPr>
              <a:t> da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57AE80A9-1190-4441-A66C-AE740F90BFF7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071EC89-8D83-4707-B2B5-F5541FC86D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E99CD4BA-B949-423E-B6E6-5EDF556CB58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9</a:t>
            </a: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B21078D2-F25A-444D-97A7-65B03468A5E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0" name="Imagem 69">
            <a:extLst>
              <a:ext uri="{FF2B5EF4-FFF2-40B4-BE49-F238E27FC236}">
                <a16:creationId xmlns:a16="http://schemas.microsoft.com/office/drawing/2014/main" id="{6D23AC89-37BB-4862-9171-7FDB483836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EFD65D4E-3BA5-4299-8C67-F27B21B89633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64" name="Retângulo: Cantos Arredondados 63">
            <a:hlinkClick r:id="rId6" action="ppaction://hlinksldjump"/>
            <a:extLst>
              <a:ext uri="{FF2B5EF4-FFF2-40B4-BE49-F238E27FC236}">
                <a16:creationId xmlns:a16="http://schemas.microsoft.com/office/drawing/2014/main" id="{4D2C2609-F609-4973-9FC9-5E41F4917E52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uma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6" name="Retângulo: Cantos Arredondados 65">
            <a:hlinkClick r:id="rId7" action="ppaction://hlinksldjump"/>
            <a:extLst>
              <a:ext uri="{FF2B5EF4-FFF2-40B4-BE49-F238E27FC236}">
                <a16:creationId xmlns:a16="http://schemas.microsoft.com/office/drawing/2014/main" id="{F8C732B9-08A7-4E37-A032-3164988A2F43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Propriedades</a:t>
            </a:r>
            <a:r>
              <a:rPr lang="en-GB" b="1" dirty="0">
                <a:solidFill>
                  <a:schemeClr val="tx1"/>
                </a:solidFill>
              </a:rPr>
              <a:t> da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3" name="Retângulo: Cantos Arredondados 82">
            <a:extLst>
              <a:ext uri="{FF2B5EF4-FFF2-40B4-BE49-F238E27FC236}">
                <a16:creationId xmlns:a16="http://schemas.microsoft.com/office/drawing/2014/main" id="{670A095F-26E4-470D-858A-8644C152F84E}"/>
              </a:ext>
            </a:extLst>
          </p:cNvPr>
          <p:cNvSpPr/>
          <p:nvPr/>
        </p:nvSpPr>
        <p:spPr>
          <a:xfrm>
            <a:off x="2034898" y="262845"/>
            <a:ext cx="4717590" cy="4797851"/>
          </a:xfrm>
          <a:prstGeom prst="roundRect">
            <a:avLst>
              <a:gd name="adj" fmla="val 5852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F68AA504-3DBC-4FE1-AC19-0665B504F1C1}"/>
              </a:ext>
            </a:extLst>
          </p:cNvPr>
          <p:cNvSpPr/>
          <p:nvPr/>
        </p:nvSpPr>
        <p:spPr>
          <a:xfrm>
            <a:off x="2353829" y="462705"/>
            <a:ext cx="36450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F25E4F"/>
                </a:solidFill>
              </a:rPr>
              <a:t>Propriedades</a:t>
            </a:r>
            <a:r>
              <a:rPr lang="en-GB" sz="2400" b="1" u="sng" dirty="0">
                <a:solidFill>
                  <a:srgbClr val="F25E4F"/>
                </a:solidFill>
              </a:rPr>
              <a:t> </a:t>
            </a:r>
            <a:endParaRPr lang="en-GB" sz="2400" u="sng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FB54C4DB-A3BD-400C-9C7C-595B8594EBE3}"/>
                  </a:ext>
                </a:extLst>
              </p:cNvPr>
              <p:cNvSpPr/>
              <p:nvPr/>
            </p:nvSpPr>
            <p:spPr>
              <a:xfrm>
                <a:off x="2240781" y="1067047"/>
                <a:ext cx="435093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pt-PT" sz="2000" dirty="0"/>
                  <a:t>Se os tipos das matrizes são tais que as operações apresentadas estão definidas e</a:t>
                </a:r>
                <a:r>
                  <a:rPr lang="en-GB" sz="2000" dirty="0"/>
                  <a:t>  </a:t>
                </a:r>
                <a14:m>
                  <m:oMath xmlns:m="http://schemas.openxmlformats.org/officeDocument/2006/math">
                    <m:r>
                      <a:rPr lang="pt-PT" sz="20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pt-PT" sz="20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pt-P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pt-P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en-GB" sz="2000" dirty="0"/>
                  <a:t> é um escalar então:  </a:t>
                </a:r>
              </a:p>
            </p:txBody>
          </p:sp>
        </mc:Choice>
        <mc:Fallback xmlns="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FB54C4DB-A3BD-400C-9C7C-595B8594EB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781" y="1067047"/>
                <a:ext cx="4350937" cy="1015663"/>
              </a:xfrm>
              <a:prstGeom prst="rect">
                <a:avLst/>
              </a:prstGeom>
              <a:blipFill>
                <a:blip r:embed="rId8"/>
                <a:stretch>
                  <a:fillRect l="-1543" t="-2994" r="-1543" b="-9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/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GB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blipFill>
                <a:blip r:embed="rId9"/>
                <a:stretch>
                  <a:fillRect l="-383" b="-6667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2875CC67-9382-4CA9-83FE-8BCFBC228E32}"/>
              </a:ext>
            </a:extLst>
          </p:cNvPr>
          <p:cNvSpPr txBox="1"/>
          <p:nvPr/>
        </p:nvSpPr>
        <p:spPr>
          <a:xfrm>
            <a:off x="6933384" y="2348883"/>
            <a:ext cx="5258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25E4F"/>
                </a:solidFill>
              </a:rPr>
              <a:t>Inverter o </a:t>
            </a:r>
            <a:r>
              <a:rPr lang="en-GB" b="1" dirty="0" err="1">
                <a:solidFill>
                  <a:srgbClr val="F25E4F"/>
                </a:solidFill>
              </a:rPr>
              <a:t>inverso</a:t>
            </a:r>
            <a:r>
              <a:rPr lang="en-GB" b="1" dirty="0">
                <a:solidFill>
                  <a:srgbClr val="F25E4F"/>
                </a:solidFill>
              </a:rPr>
              <a:t>… </a:t>
            </a:r>
            <a:r>
              <a:rPr lang="pt-PT" b="1" dirty="0">
                <a:solidFill>
                  <a:srgbClr val="F25E4F"/>
                </a:solidFill>
              </a:rPr>
              <a:t>leva-te de volta ao início</a:t>
            </a:r>
            <a:r>
              <a:rPr lang="en-GB" b="1" dirty="0">
                <a:solidFill>
                  <a:srgbClr val="F25E4F"/>
                </a:solidFill>
              </a:rPr>
              <a:t>!</a:t>
            </a:r>
          </a:p>
        </p:txBody>
      </p:sp>
      <p:cxnSp>
        <p:nvCxnSpPr>
          <p:cNvPr id="113" name="Conexão reta unidirecional 112">
            <a:extLst>
              <a:ext uri="{FF2B5EF4-FFF2-40B4-BE49-F238E27FC236}">
                <a16:creationId xmlns:a16="http://schemas.microsoft.com/office/drawing/2014/main" id="{993CD5C5-8615-4A7E-A11C-1A7F7B22A6D9}"/>
              </a:ext>
            </a:extLst>
          </p:cNvPr>
          <p:cNvCxnSpPr>
            <a:cxnSpLocks/>
            <a:stCxn id="112" idx="1"/>
          </p:cNvCxnSpPr>
          <p:nvPr/>
        </p:nvCxnSpPr>
        <p:spPr>
          <a:xfrm flipH="1">
            <a:off x="5362530" y="2533549"/>
            <a:ext cx="1570854" cy="9024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tângulo 53">
            <a:extLst>
              <a:ext uri="{FF2B5EF4-FFF2-40B4-BE49-F238E27FC236}">
                <a16:creationId xmlns:a16="http://schemas.microsoft.com/office/drawing/2014/main" id="{E14E4FC4-A74C-407C-8EC9-94A78674F4BA}"/>
              </a:ext>
            </a:extLst>
          </p:cNvPr>
          <p:cNvSpPr/>
          <p:nvPr/>
        </p:nvSpPr>
        <p:spPr>
          <a:xfrm>
            <a:off x="6935825" y="4596188"/>
            <a:ext cx="450093" cy="11136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35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7" grpId="0"/>
      <p:bldP spid="90" grpId="0"/>
      <p:bldP spid="91" grpId="0" animBg="1"/>
      <p:bldP spid="1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9</a:t>
            </a: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B21078D2-F25A-444D-97A7-65B03468A5E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0" name="Imagem 69">
            <a:extLst>
              <a:ext uri="{FF2B5EF4-FFF2-40B4-BE49-F238E27FC236}">
                <a16:creationId xmlns:a16="http://schemas.microsoft.com/office/drawing/2014/main" id="{6D23AC89-37BB-4862-9171-7FDB483836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EFD65D4E-3BA5-4299-8C67-F27B21B89633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64" name="Retângulo: Cantos Arredondados 63">
            <a:hlinkClick r:id="rId6" action="ppaction://hlinksldjump"/>
            <a:extLst>
              <a:ext uri="{FF2B5EF4-FFF2-40B4-BE49-F238E27FC236}">
                <a16:creationId xmlns:a16="http://schemas.microsoft.com/office/drawing/2014/main" id="{4D2C2609-F609-4973-9FC9-5E41F4917E52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uma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6" name="Retângulo: Cantos Arredondados 65">
            <a:hlinkClick r:id="rId7" action="ppaction://hlinksldjump"/>
            <a:extLst>
              <a:ext uri="{FF2B5EF4-FFF2-40B4-BE49-F238E27FC236}">
                <a16:creationId xmlns:a16="http://schemas.microsoft.com/office/drawing/2014/main" id="{F8C732B9-08A7-4E37-A032-3164988A2F43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Propriedades</a:t>
            </a:r>
            <a:r>
              <a:rPr lang="en-GB" b="1" dirty="0">
                <a:solidFill>
                  <a:schemeClr val="tx1"/>
                </a:solidFill>
              </a:rPr>
              <a:t> da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3" name="Retângulo: Cantos Arredondados 82">
            <a:extLst>
              <a:ext uri="{FF2B5EF4-FFF2-40B4-BE49-F238E27FC236}">
                <a16:creationId xmlns:a16="http://schemas.microsoft.com/office/drawing/2014/main" id="{670A095F-26E4-470D-858A-8644C152F84E}"/>
              </a:ext>
            </a:extLst>
          </p:cNvPr>
          <p:cNvSpPr/>
          <p:nvPr/>
        </p:nvSpPr>
        <p:spPr>
          <a:xfrm>
            <a:off x="2034898" y="262845"/>
            <a:ext cx="4717590" cy="4797851"/>
          </a:xfrm>
          <a:prstGeom prst="roundRect">
            <a:avLst>
              <a:gd name="adj" fmla="val 5852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F68AA504-3DBC-4FE1-AC19-0665B504F1C1}"/>
              </a:ext>
            </a:extLst>
          </p:cNvPr>
          <p:cNvSpPr/>
          <p:nvPr/>
        </p:nvSpPr>
        <p:spPr>
          <a:xfrm>
            <a:off x="2353829" y="462705"/>
            <a:ext cx="36450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F25E4F"/>
                </a:solidFill>
              </a:rPr>
              <a:t>Propriedades</a:t>
            </a:r>
            <a:r>
              <a:rPr lang="en-GB" sz="2400" b="1" u="sng" dirty="0">
                <a:solidFill>
                  <a:srgbClr val="F25E4F"/>
                </a:solidFill>
              </a:rPr>
              <a:t> </a:t>
            </a:r>
            <a:endParaRPr lang="en-GB" sz="2400" u="sng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/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GB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blipFill>
                <a:blip r:embed="rId9"/>
                <a:stretch>
                  <a:fillRect l="-383" b="-6667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tângulo: Cantos Arredondados 99">
                <a:extLst>
                  <a:ext uri="{FF2B5EF4-FFF2-40B4-BE49-F238E27FC236}">
                    <a16:creationId xmlns:a16="http://schemas.microsoft.com/office/drawing/2014/main" id="{6BF67E51-1DDE-4C48-8439-7CFED5BF418D}"/>
                  </a:ext>
                </a:extLst>
              </p:cNvPr>
              <p:cNvSpPr/>
              <p:nvPr/>
            </p:nvSpPr>
            <p:spPr>
              <a:xfrm>
                <a:off x="3422242" y="3123652"/>
                <a:ext cx="1940288" cy="741835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𝑘𝐴</m:t>
                          </m:r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pt-PT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0" name="Retângulo: Cantos Arredondados 99">
                <a:extLst>
                  <a:ext uri="{FF2B5EF4-FFF2-40B4-BE49-F238E27FC236}">
                    <a16:creationId xmlns:a16="http://schemas.microsoft.com/office/drawing/2014/main" id="{6BF67E51-1DDE-4C48-8439-7CFED5BF41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242" y="3123652"/>
                <a:ext cx="1940288" cy="74183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tângulo: Cantos Arredondados 109">
                <a:extLst>
                  <a:ext uri="{FF2B5EF4-FFF2-40B4-BE49-F238E27FC236}">
                    <a16:creationId xmlns:a16="http://schemas.microsoft.com/office/drawing/2014/main" id="{A947D614-1E5A-4ECD-9563-D5686C6828F9}"/>
                  </a:ext>
                </a:extLst>
              </p:cNvPr>
              <p:cNvSpPr/>
              <p:nvPr/>
            </p:nvSpPr>
            <p:spPr>
              <a:xfrm>
                <a:off x="3233457" y="4155979"/>
                <a:ext cx="2251018" cy="44267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pt-PT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0" name="Retângulo: Cantos Arredondados 109">
                <a:extLst>
                  <a:ext uri="{FF2B5EF4-FFF2-40B4-BE49-F238E27FC236}">
                    <a16:creationId xmlns:a16="http://schemas.microsoft.com/office/drawing/2014/main" id="{A947D614-1E5A-4ECD-9563-D5686C6828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457" y="4155979"/>
                <a:ext cx="2251018" cy="442674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7EA05A-46B6-482A-8D5B-7A412684E415}"/>
                  </a:ext>
                </a:extLst>
              </p:cNvPr>
              <p:cNvSpPr/>
              <p:nvPr/>
            </p:nvSpPr>
            <p:spPr>
              <a:xfrm>
                <a:off x="6913145" y="4240806"/>
                <a:ext cx="5365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rgbClr val="F25E4F"/>
                    </a:solidFill>
                  </a:rPr>
                  <a:t>“</a:t>
                </a:r>
                <a:r>
                  <a:rPr lang="en-GB" b="1" dirty="0" err="1">
                    <a:solidFill>
                      <a:srgbClr val="F25E4F"/>
                    </a:solidFill>
                  </a:rPr>
                  <a:t>regra</a:t>
                </a:r>
                <a:r>
                  <a:rPr lang="en-GB" b="1" dirty="0">
                    <a:solidFill>
                      <a:srgbClr val="F25E4F"/>
                    </a:solidFill>
                  </a:rPr>
                  <a:t> das </a:t>
                </a:r>
                <a:r>
                  <a:rPr lang="en-GB" b="1" dirty="0" err="1">
                    <a:solidFill>
                      <a:srgbClr val="F25E4F"/>
                    </a:solidFill>
                  </a:rPr>
                  <a:t>meias</a:t>
                </a:r>
                <a:r>
                  <a:rPr lang="en-GB" b="1" dirty="0">
                    <a:solidFill>
                      <a:srgbClr val="F25E4F"/>
                    </a:solidFill>
                  </a:rPr>
                  <a:t> e </a:t>
                </a:r>
                <a:r>
                  <a:rPr lang="en-GB" b="1" dirty="0" err="1">
                    <a:solidFill>
                      <a:srgbClr val="F25E4F"/>
                    </a:solidFill>
                  </a:rPr>
                  <a:t>sapatos</a:t>
                </a:r>
                <a:r>
                  <a:rPr lang="en-GB" b="1" dirty="0">
                    <a:solidFill>
                      <a:srgbClr val="F25E4F"/>
                    </a:solidFill>
                  </a:rPr>
                  <a:t>” – </a:t>
                </a:r>
                <a:r>
                  <a:rPr lang="en-GB" sz="1600" b="1" dirty="0" err="1">
                    <a:solidFill>
                      <a:srgbClr val="F25E4F"/>
                    </a:solidFill>
                  </a:rPr>
                  <a:t>como</a:t>
                </a:r>
                <a:r>
                  <a:rPr lang="en-GB" sz="1600" b="1" dirty="0">
                    <a:solidFill>
                      <a:srgbClr val="F25E4F"/>
                    </a:solidFill>
                  </a:rPr>
                  <a:t> </a:t>
                </a:r>
                <a:r>
                  <a:rPr lang="en-GB" sz="1600" b="1" dirty="0" err="1">
                    <a:solidFill>
                      <a:srgbClr val="F25E4F"/>
                    </a:solidFill>
                  </a:rPr>
                  <a:t>na</a:t>
                </a:r>
                <a:r>
                  <a:rPr lang="en-GB" sz="1600" b="1" dirty="0">
                    <a:solidFill>
                      <a:srgbClr val="F25E4F"/>
                    </a:solidFill>
                  </a:rPr>
                  <a:t> </a:t>
                </a:r>
                <a:r>
                  <a:rPr lang="en-GB" sz="1600" b="1" dirty="0" err="1">
                    <a:solidFill>
                      <a:srgbClr val="F25E4F"/>
                    </a:solidFill>
                  </a:rPr>
                  <a:t>transposta</a:t>
                </a:r>
                <a:r>
                  <a:rPr lang="en-GB" sz="1600" b="1" dirty="0">
                    <a:solidFill>
                      <a:srgbClr val="F25E4F"/>
                    </a:solidFill>
                  </a:rPr>
                  <a:t> de </a:t>
                </a:r>
                <a14:m>
                  <m:oMath xmlns:m="http://schemas.openxmlformats.org/officeDocument/2006/math">
                    <m:r>
                      <a:rPr lang="pt-PT" sz="1600" b="1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endParaRPr lang="en-GB" b="1" dirty="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7EA05A-46B6-482A-8D5B-7A412684E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145" y="4240806"/>
                <a:ext cx="5365941" cy="369332"/>
              </a:xfrm>
              <a:prstGeom prst="rect">
                <a:avLst/>
              </a:prstGeom>
              <a:blipFill>
                <a:blip r:embed="rId12"/>
                <a:stretch>
                  <a:fillRect l="-909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4">
                <a:extLst>
                  <a:ext uri="{FF2B5EF4-FFF2-40B4-BE49-F238E27FC236}">
                    <a16:creationId xmlns:a16="http://schemas.microsoft.com/office/drawing/2014/main" id="{5C61B7D7-D881-4E4F-98A4-948C2D839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9660" y="227079"/>
                <a:ext cx="5129733" cy="205620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softEdge rad="31750"/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ctr"/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“</a:t>
                </a:r>
                <a:r>
                  <a:rPr lang="en-US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Se </a:t>
                </a:r>
                <a:r>
                  <a:rPr lang="en-US" altLang="en-US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pensarmos</a:t>
                </a:r>
                <a:r>
                  <a:rPr lang="en-US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em </a:t>
                </a:r>
                <a14:m>
                  <m:oMath xmlns:m="http://schemas.openxmlformats.org/officeDocument/2006/math">
                    <m:r>
                      <a:rPr lang="pt-PT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kumimoji="0" lang="en-U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 </a:t>
                </a:r>
                <a:r>
                  <a:rPr lang="en-US" altLang="en-US" b="1" i="1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como</a:t>
                </a:r>
                <a:r>
                  <a:rPr lang="en-US" altLang="en-US" b="1" i="1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calcar as </a:t>
                </a:r>
                <a:r>
                  <a:rPr lang="en-US" altLang="en-US" b="1" i="1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meias</a:t>
                </a:r>
                <a:r>
                  <a:rPr kumimoji="0" lang="en-US" altLang="en-US" b="0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, </a:t>
                </a:r>
                <a14:m>
                  <m:oMath xmlns:m="http://schemas.openxmlformats.org/officeDocument/2006/math">
                    <m:r>
                      <a:rPr lang="pt-PT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kumimoji="0" lang="en-U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 </a:t>
                </a:r>
                <a:r>
                  <a:rPr lang="en-US" altLang="en-US" b="1" i="1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como</a:t>
                </a:r>
                <a:r>
                  <a:rPr lang="en-US" altLang="en-US" b="1" i="1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en-US" altLang="en-US" b="1" i="1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calçar</a:t>
                </a:r>
                <a:r>
                  <a:rPr lang="en-US" altLang="en-US" b="1" i="1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en-US" altLang="en-US" b="1" i="1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os</a:t>
                </a:r>
                <a:r>
                  <a:rPr lang="en-US" altLang="en-US" b="1" i="1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en-US" altLang="en-US" b="1" i="1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sapatos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, </a:t>
                </a:r>
                <a:r>
                  <a:rPr lang="pt-PT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pt-PT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b="1" i="1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como </a:t>
                </a:r>
                <a:r>
                  <a:rPr lang="en-US" altLang="en-US" b="1" i="1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tirar</a:t>
                </a:r>
                <a:r>
                  <a:rPr lang="en-US" altLang="en-US" b="1" i="1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as </a:t>
                </a:r>
                <a:r>
                  <a:rPr lang="en-US" altLang="en-US" b="1" i="1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meias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, e </a:t>
                </a:r>
                <a:r>
                  <a:rPr lang="pt-PT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pt-PT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pt-PT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b="1" i="1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como </a:t>
                </a:r>
                <a:r>
                  <a:rPr lang="en-US" altLang="en-US" b="1" i="1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tirar</a:t>
                </a:r>
                <a:r>
                  <a:rPr lang="en-US" altLang="en-US" b="1" i="1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en-US" altLang="en-US" b="1" i="1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os</a:t>
                </a:r>
                <a:r>
                  <a:rPr lang="en-US" altLang="en-US" b="1" i="1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en-US" altLang="en-US" b="1" i="1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sapatos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, </a:t>
                </a:r>
                <a:r>
                  <a:rPr lang="pt-PT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a proposição mostra a ordem em que se devem realizar essas ações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. </a:t>
                </a:r>
                <a:r>
                  <a:rPr lang="pt-PT" dirty="0">
                    <a:latin typeface="+mn-lt"/>
                  </a:rPr>
                  <a:t> </a:t>
                </a:r>
                <a:r>
                  <a:rPr lang="en-US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pt-PT" b="1" i="0" smtClean="0">
                        <a:latin typeface="Cambria Math" panose="02040503050406030204" pitchFamily="18" charset="0"/>
                      </a:rPr>
                      <m:t>𝐀</m:t>
                    </m:r>
                    <m:r>
                      <a:rPr lang="pt-PT" b="1" i="1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altLang="en-US" b="1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 </a:t>
                </a:r>
                <a:r>
                  <a:rPr lang="en-US" altLang="en-US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representaria</a:t>
                </a:r>
                <a:r>
                  <a:rPr lang="en-US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pt-PT" altLang="en-US" b="1" i="1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calçar as meias seguidas de sapatos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. Para </a:t>
                </a:r>
                <a:r>
                  <a:rPr lang="en-US" altLang="en-US" b="1" i="1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os</a:t>
                </a:r>
                <a:r>
                  <a:rPr lang="en-US" altLang="en-US" b="1" i="1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en-US" altLang="en-US" b="1" i="1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tirarmos</a:t>
                </a:r>
                <a:r>
                  <a:rPr lang="en-US" altLang="en-US" b="1" i="1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kumimoji="0" lang="en-US" altLang="en-US" b="1" i="1" u="none" strike="noStrike" cap="none" normalizeH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PT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PT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pt-PT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</m:e>
                      <m:sup>
                        <m:r>
                          <a:rPr lang="pt-PT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,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temos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que o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fazer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en-US" altLang="en-US" b="1" i="1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na</a:t>
                </a:r>
                <a:r>
                  <a:rPr lang="en-US" altLang="en-US" b="1" i="1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en-US" altLang="en-US" b="1" i="1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ordem</a:t>
                </a:r>
                <a:r>
                  <a:rPr lang="en-US" altLang="en-US" b="1" i="1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en-US" altLang="en-US" b="1" i="1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inversa</a:t>
                </a:r>
                <a:r>
                  <a:rPr lang="en-US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, </a:t>
                </a:r>
                <a:r>
                  <a:rPr lang="en-US" altLang="en-US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isto</a:t>
                </a:r>
                <a:r>
                  <a:rPr lang="en-US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é</a:t>
                </a:r>
                <a:r>
                  <a:rPr lang="pt-PT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pt-PT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sSup>
                      <m:sSupPr>
                        <m:ctrlPr>
                          <a:rPr lang="pt-PT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” 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4">
                <a:extLst>
                  <a:ext uri="{FF2B5EF4-FFF2-40B4-BE49-F238E27FC236}">
                    <a16:creationId xmlns:a16="http://schemas.microsoft.com/office/drawing/2014/main" id="{5C61B7D7-D881-4E4F-98A4-948C2D839E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79660" y="227079"/>
                <a:ext cx="5129733" cy="2056204"/>
              </a:xfrm>
              <a:prstGeom prst="rect">
                <a:avLst/>
              </a:prstGeom>
              <a:blipFill>
                <a:blip r:embed="rId13"/>
                <a:stretch>
                  <a:fillRect l="-357" t="-1183" r="-1189" b="-4142"/>
                </a:stretch>
              </a:blipFill>
              <a:ln>
                <a:noFill/>
              </a:ln>
              <a:effectLst>
                <a:softEdge rad="31750"/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2875CC67-9382-4CA9-83FE-8BCFBC228E32}"/>
              </a:ext>
            </a:extLst>
          </p:cNvPr>
          <p:cNvSpPr txBox="1"/>
          <p:nvPr/>
        </p:nvSpPr>
        <p:spPr>
          <a:xfrm>
            <a:off x="6933384" y="2348883"/>
            <a:ext cx="5258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25E4F"/>
                </a:solidFill>
              </a:rPr>
              <a:t>Inverter o </a:t>
            </a:r>
            <a:r>
              <a:rPr lang="en-GB" b="1" dirty="0" err="1">
                <a:solidFill>
                  <a:srgbClr val="F25E4F"/>
                </a:solidFill>
              </a:rPr>
              <a:t>inverso</a:t>
            </a:r>
            <a:r>
              <a:rPr lang="en-GB" b="1" dirty="0">
                <a:solidFill>
                  <a:srgbClr val="F25E4F"/>
                </a:solidFill>
              </a:rPr>
              <a:t>… </a:t>
            </a:r>
            <a:r>
              <a:rPr lang="pt-PT" b="1" dirty="0">
                <a:solidFill>
                  <a:srgbClr val="F25E4F"/>
                </a:solidFill>
              </a:rPr>
              <a:t>leva-te de volta ao início</a:t>
            </a:r>
            <a:r>
              <a:rPr lang="en-GB" b="1" dirty="0">
                <a:solidFill>
                  <a:srgbClr val="F25E4F"/>
                </a:solidFill>
              </a:rPr>
              <a:t>!</a:t>
            </a:r>
          </a:p>
        </p:txBody>
      </p:sp>
      <p:cxnSp>
        <p:nvCxnSpPr>
          <p:cNvPr id="113" name="Conexão reta unidirecional 112">
            <a:extLst>
              <a:ext uri="{FF2B5EF4-FFF2-40B4-BE49-F238E27FC236}">
                <a16:creationId xmlns:a16="http://schemas.microsoft.com/office/drawing/2014/main" id="{993CD5C5-8615-4A7E-A11C-1A7F7B22A6D9}"/>
              </a:ext>
            </a:extLst>
          </p:cNvPr>
          <p:cNvCxnSpPr>
            <a:cxnSpLocks/>
            <a:stCxn id="112" idx="1"/>
          </p:cNvCxnSpPr>
          <p:nvPr/>
        </p:nvCxnSpPr>
        <p:spPr>
          <a:xfrm flipH="1">
            <a:off x="5362530" y="2533549"/>
            <a:ext cx="1570854" cy="9023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D613D067-4F77-48E0-A0B1-9DD7322EDDFD}"/>
              </a:ext>
            </a:extLst>
          </p:cNvPr>
          <p:cNvSpPr txBox="1"/>
          <p:nvPr/>
        </p:nvSpPr>
        <p:spPr>
          <a:xfrm>
            <a:off x="6920783" y="3092643"/>
            <a:ext cx="5235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25E4F"/>
                </a:solidFill>
              </a:rPr>
              <a:t>Inverter o produto de uma matriz por um escalar é o mesmo que multiplicar a matriz inversa pelo inverso do escalar</a:t>
            </a:r>
            <a:r>
              <a:rPr lang="en-GB" b="1" dirty="0">
                <a:solidFill>
                  <a:srgbClr val="F25E4F"/>
                </a:solidFill>
              </a:rPr>
              <a:t>! </a:t>
            </a:r>
            <a:r>
              <a:rPr lang="pt-PT" dirty="0">
                <a:solidFill>
                  <a:srgbClr val="F25E4F"/>
                </a:solidFill>
              </a:rPr>
              <a:t>Assim, o escalar não pode ser zero</a:t>
            </a:r>
            <a:r>
              <a:rPr lang="en-GB" dirty="0">
                <a:solidFill>
                  <a:srgbClr val="F25E4F"/>
                </a:solidFill>
              </a:rPr>
              <a:t>!</a:t>
            </a:r>
          </a:p>
        </p:txBody>
      </p:sp>
      <p:cxnSp>
        <p:nvCxnSpPr>
          <p:cNvPr id="116" name="Conexão reta unidirecional 115">
            <a:extLst>
              <a:ext uri="{FF2B5EF4-FFF2-40B4-BE49-F238E27FC236}">
                <a16:creationId xmlns:a16="http://schemas.microsoft.com/office/drawing/2014/main" id="{70812926-754B-435F-A653-283133B8E5D9}"/>
              </a:ext>
            </a:extLst>
          </p:cNvPr>
          <p:cNvCxnSpPr>
            <a:cxnSpLocks/>
            <a:stCxn id="115" idx="1"/>
          </p:cNvCxnSpPr>
          <p:nvPr/>
        </p:nvCxnSpPr>
        <p:spPr>
          <a:xfrm flipH="1">
            <a:off x="5596933" y="3554308"/>
            <a:ext cx="1323850" cy="0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exão reta unidirecional 116">
            <a:extLst>
              <a:ext uri="{FF2B5EF4-FFF2-40B4-BE49-F238E27FC236}">
                <a16:creationId xmlns:a16="http://schemas.microsoft.com/office/drawing/2014/main" id="{9EBA4735-A6D2-420F-8B0F-663189A8FFFD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606981" y="4425472"/>
            <a:ext cx="1306164" cy="2540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Imagem 52" descr="Uma imagem com objeto&#10;&#10;Descrição gerada automaticamente">
            <a:extLst>
              <a:ext uri="{FF2B5EF4-FFF2-40B4-BE49-F238E27FC236}">
                <a16:creationId xmlns:a16="http://schemas.microsoft.com/office/drawing/2014/main" id="{B7A1AC63-2DED-40F3-9FE7-63EDBFA1C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23" y="4653274"/>
            <a:ext cx="1698793" cy="955571"/>
          </a:xfrm>
          <a:prstGeom prst="rect">
            <a:avLst/>
          </a:prstGeom>
        </p:spPr>
      </p:pic>
      <p:sp>
        <p:nvSpPr>
          <p:cNvPr id="54" name="Retângulo 53">
            <a:extLst>
              <a:ext uri="{FF2B5EF4-FFF2-40B4-BE49-F238E27FC236}">
                <a16:creationId xmlns:a16="http://schemas.microsoft.com/office/drawing/2014/main" id="{E14E4FC4-A74C-407C-8EC9-94A78674F4BA}"/>
              </a:ext>
            </a:extLst>
          </p:cNvPr>
          <p:cNvSpPr/>
          <p:nvPr/>
        </p:nvSpPr>
        <p:spPr>
          <a:xfrm>
            <a:off x="6935825" y="4596188"/>
            <a:ext cx="450093" cy="11136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4A7C1B33-A43F-4917-8615-A892CB0B1A55}"/>
              </a:ext>
            </a:extLst>
          </p:cNvPr>
          <p:cNvSpPr/>
          <p:nvPr/>
        </p:nvSpPr>
        <p:spPr>
          <a:xfrm>
            <a:off x="8490401" y="4970987"/>
            <a:ext cx="287117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400" b="1" i="1" dirty="0" err="1">
                <a:solidFill>
                  <a:srgbClr val="222222"/>
                </a:solidFill>
                <a:cs typeface="Arial" panose="020B0604020202020204" pitchFamily="34" charset="0"/>
              </a:rPr>
              <a:t>Clica</a:t>
            </a:r>
            <a:r>
              <a:rPr lang="en-US" altLang="en-US" sz="1400" b="1" i="1" dirty="0">
                <a:solidFill>
                  <a:srgbClr val="222222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b="1" i="1" dirty="0" err="1">
                <a:solidFill>
                  <a:srgbClr val="222222"/>
                </a:solidFill>
                <a:cs typeface="Arial" panose="020B0604020202020204" pitchFamily="34" charset="0"/>
              </a:rPr>
              <a:t>na</a:t>
            </a:r>
            <a:r>
              <a:rPr lang="en-US" altLang="en-US" sz="1400" b="1" i="1" dirty="0">
                <a:solidFill>
                  <a:srgbClr val="222222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b="1" i="1" dirty="0" err="1">
                <a:solidFill>
                  <a:srgbClr val="222222"/>
                </a:solidFill>
                <a:cs typeface="Arial" panose="020B0604020202020204" pitchFamily="34" charset="0"/>
              </a:rPr>
              <a:t>imagem</a:t>
            </a:r>
            <a:r>
              <a:rPr lang="en-US" altLang="en-US" sz="1400" b="1" i="1" dirty="0">
                <a:solidFill>
                  <a:srgbClr val="222222"/>
                </a:solidFill>
                <a:cs typeface="Arial" panose="020B0604020202020204" pitchFamily="34" charset="0"/>
              </a:rPr>
              <a:t>
</a:t>
            </a:r>
            <a:r>
              <a:rPr lang="pt-PT" altLang="en-US" sz="1100" dirty="0">
                <a:solidFill>
                  <a:srgbClr val="222222"/>
                </a:solidFill>
                <a:cs typeface="Arial" panose="020B0604020202020204" pitchFamily="34" charset="0"/>
              </a:rPr>
              <a:t>Se quiseres ler sobre a "regra"</a:t>
            </a:r>
            <a:endParaRPr lang="en-GB" sz="1100" dirty="0"/>
          </a:p>
        </p:txBody>
      </p:sp>
      <p:sp>
        <p:nvSpPr>
          <p:cNvPr id="118" name="Retângulo: Cantos Arredondados 117">
            <a:extLst>
              <a:ext uri="{FF2B5EF4-FFF2-40B4-BE49-F238E27FC236}">
                <a16:creationId xmlns:a16="http://schemas.microsoft.com/office/drawing/2014/main" id="{ABF51C84-7E73-48A0-BDA0-8E476D35A0B0}"/>
              </a:ext>
            </a:extLst>
          </p:cNvPr>
          <p:cNvSpPr/>
          <p:nvPr/>
        </p:nvSpPr>
        <p:spPr>
          <a:xfrm>
            <a:off x="2034897" y="5706760"/>
            <a:ext cx="9633671" cy="1055780"/>
          </a:xfrm>
          <a:prstGeom prst="roundRect">
            <a:avLst>
              <a:gd name="adj" fmla="val 21086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: Cantos Arredondados 28">
                <a:extLst>
                  <a:ext uri="{FF2B5EF4-FFF2-40B4-BE49-F238E27FC236}">
                    <a16:creationId xmlns:a16="http://schemas.microsoft.com/office/drawing/2014/main" id="{AB9BA7F4-7B06-476E-AB9B-09F35EEE4478}"/>
                  </a:ext>
                </a:extLst>
              </p:cNvPr>
              <p:cNvSpPr/>
              <p:nvPr/>
            </p:nvSpPr>
            <p:spPr>
              <a:xfrm>
                <a:off x="8089880" y="5999520"/>
                <a:ext cx="3392156" cy="510778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GB" sz="2400" i="1" dirty="0"/>
                            <m:t> </m:t>
                          </m:r>
                        </m:e>
                        <m:sup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p>
                        <m:sSup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4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Retângulo: Cantos Arredondados 28">
                <a:extLst>
                  <a:ext uri="{FF2B5EF4-FFF2-40B4-BE49-F238E27FC236}">
                    <a16:creationId xmlns:a16="http://schemas.microsoft.com/office/drawing/2014/main" id="{AB9BA7F4-7B06-476E-AB9B-09F35EEE4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9880" y="5999520"/>
                <a:ext cx="3392156" cy="510778"/>
              </a:xfrm>
              <a:prstGeom prst="roundRect">
                <a:avLst/>
              </a:prstGeom>
              <a:blipFill>
                <a:blip r:embed="rId15"/>
                <a:stretch>
                  <a:fillRect l="-537" b="-9302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3E1B71ED-9FA9-476E-BD1E-843F45AF4038}"/>
                  </a:ext>
                </a:extLst>
              </p:cNvPr>
              <p:cNvSpPr/>
              <p:nvPr/>
            </p:nvSpPr>
            <p:spPr>
              <a:xfrm>
                <a:off x="2135999" y="5790107"/>
                <a:ext cx="5400266" cy="4699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dirty="0"/>
                  <a:t>Se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r>
                      <a:rPr lang="pt-PT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b="1" dirty="0"/>
                  <a:t> e </a:t>
                </a:r>
                <a14:m>
                  <m:oMath xmlns:m="http://schemas.openxmlformats.org/officeDocument/2006/math">
                    <m:r>
                      <a:rPr lang="pt-PT" b="1" i="1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GB" b="1" dirty="0"/>
                  <a:t> </a:t>
                </a:r>
                <a:r>
                  <a:rPr lang="en-GB" b="1" dirty="0" err="1"/>
                  <a:t>são</a:t>
                </a:r>
                <a:r>
                  <a:rPr lang="en-GB" b="1" dirty="0"/>
                  <a:t> </a:t>
                </a:r>
                <a:r>
                  <a:rPr lang="en-GB" b="1" dirty="0" err="1"/>
                  <a:t>invertíveis</a:t>
                </a:r>
                <a:r>
                  <a:rPr lang="en-GB" dirty="0"/>
                  <a:t>, </a:t>
                </a:r>
                <a:r>
                  <a:rPr lang="pt-PT" dirty="0"/>
                  <a:t>o que acontece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pt-PT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GB" dirty="0"/>
                  <a:t>?</a:t>
                </a:r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3E1B71ED-9FA9-476E-BD1E-843F45AF40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999" y="5790107"/>
                <a:ext cx="5400266" cy="469937"/>
              </a:xfrm>
              <a:prstGeom prst="rect">
                <a:avLst/>
              </a:prstGeom>
              <a:blipFill>
                <a:blip r:embed="rId16"/>
                <a:stretch>
                  <a:fillRect l="-903" b="-207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tângulo 30">
            <a:extLst>
              <a:ext uri="{FF2B5EF4-FFF2-40B4-BE49-F238E27FC236}">
                <a16:creationId xmlns:a16="http://schemas.microsoft.com/office/drawing/2014/main" id="{5F23C75F-1446-40BA-BB98-51711D68DD5C}"/>
              </a:ext>
            </a:extLst>
          </p:cNvPr>
          <p:cNvSpPr/>
          <p:nvPr/>
        </p:nvSpPr>
        <p:spPr>
          <a:xfrm>
            <a:off x="2105790" y="6151699"/>
            <a:ext cx="6513479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dirty="0"/>
              <a:t>Não há garantias sobre esta inversa! </a:t>
            </a:r>
            <a:r>
              <a:rPr lang="pt-PT" b="1" dirty="0"/>
              <a:t>CUIDADO!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5F30C32B-B498-43F2-A306-8CD1BDFAFBA7}"/>
                  </a:ext>
                </a:extLst>
              </p:cNvPr>
              <p:cNvSpPr/>
              <p:nvPr/>
            </p:nvSpPr>
            <p:spPr>
              <a:xfrm>
                <a:off x="2240781" y="1067047"/>
                <a:ext cx="435093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pt-PT" sz="2000" dirty="0"/>
                  <a:t>Se os tipos das matrizes são tais que as operações apresentadas estão definidas e</a:t>
                </a:r>
                <a:r>
                  <a:rPr lang="en-GB" sz="2000" dirty="0"/>
                  <a:t>  </a:t>
                </a:r>
                <a14:m>
                  <m:oMath xmlns:m="http://schemas.openxmlformats.org/officeDocument/2006/math">
                    <m:r>
                      <a:rPr lang="pt-PT" sz="20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pt-PT" sz="20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pt-P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pt-P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en-GB" sz="2000" dirty="0"/>
                  <a:t> é um escalar então:  </a:t>
                </a: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5F30C32B-B498-43F2-A306-8CD1BDFAFB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781" y="1067047"/>
                <a:ext cx="4350937" cy="1015663"/>
              </a:xfrm>
              <a:prstGeom prst="rect">
                <a:avLst/>
              </a:prstGeom>
              <a:blipFill>
                <a:blip r:embed="rId17"/>
                <a:stretch>
                  <a:fillRect l="-1543" t="-2994" r="-1543" b="-9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843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100" grpId="0" animBg="1"/>
      <p:bldP spid="110" grpId="0" animBg="1"/>
      <p:bldP spid="6" grpId="0"/>
      <p:bldP spid="20" grpId="0" animBg="1"/>
      <p:bldP spid="20" grpId="1" animBg="1"/>
      <p:bldP spid="115" grpId="0"/>
      <p:bldP spid="56" grpId="0"/>
      <p:bldP spid="118" grpId="0" animBg="1"/>
      <p:bldP spid="29" grpId="0" animBg="1"/>
      <p:bldP spid="2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9</a:t>
            </a: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B21078D2-F25A-444D-97A7-65B03468A5E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0" name="Imagem 69">
            <a:extLst>
              <a:ext uri="{FF2B5EF4-FFF2-40B4-BE49-F238E27FC236}">
                <a16:creationId xmlns:a16="http://schemas.microsoft.com/office/drawing/2014/main" id="{6D23AC89-37BB-4862-9171-7FDB483836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EFD65D4E-3BA5-4299-8C67-F27B21B89633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64" name="Retângulo: Cantos Arredondados 63">
            <a:hlinkClick r:id="rId6" action="ppaction://hlinksldjump"/>
            <a:extLst>
              <a:ext uri="{FF2B5EF4-FFF2-40B4-BE49-F238E27FC236}">
                <a16:creationId xmlns:a16="http://schemas.microsoft.com/office/drawing/2014/main" id="{4D2C2609-F609-4973-9FC9-5E41F4917E52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uma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6" name="Retângulo: Cantos Arredondados 65">
            <a:hlinkClick r:id="rId7" action="ppaction://hlinksldjump"/>
            <a:extLst>
              <a:ext uri="{FF2B5EF4-FFF2-40B4-BE49-F238E27FC236}">
                <a16:creationId xmlns:a16="http://schemas.microsoft.com/office/drawing/2014/main" id="{F8C732B9-08A7-4E37-A032-3164988A2F43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Propriedades</a:t>
            </a:r>
            <a:r>
              <a:rPr lang="en-GB" b="1" dirty="0">
                <a:solidFill>
                  <a:schemeClr val="tx1"/>
                </a:solidFill>
              </a:rPr>
              <a:t> da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3" name="Retângulo: Cantos Arredondados 82">
            <a:extLst>
              <a:ext uri="{FF2B5EF4-FFF2-40B4-BE49-F238E27FC236}">
                <a16:creationId xmlns:a16="http://schemas.microsoft.com/office/drawing/2014/main" id="{670A095F-26E4-470D-858A-8644C152F84E}"/>
              </a:ext>
            </a:extLst>
          </p:cNvPr>
          <p:cNvSpPr/>
          <p:nvPr/>
        </p:nvSpPr>
        <p:spPr>
          <a:xfrm>
            <a:off x="2034898" y="262845"/>
            <a:ext cx="4717590" cy="4797851"/>
          </a:xfrm>
          <a:prstGeom prst="roundRect">
            <a:avLst>
              <a:gd name="adj" fmla="val 5852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F68AA504-3DBC-4FE1-AC19-0665B504F1C1}"/>
              </a:ext>
            </a:extLst>
          </p:cNvPr>
          <p:cNvSpPr/>
          <p:nvPr/>
        </p:nvSpPr>
        <p:spPr>
          <a:xfrm>
            <a:off x="2353829" y="462705"/>
            <a:ext cx="36450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F25E4F"/>
                </a:solidFill>
              </a:rPr>
              <a:t>Propriedades</a:t>
            </a:r>
            <a:r>
              <a:rPr lang="en-GB" sz="2400" b="1" u="sng" dirty="0">
                <a:solidFill>
                  <a:srgbClr val="F25E4F"/>
                </a:solidFill>
              </a:rPr>
              <a:t> </a:t>
            </a:r>
            <a:endParaRPr lang="en-GB" sz="2400" u="sng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FB54C4DB-A3BD-400C-9C7C-595B8594EBE3}"/>
                  </a:ext>
                </a:extLst>
              </p:cNvPr>
              <p:cNvSpPr/>
              <p:nvPr/>
            </p:nvSpPr>
            <p:spPr>
              <a:xfrm>
                <a:off x="2230734" y="1067047"/>
                <a:ext cx="436098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pt-PT" sz="2000" dirty="0"/>
                  <a:t>Se os tipos das matrizes são tais que as operações apresentadas estão definidas e</a:t>
                </a:r>
                <a:r>
                  <a:rPr lang="en-GB" sz="2000" dirty="0"/>
                  <a:t>  </a:t>
                </a:r>
                <a14:m>
                  <m:oMath xmlns:m="http://schemas.openxmlformats.org/officeDocument/2006/math">
                    <m:r>
                      <a:rPr lang="pt-PT" sz="20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pt-PT" sz="2000" i="1">
                        <a:latin typeface="Cambria Math" panose="02040503050406030204" pitchFamily="18" charset="0"/>
                      </a:rPr>
                      <m:t> (≠0)</m:t>
                    </m:r>
                  </m:oMath>
                </a14:m>
                <a:r>
                  <a:rPr lang="en-GB" sz="2000" dirty="0"/>
                  <a:t> é um </a:t>
                </a:r>
                <a:r>
                  <a:rPr lang="en-GB" sz="2000" dirty="0" err="1"/>
                  <a:t>escalar</a:t>
                </a:r>
                <a:r>
                  <a:rPr lang="en-GB" sz="2000" dirty="0"/>
                  <a:t> </a:t>
                </a:r>
                <a:r>
                  <a:rPr lang="en-GB" sz="2000" dirty="0" err="1"/>
                  <a:t>então</a:t>
                </a:r>
                <a:r>
                  <a:rPr lang="en-GB" sz="2000" dirty="0"/>
                  <a:t>:  </a:t>
                </a:r>
              </a:p>
            </p:txBody>
          </p:sp>
        </mc:Choice>
        <mc:Fallback xmlns="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FB54C4DB-A3BD-400C-9C7C-595B8594EB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734" y="1067047"/>
                <a:ext cx="4360985" cy="1015663"/>
              </a:xfrm>
              <a:prstGeom prst="rect">
                <a:avLst/>
              </a:prstGeom>
              <a:blipFill>
                <a:blip r:embed="rId8"/>
                <a:stretch>
                  <a:fillRect l="-1538" t="-2994" r="-1399" b="-9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/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GB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blipFill>
                <a:blip r:embed="rId9"/>
                <a:stretch>
                  <a:fillRect l="-383" b="-6667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tângulo: Cantos Arredondados 99">
                <a:extLst>
                  <a:ext uri="{FF2B5EF4-FFF2-40B4-BE49-F238E27FC236}">
                    <a16:creationId xmlns:a16="http://schemas.microsoft.com/office/drawing/2014/main" id="{6BF67E51-1DDE-4C48-8439-7CFED5BF418D}"/>
                  </a:ext>
                </a:extLst>
              </p:cNvPr>
              <p:cNvSpPr/>
              <p:nvPr/>
            </p:nvSpPr>
            <p:spPr>
              <a:xfrm>
                <a:off x="3422242" y="3123652"/>
                <a:ext cx="1940288" cy="741835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𝑘𝐴</m:t>
                          </m:r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pt-PT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0" name="Retângulo: Cantos Arredondados 99">
                <a:extLst>
                  <a:ext uri="{FF2B5EF4-FFF2-40B4-BE49-F238E27FC236}">
                    <a16:creationId xmlns:a16="http://schemas.microsoft.com/office/drawing/2014/main" id="{6BF67E51-1DDE-4C48-8439-7CFED5BF41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242" y="3123652"/>
                <a:ext cx="1940288" cy="74183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tângulo: Cantos Arredondados 109">
                <a:extLst>
                  <a:ext uri="{FF2B5EF4-FFF2-40B4-BE49-F238E27FC236}">
                    <a16:creationId xmlns:a16="http://schemas.microsoft.com/office/drawing/2014/main" id="{A947D614-1E5A-4ECD-9563-D5686C6828F9}"/>
                  </a:ext>
                </a:extLst>
              </p:cNvPr>
              <p:cNvSpPr/>
              <p:nvPr/>
            </p:nvSpPr>
            <p:spPr>
              <a:xfrm>
                <a:off x="3233457" y="4155979"/>
                <a:ext cx="2251018" cy="44267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pt-PT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0" name="Retângulo: Cantos Arredondados 109">
                <a:extLst>
                  <a:ext uri="{FF2B5EF4-FFF2-40B4-BE49-F238E27FC236}">
                    <a16:creationId xmlns:a16="http://schemas.microsoft.com/office/drawing/2014/main" id="{A947D614-1E5A-4ECD-9563-D5686C6828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457" y="4155979"/>
                <a:ext cx="2251018" cy="442674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7EA05A-46B6-482A-8D5B-7A412684E415}"/>
                  </a:ext>
                </a:extLst>
              </p:cNvPr>
              <p:cNvSpPr/>
              <p:nvPr/>
            </p:nvSpPr>
            <p:spPr>
              <a:xfrm>
                <a:off x="6913145" y="4240806"/>
                <a:ext cx="5365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rgbClr val="F25E4F"/>
                    </a:solidFill>
                  </a:rPr>
                  <a:t>“</a:t>
                </a:r>
                <a:r>
                  <a:rPr lang="en-GB" b="1" dirty="0" err="1">
                    <a:solidFill>
                      <a:srgbClr val="F25E4F"/>
                    </a:solidFill>
                  </a:rPr>
                  <a:t>regra</a:t>
                </a:r>
                <a:r>
                  <a:rPr lang="en-GB" b="1" dirty="0">
                    <a:solidFill>
                      <a:srgbClr val="F25E4F"/>
                    </a:solidFill>
                  </a:rPr>
                  <a:t> das </a:t>
                </a:r>
                <a:r>
                  <a:rPr lang="en-GB" b="1" dirty="0" err="1">
                    <a:solidFill>
                      <a:srgbClr val="F25E4F"/>
                    </a:solidFill>
                  </a:rPr>
                  <a:t>meias</a:t>
                </a:r>
                <a:r>
                  <a:rPr lang="en-GB" b="1" dirty="0">
                    <a:solidFill>
                      <a:srgbClr val="F25E4F"/>
                    </a:solidFill>
                  </a:rPr>
                  <a:t> e </a:t>
                </a:r>
                <a:r>
                  <a:rPr lang="en-GB" b="1" dirty="0" err="1">
                    <a:solidFill>
                      <a:srgbClr val="F25E4F"/>
                    </a:solidFill>
                  </a:rPr>
                  <a:t>sapatos</a:t>
                </a:r>
                <a:r>
                  <a:rPr lang="en-GB" b="1" dirty="0">
                    <a:solidFill>
                      <a:srgbClr val="F25E4F"/>
                    </a:solidFill>
                  </a:rPr>
                  <a:t>” – </a:t>
                </a:r>
                <a:r>
                  <a:rPr lang="en-GB" sz="1600" b="1" dirty="0" err="1">
                    <a:solidFill>
                      <a:srgbClr val="F25E4F"/>
                    </a:solidFill>
                  </a:rPr>
                  <a:t>como</a:t>
                </a:r>
                <a:r>
                  <a:rPr lang="en-GB" sz="1600" b="1" dirty="0">
                    <a:solidFill>
                      <a:srgbClr val="F25E4F"/>
                    </a:solidFill>
                  </a:rPr>
                  <a:t> </a:t>
                </a:r>
                <a:r>
                  <a:rPr lang="en-GB" sz="1600" b="1" dirty="0" err="1">
                    <a:solidFill>
                      <a:srgbClr val="F25E4F"/>
                    </a:solidFill>
                  </a:rPr>
                  <a:t>na</a:t>
                </a:r>
                <a:r>
                  <a:rPr lang="en-GB" sz="1600" b="1" dirty="0">
                    <a:solidFill>
                      <a:srgbClr val="F25E4F"/>
                    </a:solidFill>
                  </a:rPr>
                  <a:t> </a:t>
                </a:r>
                <a:r>
                  <a:rPr lang="en-GB" sz="1600" b="1" dirty="0" err="1">
                    <a:solidFill>
                      <a:srgbClr val="F25E4F"/>
                    </a:solidFill>
                  </a:rPr>
                  <a:t>transposta</a:t>
                </a:r>
                <a:r>
                  <a:rPr lang="en-GB" sz="1600" b="1" dirty="0">
                    <a:solidFill>
                      <a:srgbClr val="F25E4F"/>
                    </a:solidFill>
                  </a:rPr>
                  <a:t> de </a:t>
                </a:r>
                <a14:m>
                  <m:oMath xmlns:m="http://schemas.openxmlformats.org/officeDocument/2006/math">
                    <m:r>
                      <a:rPr lang="pt-PT" sz="1600" b="1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endParaRPr lang="en-GB" b="1" dirty="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7EA05A-46B6-482A-8D5B-7A412684E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145" y="4240806"/>
                <a:ext cx="5365941" cy="369332"/>
              </a:xfrm>
              <a:prstGeom prst="rect">
                <a:avLst/>
              </a:prstGeom>
              <a:blipFill>
                <a:blip r:embed="rId12"/>
                <a:stretch>
                  <a:fillRect l="-909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2875CC67-9382-4CA9-83FE-8BCFBC228E32}"/>
              </a:ext>
            </a:extLst>
          </p:cNvPr>
          <p:cNvSpPr txBox="1"/>
          <p:nvPr/>
        </p:nvSpPr>
        <p:spPr>
          <a:xfrm>
            <a:off x="6933384" y="2348883"/>
            <a:ext cx="5258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25E4F"/>
                </a:solidFill>
              </a:rPr>
              <a:t>Inverter o </a:t>
            </a:r>
            <a:r>
              <a:rPr lang="en-GB" b="1" dirty="0" err="1">
                <a:solidFill>
                  <a:srgbClr val="F25E4F"/>
                </a:solidFill>
              </a:rPr>
              <a:t>inverso</a:t>
            </a:r>
            <a:r>
              <a:rPr lang="en-GB" b="1" dirty="0">
                <a:solidFill>
                  <a:srgbClr val="F25E4F"/>
                </a:solidFill>
              </a:rPr>
              <a:t>… </a:t>
            </a:r>
            <a:r>
              <a:rPr lang="pt-PT" b="1" dirty="0">
                <a:solidFill>
                  <a:srgbClr val="F25E4F"/>
                </a:solidFill>
              </a:rPr>
              <a:t>leva-te de volta ao início</a:t>
            </a:r>
            <a:r>
              <a:rPr lang="en-GB" b="1" dirty="0">
                <a:solidFill>
                  <a:srgbClr val="F25E4F"/>
                </a:solidFill>
              </a:rPr>
              <a:t>!</a:t>
            </a:r>
          </a:p>
        </p:txBody>
      </p:sp>
      <p:cxnSp>
        <p:nvCxnSpPr>
          <p:cNvPr id="113" name="Conexão reta unidirecional 112">
            <a:extLst>
              <a:ext uri="{FF2B5EF4-FFF2-40B4-BE49-F238E27FC236}">
                <a16:creationId xmlns:a16="http://schemas.microsoft.com/office/drawing/2014/main" id="{993CD5C5-8615-4A7E-A11C-1A7F7B22A6D9}"/>
              </a:ext>
            </a:extLst>
          </p:cNvPr>
          <p:cNvCxnSpPr>
            <a:cxnSpLocks/>
            <a:stCxn id="112" idx="1"/>
          </p:cNvCxnSpPr>
          <p:nvPr/>
        </p:nvCxnSpPr>
        <p:spPr>
          <a:xfrm flipH="1">
            <a:off x="5362530" y="2533549"/>
            <a:ext cx="1570854" cy="9023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D613D067-4F77-48E0-A0B1-9DD7322EDDFD}"/>
              </a:ext>
            </a:extLst>
          </p:cNvPr>
          <p:cNvSpPr txBox="1"/>
          <p:nvPr/>
        </p:nvSpPr>
        <p:spPr>
          <a:xfrm>
            <a:off x="6920783" y="3092643"/>
            <a:ext cx="5235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25E4F"/>
                </a:solidFill>
              </a:rPr>
              <a:t>Inverter o produto de uma matriz por um escalar é o mesmo que multiplicar a matriz inversa pelo inverso do escalar</a:t>
            </a:r>
            <a:r>
              <a:rPr lang="en-GB" b="1" dirty="0">
                <a:solidFill>
                  <a:srgbClr val="F25E4F"/>
                </a:solidFill>
              </a:rPr>
              <a:t>! </a:t>
            </a:r>
            <a:r>
              <a:rPr lang="pt-PT" dirty="0">
                <a:solidFill>
                  <a:srgbClr val="F25E4F"/>
                </a:solidFill>
              </a:rPr>
              <a:t>Assim, o escalar não pode ser zero</a:t>
            </a:r>
            <a:r>
              <a:rPr lang="en-GB" dirty="0">
                <a:solidFill>
                  <a:srgbClr val="F25E4F"/>
                </a:solidFill>
              </a:rPr>
              <a:t>!</a:t>
            </a:r>
          </a:p>
        </p:txBody>
      </p:sp>
      <p:cxnSp>
        <p:nvCxnSpPr>
          <p:cNvPr id="116" name="Conexão reta unidirecional 115">
            <a:extLst>
              <a:ext uri="{FF2B5EF4-FFF2-40B4-BE49-F238E27FC236}">
                <a16:creationId xmlns:a16="http://schemas.microsoft.com/office/drawing/2014/main" id="{70812926-754B-435F-A653-283133B8E5D9}"/>
              </a:ext>
            </a:extLst>
          </p:cNvPr>
          <p:cNvCxnSpPr>
            <a:cxnSpLocks/>
            <a:stCxn id="115" idx="1"/>
          </p:cNvCxnSpPr>
          <p:nvPr/>
        </p:nvCxnSpPr>
        <p:spPr>
          <a:xfrm flipH="1">
            <a:off x="5596933" y="3554308"/>
            <a:ext cx="1323850" cy="0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exão reta unidirecional 116">
            <a:extLst>
              <a:ext uri="{FF2B5EF4-FFF2-40B4-BE49-F238E27FC236}">
                <a16:creationId xmlns:a16="http://schemas.microsoft.com/office/drawing/2014/main" id="{9EBA4735-A6D2-420F-8B0F-663189A8FFFD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606981" y="4425472"/>
            <a:ext cx="1306164" cy="2540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Imagem 52" descr="Uma imagem com objeto&#10;&#10;Descrição gerada automaticamente">
            <a:extLst>
              <a:ext uri="{FF2B5EF4-FFF2-40B4-BE49-F238E27FC236}">
                <a16:creationId xmlns:a16="http://schemas.microsoft.com/office/drawing/2014/main" id="{B7A1AC63-2DED-40F3-9FE7-63EDBFA1C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23" y="4653274"/>
            <a:ext cx="1698793" cy="955571"/>
          </a:xfrm>
          <a:prstGeom prst="rect">
            <a:avLst/>
          </a:prstGeom>
        </p:spPr>
      </p:pic>
      <p:sp>
        <p:nvSpPr>
          <p:cNvPr id="54" name="Retângulo 53">
            <a:extLst>
              <a:ext uri="{FF2B5EF4-FFF2-40B4-BE49-F238E27FC236}">
                <a16:creationId xmlns:a16="http://schemas.microsoft.com/office/drawing/2014/main" id="{E14E4FC4-A74C-407C-8EC9-94A78674F4BA}"/>
              </a:ext>
            </a:extLst>
          </p:cNvPr>
          <p:cNvSpPr/>
          <p:nvPr/>
        </p:nvSpPr>
        <p:spPr>
          <a:xfrm>
            <a:off x="6935825" y="4596188"/>
            <a:ext cx="450093" cy="11136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4A7C1B33-A43F-4917-8615-A892CB0B1A55}"/>
              </a:ext>
            </a:extLst>
          </p:cNvPr>
          <p:cNvSpPr/>
          <p:nvPr/>
        </p:nvSpPr>
        <p:spPr>
          <a:xfrm>
            <a:off x="8490401" y="4970987"/>
            <a:ext cx="287117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400" b="1" i="1" dirty="0" err="1">
                <a:solidFill>
                  <a:srgbClr val="222222"/>
                </a:solidFill>
                <a:cs typeface="Arial" panose="020B0604020202020204" pitchFamily="34" charset="0"/>
              </a:rPr>
              <a:t>Clica</a:t>
            </a:r>
            <a:r>
              <a:rPr lang="en-US" altLang="en-US" sz="1400" b="1" i="1" dirty="0">
                <a:solidFill>
                  <a:srgbClr val="222222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b="1" i="1" dirty="0" err="1">
                <a:solidFill>
                  <a:srgbClr val="222222"/>
                </a:solidFill>
                <a:cs typeface="Arial" panose="020B0604020202020204" pitchFamily="34" charset="0"/>
              </a:rPr>
              <a:t>na</a:t>
            </a:r>
            <a:r>
              <a:rPr lang="en-US" altLang="en-US" sz="1400" b="1" i="1" dirty="0">
                <a:solidFill>
                  <a:srgbClr val="222222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b="1" i="1" dirty="0" err="1">
                <a:solidFill>
                  <a:srgbClr val="222222"/>
                </a:solidFill>
                <a:cs typeface="Arial" panose="020B0604020202020204" pitchFamily="34" charset="0"/>
              </a:rPr>
              <a:t>imagem</a:t>
            </a:r>
            <a:r>
              <a:rPr lang="en-US" altLang="en-US" sz="1400" b="1" i="1" dirty="0">
                <a:solidFill>
                  <a:srgbClr val="222222"/>
                </a:solidFill>
                <a:cs typeface="Arial" panose="020B0604020202020204" pitchFamily="34" charset="0"/>
              </a:rPr>
              <a:t>
</a:t>
            </a:r>
            <a:r>
              <a:rPr lang="pt-PT" altLang="en-US" sz="1100" dirty="0">
                <a:solidFill>
                  <a:srgbClr val="222222"/>
                </a:solidFill>
                <a:cs typeface="Arial" panose="020B0604020202020204" pitchFamily="34" charset="0"/>
              </a:rPr>
              <a:t>Se quiseres ler sobre a "regra"</a:t>
            </a:r>
            <a:endParaRPr lang="en-GB" sz="1100" dirty="0"/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A5FCEED5-ED80-403E-A127-A5F93B3BAF61}"/>
              </a:ext>
            </a:extLst>
          </p:cNvPr>
          <p:cNvSpPr/>
          <p:nvPr/>
        </p:nvSpPr>
        <p:spPr>
          <a:xfrm>
            <a:off x="2034897" y="5296635"/>
            <a:ext cx="9608475" cy="1465905"/>
          </a:xfrm>
          <a:prstGeom prst="roundRect">
            <a:avLst>
              <a:gd name="adj" fmla="val 11908"/>
            </a:avLst>
          </a:prstGeom>
          <a:solidFill>
            <a:schemeClr val="tx1">
              <a:lumMod val="75000"/>
              <a:lumOff val="2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marL="984250" indent="-984250" algn="just">
              <a:spcAft>
                <a:spcPts val="600"/>
              </a:spcAft>
            </a:pP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433A4B58-0019-4096-B54E-49CE95C91598}"/>
              </a:ext>
            </a:extLst>
          </p:cNvPr>
          <p:cNvSpPr/>
          <p:nvPr/>
        </p:nvSpPr>
        <p:spPr>
          <a:xfrm>
            <a:off x="2103339" y="5325339"/>
            <a:ext cx="1832023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4250" indent="-984250" algn="just">
              <a:spcAft>
                <a:spcPts val="600"/>
              </a:spcAft>
            </a:pPr>
            <a:r>
              <a:rPr lang="en-GB" b="1" dirty="0" err="1">
                <a:solidFill>
                  <a:srgbClr val="F25E4F"/>
                </a:solidFill>
              </a:rPr>
              <a:t>Mensagens</a:t>
            </a:r>
            <a:r>
              <a:rPr lang="en-GB" b="1" dirty="0">
                <a:solidFill>
                  <a:srgbClr val="F25E4F"/>
                </a:solidFill>
              </a:rPr>
              <a:t> de</a:t>
            </a:r>
          </a:p>
          <a:p>
            <a:pPr marL="984250" indent="-984250" algn="just">
              <a:spcAft>
                <a:spcPts val="600"/>
              </a:spcAft>
            </a:pPr>
            <a:r>
              <a:rPr lang="en-GB" b="1" dirty="0">
                <a:solidFill>
                  <a:srgbClr val="F25E4F"/>
                </a:solidFill>
              </a:rPr>
              <a:t>Levar para casa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12EB1152-7D81-4958-BF4D-A34E9EADB2DC}"/>
              </a:ext>
            </a:extLst>
          </p:cNvPr>
          <p:cNvSpPr/>
          <p:nvPr/>
        </p:nvSpPr>
        <p:spPr>
          <a:xfrm>
            <a:off x="4273175" y="5320207"/>
            <a:ext cx="6449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4250" indent="-984250" algn="just">
              <a:spcAft>
                <a:spcPts val="600"/>
              </a:spcAft>
            </a:pPr>
            <a:r>
              <a:rPr lang="en-GB" b="1" dirty="0">
                <a:solidFill>
                  <a:srgbClr val="F25E4F"/>
                </a:solidFill>
              </a:rPr>
              <a:t>– </a:t>
            </a:r>
            <a:r>
              <a:rPr lang="pt-PT" dirty="0">
                <a:solidFill>
                  <a:schemeClr val="bg1"/>
                </a:solidFill>
              </a:rPr>
              <a:t>A noção de matriz inversa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pt-PT" b="1" dirty="0">
                <a:solidFill>
                  <a:schemeClr val="bg1"/>
                </a:solidFill>
              </a:rPr>
              <a:t>só se aplica a matrizes quadradas</a:t>
            </a:r>
            <a:r>
              <a:rPr lang="en-GB" dirty="0">
                <a:solidFill>
                  <a:schemeClr val="bg1"/>
                </a:solidFill>
              </a:rPr>
              <a:t>.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656C65F0-9EE4-4128-ABC9-94B01599F84E}"/>
              </a:ext>
            </a:extLst>
          </p:cNvPr>
          <p:cNvSpPr/>
          <p:nvPr/>
        </p:nvSpPr>
        <p:spPr>
          <a:xfrm>
            <a:off x="2191814" y="5660434"/>
            <a:ext cx="8828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4250" indent="-984250" algn="just">
              <a:spcAft>
                <a:spcPts val="600"/>
              </a:spcAft>
            </a:pPr>
            <a:r>
              <a:rPr lang="en-GB" dirty="0"/>
              <a:t> 		     </a:t>
            </a:r>
            <a:r>
              <a:rPr lang="en-GB" b="1" dirty="0">
                <a:solidFill>
                  <a:srgbClr val="F25E4F"/>
                </a:solidFill>
              </a:rPr>
              <a:t>– </a:t>
            </a:r>
            <a:r>
              <a:rPr lang="pt-PT" b="1" dirty="0">
                <a:solidFill>
                  <a:schemeClr val="bg1"/>
                </a:solidFill>
              </a:rPr>
              <a:t>Nem todas as matrizes quadradas são invertíveis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C8DB4C11-051F-4652-8E90-58D35174CA7D}"/>
                  </a:ext>
                </a:extLst>
              </p:cNvPr>
              <p:cNvSpPr/>
              <p:nvPr/>
            </p:nvSpPr>
            <p:spPr>
              <a:xfrm>
                <a:off x="2191814" y="5983897"/>
                <a:ext cx="916976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84250" indent="-984250" algn="just">
                  <a:spcAft>
                    <a:spcPts val="600"/>
                  </a:spcAft>
                </a:pPr>
                <a:r>
                  <a:rPr lang="en-GB" b="1" dirty="0">
                    <a:solidFill>
                      <a:srgbClr val="F25E4F"/>
                    </a:solidFill>
                  </a:rPr>
                  <a:t>		     – </a:t>
                </a:r>
                <a:r>
                  <a:rPr lang="en-GB" dirty="0">
                    <a:solidFill>
                      <a:schemeClr val="bg1"/>
                    </a:solidFill>
                  </a:rPr>
                  <a:t>Se </a:t>
                </a:r>
                <a14:m>
                  <m:oMath xmlns:m="http://schemas.openxmlformats.org/officeDocument/2006/math">
                    <m:r>
                      <a:rPr lang="pt-PT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 </a:t>
                </a:r>
                <a:r>
                  <a:rPr lang="pt-PT" dirty="0">
                    <a:solidFill>
                      <a:schemeClr val="bg1"/>
                    </a:solidFill>
                  </a:rPr>
                  <a:t>é invertível, a sua inversa é </a:t>
                </a:r>
                <a:r>
                  <a:rPr lang="pt-PT" b="1" dirty="0">
                    <a:solidFill>
                      <a:schemeClr val="bg1"/>
                    </a:solidFill>
                  </a:rPr>
                  <a:t>única</a:t>
                </a:r>
                <a:r>
                  <a:rPr lang="pt-PT" dirty="0">
                    <a:solidFill>
                      <a:schemeClr val="bg1"/>
                    </a:solidFill>
                  </a:rPr>
                  <a:t>,</a:t>
                </a:r>
                <a:r>
                  <a:rPr lang="en-GB" dirty="0">
                    <a:solidFill>
                      <a:schemeClr val="bg1"/>
                    </a:solidFill>
                  </a:rPr>
                  <a:t> </a:t>
                </a:r>
                <a:r>
                  <a:rPr lang="en-GB" dirty="0" err="1">
                    <a:solidFill>
                      <a:schemeClr val="bg1"/>
                    </a:solidFill>
                  </a:rPr>
                  <a:t>representa</a:t>
                </a:r>
                <a:r>
                  <a:rPr lang="en-GB" dirty="0">
                    <a:solidFill>
                      <a:schemeClr val="bg1"/>
                    </a:solidFill>
                  </a:rPr>
                  <a:t>-se por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b="1" dirty="0">
                    <a:solidFill>
                      <a:schemeClr val="bg1"/>
                    </a:solidFill>
                  </a:rPr>
                  <a:t> </a:t>
                </a:r>
                <a:r>
                  <a:rPr lang="en-GB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C8DB4C11-051F-4652-8E90-58D35174CA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814" y="5983897"/>
                <a:ext cx="9169764" cy="369332"/>
              </a:xfrm>
              <a:prstGeom prst="rect">
                <a:avLst/>
              </a:prstGeom>
              <a:blipFill>
                <a:blip r:embed="rId1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F81C083F-1136-4EDE-BDFB-B8864E24CCFB}"/>
                  </a:ext>
                </a:extLst>
              </p:cNvPr>
              <p:cNvSpPr/>
              <p:nvPr/>
            </p:nvSpPr>
            <p:spPr>
              <a:xfrm>
                <a:off x="2202702" y="6313967"/>
                <a:ext cx="8828314" cy="375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84250" indent="-984250" algn="just">
                  <a:spcAft>
                    <a:spcPts val="600"/>
                  </a:spcAft>
                </a:pPr>
                <a:r>
                  <a:rPr lang="en-GB" b="1" dirty="0">
                    <a:solidFill>
                      <a:srgbClr val="F25E4F"/>
                    </a:solidFill>
                  </a:rPr>
                  <a:t>		     –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 </a:t>
                </a:r>
                <a:r>
                  <a:rPr lang="pt-PT" dirty="0">
                    <a:solidFill>
                      <a:schemeClr val="bg1"/>
                    </a:solidFill>
                  </a:rPr>
                  <a:t>é uma das matrizes que </a:t>
                </a:r>
                <a:r>
                  <a:rPr lang="en-GB" b="1" dirty="0" err="1">
                    <a:solidFill>
                      <a:schemeClr val="bg1"/>
                    </a:solidFill>
                  </a:rPr>
                  <a:t>comuta</a:t>
                </a:r>
                <a:r>
                  <a:rPr lang="en-GB" b="1" dirty="0">
                    <a:solidFill>
                      <a:schemeClr val="bg1"/>
                    </a:solidFill>
                  </a:rPr>
                  <a:t> com </a:t>
                </a:r>
                <a14:m>
                  <m:oMath xmlns:m="http://schemas.openxmlformats.org/officeDocument/2006/math">
                    <m:r>
                      <a:rPr lang="pt-PT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pt-PT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pt-PT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sSup>
                      <m:sSupPr>
                        <m:ctrlPr>
                          <a:rPr lang="pt-P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GB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F81C083F-1136-4EDE-BDFB-B8864E24CC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702" y="6313967"/>
                <a:ext cx="8828314" cy="375552"/>
              </a:xfrm>
              <a:prstGeom prst="rect">
                <a:avLst/>
              </a:prstGeom>
              <a:blipFill>
                <a:blip r:embed="rId15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462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37" grpId="0" animBg="1"/>
      <p:bldP spid="38" grpId="0"/>
      <p:bldP spid="39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9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3DF32EE7-A1F6-44A5-A497-624B7B8AE5F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7" name="Imagem 66">
            <a:extLst>
              <a:ext uri="{FF2B5EF4-FFF2-40B4-BE49-F238E27FC236}">
                <a16:creationId xmlns:a16="http://schemas.microsoft.com/office/drawing/2014/main" id="{F9912370-1C10-4BCD-8079-31AF45B2383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A7FB9E14-85A1-4B4A-B263-3593D666C85F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0F6120C8-41C0-41B5-9BF5-2942DEB19B7E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uma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F8E3841-1949-4839-9957-59D85B50C741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Propriedades</a:t>
            </a:r>
            <a:r>
              <a:rPr lang="en-GB" b="1" dirty="0">
                <a:solidFill>
                  <a:schemeClr val="tx1"/>
                </a:solidFill>
              </a:rPr>
              <a:t> da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2" name="Imagem 11" descr="Uma imagem com edifício&#10;&#10;Descrição gerada automaticamente">
            <a:extLst>
              <a:ext uri="{FF2B5EF4-FFF2-40B4-BE49-F238E27FC236}">
                <a16:creationId xmlns:a16="http://schemas.microsoft.com/office/drawing/2014/main" id="{BBFA7AB9-F91B-4716-97D5-AF68E16E3E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604" y="870330"/>
            <a:ext cx="5402428" cy="511734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EEB21C4-B560-4399-A079-01F5828440B8}"/>
              </a:ext>
            </a:extLst>
          </p:cNvPr>
          <p:cNvGrpSpPr/>
          <p:nvPr/>
        </p:nvGrpSpPr>
        <p:grpSpPr>
          <a:xfrm>
            <a:off x="1964932" y="211253"/>
            <a:ext cx="3903295" cy="1385822"/>
            <a:chOff x="2352922" y="231113"/>
            <a:chExt cx="3284204" cy="1557494"/>
          </a:xfrm>
        </p:grpSpPr>
        <p:sp>
          <p:nvSpPr>
            <p:cNvPr id="17" name="Bolha de Pensamento: Nuvem 16">
              <a:extLst>
                <a:ext uri="{FF2B5EF4-FFF2-40B4-BE49-F238E27FC236}">
                  <a16:creationId xmlns:a16="http://schemas.microsoft.com/office/drawing/2014/main" id="{24590ACB-B8A4-4980-8531-C2EC0D162106}"/>
                </a:ext>
              </a:extLst>
            </p:cNvPr>
            <p:cNvSpPr/>
            <p:nvPr/>
          </p:nvSpPr>
          <p:spPr>
            <a:xfrm>
              <a:off x="2352922" y="231113"/>
              <a:ext cx="3284204" cy="1557494"/>
            </a:xfrm>
            <a:prstGeom prst="cloudCallout">
              <a:avLst>
                <a:gd name="adj1" fmla="val -5339"/>
                <a:gd name="adj2" fmla="val 90919"/>
              </a:avLst>
            </a:prstGeom>
            <a:solidFill>
              <a:srgbClr val="F9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63D9290D-C9EC-4B21-9A17-B295DE48273D}"/>
                </a:ext>
              </a:extLst>
            </p:cNvPr>
            <p:cNvSpPr txBox="1"/>
            <p:nvPr/>
          </p:nvSpPr>
          <p:spPr>
            <a:xfrm rot="21362075">
              <a:off x="2624745" y="447349"/>
              <a:ext cx="3005790" cy="933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>
                  <a:solidFill>
                    <a:srgbClr val="0C2B8E"/>
                  </a:solidFill>
                  <a:latin typeface="Freestyle Script" panose="030804020302050B0404" pitchFamily="66" charset="0"/>
                </a:rPr>
                <a:t>Talvez caneta e papel sejam necessários para responder a estas questões finais</a:t>
              </a:r>
              <a:r>
                <a:rPr lang="en-GB" sz="2400" dirty="0">
                  <a:solidFill>
                    <a:srgbClr val="0C2B8E"/>
                  </a:solidFill>
                  <a:latin typeface="Freestyle Script" panose="030804020302050B0404" pitchFamily="66" charset="0"/>
                </a:rPr>
                <a:t>!…</a:t>
              </a:r>
            </a:p>
          </p:txBody>
        </p:sp>
      </p:grpSp>
      <p:pic>
        <p:nvPicPr>
          <p:cNvPr id="19" name="Imagem 18">
            <a:extLst>
              <a:ext uri="{FF2B5EF4-FFF2-40B4-BE49-F238E27FC236}">
                <a16:creationId xmlns:a16="http://schemas.microsoft.com/office/drawing/2014/main" id="{67FF741D-5705-4023-AC44-5798B12800F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9145">
            <a:off x="3867958" y="1193499"/>
            <a:ext cx="267903" cy="32736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A298B09-0932-45B8-A9C6-1AE0C1302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065" y="2219605"/>
            <a:ext cx="149447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9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3DF32EE7-A1F6-44A5-A497-624B7B8AE5F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7" name="Imagem 66">
            <a:extLst>
              <a:ext uri="{FF2B5EF4-FFF2-40B4-BE49-F238E27FC236}">
                <a16:creationId xmlns:a16="http://schemas.microsoft.com/office/drawing/2014/main" id="{F9912370-1C10-4BCD-8079-31AF45B2383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A7FB9E14-85A1-4B4A-B263-3593D666C85F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0F6120C8-41C0-41B5-9BF5-2942DEB19B7E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uma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F8E3841-1949-4839-9957-59D85B50C741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Propriedades</a:t>
            </a:r>
            <a:r>
              <a:rPr lang="en-GB" b="1" dirty="0">
                <a:solidFill>
                  <a:schemeClr val="tx1"/>
                </a:solidFill>
              </a:rPr>
              <a:t> da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B390F3B5-ED93-4BF8-A055-AFA2F0C0F2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SPRING_QUIZ_SHAPE1">
            <a:extLst>
              <a:ext uri="{FF2B5EF4-FFF2-40B4-BE49-F238E27FC236}">
                <a16:creationId xmlns:a16="http://schemas.microsoft.com/office/drawing/2014/main" id="{40ACA65E-1638-43CD-A535-E1F44FFD79FD}"/>
              </a:ext>
            </a:extLst>
          </p:cNvPr>
          <p:cNvPicPr>
            <a:picLocks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6" name="ISPRING_QUIZ_SHAPE2">
            <a:extLst>
              <a:ext uri="{FF2B5EF4-FFF2-40B4-BE49-F238E27FC236}">
                <a16:creationId xmlns:a16="http://schemas.microsoft.com/office/drawing/2014/main" id="{109BDE0F-E209-4431-9244-CFA9DD9CCE77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GB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1" name="ISPRING_QUIZ_SHAPE3">
            <a:extLst>
              <a:ext uri="{FF2B5EF4-FFF2-40B4-BE49-F238E27FC236}">
                <a16:creationId xmlns:a16="http://schemas.microsoft.com/office/drawing/2014/main" id="{C6873FC8-DEB1-42D3-BE3D-557EFDBB0C0B}"/>
              </a:ext>
            </a:extLst>
          </p:cNvPr>
          <p:cNvPicPr>
            <a:picLocks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2" name="ISPRING_QUIZ_SHAPE4">
            <a:extLst>
              <a:ext uri="{FF2B5EF4-FFF2-40B4-BE49-F238E27FC236}">
                <a16:creationId xmlns:a16="http://schemas.microsoft.com/office/drawing/2014/main" id="{7CC21C6F-9A10-4014-BB83-4F3EB8ECE925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GB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GB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GB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4783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7D4C189-D4AD-4072-A44D-852924A69E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84027" y="1706736"/>
            <a:ext cx="3658410" cy="3472017"/>
          </a:xfrm>
          <a:prstGeom prst="ellipse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22A69B5-E165-4874-A7D7-F428BD26C31C}"/>
              </a:ext>
            </a:extLst>
          </p:cNvPr>
          <p:cNvSpPr txBox="1"/>
          <p:nvPr/>
        </p:nvSpPr>
        <p:spPr>
          <a:xfrm>
            <a:off x="5760743" y="5206344"/>
            <a:ext cx="247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3C33967-3BCB-4A3B-AB85-4AE594A3466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121580" y="1674932"/>
            <a:ext cx="3749065" cy="3518238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CE56DD0D-E871-463E-99CA-7B57B9FCDAFE}"/>
              </a:ext>
            </a:extLst>
          </p:cNvPr>
          <p:cNvSpPr txBox="1"/>
          <p:nvPr/>
        </p:nvSpPr>
        <p:spPr>
          <a:xfrm>
            <a:off x="3925226" y="450644"/>
            <a:ext cx="6159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3600"/>
              <a:t>Esperamos que tenhas gostado</a:t>
            </a:r>
            <a:r>
              <a:rPr lang="en-GB" sz="3600"/>
              <a:t>!</a:t>
            </a:r>
            <a:endParaRPr lang="en-GB" sz="3600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1453A01F-A6BB-4D35-A06F-191DF89876B5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1712018A-90AA-465E-AEAF-09DCA4CB9149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Fim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da Aula 9</a:t>
            </a:r>
          </a:p>
        </p:txBody>
      </p:sp>
      <p:cxnSp>
        <p:nvCxnSpPr>
          <p:cNvPr id="34" name="Conexão reta 33">
            <a:extLst>
              <a:ext uri="{FF2B5EF4-FFF2-40B4-BE49-F238E27FC236}">
                <a16:creationId xmlns:a16="http://schemas.microsoft.com/office/drawing/2014/main" id="{3DF20537-CF5C-4FF6-A1FD-3BC6FC03A77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ta 34">
            <a:extLst>
              <a:ext uri="{FF2B5EF4-FFF2-40B4-BE49-F238E27FC236}">
                <a16:creationId xmlns:a16="http://schemas.microsoft.com/office/drawing/2014/main" id="{48DF5382-3DC3-46AC-B24F-CF1E82BBEB83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>
            <a:extLst>
              <a:ext uri="{FF2B5EF4-FFF2-40B4-BE49-F238E27FC236}">
                <a16:creationId xmlns:a16="http://schemas.microsoft.com/office/drawing/2014/main" id="{DEE2C1EE-B7BD-454F-A133-9A5E9107186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2DB13659-BE35-40DF-938F-36079C34032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8" name="Retângulo: Cantos Arredondados 17">
            <a:hlinkClick r:id="rId8" action="ppaction://hlinksldjump"/>
            <a:extLst>
              <a:ext uri="{FF2B5EF4-FFF2-40B4-BE49-F238E27FC236}">
                <a16:creationId xmlns:a16="http://schemas.microsoft.com/office/drawing/2014/main" id="{08C39A05-E45C-4D09-B86F-7D38B98ABC6F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25" name="Retângulo: Cantos Arredondados 24">
            <a:hlinkClick r:id="rId9" action="ppaction://hlinksldjump"/>
            <a:extLst>
              <a:ext uri="{FF2B5EF4-FFF2-40B4-BE49-F238E27FC236}">
                <a16:creationId xmlns:a16="http://schemas.microsoft.com/office/drawing/2014/main" id="{9E079664-D168-413B-97FE-C52C66651BA1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uma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4F73622A-68C4-4C22-9AE6-75E1DA9A5ED9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Propriedades</a:t>
            </a:r>
            <a:r>
              <a:rPr lang="en-GB" b="1" dirty="0">
                <a:solidFill>
                  <a:schemeClr val="tx1"/>
                </a:solidFill>
              </a:rPr>
              <a:t> da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B1E80DF-5723-4CFB-86D4-9F011A3A50B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6" y="1630215"/>
            <a:ext cx="149161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4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9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7" name="Retângulo: Cantos Arredondados 36">
            <a:hlinkClick r:id="rId5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uma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6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Propriedades</a:t>
            </a:r>
            <a:r>
              <a:rPr lang="en-GB" b="1" dirty="0">
                <a:solidFill>
                  <a:schemeClr val="tx1"/>
                </a:solidFill>
              </a:rPr>
              <a:t> da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endParaRPr lang="en-GB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: Cantos Arredondados 38">
                <a:extLst>
                  <a:ext uri="{FF2B5EF4-FFF2-40B4-BE49-F238E27FC236}">
                    <a16:creationId xmlns:a16="http://schemas.microsoft.com/office/drawing/2014/main" id="{06A9091D-F1A4-490E-BBEB-41F70E8898A8}"/>
                  </a:ext>
                </a:extLst>
              </p:cNvPr>
              <p:cNvSpPr/>
              <p:nvPr/>
            </p:nvSpPr>
            <p:spPr>
              <a:xfrm>
                <a:off x="2124000" y="251999"/>
                <a:ext cx="9859639" cy="3717099"/>
              </a:xfrm>
              <a:prstGeom prst="roundRect">
                <a:avLst>
                  <a:gd name="adj" fmla="val 11968"/>
                </a:avLst>
              </a:prstGeom>
              <a:solidFill>
                <a:schemeClr val="bg1"/>
              </a:solidFill>
              <a:ln cmpd="thickThin">
                <a:solidFill>
                  <a:srgbClr val="F25E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t" anchorCtr="0">
                <a:noAutofit/>
              </a:bodyPr>
              <a:lstStyle/>
              <a:p>
                <a:pPr algn="just"/>
                <a:r>
                  <a:rPr lang="en-GB" sz="2400" b="1" u="sng" dirty="0">
                    <a:solidFill>
                      <a:srgbClr val="F25E4F"/>
                    </a:solidFill>
                  </a:rPr>
                  <a:t>Definição</a:t>
                </a:r>
              </a:p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algn="just"/>
                <a:r>
                  <a:rPr lang="en-GB" sz="2400" dirty="0">
                    <a:solidFill>
                      <a:sysClr val="windowText" lastClr="000000"/>
                    </a:solidFill>
                  </a:rPr>
                  <a:t>Se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pt-PT" sz="2400" dirty="0">
                    <a:solidFill>
                      <a:sysClr val="windowText" lastClr="000000"/>
                    </a:solidFill>
                  </a:rPr>
                  <a:t>é uma matriz quadrada e se existe uma matriz </a:t>
                </a:r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, do mesmo tamanho,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tal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que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𝐵𝐴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então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: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diz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-se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invertível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ou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regular</a:t>
                </a:r>
                <a:r>
                  <a:rPr lang="pt-PT" sz="2400" dirty="0">
                    <a:solidFill>
                      <a:sysClr val="windowText" lastClr="000000"/>
                    </a:solidFill>
                  </a:rPr>
                  <a:t>,</a:t>
                </a:r>
                <a:endParaRPr lang="pt-PT" sz="2400" b="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designa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-se por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inversa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de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e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representa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-se por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. </a:t>
                </a:r>
              </a:p>
              <a:p>
                <a:pPr algn="just"/>
                <a:r>
                  <a:rPr lang="en-GB" sz="2400" dirty="0" err="1">
                    <a:solidFill>
                      <a:sysClr val="windowText" lastClr="000000"/>
                    </a:solidFill>
                  </a:rPr>
                  <a:t>Assim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pt-PT" sz="2400" dirty="0">
                    <a:solidFill>
                      <a:sysClr val="windowText" lastClr="000000"/>
                    </a:solidFill>
                  </a:rPr>
                  <a:t>quando existe, é a </a:t>
                </a:r>
                <a:r>
                  <a:rPr lang="pt-PT" sz="2400" b="1" dirty="0">
                    <a:solidFill>
                      <a:sysClr val="windowText" lastClr="000000"/>
                    </a:solidFill>
                  </a:rPr>
                  <a:t>única</a:t>
                </a:r>
                <a:r>
                  <a:rPr lang="pt-PT" sz="2400" dirty="0">
                    <a:solidFill>
                      <a:sysClr val="windowText" lastClr="000000"/>
                    </a:solidFill>
                  </a:rPr>
                  <a:t> matriz que verifica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:</a:t>
                </a:r>
              </a:p>
              <a:p>
                <a:pPr algn="just"/>
                <a:endParaRPr lang="en-GB" sz="2400" dirty="0">
                  <a:solidFill>
                    <a:sysClr val="windowText" lastClr="000000"/>
                  </a:solidFill>
                </a:endParaRPr>
              </a:p>
              <a:p>
                <a:pPr algn="just"/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9" name="Retângulo: Cantos Arredondados 38">
                <a:extLst>
                  <a:ext uri="{FF2B5EF4-FFF2-40B4-BE49-F238E27FC236}">
                    <a16:creationId xmlns:a16="http://schemas.microsoft.com/office/drawing/2014/main" id="{06A9091D-F1A4-490E-BBEB-41F70E8898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00" y="251999"/>
                <a:ext cx="9859639" cy="3717099"/>
              </a:xfrm>
              <a:prstGeom prst="roundRect">
                <a:avLst>
                  <a:gd name="adj" fmla="val 11968"/>
                </a:avLst>
              </a:prstGeom>
              <a:blipFill>
                <a:blip r:embed="rId7"/>
                <a:stretch>
                  <a:fillRect/>
                </a:stretch>
              </a:blipFill>
              <a:ln cmpd="thickThin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: Cantos Arredondados 40">
                <a:extLst>
                  <a:ext uri="{FF2B5EF4-FFF2-40B4-BE49-F238E27FC236}">
                    <a16:creationId xmlns:a16="http://schemas.microsoft.com/office/drawing/2014/main" id="{33C68B07-8F06-4B58-9626-8EEDB9622F2B}"/>
                  </a:ext>
                </a:extLst>
              </p:cNvPr>
              <p:cNvSpPr/>
              <p:nvPr/>
            </p:nvSpPr>
            <p:spPr>
              <a:xfrm>
                <a:off x="5671338" y="2840866"/>
                <a:ext cx="2650142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tângulo: Cantos Arredondados 40">
                <a:extLst>
                  <a:ext uri="{FF2B5EF4-FFF2-40B4-BE49-F238E27FC236}">
                    <a16:creationId xmlns:a16="http://schemas.microsoft.com/office/drawing/2014/main" id="{33C68B07-8F06-4B58-9626-8EEDB9622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338" y="2840866"/>
                <a:ext cx="2650142" cy="52000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Imagem 45">
            <a:extLst>
              <a:ext uri="{FF2B5EF4-FFF2-40B4-BE49-F238E27FC236}">
                <a16:creationId xmlns:a16="http://schemas.microsoft.com/office/drawing/2014/main" id="{753718B5-FB19-4A8C-938B-581DA44634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1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: Cantos Arredondados 23">
                <a:extLst>
                  <a:ext uri="{FF2B5EF4-FFF2-40B4-BE49-F238E27FC236}">
                    <a16:creationId xmlns:a16="http://schemas.microsoft.com/office/drawing/2014/main" id="{DEF69905-9A29-4F5B-8750-86209BBCBB16}"/>
                  </a:ext>
                </a:extLst>
              </p:cNvPr>
              <p:cNvSpPr/>
              <p:nvPr/>
            </p:nvSpPr>
            <p:spPr>
              <a:xfrm>
                <a:off x="2124000" y="251999"/>
                <a:ext cx="9859639" cy="3717099"/>
              </a:xfrm>
              <a:prstGeom prst="roundRect">
                <a:avLst>
                  <a:gd name="adj" fmla="val 11968"/>
                </a:avLst>
              </a:prstGeom>
              <a:solidFill>
                <a:schemeClr val="bg1"/>
              </a:solidFill>
              <a:ln cmpd="thickThin">
                <a:solidFill>
                  <a:srgbClr val="F25E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t" anchorCtr="0">
                <a:noAutofit/>
              </a:bodyPr>
              <a:lstStyle/>
              <a:p>
                <a:pPr algn="just"/>
                <a:r>
                  <a:rPr lang="en-GB" sz="2400" b="1" u="sng" dirty="0">
                    <a:solidFill>
                      <a:srgbClr val="F25E4F"/>
                    </a:solidFill>
                  </a:rPr>
                  <a:t>Definição</a:t>
                </a:r>
              </a:p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algn="just"/>
                <a:r>
                  <a:rPr lang="en-GB" sz="2400" dirty="0">
                    <a:solidFill>
                      <a:sysClr val="windowText" lastClr="000000"/>
                    </a:solidFill>
                  </a:rPr>
                  <a:t>Se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pt-PT" sz="2400" dirty="0">
                    <a:solidFill>
                      <a:sysClr val="windowText" lastClr="000000"/>
                    </a:solidFill>
                  </a:rPr>
                  <a:t>é uma matriz quadrada e se existe uma matriz </a:t>
                </a:r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, do mesmo tamanho,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tal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que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𝐵𝐴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então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: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diz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-se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invertível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ou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regular</a:t>
                </a:r>
                <a:r>
                  <a:rPr lang="pt-PT" sz="2400" dirty="0">
                    <a:solidFill>
                      <a:sysClr val="windowText" lastClr="000000"/>
                    </a:solidFill>
                  </a:rPr>
                  <a:t>,</a:t>
                </a:r>
                <a:endParaRPr lang="pt-PT" sz="2400" b="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designa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-se por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inversa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de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e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representa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-se por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. </a:t>
                </a:r>
              </a:p>
              <a:p>
                <a:pPr algn="just"/>
                <a:r>
                  <a:rPr lang="en-GB" sz="2400" dirty="0" err="1">
                    <a:solidFill>
                      <a:sysClr val="windowText" lastClr="000000"/>
                    </a:solidFill>
                  </a:rPr>
                  <a:t>Assim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pt-PT" sz="2400" dirty="0">
                    <a:solidFill>
                      <a:sysClr val="windowText" lastClr="000000"/>
                    </a:solidFill>
                  </a:rPr>
                  <a:t>quando existe, é a </a:t>
                </a:r>
                <a:r>
                  <a:rPr lang="pt-PT" sz="2400" b="1" dirty="0">
                    <a:solidFill>
                      <a:sysClr val="windowText" lastClr="000000"/>
                    </a:solidFill>
                  </a:rPr>
                  <a:t>única</a:t>
                </a:r>
                <a:r>
                  <a:rPr lang="pt-PT" sz="2400" dirty="0">
                    <a:solidFill>
                      <a:sysClr val="windowText" lastClr="000000"/>
                    </a:solidFill>
                  </a:rPr>
                  <a:t> matriz que verifica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:</a:t>
                </a:r>
              </a:p>
              <a:p>
                <a:pPr algn="just"/>
                <a:endParaRPr lang="en-GB" sz="2400" dirty="0">
                  <a:solidFill>
                    <a:sysClr val="windowText" lastClr="000000"/>
                  </a:solidFill>
                </a:endParaRPr>
              </a:p>
              <a:p>
                <a:pPr algn="just"/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tângulo: Cantos Arredondados 23">
                <a:extLst>
                  <a:ext uri="{FF2B5EF4-FFF2-40B4-BE49-F238E27FC236}">
                    <a16:creationId xmlns:a16="http://schemas.microsoft.com/office/drawing/2014/main" id="{DEF69905-9A29-4F5B-8750-86209BBCBB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00" y="251999"/>
                <a:ext cx="9859639" cy="3717099"/>
              </a:xfrm>
              <a:prstGeom prst="roundRect">
                <a:avLst>
                  <a:gd name="adj" fmla="val 11968"/>
                </a:avLst>
              </a:prstGeom>
              <a:blipFill>
                <a:blip r:embed="rId3"/>
                <a:stretch>
                  <a:fillRect/>
                </a:stretch>
              </a:blipFill>
              <a:ln cmpd="thickThin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9</a:t>
            </a:r>
          </a:p>
        </p:txBody>
      </p:sp>
      <p:sp>
        <p:nvSpPr>
          <p:cNvPr id="50" name="Retângulo: Cantos Arredondados 49">
            <a:hlinkClick r:id="rId5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7" name="Retângulo: Cantos Arredondados 36">
            <a:hlinkClick r:id="rId6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uma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7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Propriedades</a:t>
            </a:r>
            <a:r>
              <a:rPr lang="en-GB" b="1" dirty="0">
                <a:solidFill>
                  <a:schemeClr val="tx1"/>
                </a:solidFill>
              </a:rPr>
              <a:t> da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A5987CFA-2186-4835-A54B-387D0AA06148}"/>
              </a:ext>
            </a:extLst>
          </p:cNvPr>
          <p:cNvSpPr/>
          <p:nvPr/>
        </p:nvSpPr>
        <p:spPr>
          <a:xfrm>
            <a:off x="7646608" y="3380081"/>
            <a:ext cx="2287082" cy="4795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25E4F"/>
            </a:solidFill>
          </a:ln>
        </p:spPr>
        <p:txBody>
          <a:bodyPr wrap="square">
            <a:spAutoFit/>
          </a:bodyPr>
          <a:lstStyle/>
          <a:p>
            <a:pPr algn="just"/>
            <a:endParaRPr lang="en-GB" sz="2400" b="1" i="1">
              <a:solidFill>
                <a:sysClr val="windowText" lastClr="000000"/>
              </a:solidFill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FD8B9658-6FEB-4AF9-A5B0-0E1CF391A81C}"/>
                  </a:ext>
                </a:extLst>
              </p:cNvPr>
              <p:cNvSpPr/>
              <p:nvPr/>
            </p:nvSpPr>
            <p:spPr>
              <a:xfrm>
                <a:off x="2296769" y="3376867"/>
                <a:ext cx="854540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2400" dirty="0">
                    <a:solidFill>
                      <a:sysClr val="windowText" lastClr="000000"/>
                    </a:solidFill>
                  </a:rPr>
                  <a:t>Se essa matriz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não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existir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então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diz-se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singular</a:t>
                </a:r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FD8B9658-6FEB-4AF9-A5B0-0E1CF391A8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769" y="3376867"/>
                <a:ext cx="8545401" cy="461665"/>
              </a:xfrm>
              <a:prstGeom prst="rect">
                <a:avLst/>
              </a:prstGeom>
              <a:blipFill>
                <a:blip r:embed="rId8"/>
                <a:stretch>
                  <a:fillRect l="-1141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: Cantos Arredondados 43">
                <a:extLst>
                  <a:ext uri="{FF2B5EF4-FFF2-40B4-BE49-F238E27FC236}">
                    <a16:creationId xmlns:a16="http://schemas.microsoft.com/office/drawing/2014/main" id="{129E82F5-5ED2-4973-B376-102B564C59EC}"/>
                  </a:ext>
                </a:extLst>
              </p:cNvPr>
              <p:cNvSpPr/>
              <p:nvPr/>
            </p:nvSpPr>
            <p:spPr>
              <a:xfrm>
                <a:off x="8637267" y="3350912"/>
                <a:ext cx="1397929" cy="520001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⇔</m:t>
                          </m:r>
                          <m:r>
                            <a:rPr lang="pt-PT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∄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tângulo: Cantos Arredondados 43">
                <a:extLst>
                  <a:ext uri="{FF2B5EF4-FFF2-40B4-BE49-F238E27FC236}">
                    <a16:creationId xmlns:a16="http://schemas.microsoft.com/office/drawing/2014/main" id="{129E82F5-5ED2-4973-B376-102B564C5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7267" y="3350912"/>
                <a:ext cx="1397929" cy="52000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tângulo 44">
            <a:extLst>
              <a:ext uri="{FF2B5EF4-FFF2-40B4-BE49-F238E27FC236}">
                <a16:creationId xmlns:a16="http://schemas.microsoft.com/office/drawing/2014/main" id="{D059C61A-CC51-4806-8138-681695E9AAA9}"/>
              </a:ext>
            </a:extLst>
          </p:cNvPr>
          <p:cNvSpPr/>
          <p:nvPr/>
        </p:nvSpPr>
        <p:spPr>
          <a:xfrm>
            <a:off x="2124000" y="4211790"/>
            <a:ext cx="9859635" cy="24405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dirty="0"/>
              <a:t> </a:t>
            </a:r>
          </a:p>
        </p:txBody>
      </p:sp>
      <p:pic>
        <p:nvPicPr>
          <p:cNvPr id="46" name="Imagem 45">
            <a:extLst>
              <a:ext uri="{FF2B5EF4-FFF2-40B4-BE49-F238E27FC236}">
                <a16:creationId xmlns:a16="http://schemas.microsoft.com/office/drawing/2014/main" id="{753718B5-FB19-4A8C-938B-581DA446344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A6EDC80-68D9-4795-9821-73D4A5937EFD}"/>
                  </a:ext>
                </a:extLst>
              </p:cNvPr>
              <p:cNvSpPr/>
              <p:nvPr/>
            </p:nvSpPr>
            <p:spPr>
              <a:xfrm>
                <a:off x="2225479" y="4536000"/>
                <a:ext cx="966171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A </a:t>
                </a:r>
                <a:r>
                  <a:rPr lang="en-GB" dirty="0" err="1"/>
                  <a:t>inversa</a:t>
                </a:r>
                <a:r>
                  <a:rPr lang="en-GB" dirty="0"/>
                  <a:t> de </a:t>
                </a:r>
                <a14:m>
                  <m:oMath xmlns:m="http://schemas.openxmlformats.org/officeDocument/2006/math"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</a:t>
                </a:r>
                <a:r>
                  <a:rPr lang="pt-PT" dirty="0"/>
                  <a:t>desempenha o mesmo papel na aritmética matricial que o inverso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/>
                  <a:t> desempenha na relação numérica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.</a:t>
                </a:r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A6EDC80-68D9-4795-9821-73D4A5937E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479" y="4536000"/>
                <a:ext cx="9661717" cy="646331"/>
              </a:xfrm>
              <a:prstGeom prst="rect">
                <a:avLst/>
              </a:prstGeom>
              <a:blipFill>
                <a:blip r:embed="rId11"/>
                <a:stretch>
                  <a:fillRect l="-379" t="-4717" r="-56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tângulo 18">
            <a:extLst>
              <a:ext uri="{FF2B5EF4-FFF2-40B4-BE49-F238E27FC236}">
                <a16:creationId xmlns:a16="http://schemas.microsoft.com/office/drawing/2014/main" id="{676B5E89-0C67-4854-9B4E-7422D467802D}"/>
              </a:ext>
            </a:extLst>
          </p:cNvPr>
          <p:cNvSpPr/>
          <p:nvPr/>
        </p:nvSpPr>
        <p:spPr>
          <a:xfrm>
            <a:off x="2225479" y="5162593"/>
            <a:ext cx="9661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/>
              <a:t>NÃO HÁ DIVISÃO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aritmética</a:t>
            </a:r>
            <a:r>
              <a:rPr lang="en-GB" dirty="0"/>
              <a:t> </a:t>
            </a:r>
            <a:r>
              <a:rPr lang="en-GB" dirty="0" err="1"/>
              <a:t>matricial</a:t>
            </a:r>
            <a:r>
              <a:rPr lang="en-GB" b="1" dirty="0"/>
              <a:t>! </a:t>
            </a:r>
            <a:r>
              <a:rPr lang="en-GB" dirty="0"/>
              <a:t>.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DDAB9299-1E8F-4CCB-BB62-A4B31EA019C0}"/>
              </a:ext>
            </a:extLst>
          </p:cNvPr>
          <p:cNvSpPr/>
          <p:nvPr/>
        </p:nvSpPr>
        <p:spPr>
          <a:xfrm>
            <a:off x="2225479" y="5821431"/>
            <a:ext cx="9661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/>
              <a:t>NÃO HÁ FRAÇÕES </a:t>
            </a:r>
            <a:r>
              <a:rPr lang="en-GB" dirty="0"/>
              <a:t>com </a:t>
            </a:r>
            <a:r>
              <a:rPr lang="en-GB" dirty="0" err="1"/>
              <a:t>matrizes</a:t>
            </a:r>
            <a:r>
              <a:rPr lang="en-GB" dirty="0"/>
              <a:t>! 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42F7058E-C595-4723-B1C2-F2687C74F893}"/>
              </a:ext>
            </a:extLst>
          </p:cNvPr>
          <p:cNvSpPr/>
          <p:nvPr/>
        </p:nvSpPr>
        <p:spPr>
          <a:xfrm>
            <a:off x="2222958" y="5451741"/>
            <a:ext cx="9661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71463">
              <a:spcAft>
                <a:spcPts val="600"/>
              </a:spcAft>
            </a:pPr>
            <a:r>
              <a:rPr lang="en-GB" dirty="0"/>
              <a:t>	</a:t>
            </a:r>
            <a:r>
              <a:rPr lang="pt-PT" dirty="0"/>
              <a:t>A operação "correspondente" é a multiplicação pela matriz inversa</a:t>
            </a:r>
            <a:r>
              <a:rPr lang="en-GB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4A7034D0-BF7D-4D5F-99F1-74607C6D216B}"/>
                  </a:ext>
                </a:extLst>
              </p:cNvPr>
              <p:cNvSpPr/>
              <p:nvPr/>
            </p:nvSpPr>
            <p:spPr>
              <a:xfrm>
                <a:off x="2225479" y="6043062"/>
                <a:ext cx="9661717" cy="5354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271463">
                  <a:spcAft>
                    <a:spcPts val="600"/>
                  </a:spcAft>
                </a:pPr>
                <a:r>
                  <a:rPr lang="en-GB" dirty="0"/>
                  <a:t>	</a:t>
                </a:r>
                <a:r>
                  <a:rPr lang="en-GB" dirty="0" err="1"/>
                  <a:t>Em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pt-PT" i="1" spc="-4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𝐼𝑅</m:t>
                    </m:r>
                  </m:oMath>
                </a14:m>
                <a:r>
                  <a:rPr lang="en-GB" dirty="0"/>
                  <a:t>  ou </a:t>
                </a:r>
                <a14:m>
                  <m:oMath xmlns:m="http://schemas.openxmlformats.org/officeDocument/2006/math"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</m:oMath>
                </a14:m>
                <a:r>
                  <a:rPr lang="en-GB" dirty="0"/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GB" dirty="0"/>
                  <a:t>  . </a:t>
                </a:r>
                <a:r>
                  <a:rPr lang="en-GB" dirty="0" err="1"/>
                  <a:t>Em</a:t>
                </a:r>
                <a:r>
                  <a:rPr lang="en-GB" dirty="0"/>
                  <a:t> </a:t>
                </a:r>
                <a:r>
                  <a:rPr lang="en-GB" dirty="0" err="1"/>
                  <a:t>aritmética</a:t>
                </a:r>
                <a:r>
                  <a:rPr lang="en-GB" dirty="0"/>
                  <a:t> </a:t>
                </a:r>
                <a:r>
                  <a:rPr lang="en-GB" dirty="0" err="1"/>
                  <a:t>matricial</a:t>
                </a:r>
                <a:r>
                  <a:rPr lang="en-GB" dirty="0"/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den>
                    </m:f>
                  </m:oMath>
                </a14:m>
                <a:r>
                  <a:rPr lang="en-GB" sz="2000" b="1" dirty="0"/>
                  <a:t> </a:t>
                </a:r>
                <a:r>
                  <a:rPr lang="en-GB" b="1" dirty="0"/>
                  <a:t>não tem significado </a:t>
                </a:r>
                <a:r>
                  <a:rPr lang="en-GB" dirty="0"/>
                  <a:t>– </a:t>
                </a:r>
                <a:r>
                  <a:rPr lang="en-GB" dirty="0" err="1"/>
                  <a:t>representação</a:t>
                </a:r>
                <a:r>
                  <a:rPr lang="en-GB" dirty="0"/>
                  <a:t> </a:t>
                </a:r>
                <a:r>
                  <a:rPr lang="en-GB" b="1" dirty="0"/>
                  <a:t>ERRADA!</a:t>
                </a:r>
                <a:endParaRPr lang="en-GB" dirty="0"/>
              </a:p>
            </p:txBody>
          </p:sp>
        </mc:Choice>
        <mc:Fallback xmlns="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4A7034D0-BF7D-4D5F-99F1-74607C6D21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479" y="6043062"/>
                <a:ext cx="9661717" cy="535468"/>
              </a:xfrm>
              <a:prstGeom prst="rect">
                <a:avLst/>
              </a:prstGeom>
              <a:blipFill>
                <a:blip r:embed="rId12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>
            <a:extLst>
              <a:ext uri="{FF2B5EF4-FFF2-40B4-BE49-F238E27FC236}">
                <a16:creationId xmlns:a16="http://schemas.microsoft.com/office/drawing/2014/main" id="{2AEDFE82-B25B-44D7-90CF-1FED440E403B}"/>
              </a:ext>
            </a:extLst>
          </p:cNvPr>
          <p:cNvSpPr/>
          <p:nvPr/>
        </p:nvSpPr>
        <p:spPr>
          <a:xfrm>
            <a:off x="2175762" y="4248763"/>
            <a:ext cx="1573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25E4F"/>
                </a:solidFill>
              </a:rPr>
              <a:t>OBSERVAÇÕES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ângulo: Cantos Arredondados 24">
                <a:extLst>
                  <a:ext uri="{FF2B5EF4-FFF2-40B4-BE49-F238E27FC236}">
                    <a16:creationId xmlns:a16="http://schemas.microsoft.com/office/drawing/2014/main" id="{AE8EA564-A346-4014-AE77-9A10D9C01A68}"/>
                  </a:ext>
                </a:extLst>
              </p:cNvPr>
              <p:cNvSpPr/>
              <p:nvPr/>
            </p:nvSpPr>
            <p:spPr>
              <a:xfrm>
                <a:off x="5671338" y="2840866"/>
                <a:ext cx="2650142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tângulo: Cantos Arredondados 24">
                <a:extLst>
                  <a:ext uri="{FF2B5EF4-FFF2-40B4-BE49-F238E27FC236}">
                    <a16:creationId xmlns:a16="http://schemas.microsoft.com/office/drawing/2014/main" id="{AE8EA564-A346-4014-AE77-9A10D9C01A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338" y="2840866"/>
                <a:ext cx="2650142" cy="520001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430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4" grpId="0"/>
      <p:bldP spid="45" grpId="0" animBg="1"/>
      <p:bldP spid="2" grpId="0"/>
      <p:bldP spid="19" grpId="0"/>
      <p:bldP spid="19" grpId="1"/>
      <p:bldP spid="20" grpId="0"/>
      <p:bldP spid="20" grpId="1"/>
      <p:bldP spid="21" grpId="0"/>
      <p:bldP spid="2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04E62CA6-7DDE-4B23-9C84-FFD5C48BD982}"/>
              </a:ext>
            </a:extLst>
          </p:cNvPr>
          <p:cNvSpPr/>
          <p:nvPr/>
        </p:nvSpPr>
        <p:spPr>
          <a:xfrm>
            <a:off x="2124000" y="1664219"/>
            <a:ext cx="9859630" cy="4932000"/>
          </a:xfrm>
          <a:prstGeom prst="roundRect">
            <a:avLst>
              <a:gd name="adj" fmla="val 5209"/>
            </a:avLst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endParaRPr lang="en-GB" b="1" dirty="0">
              <a:solidFill>
                <a:srgbClr val="F25E4F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0C46D92-765F-485B-B04A-FE12AA759109}"/>
              </a:ext>
            </a:extLst>
          </p:cNvPr>
          <p:cNvSpPr/>
          <p:nvPr/>
        </p:nvSpPr>
        <p:spPr>
          <a:xfrm>
            <a:off x="6652009" y="5856457"/>
            <a:ext cx="4461095" cy="337992"/>
          </a:xfrm>
          <a:prstGeom prst="rect">
            <a:avLst/>
          </a:prstGeom>
          <a:solidFill>
            <a:srgbClr val="F25E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9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7" name="Retângulo: Cantos Arredondados 36">
            <a:hlinkClick r:id="rId5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uma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6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Propriedades</a:t>
            </a:r>
            <a:r>
              <a:rPr lang="en-GB" b="1" dirty="0">
                <a:solidFill>
                  <a:schemeClr val="tx1"/>
                </a:solidFill>
              </a:rPr>
              <a:t> da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46C6CEE2-1D17-4D35-B965-813CF0249376}"/>
              </a:ext>
            </a:extLst>
          </p:cNvPr>
          <p:cNvSpPr/>
          <p:nvPr/>
        </p:nvSpPr>
        <p:spPr>
          <a:xfrm>
            <a:off x="2124000" y="251999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: Cantos Arredondados 11">
                <a:extLst>
                  <a:ext uri="{FF2B5EF4-FFF2-40B4-BE49-F238E27FC236}">
                    <a16:creationId xmlns:a16="http://schemas.microsoft.com/office/drawing/2014/main" id="{821D4657-0857-46F4-8BD9-BA56472729C1}"/>
                  </a:ext>
                </a:extLst>
              </p:cNvPr>
              <p:cNvSpPr/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2" name="Retângulo: Cantos Arredondados 11">
                <a:extLst>
                  <a:ext uri="{FF2B5EF4-FFF2-40B4-BE49-F238E27FC236}">
                    <a16:creationId xmlns:a16="http://schemas.microsoft.com/office/drawing/2014/main" id="{821D4657-0857-46F4-8BD9-BA56472729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ângulo 14">
            <a:extLst>
              <a:ext uri="{FF2B5EF4-FFF2-40B4-BE49-F238E27FC236}">
                <a16:creationId xmlns:a16="http://schemas.microsoft.com/office/drawing/2014/main" id="{DF86B3C3-755A-40F0-BE77-C1EDB11966D2}"/>
              </a:ext>
            </a:extLst>
          </p:cNvPr>
          <p:cNvSpPr/>
          <p:nvPr/>
        </p:nvSpPr>
        <p:spPr>
          <a:xfrm>
            <a:off x="2258230" y="1772168"/>
            <a:ext cx="1633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F25E4F"/>
                </a:solidFill>
              </a:rPr>
              <a:t>Importante</a:t>
            </a:r>
            <a:endParaRPr lang="en-GB" sz="2400" b="1" u="sng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tângulo: Cantos Arredondados 15">
                <a:extLst>
                  <a:ext uri="{FF2B5EF4-FFF2-40B4-BE49-F238E27FC236}">
                    <a16:creationId xmlns:a16="http://schemas.microsoft.com/office/drawing/2014/main" id="{810DC47D-C721-4FE3-A2C7-20E5CD2AA7EB}"/>
                  </a:ext>
                </a:extLst>
              </p:cNvPr>
              <p:cNvSpPr/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tângulo: Cantos Arredondados 15">
                <a:extLst>
                  <a:ext uri="{FF2B5EF4-FFF2-40B4-BE49-F238E27FC236}">
                    <a16:creationId xmlns:a16="http://schemas.microsoft.com/office/drawing/2014/main" id="{810DC47D-C721-4FE3-A2C7-20E5CD2AA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tângulo 16">
            <a:extLst>
              <a:ext uri="{FF2B5EF4-FFF2-40B4-BE49-F238E27FC236}">
                <a16:creationId xmlns:a16="http://schemas.microsoft.com/office/drawing/2014/main" id="{6B382B7A-E0DE-4F7F-B5E8-72EA1A87542C}"/>
              </a:ext>
            </a:extLst>
          </p:cNvPr>
          <p:cNvSpPr/>
          <p:nvPr/>
        </p:nvSpPr>
        <p:spPr>
          <a:xfrm>
            <a:off x="2325123" y="2395667"/>
            <a:ext cx="9457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2400" dirty="0">
                <a:solidFill>
                  <a:sysClr val="windowText" lastClr="000000"/>
                </a:solidFill>
              </a:rPr>
              <a:t>O cálculo da inversa de uma matriz é uma das operações mais "complicadas" na aritmética matricial</a:t>
            </a:r>
            <a:r>
              <a:rPr lang="en-GB" sz="2400" dirty="0">
                <a:solidFill>
                  <a:sysClr val="windowText" lastClr="000000"/>
                </a:solidFill>
              </a:rPr>
              <a:t>. </a:t>
            </a:r>
          </a:p>
        </p:txBody>
      </p:sp>
      <p:cxnSp>
        <p:nvCxnSpPr>
          <p:cNvPr id="18" name="Conexão reta 17">
            <a:extLst>
              <a:ext uri="{FF2B5EF4-FFF2-40B4-BE49-F238E27FC236}">
                <a16:creationId xmlns:a16="http://schemas.microsoft.com/office/drawing/2014/main" id="{6C063375-68AF-40DE-B134-EB8C206516F4}"/>
              </a:ext>
            </a:extLst>
          </p:cNvPr>
          <p:cNvCxnSpPr>
            <a:cxnSpLocks/>
          </p:cNvCxnSpPr>
          <p:nvPr/>
        </p:nvCxnSpPr>
        <p:spPr>
          <a:xfrm flipH="1" flipV="1">
            <a:off x="9261989" y="1114046"/>
            <a:ext cx="414574" cy="4348954"/>
          </a:xfrm>
          <a:prstGeom prst="line">
            <a:avLst/>
          </a:prstGeom>
          <a:ln w="38100">
            <a:solidFill>
              <a:srgbClr val="F25E4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1C7BE640-D613-407E-88DC-437BD5D9365B}"/>
              </a:ext>
            </a:extLst>
          </p:cNvPr>
          <p:cNvCxnSpPr>
            <a:cxnSpLocks/>
          </p:cNvCxnSpPr>
          <p:nvPr/>
        </p:nvCxnSpPr>
        <p:spPr>
          <a:xfrm flipV="1">
            <a:off x="10510576" y="1125771"/>
            <a:ext cx="535960" cy="4337229"/>
          </a:xfrm>
          <a:prstGeom prst="line">
            <a:avLst/>
          </a:prstGeom>
          <a:ln w="38100">
            <a:solidFill>
              <a:srgbClr val="F25E4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m 20">
            <a:extLst>
              <a:ext uri="{FF2B5EF4-FFF2-40B4-BE49-F238E27FC236}">
                <a16:creationId xmlns:a16="http://schemas.microsoft.com/office/drawing/2014/main" id="{A6AD1FE5-2841-4A54-A693-B60A93AD8A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67BD6059-08A9-4F81-8CDD-82977ABC0A65}"/>
              </a:ext>
            </a:extLst>
          </p:cNvPr>
          <p:cNvSpPr/>
          <p:nvPr/>
        </p:nvSpPr>
        <p:spPr>
          <a:xfrm>
            <a:off x="2325123" y="3247501"/>
            <a:ext cx="9457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2400" dirty="0">
                <a:solidFill>
                  <a:sysClr val="windowText" lastClr="000000"/>
                </a:solidFill>
              </a:rPr>
              <a:t>Em aulas futuras serão analisados outros procedimentos, como </a:t>
            </a:r>
            <a:r>
              <a:rPr lang="en-GB" sz="2400" dirty="0">
                <a:solidFill>
                  <a:sysClr val="windowText" lastClr="000000"/>
                </a:solidFill>
              </a:rPr>
              <a:t>– </a:t>
            </a:r>
            <a:r>
              <a:rPr lang="en-GB" sz="2400" dirty="0" err="1">
                <a:solidFill>
                  <a:sysClr val="windowText" lastClr="000000"/>
                </a:solidFill>
              </a:rPr>
              <a:t>Utilizar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Operações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Elementares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– </a:t>
            </a:r>
            <a:r>
              <a:rPr lang="en-GB" sz="2400" dirty="0" err="1">
                <a:solidFill>
                  <a:sysClr val="windowText" lastClr="000000"/>
                </a:solidFill>
              </a:rPr>
              <a:t>Através</a:t>
            </a:r>
            <a:r>
              <a:rPr lang="en-GB" sz="2400" dirty="0">
                <a:solidFill>
                  <a:sysClr val="windowText" lastClr="000000"/>
                </a:solidFill>
              </a:rPr>
              <a:t> da </a:t>
            </a:r>
            <a:r>
              <a:rPr lang="en-GB" sz="2400" b="1" dirty="0" err="1"/>
              <a:t>Matriz</a:t>
            </a:r>
            <a:r>
              <a:rPr lang="en-GB" sz="2400" b="1" dirty="0"/>
              <a:t> </a:t>
            </a:r>
            <a:r>
              <a:rPr lang="en-GB" sz="2400" b="1" dirty="0" err="1"/>
              <a:t>Adjunta</a:t>
            </a:r>
            <a:r>
              <a:rPr lang="en-GB" sz="2400" dirty="0">
                <a:solidFill>
                  <a:sysClr val="windowText" lastClr="000000"/>
                </a:solidFill>
              </a:rPr>
              <a:t>, etc.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887D3BBC-7150-4A20-9606-CD291FB0DB6D}"/>
                  </a:ext>
                </a:extLst>
              </p:cNvPr>
              <p:cNvSpPr/>
              <p:nvPr/>
            </p:nvSpPr>
            <p:spPr>
              <a:xfrm>
                <a:off x="2325122" y="4169341"/>
                <a:ext cx="9457384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sz="2400" dirty="0"/>
                  <a:t>O </a:t>
                </a:r>
                <a:r>
                  <a:rPr lang="en-GB" sz="2400" b="1" dirty="0" err="1"/>
                  <a:t>valor</a:t>
                </a:r>
                <a:r>
                  <a:rPr lang="en-GB" sz="2400" b="1" dirty="0"/>
                  <a:t> do </a:t>
                </a:r>
                <a:r>
                  <a:rPr lang="en-GB" sz="2400" b="1" dirty="0" err="1"/>
                  <a:t>Determinante</a:t>
                </a:r>
                <a:r>
                  <a:rPr lang="en-GB" sz="2400" b="1" dirty="0"/>
                  <a:t> de </a:t>
                </a:r>
                <a:r>
                  <a:rPr lang="en-GB" sz="2400" b="1" dirty="0" err="1"/>
                  <a:t>uma</a:t>
                </a:r>
                <a:r>
                  <a:rPr lang="en-GB" sz="2400" b="1" dirty="0"/>
                  <a:t> </a:t>
                </a:r>
                <a:r>
                  <a:rPr lang="en-GB" sz="2400" b="1" dirty="0" err="1"/>
                  <a:t>Matriz</a:t>
                </a:r>
                <a:r>
                  <a:rPr lang="en-GB" sz="2400" b="1" dirty="0"/>
                  <a:t> </a:t>
                </a:r>
                <a:r>
                  <a:rPr lang="en-GB" sz="2400" dirty="0"/>
                  <a:t>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GB" sz="2400" dirty="0"/>
                  <a:t> - </a:t>
                </a:r>
                <a:r>
                  <a:rPr lang="en-GB" sz="2400" dirty="0" err="1"/>
                  <a:t>introduzido</a:t>
                </a:r>
                <a:r>
                  <a:rPr lang="en-GB" sz="2400" dirty="0"/>
                  <a:t> </a:t>
                </a:r>
                <a:r>
                  <a:rPr lang="en-GB" sz="2400" dirty="0" err="1"/>
                  <a:t>na</a:t>
                </a:r>
                <a:r>
                  <a:rPr lang="en-GB" sz="2400" dirty="0"/>
                  <a:t> aula 15) </a:t>
                </a:r>
                <a:r>
                  <a:rPr lang="pt-PT" sz="2400" dirty="0"/>
                  <a:t>é a forma mais prática e direta de descobrir se uma </a:t>
                </a:r>
                <a:r>
                  <a:rPr lang="pt-PT" sz="2400" dirty="0" err="1"/>
                  <a:t>Matrix</a:t>
                </a:r>
                <a:r>
                  <a:rPr lang="pt-PT" sz="2400" dirty="0"/>
                  <a:t> é </a:t>
                </a:r>
                <a:r>
                  <a:rPr lang="en-GB" sz="2400" b="1" dirty="0"/>
                  <a:t>regular</a:t>
                </a:r>
                <a:r>
                  <a:rPr lang="en-GB" sz="2400" dirty="0"/>
                  <a:t> 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pt-PT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GB" sz="2400" dirty="0"/>
                  <a:t>) </a:t>
                </a:r>
                <a:r>
                  <a:rPr lang="en-GB" sz="2400" dirty="0" err="1"/>
                  <a:t>ou</a:t>
                </a:r>
                <a:r>
                  <a:rPr lang="en-GB" sz="2400" dirty="0"/>
                  <a:t> singular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pt-PT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GB" sz="2400" dirty="0"/>
                  <a:t>). </a:t>
                </a:r>
              </a:p>
            </p:txBody>
          </p:sp>
        </mc:Choice>
        <mc:Fallback xmlns="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887D3BBC-7150-4A20-9606-CD291FB0DB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5122" y="4169341"/>
                <a:ext cx="9457384" cy="1200329"/>
              </a:xfrm>
              <a:prstGeom prst="rect">
                <a:avLst/>
              </a:prstGeom>
              <a:blipFill>
                <a:blip r:embed="rId10"/>
                <a:stretch>
                  <a:fillRect l="-966" t="-4061" r="-966" b="-10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tângulo 25">
            <a:extLst>
              <a:ext uri="{FF2B5EF4-FFF2-40B4-BE49-F238E27FC236}">
                <a16:creationId xmlns:a16="http://schemas.microsoft.com/office/drawing/2014/main" id="{E07F07A9-2181-4258-B46B-5F9C20CFD135}"/>
              </a:ext>
            </a:extLst>
          </p:cNvPr>
          <p:cNvSpPr/>
          <p:nvPr/>
        </p:nvSpPr>
        <p:spPr>
          <a:xfrm>
            <a:off x="2325123" y="5408973"/>
            <a:ext cx="9457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2400" dirty="0">
                <a:solidFill>
                  <a:sysClr val="windowText" lastClr="000000"/>
                </a:solidFill>
              </a:rPr>
              <a:t>Por agora, só nos podemos basear na definição usando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uma</a:t>
            </a:r>
            <a:r>
              <a:rPr lang="en-GB" sz="2400" u="sng" dirty="0">
                <a:solidFill>
                  <a:sysClr val="windowText" lastClr="000000"/>
                </a:solidFill>
              </a:rPr>
              <a:t> das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relações</a:t>
            </a:r>
            <a:r>
              <a:rPr lang="en-GB" sz="2400" u="sng" dirty="0">
                <a:solidFill>
                  <a:sysClr val="windowText" lastClr="000000"/>
                </a:solidFill>
              </a:rPr>
              <a:t>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acima</a:t>
            </a:r>
            <a:r>
              <a:rPr lang="en-GB" sz="2400" dirty="0">
                <a:solidFill>
                  <a:sysClr val="windowText" lastClr="000000"/>
                </a:solidFill>
              </a:rPr>
              <a:t>. Nota que a </a:t>
            </a:r>
            <a:r>
              <a:rPr lang="en-GB" sz="2400" dirty="0" err="1">
                <a:solidFill>
                  <a:sysClr val="windowText" lastClr="000000"/>
                </a:solidFill>
              </a:rPr>
              <a:t>inversa</a:t>
            </a:r>
            <a:r>
              <a:rPr lang="en-GB" sz="2400" dirty="0">
                <a:solidFill>
                  <a:sysClr val="windowText" lastClr="000000"/>
                </a:solidFill>
              </a:rPr>
              <a:t> é </a:t>
            </a:r>
            <a:r>
              <a:rPr lang="en-GB" sz="2400" dirty="0" err="1">
                <a:solidFill>
                  <a:sysClr val="windowText" lastClr="000000"/>
                </a:solidFill>
              </a:rPr>
              <a:t>única</a:t>
            </a:r>
            <a:r>
              <a:rPr lang="en-GB" sz="2400" dirty="0">
                <a:solidFill>
                  <a:sysClr val="windowText" lastClr="000000"/>
                </a:solidFill>
              </a:rPr>
              <a:t>, </a:t>
            </a:r>
            <a:r>
              <a:rPr lang="pt-PT" sz="2400" dirty="0">
                <a:solidFill>
                  <a:sysClr val="windowText" lastClr="000000"/>
                </a:solidFill>
              </a:rPr>
              <a:t>só precisamos </a:t>
            </a:r>
            <a:r>
              <a:rPr lang="pt-PT" sz="2400" b="1" dirty="0">
                <a:solidFill>
                  <a:sysClr val="windowText" lastClr="000000"/>
                </a:solidFill>
              </a:rPr>
              <a:t>testar uma </a:t>
            </a:r>
            <a:r>
              <a:rPr lang="pt-PT" sz="2400" dirty="0">
                <a:solidFill>
                  <a:sysClr val="windowText" lastClr="000000"/>
                </a:solidFill>
              </a:rPr>
              <a:t>destas</a:t>
            </a:r>
            <a:r>
              <a:rPr lang="en-GB" sz="2400" dirty="0">
                <a:solidFill>
                  <a:sysClr val="windowText" lastClr="000000"/>
                </a:solidFill>
              </a:rPr>
              <a:t>!...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5C5C7D7-3058-4975-9C21-E463BD813040}"/>
                  </a:ext>
                </a:extLst>
              </p:cNvPr>
              <p:cNvSpPr/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é </a:t>
                </a:r>
                <a:r>
                  <a:rPr lang="pt-PT" sz="2400" b="1" dirty="0">
                    <a:solidFill>
                      <a:sysClr val="windowText" lastClr="000000"/>
                    </a:solidFill>
                  </a:rPr>
                  <a:t>invertível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ou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regular 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                         ou  </a:t>
                </a:r>
                <a:endParaRPr lang="en-GB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5C5C7D7-3058-4975-9C21-E463BD8130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  <a:blipFill>
                <a:blip r:embed="rId11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B091A20F-C4B2-4735-9153-334B549B1EB6}"/>
                  </a:ext>
                </a:extLst>
              </p:cNvPr>
              <p:cNvSpPr/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é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singular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ou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não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invertível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B091A20F-C4B2-4735-9153-334B549B1E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  <a:blipFill>
                <a:blip r:embed="rId12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tângulo 12">
            <a:extLst>
              <a:ext uri="{FF2B5EF4-FFF2-40B4-BE49-F238E27FC236}">
                <a16:creationId xmlns:a16="http://schemas.microsoft.com/office/drawing/2014/main" id="{9AD1360F-17C0-4611-A655-D09C24FF1C7B}"/>
              </a:ext>
            </a:extLst>
          </p:cNvPr>
          <p:cNvSpPr/>
          <p:nvPr/>
        </p:nvSpPr>
        <p:spPr>
          <a:xfrm>
            <a:off x="2268616" y="423021"/>
            <a:ext cx="12028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 err="1">
                <a:solidFill>
                  <a:srgbClr val="F25E4F"/>
                </a:solidFill>
              </a:rPr>
              <a:t>Resumo</a:t>
            </a:r>
            <a:endParaRPr lang="en-GB" sz="2400" b="1" dirty="0">
              <a:solidFill>
                <a:srgbClr val="F25E4F"/>
              </a:solidFill>
            </a:endParaRPr>
          </a:p>
          <a:p>
            <a:pPr algn="ctr"/>
            <a:r>
              <a:rPr lang="en-GB" sz="2000" dirty="0"/>
              <a:t>(</a:t>
            </a:r>
            <a:r>
              <a:rPr lang="en-GB" sz="2000" dirty="0" err="1"/>
              <a:t>prática</a:t>
            </a:r>
            <a:r>
              <a:rPr lang="en-GB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8256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11" grpId="0" animBg="1"/>
      <p:bldP spid="12" grpId="0" animBg="1"/>
      <p:bldP spid="15" grpId="0"/>
      <p:bldP spid="16" grpId="0" animBg="1"/>
      <p:bldP spid="17" grpId="0"/>
      <p:bldP spid="22" grpId="0"/>
      <p:bldP spid="25" grpId="0"/>
      <p:bldP spid="26" grpId="0"/>
      <p:bldP spid="2" grpId="0"/>
      <p:bldP spid="28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9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7" name="Retângulo: Cantos Arredondados 36">
            <a:hlinkClick r:id="rId5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uma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6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Propriedades</a:t>
            </a:r>
            <a:r>
              <a:rPr lang="en-GB" b="1" dirty="0">
                <a:solidFill>
                  <a:schemeClr val="tx1"/>
                </a:solidFill>
              </a:rPr>
              <a:t> da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04E62CA6-7DDE-4B23-9C84-FFD5C48BD982}"/>
              </a:ext>
            </a:extLst>
          </p:cNvPr>
          <p:cNvSpPr/>
          <p:nvPr/>
        </p:nvSpPr>
        <p:spPr>
          <a:xfrm>
            <a:off x="2124000" y="1664219"/>
            <a:ext cx="9859630" cy="4932000"/>
          </a:xfrm>
          <a:prstGeom prst="roundRect">
            <a:avLst>
              <a:gd name="adj" fmla="val 520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F86B3C3-755A-40F0-BE77-C1EDB11966D2}"/>
              </a:ext>
            </a:extLst>
          </p:cNvPr>
          <p:cNvSpPr/>
          <p:nvPr/>
        </p:nvSpPr>
        <p:spPr>
          <a:xfrm>
            <a:off x="2257846" y="1772168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B41CAE69-C2F3-4782-90D4-4B0ECF74B1C9}"/>
                  </a:ext>
                </a:extLst>
              </p:cNvPr>
              <p:cNvSpPr/>
              <p:nvPr/>
            </p:nvSpPr>
            <p:spPr>
              <a:xfrm>
                <a:off x="2242193" y="2183793"/>
                <a:ext cx="9540314" cy="605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GB" sz="2000" dirty="0">
                    <a:solidFill>
                      <a:sysClr val="windowText" lastClr="000000"/>
                    </a:solidFill>
                  </a:rPr>
                  <a:t>Dada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, verificar se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ou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PT" sz="20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 é a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inversa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de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B41CAE69-C2F3-4782-90D4-4B0ECF74B1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193" y="2183793"/>
                <a:ext cx="9540314" cy="605550"/>
              </a:xfrm>
              <a:prstGeom prst="rect">
                <a:avLst/>
              </a:prstGeom>
              <a:blipFill>
                <a:blip r:embed="rId7"/>
                <a:stretch>
                  <a:fillRect b="-1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agem 20">
            <a:extLst>
              <a:ext uri="{FF2B5EF4-FFF2-40B4-BE49-F238E27FC236}">
                <a16:creationId xmlns:a16="http://schemas.microsoft.com/office/drawing/2014/main" id="{A6AD1FE5-2841-4A54-A693-B60A93AD8A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4E469B58-EBD8-4513-901D-E9D34C690271}"/>
              </a:ext>
            </a:extLst>
          </p:cNvPr>
          <p:cNvSpPr/>
          <p:nvPr/>
        </p:nvSpPr>
        <p:spPr>
          <a:xfrm>
            <a:off x="2124000" y="251999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ângulo: Cantos Arredondados 22">
                <a:extLst>
                  <a:ext uri="{FF2B5EF4-FFF2-40B4-BE49-F238E27FC236}">
                    <a16:creationId xmlns:a16="http://schemas.microsoft.com/office/drawing/2014/main" id="{7C758770-4396-448E-9041-B641C007DD0A}"/>
                  </a:ext>
                </a:extLst>
              </p:cNvPr>
              <p:cNvSpPr/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tângulo: Cantos Arredondados 22">
                <a:extLst>
                  <a:ext uri="{FF2B5EF4-FFF2-40B4-BE49-F238E27FC236}">
                    <a16:creationId xmlns:a16="http://schemas.microsoft.com/office/drawing/2014/main" id="{7C758770-4396-448E-9041-B641C007DD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: Cantos Arredondados 23">
                <a:extLst>
                  <a:ext uri="{FF2B5EF4-FFF2-40B4-BE49-F238E27FC236}">
                    <a16:creationId xmlns:a16="http://schemas.microsoft.com/office/drawing/2014/main" id="{17A35A7B-E548-4961-B17B-C7DF283DECA7}"/>
                  </a:ext>
                </a:extLst>
              </p:cNvPr>
              <p:cNvSpPr/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tângulo: Cantos Arredondados 23">
                <a:extLst>
                  <a:ext uri="{FF2B5EF4-FFF2-40B4-BE49-F238E27FC236}">
                    <a16:creationId xmlns:a16="http://schemas.microsoft.com/office/drawing/2014/main" id="{17A35A7B-E548-4961-B17B-C7DF283DEC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E953D4AB-B964-499F-A123-C6AB3F280033}"/>
                  </a:ext>
                </a:extLst>
              </p:cNvPr>
              <p:cNvSpPr/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é </a:t>
                </a:r>
                <a:r>
                  <a:rPr lang="pt-PT" sz="2400" b="1" dirty="0">
                    <a:solidFill>
                      <a:sysClr val="windowText" lastClr="000000"/>
                    </a:solidFill>
                  </a:rPr>
                  <a:t>invertível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ou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regular 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                         ou  </a:t>
                </a:r>
                <a:endParaRPr lang="en-GB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E953D4AB-B964-499F-A123-C6AB3F2800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  <a:blipFill>
                <a:blip r:embed="rId11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396682B0-E30A-4F27-B31C-CE239B1C6908}"/>
                  </a:ext>
                </a:extLst>
              </p:cNvPr>
              <p:cNvSpPr/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é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singular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ou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não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invertível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396682B0-E30A-4F27-B31C-CE239B1C69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  <a:blipFill>
                <a:blip r:embed="rId12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tângulo 32">
            <a:extLst>
              <a:ext uri="{FF2B5EF4-FFF2-40B4-BE49-F238E27FC236}">
                <a16:creationId xmlns:a16="http://schemas.microsoft.com/office/drawing/2014/main" id="{3B972642-9B98-4FB9-8D88-F2D6B1B09B3C}"/>
              </a:ext>
            </a:extLst>
          </p:cNvPr>
          <p:cNvSpPr/>
          <p:nvPr/>
        </p:nvSpPr>
        <p:spPr>
          <a:xfrm>
            <a:off x="2268616" y="423021"/>
            <a:ext cx="12028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 err="1">
                <a:solidFill>
                  <a:srgbClr val="F25E4F"/>
                </a:solidFill>
              </a:rPr>
              <a:t>Resumo</a:t>
            </a:r>
            <a:endParaRPr lang="en-GB" sz="2400" b="1" dirty="0">
              <a:solidFill>
                <a:srgbClr val="F25E4F"/>
              </a:solidFill>
            </a:endParaRPr>
          </a:p>
          <a:p>
            <a:pPr algn="ctr"/>
            <a:r>
              <a:rPr lang="en-GB" sz="2000" dirty="0"/>
              <a:t>(</a:t>
            </a:r>
            <a:r>
              <a:rPr lang="en-GB" sz="2000" dirty="0" err="1"/>
              <a:t>prática</a:t>
            </a:r>
            <a:r>
              <a:rPr lang="en-GB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9024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9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7" name="Retângulo: Cantos Arredondados 36">
            <a:hlinkClick r:id="rId5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uma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6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Propriedades</a:t>
            </a:r>
            <a:r>
              <a:rPr lang="en-GB" b="1" dirty="0">
                <a:solidFill>
                  <a:schemeClr val="tx1"/>
                </a:solidFill>
              </a:rPr>
              <a:t> da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4410BB2C-A089-4A8C-888E-C58E689D9147}"/>
              </a:ext>
            </a:extLst>
          </p:cNvPr>
          <p:cNvSpPr/>
          <p:nvPr/>
        </p:nvSpPr>
        <p:spPr>
          <a:xfrm>
            <a:off x="2124000" y="1664220"/>
            <a:ext cx="9859630" cy="4932000"/>
          </a:xfrm>
          <a:prstGeom prst="roundRect">
            <a:avLst>
              <a:gd name="adj" fmla="val 520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219AE316-5D08-4FC2-AF51-70266C4BE4B7}"/>
              </a:ext>
            </a:extLst>
          </p:cNvPr>
          <p:cNvCxnSpPr/>
          <p:nvPr/>
        </p:nvCxnSpPr>
        <p:spPr>
          <a:xfrm>
            <a:off x="2431701" y="3004457"/>
            <a:ext cx="9113855" cy="0"/>
          </a:xfrm>
          <a:prstGeom prst="line">
            <a:avLst/>
          </a:prstGeom>
          <a:ln w="28575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505BFB92-7AD0-4527-88B0-F871DFE3EBA9}"/>
                  </a:ext>
                </a:extLst>
              </p:cNvPr>
              <p:cNvSpPr/>
              <p:nvPr/>
            </p:nvSpPr>
            <p:spPr>
              <a:xfrm>
                <a:off x="2431700" y="3105835"/>
                <a:ext cx="935080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PT" sz="2000" dirty="0">
                    <a:solidFill>
                      <a:sysClr val="windowText" lastClr="000000"/>
                    </a:solidFill>
                  </a:rPr>
                  <a:t>Uma vez que se pretende apenas verificar, só é preciso testar se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e (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ou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pt-PT" sz="20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505BFB92-7AD0-4527-88B0-F871DFE3EB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700" y="3105835"/>
                <a:ext cx="9350807" cy="400110"/>
              </a:xfrm>
              <a:prstGeom prst="rect">
                <a:avLst/>
              </a:prstGeom>
              <a:blipFill>
                <a:blip r:embed="rId7"/>
                <a:stretch>
                  <a:fillRect l="-717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947A6AAA-2308-460C-A37A-B639DFA21F38}"/>
                  </a:ext>
                </a:extLst>
              </p:cNvPr>
              <p:cNvSpPr/>
              <p:nvPr/>
            </p:nvSpPr>
            <p:spPr>
              <a:xfrm>
                <a:off x="3145133" y="3543607"/>
                <a:ext cx="3053400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pt-PT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pt-PT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>
                    <a:solidFill>
                      <a:sysClr val="windowText" lastClr="000000"/>
                    </a:solidFill>
                  </a:rPr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947A6AAA-2308-460C-A37A-B639DFA21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133" y="3543607"/>
                <a:ext cx="3053400" cy="5542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04C14859-67D3-4E32-B0D8-691F0264B80E}"/>
              </a:ext>
            </a:extLst>
          </p:cNvPr>
          <p:cNvCxnSpPr/>
          <p:nvPr/>
        </p:nvCxnSpPr>
        <p:spPr>
          <a:xfrm>
            <a:off x="7003575" y="3636000"/>
            <a:ext cx="0" cy="1900642"/>
          </a:xfrm>
          <a:prstGeom prst="line">
            <a:avLst/>
          </a:prstGeom>
          <a:ln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C7395B0C-CF51-4F8C-AE53-70ECC7836122}"/>
                  </a:ext>
                </a:extLst>
              </p:cNvPr>
              <p:cNvSpPr/>
              <p:nvPr/>
            </p:nvSpPr>
            <p:spPr>
              <a:xfrm>
                <a:off x="2751723" y="4324736"/>
                <a:ext cx="4271362" cy="627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pc="-3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 spc="-3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pc="-30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pt-PT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−3</m:t>
                                    </m:r>
                                  </m:e>
                                </m:d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−3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pc="-300" dirty="0"/>
              </a:p>
            </p:txBody>
          </p:sp>
        </mc:Choice>
        <mc:Fallback xmlns=""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C7395B0C-CF51-4F8C-AE53-70ECC78361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723" y="4324736"/>
                <a:ext cx="4271362" cy="62741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F4BB88C1-3B0E-4194-AEA1-54978D579EDB}"/>
                  </a:ext>
                </a:extLst>
              </p:cNvPr>
              <p:cNvSpPr/>
              <p:nvPr/>
            </p:nvSpPr>
            <p:spPr>
              <a:xfrm>
                <a:off x="2792740" y="5017097"/>
                <a:ext cx="2998578" cy="558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−2+3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1−1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−6+6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3−2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/>
                  <a:t>=</a:t>
                </a:r>
                <a:r>
                  <a:rPr lang="pt-PT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F4BB88C1-3B0E-4194-AEA1-54978D579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740" y="5017097"/>
                <a:ext cx="2998578" cy="55887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Parêntese esquerdo 34">
            <a:extLst>
              <a:ext uri="{FF2B5EF4-FFF2-40B4-BE49-F238E27FC236}">
                <a16:creationId xmlns:a16="http://schemas.microsoft.com/office/drawing/2014/main" id="{60D8C86E-2123-44FE-9770-3E98EE55DEE5}"/>
              </a:ext>
            </a:extLst>
          </p:cNvPr>
          <p:cNvSpPr/>
          <p:nvPr/>
        </p:nvSpPr>
        <p:spPr>
          <a:xfrm rot="16200000">
            <a:off x="4005021" y="3123336"/>
            <a:ext cx="201811" cy="1900642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42F7D11F-F668-4C78-8FE3-FBA12D3F440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85920" y="5097988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9B0C610D-E809-4B66-89AD-8F5A6AB58B95}"/>
              </a:ext>
            </a:extLst>
          </p:cNvPr>
          <p:cNvCxnSpPr>
            <a:cxnSpLocks/>
          </p:cNvCxnSpPr>
          <p:nvPr/>
        </p:nvCxnSpPr>
        <p:spPr>
          <a:xfrm flipH="1">
            <a:off x="2934119" y="4174563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297CDF41-E004-4FAA-A83E-E236090B345C}"/>
                  </a:ext>
                </a:extLst>
              </p:cNvPr>
              <p:cNvSpPr/>
              <p:nvPr/>
            </p:nvSpPr>
            <p:spPr>
              <a:xfrm>
                <a:off x="2431700" y="5742766"/>
                <a:ext cx="911385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3275" indent="-803275"/>
                <a:r>
                  <a:rPr lang="en-GB" sz="2000" b="1" dirty="0">
                    <a:solidFill>
                      <a:srgbClr val="C00000"/>
                    </a:solidFill>
                  </a:rPr>
                  <a:t>Nota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: </a:t>
                </a:r>
                <a:r>
                  <a:rPr lang="pt-PT" sz="2000" dirty="0">
                    <a:solidFill>
                      <a:sysClr val="windowText" lastClr="000000"/>
                    </a:solidFill>
                  </a:rPr>
                  <a:t>A segunda parte da solução proposta é desnecessária, uma vez que a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000" b="1" dirty="0" err="1">
                    <a:solidFill>
                      <a:sysClr val="windowText" lastClr="000000"/>
                    </a:solidFill>
                  </a:rPr>
                  <a:t>inversa</a:t>
                </a:r>
                <a:r>
                  <a:rPr lang="en-GB" sz="2000" b="1" dirty="0">
                    <a:solidFill>
                      <a:sysClr val="windowText" lastClr="000000"/>
                    </a:solidFill>
                  </a:rPr>
                  <a:t> é </a:t>
                </a:r>
                <a:r>
                  <a:rPr lang="en-GB" sz="2000" b="1" dirty="0" err="1">
                    <a:solidFill>
                      <a:sysClr val="windowText" lastClr="000000"/>
                    </a:solidFill>
                  </a:rPr>
                  <a:t>única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! 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pt-PT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000" b="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000" b="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000" b="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então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pt-PT" sz="2000" b="1" dirty="0">
                    <a:solidFill>
                      <a:sysClr val="windowText" lastClr="000000"/>
                    </a:solidFill>
                  </a:rPr>
                  <a:t>nunca poderia verificar a relação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sz="2000" dirty="0"/>
                  <a:t>!</a:t>
                </a:r>
              </a:p>
            </p:txBody>
          </p:sp>
        </mc:Choice>
        <mc:Fallback xmlns="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297CDF41-E004-4FAA-A83E-E236090B34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700" y="5742766"/>
                <a:ext cx="9113854" cy="707886"/>
              </a:xfrm>
              <a:prstGeom prst="rect">
                <a:avLst/>
              </a:prstGeom>
              <a:blipFill>
                <a:blip r:embed="rId14"/>
                <a:stretch>
                  <a:fillRect l="-736" t="-4310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tângulo 40">
            <a:extLst>
              <a:ext uri="{FF2B5EF4-FFF2-40B4-BE49-F238E27FC236}">
                <a16:creationId xmlns:a16="http://schemas.microsoft.com/office/drawing/2014/main" id="{71B54C54-1CE9-4E11-9708-65037FFF8338}"/>
              </a:ext>
            </a:extLst>
          </p:cNvPr>
          <p:cNvSpPr/>
          <p:nvPr/>
        </p:nvSpPr>
        <p:spPr>
          <a:xfrm>
            <a:off x="7246498" y="3543607"/>
            <a:ext cx="4086496" cy="2103567"/>
          </a:xfrm>
          <a:prstGeom prst="rect">
            <a:avLst/>
          </a:prstGeom>
          <a:solidFill>
            <a:srgbClr val="FF8B8B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4045D94-F5EC-4891-9A0D-5C5BCD98BA96}"/>
                  </a:ext>
                </a:extLst>
              </p:cNvPr>
              <p:cNvSpPr/>
              <p:nvPr/>
            </p:nvSpPr>
            <p:spPr>
              <a:xfrm>
                <a:off x="7601047" y="3543919"/>
                <a:ext cx="3053400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pt-PT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pt-PT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>
                    <a:solidFill>
                      <a:sysClr val="windowText" lastClr="000000"/>
                    </a:solidFill>
                  </a:rPr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4045D94-F5EC-4891-9A0D-5C5BCD98B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1047" y="3543919"/>
                <a:ext cx="3053400" cy="5542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C2BEF0AC-EC2F-422C-95A8-BF6CEE98C764}"/>
                  </a:ext>
                </a:extLst>
              </p:cNvPr>
              <p:cNvSpPr/>
              <p:nvPr/>
            </p:nvSpPr>
            <p:spPr>
              <a:xfrm>
                <a:off x="7205481" y="4329265"/>
                <a:ext cx="3945119" cy="627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pc="-3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 spc="-3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pc="-30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pt-PT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pc="-300" dirty="0"/>
              </a:p>
            </p:txBody>
          </p:sp>
        </mc:Choice>
        <mc:Fallback xmlns="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C2BEF0AC-EC2F-422C-95A8-BF6CEE98C7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481" y="4329265"/>
                <a:ext cx="3945119" cy="62741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40595CB9-FEBE-4299-A58E-59CF9B2E5B70}"/>
                  </a:ext>
                </a:extLst>
              </p:cNvPr>
              <p:cNvSpPr/>
              <p:nvPr/>
            </p:nvSpPr>
            <p:spPr>
              <a:xfrm>
                <a:off x="7246498" y="5021626"/>
                <a:ext cx="3299942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−2−3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1−1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−6−6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3−2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/>
                  <a:t>=</a:t>
                </a:r>
                <a:r>
                  <a:rPr lang="pt-PT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−12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40595CB9-FEBE-4299-A58E-59CF9B2E5B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498" y="5021626"/>
                <a:ext cx="3299942" cy="554254"/>
              </a:xfrm>
              <a:prstGeom prst="rect">
                <a:avLst/>
              </a:prstGeom>
              <a:blipFill>
                <a:blip r:embed="rId17"/>
                <a:stretch>
                  <a:fillRect b="-10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Parêntese esquerdo 44">
            <a:extLst>
              <a:ext uri="{FF2B5EF4-FFF2-40B4-BE49-F238E27FC236}">
                <a16:creationId xmlns:a16="http://schemas.microsoft.com/office/drawing/2014/main" id="{AEEC4C89-6609-40A9-A8B7-BEECAF2C889A}"/>
              </a:ext>
            </a:extLst>
          </p:cNvPr>
          <p:cNvSpPr/>
          <p:nvPr/>
        </p:nvSpPr>
        <p:spPr>
          <a:xfrm rot="16200000">
            <a:off x="8458779" y="3127865"/>
            <a:ext cx="201811" cy="1900642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6" name="Conexão reta 45">
            <a:extLst>
              <a:ext uri="{FF2B5EF4-FFF2-40B4-BE49-F238E27FC236}">
                <a16:creationId xmlns:a16="http://schemas.microsoft.com/office/drawing/2014/main" id="{59D224F5-8EBD-4840-87E1-9044F55FD290}"/>
              </a:ext>
            </a:extLst>
          </p:cNvPr>
          <p:cNvCxnSpPr>
            <a:cxnSpLocks/>
          </p:cNvCxnSpPr>
          <p:nvPr/>
        </p:nvCxnSpPr>
        <p:spPr>
          <a:xfrm flipH="1">
            <a:off x="7387877" y="4179092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 18">
            <a:extLst>
              <a:ext uri="{FF2B5EF4-FFF2-40B4-BE49-F238E27FC236}">
                <a16:creationId xmlns:a16="http://schemas.microsoft.com/office/drawing/2014/main" id="{EE220F50-3E03-4083-84CB-17E6F506723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49747" y="5043550"/>
            <a:ext cx="461892" cy="463105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CCEBB193-EA4C-405E-A1D9-A4FEC775F3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6" name="Retângulo 55">
            <a:extLst>
              <a:ext uri="{FF2B5EF4-FFF2-40B4-BE49-F238E27FC236}">
                <a16:creationId xmlns:a16="http://schemas.microsoft.com/office/drawing/2014/main" id="{93C9E61B-57DE-4016-9375-C9555DDDE459}"/>
              </a:ext>
            </a:extLst>
          </p:cNvPr>
          <p:cNvSpPr/>
          <p:nvPr/>
        </p:nvSpPr>
        <p:spPr>
          <a:xfrm>
            <a:off x="2257846" y="1772168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B2AEC0BF-FB75-490F-AA22-7AD8667ACA3A}"/>
                  </a:ext>
                </a:extLst>
              </p:cNvPr>
              <p:cNvSpPr/>
              <p:nvPr/>
            </p:nvSpPr>
            <p:spPr>
              <a:xfrm>
                <a:off x="2242193" y="2183793"/>
                <a:ext cx="9540314" cy="605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GB" sz="2000" dirty="0">
                    <a:solidFill>
                      <a:sysClr val="windowText" lastClr="000000"/>
                    </a:solidFill>
                  </a:rPr>
                  <a:t>Dada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, verificar se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ou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PT" sz="20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 é a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inversa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de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B2AEC0BF-FB75-490F-AA22-7AD8667ACA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193" y="2183793"/>
                <a:ext cx="9540314" cy="605550"/>
              </a:xfrm>
              <a:prstGeom prst="rect">
                <a:avLst/>
              </a:prstGeom>
              <a:blipFill>
                <a:blip r:embed="rId19"/>
                <a:stretch>
                  <a:fillRect b="-1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tângulo: Cantos Arredondados 57">
            <a:extLst>
              <a:ext uri="{FF2B5EF4-FFF2-40B4-BE49-F238E27FC236}">
                <a16:creationId xmlns:a16="http://schemas.microsoft.com/office/drawing/2014/main" id="{D1D67DEE-3411-459C-A88C-A3774D97ADDB}"/>
              </a:ext>
            </a:extLst>
          </p:cNvPr>
          <p:cNvSpPr/>
          <p:nvPr/>
        </p:nvSpPr>
        <p:spPr>
          <a:xfrm>
            <a:off x="2124000" y="251999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tângulo: Cantos Arredondados 58">
                <a:extLst>
                  <a:ext uri="{FF2B5EF4-FFF2-40B4-BE49-F238E27FC236}">
                    <a16:creationId xmlns:a16="http://schemas.microsoft.com/office/drawing/2014/main" id="{AA13396C-88A6-48D2-9D60-6337BB29B42A}"/>
                  </a:ext>
                </a:extLst>
              </p:cNvPr>
              <p:cNvSpPr/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9" name="Retângulo: Cantos Arredondados 58">
                <a:extLst>
                  <a:ext uri="{FF2B5EF4-FFF2-40B4-BE49-F238E27FC236}">
                    <a16:creationId xmlns:a16="http://schemas.microsoft.com/office/drawing/2014/main" id="{AA13396C-88A6-48D2-9D60-6337BB29B4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tângulo: Cantos Arredondados 59">
                <a:extLst>
                  <a:ext uri="{FF2B5EF4-FFF2-40B4-BE49-F238E27FC236}">
                    <a16:creationId xmlns:a16="http://schemas.microsoft.com/office/drawing/2014/main" id="{C4E6C7E2-8817-47A3-A61F-DF7FD853BDEF}"/>
                  </a:ext>
                </a:extLst>
              </p:cNvPr>
              <p:cNvSpPr/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0" name="Retângulo: Cantos Arredondados 59">
                <a:extLst>
                  <a:ext uri="{FF2B5EF4-FFF2-40B4-BE49-F238E27FC236}">
                    <a16:creationId xmlns:a16="http://schemas.microsoft.com/office/drawing/2014/main" id="{C4E6C7E2-8817-47A3-A61F-DF7FD853B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A89CB5FC-AB1A-4C02-8792-2192EF614B94}"/>
                  </a:ext>
                </a:extLst>
              </p:cNvPr>
              <p:cNvSpPr/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é </a:t>
                </a:r>
                <a:r>
                  <a:rPr lang="pt-PT" sz="2400" b="1" dirty="0">
                    <a:solidFill>
                      <a:sysClr val="windowText" lastClr="000000"/>
                    </a:solidFill>
                  </a:rPr>
                  <a:t>invertível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ou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regular 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                         ou  </a:t>
                </a:r>
                <a:endParaRPr lang="en-GB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A89CB5FC-AB1A-4C02-8792-2192EF614B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  <a:blipFill>
                <a:blip r:embed="rId21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2" name="Retângulo 61">
                <a:extLst>
                  <a:ext uri="{FF2B5EF4-FFF2-40B4-BE49-F238E27FC236}">
                    <a16:creationId xmlns:a16="http://schemas.microsoft.com/office/drawing/2014/main" id="{F42D65D0-0F7E-46FB-8F6B-700A15B6DD6E}"/>
                  </a:ext>
                </a:extLst>
              </p:cNvPr>
              <p:cNvSpPr/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é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singular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ou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não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invertível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62" name="Retângulo 61">
                <a:extLst>
                  <a:ext uri="{FF2B5EF4-FFF2-40B4-BE49-F238E27FC236}">
                    <a16:creationId xmlns:a16="http://schemas.microsoft.com/office/drawing/2014/main" id="{F42D65D0-0F7E-46FB-8F6B-700A15B6DD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  <a:blipFill>
                <a:blip r:embed="rId7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tângulo 62">
            <a:extLst>
              <a:ext uri="{FF2B5EF4-FFF2-40B4-BE49-F238E27FC236}">
                <a16:creationId xmlns:a16="http://schemas.microsoft.com/office/drawing/2014/main" id="{D0667887-A74F-40B8-B000-19EE48139A12}"/>
              </a:ext>
            </a:extLst>
          </p:cNvPr>
          <p:cNvSpPr/>
          <p:nvPr/>
        </p:nvSpPr>
        <p:spPr>
          <a:xfrm>
            <a:off x="2268616" y="423021"/>
            <a:ext cx="12028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 err="1">
                <a:solidFill>
                  <a:srgbClr val="F25E4F"/>
                </a:solidFill>
              </a:rPr>
              <a:t>Resumo</a:t>
            </a:r>
            <a:endParaRPr lang="en-GB" sz="2400" b="1" dirty="0">
              <a:solidFill>
                <a:srgbClr val="F25E4F"/>
              </a:solidFill>
            </a:endParaRPr>
          </a:p>
          <a:p>
            <a:pPr algn="ctr"/>
            <a:r>
              <a:rPr lang="en-GB" sz="2000" dirty="0"/>
              <a:t>(</a:t>
            </a:r>
            <a:r>
              <a:rPr lang="en-GB" sz="2000" dirty="0" err="1"/>
              <a:t>prática</a:t>
            </a:r>
            <a:r>
              <a:rPr lang="en-GB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7604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5" grpId="0" animBg="1"/>
      <p:bldP spid="36" grpId="0" animBg="1"/>
      <p:bldP spid="40" grpId="0"/>
      <p:bldP spid="41" grpId="0" animBg="1"/>
      <p:bldP spid="42" grpId="0"/>
      <p:bldP spid="43" grpId="0"/>
      <p:bldP spid="44" grpId="0"/>
      <p:bldP spid="45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9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7" name="Retângulo: Cantos Arredondados 36">
            <a:hlinkClick r:id="rId5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uma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6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Propriedades</a:t>
            </a:r>
            <a:r>
              <a:rPr lang="en-GB" b="1" dirty="0">
                <a:solidFill>
                  <a:schemeClr val="tx1"/>
                </a:solidFill>
              </a:rPr>
              <a:t> da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972592D5-5D4E-4D4B-8914-3FF7765A9977}"/>
              </a:ext>
            </a:extLst>
          </p:cNvPr>
          <p:cNvSpPr/>
          <p:nvPr/>
        </p:nvSpPr>
        <p:spPr>
          <a:xfrm>
            <a:off x="2124000" y="1664220"/>
            <a:ext cx="9859630" cy="4932000"/>
          </a:xfrm>
          <a:prstGeom prst="roundRect">
            <a:avLst>
              <a:gd name="adj" fmla="val 520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FB3893AB-B224-4419-BDA6-4D8540D49FC2}"/>
              </a:ext>
            </a:extLst>
          </p:cNvPr>
          <p:cNvSpPr/>
          <p:nvPr/>
        </p:nvSpPr>
        <p:spPr>
          <a:xfrm>
            <a:off x="2257846" y="1772168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4697C05E-64CF-44F5-AE69-E1D502935E12}"/>
                  </a:ext>
                </a:extLst>
              </p:cNvPr>
              <p:cNvSpPr/>
              <p:nvPr/>
            </p:nvSpPr>
            <p:spPr>
              <a:xfrm>
                <a:off x="2382712" y="2244656"/>
                <a:ext cx="9113854" cy="605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GB" sz="2000" dirty="0" err="1">
                    <a:solidFill>
                      <a:sysClr val="windowText" lastClr="000000"/>
                    </a:solidFill>
                  </a:rPr>
                  <a:t>Determina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a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inversa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de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 e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, se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existir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4697C05E-64CF-44F5-AE69-E1D502935E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712" y="2244656"/>
                <a:ext cx="9113854" cy="605550"/>
              </a:xfrm>
              <a:prstGeom prst="rect">
                <a:avLst/>
              </a:prstGeom>
              <a:blipFill>
                <a:blip r:embed="rId7"/>
                <a:stretch>
                  <a:fillRect l="-736" b="-1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Conexão reta 44">
            <a:extLst>
              <a:ext uri="{FF2B5EF4-FFF2-40B4-BE49-F238E27FC236}">
                <a16:creationId xmlns:a16="http://schemas.microsoft.com/office/drawing/2014/main" id="{D283441D-57E8-4B80-8AA4-B5041C1EB637}"/>
              </a:ext>
            </a:extLst>
          </p:cNvPr>
          <p:cNvCxnSpPr/>
          <p:nvPr/>
        </p:nvCxnSpPr>
        <p:spPr>
          <a:xfrm>
            <a:off x="2431701" y="3004457"/>
            <a:ext cx="9113855" cy="0"/>
          </a:xfrm>
          <a:prstGeom prst="line">
            <a:avLst/>
          </a:prstGeom>
          <a:ln w="28575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047902BC-6734-45C7-983A-BFC35F463C5B}"/>
                  </a:ext>
                </a:extLst>
              </p:cNvPr>
              <p:cNvSpPr/>
              <p:nvPr/>
            </p:nvSpPr>
            <p:spPr>
              <a:xfrm>
                <a:off x="2382712" y="3104375"/>
                <a:ext cx="940400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pt-PT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ysClr val="windowText" lastClr="000000"/>
                    </a:solidFill>
                  </a:rPr>
                  <a:t>(se existir) é </a:t>
                </a:r>
                <a:r>
                  <a:rPr lang="en-GB" dirty="0" err="1">
                    <a:solidFill>
                      <a:sysClr val="windowText" lastClr="000000"/>
                    </a:solidFill>
                  </a:rPr>
                  <a:t>uma</a:t>
                </a:r>
                <a:r>
                  <a:rPr lang="en-GB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b="1" dirty="0" err="1">
                    <a:solidFill>
                      <a:sysClr val="windowText" lastClr="000000"/>
                    </a:solidFill>
                  </a:rPr>
                  <a:t>matriz</a:t>
                </a:r>
                <a:r>
                  <a:rPr lang="en-GB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pt-PT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pt-PT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GB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dirty="0">
                    <a:solidFill>
                      <a:sysClr val="windowText" lastClr="000000"/>
                    </a:solidFill>
                  </a:rPr>
                  <a:t>– como </a:t>
                </a:r>
                <a14:m>
                  <m:oMath xmlns:m="http://schemas.openxmlformats.org/officeDocument/2006/math"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, </a:t>
                </a:r>
                <a:r>
                  <a:rPr lang="en-GB" dirty="0" err="1"/>
                  <a:t>cujos</a:t>
                </a:r>
                <a:r>
                  <a:rPr lang="en-GB" dirty="0"/>
                  <a:t> </a:t>
                </a:r>
                <a:r>
                  <a:rPr lang="en-GB" b="1" dirty="0" err="1"/>
                  <a:t>elementos</a:t>
                </a:r>
                <a:r>
                  <a:rPr lang="en-GB" b="1" dirty="0"/>
                  <a:t> </a:t>
                </a:r>
                <a:r>
                  <a:rPr lang="en-GB" b="1" dirty="0" err="1"/>
                  <a:t>são</a:t>
                </a:r>
                <a:r>
                  <a:rPr lang="en-GB" b="1" dirty="0"/>
                  <a:t> </a:t>
                </a:r>
                <a:r>
                  <a:rPr lang="en-GB" b="1" dirty="0" err="1"/>
                  <a:t>desconhecidos</a:t>
                </a:r>
                <a:r>
                  <a:rPr lang="en-GB" dirty="0"/>
                  <a:t>:</a:t>
                </a:r>
                <a:endParaRPr lang="en-GB" sz="1400" dirty="0"/>
              </a:p>
            </p:txBody>
          </p:sp>
        </mc:Choice>
        <mc:Fallback xmlns="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047902BC-6734-45C7-983A-BFC35F463C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712" y="3104375"/>
                <a:ext cx="9404004" cy="369332"/>
              </a:xfrm>
              <a:prstGeom prst="rect">
                <a:avLst/>
              </a:prstGeom>
              <a:blipFill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tângulo 46">
                <a:extLst>
                  <a:ext uri="{FF2B5EF4-FFF2-40B4-BE49-F238E27FC236}">
                    <a16:creationId xmlns:a16="http://schemas.microsoft.com/office/drawing/2014/main" id="{D8433DCF-07C6-483C-BF62-9CE6EA079C4F}"/>
                  </a:ext>
                </a:extLst>
              </p:cNvPr>
              <p:cNvSpPr/>
              <p:nvPr/>
            </p:nvSpPr>
            <p:spPr>
              <a:xfrm>
                <a:off x="2301077" y="4037138"/>
                <a:ext cx="2700868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pt-PT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pc="-150" dirty="0">
                    <a:solidFill>
                      <a:sysClr val="windowText" lastClr="000000"/>
                    </a:solidFill>
                  </a:rPr>
                  <a:t> </a:t>
                </a:r>
                <a:endParaRPr lang="en-GB" spc="-150" dirty="0"/>
              </a:p>
            </p:txBody>
          </p:sp>
        </mc:Choice>
        <mc:Fallback xmlns="">
          <p:sp>
            <p:nvSpPr>
              <p:cNvPr id="47" name="Retângulo 46">
                <a:extLst>
                  <a:ext uri="{FF2B5EF4-FFF2-40B4-BE49-F238E27FC236}">
                    <a16:creationId xmlns:a16="http://schemas.microsoft.com/office/drawing/2014/main" id="{D8433DCF-07C6-483C-BF62-9CE6EA079C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077" y="4037138"/>
                <a:ext cx="2700868" cy="55983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04B70B68-B8B5-443D-BC33-032D4F593318}"/>
                  </a:ext>
                </a:extLst>
              </p:cNvPr>
              <p:cNvSpPr/>
              <p:nvPr/>
            </p:nvSpPr>
            <p:spPr>
              <a:xfrm>
                <a:off x="4842079" y="4027090"/>
                <a:ext cx="3292568" cy="559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i="1" spc="-15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pt-PT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pc="-150" dirty="0">
                    <a:solidFill>
                      <a:sysClr val="windowText" lastClr="000000"/>
                    </a:solidFill>
                  </a:rPr>
                  <a:t> </a:t>
                </a:r>
                <a:endParaRPr lang="en-GB" spc="-150" dirty="0"/>
              </a:p>
            </p:txBody>
          </p:sp>
        </mc:Choice>
        <mc:Fallback xmlns=""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04B70B68-B8B5-443D-BC33-032D4F5933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079" y="4027090"/>
                <a:ext cx="3292568" cy="55976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tângulo 48">
            <a:extLst>
              <a:ext uri="{FF2B5EF4-FFF2-40B4-BE49-F238E27FC236}">
                <a16:creationId xmlns:a16="http://schemas.microsoft.com/office/drawing/2014/main" id="{605B8D60-62F5-4329-874B-0C039AA462F6}"/>
              </a:ext>
            </a:extLst>
          </p:cNvPr>
          <p:cNvSpPr/>
          <p:nvPr/>
        </p:nvSpPr>
        <p:spPr>
          <a:xfrm>
            <a:off x="5216339" y="4552921"/>
            <a:ext cx="32638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00" b="1" dirty="0">
                <a:solidFill>
                  <a:srgbClr val="0C2B8E"/>
                </a:solidFill>
              </a:rPr>
              <a:t>Esta é transformada num sistema de equações lineares com 4 variáveis.</a:t>
            </a:r>
            <a:endParaRPr lang="en-GB" sz="1600" b="1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3C58A7C7-6225-4EDA-B0F8-D11F08B5AE9D}"/>
                  </a:ext>
                </a:extLst>
              </p:cNvPr>
              <p:cNvSpPr/>
              <p:nvPr/>
            </p:nvSpPr>
            <p:spPr>
              <a:xfrm>
                <a:off x="7954137" y="3714431"/>
                <a:ext cx="1930785" cy="1118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3C58A7C7-6225-4EDA-B0F8-D11F08B5AE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137" y="3714431"/>
                <a:ext cx="1930785" cy="11188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tângulo 51">
            <a:extLst>
              <a:ext uri="{FF2B5EF4-FFF2-40B4-BE49-F238E27FC236}">
                <a16:creationId xmlns:a16="http://schemas.microsoft.com/office/drawing/2014/main" id="{4CB3F686-A374-4E11-83B5-67F3CF66A917}"/>
              </a:ext>
            </a:extLst>
          </p:cNvPr>
          <p:cNvSpPr/>
          <p:nvPr/>
        </p:nvSpPr>
        <p:spPr>
          <a:xfrm>
            <a:off x="9809288" y="3716788"/>
            <a:ext cx="21918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>
                <a:solidFill>
                  <a:srgbClr val="0C2B8E"/>
                </a:solidFill>
              </a:rPr>
              <a:t>Estes são 2 sistemas independentes de 2 variáveis, que podem ser resolvidos com os "mesmos passos"</a:t>
            </a:r>
            <a:r>
              <a:rPr lang="en-GB" sz="1400" dirty="0">
                <a:solidFill>
                  <a:srgbClr val="0C2B8E"/>
                </a:solidFill>
              </a:rPr>
              <a:t> – </a:t>
            </a:r>
            <a:r>
              <a:rPr lang="en-GB" sz="1400" dirty="0" err="1">
                <a:solidFill>
                  <a:srgbClr val="0C2B8E"/>
                </a:solidFill>
              </a:rPr>
              <a:t>usando</a:t>
            </a:r>
            <a:r>
              <a:rPr lang="en-GB" sz="1400" dirty="0">
                <a:solidFill>
                  <a:srgbClr val="0C2B8E"/>
                </a:solidFill>
              </a:rPr>
              <a:t> a </a:t>
            </a:r>
            <a:r>
              <a:rPr lang="en-GB" sz="1400" dirty="0" err="1">
                <a:solidFill>
                  <a:srgbClr val="0C2B8E"/>
                </a:solidFill>
              </a:rPr>
              <a:t>substituição</a:t>
            </a:r>
            <a:r>
              <a:rPr lang="en-GB" sz="1400" dirty="0">
                <a:solidFill>
                  <a:srgbClr val="0C2B8E"/>
                </a:solidFill>
              </a:rPr>
              <a:t> por </a:t>
            </a:r>
            <a:r>
              <a:rPr lang="en-GB" sz="1400" dirty="0" err="1">
                <a:solidFill>
                  <a:srgbClr val="0C2B8E"/>
                </a:solidFill>
              </a:rPr>
              <a:t>exemplo</a:t>
            </a:r>
            <a:r>
              <a:rPr lang="en-GB" sz="1400" dirty="0">
                <a:solidFill>
                  <a:srgbClr val="0C2B8E"/>
                </a:solidFill>
              </a:rPr>
              <a:t>.</a:t>
            </a:r>
          </a:p>
        </p:txBody>
      </p:sp>
      <p:sp>
        <p:nvSpPr>
          <p:cNvPr id="53" name="Seta: Curvada Para Cima 52">
            <a:extLst>
              <a:ext uri="{FF2B5EF4-FFF2-40B4-BE49-F238E27FC236}">
                <a16:creationId xmlns:a16="http://schemas.microsoft.com/office/drawing/2014/main" id="{A9FA384A-9485-4128-84EF-7841B29273D9}"/>
              </a:ext>
            </a:extLst>
          </p:cNvPr>
          <p:cNvSpPr/>
          <p:nvPr/>
        </p:nvSpPr>
        <p:spPr>
          <a:xfrm>
            <a:off x="6670284" y="5065560"/>
            <a:ext cx="2341266" cy="390992"/>
          </a:xfrm>
          <a:prstGeom prst="curvedUpArrow">
            <a:avLst>
              <a:gd name="adj1" fmla="val 39392"/>
              <a:gd name="adj2" fmla="val 92290"/>
              <a:gd name="adj3" fmla="val 25000"/>
            </a:avLst>
          </a:prstGeom>
          <a:solidFill>
            <a:srgbClr val="0C2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B4735528-DDCF-4FF9-A11D-932F1D47A93C}"/>
                  </a:ext>
                </a:extLst>
              </p:cNvPr>
              <p:cNvSpPr/>
              <p:nvPr/>
            </p:nvSpPr>
            <p:spPr>
              <a:xfrm>
                <a:off x="7954976" y="3713056"/>
                <a:ext cx="1930785" cy="1118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B4735528-DDCF-4FF9-A11D-932F1D47A9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976" y="3713056"/>
                <a:ext cx="1930785" cy="11188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0DF838D8-A72D-4513-AF76-A7FA7909A61A}"/>
                  </a:ext>
                </a:extLst>
              </p:cNvPr>
              <p:cNvSpPr/>
              <p:nvPr/>
            </p:nvSpPr>
            <p:spPr>
              <a:xfrm>
                <a:off x="2301077" y="4995707"/>
                <a:ext cx="2610330" cy="1340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=1+4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d>
                                        <m:dPr>
                                          <m:ctrlPr>
                                            <a:rPr lang="pt-PT" b="0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pt-PT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pt-PT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+4</m:t>
                                          </m:r>
                                          <m:r>
                                            <a:rPr lang="pt-PT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d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d>
                                        <m:dPr>
                                          <m:ctrlP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  <m: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</m:d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0DF838D8-A72D-4513-AF76-A7FA7909A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077" y="4995707"/>
                <a:ext cx="2610330" cy="134088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0CCB1EA0-91D4-498B-84A2-931ED02585D5}"/>
                  </a:ext>
                </a:extLst>
              </p:cNvPr>
              <p:cNvSpPr/>
              <p:nvPr/>
            </p:nvSpPr>
            <p:spPr>
              <a:xfrm>
                <a:off x="4754257" y="5112653"/>
                <a:ext cx="2281522" cy="1117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2+8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0CCB1EA0-91D4-498B-84A2-931ED02585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257" y="5112653"/>
                <a:ext cx="2281522" cy="11179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EDF3FF6-1C8B-4C7E-BFA1-4D850BAC65E2}"/>
                  </a:ext>
                </a:extLst>
              </p:cNvPr>
              <p:cNvSpPr/>
              <p:nvPr/>
            </p:nvSpPr>
            <p:spPr>
              <a:xfrm>
                <a:off x="6833483" y="5100735"/>
                <a:ext cx="2061911" cy="11357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=1+4</m:t>
                                      </m:r>
                                      <m:r>
                                        <a:rPr lang="pt-PT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4×</m:t>
                                      </m:r>
                                      <m:d>
                                        <m:dPr>
                                          <m:ctrlP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=−1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EDF3FF6-1C8B-4C7E-BFA1-4D850BAC65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483" y="5100735"/>
                <a:ext cx="2061911" cy="113576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42CF661F-F147-4B8A-B001-395333F353BC}"/>
                  </a:ext>
                </a:extLst>
              </p:cNvPr>
              <p:cNvSpPr/>
              <p:nvPr/>
            </p:nvSpPr>
            <p:spPr>
              <a:xfrm>
                <a:off x="8650224" y="5111686"/>
                <a:ext cx="1441613" cy="1118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pt-PT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9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=−1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42CF661F-F147-4B8A-B001-395333F35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0224" y="5111686"/>
                <a:ext cx="1441613" cy="111896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6EEA386C-8B28-4F23-A745-F06142DE2382}"/>
                  </a:ext>
                </a:extLst>
              </p:cNvPr>
              <p:cNvSpPr/>
              <p:nvPr/>
            </p:nvSpPr>
            <p:spPr>
              <a:xfrm>
                <a:off x="10017388" y="3005833"/>
                <a:ext cx="930511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6EEA386C-8B28-4F23-A745-F06142DE23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7388" y="3005833"/>
                <a:ext cx="930511" cy="55983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Seta: Para Baixo 59">
            <a:extLst>
              <a:ext uri="{FF2B5EF4-FFF2-40B4-BE49-F238E27FC236}">
                <a16:creationId xmlns:a16="http://schemas.microsoft.com/office/drawing/2014/main" id="{797A0B9A-6DFD-4FC4-83F7-E90F934E562D}"/>
              </a:ext>
            </a:extLst>
          </p:cNvPr>
          <p:cNvSpPr/>
          <p:nvPr/>
        </p:nvSpPr>
        <p:spPr>
          <a:xfrm rot="21382927">
            <a:off x="10395253" y="3611567"/>
            <a:ext cx="228166" cy="1662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Seta: Para Baixo 60">
            <a:extLst>
              <a:ext uri="{FF2B5EF4-FFF2-40B4-BE49-F238E27FC236}">
                <a16:creationId xmlns:a16="http://schemas.microsoft.com/office/drawing/2014/main" id="{A8F12979-743D-4B2A-A169-A007102A4AEC}"/>
              </a:ext>
            </a:extLst>
          </p:cNvPr>
          <p:cNvSpPr/>
          <p:nvPr/>
        </p:nvSpPr>
        <p:spPr>
          <a:xfrm rot="16200000">
            <a:off x="10044232" y="5555832"/>
            <a:ext cx="206417" cy="2289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7FD73289-AF54-4ECB-8FCE-00B79CBD47CD}"/>
              </a:ext>
            </a:extLst>
          </p:cNvPr>
          <p:cNvSpPr/>
          <p:nvPr/>
        </p:nvSpPr>
        <p:spPr>
          <a:xfrm>
            <a:off x="10342963" y="5416941"/>
            <a:ext cx="1577470" cy="508450"/>
          </a:xfrm>
          <a:prstGeom prst="roundRect">
            <a:avLst/>
          </a:prstGeom>
          <a:solidFill>
            <a:srgbClr val="9BD7FF"/>
          </a:solidFill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F1DA392C-F14E-4993-BC97-D8F86CA1706C}"/>
                  </a:ext>
                </a:extLst>
              </p:cNvPr>
              <p:cNvSpPr/>
              <p:nvPr/>
            </p:nvSpPr>
            <p:spPr>
              <a:xfrm>
                <a:off x="10287517" y="5386230"/>
                <a:ext cx="1740798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pt-PT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F1DA392C-F14E-4993-BC97-D8F86CA170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517" y="5386230"/>
                <a:ext cx="1740798" cy="55425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Imagem 63">
            <a:extLst>
              <a:ext uri="{FF2B5EF4-FFF2-40B4-BE49-F238E27FC236}">
                <a16:creationId xmlns:a16="http://schemas.microsoft.com/office/drawing/2014/main" id="{5E335D4D-5564-4D30-8122-7FA06AA3072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9" name="Retângulo 38">
            <a:extLst>
              <a:ext uri="{FF2B5EF4-FFF2-40B4-BE49-F238E27FC236}">
                <a16:creationId xmlns:a16="http://schemas.microsoft.com/office/drawing/2014/main" id="{EA8786EC-7222-44CC-9D9A-40D10A0DE3E9}"/>
              </a:ext>
            </a:extLst>
          </p:cNvPr>
          <p:cNvSpPr/>
          <p:nvPr/>
        </p:nvSpPr>
        <p:spPr>
          <a:xfrm>
            <a:off x="2382712" y="3414737"/>
            <a:ext cx="94040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(</a:t>
            </a:r>
            <a:r>
              <a:rPr lang="pt-PT" sz="1600" dirty="0"/>
              <a:t>escolhe quaisquer quatro letras distintas</a:t>
            </a:r>
            <a:r>
              <a:rPr lang="en-GB" sz="1600" dirty="0"/>
              <a:t>) </a:t>
            </a:r>
            <a:r>
              <a:rPr lang="en-GB" b="1" dirty="0"/>
              <a:t>e </a:t>
            </a:r>
            <a:r>
              <a:rPr lang="en-GB" b="1" dirty="0" err="1"/>
              <a:t>aplicando</a:t>
            </a:r>
            <a:r>
              <a:rPr lang="en-GB" b="1" dirty="0"/>
              <a:t> a </a:t>
            </a:r>
            <a:r>
              <a:rPr lang="en-GB" b="1" dirty="0" err="1"/>
              <a:t>definição</a:t>
            </a:r>
            <a:r>
              <a:rPr lang="en-GB" dirty="0"/>
              <a:t>:</a:t>
            </a:r>
            <a:endParaRPr lang="en-GB" sz="2000" dirty="0"/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3764EFF1-C80A-4FFF-BF10-5CE55465733B}"/>
              </a:ext>
            </a:extLst>
          </p:cNvPr>
          <p:cNvSpPr/>
          <p:nvPr/>
        </p:nvSpPr>
        <p:spPr>
          <a:xfrm>
            <a:off x="2124000" y="251999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: Cantos Arredondados 42">
                <a:extLst>
                  <a:ext uri="{FF2B5EF4-FFF2-40B4-BE49-F238E27FC236}">
                    <a16:creationId xmlns:a16="http://schemas.microsoft.com/office/drawing/2014/main" id="{AD50BF3E-C392-481C-A3CB-4BCB40C8A58A}"/>
                  </a:ext>
                </a:extLst>
              </p:cNvPr>
              <p:cNvSpPr/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tângulo: Cantos Arredondados 42">
                <a:extLst>
                  <a:ext uri="{FF2B5EF4-FFF2-40B4-BE49-F238E27FC236}">
                    <a16:creationId xmlns:a16="http://schemas.microsoft.com/office/drawing/2014/main" id="{AD50BF3E-C392-481C-A3CB-4BCB40C8A5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tângulo: Cantos Arredondados 75">
                <a:extLst>
                  <a:ext uri="{FF2B5EF4-FFF2-40B4-BE49-F238E27FC236}">
                    <a16:creationId xmlns:a16="http://schemas.microsoft.com/office/drawing/2014/main" id="{E6D4B30C-90BD-488E-880D-9C7A34CDAB76}"/>
                  </a:ext>
                </a:extLst>
              </p:cNvPr>
              <p:cNvSpPr/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6" name="Retângulo: Cantos Arredondados 75">
                <a:extLst>
                  <a:ext uri="{FF2B5EF4-FFF2-40B4-BE49-F238E27FC236}">
                    <a16:creationId xmlns:a16="http://schemas.microsoft.com/office/drawing/2014/main" id="{E6D4B30C-90BD-488E-880D-9C7A34CDAB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0062BD1A-6193-40BD-BB2E-A88B1753C267}"/>
                  </a:ext>
                </a:extLst>
              </p:cNvPr>
              <p:cNvSpPr/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é </a:t>
                </a:r>
                <a:r>
                  <a:rPr lang="pt-PT" sz="2400" b="1" dirty="0">
                    <a:solidFill>
                      <a:sysClr val="windowText" lastClr="000000"/>
                    </a:solidFill>
                  </a:rPr>
                  <a:t>invertível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ou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regular 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                         ou  </a:t>
                </a:r>
                <a:endParaRPr lang="en-GB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0062BD1A-6193-40BD-BB2E-A88B1753C2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  <a:blipFill>
                <a:blip r:embed="rId24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9" name="Retângulo 78">
                <a:extLst>
                  <a:ext uri="{FF2B5EF4-FFF2-40B4-BE49-F238E27FC236}">
                    <a16:creationId xmlns:a16="http://schemas.microsoft.com/office/drawing/2014/main" id="{9C7AA763-3B61-4F07-ABB7-EA7859A9BA26}"/>
                  </a:ext>
                </a:extLst>
              </p:cNvPr>
              <p:cNvSpPr/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é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singular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ou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não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invertível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79" name="Retângulo 78">
                <a:extLst>
                  <a:ext uri="{FF2B5EF4-FFF2-40B4-BE49-F238E27FC236}">
                    <a16:creationId xmlns:a16="http://schemas.microsoft.com/office/drawing/2014/main" id="{9C7AA763-3B61-4F07-ABB7-EA7859A9BA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  <a:blipFill>
                <a:blip r:embed="rId25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Retângulo 79">
            <a:extLst>
              <a:ext uri="{FF2B5EF4-FFF2-40B4-BE49-F238E27FC236}">
                <a16:creationId xmlns:a16="http://schemas.microsoft.com/office/drawing/2014/main" id="{19501202-5FCA-47BD-AD6B-C195DD6914BB}"/>
              </a:ext>
            </a:extLst>
          </p:cNvPr>
          <p:cNvSpPr/>
          <p:nvPr/>
        </p:nvSpPr>
        <p:spPr>
          <a:xfrm>
            <a:off x="2268616" y="423021"/>
            <a:ext cx="12028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 err="1">
                <a:solidFill>
                  <a:srgbClr val="F25E4F"/>
                </a:solidFill>
              </a:rPr>
              <a:t>Resumo</a:t>
            </a:r>
            <a:endParaRPr lang="en-GB" sz="2400" b="1" dirty="0">
              <a:solidFill>
                <a:srgbClr val="F25E4F"/>
              </a:solidFill>
            </a:endParaRPr>
          </a:p>
          <a:p>
            <a:pPr algn="ctr"/>
            <a:r>
              <a:rPr lang="en-GB" sz="2000" dirty="0"/>
              <a:t>(</a:t>
            </a:r>
            <a:r>
              <a:rPr lang="en-GB" sz="2000" dirty="0" err="1"/>
              <a:t>prática</a:t>
            </a:r>
            <a:r>
              <a:rPr lang="en-GB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145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/>
      <p:bldP spid="48" grpId="0"/>
      <p:bldP spid="49" grpId="0"/>
      <p:bldP spid="49" grpId="1"/>
      <p:bldP spid="51" grpId="0"/>
      <p:bldP spid="51" grpId="1"/>
      <p:bldP spid="52" grpId="0"/>
      <p:bldP spid="52" grpId="1"/>
      <p:bldP spid="53" grpId="0" animBg="1"/>
      <p:bldP spid="53" grpId="1" animBg="1"/>
      <p:bldP spid="54" grpId="0"/>
      <p:bldP spid="55" grpId="0"/>
      <p:bldP spid="56" grpId="0"/>
      <p:bldP spid="57" grpId="0"/>
      <p:bldP spid="58" grpId="0"/>
      <p:bldP spid="59" grpId="0"/>
      <p:bldP spid="60" grpId="0" animBg="1"/>
      <p:bldP spid="61" grpId="0" animBg="1"/>
      <p:bldP spid="62" grpId="0" animBg="1"/>
      <p:bldP spid="63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9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7" name="Retângulo: Cantos Arredondados 36">
            <a:hlinkClick r:id="rId5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uma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6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Propriedades</a:t>
            </a:r>
            <a:r>
              <a:rPr lang="en-GB" b="1" dirty="0">
                <a:solidFill>
                  <a:schemeClr val="tx1"/>
                </a:solidFill>
              </a:rPr>
              <a:t> da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BDBD08D-AE8C-407B-8469-107EA58F0E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DF99C06-3F5F-4A92-B227-ACDFC62E4CE8}"/>
              </a:ext>
            </a:extLst>
          </p:cNvPr>
          <p:cNvSpPr/>
          <p:nvPr/>
        </p:nvSpPr>
        <p:spPr>
          <a:xfrm>
            <a:off x="2124000" y="1664220"/>
            <a:ext cx="9859630" cy="4932000"/>
          </a:xfrm>
          <a:prstGeom prst="roundRect">
            <a:avLst>
              <a:gd name="adj" fmla="val 520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68D7AAE3-8805-463E-B8B3-B1F0B35CA149}"/>
              </a:ext>
            </a:extLst>
          </p:cNvPr>
          <p:cNvCxnSpPr/>
          <p:nvPr/>
        </p:nvCxnSpPr>
        <p:spPr>
          <a:xfrm>
            <a:off x="2431701" y="3004457"/>
            <a:ext cx="9113855" cy="0"/>
          </a:xfrm>
          <a:prstGeom prst="line">
            <a:avLst/>
          </a:prstGeom>
          <a:ln w="28575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94BB098B-DBB3-45A6-AA54-CA8A87408069}"/>
                  </a:ext>
                </a:extLst>
              </p:cNvPr>
              <p:cNvSpPr/>
              <p:nvPr/>
            </p:nvSpPr>
            <p:spPr>
              <a:xfrm>
                <a:off x="2382712" y="3104375"/>
                <a:ext cx="940400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PT" dirty="0">
                    <a:solidFill>
                      <a:sysClr val="windowText" lastClr="000000"/>
                    </a:solidFill>
                  </a:rPr>
                  <a:t>Seguindo os mesmos passos para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GB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ysClr val="windowText" lastClr="000000"/>
                    </a:solidFill>
                  </a:rPr>
                  <a:t>:  </a:t>
                </a:r>
                <a:r>
                  <a:rPr lang="en-GB" dirty="0" err="1">
                    <a:solidFill>
                      <a:sysClr val="windowText" lastClr="000000"/>
                    </a:solidFill>
                  </a:rPr>
                  <a:t>escrever</a:t>
                </a:r>
                <a:r>
                  <a:rPr lang="en-GB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dirty="0" err="1">
                    <a:solidFill>
                      <a:sysClr val="windowText" lastClr="000000"/>
                    </a:solidFill>
                  </a:rPr>
                  <a:t>uma</a:t>
                </a:r>
                <a:r>
                  <a:rPr lang="en-GB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dirty="0" err="1">
                    <a:solidFill>
                      <a:sysClr val="windowText" lastClr="000000"/>
                    </a:solidFill>
                  </a:rPr>
                  <a:t>matriz</a:t>
                </a:r>
                <a:r>
                  <a:rPr lang="en-GB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pt-PT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pt-PT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GB" b="1" dirty="0">
                    <a:solidFill>
                      <a:sysClr val="windowText" lastClr="000000"/>
                    </a:solidFill>
                  </a:rPr>
                  <a:t> com </a:t>
                </a:r>
                <a:r>
                  <a:rPr lang="en-GB" b="1" dirty="0" err="1"/>
                  <a:t>elementos</a:t>
                </a:r>
                <a:r>
                  <a:rPr lang="en-GB" dirty="0"/>
                  <a:t>:</a:t>
                </a:r>
                <a:endParaRPr lang="en-GB" sz="1400" dirty="0"/>
              </a:p>
              <a:p>
                <a:r>
                  <a:rPr lang="en-GB" dirty="0"/>
                  <a:t>e</a:t>
                </a:r>
                <a:r>
                  <a:rPr lang="en-GB" b="1" dirty="0"/>
                  <a:t> </a:t>
                </a:r>
                <a:r>
                  <a:rPr lang="en-GB" b="1" dirty="0" err="1"/>
                  <a:t>aplicar</a:t>
                </a:r>
                <a:r>
                  <a:rPr lang="en-GB" b="1" dirty="0"/>
                  <a:t> a </a:t>
                </a:r>
                <a:r>
                  <a:rPr lang="en-GB" b="1" dirty="0" err="1"/>
                  <a:t>definição</a:t>
                </a:r>
                <a:r>
                  <a:rPr lang="en-GB" dirty="0"/>
                  <a:t>, </a:t>
                </a:r>
                <a:r>
                  <a:rPr lang="en-GB" dirty="0" err="1"/>
                  <a:t>obtemos</a:t>
                </a:r>
                <a:r>
                  <a:rPr lang="en-GB" dirty="0"/>
                  <a:t>:</a:t>
                </a:r>
                <a:endParaRPr lang="en-GB" sz="2000" dirty="0"/>
              </a:p>
            </p:txBody>
          </p:sp>
        </mc:Choice>
        <mc:Fallback xmlns=""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94BB098B-DBB3-45A6-AA54-CA8A874080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712" y="3104375"/>
                <a:ext cx="9404004" cy="646331"/>
              </a:xfrm>
              <a:prstGeom prst="rect">
                <a:avLst/>
              </a:prstGeom>
              <a:blipFill>
                <a:blip r:embed="rId8"/>
                <a:stretch>
                  <a:fillRect l="-583"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E61159FB-2CF8-4782-9224-D8BFF12AEC98}"/>
                  </a:ext>
                </a:extLst>
              </p:cNvPr>
              <p:cNvSpPr/>
              <p:nvPr/>
            </p:nvSpPr>
            <p:spPr>
              <a:xfrm>
                <a:off x="2301077" y="4047186"/>
                <a:ext cx="2700868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pt-PT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pc="-150" dirty="0">
                    <a:solidFill>
                      <a:sysClr val="windowText" lastClr="000000"/>
                    </a:solidFill>
                  </a:rPr>
                  <a:t> </a:t>
                </a:r>
                <a:endParaRPr lang="en-GB" spc="-150" dirty="0"/>
              </a:p>
            </p:txBody>
          </p:sp>
        </mc:Choice>
        <mc:Fallback xmlns=""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E61159FB-2CF8-4782-9224-D8BFF12AEC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077" y="4047186"/>
                <a:ext cx="2700868" cy="55983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861AB901-6842-42F8-83F8-A63E85073C55}"/>
                  </a:ext>
                </a:extLst>
              </p:cNvPr>
              <p:cNvSpPr/>
              <p:nvPr/>
            </p:nvSpPr>
            <p:spPr>
              <a:xfrm>
                <a:off x="4842079" y="4037138"/>
                <a:ext cx="3292568" cy="559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i="1" spc="-15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pt-PT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−8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−8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pc="-150" dirty="0">
                    <a:solidFill>
                      <a:sysClr val="windowText" lastClr="000000"/>
                    </a:solidFill>
                  </a:rPr>
                  <a:t> </a:t>
                </a:r>
                <a:endParaRPr lang="en-GB" spc="-150" dirty="0"/>
              </a:p>
            </p:txBody>
          </p:sp>
        </mc:Choice>
        <mc:Fallback xmlns="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861AB901-6842-42F8-83F8-A63E85073C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079" y="4037138"/>
                <a:ext cx="3292568" cy="55976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D6D1BC2-81E8-41AF-88B5-2CA3F0B51F3B}"/>
                  </a:ext>
                </a:extLst>
              </p:cNvPr>
              <p:cNvSpPr/>
              <p:nvPr/>
            </p:nvSpPr>
            <p:spPr>
              <a:xfrm>
                <a:off x="7954137" y="3724479"/>
                <a:ext cx="1930785" cy="1118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D6D1BC2-81E8-41AF-88B5-2CA3F0B51F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137" y="3724479"/>
                <a:ext cx="1930785" cy="11188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5BF93EB0-7FE8-4EE4-B099-75D11CB7E4D3}"/>
                  </a:ext>
                </a:extLst>
              </p:cNvPr>
              <p:cNvSpPr/>
              <p:nvPr/>
            </p:nvSpPr>
            <p:spPr>
              <a:xfrm>
                <a:off x="7954976" y="3724479"/>
                <a:ext cx="1930785" cy="1118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5BF93EB0-7FE8-4EE4-B099-75D11CB7E4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976" y="3724479"/>
                <a:ext cx="1930785" cy="11188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AE0EAA98-77B1-4622-B18D-7733C1CD8B3C}"/>
                  </a:ext>
                </a:extLst>
              </p:cNvPr>
              <p:cNvSpPr/>
              <p:nvPr/>
            </p:nvSpPr>
            <p:spPr>
              <a:xfrm>
                <a:off x="2301077" y="4925371"/>
                <a:ext cx="2610330" cy="1340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=1+4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d>
                                        <m:dPr>
                                          <m:ctrlPr>
                                            <a:rPr lang="pt-PT" b="0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pt-PT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pt-PT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+4</m:t>
                                          </m:r>
                                          <m:r>
                                            <a:rPr lang="pt-PT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d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d>
                                        <m:dPr>
                                          <m:ctrlP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  <m: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</m:d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AE0EAA98-77B1-4622-B18D-7733C1CD8B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077" y="4925371"/>
                <a:ext cx="2610330" cy="134088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B1FF84D3-4CD9-4A1E-8C94-DE67903343F1}"/>
                  </a:ext>
                </a:extLst>
              </p:cNvPr>
              <p:cNvSpPr/>
              <p:nvPr/>
            </p:nvSpPr>
            <p:spPr>
              <a:xfrm>
                <a:off x="4754257" y="5042317"/>
                <a:ext cx="2281522" cy="1117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2+8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B1FF84D3-4CD9-4A1E-8C94-DE67903343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257" y="5042317"/>
                <a:ext cx="2281522" cy="11179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403D943A-6F04-431F-8A73-4886F617F8D4}"/>
                  </a:ext>
                </a:extLst>
              </p:cNvPr>
              <p:cNvSpPr/>
              <p:nvPr/>
            </p:nvSpPr>
            <p:spPr>
              <a:xfrm>
                <a:off x="6833483" y="5030399"/>
                <a:ext cx="1441613" cy="11371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pt-P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0=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pt-P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0=−1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403D943A-6F04-431F-8A73-4886F617F8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483" y="5030399"/>
                <a:ext cx="1441613" cy="113717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23462E31-2C7A-4736-A780-CA5AEB340D92}"/>
                  </a:ext>
                </a:extLst>
              </p:cNvPr>
              <p:cNvSpPr/>
              <p:nvPr/>
            </p:nvSpPr>
            <p:spPr>
              <a:xfrm>
                <a:off x="10283884" y="3005833"/>
                <a:ext cx="930511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23462E31-2C7A-4736-A780-CA5AEB340D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3884" y="3005833"/>
                <a:ext cx="930511" cy="55983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eta: Para Baixo 28">
            <a:extLst>
              <a:ext uri="{FF2B5EF4-FFF2-40B4-BE49-F238E27FC236}">
                <a16:creationId xmlns:a16="http://schemas.microsoft.com/office/drawing/2014/main" id="{FC10E595-2DAF-457B-871D-659F89DC631C}"/>
              </a:ext>
            </a:extLst>
          </p:cNvPr>
          <p:cNvSpPr/>
          <p:nvPr/>
        </p:nvSpPr>
        <p:spPr>
          <a:xfrm rot="16200000">
            <a:off x="10369679" y="5493870"/>
            <a:ext cx="206417" cy="2289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EBC50BBE-D6D0-4FA2-AF42-0BCF58A7B63F}"/>
              </a:ext>
            </a:extLst>
          </p:cNvPr>
          <p:cNvSpPr/>
          <p:nvPr/>
        </p:nvSpPr>
        <p:spPr>
          <a:xfrm>
            <a:off x="10894948" y="5354101"/>
            <a:ext cx="806211" cy="508450"/>
          </a:xfrm>
          <a:prstGeom prst="roundRect">
            <a:avLst/>
          </a:prstGeom>
          <a:solidFill>
            <a:srgbClr val="9BD7FF"/>
          </a:solidFill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3D55675D-AC4C-4F70-8CB3-DA591866A73F}"/>
                  </a:ext>
                </a:extLst>
              </p:cNvPr>
              <p:cNvSpPr/>
              <p:nvPr/>
            </p:nvSpPr>
            <p:spPr>
              <a:xfrm>
                <a:off x="10894948" y="5408271"/>
                <a:ext cx="82894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∄</m:t>
                          </m:r>
                          <m:r>
                            <a:rPr lang="pt-PT" sz="20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pt-PT" sz="2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3D55675D-AC4C-4F70-8CB3-DA591866A7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4948" y="5408271"/>
                <a:ext cx="828945" cy="400110"/>
              </a:xfrm>
              <a:prstGeom prst="rect">
                <a:avLst/>
              </a:prstGeom>
              <a:blipFill>
                <a:blip r:embed="rId20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3F728A26-3CD3-4448-BE88-5D2B4DB02245}"/>
                  </a:ext>
                </a:extLst>
              </p:cNvPr>
              <p:cNvSpPr/>
              <p:nvPr/>
            </p:nvSpPr>
            <p:spPr>
              <a:xfrm>
                <a:off x="8191364" y="5144652"/>
                <a:ext cx="228152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C2B8E"/>
                    </a:solidFill>
                  </a:rPr>
                  <a:t>O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sistema</a:t>
                </a:r>
                <a:r>
                  <a:rPr lang="en-GB" sz="2000" dirty="0">
                    <a:solidFill>
                      <a:srgbClr val="0C2B8E"/>
                    </a:solidFill>
                  </a:rPr>
                  <a:t> é </a:t>
                </a:r>
                <a:r>
                  <a:rPr lang="en-GB" sz="2000" b="1" dirty="0" err="1">
                    <a:solidFill>
                      <a:srgbClr val="0C2B8E"/>
                    </a:solidFill>
                  </a:rPr>
                  <a:t>Impossível</a:t>
                </a:r>
                <a:r>
                  <a:rPr lang="en-GB" sz="2000" dirty="0">
                    <a:solidFill>
                      <a:srgbClr val="0C2B8E"/>
                    </a:solidFill>
                  </a:rPr>
                  <a:t>!</a:t>
                </a:r>
              </a:p>
              <a:p>
                <a:pPr algn="ctr"/>
                <a:r>
                  <a:rPr lang="en-GB" sz="2000" dirty="0">
                    <a:solidFill>
                      <a:srgbClr val="0C2B8E"/>
                    </a:solidFill>
                  </a:rPr>
                  <a:t> Logo, </a:t>
                </a:r>
                <a14:m>
                  <m:oMath xmlns:m="http://schemas.openxmlformats.org/officeDocument/2006/math">
                    <m:r>
                      <a:rPr lang="pt-PT" sz="200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é </a:t>
                </a:r>
                <a:r>
                  <a:rPr lang="en-GB" sz="2000" b="1" dirty="0">
                    <a:solidFill>
                      <a:srgbClr val="0C2B8E"/>
                    </a:solidFill>
                  </a:rPr>
                  <a:t>singular</a:t>
                </a:r>
                <a:r>
                  <a:rPr lang="en-GB" sz="2000" dirty="0">
                    <a:solidFill>
                      <a:srgbClr val="0C2B8E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3F728A26-3CD3-4448-BE88-5D2B4DB022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364" y="5144652"/>
                <a:ext cx="2281523" cy="1015663"/>
              </a:xfrm>
              <a:prstGeom prst="rect">
                <a:avLst/>
              </a:prstGeom>
              <a:blipFill>
                <a:blip r:embed="rId21"/>
                <a:stretch>
                  <a:fillRect t="-3593" r="-802" b="-9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tângulo 40">
            <a:extLst>
              <a:ext uri="{FF2B5EF4-FFF2-40B4-BE49-F238E27FC236}">
                <a16:creationId xmlns:a16="http://schemas.microsoft.com/office/drawing/2014/main" id="{B8BCDB87-E9D4-420B-AE89-03D1558D85AF}"/>
              </a:ext>
            </a:extLst>
          </p:cNvPr>
          <p:cNvSpPr/>
          <p:nvPr/>
        </p:nvSpPr>
        <p:spPr>
          <a:xfrm>
            <a:off x="2257846" y="1772168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191552A6-6A6C-4E24-818A-65298401A83F}"/>
                  </a:ext>
                </a:extLst>
              </p:cNvPr>
              <p:cNvSpPr/>
              <p:nvPr/>
            </p:nvSpPr>
            <p:spPr>
              <a:xfrm>
                <a:off x="2382712" y="2244656"/>
                <a:ext cx="9113854" cy="605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GB" sz="2000" dirty="0" err="1">
                    <a:solidFill>
                      <a:sysClr val="windowText" lastClr="000000"/>
                    </a:solidFill>
                  </a:rPr>
                  <a:t>Determina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a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inversa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de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 e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, se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existir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191552A6-6A6C-4E24-818A-65298401A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712" y="2244656"/>
                <a:ext cx="9113854" cy="605550"/>
              </a:xfrm>
              <a:prstGeom prst="rect">
                <a:avLst/>
              </a:prstGeom>
              <a:blipFill>
                <a:blip r:embed="rId22"/>
                <a:stretch>
                  <a:fillRect l="-736" b="-1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3CF7D531-A348-4FB4-9C3B-95B250E698E2}"/>
              </a:ext>
            </a:extLst>
          </p:cNvPr>
          <p:cNvSpPr/>
          <p:nvPr/>
        </p:nvSpPr>
        <p:spPr>
          <a:xfrm>
            <a:off x="2124000" y="251999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: Cantos Arredondados 43">
                <a:extLst>
                  <a:ext uri="{FF2B5EF4-FFF2-40B4-BE49-F238E27FC236}">
                    <a16:creationId xmlns:a16="http://schemas.microsoft.com/office/drawing/2014/main" id="{CBD56D6F-E945-4D2A-A496-63AFA597BD71}"/>
                  </a:ext>
                </a:extLst>
              </p:cNvPr>
              <p:cNvSpPr/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tângulo: Cantos Arredondados 43">
                <a:extLst>
                  <a:ext uri="{FF2B5EF4-FFF2-40B4-BE49-F238E27FC236}">
                    <a16:creationId xmlns:a16="http://schemas.microsoft.com/office/drawing/2014/main" id="{CBD56D6F-E945-4D2A-A496-63AFA597BD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tângulo: Cantos Arredondados 44">
                <a:extLst>
                  <a:ext uri="{FF2B5EF4-FFF2-40B4-BE49-F238E27FC236}">
                    <a16:creationId xmlns:a16="http://schemas.microsoft.com/office/drawing/2014/main" id="{6A5812DB-76AD-41D9-A3F6-AE5B1B1684A0}"/>
                  </a:ext>
                </a:extLst>
              </p:cNvPr>
              <p:cNvSpPr/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tângulo: Cantos Arredondados 44">
                <a:extLst>
                  <a:ext uri="{FF2B5EF4-FFF2-40B4-BE49-F238E27FC236}">
                    <a16:creationId xmlns:a16="http://schemas.microsoft.com/office/drawing/2014/main" id="{6A5812DB-76AD-41D9-A3F6-AE5B1B1684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B89CD379-362B-4C0C-ABFC-FA4D2DBB44C5}"/>
                  </a:ext>
                </a:extLst>
              </p:cNvPr>
              <p:cNvSpPr/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é </a:t>
                </a:r>
                <a:r>
                  <a:rPr lang="pt-PT" sz="2400" b="1" dirty="0">
                    <a:solidFill>
                      <a:sysClr val="windowText" lastClr="000000"/>
                    </a:solidFill>
                  </a:rPr>
                  <a:t>invertível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ou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regular 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                         ou  </a:t>
                </a:r>
                <a:endParaRPr lang="en-GB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B89CD379-362B-4C0C-ABFC-FA4D2DBB44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  <a:blipFill>
                <a:blip r:embed="rId25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tângulo 46">
                <a:extLst>
                  <a:ext uri="{FF2B5EF4-FFF2-40B4-BE49-F238E27FC236}">
                    <a16:creationId xmlns:a16="http://schemas.microsoft.com/office/drawing/2014/main" id="{56FDA6B4-7AA2-4A10-973B-9D09D1ADB6B1}"/>
                  </a:ext>
                </a:extLst>
              </p:cNvPr>
              <p:cNvSpPr/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é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singular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ou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não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invertível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47" name="Retângulo 46">
                <a:extLst>
                  <a:ext uri="{FF2B5EF4-FFF2-40B4-BE49-F238E27FC236}">
                    <a16:creationId xmlns:a16="http://schemas.microsoft.com/office/drawing/2014/main" id="{56FDA6B4-7AA2-4A10-973B-9D09D1ADB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  <a:blipFill>
                <a:blip r:embed="rId26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tângulo 47">
            <a:extLst>
              <a:ext uri="{FF2B5EF4-FFF2-40B4-BE49-F238E27FC236}">
                <a16:creationId xmlns:a16="http://schemas.microsoft.com/office/drawing/2014/main" id="{45F23F2C-7951-41B1-A974-51B38B2C42A1}"/>
              </a:ext>
            </a:extLst>
          </p:cNvPr>
          <p:cNvSpPr/>
          <p:nvPr/>
        </p:nvSpPr>
        <p:spPr>
          <a:xfrm>
            <a:off x="2268616" y="423021"/>
            <a:ext cx="12028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 err="1">
                <a:solidFill>
                  <a:srgbClr val="F25E4F"/>
                </a:solidFill>
              </a:rPr>
              <a:t>Resumo</a:t>
            </a:r>
            <a:endParaRPr lang="en-GB" sz="2400" b="1" dirty="0">
              <a:solidFill>
                <a:srgbClr val="F25E4F"/>
              </a:solidFill>
            </a:endParaRPr>
          </a:p>
          <a:p>
            <a:pPr algn="ctr"/>
            <a:r>
              <a:rPr lang="en-GB" sz="2000" dirty="0"/>
              <a:t>(</a:t>
            </a:r>
            <a:r>
              <a:rPr lang="en-GB" sz="2000" dirty="0" err="1"/>
              <a:t>prática</a:t>
            </a:r>
            <a:r>
              <a:rPr lang="en-GB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2063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3" grpId="1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F49CA9EC-4B23-4F51-A9E0-BDA9CAD66259}"/>
              </a:ext>
            </a:extLst>
          </p:cNvPr>
          <p:cNvSpPr/>
          <p:nvPr/>
        </p:nvSpPr>
        <p:spPr>
          <a:xfrm>
            <a:off x="2124000" y="251999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94594090-8B90-4CDB-B2BC-1B7C5580CE1E}"/>
                  </a:ext>
                </a:extLst>
              </p:cNvPr>
              <p:cNvSpPr/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94594090-8B90-4CDB-B2BC-1B7C5580CE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: Cantos Arredondados 56">
                <a:extLst>
                  <a:ext uri="{FF2B5EF4-FFF2-40B4-BE49-F238E27FC236}">
                    <a16:creationId xmlns:a16="http://schemas.microsoft.com/office/drawing/2014/main" id="{41AD4FA0-EF57-40F6-BF17-4FA6C7A3B182}"/>
                  </a:ext>
                </a:extLst>
              </p:cNvPr>
              <p:cNvSpPr/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7" name="Retângulo: Cantos Arredondados 56">
                <a:extLst>
                  <a:ext uri="{FF2B5EF4-FFF2-40B4-BE49-F238E27FC236}">
                    <a16:creationId xmlns:a16="http://schemas.microsoft.com/office/drawing/2014/main" id="{41AD4FA0-EF57-40F6-BF17-4FA6C7A3B1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2DD3C68E-9E3A-441A-A510-B948CE80D461}"/>
                  </a:ext>
                </a:extLst>
              </p:cNvPr>
              <p:cNvSpPr/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é </a:t>
                </a:r>
                <a:r>
                  <a:rPr lang="pt-PT" sz="2400" b="1" dirty="0">
                    <a:solidFill>
                      <a:sysClr val="windowText" lastClr="000000"/>
                    </a:solidFill>
                  </a:rPr>
                  <a:t>invertível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ou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regular 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                         ou  </a:t>
                </a:r>
                <a:endParaRPr lang="en-GB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2DD3C68E-9E3A-441A-A510-B948CE80D4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  <a:blipFill>
                <a:blip r:embed="rId7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DAA47911-FC3B-4BF8-8856-D228A672D300}"/>
                  </a:ext>
                </a:extLst>
              </p:cNvPr>
              <p:cNvSpPr/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é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singular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ou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não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invertível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DAA47911-FC3B-4BF8-8856-D228A672D3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  <a:blipFill>
                <a:blip r:embed="rId8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etângulo 59">
            <a:extLst>
              <a:ext uri="{FF2B5EF4-FFF2-40B4-BE49-F238E27FC236}">
                <a16:creationId xmlns:a16="http://schemas.microsoft.com/office/drawing/2014/main" id="{5A919E17-6220-428A-B851-07787286DE19}"/>
              </a:ext>
            </a:extLst>
          </p:cNvPr>
          <p:cNvSpPr/>
          <p:nvPr/>
        </p:nvSpPr>
        <p:spPr>
          <a:xfrm>
            <a:off x="2268616" y="423021"/>
            <a:ext cx="12028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 err="1">
                <a:solidFill>
                  <a:srgbClr val="F25E4F"/>
                </a:solidFill>
              </a:rPr>
              <a:t>Resumo</a:t>
            </a:r>
            <a:endParaRPr lang="en-GB" sz="2400" b="1" dirty="0">
              <a:solidFill>
                <a:srgbClr val="F25E4F"/>
              </a:solidFill>
            </a:endParaRPr>
          </a:p>
          <a:p>
            <a:pPr algn="ctr"/>
            <a:r>
              <a:rPr lang="en-GB" sz="2000" dirty="0"/>
              <a:t>(</a:t>
            </a:r>
            <a:r>
              <a:rPr lang="en-GB" sz="2000" dirty="0" err="1"/>
              <a:t>prática</a:t>
            </a:r>
            <a:r>
              <a:rPr lang="en-GB" sz="2000" dirty="0"/>
              <a:t>)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9</a:t>
            </a:r>
          </a:p>
        </p:txBody>
      </p:sp>
      <p:sp>
        <p:nvSpPr>
          <p:cNvPr id="50" name="Retângulo: Cantos Arredondados 49">
            <a:hlinkClick r:id="rId10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7" name="Retângulo: Cantos Arredondados 36">
            <a:hlinkClick r:id="rId11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uma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12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Propriedades</a:t>
            </a:r>
            <a:r>
              <a:rPr lang="en-GB" b="1" dirty="0">
                <a:solidFill>
                  <a:schemeClr val="tx1"/>
                </a:solidFill>
              </a:rPr>
              <a:t> da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BDBD08D-AE8C-407B-8469-107EA58F0E9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DF99C06-3F5F-4A92-B227-ACDFC62E4CE8}"/>
              </a:ext>
            </a:extLst>
          </p:cNvPr>
          <p:cNvSpPr/>
          <p:nvPr/>
        </p:nvSpPr>
        <p:spPr>
          <a:xfrm>
            <a:off x="2124000" y="1664220"/>
            <a:ext cx="9859630" cy="4932000"/>
          </a:xfrm>
          <a:prstGeom prst="roundRect">
            <a:avLst>
              <a:gd name="adj" fmla="val 520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995C31F-E898-4C7B-9472-CCFA9E7FB535}"/>
              </a:ext>
            </a:extLst>
          </p:cNvPr>
          <p:cNvSpPr/>
          <p:nvPr/>
        </p:nvSpPr>
        <p:spPr>
          <a:xfrm>
            <a:off x="2257846" y="1772168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98BFD10F-487F-44D1-9ADC-B93580C2DCC1}"/>
                  </a:ext>
                </a:extLst>
              </p:cNvPr>
              <p:cNvSpPr/>
              <p:nvPr/>
            </p:nvSpPr>
            <p:spPr>
              <a:xfrm>
                <a:off x="2382712" y="2046668"/>
                <a:ext cx="9113854" cy="9307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GB" sz="2000" dirty="0" err="1">
                    <a:solidFill>
                      <a:sysClr val="windowText" lastClr="000000"/>
                    </a:solidFill>
                  </a:rPr>
                  <a:t>Calcula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a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inversa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de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sz="20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, se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existir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98BFD10F-487F-44D1-9ADC-B93580C2DC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712" y="2046668"/>
                <a:ext cx="9113854" cy="930704"/>
              </a:xfrm>
              <a:prstGeom prst="rect">
                <a:avLst/>
              </a:prstGeom>
              <a:blipFill>
                <a:blip r:embed="rId14"/>
                <a:stretch>
                  <a:fillRect l="-7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68D7AAE3-8805-463E-B8B3-B1F0B35CA149}"/>
              </a:ext>
            </a:extLst>
          </p:cNvPr>
          <p:cNvCxnSpPr/>
          <p:nvPr/>
        </p:nvCxnSpPr>
        <p:spPr>
          <a:xfrm>
            <a:off x="2431701" y="3004457"/>
            <a:ext cx="9113855" cy="0"/>
          </a:xfrm>
          <a:prstGeom prst="line">
            <a:avLst/>
          </a:prstGeom>
          <a:ln w="28575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>
            <a:extLst>
              <a:ext uri="{FF2B5EF4-FFF2-40B4-BE49-F238E27FC236}">
                <a16:creationId xmlns:a16="http://schemas.microsoft.com/office/drawing/2014/main" id="{94BB098B-DBB3-45A6-AA54-CA8A87408069}"/>
              </a:ext>
            </a:extLst>
          </p:cNvPr>
          <p:cNvSpPr/>
          <p:nvPr/>
        </p:nvSpPr>
        <p:spPr>
          <a:xfrm>
            <a:off x="2382712" y="3104375"/>
            <a:ext cx="9404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>
                <a:solidFill>
                  <a:sysClr val="windowText" lastClr="000000"/>
                </a:solidFill>
              </a:rPr>
              <a:t>Esta é apenas uma pequena "amostra da carga de trabalho" necessária para </a:t>
            </a:r>
            <a:r>
              <a:rPr lang="en-GB" b="1" dirty="0" err="1">
                <a:solidFill>
                  <a:sysClr val="windowText" lastClr="000000"/>
                </a:solidFill>
              </a:rPr>
              <a:t>calcular</a:t>
            </a:r>
            <a:r>
              <a:rPr lang="en-GB" b="1" dirty="0">
                <a:solidFill>
                  <a:sysClr val="windowText" lastClr="000000"/>
                </a:solidFill>
              </a:rPr>
              <a:t> por </a:t>
            </a:r>
            <a:r>
              <a:rPr lang="en-GB" b="1" dirty="0" err="1">
                <a:solidFill>
                  <a:sysClr val="windowText" lastClr="000000"/>
                </a:solidFill>
              </a:rPr>
              <a:t>definição</a:t>
            </a:r>
            <a:r>
              <a:rPr lang="en-GB" dirty="0">
                <a:solidFill>
                  <a:sysClr val="windowText" lastClr="000000"/>
                </a:solidFill>
              </a:rPr>
              <a:t>, </a:t>
            </a:r>
            <a:r>
              <a:rPr lang="pt-PT" dirty="0">
                <a:solidFill>
                  <a:sysClr val="windowText" lastClr="000000"/>
                </a:solidFill>
              </a:rPr>
              <a:t>as inversas de matrizes quadradas de ordens superiores: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E61159FB-2CF8-4782-9224-D8BFF12AEC98}"/>
                  </a:ext>
                </a:extLst>
              </p:cNvPr>
              <p:cNvSpPr/>
              <p:nvPr/>
            </p:nvSpPr>
            <p:spPr>
              <a:xfrm>
                <a:off x="2305486" y="3713762"/>
                <a:ext cx="4372544" cy="984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pt-PT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PT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pc="-150" dirty="0">
                    <a:solidFill>
                      <a:sysClr val="windowText" lastClr="000000"/>
                    </a:solidFill>
                  </a:rPr>
                  <a:t> </a:t>
                </a:r>
                <a:endParaRPr lang="en-GB" spc="-150" dirty="0"/>
              </a:p>
            </p:txBody>
          </p:sp>
        </mc:Choice>
        <mc:Fallback xmlns=""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E61159FB-2CF8-4782-9224-D8BFF12AEC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486" y="3713762"/>
                <a:ext cx="4372544" cy="98405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861AB901-6842-42F8-83F8-A63E85073C55}"/>
                  </a:ext>
                </a:extLst>
              </p:cNvPr>
              <p:cNvSpPr/>
              <p:nvPr/>
            </p:nvSpPr>
            <p:spPr>
              <a:xfrm>
                <a:off x="2349746" y="4738609"/>
                <a:ext cx="4739759" cy="984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i="1" spc="-15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pt-PT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pc="-150" dirty="0">
                    <a:solidFill>
                      <a:sysClr val="windowText" lastClr="000000"/>
                    </a:solidFill>
                  </a:rPr>
                  <a:t> </a:t>
                </a:r>
                <a:endParaRPr lang="en-GB" spc="-150" dirty="0"/>
              </a:p>
            </p:txBody>
          </p:sp>
        </mc:Choice>
        <mc:Fallback xmlns="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861AB901-6842-42F8-83F8-A63E85073C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9746" y="4738609"/>
                <a:ext cx="4739759" cy="98405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5BF93EB0-7FE8-4EE4-B099-75D11CB7E4D3}"/>
                  </a:ext>
                </a:extLst>
              </p:cNvPr>
              <p:cNvSpPr/>
              <p:nvPr/>
            </p:nvSpPr>
            <p:spPr>
              <a:xfrm>
                <a:off x="7138555" y="3941887"/>
                <a:ext cx="1855893" cy="2557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5BF93EB0-7FE8-4EE4-B099-75D11CB7E4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8555" y="3941887"/>
                <a:ext cx="1855893" cy="255794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859454A9-60B7-4B51-B171-5307FE815655}"/>
                  </a:ext>
                </a:extLst>
              </p:cNvPr>
              <p:cNvSpPr/>
              <p:nvPr/>
            </p:nvSpPr>
            <p:spPr>
              <a:xfrm>
                <a:off x="8830895" y="3962380"/>
                <a:ext cx="1504066" cy="25720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=1/2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=−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859454A9-60B7-4B51-B171-5307FE8156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895" y="3962380"/>
                <a:ext cx="1504066" cy="25720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4A1C1A69-A23D-439F-B7E8-6D2306947493}"/>
                  </a:ext>
                </a:extLst>
              </p:cNvPr>
              <p:cNvSpPr/>
              <p:nvPr/>
            </p:nvSpPr>
            <p:spPr>
              <a:xfrm>
                <a:off x="10225893" y="3955326"/>
                <a:ext cx="1737462" cy="2664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=1/2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=−1/2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=−1/2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4A1C1A69-A23D-439F-B7E8-6D23069474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5893" y="3955326"/>
                <a:ext cx="1737462" cy="266438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onexão reta 39">
            <a:extLst>
              <a:ext uri="{FF2B5EF4-FFF2-40B4-BE49-F238E27FC236}">
                <a16:creationId xmlns:a16="http://schemas.microsoft.com/office/drawing/2014/main" id="{38D8E0DE-9876-4A4A-9F35-B08EC5F9D594}"/>
              </a:ext>
            </a:extLst>
          </p:cNvPr>
          <p:cNvCxnSpPr>
            <a:cxnSpLocks/>
            <a:stCxn id="39" idx="0"/>
          </p:cNvCxnSpPr>
          <p:nvPr/>
        </p:nvCxnSpPr>
        <p:spPr>
          <a:xfrm flipH="1" flipV="1">
            <a:off x="10135892" y="2895620"/>
            <a:ext cx="958732" cy="1059706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: Cantos Arredondados 42">
                <a:extLst>
                  <a:ext uri="{FF2B5EF4-FFF2-40B4-BE49-F238E27FC236}">
                    <a16:creationId xmlns:a16="http://schemas.microsoft.com/office/drawing/2014/main" id="{6CC9C877-28BA-46FB-8B26-4EDC9960BA7F}"/>
                  </a:ext>
                </a:extLst>
              </p:cNvPr>
              <p:cNvSpPr/>
              <p:nvPr/>
            </p:nvSpPr>
            <p:spPr>
              <a:xfrm>
                <a:off x="8732941" y="1948995"/>
                <a:ext cx="2812615" cy="910675"/>
              </a:xfrm>
              <a:prstGeom prst="roundRect">
                <a:avLst/>
              </a:prstGeom>
              <a:ln>
                <a:solidFill>
                  <a:srgbClr val="29A6FF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pt-PT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PT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pt-PT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Retângulo: Cantos Arredondados 42">
                <a:extLst>
                  <a:ext uri="{FF2B5EF4-FFF2-40B4-BE49-F238E27FC236}">
                    <a16:creationId xmlns:a16="http://schemas.microsoft.com/office/drawing/2014/main" id="{6CC9C877-28BA-46FB-8B26-4EDC9960B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2941" y="1948995"/>
                <a:ext cx="2812615" cy="910675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rgbClr val="29A6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Imagem 34">
            <a:extLst>
              <a:ext uri="{FF2B5EF4-FFF2-40B4-BE49-F238E27FC236}">
                <a16:creationId xmlns:a16="http://schemas.microsoft.com/office/drawing/2014/main" id="{0AB34F66-2FCC-494E-B18F-AF192E6CA6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18" y="1289250"/>
            <a:ext cx="1930286" cy="1755804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AD9ADE2C-44BF-4A02-B6BE-01AFFEFC1C7B}"/>
              </a:ext>
            </a:extLst>
          </p:cNvPr>
          <p:cNvSpPr txBox="1"/>
          <p:nvPr/>
        </p:nvSpPr>
        <p:spPr>
          <a:xfrm>
            <a:off x="2329471" y="4636909"/>
            <a:ext cx="4372544" cy="1754326"/>
          </a:xfrm>
          <a:prstGeom prst="rect">
            <a:avLst/>
          </a:prstGeom>
          <a:solidFill>
            <a:srgbClr val="F8CBAD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>
                <a:solidFill>
                  <a:srgbClr val="C00000"/>
                </a:solidFill>
              </a:rPr>
              <a:t>Consegues imaginar o cálculo da inversa de uma matriz 4x4</a:t>
            </a:r>
            <a:r>
              <a:rPr lang="en-GB" sz="3600" b="1" dirty="0">
                <a:solidFill>
                  <a:srgbClr val="C00000"/>
                </a:solidFill>
              </a:rPr>
              <a:t>?... </a:t>
            </a:r>
          </a:p>
        </p:txBody>
      </p:sp>
      <p:sp>
        <p:nvSpPr>
          <p:cNvPr id="44" name="Bolha de Pensamento: Nuvem 43">
            <a:extLst>
              <a:ext uri="{FF2B5EF4-FFF2-40B4-BE49-F238E27FC236}">
                <a16:creationId xmlns:a16="http://schemas.microsoft.com/office/drawing/2014/main" id="{C4FDEEBB-3759-4BC5-BFC6-F999FE2D4AE4}"/>
              </a:ext>
            </a:extLst>
          </p:cNvPr>
          <p:cNvSpPr/>
          <p:nvPr/>
        </p:nvSpPr>
        <p:spPr>
          <a:xfrm>
            <a:off x="4970499" y="342142"/>
            <a:ext cx="1808833" cy="1309916"/>
          </a:xfrm>
          <a:prstGeom prst="cloudCallout">
            <a:avLst>
              <a:gd name="adj1" fmla="val -72510"/>
              <a:gd name="adj2" fmla="val 30282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D45157D0-4849-49F4-8F68-F49A0F963BB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841" y="310907"/>
            <a:ext cx="1547446" cy="1547446"/>
          </a:xfrm>
          <a:prstGeom prst="rect">
            <a:avLst/>
          </a:prstGeom>
        </p:spPr>
      </p:pic>
      <p:sp>
        <p:nvSpPr>
          <p:cNvPr id="56" name="CaixaDeTexto 55">
            <a:extLst>
              <a:ext uri="{FF2B5EF4-FFF2-40B4-BE49-F238E27FC236}">
                <a16:creationId xmlns:a16="http://schemas.microsoft.com/office/drawing/2014/main" id="{02592A19-5027-48EE-A0CA-EEAC70B1E3AD}"/>
              </a:ext>
            </a:extLst>
          </p:cNvPr>
          <p:cNvSpPr txBox="1"/>
          <p:nvPr/>
        </p:nvSpPr>
        <p:spPr>
          <a:xfrm>
            <a:off x="7109780" y="4390595"/>
            <a:ext cx="4616937" cy="20005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Formas</a:t>
            </a:r>
            <a:r>
              <a:rPr lang="en-GB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32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alternativas</a:t>
            </a:r>
            <a:r>
              <a:rPr lang="en-GB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! </a:t>
            </a:r>
          </a:p>
          <a:p>
            <a:pPr algn="ctr"/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(Aulas </a:t>
            </a:r>
            <a:r>
              <a:rPr lang="en-GB" sz="2000" dirty="0" err="1">
                <a:solidFill>
                  <a:schemeClr val="accent6">
                    <a:lumMod val="75000"/>
                  </a:schemeClr>
                </a:solidFill>
              </a:rPr>
              <a:t>seguintes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en-GB" sz="2400" dirty="0">
                <a:solidFill>
                  <a:srgbClr val="C00000"/>
                </a:solidFill>
              </a:rPr>
              <a:t>No </a:t>
            </a:r>
            <a:r>
              <a:rPr lang="en-GB" sz="2400" dirty="0" err="1">
                <a:solidFill>
                  <a:srgbClr val="C00000"/>
                </a:solidFill>
              </a:rPr>
              <a:t>entanto</a:t>
            </a:r>
            <a:r>
              <a:rPr lang="en-GB" sz="2400" dirty="0">
                <a:solidFill>
                  <a:srgbClr val="C00000"/>
                </a:solidFill>
              </a:rPr>
              <a:t>, </a:t>
            </a:r>
            <a:r>
              <a:rPr lang="en-GB" sz="2400" dirty="0" err="1">
                <a:solidFill>
                  <a:srgbClr val="C00000"/>
                </a:solidFill>
              </a:rPr>
              <a:t>esta</a:t>
            </a:r>
            <a:r>
              <a:rPr lang="en-GB" sz="2400" dirty="0">
                <a:solidFill>
                  <a:srgbClr val="C00000"/>
                </a:solidFill>
              </a:rPr>
              <a:t> é </a:t>
            </a:r>
            <a:r>
              <a:rPr lang="pt-PT" sz="2400" b="1" dirty="0">
                <a:solidFill>
                  <a:srgbClr val="C00000"/>
                </a:solidFill>
              </a:rPr>
              <a:t>uma das operações mais difíceis à mão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pt-PT" sz="2400" dirty="0">
                <a:solidFill>
                  <a:srgbClr val="C00000"/>
                </a:solidFill>
              </a:rPr>
              <a:t>para matrizes de ordem superior</a:t>
            </a:r>
            <a:r>
              <a:rPr lang="en-GB" sz="2400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51" name="Imagem 50">
            <a:extLst>
              <a:ext uri="{FF2B5EF4-FFF2-40B4-BE49-F238E27FC236}">
                <a16:creationId xmlns:a16="http://schemas.microsoft.com/office/drawing/2014/main" id="{987803F0-79F3-458B-9DCC-78002EEA5B3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19" y="1102742"/>
            <a:ext cx="1983711" cy="1927677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FB2FDE6D-0D5E-4D0C-A914-540EC77F2D1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29" y="626077"/>
            <a:ext cx="437171" cy="85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4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36" grpId="0"/>
      <p:bldP spid="39" grpId="0"/>
      <p:bldP spid="43" grpId="0" animBg="1"/>
      <p:bldP spid="41" grpId="0" animBg="1"/>
      <p:bldP spid="44" grpId="0" animBg="1"/>
      <p:bldP spid="5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LMS_API_VERSION" val="SCORM 1.2"/>
  <p:tag name="ISPRING_ULTRA_SCORM_COURSE_ID" val="1659377C-373D-46B5-8979-918BB94479B4"/>
  <p:tag name="ISPRING_CMI5_LAUNCH_METHOD" val="any window"/>
  <p:tag name="ISPRINGCLOUDFOLDERID" val="1"/>
  <p:tag name="ISPRINGONLINEFOLDERID" val="1"/>
  <p:tag name="ISPRING_SCORM_RATE_SLIDES" val="0"/>
  <p:tag name="ISPRING_CURRENT_PLAYER_ID" val="universal"/>
  <p:tag name="ISPRING_PRESENTATION_COURSE_TITLE" val="L1 version 1"/>
  <p:tag name="ISPRING_UUID" val="{C5BBEAE0-85A9-4490-9373-5A8D967E568B}"/>
  <p:tag name="ISPRING_SCORM_RATE_QUIZZES" val="1"/>
  <p:tag name="ISPRING_SCORM_PASSING_SCORE" val="80.000000"/>
  <p:tag name="ISPRING_SCREEN_RECS_UPDATED" val="C:\Users\filom\Documents\ENGIMATH\LESSONS\MATRICES\AULA 9\Aula_09_Q1\"/>
  <p:tag name="ISPRING_OUTPUT_FOLDER" val="[[&quot;*\uFFFD\uFFFD\uFFFD{BB4CDCA5-F38E-475C-8C53-186BBAA01A72}&quot;,&quot;C:\\Users\\filom\\Documents\\ENGIMATH\\LESSONS\\MATRICES\\AULA 9&quot;]]"/>
  <p:tag name="ISPRING_RESOURCE_FOLDER" val="C:\Users\filom\Documents\ENGIMATH\LESSONS\MATRICES\AULA 9\Aula_09_N1\"/>
  <p:tag name="ISPRING_PRESENTATION_PATH" val="C:\Users\filom\Documents\ENGIMATH\LESSONS\MATRICES\AULA 9\Aula_09_N1.pptx"/>
  <p:tag name="ISPRING_PLAYERS_CUSTOMIZATION_2" val="UEsDBBQAAgAIABJEbE5rXzME1QIAAPcHAAAPAAAAbm9uZS9wbGF5ZXIueG1spVVbb9owFH6mUv9D5PfaMLStQqHVVAntYa0qdbe3yCQm8erYnu2Qsl+/Y+cCSYFtGhLIOTnfd26fD/HtSymiLTOWK7lEMzxFEZOpyrjMl+jL59XVNbq9ubyItaA7ZiKeLZFUkqEoYzY1XDvAPVJXLNGBAQMpirThynC3A9op0PZB5lN0eTEBF2mXqHBOLwip6xpzCwiZWyUqT2JxqkqiDbNMOmZIkwGKOuzC/RkN31JJ4naa2QOkdv8euCXpOV4sH5DUc6xMTt5MpzPy/f7TU1qwkl5xaR2VKfQLmjgJXVzT9PleZZVg1tsmcZPkE3POJxFsk9gt+OxaRtakS9Q4JCWzlubMYiFzRHq/jrMjaDCdNaEySyTd8pz62hLbeoUR7UlsoYxLK9ein9lurajJkt5+4B+TIxnHG0Ft0fLZQS2B/5m3xQS/xD8fzSVUVK0FtwW8OoTsrceLIMOocRl6HBT7AIpdeRIUGfaz4oZl4fFrr/vpDDWxZCVEyA7bOgUbnFY0dcrs7gABgm3Fgnt94EYfOIA8PBwe4PDYTWZPgroqN4y6yrCuRZN4yzOmHqgxYU43Gyosi8nI2oLJEB2TptZ2OvtJxIUrxdu/GIr3G83khz03kgD4z4l8BI6+H1xm7GXF4bVjJXTUMWi1t2GnBfbh9unYal0eXKCBaa9+GAnUEDlqcgb3PaOOkr2dnIKujaot6KLSGqT/muL1+z4vMk5sNJh+GjE5sgjitLJOlfxXGPVgQ7hFmOkZ8V5eRKc+HeiD5j3k/fQcorkIMKFkkFJ3LTbnsHAttpzVTx3FVWvAGpbWkd3mT6OF5k2P/nZ128gbEt1YxnuLuUo3Xp18Kz3yydiGVsLdHdYyXJYBOqr1+J48xvUNdKrqJ/6LRTXP/F/hbA4NjgrG8wJk8+56fsAgVErFMHwwnYq4UbLrA8YkPDW/YRLdRm4V0ojrhJDiVv5w/A1QSwMEFAACAAgAqZp6Trj5mLriAgAAZwoAABgAAABub25lL2NvbW1vbl9tZXNzYWdlcy5sbmetVl1v2jAUfa/U/2BF6tvWbm97gKAAbmU1JDQxpd2L5SYuWE1iFjt07NfvxoEOtqEArYQibOd+nXPudTq9n3mGlqLUUhVd5+vlFweJIlGpLGZdZ0KvP39zkDa8SHmmCtF1CuWgnnt+1sl4Mav4TMD/8zOEOrnQGpbarVd/1kimXWfcZ31vcMtoyLzxmPUnlIYB870+9h23z5OXztX69T3WgzCgUeizsRdgnwX4gTpu/TzObhzhe8etn612kyjCAWWxT4aYkZgFIQVno7GPKR467qOq0JwvBTIKLaV4RWYuADcjS4F0JlN7kCjYKCrRFmwYjjwSsAjHNCIDSsLAcWNVlqtP1i2vzFyVEE6jVGr+lInUxgSG7PmiFBpCcwMMIviZuYQ3Vc5lcdkWGmrEEaATx9MwgrpwYUSJOFpwrV9Vme7Utx2ozTEJBiFAOKBbzmntY+MYcpSgs7IUiWl3Bll6Fpk1I1MSDMMpo1YINRl5pQ0Ani8yYYTNVtal8MSi8iSeFTCTCb5sUIPolqZWgEY4jr0bzPrhA2gARBceYxHeOm54e4zFI46hIBy32QTePbnxLCKgzo10NtJMeK2EbIV4koBdzdxSqkrDTs0mCMhWry+PCxPjuwkohnj+ng5ovAL0djWTSwF5lKkoWwNBUw7wkAQ37G5CvrNrj/h4+B+a+QoVyiCeLnmRCCA24ZUWaAVnqUztWS0xG/9HJX8hbtYNebHu5WCIHy6OzWen/feojxsj8oVpC10Dtk7/lCzqdtqbwiGlnxY/HuDAi0j4McxomVdZM7Dezc9bZsdy1JrEO5E6nK0PzcQq5eApaYVy+njcurN2xhgl1McwLcHhrCkMXGYyl0akB/icjHCNaAzDphk+O5VMVZWlVliZfLEDCC6mKhf/3obPpcrtbsb1BthmAPbek0VTXNQEHR9xK75p42B+tqRxOkuUQCUf8nnBm9bJVQ5bf8V9W2n7Sdi52vpC/A1QSwMEFAACAAgAqZp6Tray98ilAAAAggEAACkAAABub25l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CpmnpOH1SKajADAADHDgAAIgAAAG5vbmUvZmxhc2hfcHVibGlzaGluZ19zZXR0aW5ncy54bWzll91P2zAQwN/7V1iZeFwD2iZNKC1i/ZCqjYJIYfCE3NhtTjh25o925a/fOW5L2coWviS2PVRN7Lvfne/O5zg5+F4IMuPagJKtaK+5GxEuM8VATlvR2aj/9mNEjKWSUaEkb0VSReSg3UhKNxZg8pRbi6KGIEaa/dK2otzacj+O5/N5E0yp/awSziLfNDNVxKXmhkvLdVwKusA/uyi5iZaEGgD8FUou1dqNBiFJIB0p5gQnwFrREJ3tC2ryKA4SY5pdT7VyknWUUJro6bgVven0unvddyuZQOlCwaUPh2njoB+2+5Qx8A5QkcINJzmHaY6eYrDmwGzun2IvncS/MipyWDP1jI7CxUu7hOOEcjrjS2M4Qq2lWY761rQnVBiexJtDKzHwIaSZhRl6dqse/J04IVJXlkrbttUOET8NrijxPZhkojaMLd/JWAmMbeUUlkkx5mxICx6inV6D7KPQXkQmtACxaEXHJZckpRKTC5YKyNa6xo2NBVsltb+UPtRABTmTgNXHyVEa3VoPi8pyqg3f9Go1Y3xks/ZX5QQjC+WIgGtOrCIYXVfgU87JZgrIRKuiGsUSscQIQIsz4HPODqpQLYH3GbpEE4VDTSzFUnAbLHxzcEPGfKI0cjmdYeHiOJjAbz4IXFJjbqF05eNO+mXQ7V0Nht3exY5fIGUzKrMHwrGceFHaF+HTBZHKrvQwHBl1hldJYcCquTpraz4+DeuKxjw/Uzbu8A0UTtDnxK8DsoF+wZS/jJWHJP6PHtQ2m9NZtdH95q3QuMUBUxKYOJFhSwK57IA1gBmVREmxIDTDpmx825iBcgZHQoMIaPN4D4M+lmn1NoUZNkmlGde/R7KFxEaZ9ZUufDIZ8edfK+p2RhizUe/0sDManA9Gl1ej3sUonEZr9Xhr90xi39S393h/aLzGFn9y2juvE/khBqFWhnppLdxxHanjz3WkTsOZdLJxHtVyAXvMNOwZ7DICCsAieEUV85SvglBtz1wxf82G+QdW//o+CWuvP+0dDT4df+n+77vgqXEIb6s7U3znXpPEWy9AfqYACQVeq/yhuL41tT+8303i7VONBtLuXj7bjR9QSwMEFAACAAgAqZp6TkKBxMUYAQAA1AIAABwAAABub25lL2ZsYXNoX3NraW5fc2V0dGluZ3MueG1sjZLRToMwFIbvfQqC95BNjZp0TdzQG6Mu2V7gAAfSrPSQtpDw9naFjakQx1X5///rac8pMwehgha1EaRW4SLkN0HAMpKkd2itUKU5KictEPkqTBtrSUUZKYvKRop0BTLkt2/+Y7FP/keRq3ktU0CGY5mH5dM6uQoZatyvH5PN8xxQQ4lRCtmh1NSo3OU3r8kiubvID8vLhjDzszvQWNpZ0JZb3SCLx//eN9DiixIVWNdnZ1g0Q3LK6RlJVG81Gtcub/ICpHHEH308wlZCd97MnIAJZw7Ziwr5cgrxTo8paEXp1X1XIy80uiK/xD6JClKJ79ilBDr/PEeGu8/aPe3u2FT4QTlyc+zll5sniy9UP5txEm7tXjP/BlBLAwQUAAIACACpmnpO15twlisDAABvDgAAIQAAAG5vbmUvaHRtbF9wdWJsaXNoaW5nX3NldHRpbmdzLnhtbN1XTU8bMRC951dYW3FstqiXCiVBNB9qVEgQGyickLN2siO89tYfScOv73idhEADXSgRqIco2fHMm/Gb8XO2cfgrF2TGtQElm9F+/VNEuEwVAzltRuej3scvETGWSkaFkrwZSRWRw1atUbixAJMl3Fp0NQRhpDkobDPKrC0O4ng+n9fBFNqvKuEs4pt6qvK40NxwabmOC0EX+GUXBTfREqECAH5yJZdhrVqNkEZAOlHMCU6ANaMBFvvN5iKKg8OYpjdTrZxkbSWUJno6bkYf2t3OfufzyieAdCDn0rNhWmj0ZntAGQOfn4oEbjnJOEwzLBS5mgOzmf8Ve+9G/CdGiRy2TD1GW+HepV2C44JyOuXLZGih1tI0w3hrWhMqDG/Em6aVG3gGaWphhpXdhYd6J06IxBWF0rZltUOIB8YVSvwITGOiNpItn8lYCaS2LAqnJB9zNqA5zsRpT0ZkQnMQi2Y0LLgkCZXYUbBUQLqOMG5sLNiyk72l95EGKsi5BBw5Tk6S6C5n2EqaUW34Zi2rFeP5TFs/lBOMLJQjAm44sYogpy7HXxknm8STiVZ5aRXUWGIEYMYZ8DlnhyVBS8DHEl1hitxhJM5fIbgNGX46uCVjPlEacTmd4bSiHUzArz8LuKDG3IHSVY17yXG/073uDzrdyz2/QcpmVKbPBMch4nlhd4JPF0Qqu4pDOlLqDC+bwoCVa1X2Vn95G9ZzjH1+pW7cwzeQO0FfE35NyAb0Dlu+myzPafxfK6icNqOz8qD7w1tC4xEHbEnAxIUU1QrkUvcqAKZUEiXFgtAUpdh42ZiBcgYtQSACtHl5hSEex7R8msIMRVJpxvXTkGwhUSjTntK5byYj/tJrRp32CDkbdc+O2qP+RX90dT3qXo7CHbQOj7eqZyP2Ur5d2f1V8VDYx2+n7Kdn3YsqhA9w75Ua000qwQ2reA2/V/E6C1fR6cY1VKkElJZpOCooLgJywN6/o0HZ+hcAnpyUMFuvPCjv4Hj897ve2muzTRZIwnPwQbvWh8oEJN2T/tfhcWenTEA1Kt52FP6VifC0eiWK7722NOKt7zc1tN9/SWzVfgNQSwMEFAACAAgAqZp6To5z9vpqAAAA5QAAABoAAABub25lL2h0bWxfc2tpbl9zZXR0aW5ncy5qc6vmUgACpRwlBSuFajAbzE8qLSnJz9NLzs8rSc0r0cvLL8pNBKtRUnYDAyUdnIrzy1KLCChNS0xORTHU1MjCyQWnSoSJJk7mLs6WyOoKEtNT9ZISk7PTi/JL81IgypxdXQxdjJXAqmq5agFQSwMEFAACAAgAsJp6Trx9NfdKAAAASQAAABcAAABub25lL2xvY2FsX3NldHRpbmdzLnhtbLOxr8jNUShLLSrOzM+zVTLUM1BSSM1Lzk/JzEu3VQoNcdO1UFIoLknMS0nMyc9LtVXKy1dSsLfjssnJT07MCU4tKQEqLNa34wIAUEsDBBQAAgAIAJO+llA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rmUVS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a5lFUmayotWlAAAAgwEAAC4AAAB1bml2ZXJzYWwvcGxheWJhY2tfYW5kX25hdmlnYXRpb25fc2V0dGluZ3MueG1sdZDBCoMwEETvfoV/IPQcAj2XtkL9gRVHCcREsqvg3zeRakubHnfezC47iiFi3MC6KEtFs/iHUBAtYYaq3nOiTAvOzowkxrsoC1j3ZDkacyhFrPdTHcBwsqHd/6Pv12tL67HoWJ8h+UBjRuhTLrCRFHK0mGHTmnWC7gPigS8x+eCotbhgbT2F7nYYXtX8xSkbP5tHXH0Hzam++4Kgqg+1iJXtxT8BUEsDBBQAAgAIAGuZRVLQvS+0TgQAAIcVAAAnAAAAdW5pdmVyc2FsL2ZsYXNoX3B1Ymxpc2hpbmdfc2V0dGluZ3MueG1s5Vjdbts2FL73UxAaelkraZMlNWQHmS0jRh07s5SuwTAEtERbXChSFSmn7tWeZg+2J9mhaCt24rR0FgPpehEkOjznO4ff+SFD7+RzytCM5JIK3nT263sOIjwSMeXTpnMZdl8fO0gqzGPMBCdNhwsHnbRqXlaMGZVJQJQCVYkAhstGpppOolTWcN3b29s6lVmuVwUrFODLeiRSN8uJJFyR3M0YnsMvNc+IdBYIFgDwkwq+MGvVagh5BulcxAUjiMYQOad6U5h1GZaJ4xq1MY5uprkoeNwWTOQon46bzk9tv7PfebvUMVAdmhKuOZEtEGqxauA4pjoKzAL6haCE0GkC4R4dOOiWxippOm8ONApouw9RSmyzdaxR2gI44GoBnxKFY6yw+TT+FPms5FJgRPGc45RGIawgvf+m0wmvg36v418PhqEfXJ+F530TwxZGof8x3MIo7IV9fxt9W/izqwt/1O8N3l+Hw2E/7F3cWQGja4R47jpjHjArijwiFWGeSop0zDFlUKP3aJREQZUznE9JKLoUkjjBTBIH/ZmR6a8FZlTNoRn2oBluCMlOZUYiNdJpazoqL4hzB2cAITDIZVUSh++qkjg6Xtu6a7zfbWtjlB5WCkcJFA/IytA8d1W0VKO6jXCk6AwKk9zb5KRgLCiyTOSqpYMufa8KqxgegfEmgq8xp7/RWLC44oukYxIPcEpWOi64obwLmvsOmkCOGTA5zAhHAebQ5VQBu1EFIIuxVFSV3d1daJ/mFDMEeDCGCDoPHrAdJTiXa0mtEqt7K2r9PhCKyD8M20b0qGrAKHjRpWWl/5soWIzmokCM3oCdQFB5RQp/JQSt9jea5CItpTCBFJKlmxkltyQ+sXF0BS7SAixh3GWMKOPhU0G/oDGZiBxwCZ7BcAQ5lQa/vhVwhqW8A8XLGF+Zru0NOv7HV3qDOJ5hHm0JDuVK0kztBB/PERdqaQd0RLiQpExKTONyzWZv9aenoeoYyPMzZWMNX9K0YPg54StCVqB3mPLdeNkm8d+MwNptgmdlo+vmLaGhxSmkxGDCQgTTjvLFhLUAjDBHgrM5whEcWFKPjRkVhQSJGRAGWj49QmMPZVp+TWEyg8c8JrkV5N7+m7cHhz8fHb9r1N1//vr79VeNFkf5BcPanTnL24/eFeys7t0YvmH0lXvDA9uuyFNdqPEDp5vvQhbmvUHoj07bYe9DL7zaAFCy9/DM8lx9nm4+XstLxks9XQP/dNQ+QyM/uOyHQcOmogYCmldFCdTkRF+/bWwuRv4HK2wg3EZveBlCjfhWPeUHVp6HVn7f22iNzC3iYuUGYRUCnApTM+XgXGA0pVCb30WPW7Xbk8bD99Hi//kGbWbEjlqc4DxKdlZHP8YQ3mWC/se0v+x/LZ+N+HXmAv+898uw3/kBZssLZdB8Vc9La+9Jnrvx5U6vpJTTFGjVF+7qua91eLDnuZuXajVAW388bdX+BVBLAwQUAAIACABrmUVSmsNtJ3IDAACiDAAAIQAAAHVuaXZlcnNhbC9mbGFzaF9za2luX3NldHRpbmdzLnhtbJVXbW/aMBD+3l+B2PeyUjZaKUXirVI11lZrx3eHHGDh2JHt0PHvd46dxIakUCKk+O4e39vjM0RqR3lnD1JRwR+6/e7oqtOJVrmUwPU7pBkjGjoxUfCUPHQf/y4W3Z41EUzIN9Ca8o0yklLWoWgY51oLfr0SXOM+11zIlLDu6Ntj8Yl6heU5lMCwLsWsyQpqNz/6d5PZRRDnYzAZzqb3bYCVSDPCDwuxEdcxWe02UuQ8MaHdmqcNtj1kIBnlu7MRMar0k4Y0iGl+M+/P+5dBMglKgQnpfjbuj3+eRTESA6uyHw7uBuMLMbWrzxtzBNtTRXUBG/aHt8NBGywjGwiLPJ3Pbma37fYcdw+78mlcFqDhnz6bOZL/APJLm4ssz77CkUyKjSnoEWZonrMYJkiCxw8Bs3vznAWYhIyjs4RUjCbYBiETS8Xv5mkzbqule/WHRGTOthTs1TThaHoYhsQMRlrmEPXKldWprfh4yTUeplLvS2qbV0zwleQKRmvClDOrhbXhH/igPPH2coLaYilYnsLUxutvFypqwHQ6KQaLb1vJvBAl7J2w9u4Ja8tnrOuJpSesLd9Mu144O5yYH2sspiTEhLhueuV30Qf1RzVwgsuyYuWq1BpXC3POlefbCUqbVCQwKoj1TlMwjYt6hczG1DsJKuJkTzdE483029jFhzcNmYp6R3JHtWZiRZpqBk18W4lcKowF1csw9waNhdibQ431Ata6tA6FdVPMdeFzoVhfna116aSqm113NN4mD92UyB3IdyGY6nYcDk8g1tzey6cIM6/xNgX5xNfiQgwXGvz9izjbjIU9hZeaE63JaptiSG0ZVCW1nW1uYOTcNnWW52kMco6EoFASMpRZuy3dbBl+9ZLCByQhoEVpkXqL23FCK757AscAIHK1LU+DXVhNmjNNGeyBOa0nKBJuyyxSeHaa8jXsCjnpSS4ipJtBNVGC+RkoGgBLjEuE08xXXMB5TWJVZBZMlHK+e7EEI7+ck4at/ogs1o5Kwc6obyohNiuoJ8m1eNNEardpvXbJkz2MOU2LEYQK466MsUFlQUyIzBWmUJaIE3kdg7m4qs0qFw2aNogZtKN+E6TQHE/Zdzygo7UE8EdsIbzy7oBfcIgFkclzZRJcCg1qi8Yc8d4sJrYyxXzBH59Rz5PaBlWtwHf8bzL6D1BLAwQUAAIACABrmUVS5kXGEUgEAAARFQAAJgAAAHVuaXZlcnNhbC9odG1sX3B1Ymxpc2hpbmdfc2V0dGluZ3MueG1s3Vjdcto4FL7PU2i808vipE03KWPIZMFMmBKg2Ok2s7OTEbbA2siSa8lQerVPsw/WJ9kjCwgEkopM2E72IkN8fM53jr7zp7F39jVlaEJySQWvOUeVQwcRHomY8nHNuQpbr08dJBXmMWaCk5rDhYPO6gdeVgwZlUlAlAJViQCGy2qmak6iVFZ13el0WqEyy/VbwQoF+LISidTNciIJVyR3M4Zn8KNmGZHOHMECAP5Swedm9YMDhDyDdCnighFEY4icU30ozC5UyhzXaA1xdDvORcHjhmAiR/l4WHN+afjNo+bbhY5BatKUcE2JrINQi1UVxzHVQWAW0G8EJYSOE4j25NhBUxqrpOa8OdYooO1uopTY5uRYozQEUMDVHD4lCsdYYfNo/CnyVcmFwIjiGccpjUJ4g/Txa04zvAk67aZ/0+2FfnBzEV52TAw7GIX+53AHo7Addvxd9G3hL677/qDT7n64CXu9Ttju31kBo2uEeO46Yx4wK4o8IkvCPJUU6ZBjyqBE79EoiYIiZzgfk1C0KCRxhJkkDvorI+OPBWZUzaAXDqEXbgnJzmVGIjXQaas5Ki+IcwdnACEwyOWyJN69X5bEyena0V3j/e5YW6P0sFI4SqB4QFaG5rmrooUa1V2EI0UnUJjk3iFHBWNBkWUiV3UddOl7VbiM4QEYbyT4GnP6GQ0Fi5d8kXRI4i5OIX/9FnfQCJLKgLpeRjgKMIeupgrojJYWshhKRVXZza259nlOMUPQsTB2CLoMNuiNEpzLtSwuM6mbKar/0RWKyD8NvUb0oGrAKHjRtWSl/7soWIxmokCM3oKdQFBqRQr/JQStNjQa5SItpQxLhWTpZkLJlMRnNo6uwUVagCWMt4wRZTx8Keg3NCQjkQMuwRMYhiCn0uBXdgLOsJR3oHgR4yvTpu1u0//8Sh8QxxPMox3BoT5Jmqm94OMZ4kIt7ICOCBeSlEmJaVy+szlb5elpWLYI5PmZsrGGL2laMPyc8EtCVqD3mPL9eNkl8T+MwNptgidlo+vmLaGhxSmkxGDCiwgGIeXzkWoBGGGOBGczhCPYUFKPjQkVhQSJGRAGWj49QmMPZVo+jeHuAx7zmORWkIdHb94ev/v15PR9teJ+//uf148azXd3n2HtzizvxoOXAzure1eEHxg9clHYsG2JPNWFGm843X75sTBvd0N/cN4I25/a4fUWgJK9zZ3luXqBbt+n5a3i3jod/rx9Gvjng8YFGvjBVScMqjY11BXQripKoApH+oZtY9Mf+J+ssIFiG73eVQhV4Vt1kR9Yee5Z+f1gozUw94b+yp3BKgTYA2Mz12ATMJpSqMYX0dVWDfakgfAymnrrJZk+2tVmDuypqQnOo2RvlfOCB+3Py8n/mOmt1S+3LTUUkJRqo/9ouz0b6eusBf5l+7dep7lX+qgdfy+iZp+XPvO0/D609kHIc7d+ejsA+fpnzPrBv1BLAwQUAAIACABrmUVSJxbzkbcBAAB+BgAAHwAAAHVuaXZlcnNhbC9odG1sX3NraW5fc2V0dGluZ3MuanONlMFPwjAUxu/8FWReDdGBTrwBw4SEg4ncjIduPMZC19e0BUXD/+46BLvuTVkv9MuP7/W9rd9Xp1s+QRp0H7tf1e9q/1zfVxpYzagtXNd13qIXVg80z5ewyAvguYDAQ3YWWTGu4awffhHKORCVa7J/MSC14xcgAcuzvyMqAtSEtiO0d8rwgxI/T//uOF0dO3LmnGyNQdFLURgQpidQFaxigqun6nE79GDcgfoHXbEUaqZ34cM4biV/HQfjKJ4MXS7FQjKxn2OGvYSlm0zhVix/6vftcun1XoIq3/imrSzPtZkZKPzC09tpOA3bSalAa/ipO4xH4eiehDlLgLsNRYOHwegPtGbcHKhH73KdmxMdhVE/Gri0ZBk0pjSZxrdxv46J0qsxzUbxI2fgw7Q1Iznbg7rECuVWXvACpcLMTqSJRnaRKEe2zEV25OKhXSRnD2tt276NKjJ6Carl+au4sctlGsOoXTP0rtmauMpFW7hcEA2GvNzaqzqncoFTIlUXKZAMNC9FT8cxftbY/WvZOFMbUAtEXuanfS2gyzgBNRMrtAIzhqXrotTKht7cqCDPnl7cpX/OzuEbUEsDBBQAAgAIAGuZRVKUE7MiaQAAAG4AAAAcAAAAdW5pdmVyc2FsL2xvY2FsX3NldHRpbmdzLnhtbA3MMQ6DMAxA0Z1TWN4p7daBwMZWltIDWMRFkRwbkYDg9mT7w9Nv+zMKHLylYOrw9XgisM7mgy4Of9NQvxFSJvUkpuxQDaHvqlZsJvlyzgUmWIUu3iaOJTKPFIscdhGo4VNe/8Aem666AVBLAwQUAAIACABsmUVSqp+OWRYKAAAWGQAAFwAAAHVuaXZlcnNhbC91bml2ZXJzYWwucG5n7ZhrVFNXFsePAoooBexyfCHBodZ2YaWICAQCQqnoYGHGcQrIS0QSlUfAAAECRB6rohVo0RICJLGvQSuQYoQQIKD4SC0xKWCDMQ+I0FwghICBG0JIMhdt58PMrFkz83X4cNdd99zf2f99ztl373PupT+GhdjabLMBANgeORx8DACLUgBWD1qvQVrCbvPvIrdVhGMhQaBZ4DiBPFjiAj8KBKClcv1SghXyvC79cBQBgI2Zy9cqORaVA8CWW0eCA4/nxKllLZ+6GnIvKJbKbw42EBn+nwlibUpCie9umJjaO9IrU8d4e617O4a/y72NU3MybKFZ6Lbh1J2qQwOXsoehokpSNhG733cgTvnzmVby/DoALrwVaA2A/S7rVQB8ZbkTgIPXnC0BKNuIuAz+VGwPgPMf7FcDELwuCIHf+Uf46UeBC/ND8dsTr7g/2pJ4Jbef8/OTZeauyuE/M/Bfqa3AK/AKvAKvwCvwCrwCr8Ar8Aq8Aq/A/5/w083rgn49ebozvYYLDWrofKf8o1cHUN7Of2N0Uum8dJ9INs1dJeuZ4WTdVfPSHNu8gGKYFlGm+V1YOAk+C6fCDuBCM8P0kjjM2C5YemJnTtUt9cfQUUsLXsOo+yiTFh9gXKwLKPDvYNdptSjjlMTcGQ6n9UkPqCIFGdwGcppNL95kIMsf2j2dGp1yBQDzpjsJKlOa9A+ZpgX9O/H4oGPXAojKBSdbuK44nb71maQool4cAcAJ5Y8jcs6XufyjOdJJjXmiTpZK5QkcIRfEpO44HOLUCEAXPq5iYUk/OdxjyL/DZLFttfU+L/7qLO3sj3BCLHTFzOkJqr5DurYEukfIWMlMP76KMPckNS4pAAC5R4Q1I6DZvnva8fM3enE9RwQphlovdu4XRgByNJYKbcivr9xm3/YZ6uI8uTW1Ftwl7UY6Fc9kQWWZ9v7a76S1nPLQ1+Z8AxeWHEqZviHflKTjaTj+LpLKLxEAf/Rv7da9bu9TpLcFGDc3K7Aw/pvCTms3/lIRLzdZljuCKm8JbY6F5MOelgjhtLVUMkMla977s2NgTj7dWIN+cTOwfapgukyd3UwNhUVRHuT7yqHhpQltFdmd3JuAF4cSHnuqHLlqNQD5mZU2vcsrIoxe6mOs7fxFWGyco/QYTKfJ2L17+LlSfvZ2QjOnmhrVx7e6oD6vnc3meBK2s6SLORrMu4WmnzU95ucxI97G5xgPSddD+YFpqnoWY5SLMmhJIkiO/oQgFfEaJLWVQ0PKjFZTQVqbil7HEbaRN6Y54Uh9O2gulgoB3yLRgNumHCbsZsR9Weeb3n2AQVaVJ+zlYGm5I1LDxY9XAf+OEEtFPSFVtu04Qd6OE0Ain9EpyEdSQz0sZa0+TWPR6Q1hOXskd/Mf1BtMArHkEYbFNepN7PhoXtYOBjWUl16h85aJ0G3aefY0M6lzOtqjsqGJJJxlE0opV6b5cOABu+vcJKxyK6Mp93dYzRvcsUy9Gs16kmQI+NzFAsz0Y35vzWZurNNyuUny2qy9PlAG4WWPbZVeuodle6WVD3fhP5SeIMJnRVEsgU8Ev1HdTD3oyJLD2soaNeelJ9yWIayXm+D8gh1Dm0gelAoFfOqn56ITOP+AeEaUKpXphGez0zS14uwHLpqvkWl53IiiZyyWZKGhFNQ1/HvsFIqsmUWfEE8P+p2sOLQT3A0hqi7pJxrtt4QwrsTfu43ZHdPCDkqCCchS7VEZIg0s23p1o2sRiykRMke8uecXynxsb4cu+9EoiTfLOl92YOIQN/gd57wkz7sbCZrJGY5huppqjGW7hxkU40jQhWONM404C7ia6sN96kscl35Oooy5+cQWKucuEun3aiQ1PnlRW8HI1527rdm7F0fH2z6+MWWl6HjRvnmTREiL21lPGNTratXdT6xKWl4kCRIoLoGksyIdsYmbKvVQwdDkOJxE07ZmbdAVzzQlerPUF1qmbw2KOzUV/Gzf0UxyBd/BzehbKpmv4O/CN7GcjkNY0hFyV9ZNXRU3C8YGzZzZIFiOYl39ceb326BTI7VR9/YluJvla57mDZj3r2lrYx6Ldiec8++pjnJLiIGYqt6HmOH70SxjYXMLu5yElZkcS9Qf1l4az4rBUVuXPHnpWAGLLaAR8ZpOLnN4n2sQzyUOnVfq7McSTFiMZYos0g1AEp2mRPSbaVzXKmjN6+FrcnH96imrwRQ86Z4ixp5u+nEAPVQfWZMlStGlmjBvH4RGsxQvtrptpuV+6ywt9MtorVDF2XdnbcApTWI0seiM7NEzw2KrBzug8tNfHDTeeUhY0qOggU29npK1AvkQbq84GqqlomAu5TM66YAFolp3dZ6rvZ4MOUSkfHydz3l+uXKQkkY/9PBytQ9bsrfTv8e2nhsV4YXrdN1Hnz3fT503xibjt+v4HcZNpRJXkuqy4pUDbElkXyVXOzlomB5vNKT4TZ6bdiieOS2ySMHcP39WtEMvMr+/LD6QgiqTvFNvFvAa+oTLk06ouEN0ylQfDW66vs0VnUYdPCmu496IhL5gP+Lz897sbS0fdC2vrP9NVj4bu/msSGOW5W0YyohOaKNveebLIwfbNxdsawhfLfVAct/VqICjo02oF1R1cvVwxwPSYzl6iJ8dDxXtRzHNRer37JDvULa91ENC6GohfjHeJF5fPSj+9PL8A1MkVC1Jf4Yur1t3uUnv1BZPHmvUaE6QJO04uEJz9gd8pfDbxPbubluWGg7T8Egl6dNQU4g8IqRrTGOfRulZnl0cFsN6PwwFkpUV0XZV6hIcfnnUz8WHFCL5bQBQMpfidKzRSV5zKxhPU9EEcd/XCzg3Int43hBF64ulnML6qr4TNZIWW0MEi6bmViS8lNJZGX0zIh7NSzeQ8lkmOSwqaPEnh9sLRs/EljtWdleRSp2lVDXLI3H6Tq5zk7i7LT/mu0UkbXOSYKcxUt+q1ynaJ2M47q122LjLRmveUarJbdME7KtkRtPPtGMrZqr6PTyEq1NUBcLgUU/zIOc0npYM7Y+jcJNeJU6rL31eFSPrwIVHR1uESQY164NEf3rHcBy6MPlVVPlsLknE54ILlWH2/mRLhUqArP/6f65N3yC1kSmW1f2rajYzRyulu0Nyq0zVX2AkOLlvlgpRgQsdhGC0NWNW4C+hpjJMJgU9QmwHLuj+rjPh7KgN+0q4gOKlaAc6r6VxfyxECjaueEbvYh1PrPhhLbItQV10zjdZ9w7Rlos6rrtxtt/DYAMO9lFy8J8sShdvHR4y3TxAGOZn+CNVPT884KQ82Apch6B4Y6FO+pMftiL44mHzPsKd5W0Grkf/+OtHdTcAyDSO8HrEmJD9OqFb4TxPGKLP03y7U66VDgZ4WSlyRHUMv3NdlxAdCarbwLp1zI7O2Zfz1hpKBL5M56eDha9/3/Oc/8ct2UBDuHl9S8sH5Lm688s9wJEPw4Kbg04W/w1QSwMEFAACAAgAbJlFUuVlxrFLAAAAagAAABsAAAB1bml2ZXJzYWwvdW5pdmVyc2FsLnBuZy54bWyzsa/IzVEoSy0qzszPs1Uy1DNQsrfj5bIpKEoty0wtV6gAigEFIUBJoRLINUJwyzNTSjJslSzMzRBiGamZ6RkltkpmpuZwQX2gkQBQSwECAAAUAAIACAASRGxOa18zBNUCAAD3BwAADwAAAAAAAAABAAAAAAAAAAAAbm9uZS9wbGF5ZXIueG1sUEsBAgAAFAACAAgAqZp6Trj5mLriAgAAZwoAABgAAAAAAAAAAQAAAAAAAgMAAG5vbmUvY29tbW9uX21lc3NhZ2VzLmxuZ1BLAQIAABQAAgAIAKmaek62svfIpQAAAIIBAAApAAAAAAAAAAEAAAAAABoGAABub25lL3BsYXliYWNrX2FuZF9uYXZpZ2F0aW9uX3NldHRpbmdzLnhtbFBLAQIAABQAAgAIAKmaek4fVIpqMAMAAMcOAAAiAAAAAAAAAAEAAAAAAAYHAABub25lL2ZsYXNoX3B1Ymxpc2hpbmdfc2V0dGluZ3MueG1sUEsBAgAAFAACAAgAqZp6TkKBxMUYAQAA1AIAABwAAAAAAAAAAQAAAAAAdgoAAG5vbmUvZmxhc2hfc2tpbl9zZXR0aW5ncy54bWxQSwECAAAUAAIACACpmnpO15twlisDAABvDgAAIQAAAAAAAAABAAAAAADICwAAbm9uZS9odG1sX3B1Ymxpc2hpbmdfc2V0dGluZ3MueG1sUEsBAgAAFAACAAgAqZp6To5z9vpqAAAA5QAAABoAAAAAAAAAAQAAAAAAMg8AAG5vbmUvaHRtbF9za2luX3NldHRpbmdzLmpzUEsBAgAAFAACAAgAsJp6Trx9NfdKAAAASQAAABcAAAAAAAAAAQAAAAAA1A8AAG5vbmUvbG9jYWxfc2V0dGluZ3MueG1sUEsBAgAAFAACAAgAk76WUDZhWAJHAwAA4QkAABQAAAAAAAAAAQAAAAAAUxAAAHVuaXZlcnNhbC9wbGF5ZXIueG1sUEsBAgAAFAACAAgAa5lFUpxeMggUBgAANxcAAB0AAAAAAAAAAQAAAAAAzBMAAHVuaXZlcnNhbC9jb21tb25fbWVzc2FnZXMubG5nUEsBAgAAFAACAAgAa5lFUmayotWlAAAAgwEAAC4AAAAAAAAAAQAAAAAAGxoAAHVuaXZlcnNhbC9wbGF5YmFja19hbmRfbmF2aWdhdGlvbl9zZXR0aW5ncy54bWxQSwECAAAUAAIACABrmUVS0L0vtE4EAACHFQAAJwAAAAAAAAABAAAAAAAMGwAAdW5pdmVyc2FsL2ZsYXNoX3B1Ymxpc2hpbmdfc2V0dGluZ3MueG1sUEsBAgAAFAACAAgAa5lFUprDbSdyAwAAogwAACEAAAAAAAAAAQAAAAAAnx8AAHVuaXZlcnNhbC9mbGFzaF9za2luX3NldHRpbmdzLnhtbFBLAQIAABQAAgAIAGuZRVLmRcYRSAQAABEVAAAmAAAAAAAAAAEAAAAAAFAjAAB1bml2ZXJzYWwvaHRtbF9wdWJsaXNoaW5nX3NldHRpbmdzLnhtbFBLAQIAABQAAgAIAGuZRVInFvORtwEAAH4GAAAfAAAAAAAAAAEAAAAAANwnAAB1bml2ZXJzYWwvaHRtbF9za2luX3NldHRpbmdzLmpzUEsBAgAAFAACAAgAa5lFUpQTsyJpAAAAbgAAABwAAAAAAAAAAQAAAAAA0CkAAHVuaXZlcnNhbC9sb2NhbF9zZXR0aW5ncy54bWxQSwECAAAUAAIACABsmUVSqp+OWRYKAAAWGQAAFwAAAAAAAAAAAAAAAABzKgAAdW5pdmVyc2FsL3VuaXZlcnNhbC5wbmdQSwECAAAUAAIACABsmUVS5WXGsUsAAABqAAAAGwAAAAAAAAABAAAAAAC+NAAAdW5pdmVyc2FsL3VuaXZlcnNhbC5wbmcueG1sUEsFBgAAAAASABIAVgUAAEI1AAAAAA=="/>
  <p:tag name="ISPRING_ULTRA_SCORM_COURCE_TITLE" val="Aula_09_N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ORIGINAL_SIZE&quot;},&quot;accessibilitySettings&quot;:{&quot;enabled&quot;:&quot;T_FALSE&quot;},&quot;compressionSettings&quot;:{&quot;imageSettings&quot;:{&quot;jpegQuality&quot;:100,&quot;optimizeImageForResolution&quot;:&quot;T_TRUE&quot;,&quot;optimizeImageForResolutionWidth&quot;:2048,&quot;optimizeImageForResolutionHeight&quot;:1536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PRESENTATION_TITLE" val="Aula_09_N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paIQSolarE2WBHmXG28eOQ&quot;,&quot;gi&quot;:&quot;YkyE84Em1W6ka3XK-xmuvw&quot;,&quot;ti&quot;:&quot;characters&quot;,&quot;vs&quot;:{&quot;f&quot;:[832,680,642],&quot;i&quot;:{&quot;d&quot;:&quot;paIQSolarE2WBHmXG28eOQ&quot;,&quot;p&quot;:true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WsUfisksXEeuyJbtiSSing&quot;,&quot;gi&quot;:&quot;YkyE84Em1W6ka3XK-xmuvw&quot;,&quot;ti&quot;:&quot;characters&quot;,&quot;vs&quot;:{&quot;f&quot;:[822,832],&quot;i&quot;:{&quot;d&quot;:&quot;WsUfisksXEeuyJbtiSSing&quot;,&quot;p&quot;:true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s6wLEJpYg2tlL-5hsny7Og&quot;,&quot;gi&quot;:&quot;YkyE84Em1W6ka3XK-xmuvw&quot;,&quot;ti&quot;:&quot;characters&quot;,&quot;vs&quot;:{&quot;f&quot;:[822,832],&quot;i&quot;:{&quot;d&quot;:&quot;s6wLEJpYg2tlL-5hsny7Og&quot;,&quot;p&quot;:true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filom\Documents\ENGIMATH\LESSONS\MATRICES\AULA 9\Aula_09_N1\quiz\quiz1.quiz"/>
  <p:tag name="ISPRING_QUIZ_RELATIVE_PATH" val="Aula_09_N1\quiz\quiz1.quiz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_0HHwDa1N6F7TxJOPh3gQ&quot;,&quot;gi&quot;:&quot;YkyE84Em1W6ka3XK-xmuvw&quot;,&quot;ti&quot;:&quot;characters&quot;,&quot;vs&quot;:{&quot;f&quot;:[822,832,501],&quot;i&quot;:{&quot;d&quot;:&quot;f_0HHwDa1N6F7TxJOPh3gQ&quot;,&quot;p&quot;:true}}}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3536B3E856E114D9A0F128D2740EF3C" ma:contentTypeVersion="15" ma:contentTypeDescription="Criar um novo documento." ma:contentTypeScope="" ma:versionID="19994ce53bd4fd50084cf307932a6689">
  <xsd:schema xmlns:xsd="http://www.w3.org/2001/XMLSchema" xmlns:xs="http://www.w3.org/2001/XMLSchema" xmlns:p="http://schemas.microsoft.com/office/2006/metadata/properties" xmlns:ns2="6634ef0f-8284-4f24-8eee-01f4c46a1b43" xmlns:ns3="5f4cd859-d425-42d9-aada-39d41c60c1f8" targetNamespace="http://schemas.microsoft.com/office/2006/metadata/properties" ma:root="true" ma:fieldsID="40d8c5661e452ee98b8ea98e88ce35a2" ns2:_="" ns3:_="">
    <xsd:import namespace="6634ef0f-8284-4f24-8eee-01f4c46a1b43"/>
    <xsd:import namespace="5f4cd859-d425-42d9-aada-39d41c60c1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34ef0f-8284-4f24-8eee-01f4c46a1b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m" ma:readOnly="false" ma:fieldId="{5cf76f15-5ced-4ddc-b409-7134ff3c332f}" ma:taxonomyMulti="true" ma:sspId="d428ab8e-4d73-4f28-9b9b-be95a01e92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4cd859-d425-42d9-aada-39d41c60c1f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941a14a-6689-4c04-8b09-a481c127ebf8}" ma:internalName="TaxCatchAll" ma:showField="CatchAllData" ma:web="5f4cd859-d425-42d9-aada-39d41c60c1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4cd859-d425-42d9-aada-39d41c60c1f8" xsi:nil="true"/>
    <lcf76f155ced4ddcb4097134ff3c332f xmlns="6634ef0f-8284-4f24-8eee-01f4c46a1b4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32F6F3-D91B-4395-9B1B-C0930978B10C}"/>
</file>

<file path=customXml/itemProps2.xml><?xml version="1.0" encoding="utf-8"?>
<ds:datastoreItem xmlns:ds="http://schemas.openxmlformats.org/officeDocument/2006/customXml" ds:itemID="{E9AE11EC-86A8-41D2-B46D-F561E8879649}"/>
</file>

<file path=customXml/itemProps3.xml><?xml version="1.0" encoding="utf-8"?>
<ds:datastoreItem xmlns:ds="http://schemas.openxmlformats.org/officeDocument/2006/customXml" ds:itemID="{D828E685-CB46-4C96-B6A5-53CEEA65573C}"/>
</file>

<file path=docProps/app.xml><?xml version="1.0" encoding="utf-8"?>
<Properties xmlns="http://schemas.openxmlformats.org/officeDocument/2006/extended-properties" xmlns:vt="http://schemas.openxmlformats.org/officeDocument/2006/docPropsVTypes">
  <TotalTime>14691</TotalTime>
  <Words>1630</Words>
  <Application>Microsoft Office PowerPoint</Application>
  <PresentationFormat>Ecrã Panorâmico</PresentationFormat>
  <Paragraphs>248</Paragraphs>
  <Slides>15</Slides>
  <Notes>15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Freestyle Script</vt:lpstr>
      <vt:lpstr>Segoe UI</vt:lpstr>
      <vt:lpstr>Segoe UI Semibold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Aula_09_N1</dc:title>
  <dc:creator>Filomena Soares</dc:creator>
  <cp:lastModifiedBy>Filomena Soares</cp:lastModifiedBy>
  <cp:revision>375</cp:revision>
  <dcterms:created xsi:type="dcterms:W3CDTF">2019-03-25T06:42:45Z</dcterms:created>
  <dcterms:modified xsi:type="dcterms:W3CDTF">2021-02-05T19:20:28Z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0x01010083536B3E856E114D9A0F128D2740EF3C</vt:lpwstr>
  </property>
</Properties>
</file>