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86" r:id="rId3"/>
    <p:sldId id="277" r:id="rId4"/>
    <p:sldId id="278" r:id="rId5"/>
    <p:sldId id="289" r:id="rId6"/>
    <p:sldId id="290" r:id="rId7"/>
    <p:sldId id="291" r:id="rId8"/>
    <p:sldId id="292" r:id="rId9"/>
    <p:sldId id="279" r:id="rId10"/>
    <p:sldId id="280" r:id="rId11"/>
    <p:sldId id="283" r:id="rId12"/>
  </p:sldIdLst>
  <p:sldSz cx="12192000" cy="6858000"/>
  <p:notesSz cx="6858000" cy="9144000"/>
  <p:custDataLst>
    <p:tags r:id="rId14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E4F"/>
    <a:srgbClr val="29A6FF"/>
    <a:srgbClr val="0C2B8E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7FE7E-61E7-4DF3-9B34-1F567B008CCC}" v="2" dt="2025-05-03T21:55:31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1177FE7E-61E7-4DF3-9B34-1F567B008CCC}"/>
    <pc:docChg chg="custSel modSld">
      <pc:chgData name="Elena Safiulina" userId="46398a00-a311-4d71-ab86-ad085cba44dd" providerId="ADAL" clId="{1177FE7E-61E7-4DF3-9B34-1F567B008CCC}" dt="2025-05-03T21:55:31.110" v="3"/>
      <pc:docMkLst>
        <pc:docMk/>
      </pc:docMkLst>
      <pc:sldChg chg="addSp delSp modSp mod delAnim">
        <pc:chgData name="Elena Safiulina" userId="46398a00-a311-4d71-ab86-ad085cba44dd" providerId="ADAL" clId="{1177FE7E-61E7-4DF3-9B34-1F567B008CCC}" dt="2025-05-03T21:36:34.252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1177FE7E-61E7-4DF3-9B34-1F567B008CCC}" dt="2025-05-03T21:36:34.252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1177FE7E-61E7-4DF3-9B34-1F567B008CCC}" dt="2025-05-03T21:36:28.964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">
        <pc:chgData name="Elena Safiulina" userId="46398a00-a311-4d71-ab86-ad085cba44dd" providerId="ADAL" clId="{1177FE7E-61E7-4DF3-9B34-1F567B008CCC}" dt="2025-05-03T21:55:31.110" v="3"/>
        <pc:sldMkLst>
          <pc:docMk/>
          <pc:sldMk cId="2434340358" sldId="283"/>
        </pc:sldMkLst>
        <pc:picChg chg="add mod">
          <ac:chgData name="Elena Safiulina" userId="46398a00-a311-4d71-ab86-ad085cba44dd" providerId="ADAL" clId="{1177FE7E-61E7-4DF3-9B34-1F567B008CCC}" dt="2025-05-03T21:55:31.110" v="3"/>
          <ac:picMkLst>
            <pc:docMk/>
            <pc:sldMk cId="2434340358" sldId="283"/>
            <ac:picMk id="2" creationId="{046936E1-EC55-DB0E-1E13-6192CBA721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420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648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377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494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880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54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10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4.png"/><Relationship Id="rId3" Type="http://schemas.openxmlformats.org/officeDocument/2006/relationships/tags" Target="../tags/tag4.xml"/><Relationship Id="rId7" Type="http://schemas.openxmlformats.org/officeDocument/2006/relationships/slide" Target="slide10.xml"/><Relationship Id="rId12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38.png"/><Relationship Id="rId10" Type="http://schemas.openxmlformats.org/officeDocument/2006/relationships/slide" Target="slide9.xml"/><Relationship Id="rId4" Type="http://schemas.openxmlformats.org/officeDocument/2006/relationships/slideLayout" Target="../slideLayouts/slideLayout2.xml"/><Relationship Id="rId9" Type="http://schemas.openxmlformats.org/officeDocument/2006/relationships/slide" Target="slide4.xm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1.xml"/><Relationship Id="rId7" Type="http://schemas.openxmlformats.org/officeDocument/2006/relationships/slide" Target="slide10.xml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image" Target="../media/image39.png"/><Relationship Id="rId10" Type="http://schemas.openxmlformats.org/officeDocument/2006/relationships/slide" Target="slide9.xml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9.png"/><Relationship Id="rId3" Type="http://schemas.openxmlformats.org/officeDocument/2006/relationships/slide" Target="slide10.xml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openxmlformats.org/officeDocument/2006/relationships/slide" Target="slide10.xml"/><Relationship Id="rId9" Type="http://schemas.openxmlformats.org/officeDocument/2006/relationships/image" Target="../media/image11.png"/><Relationship Id="rId1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openxmlformats.org/officeDocument/2006/relationships/slide" Target="slide10.xml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slide" Target="slide10.xml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.jpeg"/><Relationship Id="rId5" Type="http://schemas.openxmlformats.org/officeDocument/2006/relationships/slide" Target="slide4.xml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slide" Target="slide3.xml"/><Relationship Id="rId9" Type="http://schemas.openxmlformats.org/officeDocument/2006/relationships/image" Target="../media/image12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slide" Target="slide10.xml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.jpeg"/><Relationship Id="rId5" Type="http://schemas.openxmlformats.org/officeDocument/2006/relationships/slide" Target="slide4.xml"/><Relationship Id="rId15" Type="http://schemas.openxmlformats.org/officeDocument/2006/relationships/image" Target="../media/image27.svg"/><Relationship Id="rId10" Type="http://schemas.openxmlformats.org/officeDocument/2006/relationships/image" Target="../media/image18.png"/><Relationship Id="rId4" Type="http://schemas.openxmlformats.org/officeDocument/2006/relationships/slide" Target="slide3.xml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png"/><Relationship Id="rId3" Type="http://schemas.openxmlformats.org/officeDocument/2006/relationships/slide" Target="slide10.xml"/><Relationship Id="rId7" Type="http://schemas.openxmlformats.org/officeDocument/2006/relationships/image" Target="../media/image2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24.png"/><Relationship Id="rId5" Type="http://schemas.openxmlformats.org/officeDocument/2006/relationships/slide" Target="slide4.xml"/><Relationship Id="rId15" Type="http://schemas.openxmlformats.org/officeDocument/2006/relationships/image" Target="../media/image31.png"/><Relationship Id="rId10" Type="http://schemas.openxmlformats.org/officeDocument/2006/relationships/image" Target="../media/image1.jpeg"/><Relationship Id="rId4" Type="http://schemas.openxmlformats.org/officeDocument/2006/relationships/slide" Target="slide3.xml"/><Relationship Id="rId9" Type="http://schemas.openxmlformats.org/officeDocument/2006/relationships/image" Target="../media/image12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7.png"/><Relationship Id="rId5" Type="http://schemas.openxmlformats.org/officeDocument/2006/relationships/slide" Target="slide3.xml"/><Relationship Id="rId10" Type="http://schemas.openxmlformats.org/officeDocument/2006/relationships/image" Target="../media/image33.png"/><Relationship Id="rId4" Type="http://schemas.openxmlformats.org/officeDocument/2006/relationships/slide" Target="slide10.xml"/><Relationship Id="rId9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Switching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Scalar Multiple Property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Reflection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18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71731" y="121305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7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Switching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Scalar Multiple Property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Reflection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18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01" y="2255200"/>
            <a:ext cx="1248727" cy="4572000"/>
          </a:xfrm>
          <a:prstGeom prst="rect">
            <a:avLst/>
          </a:prstGeom>
        </p:spPr>
      </p:pic>
      <p:sp>
        <p:nvSpPr>
          <p:cNvPr id="3" name="Nota de aviso em forma de nuvem 2"/>
          <p:cNvSpPr/>
          <p:nvPr/>
        </p:nvSpPr>
        <p:spPr>
          <a:xfrm>
            <a:off x="7982172" y="0"/>
            <a:ext cx="3425806" cy="1933903"/>
          </a:xfrm>
          <a:prstGeom prst="cloudCallout">
            <a:avLst>
              <a:gd name="adj1" fmla="val 24222"/>
              <a:gd name="adj2" fmla="val 795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314276">
            <a:off x="8761512" y="243503"/>
            <a:ext cx="2255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Pick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up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a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peace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of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</a:p>
          <a:p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paper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and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a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pen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</a:p>
          <a:p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before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you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start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</a:t>
            </a:r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7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814">
            <a:off x="8376495" y="763883"/>
            <a:ext cx="432000" cy="651944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341">
            <a:off x="10572391" y="483773"/>
            <a:ext cx="540000" cy="5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Switching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Scalar Multiple Property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Reflection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18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59" y="1591999"/>
            <a:ext cx="1543050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46936E1-EC55-DB0E-1E13-6192CBA7211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21579" y="166988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725" y="1362597"/>
            <a:ext cx="4834776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Switching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Scalar Multiple Property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Reflection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18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E99D852-B575-4CCA-8630-4283EB8CDA6B}"/>
              </a:ext>
            </a:extLst>
          </p:cNvPr>
          <p:cNvSpPr/>
          <p:nvPr/>
        </p:nvSpPr>
        <p:spPr>
          <a:xfrm>
            <a:off x="2117998" y="2764988"/>
            <a:ext cx="9748685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All </a:t>
            </a:r>
            <a:r>
              <a:rPr lang="en-GB" sz="2400" b="1" dirty="0">
                <a:solidFill>
                  <a:sysClr val="windowText" lastClr="000000"/>
                </a:solidFill>
              </a:rPr>
              <a:t>Determinant Properties </a:t>
            </a:r>
            <a:r>
              <a:rPr lang="en-GB" sz="2400" dirty="0">
                <a:solidFill>
                  <a:sysClr val="windowText" lastClr="000000"/>
                </a:solidFill>
              </a:rPr>
              <a:t>here presented have been “</a:t>
            </a:r>
            <a:r>
              <a:rPr lang="en-GB" sz="2400" u="sng" dirty="0">
                <a:solidFill>
                  <a:sysClr val="windowText" lastClr="000000"/>
                </a:solidFill>
              </a:rPr>
              <a:t>baptized</a:t>
            </a:r>
            <a:r>
              <a:rPr lang="en-GB" sz="2400" dirty="0">
                <a:solidFill>
                  <a:sysClr val="windowText" lastClr="000000"/>
                </a:solidFill>
              </a:rPr>
              <a:t>” with a particular name only to facilitate its identification. 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No need for name memorization!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0">
            <a:extLst>
              <a:ext uri="{FF2B5EF4-FFF2-40B4-BE49-F238E27FC236}">
                <a16:creationId xmlns:a16="http://schemas.microsoft.com/office/drawing/2014/main" id="{7EAA0439-C163-4813-88D8-BB0648011515}"/>
              </a:ext>
            </a:extLst>
          </p:cNvPr>
          <p:cNvSpPr/>
          <p:nvPr/>
        </p:nvSpPr>
        <p:spPr>
          <a:xfrm>
            <a:off x="2102645" y="2727148"/>
            <a:ext cx="9859639" cy="390999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arredondado 1">
            <a:extLst>
              <a:ext uri="{FF2B5EF4-FFF2-40B4-BE49-F238E27FC236}">
                <a16:creationId xmlns:a16="http://schemas.microsoft.com/office/drawing/2014/main" id="{C6F2BAFE-37C5-495A-9DB8-29C8C0D22A01}"/>
              </a:ext>
            </a:extLst>
          </p:cNvPr>
          <p:cNvSpPr/>
          <p:nvPr/>
        </p:nvSpPr>
        <p:spPr>
          <a:xfrm>
            <a:off x="8055664" y="2976020"/>
            <a:ext cx="336331" cy="102551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tângulo arredondado 2">
            <a:extLst>
              <a:ext uri="{FF2B5EF4-FFF2-40B4-BE49-F238E27FC236}">
                <a16:creationId xmlns:a16="http://schemas.microsoft.com/office/drawing/2014/main" id="{9AC03E18-A7BF-4C88-947C-8161E04B731F}"/>
              </a:ext>
            </a:extLst>
          </p:cNvPr>
          <p:cNvSpPr/>
          <p:nvPr/>
        </p:nvSpPr>
        <p:spPr>
          <a:xfrm>
            <a:off x="7194212" y="2981362"/>
            <a:ext cx="336331" cy="1026000"/>
          </a:xfrm>
          <a:prstGeom prst="roundRect">
            <a:avLst/>
          </a:prstGeom>
          <a:solidFill>
            <a:srgbClr val="29A6FF">
              <a:alpha val="30000"/>
            </a:srgbClr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Switching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Scalar Multiple Property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Reflection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18</a:t>
            </a:r>
          </a:p>
        </p:txBody>
      </p:sp>
      <p:sp>
        <p:nvSpPr>
          <p:cNvPr id="25" name="Retângulo: Cantos Arredondados 47">
            <a:extLst>
              <a:ext uri="{FF2B5EF4-FFF2-40B4-BE49-F238E27FC236}">
                <a16:creationId xmlns:a16="http://schemas.microsoft.com/office/drawing/2014/main" id="{CB0A30E2-FB90-405D-BFC0-DD163A7E8193}"/>
              </a:ext>
            </a:extLst>
          </p:cNvPr>
          <p:cNvSpPr/>
          <p:nvPr/>
        </p:nvSpPr>
        <p:spPr>
          <a:xfrm>
            <a:off x="2102645" y="267828"/>
            <a:ext cx="9859639" cy="223535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C0195FE-702D-400F-9BA0-B0FA27B81A79}"/>
                  </a:ext>
                </a:extLst>
              </p:cNvPr>
              <p:cNvSpPr txBox="1"/>
              <p:nvPr/>
            </p:nvSpPr>
            <p:spPr>
              <a:xfrm>
                <a:off x="2353992" y="529090"/>
                <a:ext cx="92806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a square matrix.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is the square matrix obtained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by </a:t>
                </a:r>
                <a:r>
                  <a:rPr lang="en-US" sz="2400" b="1" dirty="0"/>
                  <a:t>interchanging the location of two rows </a:t>
                </a:r>
                <a:r>
                  <a:rPr lang="en-US" sz="2400" dirty="0"/>
                  <a:t>(or </a:t>
                </a:r>
                <a:r>
                  <a:rPr lang="en-US" sz="2400" b="1" dirty="0"/>
                  <a:t>two columns</a:t>
                </a:r>
                <a:r>
                  <a:rPr lang="en-US" sz="2400" dirty="0"/>
                  <a:t>), then:</a:t>
                </a:r>
                <a:endParaRPr lang="pt-PT" sz="24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C0195FE-702D-400F-9BA0-B0FA27B81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92" y="529090"/>
                <a:ext cx="9280625" cy="830997"/>
              </a:xfrm>
              <a:prstGeom prst="rect">
                <a:avLst/>
              </a:prstGeom>
              <a:blipFill>
                <a:blip r:embed="rId8"/>
                <a:stretch>
                  <a:fillRect l="-985" t="-5882" r="-985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7D2ACAE-35E5-46C5-8219-DDECA511DC5C}"/>
                  </a:ext>
                </a:extLst>
              </p:cNvPr>
              <p:cNvSpPr txBox="1"/>
              <p:nvPr/>
            </p:nvSpPr>
            <p:spPr>
              <a:xfrm>
                <a:off x="5498600" y="1610527"/>
                <a:ext cx="306705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7D2ACAE-35E5-46C5-8219-DDECA511D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600" y="1610527"/>
                <a:ext cx="306705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D87E95A8-DD15-4571-AAE9-CCC5276D1B1D}"/>
              </a:ext>
            </a:extLst>
          </p:cNvPr>
          <p:cNvSpPr/>
          <p:nvPr/>
        </p:nvSpPr>
        <p:spPr>
          <a:xfrm>
            <a:off x="2370036" y="274518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59A931E-BE58-4FA0-BD50-540FB5ED0C3D}"/>
              </a:ext>
            </a:extLst>
          </p:cNvPr>
          <p:cNvSpPr txBox="1"/>
          <p:nvPr/>
        </p:nvSpPr>
        <p:spPr>
          <a:xfrm>
            <a:off x="2370036" y="3256270"/>
            <a:ext cx="852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Suppose we have the following matrix </a:t>
            </a:r>
          </a:p>
          <a:p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ED7C5A-8733-4941-BC0E-1D5C887F2B7D}"/>
                  </a:ext>
                </a:extLst>
              </p:cNvPr>
              <p:cNvSpPr txBox="1"/>
              <p:nvPr/>
            </p:nvSpPr>
            <p:spPr>
              <a:xfrm>
                <a:off x="6500925" y="3054932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ED7C5A-8733-4941-BC0E-1D5C887F2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5" y="3054932"/>
                <a:ext cx="2098588" cy="8138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CB8F227-FAA4-47F1-99C9-BB8E13ABCC16}"/>
                  </a:ext>
                </a:extLst>
              </p:cNvPr>
              <p:cNvSpPr txBox="1"/>
              <p:nvPr/>
            </p:nvSpPr>
            <p:spPr>
              <a:xfrm>
                <a:off x="2406777" y="4001538"/>
                <a:ext cx="84713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Let 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be obtained from matrix </a:t>
                </a:r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en-US" sz="2000" b="1" dirty="0"/>
                  <a:t>interchanging column 1 with column 3</a:t>
                </a:r>
                <a:r>
                  <a:rPr lang="en-US" sz="2000" dirty="0"/>
                  <a:t>.</a:t>
                </a:r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CB8F227-FAA4-47F1-99C9-BB8E13AB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77" y="4001538"/>
                <a:ext cx="8471332" cy="400110"/>
              </a:xfrm>
              <a:prstGeom prst="rect">
                <a:avLst/>
              </a:prstGeom>
              <a:blipFill>
                <a:blip r:embed="rId11"/>
                <a:stretch>
                  <a:fillRect l="-792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CA32A78F-1608-42B2-81A4-03A1A2209538}"/>
              </a:ext>
            </a:extLst>
          </p:cNvPr>
          <p:cNvSpPr txBox="1"/>
          <p:nvPr/>
        </p:nvSpPr>
        <p:spPr>
          <a:xfrm>
            <a:off x="2415861" y="4330342"/>
            <a:ext cx="3173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C2B8E"/>
              </a:solidFill>
            </a:endParaRPr>
          </a:p>
          <a:p>
            <a:r>
              <a:rPr lang="en-US" sz="2000" dirty="0">
                <a:solidFill>
                  <a:srgbClr val="0C2B8E"/>
                </a:solidFill>
              </a:rPr>
              <a:t>So we will get 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E7B191A-D9BC-491D-AF5B-DEFFBF228634}"/>
                  </a:ext>
                </a:extLst>
              </p:cNvPr>
              <p:cNvSpPr txBox="1"/>
              <p:nvPr/>
            </p:nvSpPr>
            <p:spPr>
              <a:xfrm>
                <a:off x="4067200" y="5527054"/>
                <a:ext cx="6045566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pt-PT" sz="20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groupChr>
                        <m:groupChrPr>
                          <m:chr m:val="⇔"/>
                          <m:pos m:val="top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E7B191A-D9BC-491D-AF5B-DEFFBF22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00" y="5527054"/>
                <a:ext cx="6045566" cy="813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701A000-9F8A-482F-B46E-8A032B40531E}"/>
                  </a:ext>
                </a:extLst>
              </p:cNvPr>
              <p:cNvSpPr txBox="1"/>
              <p:nvPr/>
            </p:nvSpPr>
            <p:spPr>
              <a:xfrm>
                <a:off x="4020400" y="4445671"/>
                <a:ext cx="206979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701A000-9F8A-482F-B46E-8A032B405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00" y="4445671"/>
                <a:ext cx="2069797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994E949D-DAA6-4B68-AC73-FA2A070E775D}"/>
              </a:ext>
            </a:extLst>
          </p:cNvPr>
          <p:cNvSpPr txBox="1"/>
          <p:nvPr/>
        </p:nvSpPr>
        <p:spPr>
          <a:xfrm>
            <a:off x="2459777" y="5150895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C2B8E"/>
                </a:solidFill>
              </a:rPr>
              <a:t>Therefore, </a:t>
            </a:r>
            <a:endParaRPr lang="pt-PT" sz="2000" dirty="0">
              <a:solidFill>
                <a:srgbClr val="0C2B8E"/>
              </a:solidFill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B7116392-8F0B-4932-8756-27AA387DF8C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FCDA6AC-A884-4C42-82ED-42ADF3EA0F73}"/>
              </a:ext>
            </a:extLst>
          </p:cNvPr>
          <p:cNvSpPr/>
          <p:nvPr/>
        </p:nvSpPr>
        <p:spPr>
          <a:xfrm>
            <a:off x="5498935" y="5818575"/>
            <a:ext cx="591262" cy="492163"/>
          </a:xfrm>
          <a:prstGeom prst="round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980D3B4-DB1D-4910-A6AF-96D6733A7C78}"/>
              </a:ext>
            </a:extLst>
          </p:cNvPr>
          <p:cNvSpPr txBox="1"/>
          <p:nvPr/>
        </p:nvSpPr>
        <p:spPr>
          <a:xfrm>
            <a:off x="6383832" y="4427410"/>
            <a:ext cx="507128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In practice, whenever an </a:t>
            </a:r>
            <a:r>
              <a:rPr lang="en-US" sz="2000" b="1" dirty="0"/>
              <a:t>elementary operation</a:t>
            </a:r>
            <a:r>
              <a:rPr lang="en-US" sz="2000" dirty="0"/>
              <a:t> is done over the rows or columns (see lesson 12) it is </a:t>
            </a:r>
            <a:r>
              <a:rPr lang="en-US" sz="2000" u="sng" dirty="0"/>
              <a:t>important to point it out</a:t>
            </a:r>
            <a:r>
              <a:rPr lang="en-US" sz="2000" dirty="0"/>
              <a:t>!</a:t>
            </a: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C92A5FDA-3CA3-4563-9489-D790B66A0E47}"/>
              </a:ext>
            </a:extLst>
          </p:cNvPr>
          <p:cNvCxnSpPr>
            <a:cxnSpLocks/>
          </p:cNvCxnSpPr>
          <p:nvPr/>
        </p:nvCxnSpPr>
        <p:spPr>
          <a:xfrm flipH="1">
            <a:off x="5989923" y="5443073"/>
            <a:ext cx="393909" cy="375502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3.7037E-6 L -0.28138 0.19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9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694 L -0.13959 0.199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1032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41" grpId="1" animBg="1"/>
      <p:bldP spid="42" grpId="0" animBg="1"/>
      <p:bldP spid="42" grpId="1" animBg="1"/>
      <p:bldP spid="25" grpId="0" animBg="1"/>
      <p:bldP spid="27" grpId="0" animBg="1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5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/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GB" i="1" smtClean="0">
                          <a:latin typeface="Cambria Math" panose="02040503050406030204" pitchFamily="18" charset="0"/>
                        </a:rPr>
                        <a:t>Escreva uma equação aqui.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 arredondado 1">
            <a:extLst>
              <a:ext uri="{FF2B5EF4-FFF2-40B4-BE49-F238E27FC236}">
                <a16:creationId xmlns:a16="http://schemas.microsoft.com/office/drawing/2014/main" id="{6216CB2D-6198-423E-B9FA-B709C8A2A099}"/>
              </a:ext>
            </a:extLst>
          </p:cNvPr>
          <p:cNvSpPr/>
          <p:nvPr/>
        </p:nvSpPr>
        <p:spPr>
          <a:xfrm>
            <a:off x="6363005" y="5385565"/>
            <a:ext cx="2007476" cy="31637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Switching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Scalar Multiple Property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Reflection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is a square matrix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/>
                  <a:t>is a scalar</a:t>
                </a:r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is the square matrix obtained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by </a:t>
                </a:r>
                <a:r>
                  <a:rPr lang="en-US" sz="2400" b="1" dirty="0"/>
                  <a:t>multiplying one single row </a:t>
                </a:r>
                <a:r>
                  <a:rPr lang="en-US" sz="2400" dirty="0"/>
                  <a:t>or </a:t>
                </a:r>
                <a:r>
                  <a:rPr lang="en-US" sz="2400" b="1" dirty="0"/>
                  <a:t>one single column </a:t>
                </a:r>
                <a:r>
                  <a:rPr lang="en-US" sz="2400" dirty="0"/>
                  <a:t>by the scalar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then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blipFill>
                <a:blip r:embed="rId9"/>
                <a:stretch>
                  <a:fillRect l="-1012" t="-4061" r="-94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2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In practice, this property is used to simplify computations when </a:t>
                </a:r>
                <a:r>
                  <a:rPr lang="en-US" sz="2400" b="1" dirty="0"/>
                  <a:t>all the entries of only one</a:t>
                </a:r>
                <a:r>
                  <a:rPr lang="en-US" sz="2400" dirty="0"/>
                  <a:t>  “line” of the matrix – </a:t>
                </a:r>
                <a:r>
                  <a:rPr lang="en-US" sz="2400" b="1" dirty="0"/>
                  <a:t>row </a:t>
                </a:r>
                <a:r>
                  <a:rPr lang="en-US" sz="2400" dirty="0"/>
                  <a:t>or </a:t>
                </a:r>
                <a:r>
                  <a:rPr lang="en-US" sz="2400" b="1" dirty="0"/>
                  <a:t>column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are multiples of the same scalar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), allowing to </a:t>
                </a:r>
                <a:r>
                  <a:rPr lang="en-US" sz="2400" b="1" dirty="0"/>
                  <a:t>put in evidence </a:t>
                </a:r>
                <a:r>
                  <a:rPr lang="en-US" sz="2400" dirty="0"/>
                  <a:t>such factor.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blipFill>
                <a:blip r:embed="rId11"/>
                <a:stretch>
                  <a:fillRect l="-969" t="-4061" r="-1034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25664C2E-97C7-43B1-BA88-73DEAC8378C0}"/>
                  </a:ext>
                </a:extLst>
              </p:cNvPr>
              <p:cNvSpPr/>
              <p:nvPr/>
            </p:nvSpPr>
            <p:spPr>
              <a:xfrm>
                <a:off x="5770181" y="3999825"/>
                <a:ext cx="3153103" cy="1242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25664C2E-97C7-43B1-BA88-73DEAC837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81" y="3999825"/>
                <a:ext cx="3153103" cy="12420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13AECB31-E807-4307-96ED-E66D1BED8F10}"/>
              </a:ext>
            </a:extLst>
          </p:cNvPr>
          <p:cNvSpPr/>
          <p:nvPr/>
        </p:nvSpPr>
        <p:spPr>
          <a:xfrm>
            <a:off x="2296466" y="3921883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3F2499BD-60E2-4721-BA8F-43783A514777}"/>
              </a:ext>
            </a:extLst>
          </p:cNvPr>
          <p:cNvSpPr txBox="1"/>
          <p:nvPr/>
        </p:nvSpPr>
        <p:spPr>
          <a:xfrm>
            <a:off x="2300272" y="4410264"/>
            <a:ext cx="3879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/>
              <a:t>Considering the following matrix   </a:t>
            </a:r>
            <a:endParaRPr lang="pt-PT" sz="2000" dirty="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6FF27E81-EC82-4184-8DDA-771925C02F44}"/>
              </a:ext>
            </a:extLst>
          </p:cNvPr>
          <p:cNvSpPr txBox="1"/>
          <p:nvPr/>
        </p:nvSpPr>
        <p:spPr>
          <a:xfrm>
            <a:off x="2435574" y="5142631"/>
            <a:ext cx="3863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C2B8E"/>
                </a:solidFill>
              </a:rPr>
              <a:t>Notice that </a:t>
            </a:r>
            <a:r>
              <a:rPr lang="en-US" sz="2000" b="1" dirty="0">
                <a:solidFill>
                  <a:srgbClr val="0C2B8E"/>
                </a:solidFill>
              </a:rPr>
              <a:t>all the entries in row 1 are even numbers</a:t>
            </a:r>
            <a:r>
              <a:rPr lang="en-US" sz="2000" dirty="0">
                <a:solidFill>
                  <a:srgbClr val="0C2B8E"/>
                </a:solidFill>
              </a:rPr>
              <a:t>, so </a:t>
            </a:r>
            <a:r>
              <a:rPr lang="en-US" sz="2000" u="sng" dirty="0">
                <a:solidFill>
                  <a:srgbClr val="0C2B8E"/>
                </a:solidFill>
              </a:rPr>
              <a:t>we can put number 2 in evidence</a:t>
            </a:r>
            <a:r>
              <a:rPr lang="en-US" sz="2000" dirty="0">
                <a:solidFill>
                  <a:srgbClr val="0C2B8E"/>
                </a:solidFill>
              </a:rPr>
              <a:t>, therefore we can write the determinant as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B729C3F7-4638-46ED-A9F9-0C0967FBD249}"/>
                  </a:ext>
                </a:extLst>
              </p:cNvPr>
              <p:cNvSpPr txBox="1"/>
              <p:nvPr/>
            </p:nvSpPr>
            <p:spPr>
              <a:xfrm>
                <a:off x="6299097" y="5385565"/>
                <a:ext cx="4525534" cy="113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B729C3F7-4638-46ED-A9F9-0C0967FB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097" y="5385565"/>
                <a:ext cx="4525534" cy="11340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4" grpId="0" animBg="1"/>
      <p:bldP spid="32" grpId="0" animBg="1"/>
      <p:bldP spid="40" grpId="0" animBg="1"/>
      <p:bldP spid="4" grpId="0" animBg="1"/>
      <p:bldP spid="57" grpId="0"/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/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GB" i="1" smtClean="0">
                          <a:latin typeface="Cambria Math" panose="02040503050406030204" pitchFamily="18" charset="0"/>
                        </a:rPr>
                        <a:t>Escreva uma equação aqui.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arredondado 5">
            <a:extLst>
              <a:ext uri="{FF2B5EF4-FFF2-40B4-BE49-F238E27FC236}">
                <a16:creationId xmlns:a16="http://schemas.microsoft.com/office/drawing/2014/main" id="{49AEB64E-AE09-4CB9-9935-AC10883D3AA5}"/>
              </a:ext>
            </a:extLst>
          </p:cNvPr>
          <p:cNvSpPr/>
          <p:nvPr/>
        </p:nvSpPr>
        <p:spPr>
          <a:xfrm>
            <a:off x="7467600" y="5237625"/>
            <a:ext cx="426720" cy="90211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Switching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Scalar Multiple Property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Reflection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is a square matrix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/>
                  <a:t>is a scalar</a:t>
                </a:r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is the square matrix obtained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by </a:t>
                </a:r>
                <a:r>
                  <a:rPr lang="en-US" sz="2400" b="1" dirty="0"/>
                  <a:t>multiplying one single row </a:t>
                </a:r>
                <a:r>
                  <a:rPr lang="en-US" sz="2400" dirty="0"/>
                  <a:t>or </a:t>
                </a:r>
                <a:r>
                  <a:rPr lang="en-US" sz="2400" b="1" dirty="0"/>
                  <a:t>one single column </a:t>
                </a:r>
                <a:r>
                  <a:rPr lang="en-US" sz="2400" dirty="0"/>
                  <a:t>by the scalar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then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blipFill>
                <a:blip r:embed="rId9"/>
                <a:stretch>
                  <a:fillRect l="-1012" t="-4061" r="-94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2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In practice, this property is used to simplify computations when </a:t>
                </a:r>
                <a:r>
                  <a:rPr lang="en-US" sz="2400" b="1" dirty="0"/>
                  <a:t>all the entries of only one</a:t>
                </a:r>
                <a:r>
                  <a:rPr lang="en-US" sz="2400" dirty="0"/>
                  <a:t>  “line” of the matrix – </a:t>
                </a:r>
                <a:r>
                  <a:rPr lang="en-US" sz="2400" b="1" dirty="0"/>
                  <a:t>row </a:t>
                </a:r>
                <a:r>
                  <a:rPr lang="en-US" sz="2400" dirty="0"/>
                  <a:t>or </a:t>
                </a:r>
                <a:r>
                  <a:rPr lang="en-US" sz="2400" b="1" dirty="0"/>
                  <a:t>column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are multiples of the same scalar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), allowing to </a:t>
                </a:r>
                <a:r>
                  <a:rPr lang="en-US" sz="2400" b="1" dirty="0"/>
                  <a:t>put in evidence </a:t>
                </a:r>
                <a:r>
                  <a:rPr lang="en-US" sz="2400" dirty="0"/>
                  <a:t>such factor.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200329"/>
              </a:xfrm>
              <a:prstGeom prst="rect">
                <a:avLst/>
              </a:prstGeom>
              <a:blipFill>
                <a:blip r:embed="rId11"/>
                <a:stretch>
                  <a:fillRect l="-969" t="-4061" r="-1034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13AECB31-E807-4307-96ED-E66D1BED8F10}"/>
              </a:ext>
            </a:extLst>
          </p:cNvPr>
          <p:cNvSpPr/>
          <p:nvPr/>
        </p:nvSpPr>
        <p:spPr>
          <a:xfrm>
            <a:off x="2296466" y="3921883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B0CA6C2-69C9-458A-A060-6AB37C15F5AD}"/>
                  </a:ext>
                </a:extLst>
              </p:cNvPr>
              <p:cNvSpPr txBox="1"/>
              <p:nvPr/>
            </p:nvSpPr>
            <p:spPr>
              <a:xfrm>
                <a:off x="6851735" y="5237625"/>
                <a:ext cx="3854773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−27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B0CA6C2-69C9-458A-A060-6AB37C15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35" y="5237625"/>
                <a:ext cx="3854773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E9D927F0-5477-42E3-A229-714116F642D3}"/>
              </a:ext>
            </a:extLst>
          </p:cNvPr>
          <p:cNvSpPr txBox="1"/>
          <p:nvPr/>
        </p:nvSpPr>
        <p:spPr>
          <a:xfrm>
            <a:off x="2323000" y="4420234"/>
            <a:ext cx="4781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2. </a:t>
            </a:r>
            <a:r>
              <a:rPr lang="en-US" sz="2000" dirty="0"/>
              <a:t>Considering the following determinant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A8F1C80-9778-4829-919B-AC4DC5024E0C}"/>
                  </a:ext>
                </a:extLst>
              </p:cNvPr>
              <p:cNvSpPr/>
              <p:nvPr/>
            </p:nvSpPr>
            <p:spPr>
              <a:xfrm>
                <a:off x="6029963" y="4215890"/>
                <a:ext cx="3153103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−27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A8F1C80-9778-4829-919B-AC4DC5024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63" y="4215890"/>
                <a:ext cx="3153103" cy="9061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>
            <a:extLst>
              <a:ext uri="{FF2B5EF4-FFF2-40B4-BE49-F238E27FC236}">
                <a16:creationId xmlns:a16="http://schemas.microsoft.com/office/drawing/2014/main" id="{538782D8-5A95-4276-A54A-77892F4F21F6}"/>
              </a:ext>
            </a:extLst>
          </p:cNvPr>
          <p:cNvSpPr txBox="1"/>
          <p:nvPr/>
        </p:nvSpPr>
        <p:spPr>
          <a:xfrm>
            <a:off x="2451674" y="5180168"/>
            <a:ext cx="4284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Observe that </a:t>
            </a:r>
            <a:r>
              <a:rPr lang="en-US" sz="2000" b="1" dirty="0">
                <a:solidFill>
                  <a:srgbClr val="0C2B8E"/>
                </a:solidFill>
              </a:rPr>
              <a:t>all elements in column 2 are multiples of 3</a:t>
            </a:r>
            <a:r>
              <a:rPr lang="en-US" sz="2000" dirty="0">
                <a:solidFill>
                  <a:srgbClr val="0C2B8E"/>
                </a:solidFill>
              </a:rPr>
              <a:t>, so we can put number 3 in evidence and write</a:t>
            </a:r>
            <a:endParaRPr lang="pt-PT" sz="2000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/>
      <p:bldP spid="38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Switching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Scalar Multiple Property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Reflection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is a square matrix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/>
                  <a:t>is a scalar</a:t>
                </a:r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is the square matrix obtained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by </a:t>
                </a:r>
                <a:r>
                  <a:rPr lang="en-US" sz="2400" b="1" dirty="0"/>
                  <a:t>multiplying one single row </a:t>
                </a:r>
                <a:r>
                  <a:rPr lang="en-US" sz="2400" dirty="0"/>
                  <a:t>or </a:t>
                </a:r>
                <a:r>
                  <a:rPr lang="en-US" sz="2400" b="1" dirty="0"/>
                  <a:t>one single column </a:t>
                </a:r>
                <a:r>
                  <a:rPr lang="en-US" sz="2400" dirty="0"/>
                  <a:t>by the scalar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then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blipFill>
                <a:blip r:embed="rId8"/>
                <a:stretch>
                  <a:fillRect l="-1012" t="-4061" r="-94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989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25E4F"/>
                    </a:solidFill>
                  </a:rPr>
                  <a:t>IMPORTANT</a:t>
                </a:r>
                <a:r>
                  <a:rPr lang="en-US" sz="2400" dirty="0"/>
                  <a:t> – To multiply a determinant by a scalar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without computing the determinant first, we must multiply the entries of </a:t>
                </a:r>
                <a:r>
                  <a:rPr lang="en-US" sz="2400" b="1" dirty="0"/>
                  <a:t>only one</a:t>
                </a:r>
                <a:r>
                  <a:rPr lang="en-US" sz="2400" dirty="0"/>
                  <a:t>  “line” of the determinant – </a:t>
                </a:r>
                <a:r>
                  <a:rPr lang="en-US" sz="2400" b="1" dirty="0"/>
                  <a:t>row </a:t>
                </a:r>
                <a:r>
                  <a:rPr lang="en-US" sz="2400" dirty="0"/>
                  <a:t>or </a:t>
                </a:r>
                <a:r>
                  <a:rPr lang="en-US" sz="2400" b="1" dirty="0"/>
                  <a:t>column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by scalar</a:t>
                </a:r>
                <a:r>
                  <a:rPr lang="en-US" sz="2400" dirty="0"/>
                  <a:t>, </a:t>
                </a:r>
                <a:r>
                  <a:rPr lang="en-US" sz="2400" b="1" dirty="0"/>
                  <a:t>maintaining all the others entries unchanged</a:t>
                </a:r>
                <a:r>
                  <a:rPr lang="en-US" sz="2400" dirty="0"/>
                  <a:t>. </a:t>
                </a:r>
                <a:r>
                  <a:rPr lang="en-US" sz="2400" b="1" u="sng" dirty="0">
                    <a:solidFill>
                      <a:srgbClr val="F25E4F"/>
                    </a:solidFill>
                  </a:rPr>
                  <a:t>Notice</a:t>
                </a:r>
                <a:r>
                  <a:rPr lang="en-US" sz="2400" dirty="0"/>
                  <a:t> that this procedure is </a:t>
                </a:r>
                <a:r>
                  <a:rPr lang="en-US" sz="2400" u="sng" dirty="0"/>
                  <a:t>completely different from the multiplication of a matrix by a scalar</a:t>
                </a:r>
                <a:r>
                  <a:rPr lang="en-US" sz="2400" dirty="0"/>
                  <a:t>!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blipFill>
                <a:blip r:embed="rId10"/>
                <a:stretch>
                  <a:fillRect l="-969" t="-2516" r="-1034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063590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Given the determinant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we can easily determine its value: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063590" cy="605550"/>
              </a:xfrm>
              <a:prstGeom prst="rect">
                <a:avLst/>
              </a:prstGeom>
              <a:blipFill>
                <a:blip r:embed="rId12"/>
                <a:stretch>
                  <a:fillRect l="-756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F6630E1-C0F0-450F-AA88-1B801D9BB51B}"/>
                  </a:ext>
                </a:extLst>
              </p:cNvPr>
              <p:cNvSpPr txBox="1"/>
              <p:nvPr/>
            </p:nvSpPr>
            <p:spPr>
              <a:xfrm>
                <a:off x="2331219" y="5107394"/>
                <a:ext cx="428716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×4−2×3</m:t>
                      </m:r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=4−6=−2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F6630E1-C0F0-450F-AA88-1B801D9B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5107394"/>
                <a:ext cx="4287164" cy="605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D4773CD9-504A-4E20-A74D-CA9162C0BE9F}"/>
              </a:ext>
            </a:extLst>
          </p:cNvPr>
          <p:cNvSpPr txBox="1"/>
          <p:nvPr/>
        </p:nvSpPr>
        <p:spPr>
          <a:xfrm>
            <a:off x="2331219" y="5625091"/>
            <a:ext cx="891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and if, for any reason, we want to </a:t>
            </a:r>
            <a:r>
              <a:rPr lang="en-GB" sz="2000" b="1" dirty="0">
                <a:solidFill>
                  <a:srgbClr val="0C2B8E"/>
                </a:solidFill>
              </a:rPr>
              <a:t>triple its value </a:t>
            </a:r>
            <a:r>
              <a:rPr lang="en-GB" sz="2000" dirty="0">
                <a:solidFill>
                  <a:srgbClr val="0C2B8E"/>
                </a:solidFill>
              </a:rPr>
              <a:t>we can just multiply it by 3!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/>
              <p:nvPr/>
            </p:nvSpPr>
            <p:spPr>
              <a:xfrm>
                <a:off x="2331218" y="6007758"/>
                <a:ext cx="7033843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×4−2×3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4−6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8" y="6007758"/>
                <a:ext cx="7033843" cy="605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11727" y="5612269"/>
            <a:ext cx="1027696" cy="10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57" grpId="0"/>
      <p:bldP spid="31" grpId="0"/>
      <p:bldP spid="36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989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D0B7A4E-A8D5-4E56-B5EB-E37F246658E8}"/>
              </a:ext>
            </a:extLst>
          </p:cNvPr>
          <p:cNvSpPr/>
          <p:nvPr/>
        </p:nvSpPr>
        <p:spPr>
          <a:xfrm>
            <a:off x="5174901" y="2853732"/>
            <a:ext cx="6199833" cy="301450"/>
          </a:xfrm>
          <a:prstGeom prst="roundRect">
            <a:avLst/>
          </a:prstGeom>
          <a:solidFill>
            <a:srgbClr val="F25E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Switching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Scalar Multiple Property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Reflection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is a square matrix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/>
                  <a:t>is a scalar</a:t>
                </a:r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is the square matrix obtained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by </a:t>
                </a:r>
                <a:r>
                  <a:rPr lang="en-US" sz="2400" b="1" dirty="0"/>
                  <a:t>multiplying one single row </a:t>
                </a:r>
                <a:r>
                  <a:rPr lang="en-US" sz="2400" dirty="0"/>
                  <a:t>or </a:t>
                </a:r>
                <a:r>
                  <a:rPr lang="en-US" sz="2400" b="1" dirty="0"/>
                  <a:t>one single column </a:t>
                </a:r>
                <a:r>
                  <a:rPr lang="en-US" sz="2400" dirty="0"/>
                  <a:t>by the scalar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then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blipFill>
                <a:blip r:embed="rId8"/>
                <a:stretch>
                  <a:fillRect l="-1012" t="-4061" r="-94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25E4F"/>
                    </a:solidFill>
                  </a:rPr>
                  <a:t>IMPORTANT</a:t>
                </a:r>
                <a:r>
                  <a:rPr lang="en-US" sz="2400" dirty="0"/>
                  <a:t> – To multiply a determinant by a scalar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without computing the determinant first, we must multiply the entries of </a:t>
                </a:r>
                <a:r>
                  <a:rPr lang="en-US" sz="2400" b="1" dirty="0"/>
                  <a:t>only one</a:t>
                </a:r>
                <a:r>
                  <a:rPr lang="en-US" sz="2400" dirty="0"/>
                  <a:t>  “line” of the determinant – </a:t>
                </a:r>
                <a:r>
                  <a:rPr lang="en-US" sz="2400" b="1" dirty="0"/>
                  <a:t>row </a:t>
                </a:r>
                <a:r>
                  <a:rPr lang="en-US" sz="2400" dirty="0"/>
                  <a:t>or </a:t>
                </a:r>
                <a:r>
                  <a:rPr lang="en-US" sz="2400" b="1" dirty="0"/>
                  <a:t>column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by scalar</a:t>
                </a:r>
                <a:r>
                  <a:rPr lang="en-US" sz="2400" dirty="0"/>
                  <a:t>, </a:t>
                </a:r>
                <a:r>
                  <a:rPr lang="en-US" sz="2400" b="1" dirty="0"/>
                  <a:t>maintaining all the others entries unchanged</a:t>
                </a:r>
                <a:r>
                  <a:rPr lang="en-US" sz="2400" dirty="0"/>
                  <a:t>. </a:t>
                </a:r>
                <a:r>
                  <a:rPr lang="en-US" sz="2400" b="1" u="sng" dirty="0">
                    <a:solidFill>
                      <a:srgbClr val="F25E4F"/>
                    </a:solidFill>
                  </a:rPr>
                  <a:t>Notice</a:t>
                </a:r>
                <a:r>
                  <a:rPr lang="en-US" sz="2400" dirty="0"/>
                  <a:t> that this procedure is </a:t>
                </a:r>
                <a:r>
                  <a:rPr lang="en-US" sz="2400" u="sng" dirty="0"/>
                  <a:t>completely different from the multiplication of a matrix by a scalar</a:t>
                </a:r>
                <a:r>
                  <a:rPr lang="en-US" sz="2400" dirty="0"/>
                  <a:t>!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blipFill>
                <a:blip r:embed="rId10"/>
                <a:stretch>
                  <a:fillRect l="-969" t="-2516" r="-1034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The problem is if we want to 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triple the value </a:t>
                </a:r>
                <a:r>
                  <a:rPr lang="en-GB" sz="2000" dirty="0">
                    <a:solidFill>
                      <a:srgbClr val="0C2B8E"/>
                    </a:solidFill>
                  </a:rPr>
                  <a:t>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without computing it! 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blipFill>
                <a:blip r:embed="rId12"/>
                <a:stretch>
                  <a:fillRect l="-736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D4773CD9-504A-4E20-A74D-CA9162C0BE9F}"/>
              </a:ext>
            </a:extLst>
          </p:cNvPr>
          <p:cNvSpPr txBox="1"/>
          <p:nvPr/>
        </p:nvSpPr>
        <p:spPr>
          <a:xfrm>
            <a:off x="2331219" y="5212159"/>
            <a:ext cx="891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You probably would answer with matrix “intuition”, multiplying all entries: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/>
              <p:nvPr/>
            </p:nvSpPr>
            <p:spPr>
              <a:xfrm>
                <a:off x="2331219" y="5674722"/>
                <a:ext cx="7033843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36−54=−18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5674722"/>
                <a:ext cx="7033843" cy="605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8768730" y="5612269"/>
            <a:ext cx="844976" cy="920707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6A03F922-D011-4DE9-BCE5-444AA4CDB0D1}"/>
              </a:ext>
            </a:extLst>
          </p:cNvPr>
          <p:cNvCxnSpPr/>
          <p:nvPr/>
        </p:nvCxnSpPr>
        <p:spPr>
          <a:xfrm flipH="1">
            <a:off x="3416440" y="5843292"/>
            <a:ext cx="100483" cy="2730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B8D85D11-7BC2-4A65-8A9F-2DB1FA8DAEFE}"/>
                  </a:ext>
                </a:extLst>
              </p:cNvPr>
              <p:cNvSpPr txBox="1"/>
              <p:nvPr/>
            </p:nvSpPr>
            <p:spPr>
              <a:xfrm>
                <a:off x="2331218" y="6280272"/>
                <a:ext cx="8912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C00000"/>
                    </a:solidFill>
                  </a:rPr>
                  <a:t>We already know that the result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C00000"/>
                    </a:solidFill>
                  </a:rPr>
                  <a:t> 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C00000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B8D85D11-7BC2-4A65-8A9F-2DB1FA8D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8" y="6280272"/>
                <a:ext cx="8912889" cy="400110"/>
              </a:xfrm>
              <a:prstGeom prst="rect">
                <a:avLst/>
              </a:prstGeom>
              <a:blipFill>
                <a:blip r:embed="rId16"/>
                <a:stretch>
                  <a:fillRect l="-684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44" grpId="0"/>
      <p:bldP spid="4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3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Switching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Scalar Multiple Property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Reflection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is a square matrix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/>
                  <a:t>is a scalar</a:t>
                </a:r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is the square matrix obtained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by </a:t>
                </a:r>
                <a:r>
                  <a:rPr lang="en-US" sz="2400" b="1" dirty="0"/>
                  <a:t>multiplying one single row </a:t>
                </a:r>
                <a:r>
                  <a:rPr lang="en-US" sz="2400" dirty="0"/>
                  <a:t>or </a:t>
                </a:r>
                <a:r>
                  <a:rPr lang="en-US" sz="2400" b="1" dirty="0"/>
                  <a:t>one single column </a:t>
                </a:r>
                <a:r>
                  <a:rPr lang="en-US" sz="2400" dirty="0"/>
                  <a:t>by the scalar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then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357356"/>
                <a:ext cx="9637985" cy="1200329"/>
              </a:xfrm>
              <a:prstGeom prst="rect">
                <a:avLst/>
              </a:prstGeom>
              <a:blipFill>
                <a:blip r:embed="rId8"/>
                <a:stretch>
                  <a:fillRect l="-1012" t="-4061" r="-94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09802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989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The problem is if we want to 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triple the value </a:t>
                </a:r>
                <a:r>
                  <a:rPr lang="en-GB" sz="2000" dirty="0">
                    <a:solidFill>
                      <a:srgbClr val="0C2B8E"/>
                    </a:solidFill>
                  </a:rPr>
                  <a:t>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without computing it! 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blipFill>
                <a:blip r:embed="rId11"/>
                <a:stretch>
                  <a:fillRect l="-736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4C4D71D-2B31-46C0-822E-8DE51CC70240}"/>
              </a:ext>
            </a:extLst>
          </p:cNvPr>
          <p:cNvSpPr/>
          <p:nvPr/>
        </p:nvSpPr>
        <p:spPr>
          <a:xfrm>
            <a:off x="5174901" y="2853732"/>
            <a:ext cx="6199833" cy="301450"/>
          </a:xfrm>
          <a:prstGeom prst="roundRect">
            <a:avLst/>
          </a:prstGeom>
          <a:solidFill>
            <a:srgbClr val="F25E4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25E4F"/>
                    </a:solidFill>
                  </a:rPr>
                  <a:t>IMPORTANT</a:t>
                </a:r>
                <a:r>
                  <a:rPr lang="en-US" sz="2400" dirty="0"/>
                  <a:t> – To multiply a determinant by a scalar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without computing the determinant first, we must multiply the entries of </a:t>
                </a:r>
                <a:r>
                  <a:rPr lang="en-US" sz="2400" b="1" dirty="0"/>
                  <a:t>only one</a:t>
                </a:r>
                <a:r>
                  <a:rPr lang="en-US" sz="2400" dirty="0"/>
                  <a:t>  “line” of the determinant – </a:t>
                </a:r>
                <a:r>
                  <a:rPr lang="en-US" sz="2400" b="1" dirty="0"/>
                  <a:t>row </a:t>
                </a:r>
                <a:r>
                  <a:rPr lang="en-US" sz="2400" dirty="0"/>
                  <a:t>or </a:t>
                </a:r>
                <a:r>
                  <a:rPr lang="en-US" sz="2400" b="1" dirty="0"/>
                  <a:t>column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by scalar</a:t>
                </a:r>
                <a:r>
                  <a:rPr lang="en-US" sz="2400" dirty="0"/>
                  <a:t>, </a:t>
                </a:r>
                <a:r>
                  <a:rPr lang="en-US" sz="2400" b="1" dirty="0"/>
                  <a:t>maintaining all the others entries unchanged</a:t>
                </a:r>
                <a:r>
                  <a:rPr lang="en-US" sz="2400" dirty="0"/>
                  <a:t>. </a:t>
                </a:r>
                <a:r>
                  <a:rPr lang="en-US" sz="2400" b="1" u="sng" dirty="0">
                    <a:solidFill>
                      <a:srgbClr val="F25E4F"/>
                    </a:solidFill>
                  </a:rPr>
                  <a:t>Notice</a:t>
                </a:r>
                <a:r>
                  <a:rPr lang="en-US" sz="2400" dirty="0"/>
                  <a:t> that this procedure is </a:t>
                </a:r>
                <a:r>
                  <a:rPr lang="en-US" sz="2400" u="sng" dirty="0"/>
                  <a:t>completely different from the multiplication of a matrix by a scalar</a:t>
                </a:r>
                <a:r>
                  <a:rPr lang="en-US" sz="2400" dirty="0"/>
                  <a:t>!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2390240"/>
                <a:ext cx="9435402" cy="1938992"/>
              </a:xfrm>
              <a:prstGeom prst="rect">
                <a:avLst/>
              </a:prstGeom>
              <a:blipFill>
                <a:blip r:embed="rId12"/>
                <a:stretch>
                  <a:fillRect l="-969" t="-2516" r="-1034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>
            <a:extLst>
              <a:ext uri="{FF2B5EF4-FFF2-40B4-BE49-F238E27FC236}">
                <a16:creationId xmlns:a16="http://schemas.microsoft.com/office/drawing/2014/main" id="{DFE36271-E523-496E-9890-BAA526C4687E}"/>
              </a:ext>
            </a:extLst>
          </p:cNvPr>
          <p:cNvSpPr txBox="1"/>
          <p:nvPr/>
        </p:nvSpPr>
        <p:spPr>
          <a:xfrm>
            <a:off x="2279643" y="5062316"/>
            <a:ext cx="891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For this determinant you have </a:t>
            </a:r>
            <a:r>
              <a:rPr lang="en-GB" sz="2000" u="sng" dirty="0">
                <a:solidFill>
                  <a:srgbClr val="0C2B8E"/>
                </a:solidFill>
              </a:rPr>
              <a:t>four options to solve the problem</a:t>
            </a:r>
            <a:r>
              <a:rPr lang="en-GB" sz="2000" dirty="0">
                <a:solidFill>
                  <a:srgbClr val="0C2B8E"/>
                </a:solidFill>
              </a:rPr>
              <a:t>: multiply the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C21D777-F8FD-4B2B-9D5F-10A7A2349007}"/>
              </a:ext>
            </a:extLst>
          </p:cNvPr>
          <p:cNvSpPr txBox="1"/>
          <p:nvPr/>
        </p:nvSpPr>
        <p:spPr>
          <a:xfrm>
            <a:off x="3425576" y="5466911"/>
            <a:ext cx="2291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2B8E"/>
                </a:solidFill>
              </a:rPr>
              <a:t>1</a:t>
            </a:r>
            <a:r>
              <a:rPr lang="en-GB" sz="2000" b="1" baseline="30000" dirty="0">
                <a:solidFill>
                  <a:srgbClr val="0C2B8E"/>
                </a:solidFill>
              </a:rPr>
              <a:t>st</a:t>
            </a:r>
            <a:r>
              <a:rPr lang="en-GB" sz="2000" b="1" dirty="0">
                <a:solidFill>
                  <a:srgbClr val="0C2B8E"/>
                </a:solidFill>
              </a:rPr>
              <a:t> row </a:t>
            </a:r>
            <a:r>
              <a:rPr lang="en-GB" sz="2000" dirty="0">
                <a:solidFill>
                  <a:srgbClr val="0C2B8E"/>
                </a:solidFill>
              </a:rPr>
              <a:t>or </a:t>
            </a:r>
            <a:r>
              <a:rPr lang="en-GB" sz="2000" b="1" dirty="0">
                <a:solidFill>
                  <a:srgbClr val="0C2B8E"/>
                </a:solidFill>
              </a:rPr>
              <a:t>2</a:t>
            </a:r>
            <a:r>
              <a:rPr lang="en-GB" sz="2000" b="1" baseline="30000" dirty="0">
                <a:solidFill>
                  <a:srgbClr val="0C2B8E"/>
                </a:solidFill>
              </a:rPr>
              <a:t>nd</a:t>
            </a:r>
            <a:r>
              <a:rPr lang="en-GB" sz="2000" b="1" dirty="0">
                <a:solidFill>
                  <a:srgbClr val="0C2B8E"/>
                </a:solidFill>
              </a:rPr>
              <a:t> row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B576DE3-07C0-42C1-8005-C2814055B8C2}"/>
                  </a:ext>
                </a:extLst>
              </p:cNvPr>
              <p:cNvSpPr/>
              <p:nvPr/>
            </p:nvSpPr>
            <p:spPr>
              <a:xfrm>
                <a:off x="2395416" y="5850407"/>
                <a:ext cx="5120751" cy="55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B576DE3-07C0-42C1-8005-C2814055B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16" y="5850407"/>
                <a:ext cx="5120751" cy="5542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>
            <a:extLst>
              <a:ext uri="{FF2B5EF4-FFF2-40B4-BE49-F238E27FC236}">
                <a16:creationId xmlns:a16="http://schemas.microsoft.com/office/drawing/2014/main" id="{2292998F-42BF-49DE-86E0-91AFE18C5790}"/>
              </a:ext>
            </a:extLst>
          </p:cNvPr>
          <p:cNvSpPr txBox="1"/>
          <p:nvPr/>
        </p:nvSpPr>
        <p:spPr>
          <a:xfrm>
            <a:off x="5009757" y="6325457"/>
            <a:ext cx="292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2B8E"/>
                </a:solidFill>
              </a:rPr>
              <a:t>1</a:t>
            </a:r>
            <a:r>
              <a:rPr lang="en-GB" sz="2000" b="1" baseline="30000" dirty="0">
                <a:solidFill>
                  <a:srgbClr val="0C2B8E"/>
                </a:solidFill>
              </a:rPr>
              <a:t>st</a:t>
            </a:r>
            <a:r>
              <a:rPr lang="en-GB" sz="2000" b="1" dirty="0">
                <a:solidFill>
                  <a:srgbClr val="0C2B8E"/>
                </a:solidFill>
              </a:rPr>
              <a:t> column </a:t>
            </a:r>
            <a:r>
              <a:rPr lang="en-GB" sz="2000" dirty="0">
                <a:solidFill>
                  <a:srgbClr val="0C2B8E"/>
                </a:solidFill>
              </a:rPr>
              <a:t>or </a:t>
            </a:r>
            <a:r>
              <a:rPr lang="en-GB" sz="2000" b="1" dirty="0">
                <a:solidFill>
                  <a:srgbClr val="0C2B8E"/>
                </a:solidFill>
              </a:rPr>
              <a:t>2</a:t>
            </a:r>
            <a:r>
              <a:rPr lang="en-GB" sz="2000" b="1" baseline="30000" dirty="0">
                <a:solidFill>
                  <a:srgbClr val="0C2B8E"/>
                </a:solidFill>
              </a:rPr>
              <a:t>nd</a:t>
            </a:r>
            <a:r>
              <a:rPr lang="en-GB" sz="2000" b="1" dirty="0">
                <a:solidFill>
                  <a:srgbClr val="0C2B8E"/>
                </a:solidFill>
              </a:rPr>
              <a:t> column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186EF65-104F-4B92-B310-C59BF769935F}"/>
                  </a:ext>
                </a:extLst>
              </p:cNvPr>
              <p:cNvSpPr/>
              <p:nvPr/>
            </p:nvSpPr>
            <p:spPr>
              <a:xfrm>
                <a:off x="7231175" y="5942868"/>
                <a:ext cx="1911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=12−18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186EF65-104F-4B92-B310-C59BF769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175" y="5942868"/>
                <a:ext cx="191133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CCE05AB8-D2CF-49FA-8F87-EB50B61419E9}"/>
                  </a:ext>
                </a:extLst>
              </p:cNvPr>
              <p:cNvSpPr/>
              <p:nvPr/>
            </p:nvSpPr>
            <p:spPr>
              <a:xfrm>
                <a:off x="8394457" y="5942710"/>
                <a:ext cx="1911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CCE05AB8-D2CF-49FA-8F87-EB50B6141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457" y="5942710"/>
                <a:ext cx="191133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ixaDeTexto 46">
            <a:extLst>
              <a:ext uri="{FF2B5EF4-FFF2-40B4-BE49-F238E27FC236}">
                <a16:creationId xmlns:a16="http://schemas.microsoft.com/office/drawing/2014/main" id="{990C9F4A-9579-455A-96E0-F4CBE2D64EE9}"/>
              </a:ext>
            </a:extLst>
          </p:cNvPr>
          <p:cNvSpPr txBox="1"/>
          <p:nvPr/>
        </p:nvSpPr>
        <p:spPr>
          <a:xfrm>
            <a:off x="7394621" y="5592002"/>
            <a:ext cx="99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9A6FF"/>
                </a:solidFill>
              </a:rPr>
              <a:t>in all 4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1E2F35-228F-44BC-8037-95E0BE58C071}"/>
              </a:ext>
            </a:extLst>
          </p:cNvPr>
          <p:cNvSpPr/>
          <p:nvPr/>
        </p:nvSpPr>
        <p:spPr>
          <a:xfrm>
            <a:off x="7285419" y="5943026"/>
            <a:ext cx="1144116" cy="369016"/>
          </a:xfrm>
          <a:prstGeom prst="ellipse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Gráfico 8" descr="Sinal de polegar para cima">
            <a:extLst>
              <a:ext uri="{FF2B5EF4-FFF2-40B4-BE49-F238E27FC236}">
                <a16:creationId xmlns:a16="http://schemas.microsoft.com/office/drawing/2014/main" id="{E4BE6493-F408-484D-8837-5682B76096DB}"/>
              </a:ext>
            </a:extLst>
          </p:cNvPr>
          <p:cNvPicPr/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1563" y="5702731"/>
            <a:ext cx="697255" cy="697255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B22F0CD9-D649-45DD-BA85-B966AC73B0D7}"/>
              </a:ext>
            </a:extLst>
          </p:cNvPr>
          <p:cNvSpPr txBox="1"/>
          <p:nvPr/>
        </p:nvSpPr>
        <p:spPr>
          <a:xfrm>
            <a:off x="7981429" y="5524593"/>
            <a:ext cx="337624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Just </a:t>
            </a:r>
            <a:r>
              <a:rPr lang="en-GB" sz="2000" b="1" dirty="0">
                <a:solidFill>
                  <a:srgbClr val="0C2B8E"/>
                </a:solidFill>
              </a:rPr>
              <a:t>one of these 4 </a:t>
            </a:r>
            <a:r>
              <a:rPr lang="en-GB" sz="2000" dirty="0">
                <a:solidFill>
                  <a:srgbClr val="0C2B8E"/>
                </a:solidFill>
              </a:rPr>
              <a:t>options is needed to solve the problem! Pick one!</a:t>
            </a:r>
          </a:p>
        </p:txBody>
      </p:sp>
    </p:spTree>
    <p:extLst>
      <p:ext uri="{BB962C8B-B14F-4D97-AF65-F5344CB8AC3E}">
        <p14:creationId xmlns:p14="http://schemas.microsoft.com/office/powerpoint/2010/main" val="6413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" grpId="0"/>
      <p:bldP spid="42" grpId="0"/>
      <p:bldP spid="43" grpId="0"/>
      <p:bldP spid="43" grpId="1"/>
      <p:bldP spid="46" grpId="0"/>
      <p:bldP spid="46" grpId="1"/>
      <p:bldP spid="47" grpId="0"/>
      <p:bldP spid="47" grpId="1"/>
      <p:bldP spid="5" grpId="0" animBg="1"/>
      <p:bldP spid="5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B86BB8A-6CD1-40EF-A39B-04E1B2FC1162}"/>
              </a:ext>
            </a:extLst>
          </p:cNvPr>
          <p:cNvSpPr/>
          <p:nvPr/>
        </p:nvSpPr>
        <p:spPr>
          <a:xfrm>
            <a:off x="2102645" y="2857773"/>
            <a:ext cx="9859639" cy="3784188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Switching Property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Scalar Multiple Property 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Reflection Property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18</a:t>
            </a:r>
          </a:p>
        </p:txBody>
      </p:sp>
      <p:sp>
        <p:nvSpPr>
          <p:cNvPr id="39" name="Retângulo: Cantos Arredondados 47">
            <a:extLst>
              <a:ext uri="{FF2B5EF4-FFF2-40B4-BE49-F238E27FC236}">
                <a16:creationId xmlns:a16="http://schemas.microsoft.com/office/drawing/2014/main" id="{FA267178-5B53-428A-AC61-9EFF45463606}"/>
              </a:ext>
            </a:extLst>
          </p:cNvPr>
          <p:cNvSpPr/>
          <p:nvPr/>
        </p:nvSpPr>
        <p:spPr>
          <a:xfrm>
            <a:off x="2102980" y="325830"/>
            <a:ext cx="9859639" cy="223535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C496967-36F1-4134-9F69-0526FB0511FD}"/>
              </a:ext>
            </a:extLst>
          </p:cNvPr>
          <p:cNvSpPr txBox="1"/>
          <p:nvPr/>
        </p:nvSpPr>
        <p:spPr>
          <a:xfrm>
            <a:off x="2354327" y="587092"/>
            <a:ext cx="928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that </a:t>
            </a:r>
            <a:r>
              <a:rPr lang="en-US" sz="2400" i="1" dirty="0"/>
              <a:t>A</a:t>
            </a:r>
            <a:r>
              <a:rPr lang="en-US" sz="2400" dirty="0"/>
              <a:t> is a square matrix. </a:t>
            </a:r>
            <a:r>
              <a:rPr lang="en-US" sz="2400" b="1" dirty="0"/>
              <a:t>The value of the determinant of </a:t>
            </a:r>
            <a:r>
              <a:rPr lang="en-US" sz="2400" b="1" i="1" dirty="0"/>
              <a:t>A</a:t>
            </a:r>
            <a:r>
              <a:rPr lang="en-US" sz="2400" b="1" dirty="0"/>
              <a:t> remains unaltered by interchanging its rows and columns</a:t>
            </a:r>
            <a:r>
              <a:rPr lang="en-US" sz="2400" dirty="0"/>
              <a:t>. Then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353E6A3-5B19-414B-99C3-E666ED9A486D}"/>
                  </a:ext>
                </a:extLst>
              </p:cNvPr>
              <p:cNvSpPr txBox="1"/>
              <p:nvPr/>
            </p:nvSpPr>
            <p:spPr>
              <a:xfrm>
                <a:off x="5531931" y="1705182"/>
                <a:ext cx="2925416" cy="486352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0" smtClean="0">
                          <a:latin typeface="Cambria Math" panose="02040503050406030204" pitchFamily="18" charset="0"/>
                        </a:rPr>
                        <m:t>𝐝𝐞𝐭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</m:d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0" smtClean="0">
                          <a:latin typeface="Cambria Math" panose="02040503050406030204" pitchFamily="18" charset="0"/>
                        </a:rPr>
                        <m:t>𝐝𝐞𝐭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353E6A3-5B19-414B-99C3-E666ED9A4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931" y="1705182"/>
                <a:ext cx="2925416" cy="4863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E2152942-B3A3-49D8-886C-C154722C166B}"/>
              </a:ext>
            </a:extLst>
          </p:cNvPr>
          <p:cNvSpPr/>
          <p:nvPr/>
        </p:nvSpPr>
        <p:spPr>
          <a:xfrm>
            <a:off x="2370036" y="287581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868B1E6-D3EE-4569-810D-7BA792DAE968}"/>
              </a:ext>
            </a:extLst>
          </p:cNvPr>
          <p:cNvSpPr txBox="1"/>
          <p:nvPr/>
        </p:nvSpPr>
        <p:spPr>
          <a:xfrm>
            <a:off x="2370036" y="3386894"/>
            <a:ext cx="852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Suppose we have the following matrix </a:t>
            </a:r>
          </a:p>
          <a:p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486E55C-7F29-4B6E-8800-B2D38916B6CA}"/>
                  </a:ext>
                </a:extLst>
              </p:cNvPr>
              <p:cNvSpPr txBox="1"/>
              <p:nvPr/>
            </p:nvSpPr>
            <p:spPr>
              <a:xfrm>
                <a:off x="6500925" y="3185556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486E55C-7F29-4B6E-8800-B2D38916B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5" y="3185556"/>
                <a:ext cx="2098588" cy="8138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6C64ABC-69AC-4A0B-9053-911E4D0826C8}"/>
                  </a:ext>
                </a:extLst>
              </p:cNvPr>
              <p:cNvSpPr txBox="1"/>
              <p:nvPr/>
            </p:nvSpPr>
            <p:spPr>
              <a:xfrm>
                <a:off x="2406776" y="4132162"/>
                <a:ext cx="93753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Let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pt-PT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pt-PT" sz="20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000" dirty="0"/>
                  <a:t>ranspose of </a:t>
                </a:r>
                <a:r>
                  <a:rPr lang="en-US" sz="2000" i="1" dirty="0"/>
                  <a:t>A</a:t>
                </a:r>
                <a:r>
                  <a:rPr lang="en-US" sz="2000" dirty="0"/>
                  <a:t>) be obtained by interchanging the columns and rows of </a:t>
                </a:r>
                <a:r>
                  <a:rPr lang="en-US" sz="2000" i="1" dirty="0"/>
                  <a:t>A</a:t>
                </a:r>
                <a:r>
                  <a:rPr lang="en-US" sz="2000" dirty="0"/>
                  <a:t>.</a:t>
                </a:r>
                <a:endParaRPr lang="pt-PT" sz="20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6C64ABC-69AC-4A0B-9053-911E4D08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76" y="4132162"/>
                <a:ext cx="9375321" cy="400110"/>
              </a:xfrm>
              <a:prstGeom prst="rect">
                <a:avLst/>
              </a:prstGeom>
              <a:blipFill>
                <a:blip r:embed="rId11"/>
                <a:stretch>
                  <a:fillRect l="-715" t="-9231" b="-2769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FE8F96-FE1E-4231-8703-539D3219EA10}"/>
                  </a:ext>
                </a:extLst>
              </p:cNvPr>
              <p:cNvSpPr txBox="1"/>
              <p:nvPr/>
            </p:nvSpPr>
            <p:spPr>
              <a:xfrm>
                <a:off x="4067200" y="5657678"/>
                <a:ext cx="4667303" cy="854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groupChr>
                            <m:groupChrPr>
                              <m:chr m:val="⇔"/>
                              <m:pos m:val="top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groupCh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FE8F96-FE1E-4231-8703-539D3219E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00" y="5657678"/>
                <a:ext cx="4667303" cy="8540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D27415B2-ECEE-4046-9863-03B3F1A5828F}"/>
                  </a:ext>
                </a:extLst>
              </p:cNvPr>
              <p:cNvSpPr txBox="1"/>
              <p:nvPr/>
            </p:nvSpPr>
            <p:spPr>
              <a:xfrm>
                <a:off x="4020400" y="4576295"/>
                <a:ext cx="2471061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D27415B2-ECEE-4046-9863-03B3F1A58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00" y="4576295"/>
                <a:ext cx="2471061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>
            <a:extLst>
              <a:ext uri="{FF2B5EF4-FFF2-40B4-BE49-F238E27FC236}">
                <a16:creationId xmlns:a16="http://schemas.microsoft.com/office/drawing/2014/main" id="{F0C5D636-5E17-4675-8E17-05707DE07D0D}"/>
              </a:ext>
            </a:extLst>
          </p:cNvPr>
          <p:cNvSpPr txBox="1"/>
          <p:nvPr/>
        </p:nvSpPr>
        <p:spPr>
          <a:xfrm>
            <a:off x="2459777" y="5281519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C2B8E"/>
                </a:solidFill>
              </a:rPr>
              <a:t>Therefore, </a:t>
            </a:r>
            <a:endParaRPr lang="pt-PT" sz="2000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4" grpId="0" animBg="1"/>
      <p:bldP spid="45" grpId="0"/>
      <p:bldP spid="46" grpId="0"/>
      <p:bldP spid="47" grpId="0"/>
      <p:bldP spid="49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PASSING_SCORE" val="80.000000"/>
  <p:tag name="ISPRING_UUID" val="{BFC6E7E2-D3F3-4CDF-B708-732E14021C95}"/>
  <p:tag name="ISPRING_SCREEN_RECS_UPDATED" val="E:\Ano Letivo 2019_2020\Lesson_18_Q1\"/>
  <p:tag name="ISPRING_ULTRA_SCORM_COURCE_TITLE" val="Lesson 18"/>
  <p:tag name="ISPRING_PRESENTATION_TITLE" val="Lesson 18"/>
  <p:tag name="ISPRING_RESOURCE_FOLDER" val="C:\Users\filom\Documents\ENGIMATH\LESSONS\MATRICES\LESSON 18\Lesson_18_Q1"/>
  <p:tag name="ISPRING_PRESENTATION_PATH" val="C:\Users\filom\Documents\ENGIMATH\LESSONS\MATRICES\LESSON 18\Lesson_18_Q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RdNF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BF00U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RdNF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EXTR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BF00U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BF00U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EXTRTpQTsyJpAAAAbgAAABwAAAB1bml2ZXJzYWwvbG9jYWxfc2V0dGluZ3MueG1sDcwxDoMwDEDRnVNY3int1oHAxlaW0gNYxEWRHBuRgOD2ZPvD02/7MwocvKVg6vD1eCKwzuaDLg5/01C/EVIm9SSm7FANoe+qVmwm+XLOBSZYhS7eJo4lMo8Uixx2EajhU17/wB6brroBUEsDBBQAAgAIABF00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RdNF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RdNFOkEkmJSgFAAD2EwAAHQAAAAAAAAABAAAAAADMEwAAdW5pdmVyc2FsL2NvbW1vbl9tZXNzYWdlcy5sbmdQSwECAAAUAAIACAARdNFOZrKi1aUAAACDAQAALgAAAAAAAAABAAAAAAAvGQAAdW5pdmVyc2FsL3BsYXliYWNrX2FuZF9uYXZpZ2F0aW9uX3NldHRpbmdzLnhtbFBLAQIAABQAAgAIABF00U7QvS+0TgQAAIcVAAAnAAAAAAAAAAEAAAAAACAaAAB1bml2ZXJzYWwvZmxhc2hfcHVibGlzaGluZ19zZXR0aW5ncy54bWxQSwECAAAUAAIACAARdNFOU14Gj3MDAAChDAAAIQAAAAAAAAABAAAAAACzHgAAdW5pdmVyc2FsL2ZsYXNoX3NraW5fc2V0dGluZ3MueG1sUEsBAgAAFAACAAgAEXTRTuZFxhFIBAAAERUAACYAAAAAAAAAAQAAAAAAZSIAAHVuaXZlcnNhbC9odG1sX3B1Ymxpc2hpbmdfc2V0dGluZ3MueG1sUEsBAgAAFAACAAgAEXTRTpD3/su3AQAAfQYAAB8AAAAAAAAAAQAAAAAA8SYAAHVuaXZlcnNhbC9odG1sX3NraW5fc2V0dGluZ3MuanNQSwECAAAUAAIACAARdNFOlBOzImkAAABuAAAAHAAAAAAAAAABAAAAAADlKAAAdW5pdmVyc2FsL2xvY2FsX3NldHRpbmdzLnhtbFBLAQIAABQAAgAIABF00U6D5MijhQoAAMAZAAAXAAAAAAAAAAAAAAAAAIgpAAB1bml2ZXJzYWwvdW5pdmVyc2FsLnBuZ1BLAQIAABQAAgAIABF00U7lZcaxSwAAAGoAAAAbAAAAAAAAAAEAAAAAAEI0AAB1bml2ZXJzYWwvdW5pdmVyc2FsLnBuZy54bWxQSwUGAAAAABIAEgBWBQAAxjQ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*\uFFFD\uFFFD\uFFFD{BB4CDCA5-F38E-475C-8C53-186BBAA01A72}&quot;,&quot;C:\\Users\\filom\\Documents\\ENGIMATH\\LESSONS\\MATRICES\\LESSON 18&quot;],[&quot;\uFFFD\u0006\uFFFD{89960893-7238-4BF1-AF2C-E0D0CDA1F331}&quot;,&quot;E:\\Ano Letivo 2019_2020&quot;]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CMARffENFHs_eR1NFmsxw&quot;,&quot;gi&quot;:&quot;B3pt5UkbY-XXLO7bvm4G-A&quot;,&quot;ti&quot;:&quot;characters&quot;,&quot;vs&quot;:{&quot;f&quot;:[878,832,543],&quot;i&quot;:{&quot;d&quot;:&quot;0CMARffENFHs_eR1NFmsx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zmUMZeztefkNXj9heA9Jg&quot;,&quot;gi&quot;:&quot;OPY_MK8tXjWrKhaXZ9l3pQ&quot;,&quot;ti&quot;:&quot;object_sets&quot;,&quot;vs&quot;:{&quot;f&quot;:[],&quot;i&quot;:{&quot;d&quot;:&quot;SzmUMZeztefkNXj9heA9J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MlXnjFqPRFplHr5JmFZPtw&quot;,&quot;gi&quot;:&quot;OPY_MK8tXjWrKhaXZ9l3pQ&quot;,&quot;ti&quot;:&quot;object_sets&quot;,&quot;vs&quot;:{&quot;f&quot;:[1045],&quot;i&quot;:{&quot;d&quot;:&quot;MlXnjFqPRFplHr5JmFZPt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4LhERBCE91_KoRQy_QanA&quot;,&quot;gi&quot;:&quot;B3pt5UkbY-XXLO7bvm4G-A&quot;,&quot;ti&quot;:&quot;characters&quot;,&quot;vs&quot;:{&quot;f&quot;:[878,832,501],&quot;i&quot;:{&quot;d&quot;:&quot;P4LhERBCE91_KoRQy_QanA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1278</Words>
  <Application>Microsoft Office PowerPoint</Application>
  <PresentationFormat>Widescreen</PresentationFormat>
  <Paragraphs>149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Freestyle Script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18</dc:title>
  <dc:creator>Filomena Soares</dc:creator>
  <cp:lastModifiedBy>Elena Safiulina</cp:lastModifiedBy>
  <cp:revision>302</cp:revision>
  <dcterms:created xsi:type="dcterms:W3CDTF">2019-03-25T06:42:45Z</dcterms:created>
  <dcterms:modified xsi:type="dcterms:W3CDTF">2025-05-03T21:55:34Z</dcterms:modified>
</cp:coreProperties>
</file>