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5" r:id="rId2"/>
    <p:sldId id="286" r:id="rId3"/>
    <p:sldId id="277" r:id="rId4"/>
    <p:sldId id="278" r:id="rId5"/>
    <p:sldId id="289" r:id="rId6"/>
    <p:sldId id="290" r:id="rId7"/>
    <p:sldId id="291" r:id="rId8"/>
    <p:sldId id="292" r:id="rId9"/>
    <p:sldId id="279" r:id="rId10"/>
    <p:sldId id="280" r:id="rId11"/>
    <p:sldId id="295" r:id="rId12"/>
    <p:sldId id="283" r:id="rId13"/>
  </p:sldIdLst>
  <p:sldSz cx="12192000" cy="6858000"/>
  <p:notesSz cx="6858000" cy="9144000"/>
  <p:custDataLst>
    <p:tags r:id="rId15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E4F"/>
    <a:srgbClr val="29A6FF"/>
    <a:srgbClr val="0C2B8E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52" y="40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29/09/2021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387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42581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BDBD3-B502-479F-AE9E-6BC9D244DDCC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181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02493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84200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11852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6089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26489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73772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24942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98807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55401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29/09/2021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29/09/2021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29/09/2021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29/09/2021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29/09/2021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29/09/2021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29/09/2021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29/09/2021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29/09/2021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29/09/2021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29/09/2021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29/09/2021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.jpeg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0.xml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34.png"/><Relationship Id="rId3" Type="http://schemas.openxmlformats.org/officeDocument/2006/relationships/tags" Target="../tags/tag4.xml"/><Relationship Id="rId7" Type="http://schemas.openxmlformats.org/officeDocument/2006/relationships/slide" Target="slide10.xml"/><Relationship Id="rId12" Type="http://schemas.openxmlformats.org/officeDocument/2006/relationships/image" Target="../media/image3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11" Type="http://schemas.openxmlformats.org/officeDocument/2006/relationships/image" Target="../media/image3.png"/><Relationship Id="rId5" Type="http://schemas.openxmlformats.org/officeDocument/2006/relationships/notesSlide" Target="../notesSlides/notesSlide10.xml"/><Relationship Id="rId15" Type="http://schemas.openxmlformats.org/officeDocument/2006/relationships/image" Target="../media/image38.png"/><Relationship Id="rId10" Type="http://schemas.openxmlformats.org/officeDocument/2006/relationships/slide" Target="slide9.xml"/><Relationship Id="rId4" Type="http://schemas.openxmlformats.org/officeDocument/2006/relationships/slideLayout" Target="../slideLayouts/slideLayout2.xml"/><Relationship Id="rId9" Type="http://schemas.openxmlformats.org/officeDocument/2006/relationships/slide" Target="slide4.xml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notesSlide" Target="../notesSlides/notesSlide11.xml"/><Relationship Id="rId7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3.xml"/><Relationship Id="rId11" Type="http://schemas.openxmlformats.org/officeDocument/2006/relationships/image" Target="../media/image40.png"/><Relationship Id="rId5" Type="http://schemas.openxmlformats.org/officeDocument/2006/relationships/slide" Target="slide10.xml"/><Relationship Id="rId10" Type="http://schemas.openxmlformats.org/officeDocument/2006/relationships/image" Target="../media/image39.png"/><Relationship Id="rId4" Type="http://schemas.openxmlformats.org/officeDocument/2006/relationships/image" Target="../media/image1.jpeg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12.xml"/><Relationship Id="rId7" Type="http://schemas.openxmlformats.org/officeDocument/2006/relationships/slide" Target="slide10.xml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11" Type="http://schemas.openxmlformats.org/officeDocument/2006/relationships/image" Target="../media/image3.png"/><Relationship Id="rId5" Type="http://schemas.openxmlformats.org/officeDocument/2006/relationships/image" Target="../media/image41.png"/><Relationship Id="rId10" Type="http://schemas.openxmlformats.org/officeDocument/2006/relationships/slide" Target="slide9.xml"/><Relationship Id="rId4" Type="http://schemas.openxmlformats.org/officeDocument/2006/relationships/image" Target="../media/image1.jpeg"/><Relationship Id="rId9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.jpeg"/><Relationship Id="rId7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0.xml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" Target="slide10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7.png"/><Relationship Id="rId5" Type="http://schemas.openxmlformats.org/officeDocument/2006/relationships/slide" Target="slide4.xml"/><Relationship Id="rId10" Type="http://schemas.openxmlformats.org/officeDocument/2006/relationships/image" Target="../media/image6.png"/><Relationship Id="rId4" Type="http://schemas.openxmlformats.org/officeDocument/2006/relationships/slide" Target="slide3.xml"/><Relationship Id="rId9" Type="http://schemas.openxmlformats.org/officeDocument/2006/relationships/image" Target="../media/image5.png"/><Relationship Id="rId1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slide" Target="slide9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13.png"/><Relationship Id="rId5" Type="http://schemas.openxmlformats.org/officeDocument/2006/relationships/slide" Target="slide3.xml"/><Relationship Id="rId10" Type="http://schemas.openxmlformats.org/officeDocument/2006/relationships/image" Target="../media/image12.png"/><Relationship Id="rId4" Type="http://schemas.openxmlformats.org/officeDocument/2006/relationships/slide" Target="slide10.xml"/><Relationship Id="rId9" Type="http://schemas.openxmlformats.org/officeDocument/2006/relationships/image" Target="../media/image11.png"/><Relationship Id="rId1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60.png"/><Relationship Id="rId3" Type="http://schemas.openxmlformats.org/officeDocument/2006/relationships/image" Target="../media/image10.png"/><Relationship Id="rId7" Type="http://schemas.openxmlformats.org/officeDocument/2006/relationships/slide" Target="slide9.xml"/><Relationship Id="rId12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13.png"/><Relationship Id="rId5" Type="http://schemas.openxmlformats.org/officeDocument/2006/relationships/slide" Target="slide3.xml"/><Relationship Id="rId10" Type="http://schemas.openxmlformats.org/officeDocument/2006/relationships/image" Target="../media/image16.png"/><Relationship Id="rId4" Type="http://schemas.openxmlformats.org/officeDocument/2006/relationships/slide" Target="slide10.xml"/><Relationship Id="rId9" Type="http://schemas.openxmlformats.org/officeDocument/2006/relationships/image" Target="../media/image11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10.xml"/><Relationship Id="rId7" Type="http://schemas.openxmlformats.org/officeDocument/2006/relationships/image" Target="../media/image3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18.png"/><Relationship Id="rId5" Type="http://schemas.openxmlformats.org/officeDocument/2006/relationships/slide" Target="slide4.xml"/><Relationship Id="rId15" Type="http://schemas.openxmlformats.org/officeDocument/2006/relationships/image" Target="../media/image20.png"/><Relationship Id="rId10" Type="http://schemas.openxmlformats.org/officeDocument/2006/relationships/image" Target="../media/image1.jpeg"/><Relationship Id="rId4" Type="http://schemas.openxmlformats.org/officeDocument/2006/relationships/slide" Target="slide3.xml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5.png"/><Relationship Id="rId3" Type="http://schemas.openxmlformats.org/officeDocument/2006/relationships/slide" Target="slide10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22.png"/><Relationship Id="rId5" Type="http://schemas.openxmlformats.org/officeDocument/2006/relationships/slide" Target="slide4.xml"/><Relationship Id="rId15" Type="http://schemas.openxmlformats.org/officeDocument/2006/relationships/image" Target="../media/image27.svg"/><Relationship Id="rId10" Type="http://schemas.openxmlformats.org/officeDocument/2006/relationships/image" Target="../media/image1.jpeg"/><Relationship Id="rId4" Type="http://schemas.openxmlformats.org/officeDocument/2006/relationships/slide" Target="slide3.xml"/><Relationship Id="rId9" Type="http://schemas.openxmlformats.org/officeDocument/2006/relationships/image" Target="../media/image16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3" Type="http://schemas.openxmlformats.org/officeDocument/2006/relationships/slide" Target="slide10.xml"/><Relationship Id="rId7" Type="http://schemas.openxmlformats.org/officeDocument/2006/relationships/image" Target="../media/image3.png"/><Relationship Id="rId17" Type="http://schemas.openxmlformats.org/officeDocument/2006/relationships/image" Target="../media/image23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27.png"/><Relationship Id="rId5" Type="http://schemas.openxmlformats.org/officeDocument/2006/relationships/slide" Target="slide4.xml"/><Relationship Id="rId15" Type="http://schemas.openxmlformats.org/officeDocument/2006/relationships/image" Target="../media/image31.png"/><Relationship Id="rId10" Type="http://schemas.openxmlformats.org/officeDocument/2006/relationships/image" Target="../media/image1.jpeg"/><Relationship Id="rId4" Type="http://schemas.openxmlformats.org/officeDocument/2006/relationships/slide" Target="slide3.xml"/><Relationship Id="rId9" Type="http://schemas.openxmlformats.org/officeDocument/2006/relationships/image" Target="../media/image12.png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6.png"/><Relationship Id="rId3" Type="http://schemas.openxmlformats.org/officeDocument/2006/relationships/image" Target="../media/image1.jpeg"/><Relationship Id="rId7" Type="http://schemas.openxmlformats.org/officeDocument/2006/relationships/slide" Target="slide9.xml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270.png"/><Relationship Id="rId5" Type="http://schemas.openxmlformats.org/officeDocument/2006/relationships/slide" Target="slide3.xml"/><Relationship Id="rId10" Type="http://schemas.openxmlformats.org/officeDocument/2006/relationships/image" Target="../media/image33.png"/><Relationship Id="rId4" Type="http://schemas.openxmlformats.org/officeDocument/2006/relationships/slide" Target="slide10.xml"/><Relationship Id="rId9" Type="http://schemas.openxmlformats.org/officeDocument/2006/relationships/image" Target="../media/image3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solidFill>
                  <a:srgbClr val="F25E4F"/>
                </a:solidFill>
              </a:rPr>
              <a:t>Jäta meelde</a:t>
            </a:r>
            <a:r>
              <a:rPr lang="en-GB" b="1" dirty="0">
                <a:solidFill>
                  <a:srgbClr val="F25E4F"/>
                </a:solidFill>
              </a:rPr>
              <a:t>!</a:t>
            </a:r>
            <a:endParaRPr lang="et-EE" dirty="0"/>
          </a:p>
          <a:p>
            <a:r>
              <a:rPr lang="en-GB" dirty="0" err="1">
                <a:solidFill>
                  <a:srgbClr val="0C2B8E"/>
                </a:solidFill>
              </a:rPr>
              <a:t>Võid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käia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mööda</a:t>
            </a:r>
            <a:r>
              <a:rPr lang="et-EE" dirty="0">
                <a:solidFill>
                  <a:srgbClr val="0C2B8E"/>
                </a:solidFill>
              </a:rPr>
              <a:t> </a:t>
            </a:r>
            <a:r>
              <a:rPr lang="et-EE" b="1" dirty="0">
                <a:solidFill>
                  <a:srgbClr val="0C2B8E"/>
                </a:solidFill>
              </a:rPr>
              <a:t>kõiki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jaotisi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dirty="0" err="1">
                <a:solidFill>
                  <a:srgbClr val="0C2B8E"/>
                </a:solidFill>
              </a:rPr>
              <a:t>sisestades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või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hiireklõpsuga</a:t>
            </a:r>
            <a:r>
              <a:rPr lang="en-GB" dirty="0">
                <a:solidFill>
                  <a:srgbClr val="0C2B8E"/>
                </a:solidFill>
              </a:rPr>
              <a:t>) </a:t>
            </a:r>
            <a:r>
              <a:rPr lang="en-GB" dirty="0" err="1">
                <a:solidFill>
                  <a:srgbClr val="0C2B8E"/>
                </a:solidFill>
              </a:rPr>
              <a:t>või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valida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oma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jaotis</a:t>
            </a:r>
            <a:r>
              <a:rPr lang="en-GB" dirty="0">
                <a:solidFill>
                  <a:srgbClr val="0C2B8E"/>
                </a:solidFill>
              </a:rPr>
              <a:t>, </a:t>
            </a:r>
            <a:r>
              <a:rPr lang="en-GB" dirty="0" err="1">
                <a:solidFill>
                  <a:srgbClr val="0C2B8E"/>
                </a:solidFill>
              </a:rPr>
              <a:t>klõpsates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sellele</a:t>
            </a:r>
            <a:r>
              <a:rPr lang="en-GB" dirty="0">
                <a:solidFill>
                  <a:srgbClr val="0C2B8E"/>
                </a:solidFill>
              </a:rPr>
              <a:t>.</a:t>
            </a:r>
          </a:p>
          <a:p>
            <a:r>
              <a:rPr lang="en-GB" dirty="0" err="1">
                <a:solidFill>
                  <a:srgbClr val="0C2B8E"/>
                </a:solidFill>
              </a:rPr>
              <a:t>Alusta</a:t>
            </a:r>
            <a:r>
              <a:rPr lang="en-GB" dirty="0">
                <a:solidFill>
                  <a:srgbClr val="0C2B8E"/>
                </a:solidFill>
              </a:rPr>
              <a:t> "</a:t>
            </a:r>
            <a:r>
              <a:rPr lang="en-GB" b="1" dirty="0" err="1">
                <a:solidFill>
                  <a:srgbClr val="0C2B8E"/>
                </a:solidFill>
              </a:rPr>
              <a:t>Harjuta</a:t>
            </a:r>
            <a:r>
              <a:rPr lang="en-GB" dirty="0">
                <a:solidFill>
                  <a:srgbClr val="0C2B8E"/>
                </a:solidFill>
              </a:rPr>
              <a:t>" </a:t>
            </a:r>
            <a:r>
              <a:rPr lang="en-GB" dirty="0" err="1">
                <a:solidFill>
                  <a:srgbClr val="0C2B8E"/>
                </a:solidFill>
              </a:rPr>
              <a:t>sektsiooni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ainult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siis</a:t>
            </a:r>
            <a:r>
              <a:rPr lang="en-GB" u="sng" dirty="0">
                <a:solidFill>
                  <a:srgbClr val="0C2B8E"/>
                </a:solidFill>
              </a:rPr>
              <a:t>, </a:t>
            </a:r>
            <a:r>
              <a:rPr lang="en-GB" u="sng" dirty="0" err="1">
                <a:solidFill>
                  <a:srgbClr val="0C2B8E"/>
                </a:solidFill>
              </a:rPr>
              <a:t>kui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kogu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materjal</a:t>
            </a:r>
            <a:r>
              <a:rPr lang="en-GB" u="sng" dirty="0">
                <a:solidFill>
                  <a:srgbClr val="0C2B8E"/>
                </a:solidFill>
              </a:rPr>
              <a:t> on </a:t>
            </a:r>
            <a:r>
              <a:rPr lang="en-GB" u="sng" dirty="0" err="1">
                <a:solidFill>
                  <a:srgbClr val="0C2B8E"/>
                </a:solidFill>
              </a:rPr>
              <a:t>uuritud</a:t>
            </a:r>
            <a:r>
              <a:rPr lang="en-GB" dirty="0" smtClean="0">
                <a:solidFill>
                  <a:srgbClr val="0C2B8E"/>
                </a:solidFill>
              </a:rPr>
              <a:t>.</a:t>
            </a:r>
            <a:endParaRPr lang="en-GB" dirty="0">
              <a:solidFill>
                <a:srgbClr val="0C2B8E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 smtClean="0">
                <a:solidFill>
                  <a:schemeClr val="tx1"/>
                </a:solidFill>
              </a:rPr>
              <a:t>Harjuta</a:t>
            </a:r>
            <a:r>
              <a:rPr lang="pt-PT" sz="2000" b="1" dirty="0" smtClean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Determinandi ridade/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veergude vahetus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et-EE" b="1" dirty="0" smtClean="0">
                <a:solidFill>
                  <a:schemeClr val="tx1"/>
                </a:solidFill>
              </a:rPr>
              <a:t>Determinandi korrutamine arvuga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8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„Peegelduse“ omadus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921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 smtClean="0"/>
              <a:t> </a:t>
            </a:r>
            <a:r>
              <a:rPr lang="et-EE" sz="1600" dirty="0" smtClean="0"/>
              <a:t>MEESKONNALT</a:t>
            </a:r>
            <a:endParaRPr lang="en-GB" sz="1600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t-EE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18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7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8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Determinandi ridade/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veergude </a:t>
            </a:r>
            <a:r>
              <a:rPr lang="et-EE" b="1" dirty="0" smtClean="0">
                <a:solidFill>
                  <a:schemeClr val="tx1"/>
                </a:solidFill>
              </a:rPr>
              <a:t>vahetus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9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et-EE" b="1" dirty="0">
                <a:solidFill>
                  <a:schemeClr val="tx1"/>
                </a:solidFill>
              </a:rPr>
              <a:t>Determinandi korrutamine arvuga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10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„Peegelduse“ omadus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18</a:t>
            </a:r>
          </a:p>
        </p:txBody>
      </p:sp>
      <p:pic>
        <p:nvPicPr>
          <p:cNvPr id="13" name="Imagem 12" descr="Uma imagem com edifício&#10;&#10;Descrição gerada automaticamente">
            <a:extLst>
              <a:ext uri="{FF2B5EF4-FFF2-40B4-BE49-F238E27FC236}">
                <a16:creationId xmlns:a16="http://schemas.microsoft.com/office/drawing/2014/main" id="{0896E2E5-838A-4922-8D24-89DE53002C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744" y="828892"/>
            <a:ext cx="5402428" cy="511734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901" y="2255200"/>
            <a:ext cx="1248727" cy="4572000"/>
          </a:xfrm>
          <a:prstGeom prst="rect">
            <a:avLst/>
          </a:prstGeom>
        </p:spPr>
      </p:pic>
      <p:sp>
        <p:nvSpPr>
          <p:cNvPr id="3" name="Nota de aviso em forma de nuvem 2"/>
          <p:cNvSpPr/>
          <p:nvPr/>
        </p:nvSpPr>
        <p:spPr>
          <a:xfrm>
            <a:off x="7982172" y="0"/>
            <a:ext cx="3425806" cy="1933903"/>
          </a:xfrm>
          <a:prstGeom prst="cloudCallout">
            <a:avLst>
              <a:gd name="adj1" fmla="val 24222"/>
              <a:gd name="adj2" fmla="val 795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95218DE-2B20-4E15-92BE-25857C7D7E6A}"/>
              </a:ext>
            </a:extLst>
          </p:cNvPr>
          <p:cNvSpPr txBox="1"/>
          <p:nvPr/>
        </p:nvSpPr>
        <p:spPr>
          <a:xfrm rot="21314276">
            <a:off x="8761512" y="243503"/>
            <a:ext cx="22557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Pick</a:t>
            </a:r>
            <a:r>
              <a:rPr lang="pt-PT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pt-PT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up</a:t>
            </a:r>
            <a:r>
              <a:rPr lang="pt-PT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a </a:t>
            </a:r>
            <a:r>
              <a:rPr lang="pt-PT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peace</a:t>
            </a:r>
            <a:r>
              <a:rPr lang="pt-PT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pt-PT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of</a:t>
            </a:r>
            <a:r>
              <a:rPr lang="pt-PT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</a:p>
          <a:p>
            <a:r>
              <a:rPr lang="pt-PT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 </a:t>
            </a:r>
            <a:r>
              <a:rPr lang="pt-PT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paper</a:t>
            </a:r>
            <a:r>
              <a:rPr lang="pt-PT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pt-PT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and</a:t>
            </a:r>
            <a:r>
              <a:rPr lang="pt-PT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a </a:t>
            </a:r>
            <a:r>
              <a:rPr lang="pt-PT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pen</a:t>
            </a:r>
            <a:r>
              <a:rPr lang="pt-PT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</a:p>
          <a:p>
            <a:r>
              <a:rPr lang="pt-PT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before</a:t>
            </a:r>
            <a:r>
              <a:rPr lang="pt-PT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pt-PT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you</a:t>
            </a:r>
            <a:r>
              <a:rPr lang="pt-PT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pt-PT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start</a:t>
            </a:r>
            <a:r>
              <a:rPr lang="pt-PT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!</a:t>
            </a:r>
            <a:endParaRPr lang="en-GB" sz="28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17" name="Picture 4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6814">
            <a:off x="8376495" y="763883"/>
            <a:ext cx="432000" cy="651944"/>
          </a:xfrm>
          <a:prstGeom prst="rect">
            <a:avLst/>
          </a:prstGeom>
        </p:spPr>
      </p:pic>
      <p:pic>
        <p:nvPicPr>
          <p:cNvPr id="20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4341">
            <a:off x="10572391" y="483773"/>
            <a:ext cx="540000" cy="52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Switching Property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Scalar Multiple Property 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tângulo: Cantos Arredondados 23">
            <a:hlinkClick r:id="rId8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Reflection Property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Lesson 18</a:t>
            </a:r>
          </a:p>
        </p:txBody>
      </p:sp>
      <p:sp>
        <p:nvSpPr>
          <p:cNvPr id="16" name="ISPRING_QUIZ_SHAPE0">
            <a:extLst>
              <a:ext uri="{FF2B5EF4-FFF2-40B4-BE49-F238E27FC236}">
                <a16:creationId xmlns:a16="http://schemas.microsoft.com/office/drawing/2014/main" id="{E32EB708-8381-44BC-B43F-2A71C1F740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ISPRING_QUIZ_SHAPE1">
            <a:extLst>
              <a:ext uri="{FF2B5EF4-FFF2-40B4-BE49-F238E27FC236}">
                <a16:creationId xmlns:a16="http://schemas.microsoft.com/office/drawing/2014/main" id="{31F89B48-1EC0-42F5-82F3-E7C91A8F5BFB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9" name="ISPRING_QUIZ_SHAPE2">
            <a:extLst>
              <a:ext uri="{FF2B5EF4-FFF2-40B4-BE49-F238E27FC236}">
                <a16:creationId xmlns:a16="http://schemas.microsoft.com/office/drawing/2014/main" id="{47A84920-283B-4D01-AA8D-04AE2C1CAFEC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25" name="ISPRING_QUIZ_SHAPE3">
            <a:extLst>
              <a:ext uri="{FF2B5EF4-FFF2-40B4-BE49-F238E27FC236}">
                <a16:creationId xmlns:a16="http://schemas.microsoft.com/office/drawing/2014/main" id="{A19CB85F-BD55-4F88-916B-6907B242468F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31" name="ISPRING_QUIZ_SHAPE4">
            <a:extLst>
              <a:ext uri="{FF2B5EF4-FFF2-40B4-BE49-F238E27FC236}">
                <a16:creationId xmlns:a16="http://schemas.microsoft.com/office/drawing/2014/main" id="{C4B09960-7BEF-4C90-9E71-2D381A3D2D84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GB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3378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3383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 smtClean="0"/>
              <a:t> </a:t>
            </a:r>
            <a:r>
              <a:rPr lang="et-EE" sz="1600" dirty="0" smtClean="0"/>
              <a:t>MEESKONNALT</a:t>
            </a:r>
            <a:endParaRPr lang="en-GB" sz="1600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493876" y="477053"/>
            <a:ext cx="5242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/>
              <a:t>Looda</a:t>
            </a:r>
            <a:r>
              <a:rPr lang="et-EE" sz="3600" dirty="0"/>
              <a:t>me</a:t>
            </a:r>
            <a:r>
              <a:rPr lang="en-GB" sz="3600" dirty="0"/>
              <a:t>, et </a:t>
            </a:r>
            <a:r>
              <a:rPr lang="et-EE" sz="3600" dirty="0"/>
              <a:t>Sulle</a:t>
            </a:r>
            <a:r>
              <a:rPr lang="en-GB" sz="3600" dirty="0"/>
              <a:t> </a:t>
            </a:r>
            <a:r>
              <a:rPr lang="en-GB" sz="3600" dirty="0" err="1"/>
              <a:t>meeldis</a:t>
            </a:r>
            <a:r>
              <a:rPr lang="en-GB" sz="3600" dirty="0"/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ângulo: Cantos Arredondados 26">
            <a:hlinkClick r:id="rId7" action="ppaction://hlinksldjump"/>
            <a:extLst>
              <a:ext uri="{FF2B5EF4-FFF2-40B4-BE49-F238E27FC236}">
                <a16:creationId xmlns:a16="http://schemas.microsoft.com/office/drawing/2014/main" id="{D2D20D03-58E6-49C3-9B82-9BE1AEA7F93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8" action="ppaction://hlinksldjump"/>
            <a:extLst>
              <a:ext uri="{FF2B5EF4-FFF2-40B4-BE49-F238E27FC236}">
                <a16:creationId xmlns:a16="http://schemas.microsoft.com/office/drawing/2014/main" id="{74C35965-4DE5-4611-8EA4-D2CA3B5A79B4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Determinandi ridade/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veergude </a:t>
            </a:r>
            <a:r>
              <a:rPr lang="et-EE" b="1" dirty="0" smtClean="0">
                <a:solidFill>
                  <a:schemeClr val="tx1"/>
                </a:solidFill>
              </a:rPr>
              <a:t>vahetus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9" action="ppaction://hlinksldjump"/>
            <a:extLst>
              <a:ext uri="{FF2B5EF4-FFF2-40B4-BE49-F238E27FC236}">
                <a16:creationId xmlns:a16="http://schemas.microsoft.com/office/drawing/2014/main" id="{CEE735D2-E146-4D5C-A3CB-5E4B5A31874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et-EE" b="1" dirty="0">
                <a:solidFill>
                  <a:schemeClr val="tx1"/>
                </a:solidFill>
              </a:rPr>
              <a:t>Determinandi korrutamine arvuga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10" action="ppaction://hlinksldjump"/>
            <a:extLst>
              <a:ext uri="{FF2B5EF4-FFF2-40B4-BE49-F238E27FC236}">
                <a16:creationId xmlns:a16="http://schemas.microsoft.com/office/drawing/2014/main" id="{3D4BB79D-1770-4412-B56B-63423B8A380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„Peegelduse“ omadus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t-EE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18 on läbi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559" y="1591999"/>
            <a:ext cx="15430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solidFill>
                  <a:srgbClr val="F25E4F"/>
                </a:solidFill>
              </a:rPr>
              <a:t>Jäta meelde</a:t>
            </a:r>
            <a:r>
              <a:rPr lang="en-GB" b="1" dirty="0">
                <a:solidFill>
                  <a:srgbClr val="F25E4F"/>
                </a:solidFill>
              </a:rPr>
              <a:t>!</a:t>
            </a:r>
            <a:endParaRPr lang="et-EE" dirty="0"/>
          </a:p>
          <a:p>
            <a:r>
              <a:rPr lang="en-GB" dirty="0" err="1">
                <a:solidFill>
                  <a:srgbClr val="0C2B8E"/>
                </a:solidFill>
              </a:rPr>
              <a:t>Võid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käia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mööda</a:t>
            </a:r>
            <a:r>
              <a:rPr lang="et-EE" dirty="0">
                <a:solidFill>
                  <a:srgbClr val="0C2B8E"/>
                </a:solidFill>
              </a:rPr>
              <a:t> </a:t>
            </a:r>
            <a:r>
              <a:rPr lang="et-EE" b="1" dirty="0">
                <a:solidFill>
                  <a:srgbClr val="0C2B8E"/>
                </a:solidFill>
              </a:rPr>
              <a:t>kõiki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jaotisi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dirty="0" err="1">
                <a:solidFill>
                  <a:srgbClr val="0C2B8E"/>
                </a:solidFill>
              </a:rPr>
              <a:t>sisestades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või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hiireklõpsuga</a:t>
            </a:r>
            <a:r>
              <a:rPr lang="en-GB" dirty="0">
                <a:solidFill>
                  <a:srgbClr val="0C2B8E"/>
                </a:solidFill>
              </a:rPr>
              <a:t>) </a:t>
            </a:r>
            <a:r>
              <a:rPr lang="en-GB" dirty="0" err="1">
                <a:solidFill>
                  <a:srgbClr val="0C2B8E"/>
                </a:solidFill>
              </a:rPr>
              <a:t>või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valida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oma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jaotis</a:t>
            </a:r>
            <a:r>
              <a:rPr lang="en-GB" dirty="0">
                <a:solidFill>
                  <a:srgbClr val="0C2B8E"/>
                </a:solidFill>
              </a:rPr>
              <a:t>, </a:t>
            </a:r>
            <a:r>
              <a:rPr lang="en-GB" dirty="0" err="1">
                <a:solidFill>
                  <a:srgbClr val="0C2B8E"/>
                </a:solidFill>
              </a:rPr>
              <a:t>klõpsates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sellele</a:t>
            </a:r>
            <a:r>
              <a:rPr lang="en-GB" dirty="0">
                <a:solidFill>
                  <a:srgbClr val="0C2B8E"/>
                </a:solidFill>
              </a:rPr>
              <a:t>.</a:t>
            </a:r>
          </a:p>
          <a:p>
            <a:r>
              <a:rPr lang="en-GB" dirty="0" err="1">
                <a:solidFill>
                  <a:srgbClr val="0C2B8E"/>
                </a:solidFill>
              </a:rPr>
              <a:t>Alusta</a:t>
            </a:r>
            <a:r>
              <a:rPr lang="en-GB" dirty="0">
                <a:solidFill>
                  <a:srgbClr val="0C2B8E"/>
                </a:solidFill>
              </a:rPr>
              <a:t> "</a:t>
            </a:r>
            <a:r>
              <a:rPr lang="en-GB" b="1" dirty="0" err="1">
                <a:solidFill>
                  <a:srgbClr val="0C2B8E"/>
                </a:solidFill>
              </a:rPr>
              <a:t>Harjuta</a:t>
            </a:r>
            <a:r>
              <a:rPr lang="en-GB" dirty="0">
                <a:solidFill>
                  <a:srgbClr val="0C2B8E"/>
                </a:solidFill>
              </a:rPr>
              <a:t>" </a:t>
            </a:r>
            <a:r>
              <a:rPr lang="en-GB" dirty="0" err="1">
                <a:solidFill>
                  <a:srgbClr val="0C2B8E"/>
                </a:solidFill>
              </a:rPr>
              <a:t>sektsiooni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ainult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siis</a:t>
            </a:r>
            <a:r>
              <a:rPr lang="en-GB" u="sng" dirty="0">
                <a:solidFill>
                  <a:srgbClr val="0C2B8E"/>
                </a:solidFill>
              </a:rPr>
              <a:t>, </a:t>
            </a:r>
            <a:r>
              <a:rPr lang="en-GB" u="sng" dirty="0" err="1">
                <a:solidFill>
                  <a:srgbClr val="0C2B8E"/>
                </a:solidFill>
              </a:rPr>
              <a:t>kui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kogu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materjal</a:t>
            </a:r>
            <a:r>
              <a:rPr lang="en-GB" u="sng" dirty="0">
                <a:solidFill>
                  <a:srgbClr val="0C2B8E"/>
                </a:solidFill>
              </a:rPr>
              <a:t> on </a:t>
            </a:r>
            <a:r>
              <a:rPr lang="en-GB" u="sng" dirty="0" err="1">
                <a:solidFill>
                  <a:srgbClr val="0C2B8E"/>
                </a:solidFill>
              </a:rPr>
              <a:t>uuritud</a:t>
            </a:r>
            <a:r>
              <a:rPr lang="en-GB" dirty="0">
                <a:solidFill>
                  <a:srgbClr val="0C2B8E"/>
                </a:solidFill>
              </a:rPr>
              <a:t>.</a:t>
            </a: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 smtClean="0">
                <a:solidFill>
                  <a:schemeClr val="tx1"/>
                </a:solidFill>
              </a:rPr>
              <a:t>Harjuta</a:t>
            </a:r>
            <a:r>
              <a:rPr lang="pt-PT" sz="2000" b="1" dirty="0" smtClean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25E4F"/>
                </a:solidFill>
              </a:rPr>
              <a:t>1.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t-EE" b="1" dirty="0" smtClean="0">
                <a:solidFill>
                  <a:schemeClr val="tx1"/>
                </a:solidFill>
              </a:rPr>
              <a:t>Determinandi ridade</a:t>
            </a:r>
            <a:r>
              <a:rPr lang="et-EE" b="1" dirty="0">
                <a:solidFill>
                  <a:schemeClr val="tx1"/>
                </a:solidFill>
              </a:rPr>
              <a:t>/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veergude vahetus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et-EE" b="1" dirty="0">
                <a:solidFill>
                  <a:schemeClr val="tx1"/>
                </a:solidFill>
              </a:rPr>
              <a:t>Determinandi korrutamine </a:t>
            </a:r>
            <a:r>
              <a:rPr lang="et-EE" b="1" dirty="0" smtClean="0">
                <a:solidFill>
                  <a:schemeClr val="tx1"/>
                </a:solidFill>
              </a:rPr>
              <a:t>arvuga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8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„Peegelduse“ omadus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18 Plan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7E99D852-B575-4CCA-8630-4283EB8CDA6B}"/>
              </a:ext>
            </a:extLst>
          </p:cNvPr>
          <p:cNvSpPr/>
          <p:nvPr/>
        </p:nvSpPr>
        <p:spPr>
          <a:xfrm>
            <a:off x="2117998" y="2764988"/>
            <a:ext cx="9748685" cy="51077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t-EE" sz="2400" dirty="0" smtClean="0">
                <a:solidFill>
                  <a:sysClr val="windowText" lastClr="000000"/>
                </a:solidFill>
              </a:rPr>
              <a:t>Selles tunnis tutvume determinantide oluliste omadustega.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4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: Cantos Arredondados 20">
            <a:extLst>
              <a:ext uri="{FF2B5EF4-FFF2-40B4-BE49-F238E27FC236}">
                <a16:creationId xmlns:a16="http://schemas.microsoft.com/office/drawing/2014/main" id="{7EAA0439-C163-4813-88D8-BB0648011515}"/>
              </a:ext>
            </a:extLst>
          </p:cNvPr>
          <p:cNvSpPr/>
          <p:nvPr/>
        </p:nvSpPr>
        <p:spPr>
          <a:xfrm>
            <a:off x="2102645" y="2727148"/>
            <a:ext cx="9859639" cy="3909997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tângulo arredondado 1">
            <a:extLst>
              <a:ext uri="{FF2B5EF4-FFF2-40B4-BE49-F238E27FC236}">
                <a16:creationId xmlns:a16="http://schemas.microsoft.com/office/drawing/2014/main" id="{C6F2BAFE-37C5-495A-9DB8-29C8C0D22A01}"/>
              </a:ext>
            </a:extLst>
          </p:cNvPr>
          <p:cNvSpPr/>
          <p:nvPr/>
        </p:nvSpPr>
        <p:spPr>
          <a:xfrm>
            <a:off x="8055664" y="2976020"/>
            <a:ext cx="336331" cy="102551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2" name="Retângulo arredondado 2">
            <a:extLst>
              <a:ext uri="{FF2B5EF4-FFF2-40B4-BE49-F238E27FC236}">
                <a16:creationId xmlns:a16="http://schemas.microsoft.com/office/drawing/2014/main" id="{9AC03E18-A7BF-4C88-947C-8161E04B731F}"/>
              </a:ext>
            </a:extLst>
          </p:cNvPr>
          <p:cNvSpPr/>
          <p:nvPr/>
        </p:nvSpPr>
        <p:spPr>
          <a:xfrm>
            <a:off x="7194212" y="2981362"/>
            <a:ext cx="336331" cy="1026000"/>
          </a:xfrm>
          <a:prstGeom prst="roundRect">
            <a:avLst/>
          </a:prstGeom>
          <a:solidFill>
            <a:srgbClr val="29A6FF">
              <a:alpha val="30000"/>
            </a:srgbClr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Determinandi ridade/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veergude vahetus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et-EE" b="1" dirty="0">
                <a:solidFill>
                  <a:schemeClr val="tx1"/>
                </a:solidFill>
              </a:rPr>
              <a:t>Determinandi korrutamine </a:t>
            </a:r>
            <a:r>
              <a:rPr lang="et-EE" b="1" dirty="0" smtClean="0">
                <a:solidFill>
                  <a:schemeClr val="tx1"/>
                </a:solidFill>
              </a:rPr>
              <a:t>arvuga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„Peegelduse“ omadus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18</a:t>
            </a:r>
          </a:p>
        </p:txBody>
      </p:sp>
      <p:sp>
        <p:nvSpPr>
          <p:cNvPr id="25" name="Retângulo: Cantos Arredondados 47">
            <a:extLst>
              <a:ext uri="{FF2B5EF4-FFF2-40B4-BE49-F238E27FC236}">
                <a16:creationId xmlns:a16="http://schemas.microsoft.com/office/drawing/2014/main" id="{CB0A30E2-FB90-405D-BFC0-DD163A7E8193}"/>
              </a:ext>
            </a:extLst>
          </p:cNvPr>
          <p:cNvSpPr/>
          <p:nvPr/>
        </p:nvSpPr>
        <p:spPr>
          <a:xfrm>
            <a:off x="2102645" y="267828"/>
            <a:ext cx="9859639" cy="223535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BC0195FE-702D-400F-9BA0-B0FA27B81A79}"/>
                  </a:ext>
                </a:extLst>
              </p:cNvPr>
              <p:cNvSpPr txBox="1"/>
              <p:nvPr/>
            </p:nvSpPr>
            <p:spPr>
              <a:xfrm>
                <a:off x="2353992" y="529090"/>
                <a:ext cx="92806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t-EE" sz="2400" dirty="0" smtClean="0"/>
                  <a:t>Olgu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</a:t>
                </a:r>
                <a:r>
                  <a:rPr lang="et-EE" sz="2400" dirty="0" smtClean="0"/>
                  <a:t>ruutmaatriks</a:t>
                </a:r>
                <a:r>
                  <a:rPr lang="en-US" sz="2400" dirty="0" smtClean="0"/>
                  <a:t>. </a:t>
                </a:r>
                <a:r>
                  <a:rPr lang="et-EE" sz="2400" dirty="0" smtClean="0"/>
                  <a:t>Kui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</a:t>
                </a:r>
                <a:r>
                  <a:rPr lang="et-EE" sz="2400" dirty="0" smtClean="0"/>
                  <a:t>on ruutmaatriks, mille saime maatriksist 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</a:t>
                </a:r>
                <a:r>
                  <a:rPr lang="et-EE" sz="2400" b="1" dirty="0" smtClean="0"/>
                  <a:t>kahe rea</a:t>
                </a:r>
                <a:r>
                  <a:rPr lang="en-US" sz="2400" b="1" dirty="0" smtClean="0"/>
                  <a:t> </a:t>
                </a:r>
                <a:r>
                  <a:rPr lang="en-US" sz="2400" dirty="0" smtClean="0"/>
                  <a:t>(</a:t>
                </a:r>
                <a:r>
                  <a:rPr lang="et-EE" sz="2400" dirty="0" smtClean="0"/>
                  <a:t>või </a:t>
                </a:r>
                <a:r>
                  <a:rPr lang="et-EE" sz="2400" b="1" dirty="0" smtClean="0"/>
                  <a:t>kahe veeru</a:t>
                </a:r>
                <a:r>
                  <a:rPr lang="en-US" sz="2400" dirty="0" smtClean="0"/>
                  <a:t>)</a:t>
                </a:r>
                <a:r>
                  <a:rPr lang="et-EE" sz="2400" dirty="0" smtClean="0"/>
                  <a:t> vahetamisel</a:t>
                </a:r>
                <a:r>
                  <a:rPr lang="en-US" sz="2400" dirty="0" smtClean="0"/>
                  <a:t>, </a:t>
                </a:r>
                <a:r>
                  <a:rPr lang="et-EE" sz="2400" dirty="0" smtClean="0"/>
                  <a:t>siis</a:t>
                </a:r>
                <a:r>
                  <a:rPr lang="en-US" sz="2400" dirty="0" smtClean="0"/>
                  <a:t>:</a:t>
                </a:r>
                <a:endParaRPr lang="pt-PT" sz="2400" dirty="0"/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BC0195FE-702D-400F-9BA0-B0FA27B81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992" y="529090"/>
                <a:ext cx="9280625" cy="830997"/>
              </a:xfrm>
              <a:prstGeom prst="rect">
                <a:avLst/>
              </a:prstGeom>
              <a:blipFill>
                <a:blip r:embed="rId8"/>
                <a:stretch>
                  <a:fillRect l="-985" t="-5882" r="-131" b="-16176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C7D2ACAE-35E5-46C5-8219-DDECA511DC5C}"/>
                  </a:ext>
                </a:extLst>
              </p:cNvPr>
              <p:cNvSpPr txBox="1"/>
              <p:nvPr/>
            </p:nvSpPr>
            <p:spPr>
              <a:xfrm>
                <a:off x="5498600" y="1610527"/>
                <a:ext cx="3067058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𝒅𝒆𝒕</m:t>
                      </m:r>
                      <m:d>
                        <m:d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8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𝒅𝒆𝒕</m:t>
                      </m:r>
                      <m:d>
                        <m:d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pt-PT" sz="2800" b="1" dirty="0"/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C7D2ACAE-35E5-46C5-8219-DDECA511D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600" y="1610527"/>
                <a:ext cx="3067058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tângulo 31">
            <a:extLst>
              <a:ext uri="{FF2B5EF4-FFF2-40B4-BE49-F238E27FC236}">
                <a16:creationId xmlns:a16="http://schemas.microsoft.com/office/drawing/2014/main" id="{D87E95A8-DD15-4571-AAE9-CCC5276D1B1D}"/>
              </a:ext>
            </a:extLst>
          </p:cNvPr>
          <p:cNvSpPr/>
          <p:nvPr/>
        </p:nvSpPr>
        <p:spPr>
          <a:xfrm>
            <a:off x="2370036" y="2745188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u="sng" dirty="0" smtClean="0">
                <a:solidFill>
                  <a:srgbClr val="29A6FF"/>
                </a:solidFill>
              </a:rPr>
              <a:t>Näide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59A931E-BE58-4FA0-BD50-540FB5ED0C3D}"/>
              </a:ext>
            </a:extLst>
          </p:cNvPr>
          <p:cNvSpPr txBox="1"/>
          <p:nvPr/>
        </p:nvSpPr>
        <p:spPr>
          <a:xfrm>
            <a:off x="2370036" y="3256270"/>
            <a:ext cx="8521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dirty="0" smtClean="0"/>
              <a:t>Vaatleme maatriksit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84ED7C5A-8733-4941-BC0E-1D5C887F2B7D}"/>
                  </a:ext>
                </a:extLst>
              </p:cNvPr>
              <p:cNvSpPr txBox="1"/>
              <p:nvPr/>
            </p:nvSpPr>
            <p:spPr>
              <a:xfrm>
                <a:off x="6500925" y="3054932"/>
                <a:ext cx="2098588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84ED7C5A-8733-4941-BC0E-1D5C887F2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925" y="3054932"/>
                <a:ext cx="2098588" cy="8138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3CB8F227-FAA4-47F1-99C9-BB8E13ABCC16}"/>
                  </a:ext>
                </a:extLst>
              </p:cNvPr>
              <p:cNvSpPr txBox="1"/>
              <p:nvPr/>
            </p:nvSpPr>
            <p:spPr>
              <a:xfrm>
                <a:off x="2406777" y="4001538"/>
                <a:ext cx="84713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2000" dirty="0" smtClean="0"/>
                  <a:t>Olgu maatriks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 </a:t>
                </a:r>
                <a:r>
                  <a:rPr lang="et-EE" sz="2000" dirty="0" smtClean="0"/>
                  <a:t>selline, et saadud maatriksist </a:t>
                </a:r>
                <a:r>
                  <a:rPr lang="en-US" sz="2000" i="1" dirty="0" smtClean="0"/>
                  <a:t>A</a:t>
                </a:r>
                <a:r>
                  <a:rPr lang="en-US" sz="2000" dirty="0" smtClean="0"/>
                  <a:t> </a:t>
                </a:r>
                <a:r>
                  <a:rPr lang="et-EE" sz="2000" b="1" dirty="0" smtClean="0"/>
                  <a:t>1. ja 3.veeru </a:t>
                </a:r>
                <a:r>
                  <a:rPr lang="et-EE" sz="2000" dirty="0" smtClean="0"/>
                  <a:t>vahetamisel.</a:t>
                </a:r>
                <a:endParaRPr lang="pt-PT" sz="2000" dirty="0"/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3CB8F227-FAA4-47F1-99C9-BB8E13ABC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777" y="4001538"/>
                <a:ext cx="8471332" cy="400110"/>
              </a:xfrm>
              <a:prstGeom prst="rect">
                <a:avLst/>
              </a:prstGeom>
              <a:blipFill>
                <a:blip r:embed="rId11"/>
                <a:stretch>
                  <a:fillRect l="-792" t="-7576" b="-25758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aixaDeTexto 36">
            <a:extLst>
              <a:ext uri="{FF2B5EF4-FFF2-40B4-BE49-F238E27FC236}">
                <a16:creationId xmlns:a16="http://schemas.microsoft.com/office/drawing/2014/main" id="{CA32A78F-1608-42B2-81A4-03A1A2209538}"/>
              </a:ext>
            </a:extLst>
          </p:cNvPr>
          <p:cNvSpPr txBox="1"/>
          <p:nvPr/>
        </p:nvSpPr>
        <p:spPr>
          <a:xfrm>
            <a:off x="2415861" y="4330342"/>
            <a:ext cx="3173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0C2B8E"/>
              </a:solidFill>
            </a:endParaRPr>
          </a:p>
          <a:p>
            <a:r>
              <a:rPr lang="et-EE" sz="2000" dirty="0" smtClean="0">
                <a:solidFill>
                  <a:srgbClr val="0C2B8E"/>
                </a:solidFill>
              </a:rPr>
              <a:t>Seega saame</a:t>
            </a:r>
            <a:r>
              <a:rPr lang="en-US" sz="2000" dirty="0" smtClean="0">
                <a:solidFill>
                  <a:srgbClr val="0C2B8E"/>
                </a:solidFill>
              </a:rPr>
              <a:t> </a:t>
            </a:r>
            <a:endParaRPr lang="pt-PT" sz="20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CE7B191A-D9BC-491D-AF5B-DEFFBF228634}"/>
                  </a:ext>
                </a:extLst>
              </p:cNvPr>
              <p:cNvSpPr txBox="1"/>
              <p:nvPr/>
            </p:nvSpPr>
            <p:spPr>
              <a:xfrm>
                <a:off x="4067200" y="5527054"/>
                <a:ext cx="6045566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pt-PT" sz="2000" b="0" i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↔</m:t>
                              </m:r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e>
                      </m:func>
                      <m:d>
                        <m:dPr>
                          <m:begChr m:val="|"/>
                          <m:endChr m:val="|"/>
                          <m:ctrlPr>
                            <a:rPr lang="pt-PT" sz="20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groupChr>
                        <m:groupChrPr>
                          <m:chr m:val="⇔"/>
                          <m:pos m:val="top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CE7B191A-D9BC-491D-AF5B-DEFFBF228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200" y="5527054"/>
                <a:ext cx="6045566" cy="8138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D701A000-9F8A-482F-B46E-8A032B40531E}"/>
                  </a:ext>
                </a:extLst>
              </p:cNvPr>
              <p:cNvSpPr txBox="1"/>
              <p:nvPr/>
            </p:nvSpPr>
            <p:spPr>
              <a:xfrm>
                <a:off x="4020400" y="4445671"/>
                <a:ext cx="2069797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D701A000-9F8A-482F-B46E-8A032B405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400" y="4445671"/>
                <a:ext cx="2069797" cy="8138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aixaDeTexto 39">
            <a:extLst>
              <a:ext uri="{FF2B5EF4-FFF2-40B4-BE49-F238E27FC236}">
                <a16:creationId xmlns:a16="http://schemas.microsoft.com/office/drawing/2014/main" id="{994E949D-DAA6-4B68-AC73-FA2A070E775D}"/>
              </a:ext>
            </a:extLst>
          </p:cNvPr>
          <p:cNvSpPr txBox="1"/>
          <p:nvPr/>
        </p:nvSpPr>
        <p:spPr>
          <a:xfrm>
            <a:off x="2406777" y="5150895"/>
            <a:ext cx="3173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dirty="0" smtClean="0">
                <a:solidFill>
                  <a:srgbClr val="0C2B8E"/>
                </a:solidFill>
              </a:rPr>
              <a:t>Ehk</a:t>
            </a:r>
            <a:r>
              <a:rPr lang="en-US" sz="2000" dirty="0" smtClean="0">
                <a:solidFill>
                  <a:srgbClr val="0C2B8E"/>
                </a:solidFill>
              </a:rPr>
              <a:t> </a:t>
            </a:r>
            <a:endParaRPr lang="pt-PT" sz="2000" dirty="0">
              <a:solidFill>
                <a:srgbClr val="0C2B8E"/>
              </a:solidFill>
            </a:endParaRP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B7116392-8F0B-4932-8756-27AA387DF8C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BFCDA6AC-A884-4C42-82ED-42ADF3EA0F73}"/>
              </a:ext>
            </a:extLst>
          </p:cNvPr>
          <p:cNvSpPr/>
          <p:nvPr/>
        </p:nvSpPr>
        <p:spPr>
          <a:xfrm>
            <a:off x="5498935" y="5818575"/>
            <a:ext cx="591262" cy="492163"/>
          </a:xfrm>
          <a:prstGeom prst="roundRect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0980D3B4-DB1D-4910-A6AF-96D6733A7C78}"/>
              </a:ext>
            </a:extLst>
          </p:cNvPr>
          <p:cNvSpPr txBox="1"/>
          <p:nvPr/>
        </p:nvSpPr>
        <p:spPr>
          <a:xfrm>
            <a:off x="6383832" y="4427410"/>
            <a:ext cx="5071289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29A6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Lahendades</a:t>
            </a:r>
            <a:r>
              <a:rPr lang="en-US" sz="2000" dirty="0"/>
              <a:t> on </a:t>
            </a:r>
            <a:r>
              <a:rPr lang="en-US" sz="2000" dirty="0" err="1"/>
              <a:t>kasulik</a:t>
            </a:r>
            <a:r>
              <a:rPr lang="en-US" sz="2000" dirty="0"/>
              <a:t> </a:t>
            </a:r>
            <a:r>
              <a:rPr lang="en-US" sz="2000" u="sng" dirty="0" err="1"/>
              <a:t>juurde</a:t>
            </a:r>
            <a:r>
              <a:rPr lang="en-US" sz="2000" u="sng" dirty="0"/>
              <a:t> </a:t>
            </a:r>
            <a:r>
              <a:rPr lang="en-US" sz="2000" u="sng" dirty="0" err="1"/>
              <a:t>kirjutada</a:t>
            </a:r>
            <a:r>
              <a:rPr lang="en-US" sz="2000" u="sng" dirty="0"/>
              <a:t> </a:t>
            </a:r>
            <a:r>
              <a:rPr lang="en-US" sz="2000" b="1" dirty="0" err="1" smtClean="0"/>
              <a:t>ridade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või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veergude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elementaarteisendusi</a:t>
            </a:r>
            <a:r>
              <a:rPr lang="et-EE" sz="2000" b="1" dirty="0" smtClean="0"/>
              <a:t> </a:t>
            </a:r>
            <a:r>
              <a:rPr lang="et-EE" sz="2000" dirty="0" smtClean="0"/>
              <a:t>(Tund 12).</a:t>
            </a:r>
            <a:endParaRPr lang="en-US" sz="2000" dirty="0"/>
          </a:p>
        </p:txBody>
      </p:sp>
      <p:cxnSp>
        <p:nvCxnSpPr>
          <p:cNvPr id="7" name="Conexão reta unidirecional 6">
            <a:extLst>
              <a:ext uri="{FF2B5EF4-FFF2-40B4-BE49-F238E27FC236}">
                <a16:creationId xmlns:a16="http://schemas.microsoft.com/office/drawing/2014/main" id="{C92A5FDA-3CA3-4563-9489-D790B66A0E47}"/>
              </a:ext>
            </a:extLst>
          </p:cNvPr>
          <p:cNvCxnSpPr>
            <a:cxnSpLocks/>
          </p:cNvCxnSpPr>
          <p:nvPr/>
        </p:nvCxnSpPr>
        <p:spPr>
          <a:xfrm flipH="1">
            <a:off x="5989923" y="5443073"/>
            <a:ext cx="393909" cy="375502"/>
          </a:xfrm>
          <a:prstGeom prst="straightConnector1">
            <a:avLst/>
          </a:prstGeom>
          <a:ln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3.7037E-6 L -0.28138 0.199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6" y="995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0694 L -0.13959 0.1995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1032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5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1" grpId="0" animBg="1"/>
      <p:bldP spid="41" grpId="1" animBg="1"/>
      <p:bldP spid="42" grpId="0" animBg="1"/>
      <p:bldP spid="42" grpId="1" animBg="1"/>
      <p:bldP spid="25" grpId="0" animBg="1"/>
      <p:bldP spid="27" grpId="0" animBg="1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/>
      <p:bldP spid="5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: Cantos Arredondados 20">
                <a:extLst>
                  <a:ext uri="{FF2B5EF4-FFF2-40B4-BE49-F238E27FC236}">
                    <a16:creationId xmlns:a16="http://schemas.microsoft.com/office/drawing/2014/main" id="{4E94DB60-2AF2-41F4-9085-0E79AF9F7937}"/>
                  </a:ext>
                </a:extLst>
              </p:cNvPr>
              <p:cNvSpPr/>
              <p:nvPr/>
            </p:nvSpPr>
            <p:spPr>
              <a:xfrm>
                <a:off x="2144685" y="3873352"/>
                <a:ext cx="9859639" cy="2829430"/>
              </a:xfrm>
              <a:prstGeom prst="roundRect">
                <a:avLst>
                  <a:gd name="adj" fmla="val 9635"/>
                </a:avLst>
              </a:prstGeom>
              <a:solidFill>
                <a:schemeClr val="bg1"/>
              </a:solidFill>
              <a:ln>
                <a:solidFill>
                  <a:srgbClr val="29A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CEE8BD06-2166-4655-8767-E3AF8BC85B10}" type="mathplaceholder">
                        <a:rPr lang="en-GB" i="1" smtClean="0">
                          <a:latin typeface="Cambria Math" panose="02040503050406030204" pitchFamily="18" charset="0"/>
                        </a:rPr>
                        <a:t>Escreva uma equação aqui.</a:t>
                      </a:fl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Retângulo: Cantos Arredondados 20">
                <a:extLst>
                  <a:ext uri="{FF2B5EF4-FFF2-40B4-BE49-F238E27FC236}">
                    <a16:creationId xmlns:a16="http://schemas.microsoft.com/office/drawing/2014/main" id="{4E94DB60-2AF2-41F4-9085-0E79AF9F79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685" y="3873352"/>
                <a:ext cx="9859639" cy="2829430"/>
              </a:xfrm>
              <a:prstGeom prst="roundRect">
                <a:avLst>
                  <a:gd name="adj" fmla="val 9635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tângulo arredondado 1">
            <a:extLst>
              <a:ext uri="{FF2B5EF4-FFF2-40B4-BE49-F238E27FC236}">
                <a16:creationId xmlns:a16="http://schemas.microsoft.com/office/drawing/2014/main" id="{6216CB2D-6198-423E-B9FA-B709C8A2A099}"/>
              </a:ext>
            </a:extLst>
          </p:cNvPr>
          <p:cNvSpPr/>
          <p:nvPr/>
        </p:nvSpPr>
        <p:spPr>
          <a:xfrm>
            <a:off x="6363005" y="5385565"/>
            <a:ext cx="2007476" cy="316378"/>
          </a:xfrm>
          <a:prstGeom prst="round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Determinandi ridade/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veergude vahetus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et-EE" b="1" dirty="0">
                <a:solidFill>
                  <a:schemeClr val="tx1"/>
                </a:solidFill>
              </a:rPr>
              <a:t>Determinandi korrutamine </a:t>
            </a:r>
            <a:r>
              <a:rPr lang="et-EE" b="1" dirty="0" smtClean="0">
                <a:solidFill>
                  <a:schemeClr val="tx1"/>
                </a:solidFill>
              </a:rPr>
              <a:t>arvuga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„Peegelduse“ omadus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18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462526BC-9516-4026-B661-928F617335EA}"/>
              </a:ext>
            </a:extLst>
          </p:cNvPr>
          <p:cNvSpPr/>
          <p:nvPr/>
        </p:nvSpPr>
        <p:spPr>
          <a:xfrm>
            <a:off x="2039072" y="155219"/>
            <a:ext cx="9978754" cy="1917478"/>
          </a:xfrm>
          <a:prstGeom prst="roundRect">
            <a:avLst/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/>
              <p:nvPr/>
            </p:nvSpPr>
            <p:spPr>
              <a:xfrm>
                <a:off x="2249214" y="357356"/>
                <a:ext cx="963798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t-EE" sz="2400" dirty="0" smtClean="0"/>
                  <a:t>Olgu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u="sng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t-EE" sz="2400" dirty="0" smtClean="0"/>
                  <a:t> ruutmaatriks ja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pt-PT" sz="2400" i="1" u="sng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i="1" u="sng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sz="2400" dirty="0" smtClean="0"/>
                  <a:t>on arv</a:t>
                </a:r>
                <a:r>
                  <a:rPr lang="en-US" sz="2400" dirty="0" smtClean="0"/>
                  <a:t>. </a:t>
                </a:r>
                <a:r>
                  <a:rPr lang="et-EE" sz="2400" dirty="0" smtClean="0"/>
                  <a:t>Kui </a:t>
                </a:r>
                <a14:m>
                  <m:oMath xmlns:m="http://schemas.openxmlformats.org/officeDocument/2006/math">
                    <m:r>
                      <a:rPr lang="pt-PT" sz="2400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</a:t>
                </a:r>
                <a:r>
                  <a:rPr lang="et-EE" sz="2400" dirty="0"/>
                  <a:t>on </a:t>
                </a:r>
                <a:r>
                  <a:rPr lang="et-EE" sz="2400" dirty="0" smtClean="0"/>
                  <a:t>ruutmaatriks, mis on saadud maatriksist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</a:t>
                </a:r>
                <a:r>
                  <a:rPr lang="et-EE" sz="2400" dirty="0" smtClean="0"/>
                  <a:t>korrutades </a:t>
                </a:r>
                <a:r>
                  <a:rPr lang="et-EE" sz="2400" b="1" dirty="0" smtClean="0"/>
                  <a:t>ühte rida </a:t>
                </a:r>
                <a:r>
                  <a:rPr lang="et-EE" sz="2400" dirty="0" smtClean="0"/>
                  <a:t>või </a:t>
                </a:r>
                <a:r>
                  <a:rPr lang="et-EE" sz="2400" b="1" dirty="0" smtClean="0"/>
                  <a:t>ühte veergu </a:t>
                </a:r>
                <a:r>
                  <a:rPr lang="et-EE" sz="2400" dirty="0" smtClean="0"/>
                  <a:t>arvuga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</a:t>
                </a:r>
                <a:r>
                  <a:rPr lang="et-EE" sz="2400" dirty="0" smtClean="0"/>
                  <a:t>siis</a:t>
                </a:r>
                <a:endParaRPr lang="pt-PT" sz="2400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214" y="357356"/>
                <a:ext cx="9637985" cy="830997"/>
              </a:xfrm>
              <a:prstGeom prst="rect">
                <a:avLst/>
              </a:prstGeom>
              <a:blipFill>
                <a:blip r:embed="rId9"/>
                <a:stretch>
                  <a:fillRect l="-1012" t="-5882" r="-949" b="-16176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/>
              <p:nvPr/>
            </p:nvSpPr>
            <p:spPr>
              <a:xfrm>
                <a:off x="5447099" y="1337539"/>
                <a:ext cx="3224985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099" y="1337539"/>
                <a:ext cx="3224985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8814AB79-4603-4D8A-A21F-706A939D1C07}"/>
              </a:ext>
            </a:extLst>
          </p:cNvPr>
          <p:cNvSpPr/>
          <p:nvPr/>
        </p:nvSpPr>
        <p:spPr>
          <a:xfrm>
            <a:off x="2249214" y="2340000"/>
            <a:ext cx="9637986" cy="129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49A15CDF-E9C1-447B-BAEE-AEBB12D26E86}"/>
                  </a:ext>
                </a:extLst>
              </p:cNvPr>
              <p:cNvSpPr txBox="1"/>
              <p:nvPr/>
            </p:nvSpPr>
            <p:spPr>
              <a:xfrm>
                <a:off x="2331219" y="2390240"/>
                <a:ext cx="943540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err="1"/>
                  <a:t>Praktikas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kasutatakse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omadust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arvutuste</a:t>
                </a:r>
                <a:r>
                  <a:rPr lang="en-US" sz="2400" dirty="0"/>
                  <a:t> </a:t>
                </a:r>
                <a:r>
                  <a:rPr lang="en-US" sz="2400" dirty="0" err="1" smtClean="0"/>
                  <a:t>lihtsustamiseks</a:t>
                </a:r>
                <a:r>
                  <a:rPr lang="et-EE" sz="2400" dirty="0" smtClean="0"/>
                  <a:t>: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kui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mingi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rida</a:t>
                </a:r>
                <a:r>
                  <a:rPr lang="en-US" sz="2400" dirty="0"/>
                  <a:t> (</a:t>
                </a:r>
                <a:r>
                  <a:rPr lang="en-US" sz="2400" dirty="0" err="1"/>
                  <a:t>veerg</a:t>
                </a:r>
                <a:r>
                  <a:rPr lang="en-US" sz="2400" dirty="0"/>
                  <a:t>) on </a:t>
                </a:r>
                <a:r>
                  <a:rPr lang="en-US" sz="2400" b="1" dirty="0" err="1"/>
                  <a:t>võrdeline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mingi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arvuga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siis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arvu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tuuakse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determinandi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ette</a:t>
                </a:r>
                <a:r>
                  <a:rPr lang="en-US" sz="2400" dirty="0"/>
                  <a:t> </a:t>
                </a:r>
                <a:r>
                  <a:rPr lang="en-US" sz="2400" b="1" dirty="0" err="1"/>
                  <a:t>tegurina</a:t>
                </a:r>
                <a:r>
                  <a:rPr lang="en-US" sz="2400" dirty="0"/>
                  <a:t>.</a:t>
                </a:r>
                <a:endParaRPr lang="pt-PT" sz="2400" dirty="0"/>
              </a:p>
            </p:txBody>
          </p:sp>
        </mc:Choice>
        <mc:Fallback xmlns="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49A15CDF-E9C1-447B-BAEE-AEBB12D26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219" y="2390240"/>
                <a:ext cx="9435402" cy="1200329"/>
              </a:xfrm>
              <a:prstGeom prst="rect">
                <a:avLst/>
              </a:prstGeom>
              <a:blipFill>
                <a:blip r:embed="rId11"/>
                <a:stretch>
                  <a:fillRect l="-969" t="-4061" r="-1034" b="-1066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25664C2E-97C7-43B1-BA88-73DEAC8378C0}"/>
                  </a:ext>
                </a:extLst>
              </p:cNvPr>
              <p:cNvSpPr/>
              <p:nvPr/>
            </p:nvSpPr>
            <p:spPr>
              <a:xfrm>
                <a:off x="5770181" y="3999825"/>
                <a:ext cx="3153103" cy="1242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  <m:e>
                                      <m: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18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25664C2E-97C7-43B1-BA88-73DEAC8378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181" y="3999825"/>
                <a:ext cx="3153103" cy="124200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tângulo 59">
            <a:extLst>
              <a:ext uri="{FF2B5EF4-FFF2-40B4-BE49-F238E27FC236}">
                <a16:creationId xmlns:a16="http://schemas.microsoft.com/office/drawing/2014/main" id="{13AECB31-E807-4307-96ED-E66D1BED8F10}"/>
              </a:ext>
            </a:extLst>
          </p:cNvPr>
          <p:cNvSpPr/>
          <p:nvPr/>
        </p:nvSpPr>
        <p:spPr>
          <a:xfrm>
            <a:off x="2296466" y="3921883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u="sng" dirty="0" smtClean="0">
                <a:solidFill>
                  <a:srgbClr val="29A6FF"/>
                </a:solidFill>
              </a:rPr>
              <a:t>Näide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3F2499BD-60E2-4721-BA8F-43783A514777}"/>
              </a:ext>
            </a:extLst>
          </p:cNvPr>
          <p:cNvSpPr txBox="1"/>
          <p:nvPr/>
        </p:nvSpPr>
        <p:spPr>
          <a:xfrm>
            <a:off x="2300272" y="4410264"/>
            <a:ext cx="3879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5E4F"/>
                </a:solidFill>
              </a:rPr>
              <a:t>1. </a:t>
            </a:r>
            <a:r>
              <a:rPr lang="et-EE" sz="2000" dirty="0" smtClean="0"/>
              <a:t>Vaatame maatriksit</a:t>
            </a:r>
            <a:endParaRPr lang="pt-PT" sz="2000" dirty="0"/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6FF27E81-EC82-4184-8DDA-771925C02F44}"/>
              </a:ext>
            </a:extLst>
          </p:cNvPr>
          <p:cNvSpPr txBox="1"/>
          <p:nvPr/>
        </p:nvSpPr>
        <p:spPr>
          <a:xfrm>
            <a:off x="2435574" y="5142631"/>
            <a:ext cx="38635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C2B8E"/>
                </a:solidFill>
              </a:rPr>
              <a:t>Pange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tähele</a:t>
            </a:r>
            <a:r>
              <a:rPr lang="en-US" sz="2000" dirty="0">
                <a:solidFill>
                  <a:srgbClr val="0C2B8E"/>
                </a:solidFill>
              </a:rPr>
              <a:t>, et 1.rea </a:t>
            </a:r>
            <a:r>
              <a:rPr lang="en-US" sz="2000" dirty="0" err="1">
                <a:solidFill>
                  <a:srgbClr val="0C2B8E"/>
                </a:solidFill>
              </a:rPr>
              <a:t>kõik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elemendid</a:t>
            </a:r>
            <a:r>
              <a:rPr lang="en-US" sz="2000" dirty="0">
                <a:solidFill>
                  <a:srgbClr val="0C2B8E"/>
                </a:solidFill>
              </a:rPr>
              <a:t> on </a:t>
            </a:r>
            <a:r>
              <a:rPr lang="en-US" sz="2000" dirty="0" err="1">
                <a:solidFill>
                  <a:srgbClr val="0C2B8E"/>
                </a:solidFill>
              </a:rPr>
              <a:t>paarisarvud</a:t>
            </a:r>
            <a:r>
              <a:rPr lang="en-US" sz="2000" dirty="0">
                <a:solidFill>
                  <a:srgbClr val="0C2B8E"/>
                </a:solidFill>
              </a:rPr>
              <a:t>, </a:t>
            </a:r>
            <a:r>
              <a:rPr lang="en-US" sz="2000" dirty="0" err="1">
                <a:solidFill>
                  <a:srgbClr val="0C2B8E"/>
                </a:solidFill>
              </a:rPr>
              <a:t>seega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u="sng" dirty="0" err="1">
                <a:solidFill>
                  <a:srgbClr val="0C2B8E"/>
                </a:solidFill>
              </a:rPr>
              <a:t>saame</a:t>
            </a:r>
            <a:r>
              <a:rPr lang="en-US" sz="2000" u="sng" dirty="0">
                <a:solidFill>
                  <a:srgbClr val="0C2B8E"/>
                </a:solidFill>
              </a:rPr>
              <a:t> </a:t>
            </a:r>
            <a:r>
              <a:rPr lang="en-US" sz="2000" u="sng" dirty="0" err="1">
                <a:solidFill>
                  <a:srgbClr val="0C2B8E"/>
                </a:solidFill>
              </a:rPr>
              <a:t>arvu</a:t>
            </a:r>
            <a:r>
              <a:rPr lang="en-US" sz="2000" u="sng" dirty="0">
                <a:solidFill>
                  <a:srgbClr val="0C2B8E"/>
                </a:solidFill>
              </a:rPr>
              <a:t> 2 </a:t>
            </a:r>
            <a:r>
              <a:rPr lang="en-US" sz="2000" u="sng" dirty="0" err="1">
                <a:solidFill>
                  <a:srgbClr val="0C2B8E"/>
                </a:solidFill>
              </a:rPr>
              <a:t>tuua</a:t>
            </a:r>
            <a:r>
              <a:rPr lang="en-US" sz="2000" u="sng" dirty="0">
                <a:solidFill>
                  <a:srgbClr val="0C2B8E"/>
                </a:solidFill>
              </a:rPr>
              <a:t> </a:t>
            </a:r>
            <a:r>
              <a:rPr lang="en-US" sz="2000" u="sng" dirty="0" err="1">
                <a:solidFill>
                  <a:srgbClr val="0C2B8E"/>
                </a:solidFill>
              </a:rPr>
              <a:t>determinandist</a:t>
            </a:r>
            <a:r>
              <a:rPr lang="en-US" sz="2000" u="sng" dirty="0">
                <a:solidFill>
                  <a:srgbClr val="0C2B8E"/>
                </a:solidFill>
              </a:rPr>
              <a:t> </a:t>
            </a:r>
            <a:r>
              <a:rPr lang="en-US" sz="2000" u="sng" dirty="0" err="1">
                <a:solidFill>
                  <a:srgbClr val="0C2B8E"/>
                </a:solidFill>
              </a:rPr>
              <a:t>tegurina</a:t>
            </a:r>
            <a:r>
              <a:rPr lang="en-US" sz="2000" dirty="0">
                <a:solidFill>
                  <a:srgbClr val="0C2B8E"/>
                </a:solidFill>
              </a:rPr>
              <a:t>:</a:t>
            </a:r>
            <a:endParaRPr lang="pt-PT" sz="20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B729C3F7-4638-46ED-A9F9-0C0967FBD249}"/>
                  </a:ext>
                </a:extLst>
              </p:cNvPr>
              <p:cNvSpPr txBox="1"/>
              <p:nvPr/>
            </p:nvSpPr>
            <p:spPr>
              <a:xfrm>
                <a:off x="6299097" y="5385565"/>
                <a:ext cx="4525534" cy="11340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18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sz="2000" i="1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000" i="1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sz="2000" i="1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000" i="1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t-PT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sz="2000" i="1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000" i="1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sz="2000" i="1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000" i="1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B729C3F7-4638-46ED-A9F9-0C0967FBD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097" y="5385565"/>
                <a:ext cx="4525534" cy="113402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Imagem 64">
            <a:extLst>
              <a:ext uri="{FF2B5EF4-FFF2-40B4-BE49-F238E27FC236}">
                <a16:creationId xmlns:a16="http://schemas.microsoft.com/office/drawing/2014/main" id="{356F0430-2E9A-4CAE-A2A6-DA2C9767228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4" grpId="0" animBg="1"/>
      <p:bldP spid="32" grpId="0" animBg="1"/>
      <p:bldP spid="40" grpId="0" animBg="1"/>
      <p:bldP spid="4" grpId="0" animBg="1"/>
      <p:bldP spid="57" grpId="0"/>
      <p:bldP spid="59" grpId="0"/>
      <p:bldP spid="60" grpId="0"/>
      <p:bldP spid="61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: Cantos Arredondados 20">
                <a:extLst>
                  <a:ext uri="{FF2B5EF4-FFF2-40B4-BE49-F238E27FC236}">
                    <a16:creationId xmlns:a16="http://schemas.microsoft.com/office/drawing/2014/main" id="{4E94DB60-2AF2-41F4-9085-0E79AF9F7937}"/>
                  </a:ext>
                </a:extLst>
              </p:cNvPr>
              <p:cNvSpPr/>
              <p:nvPr/>
            </p:nvSpPr>
            <p:spPr>
              <a:xfrm>
                <a:off x="2144685" y="3873352"/>
                <a:ext cx="9859639" cy="2829430"/>
              </a:xfrm>
              <a:prstGeom prst="roundRect">
                <a:avLst>
                  <a:gd name="adj" fmla="val 9635"/>
                </a:avLst>
              </a:prstGeom>
              <a:solidFill>
                <a:schemeClr val="bg1"/>
              </a:solidFill>
              <a:ln>
                <a:solidFill>
                  <a:srgbClr val="29A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C78BC4B8-4F90-463A-B263-F39EE57D5938}" type="mathplaceholder">
                        <a:rPr lang="en-GB" i="1" smtClean="0">
                          <a:latin typeface="Cambria Math" panose="02040503050406030204" pitchFamily="18" charset="0"/>
                        </a:rPr>
                        <a:t>Escreva uma equação aqui.</a:t>
                      </a:fl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Retângulo: Cantos Arredondados 20">
                <a:extLst>
                  <a:ext uri="{FF2B5EF4-FFF2-40B4-BE49-F238E27FC236}">
                    <a16:creationId xmlns:a16="http://schemas.microsoft.com/office/drawing/2014/main" id="{4E94DB60-2AF2-41F4-9085-0E79AF9F79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685" y="3873352"/>
                <a:ext cx="9859639" cy="2829430"/>
              </a:xfrm>
              <a:prstGeom prst="roundRect">
                <a:avLst>
                  <a:gd name="adj" fmla="val 9635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tângulo arredondado 5">
            <a:extLst>
              <a:ext uri="{FF2B5EF4-FFF2-40B4-BE49-F238E27FC236}">
                <a16:creationId xmlns:a16="http://schemas.microsoft.com/office/drawing/2014/main" id="{49AEB64E-AE09-4CB9-9935-AC10883D3AA5}"/>
              </a:ext>
            </a:extLst>
          </p:cNvPr>
          <p:cNvSpPr/>
          <p:nvPr/>
        </p:nvSpPr>
        <p:spPr>
          <a:xfrm>
            <a:off x="7467600" y="5237625"/>
            <a:ext cx="426720" cy="902112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 smtClean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Determinandi ridade/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veergude vahetus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et-EE" b="1" dirty="0">
                <a:solidFill>
                  <a:schemeClr val="tx1"/>
                </a:solidFill>
              </a:rPr>
              <a:t>Determinandi korrutamine </a:t>
            </a:r>
            <a:r>
              <a:rPr lang="et-EE" b="1" dirty="0" smtClean="0">
                <a:solidFill>
                  <a:schemeClr val="tx1"/>
                </a:solidFill>
              </a:rPr>
              <a:t>arvuga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„Peegelduse“ omadus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18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462526BC-9516-4026-B661-928F617335EA}"/>
              </a:ext>
            </a:extLst>
          </p:cNvPr>
          <p:cNvSpPr/>
          <p:nvPr/>
        </p:nvSpPr>
        <p:spPr>
          <a:xfrm>
            <a:off x="2039072" y="155219"/>
            <a:ext cx="9978754" cy="1917478"/>
          </a:xfrm>
          <a:prstGeom prst="roundRect">
            <a:avLst/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/>
              <p:nvPr/>
            </p:nvSpPr>
            <p:spPr>
              <a:xfrm>
                <a:off x="2249214" y="357356"/>
                <a:ext cx="963798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t-EE" sz="2400" dirty="0"/>
                  <a:t>Olgu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u="sng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t-EE" sz="2400" dirty="0"/>
                  <a:t> ruutmaatriks ja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sz="2400" dirty="0"/>
                  <a:t>on arv</a:t>
                </a:r>
                <a:r>
                  <a:rPr lang="en-US" sz="2400" dirty="0"/>
                  <a:t>. </a:t>
                </a:r>
                <a:r>
                  <a:rPr lang="et-EE" sz="2400" dirty="0"/>
                  <a:t>Kui </a:t>
                </a:r>
                <a14:m>
                  <m:oMath xmlns:m="http://schemas.openxmlformats.org/officeDocument/2006/math">
                    <m:r>
                      <a:rPr lang="pt-PT" sz="24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</a:t>
                </a:r>
                <a:r>
                  <a:rPr lang="et-EE" sz="2400" dirty="0"/>
                  <a:t>on ruutmaatriks, mis on saadud maatriksist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</a:t>
                </a:r>
                <a:r>
                  <a:rPr lang="et-EE" sz="2400" dirty="0"/>
                  <a:t>korrutades </a:t>
                </a:r>
                <a:r>
                  <a:rPr lang="et-EE" sz="2400" b="1" dirty="0"/>
                  <a:t>ühte rida </a:t>
                </a:r>
                <a:r>
                  <a:rPr lang="et-EE" sz="2400" dirty="0"/>
                  <a:t>või </a:t>
                </a:r>
                <a:r>
                  <a:rPr lang="et-EE" sz="2400" b="1" dirty="0"/>
                  <a:t>ühte veergu </a:t>
                </a:r>
                <a:r>
                  <a:rPr lang="et-EE" sz="2400" dirty="0"/>
                  <a:t>arvuga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</a:t>
                </a:r>
                <a:r>
                  <a:rPr lang="et-EE" sz="2400" dirty="0"/>
                  <a:t>siis</a:t>
                </a:r>
                <a:endParaRPr lang="pt-PT" sz="2400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214" y="357356"/>
                <a:ext cx="9637985" cy="830997"/>
              </a:xfrm>
              <a:prstGeom prst="rect">
                <a:avLst/>
              </a:prstGeom>
              <a:blipFill>
                <a:blip r:embed="rId9"/>
                <a:stretch>
                  <a:fillRect l="-1012" t="-5882" r="-949" b="-16176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/>
              <p:nvPr/>
            </p:nvSpPr>
            <p:spPr>
              <a:xfrm>
                <a:off x="5447099" y="1337539"/>
                <a:ext cx="3205045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099" y="1337539"/>
                <a:ext cx="3205045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8814AB79-4603-4D8A-A21F-706A939D1C07}"/>
              </a:ext>
            </a:extLst>
          </p:cNvPr>
          <p:cNvSpPr/>
          <p:nvPr/>
        </p:nvSpPr>
        <p:spPr>
          <a:xfrm>
            <a:off x="2249214" y="2340000"/>
            <a:ext cx="9637986" cy="129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49A15CDF-E9C1-447B-BAEE-AEBB12D26E86}"/>
                  </a:ext>
                </a:extLst>
              </p:cNvPr>
              <p:cNvSpPr txBox="1"/>
              <p:nvPr/>
            </p:nvSpPr>
            <p:spPr>
              <a:xfrm>
                <a:off x="2331219" y="2390240"/>
                <a:ext cx="943540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/>
                  <a:t>Praktikas </a:t>
                </a:r>
                <a:r>
                  <a:rPr lang="en-US" sz="2400" dirty="0" err="1"/>
                  <a:t>kasutatakse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omadust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arvutuste</a:t>
                </a:r>
                <a:r>
                  <a:rPr lang="en-US" sz="2400" dirty="0"/>
                  <a:t> </a:t>
                </a:r>
                <a:r>
                  <a:rPr lang="en-US" sz="2400" dirty="0" err="1" smtClean="0"/>
                  <a:t>lihtsustamiseks</a:t>
                </a:r>
                <a:r>
                  <a:rPr lang="et-EE" sz="2400" dirty="0"/>
                  <a:t>: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kui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mingi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rida</a:t>
                </a:r>
                <a:r>
                  <a:rPr lang="en-US" sz="2400" dirty="0"/>
                  <a:t> (</a:t>
                </a:r>
                <a:r>
                  <a:rPr lang="en-US" sz="2400" dirty="0" err="1"/>
                  <a:t>veerg</a:t>
                </a:r>
                <a:r>
                  <a:rPr lang="en-US" sz="2400" dirty="0"/>
                  <a:t>) on </a:t>
                </a:r>
                <a:r>
                  <a:rPr lang="en-US" sz="2400" b="1" dirty="0" err="1"/>
                  <a:t>võrdeline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mingi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arvuga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siis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arvu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tuuakse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determinandi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ette</a:t>
                </a:r>
                <a:r>
                  <a:rPr lang="en-US" sz="2400" dirty="0"/>
                  <a:t> </a:t>
                </a:r>
                <a:r>
                  <a:rPr lang="en-US" sz="2400" b="1" dirty="0" err="1"/>
                  <a:t>tegurina</a:t>
                </a:r>
                <a:r>
                  <a:rPr lang="en-US" sz="2400" dirty="0"/>
                  <a:t>.</a:t>
                </a:r>
                <a:endParaRPr lang="pt-PT" sz="2400" dirty="0"/>
              </a:p>
            </p:txBody>
          </p:sp>
        </mc:Choice>
        <mc:Fallback xmlns="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49A15CDF-E9C1-447B-BAEE-AEBB12D26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219" y="2390240"/>
                <a:ext cx="9435402" cy="1200329"/>
              </a:xfrm>
              <a:prstGeom prst="rect">
                <a:avLst/>
              </a:prstGeom>
              <a:blipFill>
                <a:blip r:embed="rId11"/>
                <a:stretch>
                  <a:fillRect l="-969" t="-4061" r="-1034" b="-1066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tângulo 59">
            <a:extLst>
              <a:ext uri="{FF2B5EF4-FFF2-40B4-BE49-F238E27FC236}">
                <a16:creationId xmlns:a16="http://schemas.microsoft.com/office/drawing/2014/main" id="{13AECB31-E807-4307-96ED-E66D1BED8F10}"/>
              </a:ext>
            </a:extLst>
          </p:cNvPr>
          <p:cNvSpPr/>
          <p:nvPr/>
        </p:nvSpPr>
        <p:spPr>
          <a:xfrm>
            <a:off x="2296466" y="3921883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Examples</a:t>
            </a:r>
          </a:p>
        </p:txBody>
      </p:sp>
      <p:pic>
        <p:nvPicPr>
          <p:cNvPr id="65" name="Imagem 64">
            <a:extLst>
              <a:ext uri="{FF2B5EF4-FFF2-40B4-BE49-F238E27FC236}">
                <a16:creationId xmlns:a16="http://schemas.microsoft.com/office/drawing/2014/main" id="{356F0430-2E9A-4CAE-A2A6-DA2C9767228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CB0CA6C2-69C9-458A-A060-6AB37C15F5AD}"/>
                  </a:ext>
                </a:extLst>
              </p:cNvPr>
              <p:cNvSpPr txBox="1"/>
              <p:nvPr/>
            </p:nvSpPr>
            <p:spPr>
              <a:xfrm>
                <a:off x="6851735" y="5237625"/>
                <a:ext cx="3854773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−27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CB0CA6C2-69C9-458A-A060-6AB37C15F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735" y="5237625"/>
                <a:ext cx="3854773" cy="8138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aixaDeTexto 37">
            <a:extLst>
              <a:ext uri="{FF2B5EF4-FFF2-40B4-BE49-F238E27FC236}">
                <a16:creationId xmlns:a16="http://schemas.microsoft.com/office/drawing/2014/main" id="{E9D927F0-5477-42E3-A229-714116F642D3}"/>
              </a:ext>
            </a:extLst>
          </p:cNvPr>
          <p:cNvSpPr txBox="1"/>
          <p:nvPr/>
        </p:nvSpPr>
        <p:spPr>
          <a:xfrm>
            <a:off x="2323000" y="4420234"/>
            <a:ext cx="4781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5E4F"/>
                </a:solidFill>
              </a:rPr>
              <a:t>2. </a:t>
            </a:r>
            <a:r>
              <a:rPr lang="et-EE" sz="2000" dirty="0" smtClean="0"/>
              <a:t>Vaatame </a:t>
            </a:r>
            <a:r>
              <a:rPr lang="et-EE" sz="2000" dirty="0" err="1" smtClean="0"/>
              <a:t>dererminanti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0A8F1C80-9778-4829-919B-AC4DC5024E0C}"/>
                  </a:ext>
                </a:extLst>
              </p:cNvPr>
              <p:cNvSpPr/>
              <p:nvPr/>
            </p:nvSpPr>
            <p:spPr>
              <a:xfrm>
                <a:off x="6029963" y="4215890"/>
                <a:ext cx="3153103" cy="906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−27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0A8F1C80-9778-4829-919B-AC4DC5024E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963" y="4215890"/>
                <a:ext cx="3153103" cy="90614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aixaDeTexto 40">
            <a:extLst>
              <a:ext uri="{FF2B5EF4-FFF2-40B4-BE49-F238E27FC236}">
                <a16:creationId xmlns:a16="http://schemas.microsoft.com/office/drawing/2014/main" id="{538782D8-5A95-4276-A54A-77892F4F21F6}"/>
              </a:ext>
            </a:extLst>
          </p:cNvPr>
          <p:cNvSpPr txBox="1"/>
          <p:nvPr/>
        </p:nvSpPr>
        <p:spPr>
          <a:xfrm>
            <a:off x="2451674" y="5180168"/>
            <a:ext cx="42844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0C2B8E"/>
                </a:solidFill>
              </a:rPr>
              <a:t>Pange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tähele</a:t>
            </a:r>
            <a:r>
              <a:rPr lang="en-US" sz="2000" dirty="0">
                <a:solidFill>
                  <a:srgbClr val="0C2B8E"/>
                </a:solidFill>
              </a:rPr>
              <a:t>, et </a:t>
            </a:r>
            <a:r>
              <a:rPr lang="en-US" sz="2000" b="1" dirty="0">
                <a:solidFill>
                  <a:srgbClr val="0C2B8E"/>
                </a:solidFill>
              </a:rPr>
              <a:t>2.veeru </a:t>
            </a:r>
            <a:r>
              <a:rPr lang="en-US" sz="2000" b="1" dirty="0" err="1">
                <a:solidFill>
                  <a:srgbClr val="0C2B8E"/>
                </a:solidFill>
              </a:rPr>
              <a:t>kõik</a:t>
            </a:r>
            <a:r>
              <a:rPr lang="en-US" sz="2000" b="1" dirty="0">
                <a:solidFill>
                  <a:srgbClr val="0C2B8E"/>
                </a:solidFill>
              </a:rPr>
              <a:t> </a:t>
            </a:r>
            <a:r>
              <a:rPr lang="en-US" sz="2000" b="1" dirty="0" err="1">
                <a:solidFill>
                  <a:srgbClr val="0C2B8E"/>
                </a:solidFill>
              </a:rPr>
              <a:t>elemendid</a:t>
            </a:r>
            <a:r>
              <a:rPr lang="en-US" sz="2000" b="1" dirty="0">
                <a:solidFill>
                  <a:srgbClr val="0C2B8E"/>
                </a:solidFill>
              </a:rPr>
              <a:t> on </a:t>
            </a:r>
            <a:r>
              <a:rPr lang="en-US" sz="2000" b="1" dirty="0" err="1">
                <a:solidFill>
                  <a:srgbClr val="0C2B8E"/>
                </a:solidFill>
              </a:rPr>
              <a:t>arvu</a:t>
            </a:r>
            <a:r>
              <a:rPr lang="en-US" sz="2000" b="1" dirty="0">
                <a:solidFill>
                  <a:srgbClr val="0C2B8E"/>
                </a:solidFill>
              </a:rPr>
              <a:t> 3 </a:t>
            </a:r>
            <a:r>
              <a:rPr lang="en-US" sz="2000" b="1" dirty="0" err="1">
                <a:solidFill>
                  <a:srgbClr val="0C2B8E"/>
                </a:solidFill>
              </a:rPr>
              <a:t>kordsed</a:t>
            </a:r>
            <a:r>
              <a:rPr lang="en-US" sz="2000" dirty="0">
                <a:solidFill>
                  <a:srgbClr val="0C2B8E"/>
                </a:solidFill>
              </a:rPr>
              <a:t>, </a:t>
            </a:r>
            <a:r>
              <a:rPr lang="en-US" sz="2000" dirty="0" err="1">
                <a:solidFill>
                  <a:srgbClr val="0C2B8E"/>
                </a:solidFill>
              </a:rPr>
              <a:t>seega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saame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arvu</a:t>
            </a:r>
            <a:r>
              <a:rPr lang="en-US" sz="2000" dirty="0">
                <a:solidFill>
                  <a:srgbClr val="0C2B8E"/>
                </a:solidFill>
              </a:rPr>
              <a:t> 3 </a:t>
            </a:r>
            <a:r>
              <a:rPr lang="en-US" sz="2000" dirty="0" err="1">
                <a:solidFill>
                  <a:srgbClr val="0C2B8E"/>
                </a:solidFill>
              </a:rPr>
              <a:t>tuua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tegurina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determinadi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ette</a:t>
            </a:r>
            <a:r>
              <a:rPr lang="en-US" sz="2000" dirty="0">
                <a:solidFill>
                  <a:srgbClr val="0C2B8E"/>
                </a:solidFill>
              </a:rPr>
              <a:t>.</a:t>
            </a:r>
            <a:endParaRPr lang="pt-PT" sz="2000" dirty="0">
              <a:solidFill>
                <a:srgbClr val="0C2B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14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7" grpId="0"/>
      <p:bldP spid="38" grpId="0"/>
      <p:bldP spid="39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: Cantos Arredondados 20">
            <a:extLst>
              <a:ext uri="{FF2B5EF4-FFF2-40B4-BE49-F238E27FC236}">
                <a16:creationId xmlns:a16="http://schemas.microsoft.com/office/drawing/2014/main" id="{B005A7A5-18AD-41A8-8892-FAE8F8CA66D5}"/>
              </a:ext>
            </a:extLst>
          </p:cNvPr>
          <p:cNvSpPr/>
          <p:nvPr/>
        </p:nvSpPr>
        <p:spPr>
          <a:xfrm>
            <a:off x="2102645" y="4521758"/>
            <a:ext cx="9859639" cy="2181023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Determinandi ridade/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veergude </a:t>
            </a:r>
            <a:r>
              <a:rPr lang="et-EE" b="1" dirty="0" smtClean="0">
                <a:solidFill>
                  <a:schemeClr val="tx1"/>
                </a:solidFill>
              </a:rPr>
              <a:t>vahetus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et-EE" b="1" dirty="0">
                <a:solidFill>
                  <a:schemeClr val="tx1"/>
                </a:solidFill>
              </a:rPr>
              <a:t>Determinandi korrutamine </a:t>
            </a:r>
            <a:r>
              <a:rPr lang="et-EE" b="1" dirty="0" smtClean="0">
                <a:solidFill>
                  <a:schemeClr val="tx1"/>
                </a:solidFill>
              </a:rPr>
              <a:t>arvuga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„Peegelduse“ omadus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18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462526BC-9516-4026-B661-928F617335EA}"/>
              </a:ext>
            </a:extLst>
          </p:cNvPr>
          <p:cNvSpPr/>
          <p:nvPr/>
        </p:nvSpPr>
        <p:spPr>
          <a:xfrm>
            <a:off x="2039072" y="155219"/>
            <a:ext cx="9978754" cy="1917478"/>
          </a:xfrm>
          <a:prstGeom prst="roundRect">
            <a:avLst/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/>
              <p:nvPr/>
            </p:nvSpPr>
            <p:spPr>
              <a:xfrm>
                <a:off x="2249214" y="357356"/>
                <a:ext cx="963798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t-EE" sz="2400" dirty="0"/>
                  <a:t>Olgu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u="sng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t-EE" sz="2400" dirty="0"/>
                  <a:t> ruutmaatriks ja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sz="2400" dirty="0"/>
                  <a:t>on arv</a:t>
                </a:r>
                <a:r>
                  <a:rPr lang="en-US" sz="2400" dirty="0"/>
                  <a:t>. </a:t>
                </a:r>
                <a:r>
                  <a:rPr lang="et-EE" sz="2400" dirty="0"/>
                  <a:t>Kui </a:t>
                </a:r>
                <a14:m>
                  <m:oMath xmlns:m="http://schemas.openxmlformats.org/officeDocument/2006/math">
                    <m:r>
                      <a:rPr lang="pt-PT" sz="24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</a:t>
                </a:r>
                <a:r>
                  <a:rPr lang="et-EE" sz="2400" dirty="0"/>
                  <a:t>on ruutmaatriks, mis on saadud maatriksist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</a:t>
                </a:r>
                <a:r>
                  <a:rPr lang="et-EE" sz="2400" dirty="0"/>
                  <a:t>korrutades </a:t>
                </a:r>
                <a:r>
                  <a:rPr lang="et-EE" sz="2400" b="1" dirty="0"/>
                  <a:t>ühte rida </a:t>
                </a:r>
                <a:r>
                  <a:rPr lang="et-EE" sz="2400" dirty="0"/>
                  <a:t>või </a:t>
                </a:r>
                <a:r>
                  <a:rPr lang="et-EE" sz="2400" b="1" dirty="0"/>
                  <a:t>ühte veergu </a:t>
                </a:r>
                <a:r>
                  <a:rPr lang="et-EE" sz="2400" dirty="0"/>
                  <a:t>arvuga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</a:t>
                </a:r>
                <a:r>
                  <a:rPr lang="et-EE" sz="2400" dirty="0"/>
                  <a:t>siis</a:t>
                </a:r>
                <a:endParaRPr lang="pt-PT" sz="2400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214" y="357356"/>
                <a:ext cx="9637985" cy="830997"/>
              </a:xfrm>
              <a:prstGeom prst="rect">
                <a:avLst/>
              </a:prstGeom>
              <a:blipFill>
                <a:blip r:embed="rId8"/>
                <a:stretch>
                  <a:fillRect l="-1012" t="-5882" r="-949" b="-16176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/>
              <p:nvPr/>
            </p:nvSpPr>
            <p:spPr>
              <a:xfrm>
                <a:off x="5447099" y="1337539"/>
                <a:ext cx="3205045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099" y="1337539"/>
                <a:ext cx="320504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8814AB79-4603-4D8A-A21F-706A939D1C07}"/>
              </a:ext>
            </a:extLst>
          </p:cNvPr>
          <p:cNvSpPr/>
          <p:nvPr/>
        </p:nvSpPr>
        <p:spPr>
          <a:xfrm>
            <a:off x="2249214" y="2340000"/>
            <a:ext cx="9637986" cy="19892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49A15CDF-E9C1-447B-BAEE-AEBB12D26E86}"/>
              </a:ext>
            </a:extLst>
          </p:cNvPr>
          <p:cNvSpPr txBox="1"/>
          <p:nvPr/>
        </p:nvSpPr>
        <p:spPr>
          <a:xfrm>
            <a:off x="2331219" y="2390240"/>
            <a:ext cx="94354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2400" b="1" dirty="0" smtClean="0">
                <a:solidFill>
                  <a:srgbClr val="F25E4F"/>
                </a:solidFill>
              </a:rPr>
              <a:t>TÄHTIS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 err="1"/>
              <a:t>Determinandi</a:t>
            </a:r>
            <a:r>
              <a:rPr lang="en-US" sz="2400" dirty="0"/>
              <a:t> </a:t>
            </a:r>
            <a:r>
              <a:rPr lang="en-US" sz="2400" dirty="0" err="1"/>
              <a:t>korrutamisel</a:t>
            </a:r>
            <a:r>
              <a:rPr lang="en-US" sz="2400" dirty="0"/>
              <a:t> </a:t>
            </a:r>
            <a:r>
              <a:rPr lang="en-US" sz="2400" dirty="0" err="1"/>
              <a:t>skalaariga</a:t>
            </a:r>
            <a:r>
              <a:rPr lang="en-US" sz="2400" dirty="0"/>
              <a:t> 𝑘, </a:t>
            </a:r>
            <a:r>
              <a:rPr lang="en-US" sz="2400" dirty="0" err="1"/>
              <a:t>ilma</a:t>
            </a:r>
            <a:r>
              <a:rPr lang="en-US" sz="2400" dirty="0"/>
              <a:t> </a:t>
            </a:r>
            <a:r>
              <a:rPr lang="en-US" sz="2400" dirty="0" err="1"/>
              <a:t>determinanti</a:t>
            </a:r>
            <a:r>
              <a:rPr lang="en-US" sz="2400" dirty="0"/>
              <a:t> </a:t>
            </a:r>
            <a:r>
              <a:rPr lang="en-US" sz="2400" dirty="0" err="1"/>
              <a:t>esmalt</a:t>
            </a:r>
            <a:r>
              <a:rPr lang="en-US" sz="2400" dirty="0"/>
              <a:t> </a:t>
            </a:r>
            <a:r>
              <a:rPr lang="en-US" sz="2400" dirty="0" err="1"/>
              <a:t>arvutamata</a:t>
            </a:r>
            <a:r>
              <a:rPr lang="en-US" sz="2400" dirty="0"/>
              <a:t>, </a:t>
            </a:r>
            <a:r>
              <a:rPr lang="en-US" sz="2400" dirty="0" err="1"/>
              <a:t>peame</a:t>
            </a:r>
            <a:r>
              <a:rPr lang="en-US" sz="2400" dirty="0"/>
              <a:t> </a:t>
            </a:r>
            <a:r>
              <a:rPr lang="en-US" sz="2400" dirty="0" err="1"/>
              <a:t>korrutama</a:t>
            </a:r>
            <a:r>
              <a:rPr lang="en-US" sz="2400" dirty="0"/>
              <a:t> </a:t>
            </a:r>
            <a:r>
              <a:rPr lang="en-US" sz="2400" dirty="0" err="1"/>
              <a:t>ainult</a:t>
            </a:r>
            <a:r>
              <a:rPr lang="en-US" sz="2400" dirty="0"/>
              <a:t> </a:t>
            </a:r>
            <a:r>
              <a:rPr lang="en-US" sz="2400" dirty="0" err="1"/>
              <a:t>ühe</a:t>
            </a:r>
            <a:r>
              <a:rPr lang="en-US" sz="2400" dirty="0"/>
              <a:t> rea </a:t>
            </a:r>
            <a:r>
              <a:rPr lang="en-US" sz="2400" dirty="0" err="1"/>
              <a:t>või</a:t>
            </a:r>
            <a:r>
              <a:rPr lang="en-US" sz="2400" dirty="0"/>
              <a:t> </a:t>
            </a:r>
            <a:r>
              <a:rPr lang="en-US" sz="2400" dirty="0" err="1"/>
              <a:t>veeru</a:t>
            </a:r>
            <a:r>
              <a:rPr lang="en-US" sz="2400" dirty="0"/>
              <a:t> </a:t>
            </a:r>
            <a:r>
              <a:rPr lang="en-US" sz="2400" dirty="0" err="1" smtClean="0"/>
              <a:t>elemente</a:t>
            </a:r>
            <a:r>
              <a:rPr lang="en-US" sz="2400" dirty="0" smtClean="0"/>
              <a:t> </a:t>
            </a:r>
            <a:r>
              <a:rPr lang="en-US" sz="2400" dirty="0" err="1"/>
              <a:t>selle</a:t>
            </a:r>
            <a:r>
              <a:rPr lang="en-US" sz="2400" dirty="0"/>
              <a:t> </a:t>
            </a:r>
            <a:r>
              <a:rPr lang="en-US" sz="2400" dirty="0" err="1"/>
              <a:t>skalaariga</a:t>
            </a:r>
            <a:r>
              <a:rPr lang="en-US" sz="2400" dirty="0"/>
              <a:t>, </a:t>
            </a:r>
            <a:r>
              <a:rPr lang="en-US" sz="2400" dirty="0" err="1"/>
              <a:t>hoides</a:t>
            </a:r>
            <a:r>
              <a:rPr lang="en-US" sz="2400" dirty="0"/>
              <a:t> </a:t>
            </a:r>
            <a:r>
              <a:rPr lang="en-US" sz="2400" b="1" dirty="0" err="1"/>
              <a:t>kõik</a:t>
            </a:r>
            <a:r>
              <a:rPr lang="en-US" sz="2400" b="1" dirty="0"/>
              <a:t> </a:t>
            </a:r>
            <a:r>
              <a:rPr lang="en-US" sz="2400" b="1" dirty="0" err="1"/>
              <a:t>ülejäänud</a:t>
            </a:r>
            <a:r>
              <a:rPr lang="en-US" sz="2400" b="1" dirty="0"/>
              <a:t> </a:t>
            </a:r>
            <a:r>
              <a:rPr lang="en-US" sz="2400" b="1" dirty="0" err="1" smtClean="0"/>
              <a:t>elem</a:t>
            </a:r>
            <a:r>
              <a:rPr lang="et-EE" sz="2400" b="1" dirty="0" smtClean="0"/>
              <a:t>e</a:t>
            </a:r>
            <a:r>
              <a:rPr lang="en-US" sz="2400" b="1" dirty="0" err="1" smtClean="0"/>
              <a:t>nte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muutmata</a:t>
            </a:r>
            <a:r>
              <a:rPr lang="et-EE" sz="2400" dirty="0" smtClean="0"/>
              <a:t>.</a:t>
            </a:r>
          </a:p>
          <a:p>
            <a:pPr algn="just"/>
            <a:r>
              <a:rPr lang="et-EE" sz="2400" b="1" u="sng" dirty="0" smtClean="0">
                <a:solidFill>
                  <a:srgbClr val="F25E4F"/>
                </a:solidFill>
              </a:rPr>
              <a:t>Pange tähele</a:t>
            </a:r>
            <a:r>
              <a:rPr lang="en-US" sz="2400" dirty="0" smtClean="0"/>
              <a:t>, </a:t>
            </a:r>
            <a:r>
              <a:rPr lang="en-US" sz="2400" dirty="0"/>
              <a:t>et see </a:t>
            </a:r>
            <a:r>
              <a:rPr lang="en-US" sz="2400" dirty="0" err="1"/>
              <a:t>protseduur</a:t>
            </a:r>
            <a:r>
              <a:rPr lang="en-US" sz="2400" dirty="0"/>
              <a:t> </a:t>
            </a:r>
            <a:r>
              <a:rPr lang="en-US" sz="2400" dirty="0" err="1"/>
              <a:t>erineb</a:t>
            </a:r>
            <a:r>
              <a:rPr lang="en-US" sz="2400" dirty="0"/>
              <a:t> </a:t>
            </a:r>
            <a:r>
              <a:rPr lang="en-US" sz="2400" dirty="0" err="1"/>
              <a:t>täielikult</a:t>
            </a:r>
            <a:r>
              <a:rPr lang="en-US" sz="2400" dirty="0"/>
              <a:t> </a:t>
            </a:r>
            <a:r>
              <a:rPr lang="en-US" sz="2400" dirty="0" err="1"/>
              <a:t>maatriksi</a:t>
            </a:r>
            <a:r>
              <a:rPr lang="en-US" sz="2400" dirty="0"/>
              <a:t> </a:t>
            </a:r>
            <a:r>
              <a:rPr lang="en-US" sz="2400" dirty="0" err="1"/>
              <a:t>korrutamisest</a:t>
            </a:r>
            <a:r>
              <a:rPr lang="en-US" sz="2400" dirty="0"/>
              <a:t> </a:t>
            </a:r>
            <a:r>
              <a:rPr lang="en-US" sz="2400" dirty="0" err="1"/>
              <a:t>skalaariga</a:t>
            </a:r>
            <a:r>
              <a:rPr lang="en-US" sz="2400" dirty="0"/>
              <a:t>!</a:t>
            </a:r>
            <a:endParaRPr lang="pt-PT" sz="2400" dirty="0"/>
          </a:p>
        </p:txBody>
      </p:sp>
      <p:pic>
        <p:nvPicPr>
          <p:cNvPr id="65" name="Imagem 64">
            <a:extLst>
              <a:ext uri="{FF2B5EF4-FFF2-40B4-BE49-F238E27FC236}">
                <a16:creationId xmlns:a16="http://schemas.microsoft.com/office/drawing/2014/main" id="{356F0430-2E9A-4CAE-A2A6-DA2C9767228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2E726A5D-AFC8-4CB6-9408-D9BBF2975ED6}"/>
              </a:ext>
            </a:extLst>
          </p:cNvPr>
          <p:cNvSpPr/>
          <p:nvPr/>
        </p:nvSpPr>
        <p:spPr>
          <a:xfrm>
            <a:off x="2249214" y="4522361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2D862B46-B2BD-4F80-B021-1CA191F8874F}"/>
                  </a:ext>
                </a:extLst>
              </p:cNvPr>
              <p:cNvSpPr txBox="1"/>
              <p:nvPr/>
            </p:nvSpPr>
            <p:spPr>
              <a:xfrm>
                <a:off x="3519113" y="4467282"/>
                <a:ext cx="8063590" cy="640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2000" dirty="0" smtClean="0">
                    <a:solidFill>
                      <a:srgbClr val="0C2B8E"/>
                    </a:solidFill>
                  </a:rPr>
                  <a:t>Olgu antud determinant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>
                    <a:solidFill>
                      <a:srgbClr val="0C2B8E"/>
                    </a:solidFill>
                  </a:rPr>
                  <a:t> </a:t>
                </a:r>
                <a:r>
                  <a:rPr lang="et-EE" sz="2000" dirty="0" smtClean="0">
                    <a:solidFill>
                      <a:srgbClr val="0C2B8E"/>
                    </a:solidFill>
                  </a:rPr>
                  <a:t>. Saame kergesti arvutada väärtuse</a:t>
                </a:r>
                <a:r>
                  <a:rPr lang="en-GB" sz="2000" dirty="0" smtClean="0">
                    <a:solidFill>
                      <a:srgbClr val="0C2B8E"/>
                    </a:solidFill>
                  </a:rPr>
                  <a:t>:</a:t>
                </a:r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2D862B46-B2BD-4F80-B021-1CA191F88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113" y="4467282"/>
                <a:ext cx="8063590" cy="640112"/>
              </a:xfrm>
              <a:prstGeom prst="rect">
                <a:avLst/>
              </a:prstGeom>
              <a:blipFill>
                <a:blip r:embed="rId11"/>
                <a:stretch>
                  <a:fillRect l="-756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EF6630E1-C0F0-450F-AA88-1B801D9BB51B}"/>
                  </a:ext>
                </a:extLst>
              </p:cNvPr>
              <p:cNvSpPr txBox="1"/>
              <p:nvPr/>
            </p:nvSpPr>
            <p:spPr>
              <a:xfrm>
                <a:off x="2249214" y="4960796"/>
                <a:ext cx="4287164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×4−2×3</m:t>
                      </m:r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=4−6=−2</m:t>
                      </m:r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EF6630E1-C0F0-450F-AA88-1B801D9BB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214" y="4960796"/>
                <a:ext cx="4287164" cy="60555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CaixaDeTexto 43">
            <a:extLst>
              <a:ext uri="{FF2B5EF4-FFF2-40B4-BE49-F238E27FC236}">
                <a16:creationId xmlns:a16="http://schemas.microsoft.com/office/drawing/2014/main" id="{D4773CD9-504A-4E20-A74D-CA9162C0BE9F}"/>
              </a:ext>
            </a:extLst>
          </p:cNvPr>
          <p:cNvSpPr txBox="1"/>
          <p:nvPr/>
        </p:nvSpPr>
        <p:spPr>
          <a:xfrm>
            <a:off x="2129843" y="5557018"/>
            <a:ext cx="988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C2B8E"/>
                </a:solidFill>
              </a:rPr>
              <a:t>ja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kui</a:t>
            </a:r>
            <a:r>
              <a:rPr lang="en-GB" dirty="0">
                <a:solidFill>
                  <a:srgbClr val="0C2B8E"/>
                </a:solidFill>
              </a:rPr>
              <a:t> me </a:t>
            </a:r>
            <a:r>
              <a:rPr lang="en-GB" dirty="0" err="1">
                <a:solidFill>
                  <a:srgbClr val="0C2B8E"/>
                </a:solidFill>
              </a:rPr>
              <a:t>mingil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põhjusel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tahame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selle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väärtust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kolmekordistada</a:t>
            </a:r>
            <a:r>
              <a:rPr lang="en-GB" dirty="0">
                <a:solidFill>
                  <a:srgbClr val="0C2B8E"/>
                </a:solidFill>
              </a:rPr>
              <a:t>, </a:t>
            </a:r>
            <a:r>
              <a:rPr lang="en-GB" dirty="0" err="1">
                <a:solidFill>
                  <a:srgbClr val="0C2B8E"/>
                </a:solidFill>
              </a:rPr>
              <a:t>võime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selle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lihtsalt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korrutada</a:t>
            </a:r>
            <a:r>
              <a:rPr lang="en-GB" b="1" dirty="0">
                <a:solidFill>
                  <a:srgbClr val="0C2B8E"/>
                </a:solidFill>
              </a:rPr>
              <a:t> 3 -</a:t>
            </a:r>
            <a:r>
              <a:rPr lang="en-GB" b="1" dirty="0" err="1">
                <a:solidFill>
                  <a:srgbClr val="0C2B8E"/>
                </a:solidFill>
              </a:rPr>
              <a:t>ga</a:t>
            </a:r>
            <a:r>
              <a:rPr lang="en-GB" dirty="0">
                <a:solidFill>
                  <a:srgbClr val="0C2B8E"/>
                </a:solidFill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F67DEB58-B1FF-4816-A6AE-97610760D79F}"/>
                  </a:ext>
                </a:extLst>
              </p:cNvPr>
              <p:cNvSpPr txBox="1"/>
              <p:nvPr/>
            </p:nvSpPr>
            <p:spPr>
              <a:xfrm>
                <a:off x="2331218" y="6007758"/>
                <a:ext cx="7033843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=3 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×4−2×3</m:t>
                          </m:r>
                        </m:e>
                      </m:d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4−6</m:t>
                          </m:r>
                        </m:e>
                      </m:d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F67DEB58-B1FF-4816-A6AE-97610760D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218" y="6007758"/>
                <a:ext cx="7033843" cy="60555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Gráfico 8" descr="Sinal de polegar para cima">
            <a:extLst>
              <a:ext uri="{FF2B5EF4-FFF2-40B4-BE49-F238E27FC236}">
                <a16:creationId xmlns:a16="http://schemas.microsoft.com/office/drawing/2014/main" id="{FC1C2017-4118-42AB-89DC-DE7BA744CC7D}"/>
              </a:ext>
            </a:extLst>
          </p:cNvPr>
          <p:cNvPicPr/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411163" y="5729561"/>
            <a:ext cx="1027696" cy="102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0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 animBg="1"/>
      <p:bldP spid="57" grpId="0"/>
      <p:bldP spid="31" grpId="0"/>
      <p:bldP spid="36" grpId="0"/>
      <p:bldP spid="43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814AB79-4603-4D8A-A21F-706A939D1C07}"/>
              </a:ext>
            </a:extLst>
          </p:cNvPr>
          <p:cNvSpPr/>
          <p:nvPr/>
        </p:nvSpPr>
        <p:spPr>
          <a:xfrm>
            <a:off x="2184256" y="2385120"/>
            <a:ext cx="9637986" cy="19892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FD0B7A4E-A8D5-4E56-B5EB-E37F246658E8}"/>
              </a:ext>
            </a:extLst>
          </p:cNvPr>
          <p:cNvSpPr/>
          <p:nvPr/>
        </p:nvSpPr>
        <p:spPr>
          <a:xfrm>
            <a:off x="7176655" y="2828771"/>
            <a:ext cx="4491920" cy="385127"/>
          </a:xfrm>
          <a:prstGeom prst="roundRect">
            <a:avLst/>
          </a:prstGeom>
          <a:solidFill>
            <a:srgbClr val="F25E4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tângulo: Cantos Arredondados 20">
            <a:extLst>
              <a:ext uri="{FF2B5EF4-FFF2-40B4-BE49-F238E27FC236}">
                <a16:creationId xmlns:a16="http://schemas.microsoft.com/office/drawing/2014/main" id="{B005A7A5-18AD-41A8-8892-FAE8F8CA66D5}"/>
              </a:ext>
            </a:extLst>
          </p:cNvPr>
          <p:cNvSpPr/>
          <p:nvPr/>
        </p:nvSpPr>
        <p:spPr>
          <a:xfrm>
            <a:off x="2102645" y="4521758"/>
            <a:ext cx="9859639" cy="2181023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Determinandi ridade/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veergude vahetus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et-EE" b="1" dirty="0">
                <a:solidFill>
                  <a:schemeClr val="tx1"/>
                </a:solidFill>
              </a:rPr>
              <a:t>Determinandi korrutamine </a:t>
            </a:r>
            <a:r>
              <a:rPr lang="et-EE" b="1" dirty="0" smtClean="0">
                <a:solidFill>
                  <a:schemeClr val="tx1"/>
                </a:solidFill>
              </a:rPr>
              <a:t>arvuga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„Peegelduse“ omadus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18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462526BC-9516-4026-B661-928F617335EA}"/>
              </a:ext>
            </a:extLst>
          </p:cNvPr>
          <p:cNvSpPr/>
          <p:nvPr/>
        </p:nvSpPr>
        <p:spPr>
          <a:xfrm>
            <a:off x="2039072" y="155219"/>
            <a:ext cx="9978754" cy="1917478"/>
          </a:xfrm>
          <a:prstGeom prst="roundRect">
            <a:avLst/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/>
              <p:nvPr/>
            </p:nvSpPr>
            <p:spPr>
              <a:xfrm>
                <a:off x="2249214" y="357356"/>
                <a:ext cx="963798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t-EE" sz="2400" dirty="0"/>
                  <a:t>Olgu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u="sng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t-EE" sz="2400" dirty="0"/>
                  <a:t> ruutmaatriks ja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sz="2400" dirty="0"/>
                  <a:t>on arv</a:t>
                </a:r>
                <a:r>
                  <a:rPr lang="en-US" sz="2400" dirty="0"/>
                  <a:t>. </a:t>
                </a:r>
                <a:r>
                  <a:rPr lang="et-EE" sz="2400" dirty="0"/>
                  <a:t>Kui </a:t>
                </a:r>
                <a14:m>
                  <m:oMath xmlns:m="http://schemas.openxmlformats.org/officeDocument/2006/math">
                    <m:r>
                      <a:rPr lang="pt-PT" sz="24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</a:t>
                </a:r>
                <a:r>
                  <a:rPr lang="et-EE" sz="2400" dirty="0"/>
                  <a:t>on ruutmaatriks, mis on saadud maatriksist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</a:t>
                </a:r>
                <a:r>
                  <a:rPr lang="et-EE" sz="2400" dirty="0"/>
                  <a:t>korrutades </a:t>
                </a:r>
                <a:r>
                  <a:rPr lang="et-EE" sz="2400" b="1" dirty="0"/>
                  <a:t>ühte rida </a:t>
                </a:r>
                <a:r>
                  <a:rPr lang="et-EE" sz="2400" dirty="0"/>
                  <a:t>või </a:t>
                </a:r>
                <a:r>
                  <a:rPr lang="et-EE" sz="2400" b="1" dirty="0"/>
                  <a:t>ühte veergu </a:t>
                </a:r>
                <a:r>
                  <a:rPr lang="et-EE" sz="2400" dirty="0"/>
                  <a:t>arvuga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</a:t>
                </a:r>
                <a:r>
                  <a:rPr lang="et-EE" sz="2400" dirty="0"/>
                  <a:t>siis</a:t>
                </a:r>
                <a:endParaRPr lang="pt-PT" sz="2400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214" y="357356"/>
                <a:ext cx="9637985" cy="830997"/>
              </a:xfrm>
              <a:prstGeom prst="rect">
                <a:avLst/>
              </a:prstGeom>
              <a:blipFill>
                <a:blip r:embed="rId8"/>
                <a:stretch>
                  <a:fillRect l="-1012" t="-5882" r="-949" b="-16176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/>
              <p:nvPr/>
            </p:nvSpPr>
            <p:spPr>
              <a:xfrm>
                <a:off x="5447099" y="1337539"/>
                <a:ext cx="3205045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099" y="1337539"/>
                <a:ext cx="320504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CaixaDeTexto 56">
            <a:extLst>
              <a:ext uri="{FF2B5EF4-FFF2-40B4-BE49-F238E27FC236}">
                <a16:creationId xmlns:a16="http://schemas.microsoft.com/office/drawing/2014/main" id="{49A15CDF-E9C1-447B-BAEE-AEBB12D26E86}"/>
              </a:ext>
            </a:extLst>
          </p:cNvPr>
          <p:cNvSpPr txBox="1"/>
          <p:nvPr/>
        </p:nvSpPr>
        <p:spPr>
          <a:xfrm>
            <a:off x="2249214" y="2418832"/>
            <a:ext cx="94354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2400" b="1" dirty="0">
                <a:solidFill>
                  <a:srgbClr val="F25E4F"/>
                </a:solidFill>
              </a:rPr>
              <a:t>TÄHTIS</a:t>
            </a:r>
            <a:r>
              <a:rPr lang="en-US" sz="2400" dirty="0"/>
              <a:t> – </a:t>
            </a:r>
            <a:r>
              <a:rPr lang="en-US" sz="2400" dirty="0" err="1"/>
              <a:t>Determinandi</a:t>
            </a:r>
            <a:r>
              <a:rPr lang="en-US" sz="2400" dirty="0"/>
              <a:t> </a:t>
            </a:r>
            <a:r>
              <a:rPr lang="en-US" sz="2400" dirty="0" err="1"/>
              <a:t>korrutamisel</a:t>
            </a:r>
            <a:r>
              <a:rPr lang="en-US" sz="2400" dirty="0"/>
              <a:t> </a:t>
            </a:r>
            <a:r>
              <a:rPr lang="en-US" sz="2400" dirty="0" err="1"/>
              <a:t>skalaariga</a:t>
            </a:r>
            <a:r>
              <a:rPr lang="en-US" sz="2400" dirty="0"/>
              <a:t> 𝑘, </a:t>
            </a:r>
            <a:r>
              <a:rPr lang="en-US" sz="2400" dirty="0" err="1"/>
              <a:t>ilma</a:t>
            </a:r>
            <a:r>
              <a:rPr lang="en-US" sz="2400" dirty="0"/>
              <a:t> </a:t>
            </a:r>
            <a:r>
              <a:rPr lang="en-US" sz="2400" dirty="0" err="1"/>
              <a:t>determinanti</a:t>
            </a:r>
            <a:r>
              <a:rPr lang="en-US" sz="2400" dirty="0"/>
              <a:t> </a:t>
            </a:r>
            <a:r>
              <a:rPr lang="en-US" sz="2400" dirty="0" err="1"/>
              <a:t>esmalt</a:t>
            </a:r>
            <a:r>
              <a:rPr lang="en-US" sz="2400" dirty="0"/>
              <a:t> </a:t>
            </a:r>
            <a:r>
              <a:rPr lang="en-US" sz="2400" dirty="0" err="1"/>
              <a:t>arvutamata</a:t>
            </a:r>
            <a:r>
              <a:rPr lang="en-US" sz="2400" dirty="0"/>
              <a:t>, </a:t>
            </a:r>
            <a:r>
              <a:rPr lang="en-US" sz="2400" dirty="0" err="1"/>
              <a:t>peame</a:t>
            </a:r>
            <a:r>
              <a:rPr lang="en-US" sz="2400" dirty="0"/>
              <a:t> </a:t>
            </a:r>
            <a:r>
              <a:rPr lang="en-US" sz="2400" dirty="0" err="1"/>
              <a:t>korrutama</a:t>
            </a:r>
            <a:r>
              <a:rPr lang="en-US" sz="2400" dirty="0"/>
              <a:t> </a:t>
            </a:r>
            <a:r>
              <a:rPr lang="en-US" sz="2400" dirty="0" err="1"/>
              <a:t>ainult</a:t>
            </a:r>
            <a:r>
              <a:rPr lang="en-US" sz="2400" dirty="0"/>
              <a:t> </a:t>
            </a:r>
            <a:r>
              <a:rPr lang="en-US" sz="2400" dirty="0" err="1"/>
              <a:t>ühe</a:t>
            </a:r>
            <a:r>
              <a:rPr lang="en-US" sz="2400" dirty="0"/>
              <a:t> rea </a:t>
            </a:r>
            <a:r>
              <a:rPr lang="en-US" sz="2400" dirty="0" err="1"/>
              <a:t>või</a:t>
            </a:r>
            <a:r>
              <a:rPr lang="en-US" sz="2400" dirty="0"/>
              <a:t> </a:t>
            </a:r>
            <a:r>
              <a:rPr lang="en-US" sz="2400" dirty="0" err="1"/>
              <a:t>veeru</a:t>
            </a:r>
            <a:r>
              <a:rPr lang="en-US" sz="2400" dirty="0"/>
              <a:t> </a:t>
            </a:r>
            <a:r>
              <a:rPr lang="en-US" sz="2400" dirty="0" err="1"/>
              <a:t>elemente</a:t>
            </a:r>
            <a:r>
              <a:rPr lang="en-US" sz="2400" dirty="0"/>
              <a:t> </a:t>
            </a:r>
            <a:r>
              <a:rPr lang="en-US" sz="2400" dirty="0" err="1"/>
              <a:t>selle</a:t>
            </a:r>
            <a:r>
              <a:rPr lang="en-US" sz="2400" dirty="0"/>
              <a:t> </a:t>
            </a:r>
            <a:r>
              <a:rPr lang="en-US" sz="2400" dirty="0" err="1"/>
              <a:t>skalaariga</a:t>
            </a:r>
            <a:r>
              <a:rPr lang="en-US" sz="2400" dirty="0"/>
              <a:t>, </a:t>
            </a:r>
            <a:r>
              <a:rPr lang="en-US" sz="2400" dirty="0" err="1"/>
              <a:t>hoides</a:t>
            </a:r>
            <a:r>
              <a:rPr lang="en-US" sz="2400" dirty="0"/>
              <a:t> </a:t>
            </a:r>
            <a:r>
              <a:rPr lang="en-US" sz="2400" b="1" dirty="0" err="1"/>
              <a:t>kõik</a:t>
            </a:r>
            <a:r>
              <a:rPr lang="en-US" sz="2400" b="1" dirty="0"/>
              <a:t> </a:t>
            </a:r>
            <a:r>
              <a:rPr lang="en-US" sz="2400" b="1" dirty="0" err="1"/>
              <a:t>ülejäänud</a:t>
            </a:r>
            <a:r>
              <a:rPr lang="en-US" sz="2400" b="1" dirty="0"/>
              <a:t> </a:t>
            </a:r>
            <a:r>
              <a:rPr lang="en-US" sz="2400" b="1" dirty="0" err="1"/>
              <a:t>elem</a:t>
            </a:r>
            <a:r>
              <a:rPr lang="et-EE" sz="2400" b="1" dirty="0"/>
              <a:t>e</a:t>
            </a:r>
            <a:r>
              <a:rPr lang="en-US" sz="2400" b="1" dirty="0" err="1"/>
              <a:t>nte</a:t>
            </a:r>
            <a:r>
              <a:rPr lang="en-US" sz="2400" b="1" dirty="0"/>
              <a:t> </a:t>
            </a:r>
            <a:r>
              <a:rPr lang="en-US" sz="2400" b="1" dirty="0" err="1"/>
              <a:t>muutmata</a:t>
            </a:r>
            <a:r>
              <a:rPr lang="et-EE" sz="2400" dirty="0"/>
              <a:t>.</a:t>
            </a:r>
          </a:p>
          <a:p>
            <a:pPr algn="just"/>
            <a:r>
              <a:rPr lang="et-EE" sz="2400" b="1" u="sng" dirty="0">
                <a:solidFill>
                  <a:srgbClr val="F25E4F"/>
                </a:solidFill>
              </a:rPr>
              <a:t>Pange tähele</a:t>
            </a:r>
            <a:r>
              <a:rPr lang="en-US" sz="2400" dirty="0"/>
              <a:t>, et see </a:t>
            </a:r>
            <a:r>
              <a:rPr lang="en-US" sz="2400" dirty="0" err="1"/>
              <a:t>protseduur</a:t>
            </a:r>
            <a:r>
              <a:rPr lang="en-US" sz="2400" dirty="0"/>
              <a:t> </a:t>
            </a:r>
            <a:r>
              <a:rPr lang="en-US" sz="2400" dirty="0" err="1"/>
              <a:t>erineb</a:t>
            </a:r>
            <a:r>
              <a:rPr lang="en-US" sz="2400" dirty="0"/>
              <a:t> </a:t>
            </a:r>
            <a:r>
              <a:rPr lang="en-US" sz="2400" dirty="0" err="1"/>
              <a:t>täielikult</a:t>
            </a:r>
            <a:r>
              <a:rPr lang="en-US" sz="2400" dirty="0"/>
              <a:t> </a:t>
            </a:r>
            <a:r>
              <a:rPr lang="en-US" sz="2400" dirty="0" err="1"/>
              <a:t>maatriksi</a:t>
            </a:r>
            <a:r>
              <a:rPr lang="en-US" sz="2400" dirty="0"/>
              <a:t> </a:t>
            </a:r>
            <a:r>
              <a:rPr lang="en-US" sz="2400" dirty="0" err="1"/>
              <a:t>korrutamisest</a:t>
            </a:r>
            <a:r>
              <a:rPr lang="en-US" sz="2400" dirty="0"/>
              <a:t> </a:t>
            </a:r>
            <a:r>
              <a:rPr lang="en-US" sz="2400" dirty="0" err="1"/>
              <a:t>skalaariga</a:t>
            </a:r>
            <a:r>
              <a:rPr lang="en-US" sz="2400" dirty="0"/>
              <a:t>!</a:t>
            </a:r>
            <a:endParaRPr lang="pt-PT" sz="2400" dirty="0"/>
          </a:p>
        </p:txBody>
      </p:sp>
      <p:pic>
        <p:nvPicPr>
          <p:cNvPr id="65" name="Imagem 64">
            <a:extLst>
              <a:ext uri="{FF2B5EF4-FFF2-40B4-BE49-F238E27FC236}">
                <a16:creationId xmlns:a16="http://schemas.microsoft.com/office/drawing/2014/main" id="{356F0430-2E9A-4CAE-A2A6-DA2C9767228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2E726A5D-AFC8-4CB6-9408-D9BBF2975ED6}"/>
              </a:ext>
            </a:extLst>
          </p:cNvPr>
          <p:cNvSpPr/>
          <p:nvPr/>
        </p:nvSpPr>
        <p:spPr>
          <a:xfrm>
            <a:off x="2331219" y="4596535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u="sng" dirty="0" smtClean="0">
                <a:solidFill>
                  <a:srgbClr val="29A6FF"/>
                </a:solidFill>
              </a:rPr>
              <a:t>Näide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2D862B46-B2BD-4F80-B021-1CA191F8874F}"/>
                  </a:ext>
                </a:extLst>
              </p:cNvPr>
              <p:cNvSpPr txBox="1"/>
              <p:nvPr/>
            </p:nvSpPr>
            <p:spPr>
              <a:xfrm>
                <a:off x="3153522" y="4528311"/>
                <a:ext cx="9269387" cy="640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2000" dirty="0" smtClean="0">
                    <a:solidFill>
                      <a:srgbClr val="0C2B8E"/>
                    </a:solidFill>
                  </a:rPr>
                  <a:t>Kui soovime determinandi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>
                    <a:solidFill>
                      <a:srgbClr val="0C2B8E"/>
                    </a:solidFill>
                  </a:rPr>
                  <a:t> </a:t>
                </a:r>
                <a:r>
                  <a:rPr lang="et-EE" sz="2000" dirty="0" smtClean="0">
                    <a:solidFill>
                      <a:srgbClr val="0C2B8E"/>
                    </a:solidFill>
                  </a:rPr>
                  <a:t>väärtust kolmekordistada </a:t>
                </a:r>
                <a:r>
                  <a:rPr lang="et-EE" sz="1700" dirty="0" smtClean="0">
                    <a:solidFill>
                      <a:srgbClr val="0C2B8E"/>
                    </a:solidFill>
                  </a:rPr>
                  <a:t>(determinanti arvutamata!).</a:t>
                </a:r>
                <a:endParaRPr lang="en-GB" sz="17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2D862B46-B2BD-4F80-B021-1CA191F88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522" y="4528311"/>
                <a:ext cx="9269387" cy="640112"/>
              </a:xfrm>
              <a:prstGeom prst="rect">
                <a:avLst/>
              </a:prstGeom>
              <a:blipFill>
                <a:blip r:embed="rId11"/>
                <a:stretch>
                  <a:fillRect l="-65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CaixaDeTexto 43">
            <a:extLst>
              <a:ext uri="{FF2B5EF4-FFF2-40B4-BE49-F238E27FC236}">
                <a16:creationId xmlns:a16="http://schemas.microsoft.com/office/drawing/2014/main" id="{D4773CD9-504A-4E20-A74D-CA9162C0BE9F}"/>
              </a:ext>
            </a:extLst>
          </p:cNvPr>
          <p:cNvSpPr txBox="1"/>
          <p:nvPr/>
        </p:nvSpPr>
        <p:spPr>
          <a:xfrm>
            <a:off x="2331219" y="5212159"/>
            <a:ext cx="8912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>
                <a:solidFill>
                  <a:srgbClr val="0C2B8E"/>
                </a:solidFill>
              </a:rPr>
              <a:t>Tõenäoliselt</a:t>
            </a:r>
            <a:r>
              <a:rPr lang="fi-FI" sz="2000" dirty="0">
                <a:solidFill>
                  <a:srgbClr val="0C2B8E"/>
                </a:solidFill>
              </a:rPr>
              <a:t> </a:t>
            </a:r>
            <a:r>
              <a:rPr lang="fi-FI" sz="2000" dirty="0" err="1">
                <a:solidFill>
                  <a:srgbClr val="0C2B8E"/>
                </a:solidFill>
              </a:rPr>
              <a:t>vastaksite</a:t>
            </a:r>
            <a:r>
              <a:rPr lang="fi-FI" sz="2000" dirty="0">
                <a:solidFill>
                  <a:srgbClr val="0C2B8E"/>
                </a:solidFill>
              </a:rPr>
              <a:t> </a:t>
            </a:r>
            <a:r>
              <a:rPr lang="fi-FI" sz="2000" dirty="0" err="1">
                <a:solidFill>
                  <a:srgbClr val="0C2B8E"/>
                </a:solidFill>
              </a:rPr>
              <a:t>maatriksi</a:t>
            </a:r>
            <a:r>
              <a:rPr lang="fi-FI" sz="2000" dirty="0">
                <a:solidFill>
                  <a:srgbClr val="0C2B8E"/>
                </a:solidFill>
              </a:rPr>
              <a:t> "</a:t>
            </a:r>
            <a:r>
              <a:rPr lang="fi-FI" sz="2000" dirty="0" err="1" smtClean="0">
                <a:solidFill>
                  <a:srgbClr val="0C2B8E"/>
                </a:solidFill>
              </a:rPr>
              <a:t>intuitsioon</a:t>
            </a:r>
            <a:r>
              <a:rPr lang="et-EE" sz="2000" dirty="0" smtClean="0">
                <a:solidFill>
                  <a:srgbClr val="0C2B8E"/>
                </a:solidFill>
              </a:rPr>
              <a:t>i</a:t>
            </a:r>
            <a:r>
              <a:rPr lang="fi-FI" sz="2000" dirty="0" smtClean="0">
                <a:solidFill>
                  <a:srgbClr val="0C2B8E"/>
                </a:solidFill>
              </a:rPr>
              <a:t>" </a:t>
            </a:r>
            <a:r>
              <a:rPr lang="fi-FI" sz="2000" dirty="0" err="1">
                <a:solidFill>
                  <a:srgbClr val="0C2B8E"/>
                </a:solidFill>
              </a:rPr>
              <a:t>abil</a:t>
            </a:r>
            <a:r>
              <a:rPr lang="fi-FI" sz="2000" dirty="0">
                <a:solidFill>
                  <a:srgbClr val="0C2B8E"/>
                </a:solidFill>
              </a:rPr>
              <a:t>, </a:t>
            </a:r>
            <a:r>
              <a:rPr lang="et-EE" sz="2000" dirty="0" smtClean="0">
                <a:solidFill>
                  <a:srgbClr val="0C2B8E"/>
                </a:solidFill>
              </a:rPr>
              <a:t>et </a:t>
            </a:r>
            <a:r>
              <a:rPr lang="fi-FI" sz="2000" dirty="0" err="1" smtClean="0">
                <a:solidFill>
                  <a:srgbClr val="0C2B8E"/>
                </a:solidFill>
              </a:rPr>
              <a:t>korruta</a:t>
            </a:r>
            <a:r>
              <a:rPr lang="et-EE" sz="2000" dirty="0" smtClean="0">
                <a:solidFill>
                  <a:srgbClr val="0C2B8E"/>
                </a:solidFill>
              </a:rPr>
              <a:t>ma iga elementi:</a:t>
            </a:r>
            <a:endParaRPr lang="en-GB" sz="20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F67DEB58-B1FF-4816-A6AE-97610760D79F}"/>
                  </a:ext>
                </a:extLst>
              </p:cNvPr>
              <p:cNvSpPr txBox="1"/>
              <p:nvPr/>
            </p:nvSpPr>
            <p:spPr>
              <a:xfrm>
                <a:off x="2331219" y="5674722"/>
                <a:ext cx="7033843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36−54=−18</m:t>
                      </m:r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F67DEB58-B1FF-4816-A6AE-97610760D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219" y="5674722"/>
                <a:ext cx="7033843" cy="60555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Gráfico 8" descr="Sinal de polegar para cima">
            <a:extLst>
              <a:ext uri="{FF2B5EF4-FFF2-40B4-BE49-F238E27FC236}">
                <a16:creationId xmlns:a16="http://schemas.microsoft.com/office/drawing/2014/main" id="{FC1C2017-4118-42AB-89DC-DE7BA744CC7D}"/>
              </a:ext>
            </a:extLst>
          </p:cNvPr>
          <p:cNvPicPr/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V="1">
            <a:off x="8768730" y="5612269"/>
            <a:ext cx="844976" cy="920707"/>
          </a:xfrm>
          <a:prstGeom prst="rect">
            <a:avLst/>
          </a:prstGeom>
        </p:spPr>
      </p:pic>
      <p:cxnSp>
        <p:nvCxnSpPr>
          <p:cNvPr id="3" name="Conexão reta 2">
            <a:extLst>
              <a:ext uri="{FF2B5EF4-FFF2-40B4-BE49-F238E27FC236}">
                <a16:creationId xmlns:a16="http://schemas.microsoft.com/office/drawing/2014/main" id="{6A03F922-D011-4DE9-BCE5-444AA4CDB0D1}"/>
              </a:ext>
            </a:extLst>
          </p:cNvPr>
          <p:cNvCxnSpPr/>
          <p:nvPr/>
        </p:nvCxnSpPr>
        <p:spPr>
          <a:xfrm flipH="1">
            <a:off x="3416440" y="5843292"/>
            <a:ext cx="100483" cy="27304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B8D85D11-7BC2-4A65-8A9F-2DB1FA8DAEFE}"/>
                  </a:ext>
                </a:extLst>
              </p:cNvPr>
              <p:cNvSpPr txBox="1"/>
              <p:nvPr/>
            </p:nvSpPr>
            <p:spPr>
              <a:xfrm>
                <a:off x="2331218" y="6280272"/>
                <a:ext cx="89128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000" dirty="0" smtClean="0">
                    <a:solidFill>
                      <a:srgbClr val="C00000"/>
                    </a:solidFill>
                  </a:rPr>
                  <a:t>Me </a:t>
                </a:r>
                <a:r>
                  <a:rPr lang="fi-FI" sz="2000" dirty="0" err="1">
                    <a:solidFill>
                      <a:srgbClr val="C00000"/>
                    </a:solidFill>
                  </a:rPr>
                  <a:t>juba</a:t>
                </a:r>
                <a:r>
                  <a:rPr lang="fi-FI" sz="2000" dirty="0">
                    <a:solidFill>
                      <a:srgbClr val="C00000"/>
                    </a:solidFill>
                  </a:rPr>
                  <a:t> </a:t>
                </a:r>
                <a:r>
                  <a:rPr lang="fi-FI" sz="2000" dirty="0" err="1">
                    <a:solidFill>
                      <a:srgbClr val="C00000"/>
                    </a:solidFill>
                  </a:rPr>
                  <a:t>teame</a:t>
                </a:r>
                <a:r>
                  <a:rPr lang="fi-FI" sz="2000" dirty="0">
                    <a:solidFill>
                      <a:srgbClr val="C00000"/>
                    </a:solidFill>
                  </a:rPr>
                  <a:t>, et tulemus on </a:t>
                </a:r>
                <a14:m>
                  <m:oMath xmlns:m="http://schemas.openxmlformats.org/officeDocument/2006/math">
                    <m:r>
                      <a:rPr lang="et-EE" sz="20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GB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d>
                  </m:oMath>
                </a14:m>
                <a:r>
                  <a:rPr lang="en-GB" sz="2000" dirty="0">
                    <a:solidFill>
                      <a:srgbClr val="C00000"/>
                    </a:solidFill>
                  </a:rPr>
                  <a:t> </a:t>
                </a:r>
                <a:r>
                  <a:rPr lang="et-EE" sz="2000" dirty="0" smtClean="0">
                    <a:solidFill>
                      <a:srgbClr val="C00000"/>
                    </a:solidFill>
                  </a:rPr>
                  <a:t>, mitte</a:t>
                </a:r>
                <a:r>
                  <a:rPr lang="en-GB" sz="20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e>
                    </m:d>
                  </m:oMath>
                </a14:m>
                <a:r>
                  <a:rPr lang="en-GB" sz="2000" dirty="0">
                    <a:solidFill>
                      <a:srgbClr val="C00000"/>
                    </a:solidFill>
                  </a:rPr>
                  <a:t>! </a:t>
                </a:r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B8D85D11-7BC2-4A65-8A9F-2DB1FA8DA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218" y="6280272"/>
                <a:ext cx="8912889" cy="400110"/>
              </a:xfrm>
              <a:prstGeom prst="rect">
                <a:avLst/>
              </a:prstGeom>
              <a:blipFill>
                <a:blip r:embed="rId16"/>
                <a:stretch>
                  <a:fillRect l="-684" t="-7576" b="-25758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19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/>
      <p:bldP spid="44" grpId="0"/>
      <p:bldP spid="45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: Cantos Arredondados 20">
            <a:extLst>
              <a:ext uri="{FF2B5EF4-FFF2-40B4-BE49-F238E27FC236}">
                <a16:creationId xmlns:a16="http://schemas.microsoft.com/office/drawing/2014/main" id="{B005A7A5-18AD-41A8-8892-FAE8F8CA66D5}"/>
              </a:ext>
            </a:extLst>
          </p:cNvPr>
          <p:cNvSpPr/>
          <p:nvPr/>
        </p:nvSpPr>
        <p:spPr>
          <a:xfrm>
            <a:off x="2102645" y="4521758"/>
            <a:ext cx="9859639" cy="2181023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Determinandi ridade/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veergude </a:t>
            </a:r>
            <a:r>
              <a:rPr lang="et-EE" b="1" dirty="0" smtClean="0">
                <a:solidFill>
                  <a:schemeClr val="tx1"/>
                </a:solidFill>
              </a:rPr>
              <a:t>vahetus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et-EE" b="1" dirty="0">
                <a:solidFill>
                  <a:schemeClr val="tx1"/>
                </a:solidFill>
              </a:rPr>
              <a:t>Determinandi korrutamine </a:t>
            </a:r>
            <a:r>
              <a:rPr lang="et-EE" b="1" dirty="0" smtClean="0">
                <a:solidFill>
                  <a:schemeClr val="tx1"/>
                </a:solidFill>
              </a:rPr>
              <a:t>arvuga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„Peegelduse“ omadus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18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462526BC-9516-4026-B661-928F617335EA}"/>
              </a:ext>
            </a:extLst>
          </p:cNvPr>
          <p:cNvSpPr/>
          <p:nvPr/>
        </p:nvSpPr>
        <p:spPr>
          <a:xfrm>
            <a:off x="2039072" y="155219"/>
            <a:ext cx="9978754" cy="1917478"/>
          </a:xfrm>
          <a:prstGeom prst="roundRect">
            <a:avLst/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/>
              <p:nvPr/>
            </p:nvSpPr>
            <p:spPr>
              <a:xfrm>
                <a:off x="2249214" y="357356"/>
                <a:ext cx="963798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t-EE" sz="2400" dirty="0"/>
                  <a:t>Olgu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u="sng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t-EE" sz="2400" dirty="0"/>
                  <a:t> ruutmaatriks ja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sz="2400" dirty="0"/>
                  <a:t>on arv</a:t>
                </a:r>
                <a:r>
                  <a:rPr lang="en-US" sz="2400" dirty="0"/>
                  <a:t>. </a:t>
                </a:r>
                <a:r>
                  <a:rPr lang="et-EE" sz="2400" dirty="0"/>
                  <a:t>Kui </a:t>
                </a:r>
                <a14:m>
                  <m:oMath xmlns:m="http://schemas.openxmlformats.org/officeDocument/2006/math">
                    <m:r>
                      <a:rPr lang="pt-PT" sz="24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</a:t>
                </a:r>
                <a:r>
                  <a:rPr lang="et-EE" sz="2400" dirty="0"/>
                  <a:t>on ruutmaatriks, mis on saadud maatriksist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</a:t>
                </a:r>
                <a:r>
                  <a:rPr lang="et-EE" sz="2400" dirty="0"/>
                  <a:t>korrutades </a:t>
                </a:r>
                <a:r>
                  <a:rPr lang="et-EE" sz="2400" b="1" dirty="0"/>
                  <a:t>ühte rida </a:t>
                </a:r>
                <a:r>
                  <a:rPr lang="et-EE" sz="2400" dirty="0"/>
                  <a:t>või </a:t>
                </a:r>
                <a:r>
                  <a:rPr lang="et-EE" sz="2400" b="1" dirty="0"/>
                  <a:t>ühte veergu </a:t>
                </a:r>
                <a:r>
                  <a:rPr lang="et-EE" sz="2400" dirty="0"/>
                  <a:t>arvuga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</a:t>
                </a:r>
                <a:r>
                  <a:rPr lang="et-EE" sz="2400" dirty="0"/>
                  <a:t>siis</a:t>
                </a:r>
                <a:endParaRPr lang="pt-PT" sz="2400" dirty="0"/>
              </a:p>
              <a:p>
                <a:pPr algn="just"/>
                <a:endParaRPr lang="pt-PT" sz="2400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214" y="357356"/>
                <a:ext cx="9637985" cy="1200329"/>
              </a:xfrm>
              <a:prstGeom prst="rect">
                <a:avLst/>
              </a:prstGeom>
              <a:blipFill>
                <a:blip r:embed="rId8"/>
                <a:stretch>
                  <a:fillRect l="-1012" t="-4061" r="-949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/>
              <p:nvPr/>
            </p:nvSpPr>
            <p:spPr>
              <a:xfrm>
                <a:off x="5447099" y="1337539"/>
                <a:ext cx="3224985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099" y="1337539"/>
                <a:ext cx="322498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8814AB79-4603-4D8A-A21F-706A939D1C07}"/>
              </a:ext>
            </a:extLst>
          </p:cNvPr>
          <p:cNvSpPr/>
          <p:nvPr/>
        </p:nvSpPr>
        <p:spPr>
          <a:xfrm>
            <a:off x="2249214" y="2340000"/>
            <a:ext cx="9637986" cy="19892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5" name="Imagem 64">
            <a:extLst>
              <a:ext uri="{FF2B5EF4-FFF2-40B4-BE49-F238E27FC236}">
                <a16:creationId xmlns:a16="http://schemas.microsoft.com/office/drawing/2014/main" id="{356F0430-2E9A-4CAE-A2A6-DA2C9767228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2E726A5D-AFC8-4CB6-9408-D9BBF2975ED6}"/>
              </a:ext>
            </a:extLst>
          </p:cNvPr>
          <p:cNvSpPr/>
          <p:nvPr/>
        </p:nvSpPr>
        <p:spPr>
          <a:xfrm>
            <a:off x="2145163" y="4596535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u="sng" dirty="0" smtClean="0">
                <a:solidFill>
                  <a:srgbClr val="29A6FF"/>
                </a:solidFill>
              </a:rPr>
              <a:t>Näide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2D862B46-B2BD-4F80-B021-1CA191F8874F}"/>
                  </a:ext>
                </a:extLst>
              </p:cNvPr>
              <p:cNvSpPr txBox="1"/>
              <p:nvPr/>
            </p:nvSpPr>
            <p:spPr>
              <a:xfrm>
                <a:off x="2965333" y="4522611"/>
                <a:ext cx="9540703" cy="640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2000" dirty="0">
                    <a:solidFill>
                      <a:srgbClr val="0C2B8E"/>
                    </a:solidFill>
                  </a:rPr>
                  <a:t>Kui soovime determinandi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>
                    <a:solidFill>
                      <a:srgbClr val="0C2B8E"/>
                    </a:solidFill>
                  </a:rPr>
                  <a:t> </a:t>
                </a:r>
                <a:r>
                  <a:rPr lang="et-EE" sz="2000" dirty="0">
                    <a:solidFill>
                      <a:srgbClr val="0C2B8E"/>
                    </a:solidFill>
                  </a:rPr>
                  <a:t>väärtust kolmekordistada (</a:t>
                </a:r>
                <a:r>
                  <a:rPr lang="et-EE" sz="1700" dirty="0">
                    <a:solidFill>
                      <a:srgbClr val="0C2B8E"/>
                    </a:solidFill>
                  </a:rPr>
                  <a:t>determinanti arvutamata!).</a:t>
                </a:r>
                <a:endParaRPr lang="en-GB" sz="17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2D862B46-B2BD-4F80-B021-1CA191F88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333" y="4522611"/>
                <a:ext cx="9540703" cy="640112"/>
              </a:xfrm>
              <a:prstGeom prst="rect">
                <a:avLst/>
              </a:prstGeom>
              <a:blipFill>
                <a:blip r:embed="rId11"/>
                <a:stretch>
                  <a:fillRect l="-639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44C4D71D-2B31-46C0-822E-8DE51CC70240}"/>
              </a:ext>
            </a:extLst>
          </p:cNvPr>
          <p:cNvSpPr/>
          <p:nvPr/>
        </p:nvSpPr>
        <p:spPr>
          <a:xfrm>
            <a:off x="7285419" y="2878236"/>
            <a:ext cx="4527890" cy="309351"/>
          </a:xfrm>
          <a:prstGeom prst="roundRect">
            <a:avLst/>
          </a:prstGeom>
          <a:solidFill>
            <a:srgbClr val="F25E4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49A15CDF-E9C1-447B-BAEE-AEBB12D26E86}"/>
              </a:ext>
            </a:extLst>
          </p:cNvPr>
          <p:cNvSpPr txBox="1"/>
          <p:nvPr/>
        </p:nvSpPr>
        <p:spPr>
          <a:xfrm>
            <a:off x="2350505" y="2423563"/>
            <a:ext cx="94354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2400" b="1" dirty="0">
                <a:solidFill>
                  <a:srgbClr val="F25E4F"/>
                </a:solidFill>
              </a:rPr>
              <a:t>TÄHTIS</a:t>
            </a:r>
            <a:r>
              <a:rPr lang="en-US" sz="2400" dirty="0"/>
              <a:t> – </a:t>
            </a:r>
            <a:r>
              <a:rPr lang="en-US" sz="2400" dirty="0" err="1"/>
              <a:t>Determinandi</a:t>
            </a:r>
            <a:r>
              <a:rPr lang="en-US" sz="2400" dirty="0"/>
              <a:t> </a:t>
            </a:r>
            <a:r>
              <a:rPr lang="en-US" sz="2400" dirty="0" err="1"/>
              <a:t>korrutamisel</a:t>
            </a:r>
            <a:r>
              <a:rPr lang="en-US" sz="2400" dirty="0"/>
              <a:t> </a:t>
            </a:r>
            <a:r>
              <a:rPr lang="en-US" sz="2400" dirty="0" err="1"/>
              <a:t>skalaariga</a:t>
            </a:r>
            <a:r>
              <a:rPr lang="en-US" sz="2400" dirty="0"/>
              <a:t> 𝑘, </a:t>
            </a:r>
            <a:r>
              <a:rPr lang="en-US" sz="2400" dirty="0" err="1"/>
              <a:t>ilma</a:t>
            </a:r>
            <a:r>
              <a:rPr lang="en-US" sz="2400" dirty="0"/>
              <a:t> </a:t>
            </a:r>
            <a:r>
              <a:rPr lang="en-US" sz="2400" dirty="0" err="1"/>
              <a:t>determinanti</a:t>
            </a:r>
            <a:r>
              <a:rPr lang="en-US" sz="2400" dirty="0"/>
              <a:t> </a:t>
            </a:r>
            <a:r>
              <a:rPr lang="en-US" sz="2400" dirty="0" err="1"/>
              <a:t>esmalt</a:t>
            </a:r>
            <a:r>
              <a:rPr lang="en-US" sz="2400" dirty="0"/>
              <a:t> </a:t>
            </a:r>
            <a:r>
              <a:rPr lang="en-US" sz="2400" dirty="0" err="1"/>
              <a:t>arvutamata</a:t>
            </a:r>
            <a:r>
              <a:rPr lang="en-US" sz="2400" dirty="0"/>
              <a:t>, </a:t>
            </a:r>
            <a:r>
              <a:rPr lang="en-US" sz="2400" dirty="0" err="1"/>
              <a:t>peame</a:t>
            </a:r>
            <a:r>
              <a:rPr lang="en-US" sz="2400" dirty="0"/>
              <a:t> </a:t>
            </a:r>
            <a:r>
              <a:rPr lang="en-US" sz="2400" dirty="0" err="1"/>
              <a:t>korrutama</a:t>
            </a:r>
            <a:r>
              <a:rPr lang="en-US" sz="2400" dirty="0"/>
              <a:t> </a:t>
            </a:r>
            <a:r>
              <a:rPr lang="en-US" sz="2400" dirty="0" err="1"/>
              <a:t>ainult</a:t>
            </a:r>
            <a:r>
              <a:rPr lang="en-US" sz="2400" dirty="0"/>
              <a:t> </a:t>
            </a:r>
            <a:r>
              <a:rPr lang="en-US" sz="2400" dirty="0" err="1"/>
              <a:t>ühe</a:t>
            </a:r>
            <a:r>
              <a:rPr lang="en-US" sz="2400" dirty="0"/>
              <a:t> rea </a:t>
            </a:r>
            <a:r>
              <a:rPr lang="en-US" sz="2400" dirty="0" err="1"/>
              <a:t>või</a:t>
            </a:r>
            <a:r>
              <a:rPr lang="en-US" sz="2400" dirty="0"/>
              <a:t> </a:t>
            </a:r>
            <a:r>
              <a:rPr lang="en-US" sz="2400" dirty="0" err="1"/>
              <a:t>veeru</a:t>
            </a:r>
            <a:r>
              <a:rPr lang="en-US" sz="2400" dirty="0"/>
              <a:t> </a:t>
            </a:r>
            <a:r>
              <a:rPr lang="en-US" sz="2400" dirty="0" err="1"/>
              <a:t>elemente</a:t>
            </a:r>
            <a:r>
              <a:rPr lang="en-US" sz="2400" dirty="0"/>
              <a:t> </a:t>
            </a:r>
            <a:r>
              <a:rPr lang="en-US" sz="2400" dirty="0" err="1"/>
              <a:t>selle</a:t>
            </a:r>
            <a:r>
              <a:rPr lang="en-US" sz="2400" dirty="0"/>
              <a:t> </a:t>
            </a:r>
            <a:r>
              <a:rPr lang="en-US" sz="2400" dirty="0" err="1"/>
              <a:t>skalaariga</a:t>
            </a:r>
            <a:r>
              <a:rPr lang="en-US" sz="2400" dirty="0"/>
              <a:t>, </a:t>
            </a:r>
            <a:r>
              <a:rPr lang="en-US" sz="2400" dirty="0" err="1"/>
              <a:t>hoides</a:t>
            </a:r>
            <a:r>
              <a:rPr lang="en-US" sz="2400" dirty="0"/>
              <a:t> </a:t>
            </a:r>
            <a:r>
              <a:rPr lang="en-US" sz="2400" b="1" dirty="0" err="1"/>
              <a:t>kõik</a:t>
            </a:r>
            <a:r>
              <a:rPr lang="en-US" sz="2400" b="1" dirty="0"/>
              <a:t> </a:t>
            </a:r>
            <a:r>
              <a:rPr lang="en-US" sz="2400" b="1" dirty="0" err="1"/>
              <a:t>ülejäänud</a:t>
            </a:r>
            <a:r>
              <a:rPr lang="en-US" sz="2400" b="1" dirty="0"/>
              <a:t> </a:t>
            </a:r>
            <a:r>
              <a:rPr lang="en-US" sz="2400" b="1" dirty="0" err="1"/>
              <a:t>elem</a:t>
            </a:r>
            <a:r>
              <a:rPr lang="et-EE" sz="2400" b="1" dirty="0"/>
              <a:t>e</a:t>
            </a:r>
            <a:r>
              <a:rPr lang="en-US" sz="2400" b="1" dirty="0" err="1"/>
              <a:t>nte</a:t>
            </a:r>
            <a:r>
              <a:rPr lang="en-US" sz="2400" b="1" dirty="0"/>
              <a:t> </a:t>
            </a:r>
            <a:r>
              <a:rPr lang="en-US" sz="2400" b="1" dirty="0" err="1"/>
              <a:t>muutmata</a:t>
            </a:r>
            <a:r>
              <a:rPr lang="et-EE" sz="2400" dirty="0"/>
              <a:t>.</a:t>
            </a:r>
          </a:p>
          <a:p>
            <a:pPr algn="just"/>
            <a:r>
              <a:rPr lang="et-EE" sz="2400" b="1" u="sng" dirty="0">
                <a:solidFill>
                  <a:srgbClr val="F25E4F"/>
                </a:solidFill>
              </a:rPr>
              <a:t>Pange tähele</a:t>
            </a:r>
            <a:r>
              <a:rPr lang="en-US" sz="2400" dirty="0"/>
              <a:t>, et see </a:t>
            </a:r>
            <a:r>
              <a:rPr lang="en-US" sz="2400" dirty="0" err="1"/>
              <a:t>protseduur</a:t>
            </a:r>
            <a:r>
              <a:rPr lang="en-US" sz="2400" dirty="0"/>
              <a:t> </a:t>
            </a:r>
            <a:r>
              <a:rPr lang="en-US" sz="2400" dirty="0" err="1"/>
              <a:t>erineb</a:t>
            </a:r>
            <a:r>
              <a:rPr lang="en-US" sz="2400" dirty="0"/>
              <a:t> </a:t>
            </a:r>
            <a:r>
              <a:rPr lang="en-US" sz="2400" dirty="0" err="1"/>
              <a:t>täielikult</a:t>
            </a:r>
            <a:r>
              <a:rPr lang="en-US" sz="2400" dirty="0"/>
              <a:t> </a:t>
            </a:r>
            <a:r>
              <a:rPr lang="en-US" sz="2400" dirty="0" err="1"/>
              <a:t>maatriksi</a:t>
            </a:r>
            <a:r>
              <a:rPr lang="en-US" sz="2400" dirty="0"/>
              <a:t> </a:t>
            </a:r>
            <a:r>
              <a:rPr lang="en-US" sz="2400" dirty="0" err="1"/>
              <a:t>korrutamisest</a:t>
            </a:r>
            <a:r>
              <a:rPr lang="en-US" sz="2400" dirty="0"/>
              <a:t> </a:t>
            </a:r>
            <a:r>
              <a:rPr lang="en-US" sz="2400" dirty="0" err="1"/>
              <a:t>skalaariga</a:t>
            </a:r>
            <a:r>
              <a:rPr lang="en-US" sz="2400" dirty="0"/>
              <a:t>!</a:t>
            </a:r>
            <a:endParaRPr lang="pt-PT" sz="2400" dirty="0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DFE36271-E523-496E-9890-BAA526C4687E}"/>
              </a:ext>
            </a:extLst>
          </p:cNvPr>
          <p:cNvSpPr txBox="1"/>
          <p:nvPr/>
        </p:nvSpPr>
        <p:spPr>
          <a:xfrm>
            <a:off x="2279643" y="5062316"/>
            <a:ext cx="8912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C2B8E"/>
                </a:solidFill>
              </a:rPr>
              <a:t>For this determinant you have </a:t>
            </a:r>
            <a:r>
              <a:rPr lang="en-GB" sz="2000" u="sng" dirty="0">
                <a:solidFill>
                  <a:srgbClr val="0C2B8E"/>
                </a:solidFill>
              </a:rPr>
              <a:t>four options to solve the problem</a:t>
            </a:r>
            <a:r>
              <a:rPr lang="en-GB" sz="2000" dirty="0">
                <a:solidFill>
                  <a:srgbClr val="0C2B8E"/>
                </a:solidFill>
              </a:rPr>
              <a:t>: multiply the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0C21D777-F8FD-4B2B-9D5F-10A7A2349007}"/>
              </a:ext>
            </a:extLst>
          </p:cNvPr>
          <p:cNvSpPr txBox="1"/>
          <p:nvPr/>
        </p:nvSpPr>
        <p:spPr>
          <a:xfrm>
            <a:off x="3425576" y="5466911"/>
            <a:ext cx="2291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C2B8E"/>
                </a:solidFill>
              </a:rPr>
              <a:t>1</a:t>
            </a:r>
            <a:r>
              <a:rPr lang="en-GB" sz="2000" b="1" baseline="30000" dirty="0">
                <a:solidFill>
                  <a:srgbClr val="0C2B8E"/>
                </a:solidFill>
              </a:rPr>
              <a:t>st</a:t>
            </a:r>
            <a:r>
              <a:rPr lang="en-GB" sz="2000" b="1" dirty="0">
                <a:solidFill>
                  <a:srgbClr val="0C2B8E"/>
                </a:solidFill>
              </a:rPr>
              <a:t> row </a:t>
            </a:r>
            <a:r>
              <a:rPr lang="en-GB" sz="2000" dirty="0">
                <a:solidFill>
                  <a:srgbClr val="0C2B8E"/>
                </a:solidFill>
              </a:rPr>
              <a:t>or </a:t>
            </a:r>
            <a:r>
              <a:rPr lang="en-GB" sz="2000" b="1" dirty="0">
                <a:solidFill>
                  <a:srgbClr val="0C2B8E"/>
                </a:solidFill>
              </a:rPr>
              <a:t>2</a:t>
            </a:r>
            <a:r>
              <a:rPr lang="en-GB" sz="2000" b="1" baseline="30000" dirty="0">
                <a:solidFill>
                  <a:srgbClr val="0C2B8E"/>
                </a:solidFill>
              </a:rPr>
              <a:t>nd</a:t>
            </a:r>
            <a:r>
              <a:rPr lang="en-GB" sz="2000" b="1" dirty="0">
                <a:solidFill>
                  <a:srgbClr val="0C2B8E"/>
                </a:solidFill>
              </a:rPr>
              <a:t> row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CB576DE3-07C0-42C1-8005-C2814055B8C2}"/>
                  </a:ext>
                </a:extLst>
              </p:cNvPr>
              <p:cNvSpPr/>
              <p:nvPr/>
            </p:nvSpPr>
            <p:spPr>
              <a:xfrm>
                <a:off x="2395416" y="5850407"/>
                <a:ext cx="5120751" cy="554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CB576DE3-07C0-42C1-8005-C2814055B8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416" y="5850407"/>
                <a:ext cx="5120751" cy="5542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aixaDeTexto 41">
            <a:extLst>
              <a:ext uri="{FF2B5EF4-FFF2-40B4-BE49-F238E27FC236}">
                <a16:creationId xmlns:a16="http://schemas.microsoft.com/office/drawing/2014/main" id="{2292998F-42BF-49DE-86E0-91AFE18C5790}"/>
              </a:ext>
            </a:extLst>
          </p:cNvPr>
          <p:cNvSpPr txBox="1"/>
          <p:nvPr/>
        </p:nvSpPr>
        <p:spPr>
          <a:xfrm>
            <a:off x="5009757" y="6325457"/>
            <a:ext cx="2928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C2B8E"/>
                </a:solidFill>
              </a:rPr>
              <a:t>1</a:t>
            </a:r>
            <a:r>
              <a:rPr lang="en-GB" sz="2000" b="1" baseline="30000" dirty="0">
                <a:solidFill>
                  <a:srgbClr val="0C2B8E"/>
                </a:solidFill>
              </a:rPr>
              <a:t>st</a:t>
            </a:r>
            <a:r>
              <a:rPr lang="en-GB" sz="2000" b="1" dirty="0">
                <a:solidFill>
                  <a:srgbClr val="0C2B8E"/>
                </a:solidFill>
              </a:rPr>
              <a:t> column </a:t>
            </a:r>
            <a:r>
              <a:rPr lang="en-GB" sz="2000" dirty="0">
                <a:solidFill>
                  <a:srgbClr val="0C2B8E"/>
                </a:solidFill>
              </a:rPr>
              <a:t>or </a:t>
            </a:r>
            <a:r>
              <a:rPr lang="en-GB" sz="2000" b="1" dirty="0">
                <a:solidFill>
                  <a:srgbClr val="0C2B8E"/>
                </a:solidFill>
              </a:rPr>
              <a:t>2</a:t>
            </a:r>
            <a:r>
              <a:rPr lang="en-GB" sz="2000" b="1" baseline="30000" dirty="0">
                <a:solidFill>
                  <a:srgbClr val="0C2B8E"/>
                </a:solidFill>
              </a:rPr>
              <a:t>nd</a:t>
            </a:r>
            <a:r>
              <a:rPr lang="en-GB" sz="2000" b="1" dirty="0">
                <a:solidFill>
                  <a:srgbClr val="0C2B8E"/>
                </a:solidFill>
              </a:rPr>
              <a:t> column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9186EF65-104F-4B92-B310-C59BF769935F}"/>
                  </a:ext>
                </a:extLst>
              </p:cNvPr>
              <p:cNvSpPr/>
              <p:nvPr/>
            </p:nvSpPr>
            <p:spPr>
              <a:xfrm>
                <a:off x="7231175" y="5942868"/>
                <a:ext cx="19113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=12−18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9186EF65-104F-4B92-B310-C59BF7699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175" y="5942868"/>
                <a:ext cx="191133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CCE05AB8-D2CF-49FA-8F87-EB50B61419E9}"/>
                  </a:ext>
                </a:extLst>
              </p:cNvPr>
              <p:cNvSpPr/>
              <p:nvPr/>
            </p:nvSpPr>
            <p:spPr>
              <a:xfrm>
                <a:off x="8394457" y="5942710"/>
                <a:ext cx="19113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CCE05AB8-D2CF-49FA-8F87-EB50B6141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457" y="5942710"/>
                <a:ext cx="191133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CaixaDeTexto 46">
            <a:extLst>
              <a:ext uri="{FF2B5EF4-FFF2-40B4-BE49-F238E27FC236}">
                <a16:creationId xmlns:a16="http://schemas.microsoft.com/office/drawing/2014/main" id="{990C9F4A-9579-455A-96E0-F4CBE2D64EE9}"/>
              </a:ext>
            </a:extLst>
          </p:cNvPr>
          <p:cNvSpPr txBox="1"/>
          <p:nvPr/>
        </p:nvSpPr>
        <p:spPr>
          <a:xfrm>
            <a:off x="7394621" y="5592002"/>
            <a:ext cx="993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9A6FF"/>
                </a:solidFill>
              </a:rPr>
              <a:t>in all 4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B1E2F35-228F-44BC-8037-95E0BE58C071}"/>
              </a:ext>
            </a:extLst>
          </p:cNvPr>
          <p:cNvSpPr/>
          <p:nvPr/>
        </p:nvSpPr>
        <p:spPr>
          <a:xfrm>
            <a:off x="7285419" y="5943026"/>
            <a:ext cx="1144116" cy="369016"/>
          </a:xfrm>
          <a:prstGeom prst="ellipse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8" name="Gráfico 8" descr="Sinal de polegar para cima">
            <a:extLst>
              <a:ext uri="{FF2B5EF4-FFF2-40B4-BE49-F238E27FC236}">
                <a16:creationId xmlns:a16="http://schemas.microsoft.com/office/drawing/2014/main" id="{E4BE6493-F408-484D-8837-5682B76096DB}"/>
              </a:ext>
            </a:extLst>
          </p:cNvPr>
          <p:cNvPicPr/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171563" y="5702731"/>
            <a:ext cx="697255" cy="697255"/>
          </a:xfrm>
          <a:prstGeom prst="rect">
            <a:avLst/>
          </a:prstGeom>
        </p:spPr>
      </p:pic>
      <p:sp>
        <p:nvSpPr>
          <p:cNvPr id="49" name="CaixaDeTexto 48">
            <a:extLst>
              <a:ext uri="{FF2B5EF4-FFF2-40B4-BE49-F238E27FC236}">
                <a16:creationId xmlns:a16="http://schemas.microsoft.com/office/drawing/2014/main" id="{B22F0CD9-D649-45DD-BA85-B966AC73B0D7}"/>
              </a:ext>
            </a:extLst>
          </p:cNvPr>
          <p:cNvSpPr txBox="1"/>
          <p:nvPr/>
        </p:nvSpPr>
        <p:spPr>
          <a:xfrm>
            <a:off x="7981429" y="5524593"/>
            <a:ext cx="3376248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C2B8E"/>
                </a:solidFill>
              </a:rPr>
              <a:t>Just </a:t>
            </a:r>
            <a:r>
              <a:rPr lang="en-GB" sz="2000" b="1" dirty="0">
                <a:solidFill>
                  <a:srgbClr val="0C2B8E"/>
                </a:solidFill>
              </a:rPr>
              <a:t>one of these 4 </a:t>
            </a:r>
            <a:r>
              <a:rPr lang="en-GB" sz="2000" dirty="0">
                <a:solidFill>
                  <a:srgbClr val="0C2B8E"/>
                </a:solidFill>
              </a:rPr>
              <a:t>options is needed to solve the problem! Pick one!</a:t>
            </a:r>
          </a:p>
        </p:txBody>
      </p:sp>
    </p:spTree>
    <p:extLst>
      <p:ext uri="{BB962C8B-B14F-4D97-AF65-F5344CB8AC3E}">
        <p14:creationId xmlns:p14="http://schemas.microsoft.com/office/powerpoint/2010/main" val="64135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2" grpId="0"/>
      <p:bldP spid="42" grpId="0"/>
      <p:bldP spid="43" grpId="0"/>
      <p:bldP spid="43" grpId="1"/>
      <p:bldP spid="46" grpId="0"/>
      <p:bldP spid="46" grpId="1"/>
      <p:bldP spid="47" grpId="0"/>
      <p:bldP spid="47" grpId="1"/>
      <p:bldP spid="5" grpId="0" animBg="1"/>
      <p:bldP spid="5" grpId="1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1B86BB8A-6CD1-40EF-A39B-04E1B2FC1162}"/>
              </a:ext>
            </a:extLst>
          </p:cNvPr>
          <p:cNvSpPr/>
          <p:nvPr/>
        </p:nvSpPr>
        <p:spPr>
          <a:xfrm>
            <a:off x="2102645" y="2857773"/>
            <a:ext cx="9859639" cy="3784188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Determinandi ridade/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veergude </a:t>
            </a:r>
            <a:r>
              <a:rPr lang="et-EE" b="1" dirty="0" smtClean="0">
                <a:solidFill>
                  <a:schemeClr val="tx1"/>
                </a:solidFill>
              </a:rPr>
              <a:t>vahetus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et-EE" b="1" dirty="0">
                <a:solidFill>
                  <a:schemeClr val="tx1"/>
                </a:solidFill>
              </a:rPr>
              <a:t>Determinandi korrutamine arvuga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t-EE" b="1" dirty="0" smtClean="0">
                <a:solidFill>
                  <a:schemeClr val="tx1"/>
                </a:solidFill>
              </a:rPr>
              <a:t>„Peegelduse“ omadus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18</a:t>
            </a:r>
          </a:p>
        </p:txBody>
      </p:sp>
      <p:sp>
        <p:nvSpPr>
          <p:cNvPr id="39" name="Retângulo: Cantos Arredondados 47">
            <a:extLst>
              <a:ext uri="{FF2B5EF4-FFF2-40B4-BE49-F238E27FC236}">
                <a16:creationId xmlns:a16="http://schemas.microsoft.com/office/drawing/2014/main" id="{FA267178-5B53-428A-AC61-9EFF45463606}"/>
              </a:ext>
            </a:extLst>
          </p:cNvPr>
          <p:cNvSpPr/>
          <p:nvPr/>
        </p:nvSpPr>
        <p:spPr>
          <a:xfrm>
            <a:off x="2102980" y="325830"/>
            <a:ext cx="9859639" cy="223535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0C496967-36F1-4134-9F69-0526FB0511FD}"/>
              </a:ext>
            </a:extLst>
          </p:cNvPr>
          <p:cNvSpPr txBox="1"/>
          <p:nvPr/>
        </p:nvSpPr>
        <p:spPr>
          <a:xfrm>
            <a:off x="2354327" y="587092"/>
            <a:ext cx="9280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Suppose that </a:t>
            </a:r>
            <a:r>
              <a:rPr lang="en-US" sz="2400" i="1" dirty="0"/>
              <a:t>A</a:t>
            </a:r>
            <a:r>
              <a:rPr lang="en-US" sz="2400" dirty="0"/>
              <a:t> is a square matrix. </a:t>
            </a:r>
            <a:r>
              <a:rPr lang="en-US" sz="2400" b="1" dirty="0"/>
              <a:t>The value of the determinant of </a:t>
            </a:r>
            <a:r>
              <a:rPr lang="en-US" sz="2400" b="1" i="1" dirty="0"/>
              <a:t>A</a:t>
            </a:r>
            <a:r>
              <a:rPr lang="en-US" sz="2400" b="1" dirty="0"/>
              <a:t> remains unaltered by interchanging its rows and columns</a:t>
            </a:r>
            <a:r>
              <a:rPr lang="en-US" sz="2400" dirty="0"/>
              <a:t>. Then</a:t>
            </a:r>
            <a:endParaRPr lang="pt-P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2353E6A3-5B19-414B-99C3-E666ED9A486D}"/>
                  </a:ext>
                </a:extLst>
              </p:cNvPr>
              <p:cNvSpPr txBox="1"/>
              <p:nvPr/>
            </p:nvSpPr>
            <p:spPr>
              <a:xfrm>
                <a:off x="5531931" y="1705182"/>
                <a:ext cx="2925416" cy="486352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0" smtClean="0">
                          <a:latin typeface="Cambria Math" panose="02040503050406030204" pitchFamily="18" charset="0"/>
                        </a:rPr>
                        <m:t>𝐝𝐞𝐭</m:t>
                      </m:r>
                      <m:d>
                        <m:d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e>
                      </m:d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0" smtClean="0">
                          <a:latin typeface="Cambria Math" panose="02040503050406030204" pitchFamily="18" charset="0"/>
                        </a:rPr>
                        <m:t>𝐝𝐞𝐭</m:t>
                      </m:r>
                      <m:d>
                        <m:d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pt-PT" sz="2800" b="1" dirty="0"/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2353E6A3-5B19-414B-99C3-E666ED9A4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931" y="1705182"/>
                <a:ext cx="2925416" cy="4863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tângulo 44">
            <a:extLst>
              <a:ext uri="{FF2B5EF4-FFF2-40B4-BE49-F238E27FC236}">
                <a16:creationId xmlns:a16="http://schemas.microsoft.com/office/drawing/2014/main" id="{E2152942-B3A3-49D8-886C-C154722C166B}"/>
              </a:ext>
            </a:extLst>
          </p:cNvPr>
          <p:cNvSpPr/>
          <p:nvPr/>
        </p:nvSpPr>
        <p:spPr>
          <a:xfrm>
            <a:off x="2370036" y="2875812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4868B1E6-D3EE-4569-810D-7BA792DAE968}"/>
              </a:ext>
            </a:extLst>
          </p:cNvPr>
          <p:cNvSpPr txBox="1"/>
          <p:nvPr/>
        </p:nvSpPr>
        <p:spPr>
          <a:xfrm>
            <a:off x="2370036" y="3386894"/>
            <a:ext cx="8521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Suppose we have the following matrix </a:t>
            </a:r>
          </a:p>
          <a:p>
            <a:endParaRPr lang="en-US" sz="2000" dirty="0"/>
          </a:p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4486E55C-7F29-4B6E-8800-B2D38916B6CA}"/>
                  </a:ext>
                </a:extLst>
              </p:cNvPr>
              <p:cNvSpPr txBox="1"/>
              <p:nvPr/>
            </p:nvSpPr>
            <p:spPr>
              <a:xfrm>
                <a:off x="6500925" y="3185556"/>
                <a:ext cx="2098588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4486E55C-7F29-4B6E-8800-B2D38916B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925" y="3185556"/>
                <a:ext cx="2098588" cy="8138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76C64ABC-69AC-4A0B-9053-911E4D0826C8}"/>
                  </a:ext>
                </a:extLst>
              </p:cNvPr>
              <p:cNvSpPr txBox="1"/>
              <p:nvPr/>
            </p:nvSpPr>
            <p:spPr>
              <a:xfrm>
                <a:off x="2406776" y="4132162"/>
                <a:ext cx="937532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Let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pt-PT" sz="2000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2000" dirty="0"/>
                  <a:t>ranspose of </a:t>
                </a:r>
                <a:r>
                  <a:rPr lang="en-US" sz="2000" i="1" dirty="0"/>
                  <a:t>A</a:t>
                </a:r>
                <a:r>
                  <a:rPr lang="en-US" sz="2000" dirty="0"/>
                  <a:t>) be obtained by interchanging the columns and rows of </a:t>
                </a:r>
                <a:r>
                  <a:rPr lang="en-US" sz="2000" i="1" dirty="0"/>
                  <a:t>A</a:t>
                </a:r>
                <a:r>
                  <a:rPr lang="en-US" sz="2000" dirty="0"/>
                  <a:t>.</a:t>
                </a:r>
                <a:endParaRPr lang="pt-PT" sz="2000" dirty="0"/>
              </a:p>
            </p:txBody>
          </p:sp>
        </mc:Choice>
        <mc:Fallback xmlns="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76C64ABC-69AC-4A0B-9053-911E4D082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776" y="4132162"/>
                <a:ext cx="9375321" cy="400110"/>
              </a:xfrm>
              <a:prstGeom prst="rect">
                <a:avLst/>
              </a:prstGeom>
              <a:blipFill>
                <a:blip r:embed="rId11"/>
                <a:stretch>
                  <a:fillRect l="-715" t="-9231" b="-2769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F9FE8F96-FE1E-4231-8703-539D3219EA10}"/>
                  </a:ext>
                </a:extLst>
              </p:cNvPr>
              <p:cNvSpPr txBox="1"/>
              <p:nvPr/>
            </p:nvSpPr>
            <p:spPr>
              <a:xfrm>
                <a:off x="4067200" y="5657678"/>
                <a:ext cx="4667303" cy="854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groupChr>
                            <m:groupChrPr>
                              <m:chr m:val="⇔"/>
                              <m:pos m:val="top"/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1"/>
                                </m:r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groupChr>
                          <m:d>
                            <m:dPr>
                              <m:begChr m:val="|"/>
                              <m:endChr m:val="|"/>
                              <m:ctrlPr>
                                <a:rPr lang="pt-PT" sz="20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F9FE8F96-FE1E-4231-8703-539D3219E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200" y="5657678"/>
                <a:ext cx="4667303" cy="85401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D27415B2-ECEE-4046-9863-03B3F1A5828F}"/>
                  </a:ext>
                </a:extLst>
              </p:cNvPr>
              <p:cNvSpPr txBox="1"/>
              <p:nvPr/>
            </p:nvSpPr>
            <p:spPr>
              <a:xfrm>
                <a:off x="4020400" y="4576295"/>
                <a:ext cx="2471061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D27415B2-ECEE-4046-9863-03B3F1A58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400" y="4576295"/>
                <a:ext cx="2471061" cy="8138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CaixaDeTexto 52">
            <a:extLst>
              <a:ext uri="{FF2B5EF4-FFF2-40B4-BE49-F238E27FC236}">
                <a16:creationId xmlns:a16="http://schemas.microsoft.com/office/drawing/2014/main" id="{F0C5D636-5E17-4675-8E17-05707DE07D0D}"/>
              </a:ext>
            </a:extLst>
          </p:cNvPr>
          <p:cNvSpPr txBox="1"/>
          <p:nvPr/>
        </p:nvSpPr>
        <p:spPr>
          <a:xfrm>
            <a:off x="2459777" y="5281519"/>
            <a:ext cx="3173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C2B8E"/>
                </a:solidFill>
              </a:rPr>
              <a:t>Therefore, </a:t>
            </a:r>
            <a:endParaRPr lang="pt-PT" sz="2000" dirty="0">
              <a:solidFill>
                <a:srgbClr val="0C2B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4" grpId="0" animBg="1"/>
      <p:bldP spid="45" grpId="0"/>
      <p:bldP spid="46" grpId="0"/>
      <p:bldP spid="47" grpId="0"/>
      <p:bldP spid="49" grpId="0"/>
      <p:bldP spid="51" grpId="0"/>
      <p:bldP spid="52" grpId="0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PASSING_SCORE" val="80.000000"/>
  <p:tag name="ISPRING_UUID" val="{BFC6E7E2-D3F3-4CDF-B708-732E14021C95}"/>
  <p:tag name="ISPRING_OUTPUT_FOLDER" val="[[&quot;*\uFFFD\uFFFD\uFFFD{BB4CDCA5-F38E-475C-8C53-186BBAA01A72}&quot;,&quot;C:\\Users\\filom\\Documents\\ENGIMATH\\LESSONS\\MATRICES\\LESSON 18&quot;],[&quot;\uFFFD\u0006\uFFFD{89960893-7238-4BF1-AF2C-E0D0CDA1F331}&quot;,&quot;E:\\Ano Letivo 2019_2020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ORIGINAL_SIZ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RESOURCE_FOLDER" val="C:\Users\filom\Documents\ENGIMATH\LESSONS\MATRICES\LESSON 18\Lesson_18_N1\"/>
  <p:tag name="ISPRING_PRESENTATION_PATH" val="C:\Users\filom\Documents\ENGIMATH\LESSONS\MATRICES\LESSON 18\Lesson_18_N1.pptx"/>
  <p:tag name="ISPRING_SCREEN_RECS_UPDATED" val="C:\Users\filom\Documents\ENGIMATH\LESSONS\MATRICES\LESSON 18\Lesson_18_N1\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0YUR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NGFEUmayotWlAAAAgwEAAC4AAAB1bml2ZXJzYWwvcGxheWJhY2tfYW5kX25hdmlnYXRpb25fc2V0dGluZ3MueG1sdZDBCoMwEETvfoV/IPQcAj2XtkL9gRVHCcREsqvg3zeRakubHnfezC47iiFi3MC6KEtFs/iHUBAtYYaq3nOiTAvOzowkxrsoC1j3ZDkacyhFrPdTHcBwsqHd/6Pv12tL67HoWJ8h+UBjRuhTLrCRFHK0mGHTmnWC7gPigS8x+eCotbhgbT2F7nYYXtX8xSkbP5tHXH0Hzam++4Kgqg+1iJXtxT8BUEsDBBQAAgAIADRhRFLQvS+0TgQAAIcVAAAnAAAAdW5pdmVyc2FsL2ZsYXNoX3B1Ymxpc2hpbmdfc2V0dGluZ3MueG1s5Vjdbts2FL73UxAaelkraZMlNWQHmS0jRh07s5SuwTAEtERbXChSFSmn7tWeZg+2J9mhaCt24rR0FgPpehEkOjznO4ff+SFD7+RzytCM5JIK3nT263sOIjwSMeXTpnMZdl8fO0gqzGPMBCdNhwsHnbRqXlaMGZVJQJQCVYkAhstGpppOolTWcN3b29s6lVmuVwUrFODLeiRSN8uJJFyR3M0YnsMvNc+IdBYIFgDwkwq+MGvVagh5BulcxAUjiMYQOad6U5h1GZaJ4xq1MY5uprkoeNwWTOQon46bzk9tv7PfebvUMVAdmhKuOZEtEGqxauA4pjoKzAL6haCE0GkC4R4dOOiWxippOm8ONApouw9RSmyzdaxR2gI44GoBnxKFY6yw+TT+FPms5FJgRPGc45RGIawgvf+m0wmvg36v418PhqEfXJ+F530TwxZGof8x3MIo7IV9fxt9W/izqwt/1O8N3l+Hw2E/7F3cWQGja4R47jpjHjArijwiFWGeSop0zDFlUKP3aJREQZUznE9JKLoUkjjBTBIH/ZmR6a8FZlTNoRn2oBluCMlOZUYiNdJpazoqL4hzB2cAITDIZVUSh++qkjg6Xtu6a7zfbWtjlB5WCkcJFA/IytA8d1W0VKO6jXCk6AwKk9zb5KRgLCiyTOSqpYMufa8KqxgegfEmgq8xp7/RWLC44oukYxIPcEpWOi64obwLmvsOmkCOGTA5zAhHAebQ5VQBu1EFIIuxVFSV3d1daJ/mFDMEeDCGCDoPHrAdJTiXa0mtEqt7K2r9PhCKyD8M20b0qGrAKHjRpWWl/5soWIzmokCM3oCdQFB5RQp/JQSt9jea5CItpTCBFJKlmxkltyQ+sXF0BS7SAixh3GWMKOPhU0G/oDGZiBxwCZ7BcAQ5lQa/vhVwhqW8A8XLGF+Zru0NOv7HV3qDOJ5hHm0JDuVK0kztBB/PERdqaQd0RLiQpExKTONyzWZv9aenoeoYyPMzZWMNX9K0YPg54StCVqB3mPLdeNkm8d+MwNptgmdlo+vmLaGhxSmkxGDCQgTTjvLFhLUAjDBHgrM5whEcWFKPjRkVhQSJGRAGWj49QmMPZVp+TWEyg8c8JrkV5N7+m7cHhz8fHb9r1N1//vr79VeNFkf5BcPanTnL24/eFeys7t0YvmH0lXvDA9uuyFNdqPEDp5vvQhbmvUHoj07bYe9DL7zaAFCy9/DM8lx9nm4+XstLxks9XQP/dNQ+QyM/uOyHQcOmogYCmldFCdTkRF+/bWwuRv4HK2wg3EZveBlCjfhWPeUHVp6HVn7f22iNzC3iYuUGYRUCnApTM+XgXGA0pVCb30WPW7Xbk8bD99Hi//kGbWbEjlqc4DxKdlZHP8YQ3mWC/se0v+x/LZ+N+HXmAv+898uw3/kBZssLZdB8Vc9La+9Jnrvx5U6vpJTTFGjVF+7qua91eLDnuZuXajVAW388bdX+BVBLAwQUAAIACAA0YURSGod3CXEDAACkDAAAIQAAAHVuaXZlcnNhbC9mbGFzaF9za2luX3NldHRpbmdzLnhtbJVXbW/aMBD+3l+B2PeyUjZaKUXirVI11lZrx3eHHGDh2JHt0PHvd46dxIakUCKk+O4e39vjM0RqR3lnD1JRwR+6/e7oqtOJVrmUwPU7pBkjGjoxUfCUPHQf/y4W3Z41EUzIN9Ca8o0yklLWoWgY51oLfr0SXOM+11zIlLDu6Ntj8Yl6heU5lMCwLsWsyQpqNz/6d5PZRRDnYzAZzqb3bYCVSDPCDwuxEdcxWe02UuQ8MaHdmqcNtj1kIBnlu7MRMar0k4Y0iGl+M+/P+5dBMglKgQnpfjbuj3+eRTESA6uyHw7uBuMLMbWrzxtzBNtTRXUBG/aHt8NBGywjGwiLPJ3Pbma37fYcdw+78mlcFqDhnz6bOZL/APJLm4ssz77CkUyKjSnoEWZonrMYJkiCxw8Bs3vznAWYhIyjs4RUjCbYBiETS8Xv5mkzbqule/WHRGTOthTs1TThaHoYhsQMRlrmEPXKldWprfh4yTUeplLvS2qbV0zwleQKRmvClDOrhbXhH/igPPH2coLaYilYnsLUxutvFypqwHQ6KQaLb1vJvBAl7J2w9u4Ja8tnrOuJpSesLd9Mu144O5yYH2sspiTEhLhueuV30Qf1RzVwgsuyYuWq1BpXC3POlefbCUqbVCQwKoj1TlMwjYt6hczG1DsJKuJkTzdE483029jFhzcNmYp6R3JHtWZiRZpqBk18W4lcKowF1csw9waNhdibQ431Ata6tA6FdVPMdeFzoVhfna116aSqm113NN4mD92UyB3IdyGY6nYcDk8g1tzey6cIM6/xNgX5xNfCwxS+20BcaFCXGgt7DC81J1qT1TbFmNpSqGpqW9vcwci5bWotz9MY5BwZQaFkZCizdlu62TL86iWFD0hCQIvSIvUWt+OEVoT3BI4CQORqWx4Hu7CaNGeaMtgDc1pPUCTcllmk8PA05WvoFZLSk1zESDeEaqYEAzRQNACWGFczwmouYL0msSpSC2ZKOeG9rYOhX05KQ1d/SBZrx6VgZ9Q31RC7FRSU5Fq8aSK127Reu+zJHsacpsUQQoVxV8bYoLIgJkTmClMoS8SJvI7BXF3VZpWLBk0bxIzaUb8JUmiO5+w7ntDRWgL4Q7YQXnm3wC84xILI5LkyCa6FBrVFY454cxYzW5livuDPz6jnSW2DqlbgO/47Gf0HUEsDBBQAAgAIADRhRFL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DRhRFJL2vWWrgEAAG0GAAAfAAAAdW5pdmVyc2FsL2h0bWxfc2tpbl9zZXR0aW5ncy5qc42UwU/CMBTG7/wVZF4N0YEOvAHDxMSDidyMh248x0LX17QFRcL/7joEuu5NWS/0y4/v9b2t367TLZ8gDboP3V31u9q/1PeVBlYzag3XdZ236IXVA83zBczzAnguIPCQjUU+GNdw0vdnhHIOROWabF8NSO34BUjA8uTviIoANaFtCO2TMvyixO/jvztOV4eOnDkna2NQ9FIUBoTpCVQFq5jg6rF63A49GDeg/kE/WAo107twOIlbybPjYBLF05HLpVhIJrbPmGEvYekqU7gWi9/6fbtcermVoMo3vmory3NtngwUfuHZ7Syche2kVKA1/NYdxeNwfE/CnCXA3YaiwXAw/gOtGTcH6tGbXOfmSEdh1I8GLi1ZBo0pTWfxbdyvY6L0akyzUfzAGfgybc1IzragLrFCuZYXvECpMLMTaaKRXSTKkS1ykR24eGQXydnDWtu2b6OKjF6CanH6Km7scpnGMGrXDL1rtiSuctEWLhdEgyEvt/aqPlO5wCmRqosUSAaal6LH4xg/a+z+rWycqRWoOSIv87MbMGNYuizKRCnP/+4mA3nU9OKm/GN19j9QSwMEFAACAAgANGFEUpQTsyJpAAAAbgAAABwAAAB1bml2ZXJzYWwvbG9jYWxfc2V0dGluZ3MueG1sDcwxDoMwDEDRnVNY3int1oHAxlaW0gNYxEWRHBuRgOD2ZPvD02/7MwocvKVg6vD1eCKwzuaDLg5/01C/EVIm9SSm7FANoe+qVmwm+XLOBSZYhS7eJo4lMo8Uixx2EajhU17/wB6brroBUEsDBBQAAgAIADVhRFKqn45ZFgoAABYZAAAXAAAAdW5pdmVyc2FsL3VuaXZlcnNhbC5wbmftmGtUU1cWx48CiigF7HJ8IcGh1nZhpYgIBAJCqehgYcZxCshLRBKVR8AAAQJEHquiFWjREgIksa9BK5BihBAgoPhILTEpYIMxD4jQXCCEgIEbQkgyF23nw8ysWTPzdfhw11333N/Z/33O2Xfvc+6lP4aF2NpsswEA2B45HHwMAItSAFYPWq9BWsJu8+8it1WEYyFBoFngOIE8WOICPwoEoKVy/VKCFfK8Lv1wFAGAjZnL1yo5FpUDwJZbR4IDj+fEqWUtn7oaci8olspvDjYQGf6fCWJtSkKJ726YmNo70itTx3h7rXs7hr/LvY1TczJsoVnotuHUnapDA5eyh6GiSlI2EbvfdyBO+fOZVvL8OgAuvBVoDYD9LutVAHxluROAg9ecLQEo24i4DP5UbA+A8x/sVwMQvC4Igd/5R/jpR4EL80Px2xOvuD/aknglt5/z85Nl5q7K4T8z8F+prcAr8Aq8Aq/AK/AKvAKvwCvwCrwCr8D/n/DTzeuCfj15ujO9hgsNauh8p/yjVwdQ3s5/Y3RS6bx0n0g2zV0l65nhZN1V89Ic27yAYpgWUab5XVg4CT4Lp8IO4EIzw/SSOMzYLlh6YmdO1S31x9BRSwtew6j7KJMWH2BcrAso8O9g12m1KOOUxNwZDqf1SQ+oIgUZ3AZymk0v3mQgyx/aPZ0anXIFAPOmOwkqU5r0D5mmBf078figY9cCiMoFJ1u4rjidvvWZpCiiXhwBwAnljyNyzpe5/KM50kmNeaJOlkrlCRwhF8Sk7jgc4tQIQBc+rmJhST853GPIv8NksW219T4v/uos7eyPcEIsdMXM6QmqvkO6tgS6R8hYyUw/voow9yQ1LikAALlHhDUjoNm+e9rx8zd6cT1HBCmGWi927hdGAHI0lgptyK+v3Gbf9hnq4jy5NbUW3CXtRjoVz2RBZZn2/trvpLWc8tDX5nwDF5YcSpm+Id+UpONpOP4uksovEQB/9G/t1r1u71OktwUYNzcrsDD+m8JOazf+UhEvN1mWO4IqbwltjoXkw56WCOG0tVQyQyVr3vuzY2BOPt1Yg35xM7B9qmC6TJ3dTA2FRVEe5PvKoeGlCW0V2Z3cm4AXhxIee6ocuWo1APmZlTa9yysijF7qY6zt/EVYbJyj9BhMp8nYvXv4uVJ+9nZCM6eaGtXHt7qgPq+dzeZ4ErazpIs5Gsy7haafNT3m5zEj3sbnGA9J10P5gWmqehZjlIsyaEkiSI7+hCAV8RoktZVDQ8qMVlNBWpuKXscRtpE3pjnhSH07aC6WCgHfItGA26YcJuxmxH1Z55vefYBBVpUn7OVgabkjUsPFj1cB/44QS0U9IVW27ThB3o4TQCKf0SnIR1JDPSxlrT5NY9HpDWE5eyR38x/UG0wCseQRhsU16k3s+Ghe1g4GNZSXXqHzlonQbdp59jQzqXM62qOyoYkknGUTSilXpvlw4AG769wkrHIroyn3d1jNG9yxTL0azXqSZAj43MUCzPRjfm/NZm6s03K5SfLarL0+UAbhZY9tlV66h2V7pZUPd+E/lJ4gwmdFUSyBTwS/Ud1MPejIksPayho156Un3JYhrJeb4PyCHUObSB6UCgV86qfnohM4/4B4RpQqlemEZ7PTNLXi7Acumq+RaXnciKJnLJZkoaEU1DX8e+wUiqyZRZ8QTw/6naw4tBPcDSGqLuknGu23hDCuxN+7jdkd08IOSoIJyFLtURkiDSzbenWjaxGLKREyR7y55xfKfGxvhy770SiJN8s6X3Zg4hA3+B3nvCTPuxsJmskZjmG6mmqMZbuHGRTjSNCFY40zjTgLuJrqw33qSxyXfk6ijLn5xBYq5y4S6fdqJDU+eVFbwcjXnbut2bsXR8fbPr4xZaXoeNG+eZNESIvbWU8Y1Otq1d1PrEpaXiQJEigugaSzIh2xiZsq9VDB0OQ4nETTtmZt0BXPNCV6s9QXWqZvDYo7NRX8bN/RTHIF38HN6Fsqma/g78I3sZyOQ1jSEXJX1k1dFTcLxgbNnNkgWI5iXf1x5vfboFMjtVH39iW4m+VrnuYNmPevaWtjHot2J5zz76mOckuIgZiq3oeY4fvRLGNhcwu7nISVmRxL1B/WXhrPisFRW5c8eelYAYstoBHxmk4uc3ifaxDPJQ6dV+rsxxJMWIxliizSDUASnaZE9JtpXNcqaM3r4Wtycf3qKavBFDzpniLGnm76cQA9VB9ZkyVK0aWaMG8fhEazFC+2um2m5X7rLC30y2itUMXZd2dtwClNYjSx6Izs0TPDYqsHO6Dy018cNN55SFjSo6CBTb2ekrUC+RBurzgaqqWiYC7lMzrpgAWiWnd1nqu9ngw5RKR8fJ3PeX65cpCSRj/08HK1D1uyt9O/x7aeGxXhhet03UefPd9PnTfGJuO36/gdxk2lEleS6rLilQNsSWRfJVc7OWiYHm80pPhNnpt2KJ45LbJIwdw/f1a0Qy8yv78sPpCCKpO8U28W8Br6hMuTTqi4Q3TKVB8Nbrq+zRWdRh08Ka7j3oiEvmA/4vPz3uxtLR90La+s/01WPhu7+axIY5blbRjKiE5oo2955ssjB9s3F2xrCF8t9UBy39WogKOjTagXVHVy9XDHA9JjOXqInx0PFe1HMc1F6vfskO9Qtr3UQ0LoaiF+Md4kXl89KP708vwDUyRULUl/hi6vW3e5Se/UFk8ea9RoTpAk7Ti4QnP2B3yl8NvE9u5uW5YaDtPwSCXp01BTiDwipGtMY59G6VmeXRwWw3o/DAWSlRXRdlXqEhx+edTPxYcUIvltAFAyl+J0rNFJXnMrGE9T0QRx39cLODcie3jeEEXri6WcwvqqvhM1khZbQwSLpuZWJLyU0lkZfTMiHs1LN5DyWSY5LCpo8SeH2wtGz8SWO1Z2V5FKnaVUNcsjcfpOrnOTuLstP+a7RSRtc5JgpzFS36rXKdonYzjurXbYuMtGa95Rqslt0wTsq2RG08+0Yytmqvo9PISrU1QFwuBRT/Mg5zSelgztj6Nwk14lTqsvfV4VI+vAhUdHW4RJBjXrg0R/esdwHLow+VVU+WwuScTngguVYfb+ZEuFSoCs//p/rk3fILWRKZbV/atqNjNHK6W7Q3KrTNVfYCQ4uW+WClGBCx2EYLQ1Y1bgL6GmMkwmBT1CbAcu6P6uM+HsqA37SriA4qVoBzqvpXF/LEQKNq54Ru9iHU+s+GEtsi1BXXTON1n3DtGWizquu3G238NgAw72UXLwnyxKF28dHjLdPEAY5mf4I1U9PzzgpDzYClyHoHhjoU76kx+2IvjiYfM+wp3lbQauR//460d1NwDINI7wesSYkP06oVvhPE8Yos/TfLtTrpUOBnhZKXJEdQy/c12XEB0JqtvAunXMjs7Zl/PWGkoEvkznp4OFr3/f85z/xy3ZQEO4eX1Lywfkubrzyz3AkQ/DgpuDThb/DVBLAwQUAAIACAA1YURS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CTvpZQNmFYAkcDAADhCQAAFAAAAAAAAAABAAAAAABTEAAAdW5pdmVyc2FsL3BsYXllci54bWxQSwECAAAUAAIACAA0YURSnF4yCBQGAAA3FwAAHQAAAAAAAAABAAAAAADMEwAAdW5pdmVyc2FsL2NvbW1vbl9tZXNzYWdlcy5sbmdQSwECAAAUAAIACAA0YURSZrKi1aUAAACDAQAALgAAAAAAAAABAAAAAAAbGgAAdW5pdmVyc2FsL3BsYXliYWNrX2FuZF9uYXZpZ2F0aW9uX3NldHRpbmdzLnhtbFBLAQIAABQAAgAIADRhRFLQvS+0TgQAAIcVAAAnAAAAAAAAAAEAAAAAAAwbAAB1bml2ZXJzYWwvZmxhc2hfcHVibGlzaGluZ19zZXR0aW5ncy54bWxQSwECAAAUAAIACAA0YURSGod3CXEDAACkDAAAIQAAAAAAAAABAAAAAACfHwAAdW5pdmVyc2FsL2ZsYXNoX3NraW5fc2V0dGluZ3MueG1sUEsBAgAAFAACAAgANGFEUuZFxhFIBAAAERUAACYAAAAAAAAAAQAAAAAATyMAAHVuaXZlcnNhbC9odG1sX3B1Ymxpc2hpbmdfc2V0dGluZ3MueG1sUEsBAgAAFAACAAgANGFEUkva9ZauAQAAbQYAAB8AAAAAAAAAAQAAAAAA2ycAAHVuaXZlcnNhbC9odG1sX3NraW5fc2V0dGluZ3MuanNQSwECAAAUAAIACAA0YURSlBOzImkAAABuAAAAHAAAAAAAAAABAAAAAADGKQAAdW5pdmVyc2FsL2xvY2FsX3NldHRpbmdzLnhtbFBLAQIAABQAAgAIADVhRFKqn45ZFgoAABYZAAAXAAAAAAAAAAAAAAAAAGkqAAB1bml2ZXJzYWwvdW5pdmVyc2FsLnBuZ1BLAQIAABQAAgAIADVhRFLlZcaxSwAAAGoAAAAbAAAAAAAAAAEAAAAAALQ0AAB1bml2ZXJzYWwvdW5pdmVyc2FsLnBuZy54bWxQSwUGAAAAABIAEgBWBQAAODUAAAAA"/>
  <p:tag name="ISPRING_ULTRA_SCORM_COURCE_TITLE" val="Lesson 18_N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Lesson 18_N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0CMARffENFHs_eR1NFmsxw&quot;,&quot;gi&quot;:&quot;B3pt5UkbY-XXLO7bvm4G-A&quot;,&quot;ti&quot;:&quot;characters&quot;,&quot;vs&quot;:{&quot;f&quot;:[878,832,543],&quot;i&quot;:{&quot;d&quot;:&quot;0CMARffENFHs_eR1NFmsxw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SzmUMZeztefkNXj9heA9Jg&quot;,&quot;gi&quot;:&quot;OPY_MK8tXjWrKhaXZ9l3pQ&quot;,&quot;ti&quot;:&quot;object_sets&quot;,&quot;vs&quot;:{&quot;f&quot;:[],&quot;i&quot;:{&quot;d&quot;:&quot;SzmUMZeztefkNXj9heA9Jg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MlXnjFqPRFplHr5JmFZPtw&quot;,&quot;gi&quot;:&quot;OPY_MK8tXjWrKhaXZ9l3pQ&quot;,&quot;ti&quot;:&quot;object_sets&quot;,&quot;vs&quot;:{&quot;f&quot;:[1045],&quot;i&quot;:{&quot;d&quot;:&quot;MlXnjFqPRFplHr5JmFZPtw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filom\Documents\ENGIMATH\LESSONS\MATRICES\LESSON 18\Lesson_18_N1\quiz\quiz1.quiz"/>
  <p:tag name="ISPRING_QUIZ_RELATIVE_PATH" val="Lesson_18_N1\quiz\quiz1.quiz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P4LhERBCE91_KoRQy_QanA&quot;,&quot;gi&quot;:&quot;B3pt5UkbY-XXLO7bvm4G-A&quot;,&quot;ti&quot;:&quot;characters&quot;,&quot;vs&quot;:{&quot;f&quot;:[878,832,501],&quot;i&quot;:{&quot;d&quot;:&quot;P4LhERBCE91_KoRQy_QanA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12092</TotalTime>
  <Words>1797</Words>
  <Application>Microsoft Office PowerPoint</Application>
  <PresentationFormat>Widescreen</PresentationFormat>
  <Paragraphs>170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18_N1</dc:title>
  <dc:creator>Filomena Soares</dc:creator>
  <cp:lastModifiedBy>Oksana Labanova</cp:lastModifiedBy>
  <cp:revision>376</cp:revision>
  <dcterms:created xsi:type="dcterms:W3CDTF">2019-03-25T06:42:45Z</dcterms:created>
  <dcterms:modified xsi:type="dcterms:W3CDTF">2021-09-29T13:58:05Z</dcterms:modified>
</cp:coreProperties>
</file>