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86" r:id="rId3"/>
    <p:sldId id="277" r:id="rId4"/>
    <p:sldId id="288" r:id="rId5"/>
    <p:sldId id="278" r:id="rId6"/>
    <p:sldId id="289" r:id="rId7"/>
    <p:sldId id="290" r:id="rId8"/>
    <p:sldId id="291" r:id="rId9"/>
    <p:sldId id="279" r:id="rId10"/>
    <p:sldId id="293" r:id="rId11"/>
    <p:sldId id="294" r:id="rId12"/>
    <p:sldId id="280" r:id="rId13"/>
    <p:sldId id="283" r:id="rId14"/>
  </p:sldIdLst>
  <p:sldSz cx="12192000" cy="6858000"/>
  <p:notesSz cx="6858000" cy="9144000"/>
  <p:custDataLst>
    <p:tags r:id="rId16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0C2B8E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34D8EE-5026-4165-9040-4930C0C9D278}" v="2" dt="2025-05-03T21:55:18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CB34D8EE-5026-4165-9040-4930C0C9D278}"/>
    <pc:docChg chg="custSel modSld">
      <pc:chgData name="Elena Safiulina" userId="46398a00-a311-4d71-ab86-ad085cba44dd" providerId="ADAL" clId="{CB34D8EE-5026-4165-9040-4930C0C9D278}" dt="2025-05-03T21:55:18.652" v="3"/>
      <pc:docMkLst>
        <pc:docMk/>
      </pc:docMkLst>
      <pc:sldChg chg="addSp delSp modSp mod delAnim">
        <pc:chgData name="Elena Safiulina" userId="46398a00-a311-4d71-ab86-ad085cba44dd" providerId="ADAL" clId="{CB34D8EE-5026-4165-9040-4930C0C9D278}" dt="2025-05-03T21:36:21.511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CB34D8EE-5026-4165-9040-4930C0C9D278}" dt="2025-05-03T21:36:21.511" v="2" actId="1076"/>
          <ac:picMkLst>
            <pc:docMk/>
            <pc:sldMk cId="214730274" sldId="275"/>
            <ac:picMk id="2" creationId="{2B028BB0-8F10-47CA-933C-A4E39113FC17}"/>
          </ac:picMkLst>
        </pc:picChg>
        <pc:picChg chg="del">
          <ac:chgData name="Elena Safiulina" userId="46398a00-a311-4d71-ab86-ad085cba44dd" providerId="ADAL" clId="{CB34D8EE-5026-4165-9040-4930C0C9D278}" dt="2025-05-03T21:36:16.054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">
        <pc:chgData name="Elena Safiulina" userId="46398a00-a311-4d71-ab86-ad085cba44dd" providerId="ADAL" clId="{CB34D8EE-5026-4165-9040-4930C0C9D278}" dt="2025-05-03T21:55:18.652" v="3"/>
        <pc:sldMkLst>
          <pc:docMk/>
          <pc:sldMk cId="2434340358" sldId="283"/>
        </pc:sldMkLst>
        <pc:picChg chg="add mod">
          <ac:chgData name="Elena Safiulina" userId="46398a00-a311-4d71-ab86-ad085cba44dd" providerId="ADAL" clId="{CB34D8EE-5026-4165-9040-4930C0C9D278}" dt="2025-05-03T21:55:18.652" v="3"/>
          <ac:picMkLst>
            <pc:docMk/>
            <pc:sldMk cId="2434340358" sldId="283"/>
            <ac:picMk id="2" creationId="{9B8F4893-384C-8D8E-CD5B-E4A2F82CE9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5638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79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516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1957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664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6408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540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2.png"/><Relationship Id="rId3" Type="http://schemas.openxmlformats.org/officeDocument/2006/relationships/slide" Target="slide12.xml"/><Relationship Id="rId7" Type="http://schemas.openxmlformats.org/officeDocument/2006/relationships/image" Target="../media/image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.jpeg"/><Relationship Id="rId5" Type="http://schemas.openxmlformats.org/officeDocument/2006/relationships/slide" Target="slide5.xml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slide" Target="slide3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1.jpeg"/><Relationship Id="rId17" Type="http://schemas.openxmlformats.org/officeDocument/2006/relationships/image" Target="../media/image50.png"/><Relationship Id="rId2" Type="http://schemas.openxmlformats.org/officeDocument/2006/relationships/tags" Target="../tags/tag6.xml"/><Relationship Id="rId16" Type="http://schemas.openxmlformats.org/officeDocument/2006/relationships/image" Target="../media/image28.png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11" Type="http://schemas.openxmlformats.org/officeDocument/2006/relationships/image" Target="../media/image38.png"/><Relationship Id="rId5" Type="http://schemas.openxmlformats.org/officeDocument/2006/relationships/slide" Target="slide12.xml"/><Relationship Id="rId15" Type="http://schemas.openxmlformats.org/officeDocument/2006/relationships/image" Target="../media/image49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2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slide" Target="slide3.xml"/><Relationship Id="rId11" Type="http://schemas.openxmlformats.org/officeDocument/2006/relationships/image" Target="../media/image52.png"/><Relationship Id="rId5" Type="http://schemas.openxmlformats.org/officeDocument/2006/relationships/slide" Target="slide12.xml"/><Relationship Id="rId10" Type="http://schemas.openxmlformats.org/officeDocument/2006/relationships/image" Target="../media/image51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3.xml"/><Relationship Id="rId7" Type="http://schemas.openxmlformats.org/officeDocument/2006/relationships/slide" Target="slide12.xml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53.png"/><Relationship Id="rId10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2.xml"/><Relationship Id="rId10" Type="http://schemas.openxmlformats.org/officeDocument/2006/relationships/image" Target="../media/image410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9.png"/><Relationship Id="rId3" Type="http://schemas.openxmlformats.org/officeDocument/2006/relationships/slide" Target="slide12.xml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6.png"/><Relationship Id="rId3" Type="http://schemas.openxmlformats.org/officeDocument/2006/relationships/slide" Target="slide12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4.png"/><Relationship Id="rId5" Type="http://schemas.openxmlformats.org/officeDocument/2006/relationships/slide" Target="slide5.xml"/><Relationship Id="rId1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80.png"/><Relationship Id="rId7" Type="http://schemas.openxmlformats.org/officeDocument/2006/relationships/slide" Target="slide5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9.png"/><Relationship Id="rId5" Type="http://schemas.openxmlformats.org/officeDocument/2006/relationships/slide" Target="slide12.xml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9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8.png"/><Relationship Id="rId7" Type="http://schemas.openxmlformats.org/officeDocument/2006/relationships/slide" Target="slide12.xml"/><Relationship Id="rId12" Type="http://schemas.openxmlformats.org/officeDocument/2006/relationships/image" Target="../media/image5.png"/><Relationship Id="rId17" Type="http://schemas.openxmlformats.org/officeDocument/2006/relationships/image" Target="../media/image24.png"/><Relationship Id="rId2" Type="http://schemas.openxmlformats.org/officeDocument/2006/relationships/tags" Target="../tags/tag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2.png"/><Relationship Id="rId5" Type="http://schemas.openxmlformats.org/officeDocument/2006/relationships/image" Target="../media/image180.png"/><Relationship Id="rId15" Type="http://schemas.openxmlformats.org/officeDocument/2006/relationships/image" Target="../media/image22.png"/><Relationship Id="rId10" Type="http://schemas.openxmlformats.org/officeDocument/2006/relationships/slide" Target="slide9.xml"/><Relationship Id="rId19" Type="http://schemas.openxmlformats.org/officeDocument/2006/relationships/image" Target="../media/image26.png"/><Relationship Id="rId4" Type="http://schemas.openxmlformats.org/officeDocument/2006/relationships/notesSlide" Target="../notesSlides/notesSlide6.xml"/><Relationship Id="rId9" Type="http://schemas.openxmlformats.org/officeDocument/2006/relationships/slide" Target="slide5.xml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openxmlformats.org/officeDocument/2006/relationships/slide" Target="slide3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tags" Target="../tags/tag4.xml"/><Relationship Id="rId6" Type="http://schemas.openxmlformats.org/officeDocument/2006/relationships/slide" Target="slide12.xml"/><Relationship Id="rId11" Type="http://schemas.openxmlformats.org/officeDocument/2006/relationships/image" Target="../media/image5.png"/><Relationship Id="rId5" Type="http://schemas.openxmlformats.org/officeDocument/2006/relationships/image" Target="../media/image1.jpeg"/><Relationship Id="rId15" Type="http://schemas.openxmlformats.org/officeDocument/2006/relationships/image" Target="../media/image32.png"/><Relationship Id="rId10" Type="http://schemas.openxmlformats.org/officeDocument/2006/relationships/image" Target="../media/image2.png"/><Relationship Id="rId4" Type="http://schemas.openxmlformats.org/officeDocument/2006/relationships/image" Target="../media/image180.png"/><Relationship Id="rId9" Type="http://schemas.openxmlformats.org/officeDocument/2006/relationships/slide" Target="slide9.xml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33.png"/><Relationship Id="rId5" Type="http://schemas.openxmlformats.org/officeDocument/2006/relationships/slide" Target="slide3.xml"/><Relationship Id="rId15" Type="http://schemas.openxmlformats.org/officeDocument/2006/relationships/image" Target="../media/image37.svg"/><Relationship Id="rId10" Type="http://schemas.openxmlformats.org/officeDocument/2006/relationships/image" Target="../media/image19.png"/><Relationship Id="rId4" Type="http://schemas.openxmlformats.org/officeDocument/2006/relationships/slide" Target="slide12.xml"/><Relationship Id="rId9" Type="http://schemas.openxmlformats.org/officeDocument/2006/relationships/image" Target="../media/image5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2.xml"/><Relationship Id="rId7" Type="http://schemas.openxmlformats.org/officeDocument/2006/relationships/image" Target="../media/image2.png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40.png"/><Relationship Id="rId5" Type="http://schemas.openxmlformats.org/officeDocument/2006/relationships/slide" Target="slide5.xml"/><Relationship Id="rId10" Type="http://schemas.openxmlformats.org/officeDocument/2006/relationships/image" Target="../media/image39.png"/><Relationship Id="rId4" Type="http://schemas.openxmlformats.org/officeDocument/2006/relationships/slide" Target="slide3.xml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All-zero “line” entries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Equal “parallel lines”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Proportional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“parallel lines”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19 Plan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71731" y="1184493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tângulo arredondado 32">
            <a:extLst>
              <a:ext uri="{FF2B5EF4-FFF2-40B4-BE49-F238E27FC236}">
                <a16:creationId xmlns:a16="http://schemas.microsoft.com/office/drawing/2014/main" id="{455EE437-4D90-497E-A1FD-BB8AAB4640F2}"/>
              </a:ext>
            </a:extLst>
          </p:cNvPr>
          <p:cNvSpPr/>
          <p:nvPr/>
        </p:nvSpPr>
        <p:spPr>
          <a:xfrm>
            <a:off x="3899338" y="5175491"/>
            <a:ext cx="1496627" cy="360000"/>
          </a:xfrm>
          <a:prstGeom prst="roundRect">
            <a:avLst/>
          </a:prstGeom>
          <a:solidFill>
            <a:srgbClr val="29A6FF">
              <a:alpha val="40000"/>
            </a:srgb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All-zero “line” entries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Equal “parallel lines”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Proportional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“parallel lines”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19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66418"/>
            <a:ext cx="9859639" cy="232557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a square matrix with:</a:t>
                </a: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8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/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>
            <a:extLst>
              <a:ext uri="{FF2B5EF4-FFF2-40B4-BE49-F238E27FC236}">
                <a16:creationId xmlns:a16="http://schemas.microsoft.com/office/drawing/2014/main" id="{64C13C92-CDB4-4F30-AA63-9978D1670039}"/>
              </a:ext>
            </a:extLst>
          </p:cNvPr>
          <p:cNvSpPr txBox="1"/>
          <p:nvPr/>
        </p:nvSpPr>
        <p:spPr>
          <a:xfrm>
            <a:off x="2264327" y="607218"/>
            <a:ext cx="9404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two “</a:t>
            </a:r>
            <a:r>
              <a:rPr lang="en-US" sz="2400" b="1" dirty="0"/>
              <a:t>parallel lines</a:t>
            </a:r>
            <a:r>
              <a:rPr lang="en-US" sz="2400" dirty="0"/>
              <a:t>” – </a:t>
            </a:r>
            <a:r>
              <a:rPr lang="en-US" sz="2400" b="1" dirty="0"/>
              <a:t>rows </a:t>
            </a:r>
            <a:r>
              <a:rPr lang="en-US" sz="2400" dirty="0"/>
              <a:t>or </a:t>
            </a:r>
            <a:r>
              <a:rPr lang="en-US" sz="2400" b="1" dirty="0"/>
              <a:t>columns</a:t>
            </a:r>
            <a:r>
              <a:rPr lang="en-US" sz="2400" dirty="0"/>
              <a:t> – where all the respective entries are </a:t>
            </a:r>
            <a:r>
              <a:rPr lang="en-US" sz="2400" b="1" dirty="0"/>
              <a:t>proportional</a:t>
            </a:r>
            <a:r>
              <a:rPr lang="en-US" sz="2400" dirty="0"/>
              <a:t>, then</a:t>
            </a:r>
            <a:endParaRPr lang="pt-PT" sz="2400" dirty="0"/>
          </a:p>
        </p:txBody>
      </p:sp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10CE664A-C798-4123-8113-B0627F51942C}"/>
              </a:ext>
            </a:extLst>
          </p:cNvPr>
          <p:cNvCxnSpPr>
            <a:cxnSpLocks/>
          </p:cNvCxnSpPr>
          <p:nvPr/>
        </p:nvCxnSpPr>
        <p:spPr>
          <a:xfrm flipV="1">
            <a:off x="3848504" y="1194125"/>
            <a:ext cx="1547461" cy="11662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412A0766-D237-482D-BCBC-6D5B0A9C3B41}"/>
              </a:ext>
            </a:extLst>
          </p:cNvPr>
          <p:cNvCxnSpPr>
            <a:cxnSpLocks/>
          </p:cNvCxnSpPr>
          <p:nvPr/>
        </p:nvCxnSpPr>
        <p:spPr>
          <a:xfrm flipV="1">
            <a:off x="6593108" y="1560657"/>
            <a:ext cx="1547461" cy="11662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28364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the  following matrix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776C9C6C-1497-4326-A4E2-7C6AC40BC905}"/>
                  </a:ext>
                </a:extLst>
              </p:cNvPr>
              <p:cNvSpPr txBox="1"/>
              <p:nvPr/>
            </p:nvSpPr>
            <p:spPr>
              <a:xfrm>
                <a:off x="2724816" y="4651871"/>
                <a:ext cx="2812180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776C9C6C-1497-4326-A4E2-7C6AC40BC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16" y="4651871"/>
                <a:ext cx="2812180" cy="8138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CA47180C-3DD5-48AB-8F48-849D6CCB3525}"/>
                  </a:ext>
                </a:extLst>
              </p:cNvPr>
              <p:cNvSpPr txBox="1"/>
              <p:nvPr/>
            </p:nvSpPr>
            <p:spPr>
              <a:xfrm>
                <a:off x="5536996" y="4653889"/>
                <a:ext cx="2002471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CA47180C-3DD5-48AB-8F48-849D6CCB3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96" y="4653889"/>
                <a:ext cx="2002471" cy="8138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F45A37A3-0A2E-4C3B-97BE-A3963788F778}"/>
              </a:ext>
            </a:extLst>
          </p:cNvPr>
          <p:cNvSpPr/>
          <p:nvPr/>
        </p:nvSpPr>
        <p:spPr>
          <a:xfrm>
            <a:off x="4883499" y="5605234"/>
            <a:ext cx="1637881" cy="170847"/>
          </a:xfrm>
          <a:custGeom>
            <a:avLst/>
            <a:gdLst>
              <a:gd name="connsiteX0" fmla="*/ 0 w 1637881"/>
              <a:gd name="connsiteY0" fmla="*/ 0 h 170847"/>
              <a:gd name="connsiteX1" fmla="*/ 904352 w 1637881"/>
              <a:gd name="connsiteY1" fmla="*/ 170822 h 170847"/>
              <a:gd name="connsiteX2" fmla="*/ 1637881 w 1637881"/>
              <a:gd name="connsiteY2" fmla="*/ 10049 h 1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881" h="170847">
                <a:moveTo>
                  <a:pt x="0" y="0"/>
                </a:moveTo>
                <a:cubicBezTo>
                  <a:pt x="315686" y="84573"/>
                  <a:pt x="631372" y="169147"/>
                  <a:pt x="904352" y="170822"/>
                </a:cubicBezTo>
                <a:cubicBezTo>
                  <a:pt x="1177332" y="172497"/>
                  <a:pt x="1407606" y="91273"/>
                  <a:pt x="1637881" y="10049"/>
                </a:cubicBezTo>
              </a:path>
            </a:pathLst>
          </a:custGeom>
          <a:noFill/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 arredondado 32">
            <a:extLst>
              <a:ext uri="{FF2B5EF4-FFF2-40B4-BE49-F238E27FC236}">
                <a16:creationId xmlns:a16="http://schemas.microsoft.com/office/drawing/2014/main" id="{12D46FF9-FD46-4E9E-AC59-25A702AAE660}"/>
              </a:ext>
            </a:extLst>
          </p:cNvPr>
          <p:cNvSpPr/>
          <p:nvPr/>
        </p:nvSpPr>
        <p:spPr>
          <a:xfrm>
            <a:off x="6270172" y="5233445"/>
            <a:ext cx="1155561" cy="281949"/>
          </a:xfrm>
          <a:prstGeom prst="roundRect">
            <a:avLst/>
          </a:prstGeom>
          <a:solidFill>
            <a:srgbClr val="29A6FF">
              <a:alpha val="40000"/>
            </a:srgb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BDEBA8-0F3B-46A7-9991-97A9789E3A5E}"/>
              </a:ext>
            </a:extLst>
          </p:cNvPr>
          <p:cNvSpPr/>
          <p:nvPr/>
        </p:nvSpPr>
        <p:spPr>
          <a:xfrm>
            <a:off x="5787852" y="4912900"/>
            <a:ext cx="428724" cy="360739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6569E26-7819-49AE-8248-E055254C7678}"/>
              </a:ext>
            </a:extLst>
          </p:cNvPr>
          <p:cNvSpPr/>
          <p:nvPr/>
        </p:nvSpPr>
        <p:spPr>
          <a:xfrm>
            <a:off x="4866184" y="5791179"/>
            <a:ext cx="1672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Scalar Multiple </a:t>
            </a: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Property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61748915-0125-451B-9EE5-F8CCCF9C688A}"/>
                  </a:ext>
                </a:extLst>
              </p:cNvPr>
              <p:cNvSpPr txBox="1"/>
              <p:nvPr/>
            </p:nvSpPr>
            <p:spPr>
              <a:xfrm>
                <a:off x="7539467" y="4903895"/>
                <a:ext cx="10957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61748915-0125-451B-9EE5-F8CCCF9C6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467" y="4903895"/>
                <a:ext cx="1095749" cy="307777"/>
              </a:xfrm>
              <a:prstGeom prst="rect">
                <a:avLst/>
              </a:prstGeom>
              <a:blipFill>
                <a:blip r:embed="rId14"/>
                <a:stretch>
                  <a:fillRect l="-2222" r="-4444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3423521F-C326-4E70-AB2A-B7FEB755E7FC}"/>
              </a:ext>
            </a:extLst>
          </p:cNvPr>
          <p:cNvSpPr/>
          <p:nvPr/>
        </p:nvSpPr>
        <p:spPr>
          <a:xfrm rot="20796901">
            <a:off x="7010403" y="5418713"/>
            <a:ext cx="1496627" cy="369332"/>
          </a:xfrm>
          <a:custGeom>
            <a:avLst/>
            <a:gdLst>
              <a:gd name="connsiteX0" fmla="*/ 0 w 1637881"/>
              <a:gd name="connsiteY0" fmla="*/ 0 h 170847"/>
              <a:gd name="connsiteX1" fmla="*/ 904352 w 1637881"/>
              <a:gd name="connsiteY1" fmla="*/ 170822 h 170847"/>
              <a:gd name="connsiteX2" fmla="*/ 1637881 w 1637881"/>
              <a:gd name="connsiteY2" fmla="*/ 10049 h 1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881" h="170847">
                <a:moveTo>
                  <a:pt x="0" y="0"/>
                </a:moveTo>
                <a:cubicBezTo>
                  <a:pt x="315686" y="84573"/>
                  <a:pt x="631372" y="169147"/>
                  <a:pt x="904352" y="170822"/>
                </a:cubicBezTo>
                <a:cubicBezTo>
                  <a:pt x="1177332" y="172497"/>
                  <a:pt x="1407606" y="91273"/>
                  <a:pt x="1637881" y="10049"/>
                </a:cubicBezTo>
              </a:path>
            </a:pathLst>
          </a:custGeom>
          <a:noFill/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5957D37-4CD6-4B13-B506-1528DCB28293}"/>
                  </a:ext>
                </a:extLst>
              </p:cNvPr>
              <p:cNvSpPr txBox="1"/>
              <p:nvPr/>
            </p:nvSpPr>
            <p:spPr>
              <a:xfrm>
                <a:off x="6967585" y="5548810"/>
                <a:ext cx="154147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</a:rPr>
                  <a:t>because</a:t>
                </a:r>
              </a:p>
              <a:p>
                <a:pPr algn="ctr"/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5957D37-4CD6-4B13-B506-1528DCB28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585" y="5548810"/>
                <a:ext cx="1541473" cy="892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1E3612B-E9F9-462A-8A59-33E15BA498D5}"/>
                  </a:ext>
                </a:extLst>
              </p:cNvPr>
              <p:cNvSpPr txBox="1"/>
              <p:nvPr/>
            </p:nvSpPr>
            <p:spPr>
              <a:xfrm>
                <a:off x="8663279" y="4903894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1E3612B-E9F9-462A-8A59-33E15BA49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279" y="4903894"/>
                <a:ext cx="463973" cy="307777"/>
              </a:xfrm>
              <a:prstGeom prst="rect">
                <a:avLst/>
              </a:prstGeom>
              <a:blipFill>
                <a:blip r:embed="rId16"/>
                <a:stretch>
                  <a:fillRect l="-5263" r="-13158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864F1A8F-D53A-4362-8E5F-675912430685}"/>
              </a:ext>
            </a:extLst>
          </p:cNvPr>
          <p:cNvSpPr txBox="1"/>
          <p:nvPr/>
        </p:nvSpPr>
        <p:spPr>
          <a:xfrm>
            <a:off x="8979910" y="3638076"/>
            <a:ext cx="265504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We may justify directly this result by writing, for 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5DC25E19-9062-43DC-9972-362C3CCD1C4F}"/>
                  </a:ext>
                </a:extLst>
              </p:cNvPr>
              <p:cNvSpPr txBox="1"/>
              <p:nvPr/>
            </p:nvSpPr>
            <p:spPr>
              <a:xfrm>
                <a:off x="8990451" y="4615993"/>
                <a:ext cx="2745497" cy="73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5DC25E19-9062-43DC-9972-362C3CCD1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451" y="4615993"/>
                <a:ext cx="2745497" cy="739498"/>
              </a:xfrm>
              <a:prstGeom prst="rect">
                <a:avLst/>
              </a:prstGeom>
              <a:blipFill>
                <a:blip r:embed="rId17"/>
                <a:stretch>
                  <a:fillRect l="-2444" b="-2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8E74ADF0-8294-4A68-8EF2-6F4E634CAD1C}"/>
              </a:ext>
            </a:extLst>
          </p:cNvPr>
          <p:cNvSpPr/>
          <p:nvPr/>
        </p:nvSpPr>
        <p:spPr>
          <a:xfrm flipV="1">
            <a:off x="5678027" y="4304493"/>
            <a:ext cx="3141739" cy="593307"/>
          </a:xfrm>
          <a:custGeom>
            <a:avLst/>
            <a:gdLst>
              <a:gd name="connsiteX0" fmla="*/ 0 w 1637881"/>
              <a:gd name="connsiteY0" fmla="*/ 0 h 170847"/>
              <a:gd name="connsiteX1" fmla="*/ 904352 w 1637881"/>
              <a:gd name="connsiteY1" fmla="*/ 170822 h 170847"/>
              <a:gd name="connsiteX2" fmla="*/ 1637881 w 1637881"/>
              <a:gd name="connsiteY2" fmla="*/ 10049 h 1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881" h="170847">
                <a:moveTo>
                  <a:pt x="0" y="0"/>
                </a:moveTo>
                <a:cubicBezTo>
                  <a:pt x="315686" y="84573"/>
                  <a:pt x="631372" y="169147"/>
                  <a:pt x="904352" y="170822"/>
                </a:cubicBezTo>
                <a:cubicBezTo>
                  <a:pt x="1177332" y="172497"/>
                  <a:pt x="1407606" y="91273"/>
                  <a:pt x="1637881" y="10049"/>
                </a:cubicBezTo>
              </a:path>
            </a:pathLst>
          </a:custGeom>
          <a:noFill/>
          <a:ln w="38100">
            <a:solidFill>
              <a:srgbClr val="0C2B8E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850D552-4B8F-493A-8CA5-C32EABC48A26}"/>
              </a:ext>
            </a:extLst>
          </p:cNvPr>
          <p:cNvSpPr txBox="1"/>
          <p:nvPr/>
        </p:nvSpPr>
        <p:spPr>
          <a:xfrm>
            <a:off x="8979911" y="5419785"/>
            <a:ext cx="265504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algn="just"/>
          </a:lstStyle>
          <a:p>
            <a:r>
              <a:rPr lang="en-US" sz="1600" dirty="0"/>
              <a:t>An alternative way to write the same proportionality relation between the rows!...</a:t>
            </a:r>
          </a:p>
        </p:txBody>
      </p:sp>
    </p:spTree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2" grpId="0"/>
      <p:bldP spid="33" grpId="0"/>
      <p:bldP spid="33" grpId="1"/>
      <p:bldP spid="4" grpId="0" animBg="1"/>
      <p:bldP spid="4" grpId="1" animBg="1"/>
      <p:bldP spid="35" grpId="0" animBg="1"/>
      <p:bldP spid="35" grpId="1" animBg="1"/>
      <p:bldP spid="5" grpId="0" animBg="1"/>
      <p:bldP spid="5" grpId="1" animBg="1"/>
      <p:bldP spid="6" grpId="0"/>
      <p:bldP spid="6" grpId="1"/>
      <p:bldP spid="36" grpId="0"/>
      <p:bldP spid="36" grpId="1"/>
      <p:bldP spid="37" grpId="0" animBg="1"/>
      <p:bldP spid="37" grpId="1" animBg="1"/>
      <p:bldP spid="38" grpId="0"/>
      <p:bldP spid="38" grpId="1"/>
      <p:bldP spid="39" grpId="0"/>
      <p:bldP spid="40" grpId="0" animBg="1"/>
      <p:bldP spid="41" grpId="0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tângulo arredondado 6">
            <a:extLst>
              <a:ext uri="{FF2B5EF4-FFF2-40B4-BE49-F238E27FC236}">
                <a16:creationId xmlns:a16="http://schemas.microsoft.com/office/drawing/2014/main" id="{67DAECC7-1BA0-4F1D-9579-246091FDF37D}"/>
              </a:ext>
            </a:extLst>
          </p:cNvPr>
          <p:cNvSpPr/>
          <p:nvPr/>
        </p:nvSpPr>
        <p:spPr>
          <a:xfrm>
            <a:off x="3617021" y="4563853"/>
            <a:ext cx="451057" cy="89557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34">
            <a:extLst>
              <a:ext uri="{FF2B5EF4-FFF2-40B4-BE49-F238E27FC236}">
                <a16:creationId xmlns:a16="http://schemas.microsoft.com/office/drawing/2014/main" id="{B8961766-97B4-40E6-90F2-D1F0F9A9B644}"/>
              </a:ext>
            </a:extLst>
          </p:cNvPr>
          <p:cNvSpPr/>
          <p:nvPr/>
        </p:nvSpPr>
        <p:spPr>
          <a:xfrm>
            <a:off x="4211381" y="4579093"/>
            <a:ext cx="451057" cy="89557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All-zero “line” entries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Equal “parallel lines”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Proportional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“parallel lines”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19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66418"/>
            <a:ext cx="9859639" cy="232557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a square matrix with:</a:t>
                </a: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0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/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>
            <a:extLst>
              <a:ext uri="{FF2B5EF4-FFF2-40B4-BE49-F238E27FC236}">
                <a16:creationId xmlns:a16="http://schemas.microsoft.com/office/drawing/2014/main" id="{64C13C92-CDB4-4F30-AA63-9978D1670039}"/>
              </a:ext>
            </a:extLst>
          </p:cNvPr>
          <p:cNvSpPr txBox="1"/>
          <p:nvPr/>
        </p:nvSpPr>
        <p:spPr>
          <a:xfrm>
            <a:off x="2264327" y="607218"/>
            <a:ext cx="9404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two “</a:t>
            </a:r>
            <a:r>
              <a:rPr lang="en-US" sz="2400" b="1" dirty="0"/>
              <a:t>parallel lines</a:t>
            </a:r>
            <a:r>
              <a:rPr lang="en-US" sz="2400" dirty="0"/>
              <a:t>” – </a:t>
            </a:r>
            <a:r>
              <a:rPr lang="en-US" sz="2400" b="1" dirty="0"/>
              <a:t>rows </a:t>
            </a:r>
            <a:r>
              <a:rPr lang="en-US" sz="2400" dirty="0"/>
              <a:t>or </a:t>
            </a:r>
            <a:r>
              <a:rPr lang="en-US" sz="2400" b="1" dirty="0"/>
              <a:t>columns</a:t>
            </a:r>
            <a:r>
              <a:rPr lang="en-US" sz="2400" dirty="0"/>
              <a:t> – where all the respective entries are </a:t>
            </a:r>
            <a:r>
              <a:rPr lang="en-US" sz="2400" b="1" dirty="0"/>
              <a:t>proportional</a:t>
            </a:r>
            <a:r>
              <a:rPr lang="en-US" sz="2400" dirty="0"/>
              <a:t>, then</a:t>
            </a:r>
            <a:endParaRPr lang="pt-PT" sz="2400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28364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67868D9E-23A1-42AB-A4BB-BE025D06EEEC}"/>
                  </a:ext>
                </a:extLst>
              </p:cNvPr>
              <p:cNvSpPr txBox="1"/>
              <p:nvPr/>
            </p:nvSpPr>
            <p:spPr>
              <a:xfrm>
                <a:off x="2873856" y="4579093"/>
                <a:ext cx="4463010" cy="8138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67868D9E-23A1-42AB-A4BB-BE025D06E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56" y="4579093"/>
                <a:ext cx="4463010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069FA4EE-DF06-4C3C-8473-8A4BA04A8965}"/>
              </a:ext>
            </a:extLst>
          </p:cNvPr>
          <p:cNvSpPr txBox="1"/>
          <p:nvPr/>
        </p:nvSpPr>
        <p:spPr>
          <a:xfrm>
            <a:off x="2596426" y="3434127"/>
            <a:ext cx="7019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C2B8E"/>
                </a:solidFill>
              </a:rPr>
              <a:t>We can observe that the first and the second columns of the determinant are proportional, particularly that the second column is 6 times the first column therefore: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2008B1F4-566C-4AB2-BB2A-39F98310355D}"/>
                  </a:ext>
                </a:extLst>
              </p:cNvPr>
              <p:cNvSpPr txBox="1"/>
              <p:nvPr/>
            </p:nvSpPr>
            <p:spPr>
              <a:xfrm>
                <a:off x="5186609" y="4866301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2008B1F4-566C-4AB2-BB2A-39F983103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609" y="4866301"/>
                <a:ext cx="463973" cy="307777"/>
              </a:xfrm>
              <a:prstGeom prst="rect">
                <a:avLst/>
              </a:prstGeom>
              <a:blipFill>
                <a:blip r:embed="rId14"/>
                <a:stretch>
                  <a:fillRect l="-6579" r="-1184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9CCC4F6-5225-480D-AD7C-9B7913DF72DE}"/>
                  </a:ext>
                </a:extLst>
              </p:cNvPr>
              <p:cNvSpPr txBox="1"/>
              <p:nvPr/>
            </p:nvSpPr>
            <p:spPr>
              <a:xfrm>
                <a:off x="5568182" y="4661578"/>
                <a:ext cx="2378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9CCC4F6-5225-480D-AD7C-9B7913DF7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82" y="4661578"/>
                <a:ext cx="2378325" cy="584775"/>
              </a:xfrm>
              <a:prstGeom prst="rect">
                <a:avLst/>
              </a:prstGeom>
              <a:blipFill>
                <a:blip r:embed="rId15"/>
                <a:stretch>
                  <a:fillRect l="-2558" b="-17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agem 54">
            <a:extLst>
              <a:ext uri="{FF2B5EF4-FFF2-40B4-BE49-F238E27FC236}">
                <a16:creationId xmlns:a16="http://schemas.microsoft.com/office/drawing/2014/main" id="{93753EBE-9A46-42EB-AFD6-5E809F6E1B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00" y="3112721"/>
            <a:ext cx="828000" cy="332864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EB6A40F-0983-42F8-A850-4423A6DE46E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04" y="3112721"/>
            <a:ext cx="1092045" cy="3334490"/>
          </a:xfrm>
          <a:prstGeom prst="rect">
            <a:avLst/>
          </a:prstGeom>
        </p:spPr>
      </p:pic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18A8CA93-B72B-47AE-A9AE-E186B1C0F3AA}"/>
              </a:ext>
            </a:extLst>
          </p:cNvPr>
          <p:cNvCxnSpPr>
            <a:cxnSpLocks/>
          </p:cNvCxnSpPr>
          <p:nvPr/>
        </p:nvCxnSpPr>
        <p:spPr>
          <a:xfrm flipV="1">
            <a:off x="3848504" y="1194125"/>
            <a:ext cx="1547461" cy="11662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56">
            <a:extLst>
              <a:ext uri="{FF2B5EF4-FFF2-40B4-BE49-F238E27FC236}">
                <a16:creationId xmlns:a16="http://schemas.microsoft.com/office/drawing/2014/main" id="{85233511-D719-4A97-9AFC-855DD79D38CD}"/>
              </a:ext>
            </a:extLst>
          </p:cNvPr>
          <p:cNvCxnSpPr>
            <a:cxnSpLocks/>
          </p:cNvCxnSpPr>
          <p:nvPr/>
        </p:nvCxnSpPr>
        <p:spPr>
          <a:xfrm flipV="1">
            <a:off x="6593108" y="1560657"/>
            <a:ext cx="1547461" cy="11662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9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6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All-zero “line” entries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Equal “parallel lines”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Proportional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“parallel lines”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19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31" y="1077310"/>
            <a:ext cx="5402428" cy="51173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078143" y="655746"/>
            <a:ext cx="3436883" cy="2556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>
            <a:off x="8228369" y="1082334"/>
            <a:ext cx="3136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I don´t think you need a  notepad or a pencil to solve these questions!..</a:t>
            </a:r>
          </a:p>
        </p:txBody>
      </p:sp>
      <p:pic>
        <p:nvPicPr>
          <p:cNvPr id="8" name="Imagem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84" y="1933902"/>
            <a:ext cx="124301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All-zero “line” entries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Equal “parallel lines”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Proportional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“parallel lines”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19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93" y="1707641"/>
            <a:ext cx="1440180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9B8F4893-384C-8D8E-CD5B-E4A2F82CE97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121579" y="1669881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725" y="1362597"/>
            <a:ext cx="4834776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All-zero “line” entries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Equal “parallel lines”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Proportional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“parallel lines”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19 Plan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1EBDCE3-85F2-405E-A21E-82C0E4C9313F}"/>
              </a:ext>
            </a:extLst>
          </p:cNvPr>
          <p:cNvSpPr/>
          <p:nvPr/>
        </p:nvSpPr>
        <p:spPr>
          <a:xfrm>
            <a:off x="2117998" y="1621988"/>
            <a:ext cx="9748685" cy="1328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All </a:t>
            </a:r>
            <a:r>
              <a:rPr lang="en-GB" sz="2400" b="1" dirty="0">
                <a:solidFill>
                  <a:sysClr val="windowText" lastClr="000000"/>
                </a:solidFill>
              </a:rPr>
              <a:t>Determinant Properties </a:t>
            </a:r>
            <a:r>
              <a:rPr lang="en-GB" sz="2400" dirty="0">
                <a:solidFill>
                  <a:sysClr val="windowText" lastClr="000000"/>
                </a:solidFill>
              </a:rPr>
              <a:t>here presented have been “</a:t>
            </a:r>
            <a:r>
              <a:rPr lang="en-GB" sz="2400" u="sng" dirty="0">
                <a:solidFill>
                  <a:sysClr val="windowText" lastClr="000000"/>
                </a:solidFill>
              </a:rPr>
              <a:t>baptized</a:t>
            </a:r>
            <a:r>
              <a:rPr lang="en-GB" sz="2400" dirty="0">
                <a:solidFill>
                  <a:sysClr val="windowText" lastClr="000000"/>
                </a:solidFill>
              </a:rPr>
              <a:t>” with a particular name only to facilitate its identification. 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No need for name memorization!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639D344-0B50-4B24-8182-06D1B9195452}"/>
                  </a:ext>
                </a:extLst>
              </p:cNvPr>
              <p:cNvSpPr/>
              <p:nvPr/>
            </p:nvSpPr>
            <p:spPr>
              <a:xfrm>
                <a:off x="1980752" y="3389403"/>
                <a:ext cx="10030722" cy="184660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All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Determinant Properties presented in this Lesson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allow a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direct conclusion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GB" sz="2400" b="1" dirty="0">
                    <a:solidFill>
                      <a:sysClr val="windowText" lastClr="000000"/>
                    </a:solidFill>
                  </a:rPr>
                  <a:t>If 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…(property condition)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… then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𝐝𝐞𝐭</m:t>
                    </m:r>
                    <m:d>
                      <m:d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639D344-0B50-4B24-8182-06D1B9195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752" y="3389403"/>
                <a:ext cx="10030722" cy="18466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06EE82F-88D6-4A42-B9AC-3E5B607F5F5F}"/>
              </a:ext>
            </a:extLst>
          </p:cNvPr>
          <p:cNvSpPr/>
          <p:nvPr/>
        </p:nvSpPr>
        <p:spPr>
          <a:xfrm>
            <a:off x="9529618" y="3714531"/>
            <a:ext cx="2193563" cy="3785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4BFA0A1-146C-4F59-9EB0-4EEB915A7D1A}"/>
              </a:ext>
            </a:extLst>
          </p:cNvPr>
          <p:cNvSpPr/>
          <p:nvPr/>
        </p:nvSpPr>
        <p:spPr>
          <a:xfrm>
            <a:off x="8337994" y="4440590"/>
            <a:ext cx="1541381" cy="3785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4E4CDE99-EFEE-40ED-ABC8-424BAED42D84}"/>
              </a:ext>
            </a:extLst>
          </p:cNvPr>
          <p:cNvCxnSpPr>
            <a:cxnSpLocks/>
          </p:cNvCxnSpPr>
          <p:nvPr/>
        </p:nvCxnSpPr>
        <p:spPr>
          <a:xfrm flipV="1">
            <a:off x="9228166" y="4073229"/>
            <a:ext cx="301452" cy="349395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0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  <p:bldP spid="16" grpId="1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>
                <a:solidFill>
                  <a:schemeClr val="tx1"/>
                </a:solidFill>
              </a:rPr>
              <a:t>All-zero “line” entries Property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Equal “parallel lines”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Proportional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“parallel lines”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19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28FF39A-404A-40E6-A288-21B2A7B9B5D0}"/>
              </a:ext>
            </a:extLst>
          </p:cNvPr>
          <p:cNvSpPr/>
          <p:nvPr/>
        </p:nvSpPr>
        <p:spPr>
          <a:xfrm>
            <a:off x="2102980" y="166418"/>
            <a:ext cx="9859639" cy="198404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6820E29-E4FF-401A-BF54-073BE722BA77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a square matrix with: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6820E29-E4FF-401A-BF54-073BE722B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9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/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AABF5E09-2712-4BB8-B9A8-831CDDD34B8E}"/>
              </a:ext>
            </a:extLst>
          </p:cNvPr>
          <p:cNvSpPr/>
          <p:nvPr/>
        </p:nvSpPr>
        <p:spPr>
          <a:xfrm>
            <a:off x="2102645" y="2523576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B36CE3-2804-44FE-ADBF-2E59EBED0DF3}"/>
              </a:ext>
            </a:extLst>
          </p:cNvPr>
          <p:cNvSpPr/>
          <p:nvPr/>
        </p:nvSpPr>
        <p:spPr>
          <a:xfrm>
            <a:off x="2370036" y="264649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3646512-41CA-489F-8A25-3C72DC8E99C0}"/>
              </a:ext>
            </a:extLst>
          </p:cNvPr>
          <p:cNvSpPr txBox="1"/>
          <p:nvPr/>
        </p:nvSpPr>
        <p:spPr>
          <a:xfrm>
            <a:off x="2405372" y="3116683"/>
            <a:ext cx="583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Suppose we have the following matrix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/>
              <p:nvPr/>
            </p:nvSpPr>
            <p:spPr>
              <a:xfrm>
                <a:off x="6577127" y="2927660"/>
                <a:ext cx="2098587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27" y="2927660"/>
                <a:ext cx="2098587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0CE4B9-DB1E-4660-83B0-8C7CCC5A1BAD}"/>
                  </a:ext>
                </a:extLst>
              </p:cNvPr>
              <p:cNvSpPr txBox="1"/>
              <p:nvPr/>
            </p:nvSpPr>
            <p:spPr>
              <a:xfrm>
                <a:off x="2491992" y="4093058"/>
                <a:ext cx="9003322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29A6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Can you </a:t>
                </a:r>
                <a:r>
                  <a:rPr lang="en-US" sz="2000" b="1" dirty="0"/>
                  <a:t>mentally try to evaluate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 b="0" i="0" dirty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pt-PT" sz="2000" dirty="0"/>
                  <a:t> using</a:t>
                </a:r>
                <a:r>
                  <a:rPr lang="pt-PT" sz="2000" b="1" dirty="0"/>
                  <a:t> </a:t>
                </a:r>
                <a:r>
                  <a:rPr lang="en-GB" sz="2000" b="1" dirty="0"/>
                  <a:t>Cofactor expansion to the 2</a:t>
                </a:r>
                <a:r>
                  <a:rPr lang="en-GB" sz="2000" b="1" baseline="30000" dirty="0"/>
                  <a:t>nd</a:t>
                </a:r>
                <a:r>
                  <a:rPr lang="en-GB" sz="2000" b="1" dirty="0"/>
                  <a:t> row</a:t>
                </a:r>
                <a:r>
                  <a:rPr lang="en-GB" sz="2000" dirty="0"/>
                  <a:t>?… </a:t>
                </a:r>
              </a:p>
              <a:p>
                <a:pPr algn="ctr"/>
                <a:r>
                  <a:rPr lang="en-GB" sz="2800" b="1" dirty="0">
                    <a:solidFill>
                      <a:srgbClr val="F25E4F"/>
                    </a:solidFill>
                  </a:rPr>
                  <a:t>Easy!... </a:t>
                </a:r>
                <a:r>
                  <a:rPr lang="en-GB" sz="2000" dirty="0"/>
                  <a:t>Yes?... </a:t>
                </a: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0CE4B9-DB1E-4660-83B0-8C7CCC5A1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92" y="4093058"/>
                <a:ext cx="9003322" cy="830997"/>
              </a:xfrm>
              <a:prstGeom prst="rect">
                <a:avLst/>
              </a:prstGeom>
              <a:blipFill>
                <a:blip r:embed="rId12"/>
                <a:stretch>
                  <a:fillRect t="-2878" r="-473" b="-18705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5C56C16-F67A-49C6-A6F6-94F5951502AF}"/>
                  </a:ext>
                </a:extLst>
              </p:cNvPr>
              <p:cNvSpPr txBox="1"/>
              <p:nvPr/>
            </p:nvSpPr>
            <p:spPr>
              <a:xfrm>
                <a:off x="3792097" y="5215352"/>
                <a:ext cx="4240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5C56C16-F67A-49C6-A6F6-94F595150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097" y="5215352"/>
                <a:ext cx="4240905" cy="307777"/>
              </a:xfrm>
              <a:prstGeom prst="rect">
                <a:avLst/>
              </a:prstGeom>
              <a:blipFill>
                <a:blip r:embed="rId13"/>
                <a:stretch>
                  <a:fillRect l="-1006" r="-144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2D7D9CA7-4B6C-40EA-8EB4-3C5F147AB931}"/>
                  </a:ext>
                </a:extLst>
              </p:cNvPr>
              <p:cNvSpPr txBox="1"/>
              <p:nvPr/>
            </p:nvSpPr>
            <p:spPr>
              <a:xfrm>
                <a:off x="4626110" y="5647654"/>
                <a:ext cx="36910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 0          +   0        +  0         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2D7D9CA7-4B6C-40EA-8EB4-3C5F147AB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110" y="5647654"/>
                <a:ext cx="3691010" cy="307777"/>
              </a:xfrm>
              <a:prstGeom prst="rect">
                <a:avLst/>
              </a:prstGeom>
              <a:blipFill>
                <a:blip r:embed="rId14"/>
                <a:stretch>
                  <a:fillRect l="-165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C2D9FBA-F03F-4657-BDEE-76DC9350C4CE}"/>
                  </a:ext>
                </a:extLst>
              </p:cNvPr>
              <p:cNvSpPr txBox="1"/>
              <p:nvPr/>
            </p:nvSpPr>
            <p:spPr>
              <a:xfrm>
                <a:off x="6920398" y="5249607"/>
                <a:ext cx="4362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pt-PT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C2D9FBA-F03F-4657-BDEE-76DC9350C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398" y="5249607"/>
                <a:ext cx="436287" cy="276999"/>
              </a:xfrm>
              <a:prstGeom prst="rect">
                <a:avLst/>
              </a:prstGeom>
              <a:blipFill>
                <a:blip r:embed="rId15"/>
                <a:stretch>
                  <a:fillRect l="-1805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D4CFB453-4A20-4BD3-9E68-EE3DC2126B47}"/>
                  </a:ext>
                </a:extLst>
              </p:cNvPr>
              <p:cNvSpPr txBox="1"/>
              <p:nvPr/>
            </p:nvSpPr>
            <p:spPr>
              <a:xfrm>
                <a:off x="5891070" y="5249607"/>
                <a:ext cx="4362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pt-PT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D4CFB453-4A20-4BD3-9E68-EE3DC2126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070" y="5249607"/>
                <a:ext cx="436287" cy="276999"/>
              </a:xfrm>
              <a:prstGeom prst="rect">
                <a:avLst/>
              </a:prstGeom>
              <a:blipFill>
                <a:blip r:embed="rId16"/>
                <a:stretch>
                  <a:fillRect l="-1805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E78E6AB8-1AEA-47DD-B5EB-732175C9E90A}"/>
                  </a:ext>
                </a:extLst>
              </p:cNvPr>
              <p:cNvSpPr txBox="1"/>
              <p:nvPr/>
            </p:nvSpPr>
            <p:spPr>
              <a:xfrm>
                <a:off x="4855562" y="5249607"/>
                <a:ext cx="4362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pt-PT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E78E6AB8-1AEA-47DD-B5EB-732175C9E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62" y="5249607"/>
                <a:ext cx="436287" cy="276999"/>
              </a:xfrm>
              <a:prstGeom prst="rect">
                <a:avLst/>
              </a:prstGeom>
              <a:blipFill>
                <a:blip r:embed="rId17"/>
                <a:stretch>
                  <a:fillRect l="-1971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F21F4934-5466-4FF4-B534-34D1051593ED}"/>
              </a:ext>
            </a:extLst>
          </p:cNvPr>
          <p:cNvSpPr txBox="1"/>
          <p:nvPr/>
        </p:nvSpPr>
        <p:spPr>
          <a:xfrm>
            <a:off x="2346487" y="576739"/>
            <a:ext cx="92806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 “</a:t>
            </a:r>
            <a:r>
              <a:rPr lang="en-US" sz="2400" b="1" dirty="0"/>
              <a:t>line</a:t>
            </a:r>
            <a:r>
              <a:rPr lang="en-US" sz="2400" dirty="0"/>
              <a:t>” – </a:t>
            </a:r>
            <a:r>
              <a:rPr lang="en-US" sz="2400" b="1" dirty="0"/>
              <a:t>row </a:t>
            </a:r>
            <a:r>
              <a:rPr lang="en-US" sz="2400" dirty="0"/>
              <a:t>or </a:t>
            </a:r>
            <a:r>
              <a:rPr lang="en-US" sz="2400" b="1" dirty="0"/>
              <a:t>column</a:t>
            </a:r>
            <a:r>
              <a:rPr lang="en-US" sz="2400" dirty="0"/>
              <a:t> – where </a:t>
            </a:r>
            <a:r>
              <a:rPr lang="en-US" sz="2400" b="1" dirty="0"/>
              <a:t>every entry is zero</a:t>
            </a:r>
            <a:r>
              <a:rPr lang="en-US" sz="2400" dirty="0"/>
              <a:t>, then</a:t>
            </a:r>
            <a:endParaRPr lang="pt-PT" sz="2400" dirty="0"/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0676AF69-0368-43A8-83BB-F751AD053188}"/>
              </a:ext>
            </a:extLst>
          </p:cNvPr>
          <p:cNvCxnSpPr>
            <a:cxnSpLocks/>
          </p:cNvCxnSpPr>
          <p:nvPr/>
        </p:nvCxnSpPr>
        <p:spPr>
          <a:xfrm flipV="1">
            <a:off x="7831015" y="1184906"/>
            <a:ext cx="2163774" cy="11661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8" grpId="0" animBg="1"/>
      <p:bldP spid="39" grpId="0"/>
      <p:bldP spid="40" grpId="0"/>
      <p:bldP spid="41" grpId="0"/>
      <p:bldP spid="42" grpId="0" animBg="1"/>
      <p:bldP spid="46" grpId="0"/>
      <p:bldP spid="47" grpId="0"/>
      <p:bldP spid="51" grpId="0" animBg="1"/>
      <p:bldP spid="53" grpId="0" animBg="1"/>
      <p:bldP spid="55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>
                <a:solidFill>
                  <a:schemeClr val="tx1"/>
                </a:solidFill>
              </a:rPr>
              <a:t>All-zero “line” entries Property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Equal “parallel lines”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Proportional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“parallel lines”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19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28FF39A-404A-40E6-A288-21B2A7B9B5D0}"/>
              </a:ext>
            </a:extLst>
          </p:cNvPr>
          <p:cNvSpPr/>
          <p:nvPr/>
        </p:nvSpPr>
        <p:spPr>
          <a:xfrm>
            <a:off x="2102980" y="166418"/>
            <a:ext cx="9859639" cy="198404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6820E29-E4FF-401A-BF54-073BE722BA77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a square matrix with: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6820E29-E4FF-401A-BF54-073BE722B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9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/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AABF5E09-2712-4BB8-B9A8-831CDDD34B8E}"/>
              </a:ext>
            </a:extLst>
          </p:cNvPr>
          <p:cNvSpPr/>
          <p:nvPr/>
        </p:nvSpPr>
        <p:spPr>
          <a:xfrm>
            <a:off x="2102645" y="2339484"/>
            <a:ext cx="9859639" cy="4218972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B36CE3-2804-44FE-ADBF-2E59EBED0DF3}"/>
              </a:ext>
            </a:extLst>
          </p:cNvPr>
          <p:cNvSpPr/>
          <p:nvPr/>
        </p:nvSpPr>
        <p:spPr>
          <a:xfrm>
            <a:off x="2370036" y="243629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3646512-41CA-489F-8A25-3C72DC8E99C0}"/>
              </a:ext>
            </a:extLst>
          </p:cNvPr>
          <p:cNvSpPr txBox="1"/>
          <p:nvPr/>
        </p:nvSpPr>
        <p:spPr>
          <a:xfrm>
            <a:off x="2405372" y="2938013"/>
            <a:ext cx="583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Suppose we have the following matrix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/>
              <p:nvPr/>
            </p:nvSpPr>
            <p:spPr>
              <a:xfrm>
                <a:off x="6577127" y="2727963"/>
                <a:ext cx="2098587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27" y="2727963"/>
                <a:ext cx="2098587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ixaDeTexto 42">
            <a:extLst>
              <a:ext uri="{FF2B5EF4-FFF2-40B4-BE49-F238E27FC236}">
                <a16:creationId xmlns:a16="http://schemas.microsoft.com/office/drawing/2014/main" id="{21487E0F-3A5B-45BD-A815-F3DDC485B581}"/>
              </a:ext>
            </a:extLst>
          </p:cNvPr>
          <p:cNvSpPr txBox="1"/>
          <p:nvPr/>
        </p:nvSpPr>
        <p:spPr>
          <a:xfrm>
            <a:off x="2405372" y="3763841"/>
            <a:ext cx="922174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25E4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So, if we observe that </a:t>
            </a:r>
            <a:r>
              <a:rPr lang="en-US" sz="2000" b="1" dirty="0">
                <a:solidFill>
                  <a:srgbClr val="F25E4F"/>
                </a:solidFill>
              </a:rPr>
              <a:t>all elements</a:t>
            </a:r>
            <a:r>
              <a:rPr lang="en-US" sz="2000" dirty="0"/>
              <a:t> in </a:t>
            </a:r>
            <a:r>
              <a:rPr lang="en-US" sz="2000" b="1" dirty="0">
                <a:solidFill>
                  <a:srgbClr val="F25E4F"/>
                </a:solidFill>
              </a:rPr>
              <a:t>ANY ROW </a:t>
            </a:r>
            <a:r>
              <a:rPr lang="en-US" sz="2000" dirty="0"/>
              <a:t>or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b="1" dirty="0">
                <a:solidFill>
                  <a:srgbClr val="F25E4F"/>
                </a:solidFill>
              </a:rPr>
              <a:t>COLUMN are zero </a:t>
            </a:r>
            <a:r>
              <a:rPr lang="en-US" sz="2000" dirty="0"/>
              <a:t>then </a:t>
            </a:r>
            <a:r>
              <a:rPr lang="en-US" sz="2000" b="1" dirty="0"/>
              <a:t>we may conclude directly</a:t>
            </a:r>
            <a:r>
              <a:rPr lang="en-US" sz="2000" dirty="0"/>
              <a:t> that its determinant is </a:t>
            </a:r>
            <a:r>
              <a:rPr lang="en-US" sz="2000" b="1" dirty="0">
                <a:solidFill>
                  <a:srgbClr val="F25E4F"/>
                </a:solidFill>
              </a:rPr>
              <a:t>zero</a:t>
            </a:r>
            <a:r>
              <a:rPr lang="en-US" sz="2000" dirty="0"/>
              <a:t>!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48337A1C-30B8-4126-A9B7-F16F73617AED}"/>
                  </a:ext>
                </a:extLst>
              </p:cNvPr>
              <p:cNvSpPr txBox="1"/>
              <p:nvPr/>
            </p:nvSpPr>
            <p:spPr>
              <a:xfrm>
                <a:off x="2405372" y="5274886"/>
                <a:ext cx="3595280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48337A1C-30B8-4126-A9B7-F16F73617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372" y="5274886"/>
                <a:ext cx="3595280" cy="813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arredondado 33">
            <a:extLst>
              <a:ext uri="{FF2B5EF4-FFF2-40B4-BE49-F238E27FC236}">
                <a16:creationId xmlns:a16="http://schemas.microsoft.com/office/drawing/2014/main" id="{C1021B42-D5C0-48EB-9249-01079FF60F01}"/>
              </a:ext>
            </a:extLst>
          </p:cNvPr>
          <p:cNvSpPr/>
          <p:nvPr/>
        </p:nvSpPr>
        <p:spPr>
          <a:xfrm>
            <a:off x="7184947" y="2998338"/>
            <a:ext cx="1292136" cy="288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7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F21F4934-5466-4FF4-B534-34D1051593ED}"/>
              </a:ext>
            </a:extLst>
          </p:cNvPr>
          <p:cNvSpPr txBox="1"/>
          <p:nvPr/>
        </p:nvSpPr>
        <p:spPr>
          <a:xfrm>
            <a:off x="2346487" y="576739"/>
            <a:ext cx="92806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 “</a:t>
            </a:r>
            <a:r>
              <a:rPr lang="en-US" sz="2400" b="1" dirty="0"/>
              <a:t>line</a:t>
            </a:r>
            <a:r>
              <a:rPr lang="en-US" sz="2400" dirty="0"/>
              <a:t>” – </a:t>
            </a:r>
            <a:r>
              <a:rPr lang="en-US" sz="2400" b="1" dirty="0"/>
              <a:t>row </a:t>
            </a:r>
            <a:r>
              <a:rPr lang="en-US" sz="2400" dirty="0"/>
              <a:t>or </a:t>
            </a:r>
            <a:r>
              <a:rPr lang="en-US" sz="2400" b="1" dirty="0"/>
              <a:t>column</a:t>
            </a:r>
            <a:r>
              <a:rPr lang="en-US" sz="2400" dirty="0"/>
              <a:t> – where </a:t>
            </a:r>
            <a:r>
              <a:rPr lang="en-US" sz="2400" b="1" dirty="0"/>
              <a:t>every entry is zero</a:t>
            </a:r>
            <a:r>
              <a:rPr lang="en-US" sz="2400" dirty="0"/>
              <a:t>, then</a:t>
            </a:r>
            <a:endParaRPr lang="pt-PT" sz="2400" dirty="0"/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0676AF69-0368-43A8-83BB-F751AD053188}"/>
              </a:ext>
            </a:extLst>
          </p:cNvPr>
          <p:cNvCxnSpPr>
            <a:cxnSpLocks/>
          </p:cNvCxnSpPr>
          <p:nvPr/>
        </p:nvCxnSpPr>
        <p:spPr>
          <a:xfrm flipV="1">
            <a:off x="7831015" y="1184906"/>
            <a:ext cx="2163774" cy="11661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9BA1826-DF9F-46D1-BF2A-D1998DE7F04F}"/>
                  </a:ext>
                </a:extLst>
              </p:cNvPr>
              <p:cNvSpPr txBox="1"/>
              <p:nvPr/>
            </p:nvSpPr>
            <p:spPr>
              <a:xfrm>
                <a:off x="2346487" y="4588685"/>
                <a:ext cx="8796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C2B8E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0C2B8E"/>
                    </a:solidFill>
                  </a:rPr>
                  <a:t> has the second row entries all equal 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zero</a:t>
                </a:r>
                <a:r>
                  <a:rPr lang="en-US" sz="2000" dirty="0">
                    <a:solidFill>
                      <a:srgbClr val="0C2B8E"/>
                    </a:solidFill>
                  </a:rPr>
                  <a:t>, therefore </a:t>
                </a:r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9BA1826-DF9F-46D1-BF2A-D1998DE7F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487" y="4588685"/>
                <a:ext cx="8796425" cy="400110"/>
              </a:xfrm>
              <a:prstGeom prst="rect">
                <a:avLst/>
              </a:prstGeom>
              <a:blipFill>
                <a:blip r:embed="rId13"/>
                <a:stretch>
                  <a:fillRect l="-762" t="-9231" b="-2769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EB7CC4-9D84-4687-B164-9477A6E85669}"/>
              </a:ext>
            </a:extLst>
          </p:cNvPr>
          <p:cNvSpPr txBox="1"/>
          <p:nvPr/>
        </p:nvSpPr>
        <p:spPr>
          <a:xfrm>
            <a:off x="6014338" y="5037667"/>
            <a:ext cx="543961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We may justify this direct result by writing, for 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CF1E4AB-BC16-4CBD-953D-D6B675B00537}"/>
                  </a:ext>
                </a:extLst>
              </p:cNvPr>
              <p:cNvSpPr txBox="1"/>
              <p:nvPr/>
            </p:nvSpPr>
            <p:spPr>
              <a:xfrm>
                <a:off x="5896801" y="5300858"/>
                <a:ext cx="53196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CF1E4AB-BC16-4CBD-953D-D6B675B00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01" y="5300858"/>
                <a:ext cx="5319628" cy="584775"/>
              </a:xfrm>
              <a:prstGeom prst="rect">
                <a:avLst/>
              </a:prstGeom>
              <a:blipFill>
                <a:blip r:embed="rId14"/>
                <a:stretch>
                  <a:fillRect l="-1145" b="-1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95CC3DE-4BA9-4588-B3FB-0CA60091E890}"/>
                  </a:ext>
                </a:extLst>
              </p:cNvPr>
              <p:cNvSpPr txBox="1"/>
              <p:nvPr/>
            </p:nvSpPr>
            <p:spPr>
              <a:xfrm>
                <a:off x="6003832" y="6100650"/>
                <a:ext cx="5559482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“shortly” meaning: “</a:t>
                </a:r>
                <a14:m>
                  <m:oMath xmlns:m="http://schemas.openxmlformats.org/officeDocument/2006/math">
                    <m:r>
                      <a:rPr lang="pt-PT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/>
                  <a:t>ow 2 has all entries equal to zero”!</a:t>
                </a: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95CC3DE-4BA9-4588-B3FB-0CA60091E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832" y="6100650"/>
                <a:ext cx="5559482" cy="369332"/>
              </a:xfrm>
              <a:prstGeom prst="rect">
                <a:avLst/>
              </a:prstGeom>
              <a:blipFill>
                <a:blip r:embed="rId15"/>
                <a:stretch>
                  <a:fillRect l="-874" t="-7937" b="-22222"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 em curva 2"/>
          <p:cNvSpPr/>
          <p:nvPr/>
        </p:nvSpPr>
        <p:spPr>
          <a:xfrm rot="5400000">
            <a:off x="8058614" y="5568727"/>
            <a:ext cx="468000" cy="540000"/>
          </a:xfrm>
          <a:prstGeom prst="bentArrow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 animBg="1"/>
      <p:bldP spid="31" grpId="0"/>
      <p:bldP spid="32" grpId="0" animBg="1"/>
      <p:bldP spid="35" grpId="0"/>
      <p:bldP spid="4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the  following matrix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All-zero “line” entries Property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Equal “parallel lines”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Proportional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“parallel lines”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a square matrix with: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0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0D4747-64C9-4A72-82EA-19A68E08CB1D}"/>
              </a:ext>
            </a:extLst>
          </p:cNvPr>
          <p:cNvSpPr txBox="1"/>
          <p:nvPr/>
        </p:nvSpPr>
        <p:spPr>
          <a:xfrm>
            <a:off x="2387949" y="607218"/>
            <a:ext cx="928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two “</a:t>
            </a:r>
            <a:r>
              <a:rPr lang="en-US" sz="2400" b="1" dirty="0"/>
              <a:t>parallel lines</a:t>
            </a:r>
            <a:r>
              <a:rPr lang="en-US" sz="2400" dirty="0"/>
              <a:t>” – </a:t>
            </a:r>
            <a:r>
              <a:rPr lang="en-US" sz="2400" b="1" dirty="0"/>
              <a:t>rows </a:t>
            </a:r>
            <a:r>
              <a:rPr lang="en-US" sz="2400" dirty="0"/>
              <a:t>or </a:t>
            </a:r>
            <a:r>
              <a:rPr lang="en-US" sz="2400" b="1" dirty="0"/>
              <a:t>columns</a:t>
            </a:r>
            <a:r>
              <a:rPr lang="en-US" sz="2400" dirty="0"/>
              <a:t> – with all the respective entries </a:t>
            </a:r>
            <a:r>
              <a:rPr lang="en-US" sz="2400" b="1" dirty="0"/>
              <a:t>equal</a:t>
            </a:r>
            <a:r>
              <a:rPr lang="en-US" sz="2400" dirty="0"/>
              <a:t>, then</a:t>
            </a:r>
            <a:endParaRPr lang="pt-PT" sz="2400" dirty="0"/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 flipV="1">
            <a:off x="3493340" y="1194125"/>
            <a:ext cx="1547461" cy="11662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B08B2AD3-2C47-49CD-8D40-6E086B116A5D}"/>
              </a:ext>
            </a:extLst>
          </p:cNvPr>
          <p:cNvCxnSpPr>
            <a:cxnSpLocks/>
          </p:cNvCxnSpPr>
          <p:nvPr/>
        </p:nvCxnSpPr>
        <p:spPr>
          <a:xfrm>
            <a:off x="6471138" y="1567619"/>
            <a:ext cx="663192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370036" y="4009863"/>
            <a:ext cx="945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C2B8E"/>
                </a:solidFill>
              </a:rPr>
              <a:t>Its determinant can always be evaluated by applying the </a:t>
            </a:r>
            <a:r>
              <a:rPr lang="en-US" sz="2000" b="1" dirty="0">
                <a:solidFill>
                  <a:srgbClr val="0C2B8E"/>
                </a:solidFill>
              </a:rPr>
              <a:t>practical procedures </a:t>
            </a:r>
            <a:r>
              <a:rPr lang="en-US" sz="2000" dirty="0">
                <a:solidFill>
                  <a:srgbClr val="0C2B8E"/>
                </a:solidFill>
              </a:rPr>
              <a:t>presented in previous lessons…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24D9BBE0-B27D-418B-972E-D749DE08665E}"/>
                  </a:ext>
                </a:extLst>
              </p:cNvPr>
              <p:cNvSpPr txBox="1"/>
              <p:nvPr/>
            </p:nvSpPr>
            <p:spPr>
              <a:xfrm>
                <a:off x="2387949" y="4852309"/>
                <a:ext cx="9438961" cy="101566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chemeClr val="tx1"/>
                    </a:solidFill>
                  </a:rPr>
                  <a:t>However, we may easily show that since “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column 1 equals column 3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 – simplifying the previous text: “parallel columns (1 and 3) with all the respective entries equal” – 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the determinant is zero</a:t>
                </a:r>
                <a:r>
                  <a:rPr lang="en-US" sz="2000" dirty="0">
                    <a:solidFill>
                      <a:schemeClr val="tx1"/>
                    </a:solidFill>
                  </a:rPr>
                  <a:t>!   Or, even in a more short way: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pt-PT" sz="2000" dirty="0">
                    <a:solidFill>
                      <a:schemeClr val="tx1"/>
                    </a:solidFill>
                  </a:rPr>
                  <a:t> 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pt-P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24D9BBE0-B27D-418B-972E-D749DE086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949" y="4852309"/>
                <a:ext cx="9438961" cy="1015663"/>
              </a:xfrm>
              <a:prstGeom prst="rect">
                <a:avLst/>
              </a:prstGeom>
              <a:blipFill>
                <a:blip r:embed="rId12"/>
                <a:stretch>
                  <a:fillRect l="-645" t="-2959" r="-581" b="-8876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aixaDeTexto 51">
            <a:extLst>
              <a:ext uri="{FF2B5EF4-FFF2-40B4-BE49-F238E27FC236}">
                <a16:creationId xmlns:a16="http://schemas.microsoft.com/office/drawing/2014/main" id="{41CBBDBF-60D2-4983-8426-32821BEFE932}"/>
              </a:ext>
            </a:extLst>
          </p:cNvPr>
          <p:cNvSpPr txBox="1"/>
          <p:nvPr/>
        </p:nvSpPr>
        <p:spPr>
          <a:xfrm>
            <a:off x="5614275" y="6027824"/>
            <a:ext cx="276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5E4F"/>
                </a:solidFill>
              </a:rPr>
              <a:t>Let’s see how!</a:t>
            </a:r>
            <a:endParaRPr lang="pt-PT" sz="2400" b="1" dirty="0">
              <a:solidFill>
                <a:srgbClr val="F25E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  <p:bldP spid="32" grpId="0" animBg="1"/>
      <p:bldP spid="33" grpId="0"/>
      <p:bldP spid="34" grpId="0" animBg="1"/>
      <p:bldP spid="35" grpId="0"/>
      <p:bldP spid="42" grpId="0"/>
      <p:bldP spid="43" grpId="0" animBg="1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the  following matrix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All-zero “line” entries Property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9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Equal “parallel lines”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10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Proportional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“parallel lines”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a square matrix with: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2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0D4747-64C9-4A72-82EA-19A68E08CB1D}"/>
              </a:ext>
            </a:extLst>
          </p:cNvPr>
          <p:cNvSpPr txBox="1"/>
          <p:nvPr/>
        </p:nvSpPr>
        <p:spPr>
          <a:xfrm>
            <a:off x="2387949" y="607218"/>
            <a:ext cx="928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two “</a:t>
            </a:r>
            <a:r>
              <a:rPr lang="en-US" sz="2400" b="1" dirty="0"/>
              <a:t>parallel lines</a:t>
            </a:r>
            <a:r>
              <a:rPr lang="en-US" sz="2400" dirty="0"/>
              <a:t>” – </a:t>
            </a:r>
            <a:r>
              <a:rPr lang="en-US" sz="2400" b="1" dirty="0"/>
              <a:t>rows </a:t>
            </a:r>
            <a:r>
              <a:rPr lang="en-US" sz="2400" dirty="0"/>
              <a:t>or </a:t>
            </a:r>
            <a:r>
              <a:rPr lang="en-US" sz="2400" b="1" dirty="0"/>
              <a:t>columns</a:t>
            </a:r>
            <a:r>
              <a:rPr lang="en-US" sz="2400" dirty="0"/>
              <a:t> – with all the respective entries </a:t>
            </a:r>
            <a:r>
              <a:rPr lang="en-US" sz="2400" b="1" dirty="0"/>
              <a:t>equal</a:t>
            </a:r>
            <a:r>
              <a:rPr lang="en-US" sz="2400" dirty="0"/>
              <a:t>, then</a:t>
            </a:r>
            <a:endParaRPr lang="pt-PT" sz="2400" dirty="0"/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 flipV="1">
            <a:off x="3493340" y="1194125"/>
            <a:ext cx="1547461" cy="11662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B08B2AD3-2C47-49CD-8D40-6E086B116A5D}"/>
              </a:ext>
            </a:extLst>
          </p:cNvPr>
          <p:cNvCxnSpPr>
            <a:cxnSpLocks/>
          </p:cNvCxnSpPr>
          <p:nvPr/>
        </p:nvCxnSpPr>
        <p:spPr>
          <a:xfrm>
            <a:off x="6471138" y="1567619"/>
            <a:ext cx="663192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70036" y="4009863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rgbClr val="29A6FF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C2B8E"/>
                    </a:solidFill>
                  </a:rPr>
                  <a:t>Since we do not know the value of the determinant, suppose that: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PT" sz="2000" b="0" i="0" spc="-30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IR</m:t>
                    </m:r>
                  </m:oMath>
                </a14:m>
                <a:r>
                  <a:rPr lang="en-US" sz="2000" dirty="0">
                    <a:solidFill>
                      <a:srgbClr val="0C2B8E"/>
                    </a:solidFill>
                  </a:rPr>
                  <a:t>  </a:t>
                </a:r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6" y="4009863"/>
                <a:ext cx="9456874" cy="400110"/>
              </a:xfrm>
              <a:prstGeom prst="rect">
                <a:avLst/>
              </a:prstGeom>
              <a:blipFill>
                <a:blip r:embed="rId14"/>
                <a:stretch>
                  <a:fillRect l="-580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>
            <a:extLst>
              <a:ext uri="{FF2B5EF4-FFF2-40B4-BE49-F238E27FC236}">
                <a16:creationId xmlns:a16="http://schemas.microsoft.com/office/drawing/2014/main" id="{D92E00B9-0DE1-419C-9721-DF225C8AC846}"/>
              </a:ext>
            </a:extLst>
          </p:cNvPr>
          <p:cNvSpPr txBox="1"/>
          <p:nvPr/>
        </p:nvSpPr>
        <p:spPr>
          <a:xfrm>
            <a:off x="2387949" y="4539608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29A6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B8E"/>
                </a:solidFill>
              </a:rPr>
              <a:t>Now, lets </a:t>
            </a:r>
            <a:r>
              <a:rPr lang="en-US" sz="2000" b="1" dirty="0">
                <a:solidFill>
                  <a:srgbClr val="0C2B8E"/>
                </a:solidFill>
              </a:rPr>
              <a:t>interchange</a:t>
            </a:r>
            <a:r>
              <a:rPr lang="en-US" sz="2000" dirty="0">
                <a:solidFill>
                  <a:srgbClr val="0C2B8E"/>
                </a:solidFill>
              </a:rPr>
              <a:t> column 1 with column 3… </a:t>
            </a:r>
            <a:endParaRPr lang="pt-PT" sz="2000" dirty="0">
              <a:solidFill>
                <a:srgbClr val="0C2B8E"/>
              </a:solidFill>
            </a:endParaRP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4013FA32-DF8E-4E7E-9AB1-2FC24715E255}"/>
              </a:ext>
            </a:extLst>
          </p:cNvPr>
          <p:cNvSpPr/>
          <p:nvPr/>
        </p:nvSpPr>
        <p:spPr>
          <a:xfrm>
            <a:off x="6481186" y="2833614"/>
            <a:ext cx="1051727" cy="278141"/>
          </a:xfrm>
          <a:custGeom>
            <a:avLst/>
            <a:gdLst>
              <a:gd name="connsiteX0" fmla="*/ 0 w 813916"/>
              <a:gd name="connsiteY0" fmla="*/ 211036 h 211036"/>
              <a:gd name="connsiteX1" fmla="*/ 452176 w 813916"/>
              <a:gd name="connsiteY1" fmla="*/ 20 h 211036"/>
              <a:gd name="connsiteX2" fmla="*/ 813916 w 813916"/>
              <a:gd name="connsiteY2" fmla="*/ 200987 h 21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16" h="211036">
                <a:moveTo>
                  <a:pt x="0" y="211036"/>
                </a:moveTo>
                <a:cubicBezTo>
                  <a:pt x="158261" y="106365"/>
                  <a:pt x="316523" y="1695"/>
                  <a:pt x="452176" y="20"/>
                </a:cubicBezTo>
                <a:cubicBezTo>
                  <a:pt x="587829" y="-1655"/>
                  <a:pt x="700872" y="99666"/>
                  <a:pt x="813916" y="200987"/>
                </a:cubicBezTo>
              </a:path>
            </a:pathLst>
          </a:custGeom>
          <a:noFill/>
          <a:ln w="38100">
            <a:solidFill>
              <a:srgbClr val="0C2B8E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E507E5E-A5A9-422C-A8B9-B3EEC54AE86B}"/>
                  </a:ext>
                </a:extLst>
              </p:cNvPr>
              <p:cNvSpPr txBox="1"/>
              <p:nvPr/>
            </p:nvSpPr>
            <p:spPr>
              <a:xfrm>
                <a:off x="2354327" y="5064723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rgbClr val="29A6FF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C2B8E"/>
                    </a:solidFill>
                  </a:rPr>
                  <a:t>Using the “switching property” from previous Lesson, we have: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E507E5E-A5A9-422C-A8B9-B3EEC54AE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5064723"/>
                <a:ext cx="9456874" cy="400110"/>
              </a:xfrm>
              <a:prstGeom prst="rect">
                <a:avLst/>
              </a:prstGeom>
              <a:blipFill>
                <a:blip r:embed="rId15"/>
                <a:stretch>
                  <a:fillRect l="-580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25752009-6B27-42ED-AF29-C87853FDDF4C}"/>
                  </a:ext>
                </a:extLst>
              </p:cNvPr>
              <p:cNvSpPr txBox="1"/>
              <p:nvPr/>
            </p:nvSpPr>
            <p:spPr>
              <a:xfrm>
                <a:off x="8312456" y="3110985"/>
                <a:ext cx="257698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25752009-6B27-42ED-AF29-C87853FDD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456" y="3110985"/>
                <a:ext cx="2576988" cy="8118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8800AC9E-1D5A-47E3-8E3C-FC5B5AF1EAEC}"/>
                  </a:ext>
                </a:extLst>
              </p:cNvPr>
              <p:cNvSpPr txBox="1"/>
              <p:nvPr/>
            </p:nvSpPr>
            <p:spPr>
              <a:xfrm>
                <a:off x="5661899" y="3110985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8800AC9E-1D5A-47E3-8E3C-FC5B5AF1E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99" y="3110985"/>
                <a:ext cx="2290948" cy="8118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62EFF6EE-344B-4151-9EFD-02C737BBCE97}"/>
                  </a:ext>
                </a:extLst>
              </p:cNvPr>
              <p:cNvSpPr txBox="1"/>
              <p:nvPr/>
            </p:nvSpPr>
            <p:spPr>
              <a:xfrm>
                <a:off x="2370036" y="5589838"/>
                <a:ext cx="49049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rgbClr val="29A6FF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C2B8E"/>
                    </a:solidFill>
                  </a:rPr>
                  <a:t>Nonetheless,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fName>
                      <m:e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rgbClr val="0C2B8E"/>
                    </a:solidFill>
                  </a:rPr>
                  <a:t>  we must have:</a:t>
                </a:r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62EFF6EE-344B-4151-9EFD-02C737BBC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6" y="5589838"/>
                <a:ext cx="4904971" cy="400110"/>
              </a:xfrm>
              <a:prstGeom prst="rect">
                <a:avLst/>
              </a:prstGeom>
              <a:blipFill>
                <a:blip r:embed="rId18"/>
                <a:stretch>
                  <a:fillRect l="-1119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BAEC57A-748D-4427-B176-F9C69638AA6A}"/>
                  </a:ext>
                </a:extLst>
              </p:cNvPr>
              <p:cNvSpPr txBox="1"/>
              <p:nvPr/>
            </p:nvSpPr>
            <p:spPr>
              <a:xfrm>
                <a:off x="3181317" y="6095312"/>
                <a:ext cx="5575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29A6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000" b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PT" sz="2000" b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𝐝𝐞𝐭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⇔</m:t>
                              </m:r>
                            </m:e>
                          </m:func>
                        </m:e>
                      </m:func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BAEC57A-748D-4427-B176-F9C69638A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317" y="6095312"/>
                <a:ext cx="5575291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18DE9F8-CD5F-4780-8CFA-6864CC0D5559}"/>
                  </a:ext>
                </a:extLst>
              </p:cNvPr>
              <p:cNvSpPr txBox="1"/>
              <p:nvPr/>
            </p:nvSpPr>
            <p:spPr>
              <a:xfrm>
                <a:off x="9475117" y="6095312"/>
                <a:ext cx="1474949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29A6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000" b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18DE9F8-CD5F-4780-8CFA-6864CC0D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117" y="6095312"/>
                <a:ext cx="1474949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42B4D656-C5CA-4EDC-B831-21B5FD0C331B}"/>
              </a:ext>
            </a:extLst>
          </p:cNvPr>
          <p:cNvSpPr/>
          <p:nvPr/>
        </p:nvSpPr>
        <p:spPr>
          <a:xfrm>
            <a:off x="8867096" y="6095312"/>
            <a:ext cx="357247" cy="400110"/>
          </a:xfrm>
          <a:prstGeom prst="rightArrow">
            <a:avLst/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519434A-5B0B-4CCF-A535-2D51C257C6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59"/>
          <a:stretch/>
        </p:blipFill>
        <p:spPr>
          <a:xfrm>
            <a:off x="10212591" y="1240013"/>
            <a:ext cx="828000" cy="1342814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38BCDF25-3940-4094-B8E9-2E518AB610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2"/>
          <a:stretch/>
        </p:blipFill>
        <p:spPr>
          <a:xfrm>
            <a:off x="10158590" y="1234419"/>
            <a:ext cx="866178" cy="13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5" grpId="0"/>
      <p:bldP spid="17" grpId="0" animBg="1"/>
      <p:bldP spid="44" grpId="0"/>
      <p:bldP spid="46" grpId="0"/>
      <p:bldP spid="47" grpId="0"/>
      <p:bldP spid="48" grpId="0"/>
      <p:bldP spid="4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the  following matrix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6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All-zero “line” entries Property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Equal “parallel lines”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Proportional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“parallel lines”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a square matrix with: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1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0D4747-64C9-4A72-82EA-19A68E08CB1D}"/>
              </a:ext>
            </a:extLst>
          </p:cNvPr>
          <p:cNvSpPr txBox="1"/>
          <p:nvPr/>
        </p:nvSpPr>
        <p:spPr>
          <a:xfrm>
            <a:off x="2387949" y="607218"/>
            <a:ext cx="928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two “</a:t>
            </a:r>
            <a:r>
              <a:rPr lang="en-US" sz="2400" b="1" dirty="0"/>
              <a:t>parallel lines</a:t>
            </a:r>
            <a:r>
              <a:rPr lang="en-US" sz="2400" dirty="0"/>
              <a:t>” – </a:t>
            </a:r>
            <a:r>
              <a:rPr lang="en-US" sz="2400" b="1" dirty="0"/>
              <a:t>rows </a:t>
            </a:r>
            <a:r>
              <a:rPr lang="en-US" sz="2400" dirty="0"/>
              <a:t>or </a:t>
            </a:r>
            <a:r>
              <a:rPr lang="en-US" sz="2400" b="1" dirty="0"/>
              <a:t>columns</a:t>
            </a:r>
            <a:r>
              <a:rPr lang="en-US" sz="2400" dirty="0"/>
              <a:t> – with all the respective entries </a:t>
            </a:r>
            <a:r>
              <a:rPr lang="en-US" sz="2400" b="1" dirty="0"/>
              <a:t>equal</a:t>
            </a:r>
            <a:r>
              <a:rPr lang="en-US" sz="2400" dirty="0"/>
              <a:t>, then</a:t>
            </a:r>
            <a:endParaRPr lang="pt-PT" sz="2400" dirty="0"/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 flipV="1">
            <a:off x="3493340" y="1194125"/>
            <a:ext cx="1547461" cy="11662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B08B2AD3-2C47-49CD-8D40-6E086B116A5D}"/>
              </a:ext>
            </a:extLst>
          </p:cNvPr>
          <p:cNvCxnSpPr>
            <a:cxnSpLocks/>
          </p:cNvCxnSpPr>
          <p:nvPr/>
        </p:nvCxnSpPr>
        <p:spPr>
          <a:xfrm>
            <a:off x="6471138" y="1567619"/>
            <a:ext cx="663192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4D61483-D026-4280-A25D-9F867CF21D8F}"/>
              </a:ext>
            </a:extLst>
          </p:cNvPr>
          <p:cNvSpPr txBox="1"/>
          <p:nvPr/>
        </p:nvSpPr>
        <p:spPr>
          <a:xfrm>
            <a:off x="2446835" y="4014044"/>
            <a:ext cx="922174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25E4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So, if we observe that </a:t>
            </a:r>
            <a:r>
              <a:rPr lang="en-US" sz="2000" b="1" dirty="0">
                <a:solidFill>
                  <a:srgbClr val="F25E4F"/>
                </a:solidFill>
              </a:rPr>
              <a:t>all elements</a:t>
            </a:r>
            <a:r>
              <a:rPr lang="en-US" sz="2000" dirty="0"/>
              <a:t> in </a:t>
            </a:r>
            <a:r>
              <a:rPr lang="en-US" sz="2000" b="1" dirty="0">
                <a:solidFill>
                  <a:srgbClr val="F25E4F"/>
                </a:solidFill>
              </a:rPr>
              <a:t>ANY two ROWS </a:t>
            </a:r>
            <a:r>
              <a:rPr lang="en-US" sz="2000" dirty="0"/>
              <a:t>or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b="1" dirty="0">
                <a:solidFill>
                  <a:srgbClr val="F25E4F"/>
                </a:solidFill>
              </a:rPr>
              <a:t>ANY two COLUMNS </a:t>
            </a:r>
            <a:r>
              <a:rPr lang="en-US" sz="2000" dirty="0"/>
              <a:t>are </a:t>
            </a:r>
            <a:r>
              <a:rPr lang="en-US" sz="2000" b="1" dirty="0">
                <a:solidFill>
                  <a:srgbClr val="F25E4F"/>
                </a:solidFill>
              </a:rPr>
              <a:t>the same </a:t>
            </a:r>
            <a:r>
              <a:rPr lang="en-US" sz="2000" dirty="0"/>
              <a:t>then </a:t>
            </a:r>
            <a:r>
              <a:rPr lang="en-US" sz="2000" b="1" dirty="0"/>
              <a:t>we may conclude directly</a:t>
            </a:r>
            <a:r>
              <a:rPr lang="en-US" sz="2000" dirty="0"/>
              <a:t> that its determinant is </a:t>
            </a:r>
            <a:r>
              <a:rPr lang="en-US" sz="2000" b="1" dirty="0">
                <a:solidFill>
                  <a:srgbClr val="F25E4F"/>
                </a:solidFill>
              </a:rPr>
              <a:t>zero</a:t>
            </a:r>
            <a:r>
              <a:rPr lang="en-US" sz="2000" dirty="0"/>
              <a:t>!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74D5852-F2F1-4EFD-9979-D5096D4FDF2D}"/>
                  </a:ext>
                </a:extLst>
              </p:cNvPr>
              <p:cNvSpPr txBox="1"/>
              <p:nvPr/>
            </p:nvSpPr>
            <p:spPr>
              <a:xfrm>
                <a:off x="4216543" y="5464066"/>
                <a:ext cx="3758914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74D5852-F2F1-4EFD-9979-D5096D4FD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543" y="5464066"/>
                <a:ext cx="3758914" cy="8118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2646D59-7B76-4269-A5DC-EED79D6F61FA}"/>
                  </a:ext>
                </a:extLst>
              </p:cNvPr>
              <p:cNvSpPr txBox="1"/>
              <p:nvPr/>
            </p:nvSpPr>
            <p:spPr>
              <a:xfrm>
                <a:off x="2346487" y="4851435"/>
                <a:ext cx="932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0C2B8E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C2B8E"/>
                    </a:solidFill>
                  </a:rPr>
                  <a:t>has two equal columns (first and third) then its determinant is zero!</a:t>
                </a:r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2646D59-7B76-4269-A5DC-EED79D6F6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487" y="4851435"/>
                <a:ext cx="9322088" cy="400110"/>
              </a:xfrm>
              <a:prstGeom prst="rect">
                <a:avLst/>
              </a:prstGeom>
              <a:blipFill>
                <a:blip r:embed="rId14"/>
                <a:stretch>
                  <a:fillRect l="-719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AD4CC33-ECF4-438F-B5FE-7DDF933F4A09}"/>
                  </a:ext>
                </a:extLst>
              </p:cNvPr>
              <p:cNvSpPr txBox="1"/>
              <p:nvPr/>
            </p:nvSpPr>
            <p:spPr>
              <a:xfrm>
                <a:off x="7838596" y="5479528"/>
                <a:ext cx="22624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AD4CC33-ECF4-438F-B5FE-7DDF933F4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596" y="5479528"/>
                <a:ext cx="2262465" cy="584775"/>
              </a:xfrm>
              <a:prstGeom prst="rect">
                <a:avLst/>
              </a:prstGeom>
              <a:blipFill>
                <a:blip r:embed="rId15"/>
                <a:stretch>
                  <a:fillRect l="-2965" b="-17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agem 54">
            <a:extLst>
              <a:ext uri="{FF2B5EF4-FFF2-40B4-BE49-F238E27FC236}">
                <a16:creationId xmlns:a16="http://schemas.microsoft.com/office/drawing/2014/main" id="{45C1117B-ED06-4FF5-B2A7-01C0997BF3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2"/>
          <a:stretch/>
        </p:blipFill>
        <p:spPr>
          <a:xfrm>
            <a:off x="10158590" y="1234419"/>
            <a:ext cx="866178" cy="13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0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All-zero “line” entries Property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Equal “parallel lines”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Proportional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“parallel lines”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a square matrix with: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9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0D4747-64C9-4A72-82EA-19A68E08CB1D}"/>
              </a:ext>
            </a:extLst>
          </p:cNvPr>
          <p:cNvSpPr txBox="1"/>
          <p:nvPr/>
        </p:nvSpPr>
        <p:spPr>
          <a:xfrm>
            <a:off x="2387949" y="607218"/>
            <a:ext cx="928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two “</a:t>
            </a:r>
            <a:r>
              <a:rPr lang="en-US" sz="2400" b="1" dirty="0"/>
              <a:t>parallel lines</a:t>
            </a:r>
            <a:r>
              <a:rPr lang="en-US" sz="2400" dirty="0"/>
              <a:t>” – </a:t>
            </a:r>
            <a:r>
              <a:rPr lang="en-US" sz="2400" b="1" dirty="0"/>
              <a:t>rows </a:t>
            </a:r>
            <a:r>
              <a:rPr lang="en-US" sz="2400" dirty="0"/>
              <a:t>or </a:t>
            </a:r>
            <a:r>
              <a:rPr lang="en-US" sz="2400" b="1" dirty="0"/>
              <a:t>columns</a:t>
            </a:r>
            <a:r>
              <a:rPr lang="en-US" sz="2400" dirty="0"/>
              <a:t> – with all the respective entries </a:t>
            </a:r>
            <a:r>
              <a:rPr lang="en-US" sz="2400" b="1" dirty="0"/>
              <a:t>equal</a:t>
            </a:r>
            <a:r>
              <a:rPr lang="en-US" sz="2400" dirty="0"/>
              <a:t>, then</a:t>
            </a:r>
            <a:endParaRPr lang="pt-PT" sz="2400" dirty="0"/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 flipV="1">
            <a:off x="3493340" y="1194125"/>
            <a:ext cx="1547461" cy="11662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B08B2AD3-2C47-49CD-8D40-6E086B116A5D}"/>
              </a:ext>
            </a:extLst>
          </p:cNvPr>
          <p:cNvCxnSpPr>
            <a:cxnSpLocks/>
          </p:cNvCxnSpPr>
          <p:nvPr/>
        </p:nvCxnSpPr>
        <p:spPr>
          <a:xfrm>
            <a:off x="6471138" y="1567619"/>
            <a:ext cx="663192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6AD3E0C-4217-4637-B170-20F8ECFB4B62}"/>
              </a:ext>
            </a:extLst>
          </p:cNvPr>
          <p:cNvSpPr txBox="1"/>
          <p:nvPr/>
        </p:nvSpPr>
        <p:spPr>
          <a:xfrm>
            <a:off x="2596426" y="3434127"/>
            <a:ext cx="879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C2B8E"/>
                </a:solidFill>
              </a:rPr>
              <a:t>We can observe that the first and the second row of the determinant are equal, therefore: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686FFD5-C935-4C50-BA31-DEF0A8295508}"/>
                  </a:ext>
                </a:extLst>
              </p:cNvPr>
              <p:cNvSpPr txBox="1"/>
              <p:nvPr/>
            </p:nvSpPr>
            <p:spPr>
              <a:xfrm>
                <a:off x="3004706" y="4513858"/>
                <a:ext cx="3918873" cy="8138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686FFD5-C935-4C50-BA31-DEF0A8295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706" y="4513858"/>
                <a:ext cx="3918873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arredondado 5">
            <a:extLst>
              <a:ext uri="{FF2B5EF4-FFF2-40B4-BE49-F238E27FC236}">
                <a16:creationId xmlns:a16="http://schemas.microsoft.com/office/drawing/2014/main" id="{41ECD1C6-3290-433E-9647-2FA10EB502EA}"/>
              </a:ext>
            </a:extLst>
          </p:cNvPr>
          <p:cNvSpPr/>
          <p:nvPr/>
        </p:nvSpPr>
        <p:spPr>
          <a:xfrm>
            <a:off x="3741719" y="4423306"/>
            <a:ext cx="1141463" cy="360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tângulo arredondado 32">
            <a:extLst>
              <a:ext uri="{FF2B5EF4-FFF2-40B4-BE49-F238E27FC236}">
                <a16:creationId xmlns:a16="http://schemas.microsoft.com/office/drawing/2014/main" id="{3B5FF995-6CC1-4FCB-A8E1-E1452C3A9ACC}"/>
              </a:ext>
            </a:extLst>
          </p:cNvPr>
          <p:cNvSpPr/>
          <p:nvPr/>
        </p:nvSpPr>
        <p:spPr>
          <a:xfrm>
            <a:off x="3741719" y="4758586"/>
            <a:ext cx="1141463" cy="360000"/>
          </a:xfrm>
          <a:prstGeom prst="roundRect">
            <a:avLst/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1E657EF-7A99-4A49-8357-B3242793C34F}"/>
                  </a:ext>
                </a:extLst>
              </p:cNvPr>
              <p:cNvSpPr txBox="1"/>
              <p:nvPr/>
            </p:nvSpPr>
            <p:spPr>
              <a:xfrm>
                <a:off x="5020594" y="4766875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1E657EF-7A99-4A49-8357-B3242793C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94" y="4766875"/>
                <a:ext cx="463973" cy="307777"/>
              </a:xfrm>
              <a:prstGeom prst="rect">
                <a:avLst/>
              </a:prstGeom>
              <a:blipFill>
                <a:blip r:embed="rId12"/>
                <a:stretch>
                  <a:fillRect l="-6579" r="-11842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8C6CD0CA-8713-47FC-B111-B974799C14AE}"/>
                  </a:ext>
                </a:extLst>
              </p:cNvPr>
              <p:cNvSpPr txBox="1"/>
              <p:nvPr/>
            </p:nvSpPr>
            <p:spPr>
              <a:xfrm>
                <a:off x="5402167" y="4562152"/>
                <a:ext cx="22624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8C6CD0CA-8713-47FC-B111-B974799C1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167" y="4562152"/>
                <a:ext cx="2262465" cy="584775"/>
              </a:xfrm>
              <a:prstGeom prst="rect">
                <a:avLst/>
              </a:prstGeom>
              <a:blipFill>
                <a:blip r:embed="rId13"/>
                <a:stretch>
                  <a:fillRect l="-2695" b="-17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61620" y="4273131"/>
            <a:ext cx="1020349" cy="102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45" grpId="0" animBg="1"/>
      <p:bldP spid="46" grpId="0" animBg="1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All-zero “line” entries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Equal “parallel lines”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Proportional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“parallel lines”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19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66418"/>
            <a:ext cx="9859639" cy="232557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a square matrix with:</a:t>
                </a: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8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/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>
            <a:extLst>
              <a:ext uri="{FF2B5EF4-FFF2-40B4-BE49-F238E27FC236}">
                <a16:creationId xmlns:a16="http://schemas.microsoft.com/office/drawing/2014/main" id="{64C13C92-CDB4-4F30-AA63-9978D1670039}"/>
              </a:ext>
            </a:extLst>
          </p:cNvPr>
          <p:cNvSpPr txBox="1"/>
          <p:nvPr/>
        </p:nvSpPr>
        <p:spPr>
          <a:xfrm>
            <a:off x="2264327" y="607218"/>
            <a:ext cx="9404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 algn="ctr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two “</a:t>
            </a:r>
            <a:r>
              <a:rPr lang="en-US" sz="2400" b="1" dirty="0"/>
              <a:t>parallel lines</a:t>
            </a:r>
            <a:r>
              <a:rPr lang="en-US" sz="2400" dirty="0"/>
              <a:t>” – </a:t>
            </a:r>
            <a:r>
              <a:rPr lang="en-US" sz="2400" b="1" dirty="0"/>
              <a:t>rows </a:t>
            </a:r>
            <a:r>
              <a:rPr lang="en-US" sz="2400" dirty="0"/>
              <a:t>or </a:t>
            </a:r>
            <a:r>
              <a:rPr lang="en-US" sz="2400" b="1" dirty="0"/>
              <a:t>columns</a:t>
            </a:r>
            <a:r>
              <a:rPr lang="en-US" sz="2400" dirty="0"/>
              <a:t> – where all the respective entries are </a:t>
            </a:r>
            <a:r>
              <a:rPr lang="en-US" sz="2400" b="1" dirty="0"/>
              <a:t>proportional</a:t>
            </a:r>
            <a:r>
              <a:rPr lang="en-US" sz="2400" dirty="0"/>
              <a:t>, then</a:t>
            </a:r>
            <a:endParaRPr lang="pt-PT" sz="2400" dirty="0"/>
          </a:p>
        </p:txBody>
      </p:sp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10CE664A-C798-4123-8113-B0627F51942C}"/>
              </a:ext>
            </a:extLst>
          </p:cNvPr>
          <p:cNvCxnSpPr>
            <a:cxnSpLocks/>
          </p:cNvCxnSpPr>
          <p:nvPr/>
        </p:nvCxnSpPr>
        <p:spPr>
          <a:xfrm flipV="1">
            <a:off x="3865129" y="1194125"/>
            <a:ext cx="1547461" cy="11662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412A0766-D237-482D-BCBC-6D5B0A9C3B41}"/>
              </a:ext>
            </a:extLst>
          </p:cNvPr>
          <p:cNvCxnSpPr>
            <a:cxnSpLocks/>
          </p:cNvCxnSpPr>
          <p:nvPr/>
        </p:nvCxnSpPr>
        <p:spPr>
          <a:xfrm flipV="1">
            <a:off x="6593108" y="1555957"/>
            <a:ext cx="1547461" cy="11662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283646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the  following matrix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aixaDeTexto 71">
            <a:extLst>
              <a:ext uri="{FF2B5EF4-FFF2-40B4-BE49-F238E27FC236}">
                <a16:creationId xmlns:a16="http://schemas.microsoft.com/office/drawing/2014/main" id="{B3BEE81A-18FE-4326-A3B0-F53BF4F6295E}"/>
              </a:ext>
            </a:extLst>
          </p:cNvPr>
          <p:cNvSpPr txBox="1"/>
          <p:nvPr/>
        </p:nvSpPr>
        <p:spPr>
          <a:xfrm>
            <a:off x="2370036" y="4009863"/>
            <a:ext cx="945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C2B8E"/>
                </a:solidFill>
              </a:rPr>
              <a:t>Once again, its determinant can always be evaluated by applying the </a:t>
            </a:r>
            <a:r>
              <a:rPr lang="en-US" sz="2000" b="1" dirty="0">
                <a:solidFill>
                  <a:srgbClr val="0C2B8E"/>
                </a:solidFill>
              </a:rPr>
              <a:t>practical procedures </a:t>
            </a:r>
            <a:r>
              <a:rPr lang="en-US" sz="2000" dirty="0">
                <a:solidFill>
                  <a:srgbClr val="0C2B8E"/>
                </a:solidFill>
              </a:rPr>
              <a:t>presented in previous lessons…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id="{D27A0040-039C-4931-A2C3-1E7D04D6B8BC}"/>
                  </a:ext>
                </a:extLst>
              </p:cNvPr>
              <p:cNvSpPr txBox="1"/>
              <p:nvPr/>
            </p:nvSpPr>
            <p:spPr>
              <a:xfrm>
                <a:off x="2401556" y="4852309"/>
                <a:ext cx="9425354" cy="101566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chemeClr val="tx1"/>
                    </a:solidFill>
                  </a:rPr>
                  <a:t>However, we may easily show that since “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row 3 is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F25E4F"/>
                    </a:solidFill>
                  </a:rPr>
                  <a:t> times row 2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 – simplifying the previous text: “parallel rows (2 and 3) were all the respective entries are proportional” – 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the determinant is zero</a:t>
                </a:r>
                <a:r>
                  <a:rPr lang="en-US" sz="2000" dirty="0">
                    <a:solidFill>
                      <a:schemeClr val="tx1"/>
                    </a:solidFill>
                  </a:rPr>
                  <a:t>! Or, even in a short way: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pt-PT" sz="2000" dirty="0">
                    <a:solidFill>
                      <a:schemeClr val="tx1"/>
                    </a:solidFill>
                  </a:rPr>
                  <a:t> 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pt-P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id="{D27A0040-039C-4931-A2C3-1E7D04D6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556" y="4852309"/>
                <a:ext cx="9425354" cy="1015663"/>
              </a:xfrm>
              <a:prstGeom prst="rect">
                <a:avLst/>
              </a:prstGeom>
              <a:blipFill>
                <a:blip r:embed="rId11"/>
                <a:stretch>
                  <a:fillRect l="-646" t="-2959" r="-581" b="-8876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CaixaDeTexto 73">
            <a:extLst>
              <a:ext uri="{FF2B5EF4-FFF2-40B4-BE49-F238E27FC236}">
                <a16:creationId xmlns:a16="http://schemas.microsoft.com/office/drawing/2014/main" id="{502E4B0E-48D3-4260-A8A2-16A11591D354}"/>
              </a:ext>
            </a:extLst>
          </p:cNvPr>
          <p:cNvSpPr txBox="1"/>
          <p:nvPr/>
        </p:nvSpPr>
        <p:spPr>
          <a:xfrm>
            <a:off x="4134021" y="5892699"/>
            <a:ext cx="578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5E4F"/>
                </a:solidFill>
              </a:rPr>
              <a:t>Let’s see how! </a:t>
            </a:r>
          </a:p>
          <a:p>
            <a:pPr algn="ctr"/>
            <a:r>
              <a:rPr lang="en-US" sz="2400" b="1" dirty="0">
                <a:solidFill>
                  <a:srgbClr val="F25E4F"/>
                </a:solidFill>
              </a:rPr>
              <a:t>It is easy using some given properties!...</a:t>
            </a:r>
            <a:endParaRPr lang="pt-PT" sz="2400" b="1" dirty="0">
              <a:solidFill>
                <a:srgbClr val="F25E4F"/>
              </a:solidFill>
            </a:endParaRPr>
          </a:p>
        </p:txBody>
      </p:sp>
      <p:pic>
        <p:nvPicPr>
          <p:cNvPr id="75" name="Imagem 74">
            <a:extLst>
              <a:ext uri="{FF2B5EF4-FFF2-40B4-BE49-F238E27FC236}">
                <a16:creationId xmlns:a16="http://schemas.microsoft.com/office/drawing/2014/main" id="{FAB28618-B6D7-44AB-BA9E-6AD7967B4FA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 animBg="1"/>
      <p:bldP spid="65" grpId="0"/>
      <p:bldP spid="68" grpId="0" animBg="1"/>
      <p:bldP spid="69" grpId="0"/>
      <p:bldP spid="70" grpId="0"/>
      <p:bldP spid="71" grpId="0"/>
      <p:bldP spid="72" grpId="0"/>
      <p:bldP spid="73" grpId="0" animBg="1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AA791E61-6D7F-4243-9780-C1277792C14C}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cGM5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BwYzk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cGM5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HBjOTlNeBo9zAwAAoQwAACEAAAB1bml2ZXJzYWwvZmxhc2hfc2tpbl9zZXR0aW5ncy54bWyVV11PIjEUffdXEPZdVnQXTUYSBEzMsmpW1/cOc4HGTjtpO7j8+72dtjMtzAhKTOi957T34/RWE/VOeW8LUlHBb/vD/vis10uWpZTA9SvkBSMaeilR8JDd9u//Lhb9gYUIJuQLaE35WhmLt/UoAtNSa8HPl4Jr3OecC5kT1h9/u69+kkGFPMYSGNapnBVZQnPMj+H13ewkijvj6m40m950EZYiLwjfLcRanKdk+b6WouSZCe3SfLpom10BklH+fjQiRpV+0JBHMc0v5sP58DRKIUEpMCHdzCbDyc+jLEZSYHX2o6vrq8mJnOaozxuzR9tSRXVFGw1Hl6OrLlpB1hAXeTqfXcwuu/Ecd4+78mlclqDhnz6aOYp/B/JLm4uiLL6ikUKKtSnoHmdkPkc5TJAMrx8SZjfmc5RgEjIHHRWkYjTDNgiZWSl+N58ucFct3ddwSCTmbkvBnk0T9qaHUUjKYKxlCcnAr6xPbcTHU6nxMnl/aGkwz5jgMykVjFeEKQdrjA3wD3xQngV7OUODeBOszGFq4w2Asb3BT6d31VwJT65tQYQSts7Y7BkYG+QjlvUAGRgb5Ivp1hNnuwP4vsdyvB7uiGtmUH0XfVR+dAMnuPQF8yvvNUctzDVXwdnO4DG5yGBc6eqV5mD6lgwqm41pcBBUwsmWronGh+m3waW7Fw2FSgZ7dqe0dl0lmmoGbXJbilIqjAXdb3HuLR5LsQ+HmugFrLRHx8amKea1CLVQrc+O1tofUtfNrnsaH5Pbfk7kO8hXIZjq9xwPLyDW3D7LhwwzrvExBfnAV+JEDhcawv2rOLvAwl7CU+FEa7Lc5BhSVwZ1SW1n2xuYuGPbOsvLPAU5R0FQ8IKMbRa3oesNw1/9RuEDspjQ4bRMvcHtOKG13gODUwAQudz422AX1pOXTFMGW/BDJTBUCXdllii8O235GnXFmgwsJwnSzaBGKNH4jBwthDeMS8TTLHScoHlNUlVlFk0UP96DWKKJ7+ekUWs4Iqu1k1K0M/rbSojNiupJSi1eNJHabdqsXfJkCxNO82oEocMc52NscVkSE6JwhamcnnFgb2Iw71a9WX1Ei6eLYgbteNhGqTz7U/YVL+h4JQHCEVsZz4I34BfsUkFk9lhDokehxW3ZmCO+m9XEVqaYT/i3ZzIIrLZBdSvwO/5rMv4PUEsDBBQAAgAIABwYzk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BwYzk6Q9/7LtwEAAH0GAAAfAAAAdW5pdmVyc2FsL2h0bWxfc2tpbl9zZXR0aW5ncy5qc42UwU/CMBTG7/wVZF4N0YFOvAHDhISDidyMh248xkLX17QFRcP/7joEu+5NWS/rl1++1/e2fl+dbvkEadB97H5V79X+ub6vNLCaUVu4ruu8RS+sHmieL2GRF8BzAYGH7CyyYlzDWT/8IpRzICrXZP9iQGrHL0AClmd/R1QEqAltR2jvhPZBFfk8gR2nqWNDzpiTrTEoeikKA8L0BKqCVUxw9VQ9boMejDtQ/6ArlkLN9C58GMet5K/jYBzFk6HLpVhIJvZzzLCXsHSTKdyK5U/9vl0uvd5LUOUH37SV5bk2MwOFX3h6Ow2nYTspFWgNP3WH8Sgc3ZMwZwlwt6Fo8DAY/YHWjJsD9ehdrnNzoqMw6kcDl5Ysg8aUJtP4Nu7XMVF6NabZKH7kDHyYtmYkZ3tQl1ih3MoLPqBUmNmJNNHILhLlyJa5yI5cPLSL5OxhrW3bv1ElRi9BtTz/FTd2uUxjGLVrht41WxO3tmjLlguSwZCXW3tV51QucEqk6iIFknnmhejpOMbPGrt/LRtnagNqgcjL+LSfBXQZJ6BmYoVWYMawdF2UWtnQmxsV5NnTi7v0z9k5fANQSwMEFAACAAgAHBjOTpQTsyJpAAAAbgAAABwAAAB1bml2ZXJzYWwvbG9jYWxfc2V0dGluZ3MueG1sDcwxDoMwDEDRnVNY3int1oHAxlaW0gNYxEWRHBuRgOD2ZPvD02/7MwocvKVg6vD1eCKwzuaDLg5/01C/EVIm9SSm7FANoe+qVmwm+XLOBSZYhS7eJo4lMo8Uixx2EajhU17/wB6brroBUEsDBBQAAgAIAB0Yzk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dGM5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cGM5OkEkmJSgFAAD2EwAAHQAAAAAAAAABAAAAAADMEwAAdW5pdmVyc2FsL2NvbW1vbl9tZXNzYWdlcy5sbmdQSwECAAAUAAIACAAcGM5OZrKi1aUAAACDAQAALgAAAAAAAAABAAAAAAAvGQAAdW5pdmVyc2FsL3BsYXliYWNrX2FuZF9uYXZpZ2F0aW9uX3NldHRpbmdzLnhtbFBLAQIAABQAAgAIABwYzk7QvS+0TgQAAIcVAAAnAAAAAAAAAAEAAAAAACAaAAB1bml2ZXJzYWwvZmxhc2hfcHVibGlzaGluZ19zZXR0aW5ncy54bWxQSwECAAAUAAIACAAcGM5OU14Gj3MDAAChDAAAIQAAAAAAAAABAAAAAACzHgAAdW5pdmVyc2FsL2ZsYXNoX3NraW5fc2V0dGluZ3MueG1sUEsBAgAAFAACAAgAHBjOTuZFxhFIBAAAERUAACYAAAAAAAAAAQAAAAAAZSIAAHVuaXZlcnNhbC9odG1sX3B1Ymxpc2hpbmdfc2V0dGluZ3MueG1sUEsBAgAAFAACAAgAHBjOTpD3/su3AQAAfQYAAB8AAAAAAAAAAQAAAAAA8SYAAHVuaXZlcnNhbC9odG1sX3NraW5fc2V0dGluZ3MuanNQSwECAAAUAAIACAAcGM5OlBOzImkAAABuAAAAHAAAAAAAAAABAAAAAADlKAAAdW5pdmVyc2FsL2xvY2FsX3NldHRpbmdzLnhtbFBLAQIAABQAAgAIAB0Yzk6D5MijhQoAAMAZAAAXAAAAAAAAAAAAAAAAAIgpAAB1bml2ZXJzYWwvdW5pdmVyc2FsLnBuZ1BLAQIAABQAAgAIAB0Yzk7lZcaxSwAAAGoAAAAbAAAAAAAAAAEAAAAAAEI0AAB1bml2ZXJzYWwvdW5pdmVyc2FsLnBuZy54bWxQSwUGAAAAABIAEgBWBQAAxjQAAAAA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QUIZZES" val="1"/>
  <p:tag name="ISPRING_SCORM_PASSING_SCORE" val="80.000000"/>
  <p:tag name="ISPRING_SCREEN_RECS_UPDATED" val="E:\Ano Letivo 2019_2020\Lesson 05\Lesson_19_Determinants_Q1\"/>
  <p:tag name="ISPRING_ULTRA_SCORM_COURCE_TITLE" val="Lesson 19"/>
  <p:tag name="ISPRING_PRESENTATION_TITLE" val="Lesson 19"/>
  <p:tag name="ISPRING_RESOURCE_FOLDER" val="C:\Users\filom\Documents\ENGIMATH\LESSONS\MATRICES\LESSON 19\Lesson_19_Q1\"/>
  <p:tag name="ISPRING_PRESENTATION_PATH" val="C:\Users\filom\Documents\ENGIMATH\LESSONS\MATRICES\LESSON 19\Lesson_19_Q1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*\uFFFD\uFFFD\uFFFD{BB4CDCA5-F38E-475C-8C53-186BBAA01A72}&quot;,&quot;C:\\Users\\filom\\Documents\\ENGIMATH\\LESSONS\\MATRICES\\LESSON 19&quot;],[&quot;\uFFFD\u0006\uFFFD{89960893-7238-4BF1-AF2C-E0D0CDA1F331}&quot;,&quot;E:\\Ano Letivo 2019_2020\\Lesson 05&quot;]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HtDL2zV6g1nrZfVj9zPlA&quot;,&quot;gi&quot;:&quot;ZBsvR_ae2TZ1AwEJtla_Yw&quot;,&quot;ti&quot;:&quot;characters&quot;,&quot;vs&quot;:{&quot;f&quot;:[1283,832,476],&quot;i&quot;:{&quot;d&quot;:&quot;2HtDL2zV6g1nrZfVj9zPlA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T15LCgxj5YmhyPoE_ufDQ&quot;,&quot;gi&quot;:&quot;ZBsvR_ae2TZ1AwEJtla_Yw&quot;,&quot;ti&quot;:&quot;characters&quot;,&quot;vs&quot;:{&quot;f&quot;:[1283,832],&quot;i&quot;:{&quot;d&quot;:&quot;LT15LCgxj5YmhyPoE_ufD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T15LCgxj5YmhyPoE_ufDQ&quot;,&quot;gi&quot;:&quot;ZBsvR_ae2TZ1AwEJtla_Yw&quot;,&quot;ti&quot;:&quot;characters&quot;,&quot;vs&quot;:{&quot;f&quot;:[1283,832],&quot;i&quot;:{&quot;d&quot;:&quot;LT15LCgxj5YmhyPoE_ufDQ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HtDL2zV6g1nrZfVj9zPlA&quot;,&quot;gi&quot;:&quot;ZBsvR_ae2TZ1AwEJtla_Yw&quot;,&quot;ti&quot;:&quot;characters&quot;,&quot;vs&quot;:{&quot;f&quot;:[1283,832,476],&quot;i&quot;:{&quot;d&quot;:&quot;2HtDL2zV6g1nrZfVj9zPl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7WfINrb1LBXM1O9DXEC6A&quot;,&quot;gi&quot;:&quot;ZBsvR_ae2TZ1AwEJtla_Yw&quot;,&quot;ti&quot;:&quot;characters&quot;,&quot;vs&quot;:{&quot;f&quot;:[1283,832,502],&quot;i&quot;:{&quot;d&quot;:&quot;V7WfINrb1LBXM1O9DXEC6A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aW4mC2LCf5TmosUm-7bkg&quot;,&quot;gi&quot;:&quot;ZBsvR_ae2TZ1AwEJtla_Yw&quot;,&quot;ti&quot;:&quot;characters&quot;,&quot;vs&quot;:{&quot;f&quot;:[1283,832,543],&quot;i&quot;:{&quot;d&quot;:&quot;faW4mC2LCf5TmosUm-7bkg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g7a9sLZXx-xRSFMEUX1wQ&quot;,&quot;gi&quot;:&quot;ZBsvR_ae2TZ1AwEJtla_Yw&quot;,&quot;ti&quot;:&quot;characters&quot;,&quot;vs&quot;:{&quot;f&quot;:[1283,832,501],&quot;i&quot;:{&quot;d&quot;:&quot;Fg7a9sLZXx-xRSFMEUX1w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8114</TotalTime>
  <Words>1425</Words>
  <Application>Microsoft Office PowerPoint</Application>
  <PresentationFormat>Widescreen</PresentationFormat>
  <Paragraphs>235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Freestyle Script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19</dc:title>
  <dc:creator>Filomena Soares</dc:creator>
  <cp:lastModifiedBy>Elena Safiulina</cp:lastModifiedBy>
  <cp:revision>334</cp:revision>
  <dcterms:created xsi:type="dcterms:W3CDTF">2019-03-25T06:42:45Z</dcterms:created>
  <dcterms:modified xsi:type="dcterms:W3CDTF">2025-05-03T21:55:21Z</dcterms:modified>
</cp:coreProperties>
</file>